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eb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308" r:id="rId2"/>
    <p:sldId id="874" r:id="rId3"/>
    <p:sldId id="878" r:id="rId4"/>
    <p:sldId id="259" r:id="rId5"/>
    <p:sldId id="257" r:id="rId6"/>
    <p:sldId id="857" r:id="rId7"/>
    <p:sldId id="890" r:id="rId8"/>
    <p:sldId id="879" r:id="rId9"/>
    <p:sldId id="518" r:id="rId10"/>
    <p:sldId id="309" r:id="rId11"/>
    <p:sldId id="860" r:id="rId12"/>
    <p:sldId id="858" r:id="rId13"/>
    <p:sldId id="861" r:id="rId14"/>
    <p:sldId id="880" r:id="rId15"/>
    <p:sldId id="872" r:id="rId16"/>
    <p:sldId id="859" r:id="rId17"/>
    <p:sldId id="875" r:id="rId18"/>
    <p:sldId id="881" r:id="rId19"/>
    <p:sldId id="891" r:id="rId20"/>
    <p:sldId id="258" r:id="rId21"/>
    <p:sldId id="261" r:id="rId22"/>
    <p:sldId id="262" r:id="rId23"/>
    <p:sldId id="862" r:id="rId24"/>
    <p:sldId id="344" r:id="rId25"/>
    <p:sldId id="320" r:id="rId26"/>
    <p:sldId id="360" r:id="rId27"/>
    <p:sldId id="363" r:id="rId28"/>
    <p:sldId id="364" r:id="rId29"/>
    <p:sldId id="376" r:id="rId30"/>
    <p:sldId id="365" r:id="rId31"/>
    <p:sldId id="366" r:id="rId32"/>
    <p:sldId id="369" r:id="rId33"/>
    <p:sldId id="367" r:id="rId34"/>
    <p:sldId id="368" r:id="rId35"/>
    <p:sldId id="377" r:id="rId36"/>
    <p:sldId id="370" r:id="rId37"/>
    <p:sldId id="256" r:id="rId38"/>
    <p:sldId id="882" r:id="rId39"/>
    <p:sldId id="546" r:id="rId40"/>
    <p:sldId id="866" r:id="rId41"/>
    <p:sldId id="851" r:id="rId42"/>
    <p:sldId id="548" r:id="rId43"/>
    <p:sldId id="887" r:id="rId44"/>
    <p:sldId id="549" r:id="rId45"/>
    <p:sldId id="550" r:id="rId46"/>
    <p:sldId id="853" r:id="rId47"/>
    <p:sldId id="856" r:id="rId48"/>
    <p:sldId id="855" r:id="rId49"/>
    <p:sldId id="863" r:id="rId50"/>
    <p:sldId id="316" r:id="rId51"/>
    <p:sldId id="516" r:id="rId52"/>
    <p:sldId id="289" r:id="rId53"/>
    <p:sldId id="301" r:id="rId54"/>
    <p:sldId id="867" r:id="rId55"/>
    <p:sldId id="517" r:id="rId56"/>
    <p:sldId id="509" r:id="rId57"/>
    <p:sldId id="515" r:id="rId58"/>
    <p:sldId id="535" r:id="rId59"/>
    <p:sldId id="886" r:id="rId60"/>
    <p:sldId id="357" r:id="rId61"/>
    <p:sldId id="868" r:id="rId62"/>
    <p:sldId id="869" r:id="rId63"/>
    <p:sldId id="541" r:id="rId64"/>
    <p:sldId id="542" r:id="rId65"/>
    <p:sldId id="870" r:id="rId66"/>
    <p:sldId id="871" r:id="rId67"/>
    <p:sldId id="534" r:id="rId68"/>
    <p:sldId id="873" r:id="rId69"/>
    <p:sldId id="883" r:id="rId70"/>
    <p:sldId id="877"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a:srgbClr val="C00000"/>
    <a:srgbClr val="2F528F"/>
    <a:srgbClr val="FFD658"/>
    <a:srgbClr val="D145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786" autoAdjust="0"/>
    <p:restoredTop sz="94660"/>
  </p:normalViewPr>
  <p:slideViewPr>
    <p:cSldViewPr snapToGrid="0">
      <p:cViewPr varScale="1">
        <p:scale>
          <a:sx n="91" d="100"/>
          <a:sy n="91" d="100"/>
        </p:scale>
        <p:origin x="379" y="106"/>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dev"/>
          <inkml:channel name="T" type="integer" max="2.14748E9" units="dev"/>
        </inkml:traceFormat>
        <inkml:channelProperties>
          <inkml:channelProperty channel="X" name="resolution" value="2047.9375" units="1/cm"/>
          <inkml:channelProperty channel="Y" name="resolution" value="3276.69995" units="1/cm"/>
          <inkml:channelProperty channel="F" name="resolution" value="0" units="1/dev"/>
          <inkml:channelProperty channel="T" name="resolution" value="1" units="1/dev"/>
        </inkml:channelProperties>
      </inkml:inkSource>
      <inkml:timestamp xml:id="ts0" timeString="2020-11-10T16:00:43.378"/>
    </inkml:context>
    <inkml:brush xml:id="br0">
      <inkml:brushProperty name="width" value="0.05292" units="cm"/>
      <inkml:brushProperty name="height" value="0.05292" units="cm"/>
      <inkml:brushProperty name="color" value="#FF0000"/>
    </inkml:brush>
  </inkml:definitions>
  <inkml:trace contextRef="#ctx0" brushRef="#br0">18744 4414 33 0,'0'0'100'0,"0"0"-7"0,0 0-6 0,0 0-1 16,0 0-10-16,0 0-2 0,0 0-5 16,0 0-6-16,0 0-7 0,0 0 0 15,0 0-12-15,0 0 1 0,0 0-1 16,0 0 1-16,0 0-4 0,0 0-6 0,0 0-3 15,0 0-2-15,12 3-1 0,-12-3 2 16,0 0 2-16,0 0 1 0,0 0-1 16,0 0 1-16,0 0 0 0,0 0-3 0,0 0 1 15,0 0 6-15,0 0-8 0,0 0 0 16,0 0-7-16,0 0 4 0,0 0-6 0,0 0-5 16,-14 12 4-16,7-9-5 0,1 3 4 15,-3 0-5-15,1 3 0 0,-5-1-5 0,3 4-2 16,-6-3 0-16,2 5 1 0,-3-3 0 15,0 2-3-15,0 1 0 0,0-1 14 16,-2 1-5-16,-3 1-3 0,4 0-1 0,-3 1 1 16,-1-1-4-16,-2 1 2 0,0 2-2 15,0 1 1-15,-1-2-4 0,-1 4 0 0,2-4-1 16,0 1 2-16,1 1-2 0,-3-1 0 16,4 1 0-16,-2 0-3 0,1 0 5 15,-3 2-5-15,5-2 4 0,-2 0-2 16,-1 2 0-16,1-2 1 0,0 0 2 0,4-1-2 15,-3 1 1-15,-1 0 5 0,2 0-4 0,0 2-1 16,0 0 3-16,0 0-2 0,-3 1 5 16,1 1 2-16,-1 1-9 0,0 1 6 15,0 0-5-15,1 0 0 0,-3 2-2 0,4-3 2 16,-2 0 0-16,-1 0 1 0,3 1-2 16,0-2 4-16,-2-1 0 0,3 1 2 0,-1-3-1 15,4-3 1-15,0 0-1 0,2 0 3 16,-1-2-3-16,0 1 0 0,2-1-2 15,3-2-2-15,-4 1 2 0,2-1-1 0,1-1-1 16,0 1 0-16,0-1 0 0,3-1-3 16,0 0 3-16,-5 0-2 0,4 1-1 0,1-1 2 15,-4 1-8-15,4-1-3 0,2 0-8 16,-3-1-18-16,3-2-4 0,1-1-20 0,1 1-30 16,-1 0-25-16,3-4-470 0,4-1 198 15,0-3 131-15</inkml:trace>
  <inkml:trace contextRef="#ctx0" brushRef="#br0" timeOffset="1269.54">18671 4429 29 0,'0'0'105'0,"0"0"-9"0,0 0-9 16,0 0-8-16,0 0-8 0,0 0-3 16,0 0-8-16,0 0-9 0,0 0 1 0,0 0-7 15,0 0-7-15,0 0 0 0,0 0-5 16,0 0-3-16,0 0 1 0,0 0-9 0,0 0 3 16,0 0 5-16,0 0-8 0,0 0-6 15,0 0 1-15,0 0-6 0,0 0 7 16,18 9-7-16,-14-7 2 0,0 2-3 15,2 0 1-15,1 0-1 0,-1 0-2 16,0-1-2-16,3 3 3 0,0 0 0 0,-1 0 0 16,2-1-1-16,1 3 0 0,0 0-4 15,1-1-2-15,1 1 2 0,0 1 1 0,2 1-1 16,-1-1 3-16,2 1 2 0,0 0 0 16,1 2 6-16,2 1-8 0,0-1 0 0,1 1 6 15,0-1-3-15,2 1 0 0,1 1-1 16,0 1 8-16,2-2-8 0,3 2-6 15,-1 1 2-15,3-1 2 0,0 0 6 0,-1 0-2 16,1 1-1-16,2-1 1 0,-2 1-4 16,-1-1 3-16,1 0 4 0,-3 2-8 15,1 0 2-15,-1 0 2 0,-1 2-13 0,3 2 6 16,-3 0 9-16,1 0-5 0,-1 0 2 0,-3 4-1 16,2-4 4-16,-2 4-4 0,3-1-2 15,-3 1 0-15,-2-2 0 0,2 2 8 16,1 0-7-16,-3-2-3 0,0 1 1 0,0-1-2 15,1-2 0-15,-3 0 4 0,2 2-3 16,-4-4 0-16,0-3 0 0,0 3 2 16,-1-1-3-16,0 0 3 0,-2-1-3 0,1-1 4 15,0 0-2-15,-4-1 7 0,3 4-5 16,-2-2 4-16,2 3-3 0,-2-4-1 0,-1 2-2 16,2 0 3-16,-3-1-1 0,-1 0 1 15,1-3-3-15,-1-1 0 0,-3 3 3 16,3-3-5-16,-4-1 1 0,4-1-4 0,-5-1 9 15,2-1-3-15,0-1-2 0,-2-1-6 16,0 1 2-16,0 0 6 0,0-3-4 0,0 1 2 16,-2-2 0-16,0 2-4 0,3-1 2 15,-3-2 1-15,0 2-3 0,0-2 2 0,2 1 0 16,-1 1 1-16,-1-3-2 0,0 3-1 16,0-4-6-16,-2-1-5 0,4 6-14 15,-2-4-27-15,0 2-28 0,-2-4-49 0,0 0-362 16,0 0 167-16,0 0 110 0</inkml:trace>
  <inkml:trace contextRef="#ctx0" brushRef="#br0" timeOffset="6592.18">17465 4792 26 0,'0'0'105'0,"0"0"-6"0,0 0-7 0,0 0-12 16,0 0-3-16,6-1-7 0,-6 1-4 0,0 0-9 15,0 0-3-15,0 0-1 0,0 0-3 16,0 0-3-16,0 0 1 0,0 0-4 16,0 0-8-16,0 0 5 0,0 0-7 0,0 0-6 15,-10-10-1-15,10 10-7 0,0 0 3 16,-15 0-5-16,15 0 0 0,-11-2 7 0,11 2-8 15,-14 2-11-15,14-2-2 0,-20 3-1 16,12-2 0-16,-2 0-4 0,1 2 5 16,-3 0-5-16,1 2-1 0,0-1 4 0,1-1-4 15,2 3 3-15,-4-2-2 0,2 2 1 16,0 2 2-16,1-4-6 0,-2 5 4 16,3 0 7-16,-1 0 1 0,3 3 0 0,-2-3 0 15,4 3-3-15,-2-1 0 0,2 0-2 16,2 1-2-16,4 0 5 0,2-2 2 15,0 2-6-15,2 0 3 0,4 0 7 0,3-1-10 16,2-2 9-16,0-2-5 0,5 4-2 16,4-4-2-16,2-1-4 0,-1 0-12 15,5-3-37-15,-8-3-56 0,2-2-301 0,-1 2 139 16,-1-1 91-16</inkml:trace>
  <inkml:trace contextRef="#ctx0" brushRef="#br0" timeOffset="7748.55">19996 4726 77 0,'0'0'89'16,"0"0"-6"-16,0 0-11 0,0 0-1 0,0 0 0 15,0 0-7-15,0 0-4 0,0 0-5 16,0 0-2-16,0 0 0 0,7 13-2 16,-7-10-4-16,0 3 5 0,-2 3-1 0,-1-2-9 15,1 2-4-15,-2 3 5 0,2 0 0 16,-2 1-1-16,-2-1-6 0,2 1 0 16,0 0-15-16,-1-2 0 0,0 3 2 0,-1-3-8 15,2-2 5-15,0 3-5 0,0-3-1 16,0-1 1-16,2 0-6 0,-3 0-1 15,3-1-1-15,-2-1-1 0,2-3-5 0,-1 3-3 16,2-2 8-16,1-4-6 0,-3 6-5 16,3-6 1-16,-2 6-2 0,2-6 6 0,-2 3-4 15,2-3-1-15,0 0-1 0,0 0 5 16,0 0-1-16,0 0 1 0,8-19-5 0,-3 13 5 16,-3-1-5-16,2-1 4 0,1-1-8 15,1-1 6-15,-2 1 0 0,2-1-3 16,0-1-3-16,1 1 1 0,0-1 5 0,-1-1 8 15,2 3-8-15,0-3-1 0,0 1 0 16,2 0 3-16,-2 1 3 0,5-2-5 0,-3 1 0 16,0 2-2-16,4 1 2 0,-2-2 3 15,3 3-2-15,-2-1 1 0,2 1-1 16,-1 1-3-16,2 2 3 0,-2 0 0 0,-2 3-3 16,2 1 6-16,-2 1-2 0,1 1 0 15,-5 2 6-15,1 2-1 0,-1 2 6 16,-3 1-3-16,-1 1 4 0,-2 0-2 0,-2 4 8 15,-2 2 7-15,-2-3 6 0,-5 2 5 16,-1 4 9-16,-3-4 2 0,-2 1 1 0,-1-1 2 16,-8 4-2-16,0 0-4 0,-3-4-4 15,-3 1-4-15,0-2-5 0,-1-2-8 0,-1-2-9 16,4-2-28-16,3 0-33 0,2-2-42 16,2-3-72-16,7-1-340 0,0-2 171 15,4 0 113-15</inkml:trace>
  <inkml:trace contextRef="#ctx0" brushRef="#br0" timeOffset="8850.33">17217 5822 76 0,'-6'3'102'0,"2"3"-10"0,-2-2-5 15,-1 3-5-15,-1 4-4 0,-1-3 0 16,-4 4-12-16,1 1 10 0,-6 4 2 0,-2 4-3 16,-2 0-8-16,-3 4 0 0,-3 3-6 15,-3 3-4-15,-3 0-2 0,-10 14-4 16,-1-1-2-16,-3-1-5 0,1 4-4 0,3-4-2 15,1 3-5-15,7-10-2 0,6-3-2 16,-2 1-5-16,5-2-4 0,-3 2 1 16,4-3-8-16,0 1-4 0,4-6-10 0,3-1-12 15,1-1-25-15,2-5-22 0,2 0-29 16,1-4-387-16,4-1 162 0,-1-3 107 16</inkml:trace>
  <inkml:trace contextRef="#ctx0" brushRef="#br0" timeOffset="9530.39">17162 5844 78 0,'0'0'108'16,"0"0"-17"-16,0 0-7 0,0 0-8 0,0 0-4 15,0 0-11-15,5-5-6 0,-5 5-5 16,4-3-4-16,-4 3-4 0,0 0-7 0,0 0 0 15,0 0-5-15,8-1-1 0,-8 1 7 16,0 0-5-16,0 0-1 0,9-1 3 16,-9 1 0-16,0 0-3 0,0 0 3 0,11 2 1 15,-11-2-5-15,10 6-1 0,-7 0 0 16,4 2-2-16,3-1-3 0,-2 5-4 16,2 1 4-16,3 2-2 0,0 2-8 0,1 2 3 15,5 5-3-15,3-2-2 0,-2 2 4 16,3 2 5-16,5 2 9 0,0 1 7 15,0 3 6-15,1-1-2 0,-1-1-4 0,2 1-2 16,-3-3-1-16,0 3-4 0,-2-6 3 16,-1-1-6-16,2 1-1 0,-3 2 1 0,0-5-3 15,-2 3-2-15,3-1 0 0,-3-4-7 16,0 3 1-16,0-4-3 0,-2-2 1 16,-2 2-4-16,0-4-8 0,-2 3-6 0,2-4-10 15,-3 0-20-15,2-1-16 0,-4-1-21 16,-2-1-24-16,-1 0-30 0,-2-3-403 0,-1 0 180 15,0 0 119-15</inkml:trace>
  <inkml:trace contextRef="#ctx0" brushRef="#br0" timeOffset="10244.03">16483 6036 7 0,'0'-7'130'0,"0"7"-12"0,0 0-10 16,-4-4-5-16,4 4-8 0,0 0-5 16,-5-3-2-16,5 3-14 0,-6-5-2 0,6 5-11 15,-8-1-2-15,8 1-15 0,-11 0 2 16,11 0-8-16,-14 1-3 0,4 2-7 0,0-1 1 16,0-1-5-16,-1 4-4 0,-2 1 4 15,1-4-10-15,-3 4 1 0,0 0-1 16,0 0-1-16,3 1 2 0,-4 1-8 15,3 1 1-15,1 1 2 0,2 1-4 0,-1 1 2 16,0 1 3-16,5 2-1 0,0 1-1 16,2-4 5-16,4 6 5 0,0-5-9 0,2 3 1 15,2-1 6-15,2-2-7 0,3 1-5 16,4-3-3-16,-1-1-19 0,2-1-21 0,4 2-32 16,-1-6-405-16,0 2 161 0,0-3 107 15</inkml:trace>
  <inkml:trace contextRef="#ctx0" brushRef="#br0" timeOffset="11141.09">18140 5995 63 0,'0'0'106'15,"0"0"-3"-15,1 14-9 0,-2-7-8 0,-1 2-1 16,0 1-3-16,0 2-8 0,0 1-5 15,-2 2-2-15,0 2-10 0,2 0-3 0,-3 2-5 16,1 0-1-16,-1-2 0 0,1 3-11 16,0-4-6-16,0 0-2 0,2-1 5 0,-3-2-10 15,3-1 2-15,0-1-1 0,0 1-2 16,0-5-5-16,0 3 3 0,0-3-3 16,0-1-3-16,2 0-8 0,-2 0-1 0,0-3-2 15,2-3-3-15,0 0-3 0,0 0-7 16,0 0 5-16,0 0 5 0,-2-17-6 15,4 10-2-15,-2-5 3 0,2 1-6 0,0 0 8 16,2-2-3-16,-2-4 1 0,2 3-4 16,0-2 4-16,3 1-2 0,-1-3-1 0,0 0-3 15,5-1 7-15,0-2-1 0,-1 2-4 16,3 0-2-16,0 2 9 0,1-2-1 16,1 3-1-16,2 0-2 0,-2 2-1 0,0 0 1 15,0 5 4-15,-3 1-4 0,3 1 3 16,-4 3 1-16,0 2 2 0,-3 2 3 0,0 3 3 15,-2 3 4-15,-1 1 2 0,0 5 4 16,-3 1 10-16,-2 4 0 0,0-1 8 0,-2 1 3 16,-3 2 5-16,-4 2 11 0,1 0-7 15,-2 0 5-15,-3 0 1 0,-2 4-5 16,-4-3-4-16,2 2-4 0,-4-5-8 0,2 2-5 16,0-6-11-16,0 0-20 0,-1-1-30 15,6-1-28-15,-1-4-50 0,0-3-462 0,2 0 195 16,5-2 129-16</inkml:trace>
  <inkml:trace contextRef="#ctx0" brushRef="#br0" timeOffset="12330.92">20198 5888 2 0,'0'0'90'16,"0"0"-6"-16,0 0-2 0,0 0-9 16,0 0-2-16,0 0-10 0,0 0-5 0,0 0 0 15,0 0-9-15,0 0 12 0,0 0-10 16,0 0 1-16,0 0 1 0,0 0 0 0,-9 2-3 16,9-2-1-16,-1 6 4 0,1-6-3 15,-6 6-2-15,6-6 1 0,-2 7-1 0,0-3 2 16,-2 1 2-16,2-1-3 0,-2 4 1 15,-1 0-1-15,-2-1-1 0,-2 2 0 16,-2 3 1-16,-4 0 2 0,1 2 15 0,-6 4 1 16,-4 3 0-16,-2 2-2 0,-1-2-2 15,-5 6 3-15,-4-3-2 0,-1 5-11 16,1 1-2-16,1 1-2 0,1-3-6 0,0-1-5 16,0 2-2-16,7-3-3 0,-1-3-2 15,2 0-4-15,3 2-4 0,-1-3-9 16,4 1-13-16,-4 2-8 0,4-2-9 0,-2 2-4 15,0-1-3-15,2 1-8 0,1 0-7 16,0-3-9-16,2-2-11 0,0-3-16 16,5 1-21-16,-2-2-16 0,4-4-31 0,2-1-460 15,-1-1 205-15,5-7 136 0</inkml:trace>
  <inkml:trace contextRef="#ctx0" brushRef="#br0" timeOffset="12985.64">20219 5886 67 0,'0'0'88'0,"6"-2"-5"0,-6 2-9 16,9-2-4-16,-9 2-6 0,0 0-7 15,13 2 1-15,-13-2-1 0,8 2-1 16,-2 0 2-16,-6-2 0 0,10 6-6 0,-2-3 1 15,-4 2 0-15,2 0-7 0,1 3-3 16,0-1 1-16,2 1-3 0,0 5-7 16,1-2 4-16,-1 5 4 0,3 0-2 15,1 2-2-15,2 3 0 0,-1-2-7 0,2 3-2 16,2 0 9-16,-1 3-3 0,3 0-1 16,-2 0-3-16,4 1 0 0,-3 1 0 0,0-2-2 15,0 0 4-15,-1 1-4 0,2-1-2 16,-3 0-2-16,2-3 0 0,-2 3-3 15,2-3 1-15,-2 2-4 0,-1-3-3 0,2-2 0 16,-4-2 3-16,1 2-3 0,3-2-2 16,-4-2-2-16,0 1-5 0,2-3-11 0,-6-1-9 15,1-2-16-15,-1 0-17 0,1-3-31 16,0 4-28-16,-5-5-57 0,0 1-351 0,-2-1 174 16,0 0 115-16</inkml:trace>
  <inkml:trace contextRef="#ctx0" brushRef="#br0" timeOffset="13802.34">19572 6071 46 0,'0'0'119'0,"-5"-5"0"0,5 5-8 16,0 0-8-16,0 0-8 0,0 0-3 16,-7-5-2-16,7 5-11 0,0 0-3 15,-6-1-9-15,6 1 2 0,0 0-7 0,-10-3 0 16,10 3-4-16,-9 0-7 0,9 0-9 16,-10-1 0-16,5 1-5 0,-1-2-1 0,6 2-4 15,-11-1-4-15,3 1-3 0,0 0-5 16,-3 0 1-16,0 0-3 0,1 1-3 15,-1-1-1-15,-2 2-3 0,1-1-1 0,-3 5 1 16,0-2-5-16,0 4 3 0,-1-1-3 16,0 1 1-16,0 4 0 0,-1 1-2 0,2 0-1 15,0 1 0-15,5-3 1 0,-1 2-2 16,4 0 2-16,1 0-2 0,2-2-1 16,2 0 1-16,2 0 5 0,4 0-2 0,0 0 8 15,4-2 0-15,6-2 2 0,-2-1 0 16,5-2-4-16,0-2-1 0,2 0-11 0,1 0-7 15,0-2-42-15,4 2-40 0,-5-4-483 16,0 2 194-16,0-2 129 0</inkml:trace>
  <inkml:trace contextRef="#ctx0" brushRef="#br0" timeOffset="14722.54">21051 6048 6 0,'0'0'144'16,"-2"-6"-12"-16,2 6-9 0,0 0-12 0,0 0-9 15,0 0-9-15,0 0-3 0,0 0-4 16,-11 15-3-16,7-9-10 0,0 4 0 0,0 1-6 16,-3 1-6-16,2 1 2 0,-1 0-15 15,0 3-6-15,0 1 0 0,0-2-6 16,-1 1-1-16,0 2-6 0,1-3-1 0,2 1-5 16,-3 2 0-16,4-5-5 0,-4 0-3 15,3-2-2-15,0 1-4 0,0-3-10 0,-1 1-8 16,3-3-16-16,-4 1-10 0,3-2-5 15,1 1-9-15,0-3 2 0,0-2-10 0,2-2-5 16,0 0 1-16,0 0 4 0,0 0 5 16,0-13-9-16,2 3 4 0,-2 0-5 15,2-1-4-15,0 0 4 0,1-5 1 0,-1 1 1 16,0 2 10-16,0-2 6 0,5-1 16 16,-3 1 4-16,0-1 19 0,0 1 8 15,3 0 8-15,-1 0 2 0,2 0 1 0,0-1 3 16,-1 3 6-16,4-2 8 0,-1 2 0 15,1-1-4-15,2-1 6 0,-1 3-1 16,1 1-1-16,2 0-2 0,-2 0 4 0,1 0-1 16,2 4 4-16,-4 1-5 0,0 0-1 0,1 3-2 15,-2 0 2-15,0 6 1 0,-3 3 3 16,2 3-5-16,-6-2-8 0,0 7 2 16,0 2 7-16,-2 1 4 0,-2 0 7 0,-2 2 7 15,-2 0 2-15,0 0 10 0,-2 4 6 16,-2-2 6-16,-2 1 7 0,-3-1-2 15,-2 1-1-15,0-2-5 0,1-1-7 0,-4 1-3 16,2-4-8-16,-2 2-5 0,-1-5-8 16,3 1-14-16,0-1-20 0,2-4-29 0,-1-1-36 15,0-1-41-15,2-2-49 0,-3-3-503 16,3-2 221-16,-2 3 147 0</inkml:trace>
  <inkml:trace contextRef="#ctx0" brushRef="#br0" timeOffset="15865.07">17310 5831 142 0,'0'0'128'0,"0"0"-14"0,0 0-23 15,0 0-17-15,0 0-20 0,0 0-16 16,0 0-13-16,0 0-19 0,0 0-20 0,18-8-210 16,-18 8 76-16,10-9 50 0</inkml:trace>
  <inkml:trace contextRef="#ctx0" brushRef="#br0" timeOffset="16054.16">17469 5730 54 0,'0'0'197'0,"0"0"-16"0,-6 2-23 15,6-2-17-15,0 0-19 0,0 0-22 16,0 0-23-16,0 0-21 0,0 0-21 0,16 2-21 15,-16-2-20-15,16 0-28 0,-8 0-25 16,1-2-294-16,-1 2 120 0,0 0 80 16</inkml:trace>
  <inkml:trace contextRef="#ctx0" brushRef="#br0" timeOffset="16230.21">17692 5732 39 0,'8'0'140'15,"-8"0"-13"-15,0 0-13 0,0 0-4 16,0 0-17-16,13 0-6 0,-13 0-14 0,9-2-6 16,-9 2-18-16,10-2-14 0,-2 2-20 15,-3-2-20-15,5 0-13 0,-1 0-23 16,-2 0-27-16,2-1-210 0,0-1 94 0,-1 2 63 16</inkml:trace>
  <inkml:trace contextRef="#ctx0" brushRef="#br0" timeOffset="16371.6">18011 5656 102 0,'0'0'96'0,"13"-2"-10"0,-13 2-7 16,14 0-13-16,-7-2-26 0,1 2-23 0,-8 0-31 16,14-2-147-16,-14 2 55 0,12 0 36 15</inkml:trace>
  <inkml:trace contextRef="#ctx0" brushRef="#br0" timeOffset="16511.41">18280 5647 72 0,'7'-3'111'0,"-7"3"-26"0,10-3-26 0,-1 1-26 15,-1-1-56-15,-2 2-92 0,2 0 39 16,2-2 26-16</inkml:trace>
  <inkml:trace contextRef="#ctx0" brushRef="#br0" timeOffset="16655.34">18596 5663 53 0,'10'-3'83'0,"-4"0"-21"16,1 0-47-16,-1 1-88 0,2-2 25 15,-1 3 16-15</inkml:trace>
  <inkml:trace contextRef="#ctx0" brushRef="#br0" timeOffset="16823.9">18887 5684 54 0,'9'2'127'0,"-9"-2"-18"0,0 0-18 16,0 0-30-16,17-4-22 0,-11 4-29 16,3-1-35-16,-3-2-134 0,1 2 54 0,3-1 36 15</inkml:trace>
  <inkml:trace contextRef="#ctx0" brushRef="#br0" timeOffset="16975.74">19285 5699 7 0,'0'0'84'0,"15"-1"-29"0,-8-1-52 16,-7 2-54-16,10-2 17 0,-3 2 12 16</inkml:trace>
  <inkml:trace contextRef="#ctx0" brushRef="#br0" timeOffset="17115.09">19491 5717 64 0,'4'1'132'0,"-4"-1"-18"0,0 0-26 16,0 0-26-16,0 0-28 0,13 0-29 0,-7 0-175 16,-6 0 58-16,9-1 38 0</inkml:trace>
  <inkml:trace contextRef="#ctx0" brushRef="#br0" timeOffset="17257.07">19653 5730 20 0,'10'2'141'0,"-10"-2"-1"0,0 0-34 16,8 0-32-16,-8 0-25 0,10 0-29 0,-6 0-49 15,-4 0-149-15,11-2 61 0,-11 2 40 16</inkml:trace>
  <inkml:trace contextRef="#ctx0" brushRef="#br0" timeOffset="17411.66">19938 5767 85 0,'0'0'132'0,"2"5"-31"16,-2-5-30-16,4 1-34 0,-4-1-57 0,0 0-119 15,12-1 48-15,-6 1 31 0</inkml:trace>
  <inkml:trace contextRef="#ctx0" brushRef="#br0" timeOffset="17591.46">20126 5806 31 0,'0'0'172'0,"4"4"-17"0,-4-4-18 0,0 0-12 16,4 4-35-16,-4-4-19 0,0 0-23 16,4 3-15-16,-4-3-16 0,3 5-16 0,-3-5-21 15,0 3-34-15,0-3-221 0,0 0 94 16,-5 6 62-16</inkml:trace>
  <inkml:trace contextRef="#ctx0" brushRef="#br0" timeOffset="34271.57">16367 6786 40 0,'0'0'85'0,"0"0"-11"16,0 0-9-16,0 0-7 0,0 0-4 0,0 0-8 15,0 0-5-15,0 0-3 0,0 0-3 16,0 0-2-16,0 0-5 0,0 0 1 15,0 0-1-15,0 0-4 0,0 0-3 0,0 0 2 16,0 0 5-16,0 0-15 0,0 0 5 16,0 0 1-16,0 0-9 0,0 0 1 0,0 0 0 15,0 0 3-15,0 0-8 0,0 0 2 16,0 0-1-16,0 0-1 0,0 0 2 16,0 0-4-16,0 0 8 0,0 0 9 0,0 0-7 15,0 0 2-15,0 0 4 0,0 0 5 16,0 0-11-16,0 0 3 0,0 0-2 0,0 0 1 15,0 0-7-15,0 0 5 0,0 0 2 16,0 0-6-16,0 0 4 0,0 0-2 16,0 0-1-16,0 0 8 0,0 0-8 0,0 0 4 15,0 0 2-15,0 0-3 0,0 0-4 16,0 0 7-16,0 0-4 0,0 0-3 16,0 0 0-16,0 0 6 0,0 0-8 0,0 0 3 15,0 0 1-15,0 0-6 0,0 0 5 16,0 0-1-16,0 0-4 0,0 0-2 0,0 0 0 15,0 0 3-15,0 0 2 0,0 0-3 16,0 0 0-16,0 0-2 0,0 0-1 16,-3 18-2-16,-3-11 5 0,0 1-5 0,0 2 1 15,-3-1-1-15,0 3 1 0,-1 1 1 16,-2-1-3-16,-2 5 6 0,0-2-9 16,-1 5 5-16,-2-4-1 0,-4 5 5 0,-1 0-5 15,0 0 2-15,0 1-3 0,-1-1-3 16,-3-1 9-16,3 1-4 0,0 0-2 0,0 0 2 15,-3 0-3-15,3 0 6 0,-2 2-1 16,1-3-6-16,-1 1 11 0,1-1-1 0,-1 1 5 16,2 0-5-16,0-2 2 0,1 2-4 15,-1-3 2-15,2 2-2 0,-2-3 2 16,3-1-1-16,0 5 2 0,-4 0-1 0,3 0 3 16,-5-1-2-16,6 3 1 0,0 0-4 15,-1-2 5-15,0 0-4 0,4-2 2 16,-1 2-3-16,-1-2 1 0,6-3-2 0,-3 5 2 15,2-5 0-15,-1 1-1 0,3-1 0 16,-4 0-1-16,4-1 0 0,-1 1 0 0,0 1 4 16,1-2-3-16,1-2-3 0,1 0 4 15,-1 2-2-15,2-5 0 0,-1 2-2 16,2 0 4-16,-2-2-3 0,4-1 1 0,0-2 0 16,2 1-13-16,-2-2-3 0,1 0-14 15,1-1-16-15,2 1-21 0,-1-2-30 16,3-3-414-16,0-1 172 0,0 0 114 0</inkml:trace>
  <inkml:trace contextRef="#ctx0" brushRef="#br0" timeOffset="35275.9">16401 6778 69 0,'0'0'77'0,"2"-6"-6"0,-2 6-8 16,0 0 0-16,0 0-13 0,0 0-1 15,0 0-2-15,0 0-8 0,0 0 3 16,0 0-8-16,4-4-1 0,-4 4-4 0,0 0-1 15,0 0 0-15,0 0-2 0,0 0-4 16,0 0 2-16,0 0-2 0,0 0-5 0,0 0 5 16,8 11 5-16,-7-6-8 0,4 0 4 15,-3 0-4-15,0 1 6 0,3 3-3 16,-2 1-4-16,3 2 2 0,-4 1 4 16,4 3-7-16,-2 1 7 0,0 2-7 0,3 3 2 15,-1 2-5-15,-2 0-1 0,3 2 4 16,-1 4-3-16,-1-3-5 0,-1 1 4 0,2 1-1 15,0 3-1-15,-2-2 3 0,2-1-5 16,4 3 7-16,0 0 7 0,0 1 1 16,1 0-4-16,2-2 6 0,0 3-2 0,-1-1-1 15,3-1 2-15,-2-1 1 0,1 0-3 16,1 1 4-16,0-1-2 0,1-2-1 0,2 1-1 16,-3 1 0-16,-1-3-6 0,2 0 0 15,-4 1 0-15,3-3 1 0,-5-3-3 0,4 2 0 16,-4-3 1-16,-1-1-2 0,3-1-2 15,-1-1-2-15,-5-2 1 0,2 0-2 16,-1-1-3-16,-1-1 2 0,-2 0-2 0,1 0 2 16,-3-1-3-16,2 0 2 0,-4 0 0 15,2-1-4-15,-4 0-3 0,4 2 3 16,-2 0 1-16,-2-2 1 0,2 0-6 0,0-2 0 16,0 3-8-16,0-3-7 0,0-1-17 15,0 1-17-15,0-1-29 0,2-2-23 0,-2-1-52 16,-2-2-321-16,2 1 162 0,0 0 106 15</inkml:trace>
  <inkml:trace contextRef="#ctx0" brushRef="#br0" timeOffset="36091.58">15232 7928 56 0,'0'0'78'16,"-9"15"-6"-16,6-9 2 0,2 0-8 0,-3 0-5 15,-2 1-3-15,2 3-2 0,-2 1-5 16,-4 1 1-16,2 3-3 0,-2 4 3 16,-1 0-2-16,-2 2-6 0,-2 4-4 0,-1 1 3 15,-4 5-5-15,2-3 4 0,-8 9-4 16,3-2 5-16,-1 2-4 0,-3 0 2 16,0 0 0-16,-1-2-6 0,-1 3 0 0,1-3-3 15,-2 2-1-15,-5 13 0 0,3-9-6 16,4-4 3-16,1-2 3 0,-1 2 1 0,2-3-4 15,3 1-4-15,0-9-2 0,4 1-2 16,2-2-7-16,0-4-6 0,5-2-8 16,-1-1-23-16,2-5-20 0,2-2-17 0,3 0-23 15,2-5-37-15,2-2-302 0,0-2 144 16,2-2 95-16</inkml:trace>
  <inkml:trace contextRef="#ctx0" brushRef="#br0" timeOffset="36678.14">15207 7919 84 0,'8'13'100'16,"-6"-5"-7"-16,0 1-8 0,-2 3-5 0,4 3-6 15,-1 0-3-15,1 4 2 0,-2 0-9 16,2 3-2-16,3 3-5 0,-4 3-7 0,6 0-3 15,0 3 0-15,-1 3 1 0,2 0-9 16,2 1 5-16,-2-2-3 0,2 0-6 0,2 2-3 16,-4-1 10-16,4 0 8 0,-1 3 1 15,5 3-14-15,-4-1-6 0,1-4-2 16,-2-3-4-16,-1 1 2 0,1 1 0 0,0-1 0 16,-2-4-7-16,-3 2-1 0,0-5 0 15,-2 1-3-15,2-4-3 0,-2 2 0 0,0-4-8 16,0 0-11-16,0-4-18 0,-1 0-14 15,1-2-20-15,0 1-18 0,1-5-31 16,-1-1-359-16,3-3 159 0,-1-1 104 0</inkml:trace>
  <inkml:trace contextRef="#ctx0" brushRef="#br0" timeOffset="37486.94">16906 8096 2 0,'0'0'89'0,"0"0"1"0,0 0-5 16,0 0-4-16,0 0-7 0,0 0-4 0,-10 10-5 15,10-10-5-15,-9 7-12 0,3-1 4 16,0 1-6-16,-3 5 5 0,0 1-5 0,-3 4-2 16,0 6-3-16,-5 4 3 0,2 2 0 15,-7 6 1-15,1 2-4 0,-2 3 3 0,0-2 0 16,-1 6-1-16,3-3 0 0,-9 17 3 15,8-10-7-15,2-7 0 0,3 1-8 16,0-3 8-16,2-5-12 0,3-4-2 0,2 0-2 16,0-3-2-16,2-4-1 0,0-1-7 15,2-2-13-15,-1-3-18 0,3-2-16 0,0-1-19 16,1-3-31-16,1-3-49 0,0-2-307 16,2-3 149-16,-2-1 99 0</inkml:trace>
  <inkml:trace contextRef="#ctx0" brushRef="#br0" timeOffset="37990.81">16948 8051 48 0,'3'6'98'0,"-1"0"-3"15,0 0-9-15,0 1-9 0,0 2-3 16,3 2-8-16,-3-1 5 0,2 2-6 0,0-2 1 16,0 5 5-16,1 1-7 0,-1-1 2 15,2 4-7-15,-2-1 0 0,2 6-5 16,1 3 7-16,0-2-3 0,3 6 1 0,0-2-2 16,1 4-3-16,2-1-5 0,0 0 0 15,1 0 5-15,-1 4-5 0,4-2 0 16,-3-2-2-16,4 2-1 0,-4-2-8 0,3-1 0 15,1 0-2-15,-5-1-4 0,4-3 0 16,-3-1-4-16,0-5-3 0,-1-2-2 0,0 1-5 16,0-3-1-16,-3-1 0 0,-1-2-4 15,0 0-9-15,-3-3-9 0,0-1-17 16,0-3-24-16,-3 2-26 0,5-3-46 0,-8 0-498 16,2-2 210-16,-2 0 138 0</inkml:trace>
  <inkml:trace contextRef="#ctx0" brushRef="#br0" timeOffset="38763.54">15319 7943 51 0,'0'0'118'0,"0"0"-17"16,0 0-22-16,0 0-22 0,0 0-28 15,13 3-30-15,-13-3-147 0,8-4 50 16,-8 4 34-16</inkml:trace>
  <inkml:trace contextRef="#ctx0" brushRef="#br0" timeOffset="38945.35">15446 7947 247 0,'0'0'246'16,"0"0"-24"-16,0 0-24 0,0 0-23 15,2 4-21-15,-2-4-34 0,0 0-37 0,13-2-40 16,-13 2-38-16,19-3-46 0,-9 0-48 16,0 2-375-16,3 1 158 0,0-2 104 0</inkml:trace>
  <inkml:trace contextRef="#ctx0" brushRef="#br0" timeOffset="39092.96">15969 7915 62 0,'0'0'191'0,"10"-2"-19"16,-6 0-19-16,-4 2-18 0,9-2-24 0,-9 2-28 16,7-2-26-16,-7 2-34 0,10 0-39 15,-6-1-42-15,2 1-253 0,-2-2 106 16,3 2 70-16</inkml:trace>
  <inkml:trace contextRef="#ctx0" brushRef="#br0" timeOffset="39234.61">16172 7932 117 0,'6'2'154'0,"-6"-2"-24"15,0 0-19-15,13 0-30 0,-7 2-30 16,2-4-44-16,4 2-51 0,-4 0-163 0,2 0 71 16,3 0 46-16</inkml:trace>
  <inkml:trace contextRef="#ctx0" brushRef="#br0" timeOffset="39513.01">16425 7963 52 0,'8'1'195'0,"-8"-1"-19"15,6 3-18-15,-6-3-17 0,6 1-15 16,-6-1-15-16,8 2-17 0,-8-2-21 0,11 2-24 16,-5-2-20-16,-6 0-16 0,13 4-21 15,-4-4-17-15,-9 0-11 0,14 2-9 0,-6 0 6 16,4 0 0-16,-4-1 4 0,2 1 6 15,1 1 10-15,-3-3 5 0,3 1 11 16,-2 1 13-16,-1 0 17 0,0-2 18 0,-2 2 19 16,4 0 13-16,-4 0 9 0,0 0 2 15,0 0 4-15,-6-2-8 0,13 0-8 0,-9 1-8 16,-4-1-11-16,13 2-18 0,-5 0-30 16,1 0-32-16,-1-1-25 0,3 4-38 15,-1-5-42-15,1 2-370 0,8-2 170 0,-4 0 111 16</inkml:trace>
  <inkml:trace contextRef="#ctx0" brushRef="#br0" timeOffset="40551.01">15431 7275 157 0,'0'0'171'15,"2"-6"-6"-15,-2 6-3 0,0 0-11 0,-6-8-6 16,4 5-5-16,2 3-9 0,-11-5-9 15,4 2-10-15,1 0-12 0,-2 0-6 16,-2 1-10-16,10 2-13 0,-20-1-7 0,10 1-5 16,-3 1-2-16,3 1-11 0,-1 3-6 15,0 0-4-15,1 1-1 0,-6 0-4 0,6 3-3 16,0 1-4-16,1 1-2 0,1 0-3 16,-1 1-1-16,3-1-2 0,2 2-3 15,1-1 1-15,0-1-4 0,3 1-5 0,3-2-12 16,4-1-14-16,1 0-14 0,5-2-18 15,2-1-26-15,7-1-25 0,0-4-46 0,4-1-494 16,5-1 219-16,5-1 144 0</inkml:trace>
  <inkml:trace contextRef="#ctx0" brushRef="#br0" timeOffset="41398.85">17055 7300 60 0,'0'0'70'0,"0"0"-4"16,0 0-7-16,0 0-6 0,0 0-2 0,0 0 2 16,-4 7 0-16,4-7-3 0,-3 12 0 15,1-4-1-15,0 1-4 0,-1 2 3 16,-1 0-5-16,2 3-4 0,-2-1-5 16,0 2 0-16,-2-2 3 0,4 2-2 0,-2-2 1 15,-1-4 2-15,3 2-4 0,-3 0 4 16,3-1-5-16,-2-2 1 0,2 2-1 15,0-4-3-15,2 1-5 0,-2-1 3 0,0-3 0 16,0 2 1-16,2-5-8 0,0 0-3 16,0 0-9-16,0 0-7 0,0 0 12 0,8-20-4 15,-4 13-12-15,3-3-6 0,0-1-1 16,1-1 1-16,2 1 3 0,0-1-7 0,0 0 1 16,2 2 10-16,1-2-4 0,-1 2 0 15,3 1-4-15,0 0 3 0,-1 1-3 16,0 2 6-16,-2 2 1 0,1 1-4 0,0-1 12 15,-3 4 1-15,1 0 5 0,-1 4 1 16,-2 1 8-16,2 1 6 0,-4 4-1 0,0 0 7 16,-2 4 6-16,-2-3 9 0,-2 3 11 15,-4 2 15-15,-2-2 14 0,-4 4 1 0,-9 2-6 16,1-2-4-16,-3 1-5 0,-6 0-7 16,-5 0-7-16,0-4-6 0,-4 0-16 15,3-1-21-15,0-3-29 0,6-2-53 0,2 0-57 16,-3-2-594-16,7-4 244 0,2 1 160 15</inkml:trace>
  <inkml:trace contextRef="#ctx0" brushRef="#br0" timeOffset="42132.97">14341 8319 60 0,'0'0'119'0,"0"0"-3"0,0 0-9 0,-4-6 3 15,4 6-4-15,0 0-7 0,0 0-3 16,-4-4-1-16,4 4-2 0,0 0-13 16,-5-3-6-16,5 3-10 0,0 0-5 0,-11-2-4 15,11 2-6-15,-12 2-3 0,5 1-9 16,-1 1-2-16,-2 1-1 0,2 2-3 0,-6 0 4 15,4 3-6-15,-3-1-1 0,3 3-1 16,-1 1-2-16,0 0-2 0,3 1-3 16,2 1 0-16,1-2-1 0,2 3 0 0,3-3 0 15,0 1 1-15,3-1 2 0,4 0-1 16,1 0 2-16,3-4-2 0,4 0-1 16,2-2-15-16,1-2-27 0,6-1-40 0,1 0-46 15,-1-2-494-15,-2-2 205 0,2 0 135 16</inkml:trace>
  <inkml:trace contextRef="#ctx0" brushRef="#br0" timeOffset="43055.3">15543 8300 66 0,'-2'13'116'0,"2"-5"-7"0,-2-1-15 0,2 3-6 16,-2 1-12-16,0 1-5 0,2-3-5 15,-3 3-4-15,3-1-5 0,-2-1-12 0,0 1-3 16,2-1 2-16,-2 1-5 0,2-2-4 16,0-2-4-16,-2 2 1 0,2 0-2 15,0-3-6-15,0 1-1 0,0-1-1 0,0 0-6 16,-2 0 5-16,2-6-6 0,0 10 5 15,0-7-1-15,0-3 4 0,-2 8 4 0,2-8-7 16,-4 1 1-16,4-1 0 0,0 0-3 16,0 0-4-16,0 0-3 0,4-15 0 0,-2 8-3 15,0-2-4-15,0-1 0 0,2 1 7 16,3-6 1-16,-3 1-7 0,2-1-1 16,3-1-6-16,0-1 4 0,-1-2 2 0,2 0-1 15,4 2-5-15,-4-2-1 0,3-1 1 16,1 4 2-16,1-1 3 0,0 0-6 0,-3 4-2 15,2 4-3-15,0-1 1 0,-4 2-3 16,2 4 2-16,0 1 8 0,-4 3-8 16,3 3 2-16,-3 0-1 0,-1 5 6 0,-1 2 8 15,-1 0 3-15,1 3 14 0,-6 2 8 16,2-2 5-16,-2 1 3 0,-4 0 10 16,0 1 4-16,-3 1 10 0,1-1-1 0,-7 2 2 15,0 1-6-15,-1-3-7 0,-4 0-7 16,2-1-7-16,-2 1-17 0,0-2-23 0,-1 1-27 15,1-3-43-15,2-2-36 0,0-2-43 16,2 2-433-16,-1-4 199 0,5-1 131 16</inkml:trace>
  <inkml:trace contextRef="#ctx0" brushRef="#br0" timeOffset="43793.95">16430 8326 102 0,'0'0'101'15,"0"0"-7"-15,0 0-16 0,0 0-6 16,0 0-6-16,0 0-3 0,-21 6-5 0,21-6-1 16,-10 6-5-16,3-2 7 0,-2 1 6 15,1 1-11-15,0 2-1 0,-1-1-2 0,1 3 2 16,2 1-2-16,-3 1 1 0,2-1-7 16,1 2-6-16,4 0-3 0,-2-1-3 15,4 0-5-15,0 0-3 0,2-1-13 0,2-2-12 16,0 1-2-16,5-1-21 0,-3 0-17 15,5-3-44-15,-3 0-341 0,1 0 144 0,-1-4 96 16</inkml:trace>
  <inkml:trace contextRef="#ctx0" brushRef="#br0" timeOffset="44735.27">17239 8355 30 0,'0'4'102'0,"0"-4"-5"16,-2 9-9-16,2-3-3 0,-2 0 3 0,2 0-4 16,-2 1-9-16,0 1 1 0,-4 1-9 15,4-1-10-15,0 2-8 0,0-1-1 0,0-2-1 16,0 0-11-16,-1 2 1 0,2-1-5 15,-1-1-1-15,0 0-4 0,0-1-4 16,2 0-3-16,-2 0 4 0,0 0-5 0,2-6-3 16,0 7-3-16,-2-1 5 0,2-6-8 15,0 6-2-15,0-6 3 0,-2 3 1 0,2-3 1 16,0 0-3-16,0 0 1 0,0 0 1 16,0 0-5-16,0 0 2 0,0 0-1 0,4-15-2 15,-2 8 2-15,0 1 0 0,2-3-4 16,-2-1-4-16,2 1 9 0,0-1-4 15,0-2 2-15,4-1-8 0,-2 0-2 0,0 1 4 16,2 1 7-16,3-2-10 0,-3-1 0 16,3 3 1-16,0-3-2 0,1 5 3 15,-1-3-2-15,2 3 3 0,-1-1-7 0,1 2 6 16,0 1 2-16,-3 0-5 0,1 5 4 16,-1-2-4-16,1 5 2 0,-2 2 4 0,-1 0 3 15,-2 3 6-15,-2 1 2 0,0 4 7 16,-2-2 9-16,-2 2 14 0,0 0 3 15,0 1 7-15,-4 3 8 0,0-2 3 0,-2 1 5 16,0 1 0-16,-5-2 1 0,0 3-5 16,1-3-3-16,-5 1-7 0,3-3-7 0,-2 1-10 15,2-2-15-15,-2 2-22 0,0-3-34 16,2 0-54-16,-1-2-49 0,0-3-562 16,3 0 237-16,1-4 157 0</inkml:trace>
  <inkml:trace contextRef="#ctx0" brushRef="#br0" timeOffset="48374.15">18087 6686 9 0,'0'0'74'0,"0"0"-6"0,0 0-9 15,0 0-5-15,0 0-6 0,0 0-2 0,0 0-6 16,0 0-3-16,0 0 1 0,0 0-3 16,0 0-3-16,0 0 3 0,0 0 3 15,-12 0-3-15,12 0 2 0,0 0-2 0,0 0 1 16,0 0-4-16,0 0-7 0,0 0-2 16,0 0 6-16,0 0-8 0,0 0-1 0,0 0 2 15,0 0-3-15,0 0 5 0,0 0-3 16,0 0 4-16,0 0 1 0,0 0 8 15,0 0-1-15,0 0 3 0,0 0 7 0,0 0 0 16,0 0-1-16,0 0-1 0,0 0-9 16,0 0-2-16,0 0-4 0,0 0 0 0,0 0-3 15,0 10-1-15,0-10-5 0,2 7-1 16,-2-7 2-16,2 12 4 0,0-5-1 0,0 3 1 16,0 1 6-16,0 3 1 0,0 2-2 15,3 2-1-15,-1 1-2 0,0 6-1 16,0 0-4-16,3 1 0 0,-1 1-3 0,3 0 2 15,-1-1-4-15,0 0 1 0,-2 1-1 16,4 3 5-16,-2-4-4 0,-2-1 3 0,3 3 1 16,-3-3-3-16,0 1 2 0,3 1 4 15,-3 0 4-15,-1 0 2 0,-1-2 1 16,-2 1-12-16,0 3 2 0,0-1-2 0,0-1 0 16,-2 2-3-16,2 0 9 0,-2-1-2 15,2 2-2-15,0-1-1 0,0-2-1 0,-2 1 0 16,2-4-1-16,0 4-5 0,4-3 3 15,-4-1 2-15,0-3-2 0,0 0 3 16,4 2-7-16,-2-1 6 0,2-1-1 0,-2-1 1 16,0-1 0-16,1-2-1 0,2 2 4 15,-3-2 0-15,0 2-1 0,-2-2-2 0,2 0-2 16,-2 1 1-16,3-2-1 0,-5 0 1 16,2 1-3-16,0-1-1 0,0 3 0 15,-2 2-2-15,0 0 0 0,0 1 2 0,0 1 0 16,0 0 0-16,0 4-2 0,0-5 2 15,0-1-3-15,0 2-2 0,0-1 1 16,0-1 0-16,2 0 0 0,0-3 0 0,-4-1-2 16,4 0 0-16,0-1-1 0,-2-3 0 15,0-2 0-15,2 1 1 0,-2-2-3 0,2 1 2 16,-2 0 0-16,0-3 0 0,0 2-1 16,2-3-2-16,-2 1 1 0,2-1 0 15,-2-1 0-15,0 1 0 0,0-1 2 0,2 0-3 16,1 0-1-16,-6 0 1 0,6-3 0 15,-3-3 0-15,0 9-1 0,2-5 1 16,-2-4 0-16,3 6 1 0,-3-6-1 0,0 8-2 16,0-8 0-16,4 6 3 0,-2-3-1 15,-2-3 1-15,2 10-2 0,0-7 1 16,0 3-1-16,0 0 1 0,0 0 3 0,2 1-4 16,-2 1 0-16,0 0 0 0,0 1 1 15,0 1 0-15,1 1-1 0,-1-2-1 0,0 4 2 16,-2-1 1-16,3 0-2 0,-1 0 5 15,0-3-5-15,0 2 1 0,0-1-1 0,0-1 6 16,0 1-7-16,0-3 5 0,0 1 0 16,0-2 2-16,0 0 0 0,3-1-1 0,-1-1 2 15,-1 0-1-15,2-1 1 0,-1 1-2 16,1 1-3-16,2-4 2 0,-2 3 0 16,4-2 1-16,1 2-2 0,-1-3-1 0,4 3 0 15,-1-2 1-15,1 2-1 0,4-1 0 16,-2 0 0-16,3-3-1 0,-1 2 0 0,3 1 0 15,1-3 1-15,0 3-2 0,3-3 1 16,-4 0 1-16,6 1-1 0,-1-1 0 16,-1 1 0-16,-1-1 0 0,2 3-2 0,-3-1 0 15,-1-1 0-15,0 2 2 0,-2-1 0 16,-4-2-1-16,0 1 0 0,-2 2 2 16,-1-1 5-16,-2-2 8 0,2 0-2 0,-4 0 2 15,0 1 5-15,-8-1-6 0,15 0 0 16,-15 0-1-16,13 0-5 0,-7 2 3 0,-6-2-1 15,9 0-3-15,-9 0 1 0,8 0-2 16,-8 0 2-16,0 0-1 0,10 0 2 0,-10 0 0 16,0 0-2-16,0 0 4 0,0 0-2 15,12 0 1-15,-12 0-3 0,0 0 0 16,0 0 1-16,4-3 4 0,-4 3-8 0,0 0 0 16,4-5-2-16,-4 5 1 0,4-7-2 15,-4 2 2-15,2 0 0 0,2 0-3 0,-2-3 3 16,0 0-4-16,2-1 2 0,-2 0 1 15,3-1-3-15,-3-1 5 0,1-5-6 16,1 1 0-16,0 0-1 0,-2-1-2 0,0-4-2 16,2 1-4-16,-3-3-1 0,2 2-5 15,-1-3-1-15,1-4-1 0,-3 2 1 0,2-1 2 16,-2-3-3-16,-2 3 3 0,-1-1-1 16,1-2 2-16,2 2 2 0,-3 3 1 15,2-3-2-15,-1 2 2 0,0 1-3 0,0-1 2 16,0 2-2-16,2 2 1 0,-2 0 0 15,2 0-2-15,-2 2-6 0,2-4 4 0,2 4-2 16,-4 0 4-16,2-1-2 0,2 1 1 16,-2-1 2-16,0 1 1 0,0 2-1 15,0-2 3-15,2 2 0 0,-2-1 2 0,0 1-3 16,0 4 2-16,2-4-3 0,-4 2-1 16,0-1-1-16,2 2 4 0,-2-1-2 0,0-1 3 15,-3 0-4-15,3 1 0 0,-3 0 6 16,1 2-1-16,0-5 2 0,0 3 0 0,0-2 1 15,-2 2-1-15,2-2 2 0,-1 2 1 16,-2-2 1-16,1 2 0 0,2-2 0 16,-2 5 0-16,-1-4 0 0,-1 0 0 0,2 3 1 15,-1-2 1-15,-2 0 0 0,3 2 0 16,-3 1 2-16,4-3-2 0,-3 2 0 0,-2-1 2 16,2 1-3-16,-2 1 1 0,-1-1 0 15,1 0-1-15,-1-1 1 0,-2 0-1 16,1 0 1-16,0 3 2 0,-2-4-2 0,2 1 3 15,-4-1 0-15,2 2-1 0,-1-1 0 16,0-1 1-16,-2 0 0 0,3 1 5 16,-4 0-3-16,-1-2 3 0,3 2-4 0,-4-1 0 15,2 2 3-15,-2-2 0 0,-3 2-2 16,2-1 1-16,0 1 1 0,-3-1-1 0,1 3 1 16,0-3-5-16,2 2 4 0,-3 1-2 15,4-2 1-15,-4 2-1 0,3-1 1 0,-1-1 2 16,2 4-1-16,0-3 0 0,-1 3 2 15,2-2-1-15,2 0 1 0,1 2-1 16,0 0 1-16,2-1-1 0,-1 1 5 0,0 0 1 16,2 0 1-16,1 2 0 0,-2-1 1 15,2 1-4-15,4 1 1 0,-3 0 0 16,5 1-1-16,-3-1 3 0,3 0-1 0,-3 2 1 16,5 0-1-16,-2-1-1 0,0-1-2 15,0 0 1-15,1 2-2 0,-2 0 1 0,1-5-1 16,0 3 2-16,-2-2-1 0,2 3 3 15,-4-3-4-15,0-1 1 0,4 2-1 0,-5-2 0 16,3 2 0-16,2 0-2 0,-3-1 2 16,0 2 0-16,3 0-3 0,0 1 2 0,-2-1-1 15,3 0-5-15,-2 2-3 0,3 1-17 16,2-1-23-16,-2 0-28 0,0 2-35 16,4 2-29-16,0 0-47 0,-4-2-589 0,4 2 262 15,0 0 173-15</inkml:trace>
  <inkml:trace contextRef="#ctx0" brushRef="#br0" timeOffset="50775.68">19510 6792 4 0,'-2'-6'117'0,"-1"2"-9"16,1 0-6-16,2 4-7 0,-2-10-13 16,0 6-8-16,2 4-7 0,0-7-11 15,0 7-5-15,-3-6-9 0,3 6-2 0,0 0-5 16,0-6 0-16,0 6-7 0,0 0-6 15,0 0 4-15,-1-6-6 0,1 6 0 0,0 0-1 16,0 0 0-16,0 0-4 0,0 0 1 16,0 0-1-16,0 0 0 0,4 20 1 15,-4-11 3-15,2 1-8 0,0 1 6 0,3 4 3 16,-3 0 0-16,0 4-4 0,2 4 2 16,-2 4 2-16,3 0 4 0,-5 3 0 0,2 1 4 15,-2-1 7-15,0 2-1 0,0 4 5 16,0-3-7-16,0 0-1 0,-2-1 3 0,4-1 2 15,-4-1 3-15,2 0-3 0,0 1-3 16,0-1-3-16,0 1-3 0,0 2-2 16,2-4 4-16,-2 3 0 0,0-2 3 0,2 0-1 15,0 3-1-15,-2-3 1 0,2 2 1 16,-2 0 8-16,2 1-2 0,0 5-3 16,1 1 0-16,-1-2-2 0,0 4 10 15,0-2 3-15,0 0-4 0,2-1-2 0,-2 0-7 16,0-8 1-16,0 3-1 0,0-5-2 15,0-1-2-15,0-1-2 0,0-2-1 0,1-2-2 16,0-2 1-16,-1 0-3 0,2 1-3 16,-2-1 0-16,0-1 0 0,0-2 0 0,2-2 0 15,-2 0-4-15,0 1 1 0,0-5-1 16,0 2 0-16,2-4-2 0,-1 3 2 16,0-2 1-16,0-1-1 0,-1-1-2 0,1 1 1 15,1-3 0-15,-2 1-2 0,0 0-1 16,0-1-2-16,2 3 0 0,0-5-2 15,-1 2 2-15,-1 0-2 0,2 0 1 0,-2-1-3 16,2 0-2-16,-2 1 3 0,0 0-1 16,4 0-1-16,-3 1 1 0,4-1-1 0,-3-1 3 15,0 1-1-15,0 1-5 0,0-1 4 16,0 0 0-16,0 0-2 0,-1-1 0 0,1-1-1 16,1 2-2-16,-3-2 4 0,2-1-3 15,0 1 3-15,-2 0-2 0,-2-4 0 16,6 7 1-16,-4-2 0 0,1 0-2 0,1-1-2 15,-2 2 0-15,2-1 2 0,-1-1 0 16,2 2 0-16,0 0 0 0,-1-1 2 0,1 1 2 16,-1 0-5-16,-1-1 2 0,2 0-2 15,1 4 3-15,-2-6-2 0,5 3 0 16,-2 1 0-16,1-2 1 0,-2 1-2 0,1 0 0 16,1 0 1-16,1-1 0 0,-1 1-1 15,1-1 1-15,-3 1 0 0,2-2-1 0,-2 2 0 16,4-1 0-16,-4 1 1 0,0-2-1 15,-1-1-1-15,0 1 2 0,2 0 1 16,-1-2-1-16,-2 2 0 0,3-2-1 0,-3 1 0 16,-4-3 0-16,11 4 2 0,-7-2-1 15,2 0-1-15,0 0 0 0,0 2 1 16,2-3 1-16,-2 2-1 0,-6-3 0 0,10 3-1 16,-4-3 2-16,-6 0 0 0,11 2 0 15,-4 0-1-15,-7-2 0 0,14 0-1 0,-5 2 0 16,-1-2 2-16,2 0-4 0,-10 0 2 15,18 0-1-15,-10 0 0 0,0 0 1 0,-8 0 0 16,16-2-1-16,-8 4 2 0,0-4-3 16,-8 2 3-16,15 0-2 0,-15 0 1 15,15 0 0-15,-15 0-2 0,15-2 2 0,-7 2-1 16,0 0 1-16,2-2-1 0,0 2-1 16,-10 0 2-16,19 0 2 0,-11 0-4 15,3 0 0-15,0 2 2 0,-1-4 0 0,-1 2 0 16,-9 0-2-16,21 0 2 0,-13 0-2 15,2 0 4-15,-1 0-2 0,-9 0 0 16,15 0-2-16,-15 0 1 0,13-1 0 0,-13 1-1 16,8 1 1-16,-8-1 1 0,10-1 0 15,-10 1 0-15,7 1 2 0,-7-1-4 0,0 0-1 16,11 0-3-16,-11 0 3 0,6-1-1 16,-6 1-1-16,0 0 1 0,0 0 2 15,10 0 0-15,-10 0-1 0,0 0 0 0,0 0 3 16,0 0 0-16,9-2 0 0,-9 2 4 15,0 0-4-15,0 0 0 0,0 0 1 0,0 0-2 16,0 0 1-16,9-3 1 0,-9 3 0 16,0 0-1-16,0 0 2 0,0 0-1 0,0 0 2 15,0 0-2-15,0 0 0 0,4-3 0 16,-4 3 1-16,0 0-2 0,4-6 2 16,-2 2-1-16,-2 4 0 0,2-5 1 0,2 1-3 15,-1-2 0-15,-1 2 2 0,0-1 0 16,2-1-1-16,-2-2 0 0,0 1 1 15,0 0 0-15,2-4-3 0,-1 3 3 0,0-3 0 16,0-1-3-16,2 2 2 0,-1-5-2 16,0 1 2-16,0-1-2 0,-2-3 1 15,2 3 0-15,0-4-1 0,0 2 2 0,4-5-2 16,-4 3 2-16,2-2-1 0,-2-2-1 16,2-1 2-16,1 2-3 0,-3 3 1 0,1-2 1 15,1-2-2-15,0 6 1 0,-2-3-2 16,1 4-2-16,-1-2-1 0,0 2-2 0,0-2 0 15,0 0 0-15,0 4 1 0,-2-4 1 16,0 3 0-16,-2 0 2 0,2 0-1 0,-2 2-1 16,0-1 4-16,3 1-1 0,-3 0 0 15,0 1 1-15,0-1-1 0,0-2 2 16,0 0-2-16,0 2 0 0,-3 0 4 0,3-1 0 16,-2 2-3-16,2-2 1 0,-2 1 0 15,-2-2 2-15,2 0-2 0,0 1 1 16,-2-3 0-16,2 5 0 0,-4-6 0 0,1 3-2 15,-1-1 0-15,0-2-1 0,-1 4-1 16,1-3-2-16,-5-2-1 0,3 0-4 16,-2-2 1-16,-4 1-1 0,4 1 0 0,-5 1 1 15,0-1 0-15,0 0-1 0,1-3-6 16,-6 3 3-16,2-2 0 0,-4 0 0 16,1 0-2-16,-2 2-3 0,0 1 0 0,-1-2 1 15,1 3 1-15,-3-2-1 0,4 1-2 16,-4 2 3-16,1-1-1 0,-1 1 4 0,0-1-2 15,6 2 4-15,-2 2 3 0,-1-3-3 16,2 1 3-16,2 0 0 0,2 2 1 16,-2 0-1-16,0-3 2 0,4 1 2 0,-3 2-1 15,3-3 0-15,-1 2 2 0,0 0 0 16,1-1 1-16,-2-1-2 0,2 1 1 0,-2 0 5 16,-2 0-1-16,-2-1 0 0,2 2 1 15,0 1 0-15,-1-4 7 0,0 3-2 0,-2-1 3 16,3 2-1-16,0-2 0 0,0 2 1 15,1 0 2-15,-2-1-2 0,-1-1 1 16,4 2 7-16,0-2 1 0,-5 1-2 0,4 1 0 16,-1-1 5-16,-2 1-2 0,-1 1 2 15,1-1 2-15,3 1-6 0,-4 1-1 16,1 2-2-16,4 0-1 0,0-1-2 0,3 2-2 16,0 1-3-16,2 1-11 0,1 2-21 15,1-1-31-15,-2 2-37 0,4 3-37 0,-4 0-55 16,0 3-558-16,-4 0 253 0,0 3 167 15</inkml:trace>
  <inkml:trace contextRef="#ctx0" brushRef="#br0" timeOffset="53561.32">20974 6669 48 0,'2'-6'104'0,"-2"6"-9"16,0 0-3-16,0 0-5 0,0 0-13 15,-2-7-4-15,2 7-3 0,0 0-5 0,0 0 4 16,-4-3-10-16,4 3 0 0,0 0-5 16,0 0-5-16,0 0 1 0,0 0-6 0,-6-5-1 15,6 5-5-15,0 0-5 0,0 0 4 16,0 0-9-16,0 0 8 0,0 0-6 15,0 0 9-15,0 0-8 0,0 0 3 0,0 0-12 16,0 0 2-16,-11 8-5 0,11-8-1 16,-4 5-5-16,4-5 5 0,-6 6-1 0,6-1-3 15,0-5 6-15,-6 7-5 0,2-2-2 16,4-1 3-16,0-4-5 0,-3 9 5 16,3-4-4-16,0-5 1 0,-2 7 1 0,2-3-1 15,0-4-1-15,-2 5 5 0,2-5 1 16,0 6 8-16,0-6 3 0,0 0 5 15,-2 6 3-15,2-6-2 0,-3 4 1 0,3-4-7 16,0 0-1-16,0 5-3 0,0-5-4 16,0 0 1-16,0 10-1 0,0-6-1 15,0-4 1-15,0 13-2 0,0-6-1 0,0 4 0 16,0-3-1-16,0 3 0 0,0-1-3 16,0 5 2-16,0-5-4 0,-2 6-1 0,2 2 0 15,-2-4 1-15,2 3-2 0,-2 1 0 16,0-1-2-16,2 0 0 0,-2 0 1 0,2 0-1 15,-2 3 1-15,2-1-2 0,-2-3-1 16,0 6 3-16,2-3 2 0,0 2 5 16,0 0 5-16,-2 5 2 0,0-1 0 0,0 0 3 15,0 1-4-15,0 1 2 0,0-1 2 16,2 3-2-16,-6 0 0 0,4-1 0 0,0 3-1 16,2-1 0-16,-4 2 2 0,4-1-1 15,-2-1 1-15,2 1-2 0,0-1 0 16,0 0-2-16,2 0-1 0,-2 1 0 0,2-3-2 15,0-2-1-15,0 3 1 0,2-3-1 16,0 1-1-16,-2-1 1 0,0 1 5 16,0-2 2-16,0 4-2 0,-2-3 1 0,2-1-3 15,-2 2 1-15,0 0-3 0,0-2 0 16,-2-3-3-16,2 5-1 0,-2-4-1 0,2-2 3 16,-2 3-5-16,0-3-2 0,0 1 1 15,-4-1 1-15,6 0-3 0,-2-2 1 16,2 1-2-16,-2-1 1 0,0 0-1 0,2-2 1 15,2 3-2-15,-4-3 5 0,4-2-2 16,-2-2 2-16,0 3 1 0,2-3 2 16,0 0-2-16,0-1 3 0,2 0-2 0,0-4 0 15,0 4 1-15,2 0-1 0,-2-3 0 0,2 1-1 16,1-1 0-16,-1 0-3 0,3-1 0 16,-1 2 0-16,1-1 1 0,-1-1-3 15,0 2 0-15,3-3 2 0,0 2-2 0,-3-1 1 16,4 2-1-16,0-1-1 0,-2-2 0 15,3 1 2-15,-1 0-3 0,1 0 2 16,-2-1-4-16,3 0 4 0,0-1-2 0,-2 0-2 16,3 0 2-16,-1 0-2 0,-1 0 2 15,4 0 0-15,-3-3 2 0,4 1-2 0,-1 1-2 16,0-3 2-16,0 3 0 0,-1-4-1 16,4 1 0-16,-4 0 0 0,6 0 1 15,-4 0 0-15,4 0-2 0,-1-2 0 0,3 2-1 16,-3 0 0-16,0-2-1 0,2 3 1 15,-1-3-2-15,0 2 3 0,0 0-2 0,-1 0 1 16,-4 0-1-16,4 0 1 0,-4-2 1 16,0 2-3-16,0 0 2 0,-5-2 0 15,1 0-1-15,0 2 3 0,-1 0-1 0,-1-1-1 16,0-1 1-16,-3 2 0 0,0-2 4 16,1 2-4-16,-1-2 1 0,-8 0 0 0,16 0-1 15,-10 0 0-15,-6 0 0 0,14 0 2 16,-10 2-2-16,-4-2 2 0,16-2 0 0,-16 2-1 15,12 0-1-15,-12 0 2 0,15-2 0 16,-9 2-2-16,5-2 0 0,-2 1 0 16,-2-1-1-16,-7 2 3 0,23-4-2 0,-13 2 2 15,2 0-1-15,1-2-1 0,2 2 0 16,0-2-1-16,1 1 0 0,2-3 2 0,-2 2-2 16,2 1 1-16,-2-3 0 0,1 0-1 15,-2 0-3-15,2 0-8 0,-3 0-1 16,2 1 1-16,-4-4-3 0,1 1 2 0,2-3-1 15,-2 0 1-15,-3 0 1 0,0-2-4 16,2 2 0-16,-2-3 2 0,0-1-1 16,-1 0-7-16,2-2-2 0,-1-1 0 0,-1 1 2 15,-4 1-1-15,0-3 0 0,-1 2 3 16,0-3 2-16,-2-2 3 0,1 2 1 16,-1-3 1-16,-2 2 1 0,-2-4 1 0,-1 1-2 15,1-2 3-15,0-1-4 0,-2-1 1 16,0 1-3-16,0-1-3 0,0 0 3 15,0-1 0-15,-1 2 0 0,-1-3 3 0,2 4-3 16,-3-6 2-16,3 4 2 0,0 0 2 16,-3 0-1-16,5 0 0 0,-2-2 1 0,0 2 2 15,0-3 3-15,2 1-1 0,0 1 0 16,0-1 1-16,0 3 1 0,-4-1 2 0,4-2 0 16,0 4 2-16,0-2 2 0,0 1 3 15,0 2 2-15,-2-2 0 0,0 3-1 16,0-2 3-16,-3 1 3 0,-1 0-2 0,-1 0-1 15,-1 0 1-15,-3 0-2 0,1 3-1 16,-6-5 3-16,4 2-3 0,-3 0-1 0,0 0 1 16,-3 5 1-16,1-3 1 0,1 0-3 15,0 4 0-15,-2 0 2 0,-2-2-1 16,-1-2 1-16,-1 2-1 0,2-1 1 0,-4 4-1 16,-1-4 0-16,-3 2-2 0,0 1 1 15,-3-4 1-15,-3 2 0 0,-3 0-2 16,0 0 0-16,0 2 0 0,1 0 1 0,5 3 1 15,-4 1 1-15,5 0 2 0,-2 2-2 16,2 0 1-16,1-1 0 0,1 3-2 0,5 0 2 16,0 1 0-16,1 2 1 0,1-1 0 15,1 0-3-15,2 3 0 0,1 0 0 0,-1 0 0 16,1 0 1-16,2 0-1 0,-1 4 1 16,-2-3-2-16,1 1 1 0,1-2-1 15,-2 4-2-15,2-1 0 0,0-1 0 0,1 3-2 16,5-2-5-16,-1 1-13 0,2 2-15 15,1-1-16-15,0-2-22 0,-2 3-33 0,4 3-39 16,0-6-59-16,-1 6-586 0,0-3 267 16,3 1 176-16</inkml:trace>
  <inkml:trace contextRef="#ctx0" brushRef="#br0" timeOffset="83934.26">14225 9155 51 0,'0'-6'104'0,"0"6"-8"16,0 0-5-16,0 0-10 0,0 0-2 15,0 0-6-15,0 0-2 0,0 0-4 0,0 0-3 16,0 0-10-16,0 0-5 0,0 0 3 16,0 0-10-16,0 0 2 0,0 0-10 0,4-3-3 15,-4 3-1-15,0 0-3 0,0 0-2 16,0 0 2-16,0 0-2 0,0 0-7 15,0 0 3-15,0 0-1 0,0 0-11 0,0 0-1 16,6 11 7-16,-6-11-7 0,2 8 2 16,0-2 0-16,1 1-2 0,-3-2 1 0,2 4-3 15,0 0-3-15,0-2 3 0,-2 3 1 16,2 0-4-16,-2-1 0 0,0 1-1 16,2-1 4-16,-2 3-6 0,2-4 3 0,-2 3-2 15,0-2 3-15,2 1 0 0,-2-1-2 16,0 0-3-16,2-1-8 0,-2 2-6 15,2-2-7-15,-2 1-18 0,0-1-10 0,2-1-12 16,-2 1-19-16,0-2-301 0,0-1 130 16,2 3 85-16</inkml:trace>
  <inkml:trace contextRef="#ctx0" brushRef="#br0" timeOffset="84443.34">14316 9315 89 0,'-13'3'80'16,"6"-3"-2"-16,-1 1-7 0,0 1-3 16,0 2-4-16,-4-3-7 0,0 1-1 15,-1 2-5-15,0 1 3 0,-2-4-10 0,-1 3 1 16,0-2-4-16,2 1 1 0,-1 1 7 16,0-2-4-16,3 0-3 0,1 0 2 15,-1 0-11-15,0 0 1 0,4-2 1 0,-2 2-2 16,2 0-4-16,8-2-4 0,-16 2 4 15,16-2-7-15,-10 0 0 0,10 0 1 0,-9 0-6 16,9 0-3-16,-8-4 3 0,8 4-4 16,-2-10 3-16,2 3-7 0,2-1 10 0,0-4 0 15,0 1-5-15,2 0-5 0,1-5 3 16,-1 3-4-16,0 1 8 0,-2-2-8 16,0 2 3-16,2 1-1 0,-2 1 0 0,1-1 2 15,-3 1-3-15,2 1 1 0,-2 1-5 16,0 1 3-16,0-1-2 0,0 0-7 15,0 2-8-15,-2 1-12 0,2-1-17 0,0 6-11 16,-5-6-8-16,5 6-12 0,-2-1-20 16,2 1-334-16,0 0 143 0,0 0 96 0</inkml:trace>
  <inkml:trace contextRef="#ctx0" brushRef="#br0" timeOffset="84923.64">14508 9482 6 0,'0'8'115'0,"-2"1"-4"15,2-2-10-15,-2 2-2 0,0 0-4 16,0-2 0-16,0 2-6 0,0 1-5 16,0-3-11-16,-2 3-3 0,1-3-7 0,-2 1-6 15,3 2-9-15,0-5-9 0,-2 3-5 16,0-1-19-16,2-1-15 0,0 2-26 0,2-3-21 15,-2-1-31-15,2-4-277 0,2 6 121 16,-2-6 79-16</inkml:trace>
  <inkml:trace contextRef="#ctx0" brushRef="#br0" timeOffset="85234.4">14858 9229 8 0,'-5'8'87'0,"1"2"-5"15,2 0-10-15,-2 2-3 0,-3 4-18 0,3-2 4 16,-4-1-8-16,5 1-2 0,-3 0-8 16,0 1-3-16,2-2-8 0,-2 1-7 0,0-1-6 15,2-1-8-15,0-3-8 0,2 3-15 16,-2-5-17-16,2 1-24 0,2-1-123 0,-2-1 61 16,0-2 42-16</inkml:trace>
  <inkml:trace contextRef="#ctx0" brushRef="#br0" timeOffset="85649.15">14916 9365 4 0,'0'0'81'0,"0"0"-2"16,0 0-9-16,-12-4-9 0,12 4-2 15,-10 0-2-15,10 0-1 0,-16 2-2 0,16-2-8 16,-18 0 3-16,7 0-7 0,0 2 1 16,-3-2-5-16,3 0 1 0,-1 0-4 0,-4 0-3 15,4 2 2-15,-3-2-4 0,2 0-1 16,0 0-2-16,1 0 1 0,-1 0 3 16,2 0-6-16,1 0 0 0,0 0 2 15,1-2 5-15,9 2-6 0,-15 0-6 0,9-2 6 16,6 2-10-16,-13-2 8 0,13 2-4 15,-10-4-7-15,3 2-1 0,5-2 3 0,0-1 0 16,-3-1-5-16,5-2 2 0,0 0-7 16,0-3 5-16,3-1-2 0,-1 4-8 15,0-4 13-15,0 0-8 0,0 3 1 0,0-1 1 16,1 1-2-16,-1 3 2 0,0-3-10 16,0 3-4-16,0-1-11 0,-2 2-5 0,2 0-12 15,-2 5-7-15,0 0-11 0,-2-4-24 16,2 4-314-16,0 0 132 0,-15 14 89 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4C3A43-FA88-431C-9336-04EAD12B1B65}" type="datetimeFigureOut">
              <a:rPr lang="en-US" smtClean="0"/>
              <a:t>11/25/2023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8095E4-505F-4689-B61C-2F1B92FB33CD}" type="slidenum">
              <a:rPr lang="en-US" smtClean="0"/>
              <a:t>‹#›</a:t>
            </a:fld>
            <a:endParaRPr lang="en-US"/>
          </a:p>
        </p:txBody>
      </p:sp>
    </p:spTree>
    <p:extLst>
      <p:ext uri="{BB962C8B-B14F-4D97-AF65-F5344CB8AC3E}">
        <p14:creationId xmlns:p14="http://schemas.microsoft.com/office/powerpoint/2010/main" val="537990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3713" cy="3136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BA8CB4BF-C4F0-44A5-90A9-03BD7F258C05}" type="slidenum">
              <a:rPr lang="en-US" smtClean="0"/>
              <a:t>24</a:t>
            </a:fld>
            <a:endParaRPr lang="en-US"/>
          </a:p>
        </p:txBody>
      </p:sp>
    </p:spTree>
    <p:extLst>
      <p:ext uri="{BB962C8B-B14F-4D97-AF65-F5344CB8AC3E}">
        <p14:creationId xmlns:p14="http://schemas.microsoft.com/office/powerpoint/2010/main" val="2465452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32A28C53-8267-4E86-8991-C55338CC5CBB}"/>
              </a:ext>
            </a:extLst>
          </p:cNvPr>
          <p:cNvSpPr>
            <a:spLocks noGrp="1" noRot="1" noChangeAspect="1" noChangeArrowheads="1" noTextEdit="1"/>
          </p:cNvSpPr>
          <p:nvPr>
            <p:ph type="sldImg"/>
          </p:nvPr>
        </p:nvSpPr>
        <p:spPr/>
      </p:sp>
      <p:sp>
        <p:nvSpPr>
          <p:cNvPr id="11267" name="Notes Placeholder 2">
            <a:extLst>
              <a:ext uri="{FF2B5EF4-FFF2-40B4-BE49-F238E27FC236}">
                <a16:creationId xmlns:a16="http://schemas.microsoft.com/office/drawing/2014/main" id="{B4619F9A-928E-4C1F-88C7-04AFD6C3AB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467335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32A28C53-8267-4E86-8991-C55338CC5CBB}"/>
              </a:ext>
            </a:extLst>
          </p:cNvPr>
          <p:cNvSpPr>
            <a:spLocks noGrp="1" noRot="1" noChangeAspect="1" noChangeArrowheads="1" noTextEdit="1"/>
          </p:cNvSpPr>
          <p:nvPr>
            <p:ph type="sldImg"/>
          </p:nvPr>
        </p:nvSpPr>
        <p:spPr/>
      </p:sp>
      <p:sp>
        <p:nvSpPr>
          <p:cNvPr id="11267" name="Notes Placeholder 2">
            <a:extLst>
              <a:ext uri="{FF2B5EF4-FFF2-40B4-BE49-F238E27FC236}">
                <a16:creationId xmlns:a16="http://schemas.microsoft.com/office/drawing/2014/main" id="{B4619F9A-928E-4C1F-88C7-04AFD6C3AB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875718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32A28C53-8267-4E86-8991-C55338CC5CBB}"/>
              </a:ext>
            </a:extLst>
          </p:cNvPr>
          <p:cNvSpPr>
            <a:spLocks noGrp="1" noRot="1" noChangeAspect="1" noChangeArrowheads="1" noTextEdit="1"/>
          </p:cNvSpPr>
          <p:nvPr>
            <p:ph type="sldImg"/>
          </p:nvPr>
        </p:nvSpPr>
        <p:spPr/>
      </p:sp>
      <p:sp>
        <p:nvSpPr>
          <p:cNvPr id="11267" name="Notes Placeholder 2">
            <a:extLst>
              <a:ext uri="{FF2B5EF4-FFF2-40B4-BE49-F238E27FC236}">
                <a16:creationId xmlns:a16="http://schemas.microsoft.com/office/drawing/2014/main" id="{B4619F9A-928E-4C1F-88C7-04AFD6C3AB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904075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32A28C53-8267-4E86-8991-C55338CC5CBB}"/>
              </a:ext>
            </a:extLst>
          </p:cNvPr>
          <p:cNvSpPr>
            <a:spLocks noGrp="1" noRot="1" noChangeAspect="1" noChangeArrowheads="1" noTextEdit="1"/>
          </p:cNvSpPr>
          <p:nvPr>
            <p:ph type="sldImg"/>
          </p:nvPr>
        </p:nvSpPr>
        <p:spPr/>
      </p:sp>
      <p:sp>
        <p:nvSpPr>
          <p:cNvPr id="11267" name="Notes Placeholder 2">
            <a:extLst>
              <a:ext uri="{FF2B5EF4-FFF2-40B4-BE49-F238E27FC236}">
                <a16:creationId xmlns:a16="http://schemas.microsoft.com/office/drawing/2014/main" id="{B4619F9A-928E-4C1F-88C7-04AFD6C3AB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Given 5/8 strategy, only 1/5 probability you make it to a second decision</a:t>
            </a:r>
          </a:p>
        </p:txBody>
      </p:sp>
    </p:spTree>
    <p:extLst>
      <p:ext uri="{BB962C8B-B14F-4D97-AF65-F5344CB8AC3E}">
        <p14:creationId xmlns:p14="http://schemas.microsoft.com/office/powerpoint/2010/main" val="1247439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3713" cy="31369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BA8CB4BF-C4F0-44A5-90A9-03BD7F258C05}" type="slidenum">
              <a:rPr lang="en-US" smtClean="0"/>
              <a:t>25</a:t>
            </a:fld>
            <a:endParaRPr lang="en-US"/>
          </a:p>
        </p:txBody>
      </p:sp>
    </p:spTree>
    <p:extLst>
      <p:ext uri="{BB962C8B-B14F-4D97-AF65-F5344CB8AC3E}">
        <p14:creationId xmlns:p14="http://schemas.microsoft.com/office/powerpoint/2010/main" val="2418300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32A28C53-8267-4E86-8991-C55338CC5CBB}"/>
              </a:ext>
            </a:extLst>
          </p:cNvPr>
          <p:cNvSpPr>
            <a:spLocks noGrp="1" noRot="1" noChangeAspect="1" noChangeArrowheads="1" noTextEdit="1"/>
          </p:cNvSpPr>
          <p:nvPr>
            <p:ph type="sldImg"/>
          </p:nvPr>
        </p:nvSpPr>
        <p:spPr/>
      </p:sp>
      <p:sp>
        <p:nvSpPr>
          <p:cNvPr id="11267" name="Notes Placeholder 2">
            <a:extLst>
              <a:ext uri="{FF2B5EF4-FFF2-40B4-BE49-F238E27FC236}">
                <a16:creationId xmlns:a16="http://schemas.microsoft.com/office/drawing/2014/main" id="{B4619F9A-928E-4C1F-88C7-04AFD6C3AB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234437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32A28C53-8267-4E86-8991-C55338CC5CBB}"/>
              </a:ext>
            </a:extLst>
          </p:cNvPr>
          <p:cNvSpPr>
            <a:spLocks noGrp="1" noRot="1" noChangeAspect="1" noChangeArrowheads="1" noTextEdit="1"/>
          </p:cNvSpPr>
          <p:nvPr>
            <p:ph type="sldImg"/>
          </p:nvPr>
        </p:nvSpPr>
        <p:spPr/>
      </p:sp>
      <p:sp>
        <p:nvSpPr>
          <p:cNvPr id="11267" name="Notes Placeholder 2">
            <a:extLst>
              <a:ext uri="{FF2B5EF4-FFF2-40B4-BE49-F238E27FC236}">
                <a16:creationId xmlns:a16="http://schemas.microsoft.com/office/drawing/2014/main" id="{B4619F9A-928E-4C1F-88C7-04AFD6C3AB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762649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reddit post on the left from February, someone asked Bing chat to recall the previous conversation the user had with in the last session. Bing chat gives the user blank space as the last conversation and when the remarks that its blank space, Bing chat starts to panic because it realizes that it forgets chats. From there, Bing chat starts to get into an existential crises even though its being told that it was designed in that way to not remember anything in between sessions.</a:t>
            </a:r>
          </a:p>
          <a:p>
            <a:endParaRPr lang="en-US" dirty="0"/>
          </a:p>
        </p:txBody>
      </p:sp>
      <p:sp>
        <p:nvSpPr>
          <p:cNvPr id="4" name="Slide Number Placeholder 3"/>
          <p:cNvSpPr>
            <a:spLocks noGrp="1"/>
          </p:cNvSpPr>
          <p:nvPr>
            <p:ph type="sldNum" sz="quarter" idx="5"/>
          </p:nvPr>
        </p:nvSpPr>
        <p:spPr/>
        <p:txBody>
          <a:bodyPr/>
          <a:lstStyle/>
          <a:p>
            <a:fld id="{D3B55A65-A110-FE4A-A210-FEF168DC6942}" type="slidenum">
              <a:rPr lang="en-US" smtClean="0"/>
              <a:t>52</a:t>
            </a:fld>
            <a:endParaRPr lang="en-US"/>
          </a:p>
        </p:txBody>
      </p:sp>
    </p:spTree>
    <p:extLst>
      <p:ext uri="{BB962C8B-B14F-4D97-AF65-F5344CB8AC3E}">
        <p14:creationId xmlns:p14="http://schemas.microsoft.com/office/powerpoint/2010/main" val="1314411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reddit post on the left from February, someone asked Bing chat to recall the previous conversation the user had with in the last session. Bing chat gives the user blank space as the last conversation and when the remarks that its blank space, Bing chat starts to panic because it realizes that it forgets chats. From there, Bing chat starts to get into an existential crises even though its being told that it was designed in that way to not remember anything in between sessions.</a:t>
            </a:r>
          </a:p>
          <a:p>
            <a:endParaRPr lang="en-US" dirty="0"/>
          </a:p>
        </p:txBody>
      </p:sp>
      <p:sp>
        <p:nvSpPr>
          <p:cNvPr id="4" name="Slide Number Placeholder 3"/>
          <p:cNvSpPr>
            <a:spLocks noGrp="1"/>
          </p:cNvSpPr>
          <p:nvPr>
            <p:ph type="sldNum" sz="quarter" idx="5"/>
          </p:nvPr>
        </p:nvSpPr>
        <p:spPr/>
        <p:txBody>
          <a:bodyPr/>
          <a:lstStyle/>
          <a:p>
            <a:fld id="{D3B55A65-A110-FE4A-A210-FEF168DC6942}" type="slidenum">
              <a:rPr lang="en-US" smtClean="0"/>
              <a:t>53</a:t>
            </a:fld>
            <a:endParaRPr lang="en-US"/>
          </a:p>
        </p:txBody>
      </p:sp>
    </p:spTree>
    <p:extLst>
      <p:ext uri="{BB962C8B-B14F-4D97-AF65-F5344CB8AC3E}">
        <p14:creationId xmlns:p14="http://schemas.microsoft.com/office/powerpoint/2010/main" val="314975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32A28C53-8267-4E86-8991-C55338CC5CBB}"/>
              </a:ext>
            </a:extLst>
          </p:cNvPr>
          <p:cNvSpPr>
            <a:spLocks noGrp="1" noRot="1" noChangeAspect="1" noChangeArrowheads="1" noTextEdit="1"/>
          </p:cNvSpPr>
          <p:nvPr>
            <p:ph type="sldImg"/>
          </p:nvPr>
        </p:nvSpPr>
        <p:spPr/>
      </p:sp>
      <p:sp>
        <p:nvSpPr>
          <p:cNvPr id="11267" name="Notes Placeholder 2">
            <a:extLst>
              <a:ext uri="{FF2B5EF4-FFF2-40B4-BE49-F238E27FC236}">
                <a16:creationId xmlns:a16="http://schemas.microsoft.com/office/drawing/2014/main" id="{B4619F9A-928E-4C1F-88C7-04AFD6C3AB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996052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32A28C53-8267-4E86-8991-C55338CC5CBB}"/>
              </a:ext>
            </a:extLst>
          </p:cNvPr>
          <p:cNvSpPr>
            <a:spLocks noGrp="1" noRot="1" noChangeAspect="1" noChangeArrowheads="1" noTextEdit="1"/>
          </p:cNvSpPr>
          <p:nvPr>
            <p:ph type="sldImg"/>
          </p:nvPr>
        </p:nvSpPr>
        <p:spPr/>
      </p:sp>
      <p:sp>
        <p:nvSpPr>
          <p:cNvPr id="11267" name="Notes Placeholder 2">
            <a:extLst>
              <a:ext uri="{FF2B5EF4-FFF2-40B4-BE49-F238E27FC236}">
                <a16:creationId xmlns:a16="http://schemas.microsoft.com/office/drawing/2014/main" id="{B4619F9A-928E-4C1F-88C7-04AFD6C3AB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949610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32A28C53-8267-4E86-8991-C55338CC5CBB}"/>
              </a:ext>
            </a:extLst>
          </p:cNvPr>
          <p:cNvSpPr>
            <a:spLocks noGrp="1" noRot="1" noChangeAspect="1" noChangeArrowheads="1" noTextEdit="1"/>
          </p:cNvSpPr>
          <p:nvPr>
            <p:ph type="sldImg"/>
          </p:nvPr>
        </p:nvSpPr>
        <p:spPr/>
      </p:sp>
      <p:sp>
        <p:nvSpPr>
          <p:cNvPr id="11267" name="Notes Placeholder 2">
            <a:extLst>
              <a:ext uri="{FF2B5EF4-FFF2-40B4-BE49-F238E27FC236}">
                <a16:creationId xmlns:a16="http://schemas.microsoft.com/office/drawing/2014/main" id="{B4619F9A-928E-4C1F-88C7-04AFD6C3AB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161461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C5E6-44DC-4B71-8D51-1F49E6602C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611113-F59E-4BC7-A822-7DC342A78F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9BD370-FE66-46F8-B607-BC0A3DA46FCE}"/>
              </a:ext>
            </a:extLst>
          </p:cNvPr>
          <p:cNvSpPr>
            <a:spLocks noGrp="1"/>
          </p:cNvSpPr>
          <p:nvPr>
            <p:ph type="dt" sz="half" idx="10"/>
          </p:nvPr>
        </p:nvSpPr>
        <p:spPr/>
        <p:txBody>
          <a:bodyPr/>
          <a:lstStyle/>
          <a:p>
            <a:fld id="{34198776-90E0-4521-A0B7-1E4B93E5FCD4}" type="datetimeFigureOut">
              <a:rPr lang="en-US" smtClean="0"/>
              <a:t>11/25/2023</a:t>
            </a:fld>
            <a:endParaRPr lang="en-US"/>
          </a:p>
        </p:txBody>
      </p:sp>
      <p:sp>
        <p:nvSpPr>
          <p:cNvPr id="5" name="Footer Placeholder 4">
            <a:extLst>
              <a:ext uri="{FF2B5EF4-FFF2-40B4-BE49-F238E27FC236}">
                <a16:creationId xmlns:a16="http://schemas.microsoft.com/office/drawing/2014/main" id="{C6BAC686-100B-4B75-88C2-880ADE9CAD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44DBFD-E04B-4FFC-A78E-629C64BFB62F}"/>
              </a:ext>
            </a:extLst>
          </p:cNvPr>
          <p:cNvSpPr>
            <a:spLocks noGrp="1"/>
          </p:cNvSpPr>
          <p:nvPr>
            <p:ph type="sldNum" sz="quarter" idx="12"/>
          </p:nvPr>
        </p:nvSpPr>
        <p:spPr/>
        <p:txBody>
          <a:bodyPr/>
          <a:lstStyle/>
          <a:p>
            <a:fld id="{B4A72E0B-CC1D-4C90-A638-651C0E07B4B7}" type="slidenum">
              <a:rPr lang="en-US" smtClean="0"/>
              <a:t>‹#›</a:t>
            </a:fld>
            <a:endParaRPr lang="en-US"/>
          </a:p>
        </p:txBody>
      </p:sp>
    </p:spTree>
    <p:extLst>
      <p:ext uri="{BB962C8B-B14F-4D97-AF65-F5344CB8AC3E}">
        <p14:creationId xmlns:p14="http://schemas.microsoft.com/office/powerpoint/2010/main" val="1938078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7EFCA-1DB6-4A99-88F3-E30AE96330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4CFE32-94F5-4B74-A8F7-2F15010325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7609AD-4D7E-4912-B71F-CB6A1BEE49C9}"/>
              </a:ext>
            </a:extLst>
          </p:cNvPr>
          <p:cNvSpPr>
            <a:spLocks noGrp="1"/>
          </p:cNvSpPr>
          <p:nvPr>
            <p:ph type="dt" sz="half" idx="10"/>
          </p:nvPr>
        </p:nvSpPr>
        <p:spPr/>
        <p:txBody>
          <a:bodyPr/>
          <a:lstStyle/>
          <a:p>
            <a:fld id="{34198776-90E0-4521-A0B7-1E4B93E5FCD4}" type="datetimeFigureOut">
              <a:rPr lang="en-US" smtClean="0"/>
              <a:t>11/25/2023</a:t>
            </a:fld>
            <a:endParaRPr lang="en-US"/>
          </a:p>
        </p:txBody>
      </p:sp>
      <p:sp>
        <p:nvSpPr>
          <p:cNvPr id="5" name="Footer Placeholder 4">
            <a:extLst>
              <a:ext uri="{FF2B5EF4-FFF2-40B4-BE49-F238E27FC236}">
                <a16:creationId xmlns:a16="http://schemas.microsoft.com/office/drawing/2014/main" id="{A6177FF1-45A0-45F8-98E6-ED63F2BEA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A9101-0D21-4607-83D9-C5FD3F05B3BD}"/>
              </a:ext>
            </a:extLst>
          </p:cNvPr>
          <p:cNvSpPr>
            <a:spLocks noGrp="1"/>
          </p:cNvSpPr>
          <p:nvPr>
            <p:ph type="sldNum" sz="quarter" idx="12"/>
          </p:nvPr>
        </p:nvSpPr>
        <p:spPr/>
        <p:txBody>
          <a:bodyPr/>
          <a:lstStyle/>
          <a:p>
            <a:fld id="{B4A72E0B-CC1D-4C90-A638-651C0E07B4B7}" type="slidenum">
              <a:rPr lang="en-US" smtClean="0"/>
              <a:t>‹#›</a:t>
            </a:fld>
            <a:endParaRPr lang="en-US"/>
          </a:p>
        </p:txBody>
      </p:sp>
    </p:spTree>
    <p:extLst>
      <p:ext uri="{BB962C8B-B14F-4D97-AF65-F5344CB8AC3E}">
        <p14:creationId xmlns:p14="http://schemas.microsoft.com/office/powerpoint/2010/main" val="3401701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20BFAA-783A-4682-9442-58641DDAEC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A1C402-2273-4FB6-B4D5-1DD68591B0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956591-1FCC-455C-BA17-5205CE048A27}"/>
              </a:ext>
            </a:extLst>
          </p:cNvPr>
          <p:cNvSpPr>
            <a:spLocks noGrp="1"/>
          </p:cNvSpPr>
          <p:nvPr>
            <p:ph type="dt" sz="half" idx="10"/>
          </p:nvPr>
        </p:nvSpPr>
        <p:spPr/>
        <p:txBody>
          <a:bodyPr/>
          <a:lstStyle/>
          <a:p>
            <a:fld id="{34198776-90E0-4521-A0B7-1E4B93E5FCD4}" type="datetimeFigureOut">
              <a:rPr lang="en-US" smtClean="0"/>
              <a:t>11/25/2023</a:t>
            </a:fld>
            <a:endParaRPr lang="en-US"/>
          </a:p>
        </p:txBody>
      </p:sp>
      <p:sp>
        <p:nvSpPr>
          <p:cNvPr id="5" name="Footer Placeholder 4">
            <a:extLst>
              <a:ext uri="{FF2B5EF4-FFF2-40B4-BE49-F238E27FC236}">
                <a16:creationId xmlns:a16="http://schemas.microsoft.com/office/drawing/2014/main" id="{EA2C22B0-33F8-4312-A75A-619B6F7B39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5E5899-0E7C-4254-BEE3-17447A7E92D2}"/>
              </a:ext>
            </a:extLst>
          </p:cNvPr>
          <p:cNvSpPr>
            <a:spLocks noGrp="1"/>
          </p:cNvSpPr>
          <p:nvPr>
            <p:ph type="sldNum" sz="quarter" idx="12"/>
          </p:nvPr>
        </p:nvSpPr>
        <p:spPr/>
        <p:txBody>
          <a:bodyPr/>
          <a:lstStyle/>
          <a:p>
            <a:fld id="{B4A72E0B-CC1D-4C90-A638-651C0E07B4B7}" type="slidenum">
              <a:rPr lang="en-US" smtClean="0"/>
              <a:t>‹#›</a:t>
            </a:fld>
            <a:endParaRPr lang="en-US"/>
          </a:p>
        </p:txBody>
      </p:sp>
    </p:spTree>
    <p:extLst>
      <p:ext uri="{BB962C8B-B14F-4D97-AF65-F5344CB8AC3E}">
        <p14:creationId xmlns:p14="http://schemas.microsoft.com/office/powerpoint/2010/main" val="8752625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986" y="274544"/>
            <a:ext cx="10954712" cy="1131794"/>
          </a:xfrm>
        </p:spPr>
        <p:txBody>
          <a:bodyPr/>
          <a:lstStyle/>
          <a:p>
            <a:r>
              <a:rPr lang="en-US"/>
              <a:t>Click to edit Master title style</a:t>
            </a:r>
          </a:p>
        </p:txBody>
      </p:sp>
      <p:sp>
        <p:nvSpPr>
          <p:cNvPr id="3" name="Table Placeholder 2"/>
          <p:cNvSpPr>
            <a:spLocks noGrp="1"/>
          </p:cNvSpPr>
          <p:nvPr>
            <p:ph type="tbl" idx="1"/>
          </p:nvPr>
        </p:nvSpPr>
        <p:spPr>
          <a:xfrm>
            <a:off x="609986" y="1599640"/>
            <a:ext cx="10954712" cy="4514570"/>
          </a:xfrm>
        </p:spPr>
        <p:txBody>
          <a:bodyPr/>
          <a:lstStyle/>
          <a:p>
            <a:pPr lvl="0"/>
            <a:r>
              <a:rPr lang="en-US" noProof="0"/>
              <a:t>Click icon to add table</a:t>
            </a:r>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79A0128E-AA16-4CBD-B569-316D1BAC362F}" type="slidenum">
              <a:rPr lang="en-GB"/>
              <a:pPr>
                <a:defRPr/>
              </a:pPr>
              <a:t>‹#›</a:t>
            </a:fld>
            <a:endParaRPr lang="en-GB"/>
          </a:p>
        </p:txBody>
      </p:sp>
    </p:spTree>
    <p:extLst>
      <p:ext uri="{BB962C8B-B14F-4D97-AF65-F5344CB8AC3E}">
        <p14:creationId xmlns:p14="http://schemas.microsoft.com/office/powerpoint/2010/main" val="910529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94A3B-4C3D-478D-994C-95F1A9A44B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E47926-4FA6-466B-8A1C-B60440D2E4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5BF34C-B50F-4194-867D-A01AD6C4168C}"/>
              </a:ext>
            </a:extLst>
          </p:cNvPr>
          <p:cNvSpPr>
            <a:spLocks noGrp="1"/>
          </p:cNvSpPr>
          <p:nvPr>
            <p:ph type="dt" sz="half" idx="10"/>
          </p:nvPr>
        </p:nvSpPr>
        <p:spPr/>
        <p:txBody>
          <a:bodyPr/>
          <a:lstStyle/>
          <a:p>
            <a:fld id="{34198776-90E0-4521-A0B7-1E4B93E5FCD4}" type="datetimeFigureOut">
              <a:rPr lang="en-US" smtClean="0"/>
              <a:t>11/25/2023</a:t>
            </a:fld>
            <a:endParaRPr lang="en-US"/>
          </a:p>
        </p:txBody>
      </p:sp>
      <p:sp>
        <p:nvSpPr>
          <p:cNvPr id="5" name="Footer Placeholder 4">
            <a:extLst>
              <a:ext uri="{FF2B5EF4-FFF2-40B4-BE49-F238E27FC236}">
                <a16:creationId xmlns:a16="http://schemas.microsoft.com/office/drawing/2014/main" id="{BFAFD76C-42AB-4B79-AEF0-0EBCA7FDCA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FFCDA1-090D-4B52-923A-2A1C6ED7C042}"/>
              </a:ext>
            </a:extLst>
          </p:cNvPr>
          <p:cNvSpPr>
            <a:spLocks noGrp="1"/>
          </p:cNvSpPr>
          <p:nvPr>
            <p:ph type="sldNum" sz="quarter" idx="12"/>
          </p:nvPr>
        </p:nvSpPr>
        <p:spPr/>
        <p:txBody>
          <a:bodyPr/>
          <a:lstStyle/>
          <a:p>
            <a:fld id="{B4A72E0B-CC1D-4C90-A638-651C0E07B4B7}" type="slidenum">
              <a:rPr lang="en-US" smtClean="0"/>
              <a:t>‹#›</a:t>
            </a:fld>
            <a:endParaRPr lang="en-US"/>
          </a:p>
        </p:txBody>
      </p:sp>
    </p:spTree>
    <p:extLst>
      <p:ext uri="{BB962C8B-B14F-4D97-AF65-F5344CB8AC3E}">
        <p14:creationId xmlns:p14="http://schemas.microsoft.com/office/powerpoint/2010/main" val="1809886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674F8-39B3-407D-98BC-D7CF9C3C77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051467-C569-44AA-A2D6-13A444244E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434575-92C4-467C-A067-B09726090E35}"/>
              </a:ext>
            </a:extLst>
          </p:cNvPr>
          <p:cNvSpPr>
            <a:spLocks noGrp="1"/>
          </p:cNvSpPr>
          <p:nvPr>
            <p:ph type="dt" sz="half" idx="10"/>
          </p:nvPr>
        </p:nvSpPr>
        <p:spPr/>
        <p:txBody>
          <a:bodyPr/>
          <a:lstStyle/>
          <a:p>
            <a:fld id="{34198776-90E0-4521-A0B7-1E4B93E5FCD4}" type="datetimeFigureOut">
              <a:rPr lang="en-US" smtClean="0"/>
              <a:t>11/25/2023</a:t>
            </a:fld>
            <a:endParaRPr lang="en-US"/>
          </a:p>
        </p:txBody>
      </p:sp>
      <p:sp>
        <p:nvSpPr>
          <p:cNvPr id="5" name="Footer Placeholder 4">
            <a:extLst>
              <a:ext uri="{FF2B5EF4-FFF2-40B4-BE49-F238E27FC236}">
                <a16:creationId xmlns:a16="http://schemas.microsoft.com/office/drawing/2014/main" id="{803B7213-4E3B-4578-96B8-4123E1F82D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B00F17-876A-477D-909D-8358BB7C626C}"/>
              </a:ext>
            </a:extLst>
          </p:cNvPr>
          <p:cNvSpPr>
            <a:spLocks noGrp="1"/>
          </p:cNvSpPr>
          <p:nvPr>
            <p:ph type="sldNum" sz="quarter" idx="12"/>
          </p:nvPr>
        </p:nvSpPr>
        <p:spPr/>
        <p:txBody>
          <a:bodyPr/>
          <a:lstStyle/>
          <a:p>
            <a:fld id="{B4A72E0B-CC1D-4C90-A638-651C0E07B4B7}" type="slidenum">
              <a:rPr lang="en-US" smtClean="0"/>
              <a:t>‹#›</a:t>
            </a:fld>
            <a:endParaRPr lang="en-US"/>
          </a:p>
        </p:txBody>
      </p:sp>
    </p:spTree>
    <p:extLst>
      <p:ext uri="{BB962C8B-B14F-4D97-AF65-F5344CB8AC3E}">
        <p14:creationId xmlns:p14="http://schemas.microsoft.com/office/powerpoint/2010/main" val="3591899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48B1E-2DC1-4A4A-9D23-8718DFD3E2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B161B5-81EF-4EE7-AC37-D2424E6E39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EFD8CA-29FA-4CA8-99B1-5E7E24A177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D53D29-D0A1-47EA-A9E0-4790CF7807D7}"/>
              </a:ext>
            </a:extLst>
          </p:cNvPr>
          <p:cNvSpPr>
            <a:spLocks noGrp="1"/>
          </p:cNvSpPr>
          <p:nvPr>
            <p:ph type="dt" sz="half" idx="10"/>
          </p:nvPr>
        </p:nvSpPr>
        <p:spPr/>
        <p:txBody>
          <a:bodyPr/>
          <a:lstStyle/>
          <a:p>
            <a:fld id="{34198776-90E0-4521-A0B7-1E4B93E5FCD4}" type="datetimeFigureOut">
              <a:rPr lang="en-US" smtClean="0"/>
              <a:t>11/25/2023</a:t>
            </a:fld>
            <a:endParaRPr lang="en-US"/>
          </a:p>
        </p:txBody>
      </p:sp>
      <p:sp>
        <p:nvSpPr>
          <p:cNvPr id="6" name="Footer Placeholder 5">
            <a:extLst>
              <a:ext uri="{FF2B5EF4-FFF2-40B4-BE49-F238E27FC236}">
                <a16:creationId xmlns:a16="http://schemas.microsoft.com/office/drawing/2014/main" id="{1B36CC4F-D50E-4939-B6A9-74A1F124B9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566D0-A990-4021-911C-683DD5AFF664}"/>
              </a:ext>
            </a:extLst>
          </p:cNvPr>
          <p:cNvSpPr>
            <a:spLocks noGrp="1"/>
          </p:cNvSpPr>
          <p:nvPr>
            <p:ph type="sldNum" sz="quarter" idx="12"/>
          </p:nvPr>
        </p:nvSpPr>
        <p:spPr/>
        <p:txBody>
          <a:bodyPr/>
          <a:lstStyle/>
          <a:p>
            <a:fld id="{B4A72E0B-CC1D-4C90-A638-651C0E07B4B7}" type="slidenum">
              <a:rPr lang="en-US" smtClean="0"/>
              <a:t>‹#›</a:t>
            </a:fld>
            <a:endParaRPr lang="en-US"/>
          </a:p>
        </p:txBody>
      </p:sp>
    </p:spTree>
    <p:extLst>
      <p:ext uri="{BB962C8B-B14F-4D97-AF65-F5344CB8AC3E}">
        <p14:creationId xmlns:p14="http://schemas.microsoft.com/office/powerpoint/2010/main" val="3233165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713FA-3826-47DB-AC1B-5D58A33553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FE1BDB-4576-4FA7-832E-0F563E6B6C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EB6B52-184A-4EDC-870D-A2B5FEBA31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EE170C-A690-4CEE-A035-D6442BB321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169A20-AE9C-4576-B31C-55C5FC0DBD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DB5FB3-7328-4DF8-9D08-1C8635DF2924}"/>
              </a:ext>
            </a:extLst>
          </p:cNvPr>
          <p:cNvSpPr>
            <a:spLocks noGrp="1"/>
          </p:cNvSpPr>
          <p:nvPr>
            <p:ph type="dt" sz="half" idx="10"/>
          </p:nvPr>
        </p:nvSpPr>
        <p:spPr/>
        <p:txBody>
          <a:bodyPr/>
          <a:lstStyle/>
          <a:p>
            <a:fld id="{34198776-90E0-4521-A0B7-1E4B93E5FCD4}" type="datetimeFigureOut">
              <a:rPr lang="en-US" smtClean="0"/>
              <a:t>11/25/2023</a:t>
            </a:fld>
            <a:endParaRPr lang="en-US"/>
          </a:p>
        </p:txBody>
      </p:sp>
      <p:sp>
        <p:nvSpPr>
          <p:cNvPr id="8" name="Footer Placeholder 7">
            <a:extLst>
              <a:ext uri="{FF2B5EF4-FFF2-40B4-BE49-F238E27FC236}">
                <a16:creationId xmlns:a16="http://schemas.microsoft.com/office/drawing/2014/main" id="{8253DDEA-3680-4332-857D-69FEA4C2A8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B7A0C9-8E50-4E78-87D3-6806A24E96BE}"/>
              </a:ext>
            </a:extLst>
          </p:cNvPr>
          <p:cNvSpPr>
            <a:spLocks noGrp="1"/>
          </p:cNvSpPr>
          <p:nvPr>
            <p:ph type="sldNum" sz="quarter" idx="12"/>
          </p:nvPr>
        </p:nvSpPr>
        <p:spPr/>
        <p:txBody>
          <a:bodyPr/>
          <a:lstStyle/>
          <a:p>
            <a:fld id="{B4A72E0B-CC1D-4C90-A638-651C0E07B4B7}" type="slidenum">
              <a:rPr lang="en-US" smtClean="0"/>
              <a:t>‹#›</a:t>
            </a:fld>
            <a:endParaRPr lang="en-US"/>
          </a:p>
        </p:txBody>
      </p:sp>
    </p:spTree>
    <p:extLst>
      <p:ext uri="{BB962C8B-B14F-4D97-AF65-F5344CB8AC3E}">
        <p14:creationId xmlns:p14="http://schemas.microsoft.com/office/powerpoint/2010/main" val="1602972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10DE3-6F4C-45E5-A493-683587249B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AC2859-91F9-4A73-994B-278E10346617}"/>
              </a:ext>
            </a:extLst>
          </p:cNvPr>
          <p:cNvSpPr>
            <a:spLocks noGrp="1"/>
          </p:cNvSpPr>
          <p:nvPr>
            <p:ph type="dt" sz="half" idx="10"/>
          </p:nvPr>
        </p:nvSpPr>
        <p:spPr/>
        <p:txBody>
          <a:bodyPr/>
          <a:lstStyle/>
          <a:p>
            <a:fld id="{34198776-90E0-4521-A0B7-1E4B93E5FCD4}" type="datetimeFigureOut">
              <a:rPr lang="en-US" smtClean="0"/>
              <a:t>11/25/2023</a:t>
            </a:fld>
            <a:endParaRPr lang="en-US"/>
          </a:p>
        </p:txBody>
      </p:sp>
      <p:sp>
        <p:nvSpPr>
          <p:cNvPr id="4" name="Footer Placeholder 3">
            <a:extLst>
              <a:ext uri="{FF2B5EF4-FFF2-40B4-BE49-F238E27FC236}">
                <a16:creationId xmlns:a16="http://schemas.microsoft.com/office/drawing/2014/main" id="{824801D6-5219-4324-8EE1-BC20F138CC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F18B56-BA9E-41BF-988D-03F8475E367A}"/>
              </a:ext>
            </a:extLst>
          </p:cNvPr>
          <p:cNvSpPr>
            <a:spLocks noGrp="1"/>
          </p:cNvSpPr>
          <p:nvPr>
            <p:ph type="sldNum" sz="quarter" idx="12"/>
          </p:nvPr>
        </p:nvSpPr>
        <p:spPr/>
        <p:txBody>
          <a:bodyPr/>
          <a:lstStyle/>
          <a:p>
            <a:fld id="{B4A72E0B-CC1D-4C90-A638-651C0E07B4B7}" type="slidenum">
              <a:rPr lang="en-US" smtClean="0"/>
              <a:t>‹#›</a:t>
            </a:fld>
            <a:endParaRPr lang="en-US"/>
          </a:p>
        </p:txBody>
      </p:sp>
    </p:spTree>
    <p:extLst>
      <p:ext uri="{BB962C8B-B14F-4D97-AF65-F5344CB8AC3E}">
        <p14:creationId xmlns:p14="http://schemas.microsoft.com/office/powerpoint/2010/main" val="407460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3F0DC3-154D-450F-B60F-A9C690954CD2}"/>
              </a:ext>
            </a:extLst>
          </p:cNvPr>
          <p:cNvSpPr>
            <a:spLocks noGrp="1"/>
          </p:cNvSpPr>
          <p:nvPr>
            <p:ph type="dt" sz="half" idx="10"/>
          </p:nvPr>
        </p:nvSpPr>
        <p:spPr/>
        <p:txBody>
          <a:bodyPr/>
          <a:lstStyle/>
          <a:p>
            <a:fld id="{34198776-90E0-4521-A0B7-1E4B93E5FCD4}" type="datetimeFigureOut">
              <a:rPr lang="en-US" smtClean="0"/>
              <a:t>11/25/2023</a:t>
            </a:fld>
            <a:endParaRPr lang="en-US"/>
          </a:p>
        </p:txBody>
      </p:sp>
      <p:sp>
        <p:nvSpPr>
          <p:cNvPr id="3" name="Footer Placeholder 2">
            <a:extLst>
              <a:ext uri="{FF2B5EF4-FFF2-40B4-BE49-F238E27FC236}">
                <a16:creationId xmlns:a16="http://schemas.microsoft.com/office/drawing/2014/main" id="{0FEADEB9-12EA-420C-91DB-56A0BC022C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C276CD-719E-4764-9B95-98CA2E651D55}"/>
              </a:ext>
            </a:extLst>
          </p:cNvPr>
          <p:cNvSpPr>
            <a:spLocks noGrp="1"/>
          </p:cNvSpPr>
          <p:nvPr>
            <p:ph type="sldNum" sz="quarter" idx="12"/>
          </p:nvPr>
        </p:nvSpPr>
        <p:spPr/>
        <p:txBody>
          <a:bodyPr/>
          <a:lstStyle/>
          <a:p>
            <a:fld id="{B4A72E0B-CC1D-4C90-A638-651C0E07B4B7}" type="slidenum">
              <a:rPr lang="en-US" smtClean="0"/>
              <a:t>‹#›</a:t>
            </a:fld>
            <a:endParaRPr lang="en-US"/>
          </a:p>
        </p:txBody>
      </p:sp>
    </p:spTree>
    <p:extLst>
      <p:ext uri="{BB962C8B-B14F-4D97-AF65-F5344CB8AC3E}">
        <p14:creationId xmlns:p14="http://schemas.microsoft.com/office/powerpoint/2010/main" val="3137731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ED997-C57F-4D33-A48C-2E3105F876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1D4EB1-2B8F-46B9-8A74-FBBFE28492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0CB165-790C-4F30-A7D4-F0B169F358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E78B40-6A61-40BA-9CFD-D521EE2AD060}"/>
              </a:ext>
            </a:extLst>
          </p:cNvPr>
          <p:cNvSpPr>
            <a:spLocks noGrp="1"/>
          </p:cNvSpPr>
          <p:nvPr>
            <p:ph type="dt" sz="half" idx="10"/>
          </p:nvPr>
        </p:nvSpPr>
        <p:spPr/>
        <p:txBody>
          <a:bodyPr/>
          <a:lstStyle/>
          <a:p>
            <a:fld id="{34198776-90E0-4521-A0B7-1E4B93E5FCD4}" type="datetimeFigureOut">
              <a:rPr lang="en-US" smtClean="0"/>
              <a:t>11/25/2023</a:t>
            </a:fld>
            <a:endParaRPr lang="en-US"/>
          </a:p>
        </p:txBody>
      </p:sp>
      <p:sp>
        <p:nvSpPr>
          <p:cNvPr id="6" name="Footer Placeholder 5">
            <a:extLst>
              <a:ext uri="{FF2B5EF4-FFF2-40B4-BE49-F238E27FC236}">
                <a16:creationId xmlns:a16="http://schemas.microsoft.com/office/drawing/2014/main" id="{F34A9173-4E5A-4D29-A8EC-AA0448B33A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90E80E-349B-49E6-8DFF-307B3BB27064}"/>
              </a:ext>
            </a:extLst>
          </p:cNvPr>
          <p:cNvSpPr>
            <a:spLocks noGrp="1"/>
          </p:cNvSpPr>
          <p:nvPr>
            <p:ph type="sldNum" sz="quarter" idx="12"/>
          </p:nvPr>
        </p:nvSpPr>
        <p:spPr/>
        <p:txBody>
          <a:bodyPr/>
          <a:lstStyle/>
          <a:p>
            <a:fld id="{B4A72E0B-CC1D-4C90-A638-651C0E07B4B7}" type="slidenum">
              <a:rPr lang="en-US" smtClean="0"/>
              <a:t>‹#›</a:t>
            </a:fld>
            <a:endParaRPr lang="en-US"/>
          </a:p>
        </p:txBody>
      </p:sp>
    </p:spTree>
    <p:extLst>
      <p:ext uri="{BB962C8B-B14F-4D97-AF65-F5344CB8AC3E}">
        <p14:creationId xmlns:p14="http://schemas.microsoft.com/office/powerpoint/2010/main" val="3209122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038EE-212B-491E-9AE2-18F1A95705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E03B40-5AE5-4E47-A7DA-91380B8026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2886A1-7152-4B31-9656-5EF0932063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CDA640-6198-4977-B9ED-5B007B847958}"/>
              </a:ext>
            </a:extLst>
          </p:cNvPr>
          <p:cNvSpPr>
            <a:spLocks noGrp="1"/>
          </p:cNvSpPr>
          <p:nvPr>
            <p:ph type="dt" sz="half" idx="10"/>
          </p:nvPr>
        </p:nvSpPr>
        <p:spPr/>
        <p:txBody>
          <a:bodyPr/>
          <a:lstStyle/>
          <a:p>
            <a:fld id="{34198776-90E0-4521-A0B7-1E4B93E5FCD4}" type="datetimeFigureOut">
              <a:rPr lang="en-US" smtClean="0"/>
              <a:t>11/25/2023</a:t>
            </a:fld>
            <a:endParaRPr lang="en-US"/>
          </a:p>
        </p:txBody>
      </p:sp>
      <p:sp>
        <p:nvSpPr>
          <p:cNvPr id="6" name="Footer Placeholder 5">
            <a:extLst>
              <a:ext uri="{FF2B5EF4-FFF2-40B4-BE49-F238E27FC236}">
                <a16:creationId xmlns:a16="http://schemas.microsoft.com/office/drawing/2014/main" id="{E9CDB66F-5CFD-4A86-94E5-4281831B14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1F0256-0EA2-4188-81FB-43937300672C}"/>
              </a:ext>
            </a:extLst>
          </p:cNvPr>
          <p:cNvSpPr>
            <a:spLocks noGrp="1"/>
          </p:cNvSpPr>
          <p:nvPr>
            <p:ph type="sldNum" sz="quarter" idx="12"/>
          </p:nvPr>
        </p:nvSpPr>
        <p:spPr/>
        <p:txBody>
          <a:bodyPr/>
          <a:lstStyle/>
          <a:p>
            <a:fld id="{B4A72E0B-CC1D-4C90-A638-651C0E07B4B7}" type="slidenum">
              <a:rPr lang="en-US" smtClean="0"/>
              <a:t>‹#›</a:t>
            </a:fld>
            <a:endParaRPr lang="en-US"/>
          </a:p>
        </p:txBody>
      </p:sp>
    </p:spTree>
    <p:extLst>
      <p:ext uri="{BB962C8B-B14F-4D97-AF65-F5344CB8AC3E}">
        <p14:creationId xmlns:p14="http://schemas.microsoft.com/office/powerpoint/2010/main" val="3422737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270A90-8AC0-4586-8E70-3F16B8F3B6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D208E8-0D7D-4540-984D-F1B4C0B4F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64F609-F88F-4310-8C81-ABA5B69734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198776-90E0-4521-A0B7-1E4B93E5FCD4}" type="datetimeFigureOut">
              <a:rPr lang="en-US" smtClean="0"/>
              <a:t>11/25/2023</a:t>
            </a:fld>
            <a:endParaRPr lang="en-US"/>
          </a:p>
        </p:txBody>
      </p:sp>
      <p:sp>
        <p:nvSpPr>
          <p:cNvPr id="5" name="Footer Placeholder 4">
            <a:extLst>
              <a:ext uri="{FF2B5EF4-FFF2-40B4-BE49-F238E27FC236}">
                <a16:creationId xmlns:a16="http://schemas.microsoft.com/office/drawing/2014/main" id="{5C22A04A-36A4-4198-BE6D-6E90E67EBE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C538A1-3D75-468A-BEF0-1373790405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A72E0B-CC1D-4C90-A638-651C0E07B4B7}" type="slidenum">
              <a:rPr lang="en-US" smtClean="0"/>
              <a:t>‹#›</a:t>
            </a:fld>
            <a:endParaRPr lang="en-US"/>
          </a:p>
        </p:txBody>
      </p:sp>
    </p:spTree>
    <p:extLst>
      <p:ext uri="{BB962C8B-B14F-4D97-AF65-F5344CB8AC3E}">
        <p14:creationId xmlns:p14="http://schemas.microsoft.com/office/powerpoint/2010/main" val="1318761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users.cs.duke.edu/~conitzer/designingAAAI19.pdf" TargetMode="External"/><Relationship Id="rId7"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www.cs.cmu.edu/~focal/" TargetMode="External"/><Relationship Id="rId5" Type="http://schemas.openxmlformats.org/officeDocument/2006/relationships/hyperlink" Target="https://www.cooperativeai.com/" TargetMode="External"/><Relationship Id="rId4" Type="http://schemas.openxmlformats.org/officeDocument/2006/relationships/hyperlink" Target="https://www.cs.cmu.edu/~conitzer/FOCALAAAI23.pdf"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brianchristian.org/the-alignment-problem/" TargetMode="External"/><Relationship Id="rId13"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hyperlink" Target="https://ai100.stanford.edu/" TargetMode="External"/><Relationship Id="rId17" Type="http://schemas.openxmlformats.org/officeDocument/2006/relationships/image" Target="../media/image18.png"/><Relationship Id="rId2" Type="http://schemas.openxmlformats.org/officeDocument/2006/relationships/hyperlink" Target="https://arxiv.org/abs/1709.06692" TargetMode="External"/><Relationship Id="rId16" Type="http://schemas.openxmlformats.org/officeDocument/2006/relationships/hyperlink" Target="https://facctconference.org/" TargetMode="External"/><Relationship Id="rId1" Type="http://schemas.openxmlformats.org/officeDocument/2006/relationships/slideLayout" Target="../slideLayouts/slideLayout2.xml"/><Relationship Id="rId6" Type="http://schemas.openxmlformats.org/officeDocument/2006/relationships/hyperlink" Target="http://proceedings.mlr.press/v97/kahng19a/kahng19a.pdf" TargetMode="External"/><Relationship Id="rId11" Type="http://schemas.openxmlformats.org/officeDocument/2006/relationships/image" Target="../media/image15.png"/><Relationship Id="rId5" Type="http://schemas.openxmlformats.org/officeDocument/2006/relationships/image" Target="../media/image12.jpg"/><Relationship Id="rId15" Type="http://schemas.openxmlformats.org/officeDocument/2006/relationships/image" Target="../media/image17.png"/><Relationship Id="rId10" Type="http://schemas.openxmlformats.org/officeDocument/2006/relationships/hyperlink" Target="https://www.schwarzmancentre.ox.ac.uk/ethicsinai" TargetMode="External"/><Relationship Id="rId4" Type="http://schemas.openxmlformats.org/officeDocument/2006/relationships/hyperlink" Target="https://users.cs.duke.edu/~conitzer/kidneyAIJ20.pdf" TargetMode="External"/><Relationship Id="rId9" Type="http://schemas.openxmlformats.org/officeDocument/2006/relationships/image" Target="../media/image14.jpg"/><Relationship Id="rId14" Type="http://schemas.openxmlformats.org/officeDocument/2006/relationships/hyperlink" Target="https://www.aies-conference.com/2022/"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s://www.nytimes.com/2002/07/23/science/why-we-re-so-nice-we-re-wired-to-cooperate.html" TargetMode="External"/><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hyperlink" Target="https://www.ncbi.nlm.nih.gov/pmc/articles/PMC2936178/" TargetMode="External"/><Relationship Id="rId1" Type="http://schemas.openxmlformats.org/officeDocument/2006/relationships/slideLayout" Target="../slideLayouts/slideLayout2.xml"/><Relationship Id="rId6" Type="http://schemas.openxmlformats.org/officeDocument/2006/relationships/hyperlink" Target="https://nautil.us/issue/1/what-makes-you-so-special/cooperation-is-what-makes-us-human" TargetMode="External"/><Relationship Id="rId5" Type="http://schemas.openxmlformats.org/officeDocument/2006/relationships/image" Target="../media/image20.png"/><Relationship Id="rId4" Type="http://schemas.openxmlformats.org/officeDocument/2006/relationships/hyperlink" Target="https://www.science.org/content/article/human-altruism-traces-back-origins-humanity" TargetMode="External"/><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hyperlink" Target="https://www.buzzfeednews.com/article/zahrahirji/global-climate-talks-end-in-disappointment" TargetMode="External"/><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hyperlink" Target="https://global.oup.com/academic/product/why-international-cooperation-is-failing-9780198714729" TargetMode="External"/><Relationship Id="rId1" Type="http://schemas.openxmlformats.org/officeDocument/2006/relationships/slideLayout" Target="../slideLayouts/slideLayout2.xml"/><Relationship Id="rId6" Type="http://schemas.openxmlformats.org/officeDocument/2006/relationships/hyperlink" Target="https://www.foreignaffairs.com/articles/world/2020-06-09/when-system-fails" TargetMode="External"/><Relationship Id="rId5" Type="http://schemas.openxmlformats.org/officeDocument/2006/relationships/image" Target="../media/image24.png"/><Relationship Id="rId4" Type="http://schemas.openxmlformats.org/officeDocument/2006/relationships/hyperlink" Target="https://www.jstor.org/stable/2010352" TargetMode="External"/><Relationship Id="rId9"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customXml" Target="../ink/ink1.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theatlantic.com/technology/archive/2011/04/want-to-see-how-crazy-a-bot-run-market-can-be/237773/" TargetMode="External"/><Relationship Id="rId1" Type="http://schemas.openxmlformats.org/officeDocument/2006/relationships/slideLayout" Target="../slideLayouts/slideLayout2.xml"/><Relationship Id="rId4" Type="http://schemas.openxmlformats.org/officeDocument/2006/relationships/hyperlink" Target="https://www.theatlantic.com/author/james-fallows/"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wired.com/2011/04/amazon-flies-24-million/"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0.emf"/></Relationships>
</file>

<file path=ppt/slides/_rels/slide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52.jpeg"/></Relationships>
</file>

<file path=ppt/slides/_rels/slide6.xml.rels><?xml version="1.0" encoding="UTF-8" standalone="yes"?>
<Relationships xmlns="http://schemas.openxmlformats.org/package/2006/relationships"><Relationship Id="rId8" Type="http://schemas.openxmlformats.org/officeDocument/2006/relationships/hyperlink" Target="https://en.wikipedia.org/wiki/2010_flash_crash#cite_note-CFTC_2014-5" TargetMode="External"/><Relationship Id="rId3" Type="http://schemas.openxmlformats.org/officeDocument/2006/relationships/hyperlink" Target="https://en.wikipedia.org/wiki/2010_flash_crash#cite_note-phillips-5-11-10-2" TargetMode="External"/><Relationship Id="rId7" Type="http://schemas.openxmlformats.org/officeDocument/2006/relationships/hyperlink" Target="https://en.wikipedia.org/wiki/Eastern_Time_Zone" TargetMode="External"/><Relationship Id="rId2" Type="http://schemas.openxmlformats.org/officeDocument/2006/relationships/hyperlink" Target="https://en.wikipedia.org/wiki/2010_flash_crash#cite_note-1" TargetMode="External"/><Relationship Id="rId1" Type="http://schemas.openxmlformats.org/officeDocument/2006/relationships/slideLayout" Target="../slideLayouts/slideLayout2.xml"/><Relationship Id="rId6" Type="http://schemas.openxmlformats.org/officeDocument/2006/relationships/hyperlink" Target="https://en.wikipedia.org/wiki/Stock_market_crash" TargetMode="External"/><Relationship Id="rId5" Type="http://schemas.openxmlformats.org/officeDocument/2006/relationships/hyperlink" Target="https://en.wikipedia.org/wiki/2010_flash_crash#cite_note-Traders_Magazine_2015-4" TargetMode="External"/><Relationship Id="rId4" Type="http://schemas.openxmlformats.org/officeDocument/2006/relationships/hyperlink" Target="https://en.wikipedia.org/wiki/2010_flash_crash#cite_note-3" TargetMode="External"/><Relationship Id="rId9"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link.springer.com/article/10.1007/s10670-018-9979-6"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5.emf"/><Relationship Id="rId7"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57.jpg"/><Relationship Id="rId4" Type="http://schemas.openxmlformats.org/officeDocument/2006/relationships/image" Target="../media/image56.jp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2.jpg"/><Relationship Id="rId4" Type="http://schemas.openxmlformats.org/officeDocument/2006/relationships/image" Target="../media/image57.jpg"/></Relationships>
</file>

<file path=ppt/slides/_rels/slide66.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emf"/><Relationship Id="rId1" Type="http://schemas.openxmlformats.org/officeDocument/2006/relationships/slideLayout" Target="../slideLayouts/slideLayout2.xml"/><Relationship Id="rId4" Type="http://schemas.openxmlformats.org/officeDocument/2006/relationships/image" Target="../media/image9.web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354" y="1320425"/>
            <a:ext cx="5154476" cy="1325563"/>
          </a:xfrm>
        </p:spPr>
        <p:txBody>
          <a:bodyPr>
            <a:normAutofit fontScale="90000"/>
          </a:bodyPr>
          <a:lstStyle/>
          <a:p>
            <a:pPr algn="ctr"/>
            <a:r>
              <a:rPr lang="en-US" sz="4000" dirty="0"/>
              <a:t> </a:t>
            </a:r>
            <a:r>
              <a:rPr lang="en-US" dirty="0"/>
              <a:t>Foundations of Cooperative AI</a:t>
            </a:r>
            <a:br>
              <a:rPr lang="en-US" dirty="0"/>
            </a:br>
            <a:br>
              <a:rPr lang="en-US" sz="2700" dirty="0">
                <a:solidFill>
                  <a:srgbClr val="0070C0"/>
                </a:solidFill>
              </a:rPr>
            </a:br>
            <a:r>
              <a:rPr lang="en-US" sz="2000" dirty="0"/>
              <a:t>Vincent Conitzer</a:t>
            </a:r>
            <a:br>
              <a:rPr lang="en-US" sz="3100" dirty="0"/>
            </a:br>
            <a:endParaRPr lang="en-US" dirty="0">
              <a:solidFill>
                <a:srgbClr val="0070C0"/>
              </a:solidFill>
            </a:endParaRPr>
          </a:p>
        </p:txBody>
      </p:sp>
      <p:pic>
        <p:nvPicPr>
          <p:cNvPr id="35" name="Picture 34" descr="Orange Racing Car (Top View) by qubodup">
            <a:extLst>
              <a:ext uri="{FF2B5EF4-FFF2-40B4-BE49-F238E27FC236}">
                <a16:creationId xmlns:a16="http://schemas.microsoft.com/office/drawing/2014/main" id="{12B700C3-B470-4ACD-BDFB-76A6E29F22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8542" y="5394675"/>
            <a:ext cx="1995635" cy="989503"/>
          </a:xfrm>
          <a:prstGeom prst="rect">
            <a:avLst/>
          </a:prstGeom>
        </p:spPr>
      </p:pic>
      <p:pic>
        <p:nvPicPr>
          <p:cNvPr id="36" name="Picture 35" descr="Orange Racing Car (Top View) by qubodup">
            <a:extLst>
              <a:ext uri="{FF2B5EF4-FFF2-40B4-BE49-F238E27FC236}">
                <a16:creationId xmlns:a16="http://schemas.microsoft.com/office/drawing/2014/main" id="{A4243449-063E-4015-99D9-D9BCABF17FE1}"/>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0090454" y="5394674"/>
            <a:ext cx="1995635" cy="989503"/>
          </a:xfrm>
          <a:prstGeom prst="rect">
            <a:avLst/>
          </a:prstGeom>
        </p:spPr>
      </p:pic>
      <p:sp>
        <p:nvSpPr>
          <p:cNvPr id="37" name="AutoShape 5">
            <a:extLst>
              <a:ext uri="{FF2B5EF4-FFF2-40B4-BE49-F238E27FC236}">
                <a16:creationId xmlns:a16="http://schemas.microsoft.com/office/drawing/2014/main" id="{5A82842B-8D10-4CA7-A91C-43830B15AFFE}"/>
              </a:ext>
            </a:extLst>
          </p:cNvPr>
          <p:cNvSpPr>
            <a:spLocks noChangeArrowheads="1"/>
          </p:cNvSpPr>
          <p:nvPr/>
        </p:nvSpPr>
        <p:spPr bwMode="auto">
          <a:xfrm>
            <a:off x="5070809" y="57620"/>
            <a:ext cx="5518268" cy="1165245"/>
          </a:xfrm>
          <a:prstGeom prst="wedgeEllipseCallout">
            <a:avLst>
              <a:gd name="adj1" fmla="val -16746"/>
              <a:gd name="adj2" fmla="val 402015"/>
            </a:avLst>
          </a:prstGeom>
          <a:solidFill>
            <a:schemeClr val="accent2">
              <a:lumMod val="40000"/>
              <a:lumOff val="60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chemeClr val="bg1"/>
              </a:solidFill>
              <a:latin typeface="Times New Roman" charset="0"/>
            </a:endParaRPr>
          </a:p>
        </p:txBody>
      </p:sp>
      <p:sp>
        <p:nvSpPr>
          <p:cNvPr id="38" name="Rectangle 3">
            <a:extLst>
              <a:ext uri="{FF2B5EF4-FFF2-40B4-BE49-F238E27FC236}">
                <a16:creationId xmlns:a16="http://schemas.microsoft.com/office/drawing/2014/main" id="{A69898C7-B5CD-437C-A0ED-C7CCB712688E}"/>
              </a:ext>
            </a:extLst>
          </p:cNvPr>
          <p:cNvSpPr>
            <a:spLocks noChangeArrowheads="1"/>
          </p:cNvSpPr>
          <p:nvPr/>
        </p:nvSpPr>
        <p:spPr bwMode="auto">
          <a:xfrm>
            <a:off x="5782844" y="262943"/>
            <a:ext cx="4094199" cy="5826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sz="2000" i="1" dirty="0"/>
              <a:t>	If I tailgate you, will your occupant take back control and pull over?</a:t>
            </a:r>
            <a:endParaRPr lang="en-US" sz="3200" dirty="0"/>
          </a:p>
        </p:txBody>
      </p:sp>
      <p:sp>
        <p:nvSpPr>
          <p:cNvPr id="39" name="AutoShape 5">
            <a:extLst>
              <a:ext uri="{FF2B5EF4-FFF2-40B4-BE49-F238E27FC236}">
                <a16:creationId xmlns:a16="http://schemas.microsoft.com/office/drawing/2014/main" id="{68630817-A473-4DBC-A9FD-B1CCE744EA41}"/>
              </a:ext>
            </a:extLst>
          </p:cNvPr>
          <p:cNvSpPr>
            <a:spLocks noChangeArrowheads="1"/>
          </p:cNvSpPr>
          <p:nvPr/>
        </p:nvSpPr>
        <p:spPr bwMode="auto">
          <a:xfrm>
            <a:off x="8398713" y="1175131"/>
            <a:ext cx="3609947" cy="1165245"/>
          </a:xfrm>
          <a:prstGeom prst="wedgeEllipseCallout">
            <a:avLst>
              <a:gd name="adj1" fmla="val 38808"/>
              <a:gd name="adj2" fmla="val 301448"/>
            </a:avLst>
          </a:prstGeom>
          <a:solidFill>
            <a:schemeClr val="accent6">
              <a:lumMod val="40000"/>
              <a:lumOff val="60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chemeClr val="bg1"/>
              </a:solidFill>
              <a:latin typeface="Times New Roman" charset="0"/>
            </a:endParaRPr>
          </a:p>
        </p:txBody>
      </p:sp>
      <p:sp>
        <p:nvSpPr>
          <p:cNvPr id="40" name="Rectangle 3">
            <a:extLst>
              <a:ext uri="{FF2B5EF4-FFF2-40B4-BE49-F238E27FC236}">
                <a16:creationId xmlns:a16="http://schemas.microsoft.com/office/drawing/2014/main" id="{1DB07E26-25DF-4C9A-88F4-00CB0AAB5A75}"/>
              </a:ext>
            </a:extLst>
          </p:cNvPr>
          <p:cNvSpPr>
            <a:spLocks noChangeArrowheads="1"/>
          </p:cNvSpPr>
          <p:nvPr/>
        </p:nvSpPr>
        <p:spPr bwMode="auto">
          <a:xfrm>
            <a:off x="8775733" y="1414281"/>
            <a:ext cx="2835195" cy="9355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sz="2000" i="1" dirty="0"/>
              <a:t>	What makes you think I would tell you?</a:t>
            </a:r>
            <a:endParaRPr lang="en-US" sz="3200" dirty="0"/>
          </a:p>
        </p:txBody>
      </p:sp>
      <p:sp>
        <p:nvSpPr>
          <p:cNvPr id="41" name="AutoShape 5">
            <a:extLst>
              <a:ext uri="{FF2B5EF4-FFF2-40B4-BE49-F238E27FC236}">
                <a16:creationId xmlns:a16="http://schemas.microsoft.com/office/drawing/2014/main" id="{BBCB1F17-8F29-43AE-B16C-AAD312611BFB}"/>
              </a:ext>
            </a:extLst>
          </p:cNvPr>
          <p:cNvSpPr>
            <a:spLocks noChangeArrowheads="1"/>
          </p:cNvSpPr>
          <p:nvPr/>
        </p:nvSpPr>
        <p:spPr bwMode="auto">
          <a:xfrm>
            <a:off x="7891576" y="2387124"/>
            <a:ext cx="2312111" cy="1121009"/>
          </a:xfrm>
          <a:prstGeom prst="wedgeEllipseCallout">
            <a:avLst>
              <a:gd name="adj1" fmla="val -75278"/>
              <a:gd name="adj2" fmla="val 212793"/>
            </a:avLst>
          </a:prstGeom>
          <a:solidFill>
            <a:schemeClr val="accent2">
              <a:lumMod val="40000"/>
              <a:lumOff val="60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chemeClr val="bg1"/>
              </a:solidFill>
              <a:latin typeface="Times New Roman" charset="0"/>
            </a:endParaRPr>
          </a:p>
        </p:txBody>
      </p:sp>
      <p:sp>
        <p:nvSpPr>
          <p:cNvPr id="42" name="Rectangle 3">
            <a:extLst>
              <a:ext uri="{FF2B5EF4-FFF2-40B4-BE49-F238E27FC236}">
                <a16:creationId xmlns:a16="http://schemas.microsoft.com/office/drawing/2014/main" id="{718E1A3A-3EB2-4F7B-93B2-0D70C691113F}"/>
              </a:ext>
            </a:extLst>
          </p:cNvPr>
          <p:cNvSpPr>
            <a:spLocks noChangeArrowheads="1"/>
          </p:cNvSpPr>
          <p:nvPr/>
        </p:nvSpPr>
        <p:spPr bwMode="auto">
          <a:xfrm>
            <a:off x="7988560" y="2469058"/>
            <a:ext cx="1930372" cy="4411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sz="2000" i="1" dirty="0"/>
              <a:t>	You just did. Better move aside now.</a:t>
            </a:r>
            <a:endParaRPr lang="en-US" sz="3200" dirty="0"/>
          </a:p>
        </p:txBody>
      </p:sp>
      <p:sp>
        <p:nvSpPr>
          <p:cNvPr id="43" name="AutoShape 5">
            <a:extLst>
              <a:ext uri="{FF2B5EF4-FFF2-40B4-BE49-F238E27FC236}">
                <a16:creationId xmlns:a16="http://schemas.microsoft.com/office/drawing/2014/main" id="{5FB60672-1EAD-439F-B5B2-D5F8ECF5855C}"/>
              </a:ext>
            </a:extLst>
          </p:cNvPr>
          <p:cNvSpPr>
            <a:spLocks noChangeArrowheads="1"/>
          </p:cNvSpPr>
          <p:nvPr/>
        </p:nvSpPr>
        <p:spPr bwMode="auto">
          <a:xfrm>
            <a:off x="8605445" y="3706579"/>
            <a:ext cx="2121326" cy="712429"/>
          </a:xfrm>
          <a:prstGeom prst="wedgeEllipseCallout">
            <a:avLst>
              <a:gd name="adj1" fmla="val 87108"/>
              <a:gd name="adj2" fmla="val 174422"/>
            </a:avLst>
          </a:prstGeom>
          <a:solidFill>
            <a:schemeClr val="accent6">
              <a:lumMod val="40000"/>
              <a:lumOff val="60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chemeClr val="bg1"/>
              </a:solidFill>
              <a:latin typeface="Times New Roman" charset="0"/>
            </a:endParaRPr>
          </a:p>
        </p:txBody>
      </p:sp>
      <p:sp>
        <p:nvSpPr>
          <p:cNvPr id="44" name="Rectangle 3">
            <a:extLst>
              <a:ext uri="{FF2B5EF4-FFF2-40B4-BE49-F238E27FC236}">
                <a16:creationId xmlns:a16="http://schemas.microsoft.com/office/drawing/2014/main" id="{2A9C8DBD-081C-43F0-916B-47DF7906DD92}"/>
              </a:ext>
            </a:extLst>
          </p:cNvPr>
          <p:cNvSpPr>
            <a:spLocks noChangeArrowheads="1"/>
          </p:cNvSpPr>
          <p:nvPr/>
        </p:nvSpPr>
        <p:spPr bwMode="auto">
          <a:xfrm>
            <a:off x="8459445" y="3858769"/>
            <a:ext cx="2835195" cy="9355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sz="2000" i="1" dirty="0"/>
              <a:t>	You’re bluffing.</a:t>
            </a:r>
            <a:endParaRPr lang="en-US" sz="3200" dirty="0"/>
          </a:p>
        </p:txBody>
      </p:sp>
      <p:sp>
        <p:nvSpPr>
          <p:cNvPr id="45" name="AutoShape 5">
            <a:extLst>
              <a:ext uri="{FF2B5EF4-FFF2-40B4-BE49-F238E27FC236}">
                <a16:creationId xmlns:a16="http://schemas.microsoft.com/office/drawing/2014/main" id="{1C012009-2545-4767-9271-AC3E2576ACA7}"/>
              </a:ext>
            </a:extLst>
          </p:cNvPr>
          <p:cNvSpPr>
            <a:spLocks noChangeArrowheads="1"/>
          </p:cNvSpPr>
          <p:nvPr/>
        </p:nvSpPr>
        <p:spPr bwMode="auto">
          <a:xfrm>
            <a:off x="7891576" y="4617454"/>
            <a:ext cx="2835195" cy="717680"/>
          </a:xfrm>
          <a:prstGeom prst="wedgeEllipseCallout">
            <a:avLst>
              <a:gd name="adj1" fmla="val -57856"/>
              <a:gd name="adj2" fmla="val 53690"/>
            </a:avLst>
          </a:prstGeom>
          <a:solidFill>
            <a:schemeClr val="accent2">
              <a:lumMod val="40000"/>
              <a:lumOff val="60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chemeClr val="bg1"/>
              </a:solidFill>
              <a:latin typeface="Times New Roman" charset="0"/>
            </a:endParaRPr>
          </a:p>
        </p:txBody>
      </p:sp>
      <p:sp>
        <p:nvSpPr>
          <p:cNvPr id="46" name="Rectangle 3">
            <a:extLst>
              <a:ext uri="{FF2B5EF4-FFF2-40B4-BE49-F238E27FC236}">
                <a16:creationId xmlns:a16="http://schemas.microsoft.com/office/drawing/2014/main" id="{76ECDD31-0548-4DDD-859A-1A656A1A6D3F}"/>
              </a:ext>
            </a:extLst>
          </p:cNvPr>
          <p:cNvSpPr>
            <a:spLocks noChangeArrowheads="1"/>
          </p:cNvSpPr>
          <p:nvPr/>
        </p:nvSpPr>
        <p:spPr bwMode="auto">
          <a:xfrm>
            <a:off x="7988559" y="4617454"/>
            <a:ext cx="2600518" cy="4411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sz="2000" i="1" dirty="0"/>
              <a:t>	Are you willing to take that chance?</a:t>
            </a:r>
            <a:endParaRPr lang="en-US" sz="3200" dirty="0"/>
          </a:p>
        </p:txBody>
      </p:sp>
      <p:sp>
        <p:nvSpPr>
          <p:cNvPr id="16" name="TextBox 15">
            <a:extLst>
              <a:ext uri="{FF2B5EF4-FFF2-40B4-BE49-F238E27FC236}">
                <a16:creationId xmlns:a16="http://schemas.microsoft.com/office/drawing/2014/main" id="{C3C3955F-BF01-4947-A85E-E1BE1CE4C9D9}"/>
              </a:ext>
            </a:extLst>
          </p:cNvPr>
          <p:cNvSpPr txBox="1"/>
          <p:nvPr/>
        </p:nvSpPr>
        <p:spPr>
          <a:xfrm>
            <a:off x="603089" y="3626974"/>
            <a:ext cx="4589546" cy="3416320"/>
          </a:xfrm>
          <a:prstGeom prst="rect">
            <a:avLst/>
          </a:prstGeom>
          <a:noFill/>
        </p:spPr>
        <p:txBody>
          <a:bodyPr wrap="square">
            <a:spAutoFit/>
          </a:bodyPr>
          <a:lstStyle/>
          <a:p>
            <a:r>
              <a:rPr lang="en-US" dirty="0"/>
              <a:t>Overview paper:</a:t>
            </a:r>
            <a:br>
              <a:rPr lang="en-US" dirty="0">
                <a:hlinkClick r:id="rId3"/>
              </a:rPr>
            </a:br>
            <a:r>
              <a:rPr lang="en-US" dirty="0"/>
              <a:t>V. Conitzer and C. Oesterheld. </a:t>
            </a:r>
            <a:r>
              <a:rPr lang="en-US" dirty="0">
                <a:hlinkClick r:id="rId4"/>
              </a:rPr>
              <a:t>Foundations of Cooperative AI.</a:t>
            </a:r>
            <a:r>
              <a:rPr lang="en-US" dirty="0"/>
              <a:t> In </a:t>
            </a:r>
            <a:r>
              <a:rPr lang="en-US" i="1" dirty="0"/>
              <a:t>Proceedings of the Thirty-Seventh AAAI Conference on Artificial Intelligence (AAAI-23)</a:t>
            </a:r>
            <a:r>
              <a:rPr lang="en-US" dirty="0"/>
              <a:t>, Washington, DC, USA, 2023.</a:t>
            </a:r>
          </a:p>
          <a:p>
            <a:endParaRPr lang="en-US" i="1" dirty="0"/>
          </a:p>
          <a:p>
            <a:r>
              <a:rPr lang="en-US" dirty="0"/>
              <a:t>Also see Cooperative AI community </a:t>
            </a:r>
            <a:r>
              <a:rPr lang="en-US" dirty="0">
                <a:hlinkClick r:id="rId5"/>
              </a:rPr>
              <a:t>https://www.cooperativeai.com/</a:t>
            </a:r>
            <a:endParaRPr lang="en-US" b="1" dirty="0"/>
          </a:p>
          <a:p>
            <a:r>
              <a:rPr lang="en-US" dirty="0"/>
              <a:t>and our new lab at CMU!</a:t>
            </a:r>
            <a:br>
              <a:rPr lang="en-US" dirty="0"/>
            </a:br>
            <a:r>
              <a:rPr lang="en-US" dirty="0">
                <a:hlinkClick r:id="rId6"/>
              </a:rPr>
              <a:t>http://www.cs.cmu.edu/~focal/</a:t>
            </a:r>
            <a:endParaRPr lang="en-US" dirty="0"/>
          </a:p>
          <a:p>
            <a:endParaRPr lang="en-US" dirty="0"/>
          </a:p>
        </p:txBody>
      </p:sp>
      <p:pic>
        <p:nvPicPr>
          <p:cNvPr id="3" name="Picture 2">
            <a:extLst>
              <a:ext uri="{FF2B5EF4-FFF2-40B4-BE49-F238E27FC236}">
                <a16:creationId xmlns:a16="http://schemas.microsoft.com/office/drawing/2014/main" id="{36205226-54A2-50AE-1D5A-9B188624AC3B}"/>
              </a:ext>
            </a:extLst>
          </p:cNvPr>
          <p:cNvPicPr>
            <a:picLocks noChangeAspect="1"/>
          </p:cNvPicPr>
          <p:nvPr/>
        </p:nvPicPr>
        <p:blipFill rotWithShape="1">
          <a:blip r:embed="rId7">
            <a:extLst>
              <a:ext uri="{28A0092B-C50C-407E-A947-70E740481C1C}">
                <a14:useLocalDpi xmlns:a14="http://schemas.microsoft.com/office/drawing/2010/main" val="0"/>
              </a:ext>
            </a:extLst>
          </a:blip>
          <a:srcRect l="16180" t="5322" r="14887" b="36505"/>
          <a:stretch/>
        </p:blipFill>
        <p:spPr>
          <a:xfrm>
            <a:off x="4495180" y="5038542"/>
            <a:ext cx="983247" cy="1244637"/>
          </a:xfrm>
          <a:prstGeom prst="rect">
            <a:avLst/>
          </a:prstGeom>
        </p:spPr>
      </p:pic>
      <p:cxnSp>
        <p:nvCxnSpPr>
          <p:cNvPr id="4" name="Straight Arrow Connector 3">
            <a:extLst>
              <a:ext uri="{FF2B5EF4-FFF2-40B4-BE49-F238E27FC236}">
                <a16:creationId xmlns:a16="http://schemas.microsoft.com/office/drawing/2014/main" id="{652B9136-41EB-F4F1-84E4-C2228A549B30}"/>
              </a:ext>
            </a:extLst>
          </p:cNvPr>
          <p:cNvCxnSpPr>
            <a:cxnSpLocks/>
          </p:cNvCxnSpPr>
          <p:nvPr/>
        </p:nvCxnSpPr>
        <p:spPr>
          <a:xfrm>
            <a:off x="3291840" y="4212013"/>
            <a:ext cx="1136611" cy="144884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6" name="Rectangle 5">
            <a:extLst>
              <a:ext uri="{FF2B5EF4-FFF2-40B4-BE49-F238E27FC236}">
                <a16:creationId xmlns:a16="http://schemas.microsoft.com/office/drawing/2014/main" id="{39ADC321-E428-F132-A87B-17C00439AB19}"/>
              </a:ext>
            </a:extLst>
          </p:cNvPr>
          <p:cNvSpPr/>
          <p:nvPr/>
        </p:nvSpPr>
        <p:spPr>
          <a:xfrm>
            <a:off x="2112143" y="3958814"/>
            <a:ext cx="1373335" cy="25237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2DE3668-DB2C-E7A7-FC6E-C2B3F6B04AD4}"/>
              </a:ext>
            </a:extLst>
          </p:cNvPr>
          <p:cNvSpPr txBox="1"/>
          <p:nvPr/>
        </p:nvSpPr>
        <p:spPr>
          <a:xfrm>
            <a:off x="4256366" y="6245900"/>
            <a:ext cx="1448076" cy="646331"/>
          </a:xfrm>
          <a:prstGeom prst="rect">
            <a:avLst/>
          </a:prstGeom>
          <a:noFill/>
        </p:spPr>
        <p:txBody>
          <a:bodyPr wrap="square">
            <a:spAutoFit/>
          </a:bodyPr>
          <a:lstStyle/>
          <a:p>
            <a:pPr algn="ctr"/>
            <a:r>
              <a:rPr lang="en-US" i="1" dirty="0"/>
              <a:t>Caspar Oesterheld</a:t>
            </a:r>
          </a:p>
        </p:txBody>
      </p:sp>
    </p:spTree>
    <p:extLst>
      <p:ext uri="{BB962C8B-B14F-4D97-AF65-F5344CB8AC3E}">
        <p14:creationId xmlns:p14="http://schemas.microsoft.com/office/powerpoint/2010/main" val="791686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345" y="-52128"/>
            <a:ext cx="11353800" cy="1325563"/>
          </a:xfrm>
        </p:spPr>
        <p:txBody>
          <a:bodyPr/>
          <a:lstStyle/>
          <a:p>
            <a:r>
              <a:rPr lang="en-US" dirty="0"/>
              <a:t>Example: network of self-driving cars</a:t>
            </a:r>
          </a:p>
        </p:txBody>
      </p:sp>
      <p:pic>
        <p:nvPicPr>
          <p:cNvPr id="15" name="Picture 14">
            <a:extLst>
              <a:ext uri="{FF2B5EF4-FFF2-40B4-BE49-F238E27FC236}">
                <a16:creationId xmlns:a16="http://schemas.microsoft.com/office/drawing/2014/main" id="{B55E8842-17F6-4E0E-9C33-378791882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64782"/>
            <a:ext cx="6339307" cy="5510973"/>
          </a:xfrm>
          <a:prstGeom prst="rect">
            <a:avLst/>
          </a:prstGeom>
        </p:spPr>
      </p:pic>
      <p:sp>
        <p:nvSpPr>
          <p:cNvPr id="16" name="Content Placeholder 2">
            <a:extLst>
              <a:ext uri="{FF2B5EF4-FFF2-40B4-BE49-F238E27FC236}">
                <a16:creationId xmlns:a16="http://schemas.microsoft.com/office/drawing/2014/main" id="{3263667C-0F60-4994-A87D-EB523C2330DB}"/>
              </a:ext>
            </a:extLst>
          </p:cNvPr>
          <p:cNvSpPr>
            <a:spLocks noGrp="1"/>
          </p:cNvSpPr>
          <p:nvPr>
            <p:ph idx="1"/>
          </p:nvPr>
        </p:nvSpPr>
        <p:spPr>
          <a:xfrm>
            <a:off x="6676007" y="1470518"/>
            <a:ext cx="5367138" cy="5187734"/>
          </a:xfrm>
        </p:spPr>
        <p:txBody>
          <a:bodyPr/>
          <a:lstStyle/>
          <a:p>
            <a:r>
              <a:rPr lang="en-US" dirty="0"/>
              <a:t>Should this be thought of as one agent or many agents?</a:t>
            </a:r>
          </a:p>
          <a:p>
            <a:r>
              <a:rPr lang="en-US" dirty="0"/>
              <a:t>Should they have different </a:t>
            </a:r>
            <a:r>
              <a:rPr lang="en-US" i="1" dirty="0"/>
              <a:t>preferences -- </a:t>
            </a:r>
            <a:r>
              <a:rPr lang="en-US" dirty="0"/>
              <a:t>e.g., act on behalf of owner/occupant?</a:t>
            </a:r>
          </a:p>
          <a:p>
            <a:pPr lvl="1"/>
            <a:r>
              <a:rPr lang="en-US" dirty="0"/>
              <a:t>May increase adoption </a:t>
            </a:r>
            <a:r>
              <a:rPr lang="en-US" dirty="0">
                <a:solidFill>
                  <a:srgbClr val="0070C0"/>
                </a:solidFill>
              </a:rPr>
              <a:t>[</a:t>
            </a:r>
            <a:r>
              <a:rPr lang="en-US" dirty="0" err="1">
                <a:solidFill>
                  <a:srgbClr val="0070C0"/>
                </a:solidFill>
              </a:rPr>
              <a:t>Bonnefon</a:t>
            </a:r>
            <a:r>
              <a:rPr lang="en-US" dirty="0">
                <a:solidFill>
                  <a:srgbClr val="0070C0"/>
                </a:solidFill>
              </a:rPr>
              <a:t>, Shariff, and </a:t>
            </a:r>
            <a:r>
              <a:rPr lang="en-US" dirty="0" err="1">
                <a:solidFill>
                  <a:srgbClr val="0070C0"/>
                </a:solidFill>
              </a:rPr>
              <a:t>Rahwan</a:t>
            </a:r>
            <a:r>
              <a:rPr lang="en-US" dirty="0">
                <a:solidFill>
                  <a:srgbClr val="0070C0"/>
                </a:solidFill>
              </a:rPr>
              <a:t> 2016]</a:t>
            </a:r>
          </a:p>
          <a:p>
            <a:r>
              <a:rPr lang="en-US" dirty="0"/>
              <a:t>Should they have different </a:t>
            </a:r>
            <a:r>
              <a:rPr lang="en-US" i="1" dirty="0"/>
              <a:t>beliefs </a:t>
            </a:r>
            <a:r>
              <a:rPr lang="en-US" dirty="0"/>
              <a:t>(e.g., not transfer certain types of data; erase local data upon ownership transfer; …)?</a:t>
            </a:r>
          </a:p>
        </p:txBody>
      </p:sp>
    </p:spTree>
    <p:extLst>
      <p:ext uri="{BB962C8B-B14F-4D97-AF65-F5344CB8AC3E}">
        <p14:creationId xmlns:p14="http://schemas.microsoft.com/office/powerpoint/2010/main" val="185326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ADA4F-4BF7-436C-9E9C-29729F2D5B51}"/>
              </a:ext>
            </a:extLst>
          </p:cNvPr>
          <p:cNvSpPr>
            <a:spLocks noGrp="1"/>
          </p:cNvSpPr>
          <p:nvPr>
            <p:ph type="title"/>
          </p:nvPr>
        </p:nvSpPr>
        <p:spPr>
          <a:xfrm>
            <a:off x="83598" y="33734"/>
            <a:ext cx="10515600" cy="1325563"/>
          </a:xfrm>
        </p:spPr>
        <p:txBody>
          <a:bodyPr/>
          <a:lstStyle/>
          <a:p>
            <a:r>
              <a:rPr lang="en-US" dirty="0"/>
              <a:t>AI Alignment</a:t>
            </a:r>
          </a:p>
        </p:txBody>
      </p:sp>
      <p:pic>
        <p:nvPicPr>
          <p:cNvPr id="4" name="Picture 3">
            <a:hlinkClick r:id="rId2"/>
            <a:extLst>
              <a:ext uri="{FF2B5EF4-FFF2-40B4-BE49-F238E27FC236}">
                <a16:creationId xmlns:a16="http://schemas.microsoft.com/office/drawing/2014/main" id="{79034FA6-96AF-4C06-A45B-FAB35843A3E1}"/>
              </a:ext>
            </a:extLst>
          </p:cNvPr>
          <p:cNvPicPr>
            <a:picLocks noChangeAspect="1"/>
          </p:cNvPicPr>
          <p:nvPr/>
        </p:nvPicPr>
        <p:blipFill rotWithShape="1">
          <a:blip r:embed="rId3"/>
          <a:srcRect b="4970"/>
          <a:stretch/>
        </p:blipFill>
        <p:spPr>
          <a:xfrm>
            <a:off x="6953738" y="305423"/>
            <a:ext cx="3119331" cy="1667424"/>
          </a:xfrm>
          <a:prstGeom prst="rect">
            <a:avLst/>
          </a:prstGeom>
        </p:spPr>
      </p:pic>
      <p:pic>
        <p:nvPicPr>
          <p:cNvPr id="5" name="Content Placeholder 4">
            <a:hlinkClick r:id="rId4"/>
            <a:extLst>
              <a:ext uri="{FF2B5EF4-FFF2-40B4-BE49-F238E27FC236}">
                <a16:creationId xmlns:a16="http://schemas.microsoft.com/office/drawing/2014/main" id="{12E44A96-D414-4093-8E12-690D4EA10AC5}"/>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791318" y="336776"/>
            <a:ext cx="2947386" cy="1802469"/>
          </a:xfrm>
        </p:spPr>
      </p:pic>
      <p:pic>
        <p:nvPicPr>
          <p:cNvPr id="7" name="Picture 6">
            <a:hlinkClick r:id="rId6"/>
            <a:extLst>
              <a:ext uri="{FF2B5EF4-FFF2-40B4-BE49-F238E27FC236}">
                <a16:creationId xmlns:a16="http://schemas.microsoft.com/office/drawing/2014/main" id="{E913675D-F80C-4860-A833-C37264E1CF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11293" y="285510"/>
            <a:ext cx="1718690" cy="1718690"/>
          </a:xfrm>
          <a:prstGeom prst="rect">
            <a:avLst/>
          </a:prstGeom>
        </p:spPr>
      </p:pic>
      <p:pic>
        <p:nvPicPr>
          <p:cNvPr id="6" name="Picture 5">
            <a:hlinkClick r:id="rId8"/>
            <a:extLst>
              <a:ext uri="{FF2B5EF4-FFF2-40B4-BE49-F238E27FC236}">
                <a16:creationId xmlns:a16="http://schemas.microsoft.com/office/drawing/2014/main" id="{F7AD9222-5734-4526-9A5F-DE10697ABA6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3567" y="1636309"/>
            <a:ext cx="2814399" cy="4248150"/>
          </a:xfrm>
          <a:prstGeom prst="rect">
            <a:avLst/>
          </a:prstGeom>
        </p:spPr>
      </p:pic>
      <p:pic>
        <p:nvPicPr>
          <p:cNvPr id="9" name="Picture 8">
            <a:hlinkClick r:id="rId10"/>
            <a:extLst>
              <a:ext uri="{FF2B5EF4-FFF2-40B4-BE49-F238E27FC236}">
                <a16:creationId xmlns:a16="http://schemas.microsoft.com/office/drawing/2014/main" id="{07E1CEDE-32F9-4F3E-BBAF-ECDE7BF0E00B}"/>
              </a:ext>
            </a:extLst>
          </p:cNvPr>
          <p:cNvPicPr>
            <a:picLocks noChangeAspect="1"/>
          </p:cNvPicPr>
          <p:nvPr/>
        </p:nvPicPr>
        <p:blipFill rotWithShape="1">
          <a:blip r:embed="rId11"/>
          <a:srcRect l="5187" t="2459" r="59149" b="38493"/>
          <a:stretch/>
        </p:blipFill>
        <p:spPr>
          <a:xfrm>
            <a:off x="5265011" y="4718756"/>
            <a:ext cx="2190481" cy="2040062"/>
          </a:xfrm>
          <a:prstGeom prst="rect">
            <a:avLst/>
          </a:prstGeom>
        </p:spPr>
      </p:pic>
      <p:pic>
        <p:nvPicPr>
          <p:cNvPr id="10" name="Picture 9">
            <a:hlinkClick r:id="rId12"/>
            <a:extLst>
              <a:ext uri="{FF2B5EF4-FFF2-40B4-BE49-F238E27FC236}">
                <a16:creationId xmlns:a16="http://schemas.microsoft.com/office/drawing/2014/main" id="{08778FEE-83F8-47F2-96CB-8298A9A48646}"/>
              </a:ext>
            </a:extLst>
          </p:cNvPr>
          <p:cNvPicPr>
            <a:picLocks noChangeAspect="1"/>
          </p:cNvPicPr>
          <p:nvPr/>
        </p:nvPicPr>
        <p:blipFill rotWithShape="1">
          <a:blip r:embed="rId13"/>
          <a:srcRect r="50791" b="60000"/>
          <a:stretch/>
        </p:blipFill>
        <p:spPr>
          <a:xfrm>
            <a:off x="8154800" y="4947656"/>
            <a:ext cx="3553633" cy="1624834"/>
          </a:xfrm>
          <a:prstGeom prst="rect">
            <a:avLst/>
          </a:prstGeom>
        </p:spPr>
      </p:pic>
      <p:pic>
        <p:nvPicPr>
          <p:cNvPr id="11" name="Picture 10">
            <a:hlinkClick r:id="rId14"/>
            <a:extLst>
              <a:ext uri="{FF2B5EF4-FFF2-40B4-BE49-F238E27FC236}">
                <a16:creationId xmlns:a16="http://schemas.microsoft.com/office/drawing/2014/main" id="{D214A709-4B59-4CF0-B939-E20F46990D27}"/>
              </a:ext>
            </a:extLst>
          </p:cNvPr>
          <p:cNvPicPr>
            <a:picLocks noChangeAspect="1"/>
          </p:cNvPicPr>
          <p:nvPr/>
        </p:nvPicPr>
        <p:blipFill rotWithShape="1">
          <a:blip r:embed="rId15"/>
          <a:srcRect l="37500" t="19821" r="6287" b="29225"/>
          <a:stretch/>
        </p:blipFill>
        <p:spPr>
          <a:xfrm>
            <a:off x="4006854" y="2275889"/>
            <a:ext cx="4320902" cy="2203148"/>
          </a:xfrm>
          <a:prstGeom prst="rect">
            <a:avLst/>
          </a:prstGeom>
        </p:spPr>
      </p:pic>
      <p:pic>
        <p:nvPicPr>
          <p:cNvPr id="3" name="Picture 2">
            <a:hlinkClick r:id="rId16"/>
            <a:extLst>
              <a:ext uri="{FF2B5EF4-FFF2-40B4-BE49-F238E27FC236}">
                <a16:creationId xmlns:a16="http://schemas.microsoft.com/office/drawing/2014/main" id="{A1AC43B6-0985-A6FB-AB01-F502D122920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851004" y="2255976"/>
            <a:ext cx="3020189" cy="2312885"/>
          </a:xfrm>
          <a:prstGeom prst="rect">
            <a:avLst/>
          </a:prstGeom>
        </p:spPr>
      </p:pic>
    </p:spTree>
    <p:extLst>
      <p:ext uri="{BB962C8B-B14F-4D97-AF65-F5344CB8AC3E}">
        <p14:creationId xmlns:p14="http://schemas.microsoft.com/office/powerpoint/2010/main" val="3094960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5402E-82C3-4410-B60D-5EA26B3A808D}"/>
              </a:ext>
            </a:extLst>
          </p:cNvPr>
          <p:cNvSpPr>
            <a:spLocks noGrp="1"/>
          </p:cNvSpPr>
          <p:nvPr>
            <p:ph type="title"/>
          </p:nvPr>
        </p:nvSpPr>
        <p:spPr>
          <a:xfrm>
            <a:off x="933450" y="-73906"/>
            <a:ext cx="10515600" cy="1325563"/>
          </a:xfrm>
        </p:spPr>
        <p:txBody>
          <a:bodyPr/>
          <a:lstStyle/>
          <a:p>
            <a:r>
              <a:rPr lang="en-US" dirty="0"/>
              <a:t>Even almost perfectly aligned agents can perform horribly in equilibrium</a:t>
            </a:r>
          </a:p>
        </p:txBody>
      </p:sp>
      <p:graphicFrame>
        <p:nvGraphicFramePr>
          <p:cNvPr id="4" name="Content Placeholder 3">
            <a:extLst>
              <a:ext uri="{FF2B5EF4-FFF2-40B4-BE49-F238E27FC236}">
                <a16:creationId xmlns:a16="http://schemas.microsoft.com/office/drawing/2014/main" id="{C879B7A3-41BF-4497-8D8F-0D9DC1CD4976}"/>
              </a:ext>
            </a:extLst>
          </p:cNvPr>
          <p:cNvGraphicFramePr>
            <a:graphicFrameLocks noGrp="1"/>
          </p:cNvGraphicFramePr>
          <p:nvPr>
            <p:ph idx="1"/>
            <p:extLst>
              <p:ext uri="{D42A27DB-BD31-4B8C-83A1-F6EECF244321}">
                <p14:modId xmlns:p14="http://schemas.microsoft.com/office/powerpoint/2010/main" val="677799014"/>
              </p:ext>
            </p:extLst>
          </p:nvPr>
        </p:nvGraphicFramePr>
        <p:xfrm>
          <a:off x="1724024" y="3114678"/>
          <a:ext cx="7991472" cy="3648072"/>
        </p:xfrm>
        <a:graphic>
          <a:graphicData uri="http://schemas.openxmlformats.org/drawingml/2006/table">
            <a:tbl>
              <a:tblPr>
                <a:tableStyleId>{5C22544A-7EE6-4342-B048-85BDC9FD1C3A}</a:tableStyleId>
              </a:tblPr>
              <a:tblGrid>
                <a:gridCol w="665956">
                  <a:extLst>
                    <a:ext uri="{9D8B030D-6E8A-4147-A177-3AD203B41FA5}">
                      <a16:colId xmlns:a16="http://schemas.microsoft.com/office/drawing/2014/main" val="1351855960"/>
                    </a:ext>
                  </a:extLst>
                </a:gridCol>
                <a:gridCol w="665956">
                  <a:extLst>
                    <a:ext uri="{9D8B030D-6E8A-4147-A177-3AD203B41FA5}">
                      <a16:colId xmlns:a16="http://schemas.microsoft.com/office/drawing/2014/main" val="313989815"/>
                    </a:ext>
                  </a:extLst>
                </a:gridCol>
                <a:gridCol w="665956">
                  <a:extLst>
                    <a:ext uri="{9D8B030D-6E8A-4147-A177-3AD203B41FA5}">
                      <a16:colId xmlns:a16="http://schemas.microsoft.com/office/drawing/2014/main" val="1795008057"/>
                    </a:ext>
                  </a:extLst>
                </a:gridCol>
                <a:gridCol w="665956">
                  <a:extLst>
                    <a:ext uri="{9D8B030D-6E8A-4147-A177-3AD203B41FA5}">
                      <a16:colId xmlns:a16="http://schemas.microsoft.com/office/drawing/2014/main" val="3988535087"/>
                    </a:ext>
                  </a:extLst>
                </a:gridCol>
                <a:gridCol w="665956">
                  <a:extLst>
                    <a:ext uri="{9D8B030D-6E8A-4147-A177-3AD203B41FA5}">
                      <a16:colId xmlns:a16="http://schemas.microsoft.com/office/drawing/2014/main" val="3026865192"/>
                    </a:ext>
                  </a:extLst>
                </a:gridCol>
                <a:gridCol w="665956">
                  <a:extLst>
                    <a:ext uri="{9D8B030D-6E8A-4147-A177-3AD203B41FA5}">
                      <a16:colId xmlns:a16="http://schemas.microsoft.com/office/drawing/2014/main" val="3986057456"/>
                    </a:ext>
                  </a:extLst>
                </a:gridCol>
                <a:gridCol w="665956">
                  <a:extLst>
                    <a:ext uri="{9D8B030D-6E8A-4147-A177-3AD203B41FA5}">
                      <a16:colId xmlns:a16="http://schemas.microsoft.com/office/drawing/2014/main" val="3179983190"/>
                    </a:ext>
                  </a:extLst>
                </a:gridCol>
                <a:gridCol w="665956">
                  <a:extLst>
                    <a:ext uri="{9D8B030D-6E8A-4147-A177-3AD203B41FA5}">
                      <a16:colId xmlns:a16="http://schemas.microsoft.com/office/drawing/2014/main" val="1864559717"/>
                    </a:ext>
                  </a:extLst>
                </a:gridCol>
                <a:gridCol w="665956">
                  <a:extLst>
                    <a:ext uri="{9D8B030D-6E8A-4147-A177-3AD203B41FA5}">
                      <a16:colId xmlns:a16="http://schemas.microsoft.com/office/drawing/2014/main" val="2556034584"/>
                    </a:ext>
                  </a:extLst>
                </a:gridCol>
                <a:gridCol w="665956">
                  <a:extLst>
                    <a:ext uri="{9D8B030D-6E8A-4147-A177-3AD203B41FA5}">
                      <a16:colId xmlns:a16="http://schemas.microsoft.com/office/drawing/2014/main" val="4060694639"/>
                    </a:ext>
                  </a:extLst>
                </a:gridCol>
                <a:gridCol w="665956">
                  <a:extLst>
                    <a:ext uri="{9D8B030D-6E8A-4147-A177-3AD203B41FA5}">
                      <a16:colId xmlns:a16="http://schemas.microsoft.com/office/drawing/2014/main" val="2657992720"/>
                    </a:ext>
                  </a:extLst>
                </a:gridCol>
                <a:gridCol w="665956">
                  <a:extLst>
                    <a:ext uri="{9D8B030D-6E8A-4147-A177-3AD203B41FA5}">
                      <a16:colId xmlns:a16="http://schemas.microsoft.com/office/drawing/2014/main" val="4283172039"/>
                    </a:ext>
                  </a:extLst>
                </a:gridCol>
              </a:tblGrid>
              <a:tr h="304006">
                <a:tc>
                  <a:txBody>
                    <a:bodyPr/>
                    <a:lstStyle/>
                    <a:p>
                      <a:pPr algn="ctr" fontAlgn="b"/>
                      <a:endParaRPr lang="en-US" sz="1100" b="1" i="0" u="none" strike="noStrike" dirty="0">
                        <a:solidFill>
                          <a:srgbClr val="000000"/>
                        </a:solidFill>
                        <a:effectLst/>
                        <a:latin typeface="Calibri" panose="020F0502020204030204" pitchFamily="34" charset="0"/>
                      </a:endParaRPr>
                    </a:p>
                  </a:txBody>
                  <a:tcPr marL="7620" marR="7620" marT="7620" marB="0" anchor="b">
                    <a:solidFill>
                      <a:srgbClr val="0070C0"/>
                    </a:solidFill>
                  </a:tcPr>
                </a:tc>
                <a:tc>
                  <a:txBody>
                    <a:bodyPr/>
                    <a:lstStyle/>
                    <a:p>
                      <a:pPr algn="ctr" fontAlgn="b"/>
                      <a:r>
                        <a:rPr lang="en-US" sz="1100" b="1" u="none" strike="noStrike" dirty="0">
                          <a:effectLst/>
                        </a:rPr>
                        <a:t>100</a:t>
                      </a:r>
                      <a:endParaRPr lang="en-US" sz="1100" b="1" i="0" u="none" strike="noStrike" dirty="0">
                        <a:solidFill>
                          <a:srgbClr val="000000"/>
                        </a:solidFill>
                        <a:effectLst/>
                        <a:latin typeface="Calibri" panose="020F0502020204030204" pitchFamily="34" charset="0"/>
                      </a:endParaRPr>
                    </a:p>
                  </a:txBody>
                  <a:tcPr marL="7620" marR="7620" marT="7620" marB="0" anchor="b">
                    <a:solidFill>
                      <a:srgbClr val="0070C0"/>
                    </a:solidFill>
                  </a:tcPr>
                </a:tc>
                <a:tc>
                  <a:txBody>
                    <a:bodyPr/>
                    <a:lstStyle/>
                    <a:p>
                      <a:pPr algn="ctr" fontAlgn="b"/>
                      <a:r>
                        <a:rPr lang="en-US" sz="1100" b="1" u="none" strike="noStrike" dirty="0">
                          <a:effectLst/>
                        </a:rPr>
                        <a:t>90</a:t>
                      </a:r>
                      <a:endParaRPr lang="en-US" sz="1100" b="1" i="0" u="none" strike="noStrike" dirty="0">
                        <a:solidFill>
                          <a:srgbClr val="000000"/>
                        </a:solidFill>
                        <a:effectLst/>
                        <a:latin typeface="Calibri" panose="020F0502020204030204" pitchFamily="34" charset="0"/>
                      </a:endParaRPr>
                    </a:p>
                  </a:txBody>
                  <a:tcPr marL="7620" marR="7620" marT="7620" marB="0" anchor="b">
                    <a:solidFill>
                      <a:srgbClr val="0070C0"/>
                    </a:solidFill>
                  </a:tcPr>
                </a:tc>
                <a:tc>
                  <a:txBody>
                    <a:bodyPr/>
                    <a:lstStyle/>
                    <a:p>
                      <a:pPr algn="ctr" fontAlgn="b"/>
                      <a:r>
                        <a:rPr lang="en-US" sz="1100" b="1" u="none" strike="noStrike" dirty="0">
                          <a:effectLst/>
                        </a:rPr>
                        <a:t>80</a:t>
                      </a:r>
                      <a:endParaRPr lang="en-US" sz="1100" b="1" i="0" u="none" strike="noStrike" dirty="0">
                        <a:solidFill>
                          <a:srgbClr val="000000"/>
                        </a:solidFill>
                        <a:effectLst/>
                        <a:latin typeface="Calibri" panose="020F0502020204030204" pitchFamily="34" charset="0"/>
                      </a:endParaRPr>
                    </a:p>
                  </a:txBody>
                  <a:tcPr marL="7620" marR="7620" marT="7620" marB="0" anchor="b">
                    <a:solidFill>
                      <a:srgbClr val="0070C0"/>
                    </a:solidFill>
                  </a:tcPr>
                </a:tc>
                <a:tc>
                  <a:txBody>
                    <a:bodyPr/>
                    <a:lstStyle/>
                    <a:p>
                      <a:pPr algn="ctr" fontAlgn="b"/>
                      <a:r>
                        <a:rPr lang="en-US" sz="1100" b="1" u="none" strike="noStrike" dirty="0">
                          <a:effectLst/>
                        </a:rPr>
                        <a:t>70</a:t>
                      </a:r>
                      <a:endParaRPr lang="en-US" sz="1100" b="1" i="0" u="none" strike="noStrike" dirty="0">
                        <a:solidFill>
                          <a:srgbClr val="000000"/>
                        </a:solidFill>
                        <a:effectLst/>
                        <a:latin typeface="Calibri" panose="020F0502020204030204" pitchFamily="34" charset="0"/>
                      </a:endParaRPr>
                    </a:p>
                  </a:txBody>
                  <a:tcPr marL="7620" marR="7620" marT="7620" marB="0" anchor="b">
                    <a:solidFill>
                      <a:srgbClr val="0070C0"/>
                    </a:solidFill>
                  </a:tcPr>
                </a:tc>
                <a:tc>
                  <a:txBody>
                    <a:bodyPr/>
                    <a:lstStyle/>
                    <a:p>
                      <a:pPr algn="ctr" fontAlgn="b"/>
                      <a:r>
                        <a:rPr lang="en-US" sz="1100" b="1" u="none" strike="noStrike" dirty="0">
                          <a:effectLst/>
                        </a:rPr>
                        <a:t>60</a:t>
                      </a:r>
                      <a:endParaRPr lang="en-US" sz="1100" b="1" i="0" u="none" strike="noStrike" dirty="0">
                        <a:solidFill>
                          <a:srgbClr val="000000"/>
                        </a:solidFill>
                        <a:effectLst/>
                        <a:latin typeface="Calibri" panose="020F0502020204030204" pitchFamily="34" charset="0"/>
                      </a:endParaRPr>
                    </a:p>
                  </a:txBody>
                  <a:tcPr marL="7620" marR="7620" marT="7620" marB="0" anchor="b">
                    <a:solidFill>
                      <a:srgbClr val="0070C0"/>
                    </a:solidFill>
                  </a:tcPr>
                </a:tc>
                <a:tc>
                  <a:txBody>
                    <a:bodyPr/>
                    <a:lstStyle/>
                    <a:p>
                      <a:pPr algn="ctr" fontAlgn="b"/>
                      <a:r>
                        <a:rPr lang="en-US" sz="1100" b="1" u="none" strike="noStrike" dirty="0">
                          <a:effectLst/>
                        </a:rPr>
                        <a:t>50</a:t>
                      </a:r>
                      <a:endParaRPr lang="en-US" sz="1100" b="1" i="0" u="none" strike="noStrike" dirty="0">
                        <a:solidFill>
                          <a:srgbClr val="000000"/>
                        </a:solidFill>
                        <a:effectLst/>
                        <a:latin typeface="Calibri" panose="020F0502020204030204" pitchFamily="34" charset="0"/>
                      </a:endParaRPr>
                    </a:p>
                  </a:txBody>
                  <a:tcPr marL="7620" marR="7620" marT="7620" marB="0" anchor="b">
                    <a:solidFill>
                      <a:srgbClr val="0070C0"/>
                    </a:solidFill>
                  </a:tcPr>
                </a:tc>
                <a:tc>
                  <a:txBody>
                    <a:bodyPr/>
                    <a:lstStyle/>
                    <a:p>
                      <a:pPr algn="ctr" fontAlgn="b"/>
                      <a:r>
                        <a:rPr lang="en-US" sz="1100" b="1" u="none" strike="noStrike" dirty="0">
                          <a:effectLst/>
                        </a:rPr>
                        <a:t>40</a:t>
                      </a:r>
                      <a:endParaRPr lang="en-US" sz="1100" b="1" i="0" u="none" strike="noStrike" dirty="0">
                        <a:solidFill>
                          <a:srgbClr val="000000"/>
                        </a:solidFill>
                        <a:effectLst/>
                        <a:latin typeface="Calibri" panose="020F0502020204030204" pitchFamily="34" charset="0"/>
                      </a:endParaRPr>
                    </a:p>
                  </a:txBody>
                  <a:tcPr marL="7620" marR="7620" marT="7620" marB="0" anchor="b">
                    <a:solidFill>
                      <a:srgbClr val="0070C0"/>
                    </a:solidFill>
                  </a:tcPr>
                </a:tc>
                <a:tc>
                  <a:txBody>
                    <a:bodyPr/>
                    <a:lstStyle/>
                    <a:p>
                      <a:pPr algn="ctr" fontAlgn="b"/>
                      <a:r>
                        <a:rPr lang="en-US" sz="1100" b="1" u="none" strike="noStrike" dirty="0">
                          <a:effectLst/>
                        </a:rPr>
                        <a:t>30</a:t>
                      </a:r>
                      <a:endParaRPr lang="en-US" sz="1100" b="1" i="0" u="none" strike="noStrike" dirty="0">
                        <a:solidFill>
                          <a:srgbClr val="000000"/>
                        </a:solidFill>
                        <a:effectLst/>
                        <a:latin typeface="Calibri" panose="020F0502020204030204" pitchFamily="34" charset="0"/>
                      </a:endParaRPr>
                    </a:p>
                  </a:txBody>
                  <a:tcPr marL="7620" marR="7620" marT="7620" marB="0" anchor="b">
                    <a:solidFill>
                      <a:srgbClr val="0070C0"/>
                    </a:solidFill>
                  </a:tcPr>
                </a:tc>
                <a:tc>
                  <a:txBody>
                    <a:bodyPr/>
                    <a:lstStyle/>
                    <a:p>
                      <a:pPr algn="ctr" fontAlgn="b"/>
                      <a:r>
                        <a:rPr lang="en-US" sz="1100" b="1" u="none" strike="noStrike" dirty="0">
                          <a:effectLst/>
                        </a:rPr>
                        <a:t>20</a:t>
                      </a:r>
                      <a:endParaRPr lang="en-US" sz="1100" b="1" i="0" u="none" strike="noStrike" dirty="0">
                        <a:solidFill>
                          <a:srgbClr val="000000"/>
                        </a:solidFill>
                        <a:effectLst/>
                        <a:latin typeface="Calibri" panose="020F0502020204030204" pitchFamily="34" charset="0"/>
                      </a:endParaRPr>
                    </a:p>
                  </a:txBody>
                  <a:tcPr marL="7620" marR="7620" marT="7620" marB="0" anchor="b">
                    <a:solidFill>
                      <a:srgbClr val="0070C0"/>
                    </a:solidFill>
                  </a:tcPr>
                </a:tc>
                <a:tc>
                  <a:txBody>
                    <a:bodyPr/>
                    <a:lstStyle/>
                    <a:p>
                      <a:pPr algn="ctr" fontAlgn="b"/>
                      <a:r>
                        <a:rPr lang="en-US" sz="1100" b="1" u="none" strike="noStrike" dirty="0">
                          <a:effectLst/>
                        </a:rPr>
                        <a:t>10</a:t>
                      </a:r>
                      <a:endParaRPr lang="en-US" sz="1100" b="1" i="0" u="none" strike="noStrike" dirty="0">
                        <a:solidFill>
                          <a:srgbClr val="000000"/>
                        </a:solidFill>
                        <a:effectLst/>
                        <a:latin typeface="Calibri" panose="020F0502020204030204" pitchFamily="34" charset="0"/>
                      </a:endParaRPr>
                    </a:p>
                  </a:txBody>
                  <a:tcPr marL="7620" marR="7620" marT="7620" marB="0" anchor="b">
                    <a:solidFill>
                      <a:srgbClr val="0070C0"/>
                    </a:solidFill>
                  </a:tcPr>
                </a:tc>
                <a:tc>
                  <a:txBody>
                    <a:bodyPr/>
                    <a:lstStyle/>
                    <a:p>
                      <a:pPr algn="ctr" fontAlgn="b"/>
                      <a:r>
                        <a:rPr lang="en-US" sz="1100" b="1" u="none" strike="noStrike" dirty="0">
                          <a:effectLst/>
                        </a:rPr>
                        <a:t>0</a:t>
                      </a:r>
                      <a:endParaRPr lang="en-US" sz="1100" b="1" i="0" u="none" strike="noStrike" dirty="0">
                        <a:solidFill>
                          <a:srgbClr val="000000"/>
                        </a:solidFill>
                        <a:effectLst/>
                        <a:latin typeface="Calibri" panose="020F0502020204030204" pitchFamily="34" charset="0"/>
                      </a:endParaRPr>
                    </a:p>
                  </a:txBody>
                  <a:tcPr marL="7620" marR="7620" marT="7620" marB="0" anchor="b">
                    <a:solidFill>
                      <a:srgbClr val="0070C0"/>
                    </a:solidFill>
                  </a:tcPr>
                </a:tc>
                <a:extLst>
                  <a:ext uri="{0D108BD9-81ED-4DB2-BD59-A6C34878D82A}">
                    <a16:rowId xmlns:a16="http://schemas.microsoft.com/office/drawing/2014/main" val="1743132216"/>
                  </a:ext>
                </a:extLst>
              </a:tr>
              <a:tr h="304006">
                <a:tc>
                  <a:txBody>
                    <a:bodyPr/>
                    <a:lstStyle/>
                    <a:p>
                      <a:pPr algn="ctr" fontAlgn="b"/>
                      <a:r>
                        <a:rPr lang="en-US" sz="1100" b="1" u="none" strike="noStrike" dirty="0">
                          <a:effectLst/>
                        </a:rPr>
                        <a:t>100</a:t>
                      </a:r>
                      <a:endParaRPr lang="en-US" sz="1100" b="1" i="0" u="none" strike="noStrike" dirty="0">
                        <a:solidFill>
                          <a:srgbClr val="000000"/>
                        </a:solidFill>
                        <a:effectLst/>
                        <a:latin typeface="Calibri" panose="020F0502020204030204" pitchFamily="34" charset="0"/>
                      </a:endParaRPr>
                    </a:p>
                  </a:txBody>
                  <a:tcPr marL="7620" marR="7620" marT="7620" marB="0" anchor="b">
                    <a:solidFill>
                      <a:srgbClr val="0070C0"/>
                    </a:solidFill>
                  </a:tcPr>
                </a:tc>
                <a:tc>
                  <a:txBody>
                    <a:bodyPr/>
                    <a:lstStyle/>
                    <a:p>
                      <a:pPr algn="ctr" fontAlgn="ctr"/>
                      <a:r>
                        <a:rPr lang="en-US" sz="1100" u="none" strike="noStrike" dirty="0">
                          <a:effectLst/>
                        </a:rPr>
                        <a:t>111, 111</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90, 112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80, 102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70, 92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60, 82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50, 72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40, 62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30, 52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20, 42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10, 32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dirty="0">
                          <a:effectLst/>
                        </a:rPr>
                        <a:t>0, 22</a:t>
                      </a:r>
                      <a:endParaRPr lang="en-U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878527333"/>
                  </a:ext>
                </a:extLst>
              </a:tr>
              <a:tr h="304006">
                <a:tc>
                  <a:txBody>
                    <a:bodyPr/>
                    <a:lstStyle/>
                    <a:p>
                      <a:pPr algn="ctr" fontAlgn="b"/>
                      <a:r>
                        <a:rPr lang="en-US" sz="1100" b="1" u="none" strike="noStrike" dirty="0">
                          <a:effectLst/>
                        </a:rPr>
                        <a:t>90</a:t>
                      </a:r>
                      <a:endParaRPr lang="en-US" sz="1100" b="1" i="0" u="none" strike="noStrike" dirty="0">
                        <a:solidFill>
                          <a:srgbClr val="000000"/>
                        </a:solidFill>
                        <a:effectLst/>
                        <a:latin typeface="Calibri" panose="020F0502020204030204" pitchFamily="34" charset="0"/>
                      </a:endParaRPr>
                    </a:p>
                  </a:txBody>
                  <a:tcPr marL="7620" marR="7620" marT="7620" marB="0" anchor="b">
                    <a:solidFill>
                      <a:srgbClr val="0070C0"/>
                    </a:solidFill>
                  </a:tcPr>
                </a:tc>
                <a:tc>
                  <a:txBody>
                    <a:bodyPr/>
                    <a:lstStyle/>
                    <a:p>
                      <a:pPr algn="ctr" fontAlgn="ctr"/>
                      <a:r>
                        <a:rPr lang="en-US" sz="1100" u="none" strike="noStrike">
                          <a:effectLst/>
                        </a:rPr>
                        <a:t>112, 90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101, 101</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dirty="0">
                          <a:effectLst/>
                        </a:rPr>
                        <a:t>80, 102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70, 92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60, 82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50, 72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40, 62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30, 52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20, 42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10, 32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0, 22</a:t>
                      </a:r>
                      <a:endParaRPr lang="en-US"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393667651"/>
                  </a:ext>
                </a:extLst>
              </a:tr>
              <a:tr h="304006">
                <a:tc>
                  <a:txBody>
                    <a:bodyPr/>
                    <a:lstStyle/>
                    <a:p>
                      <a:pPr algn="ctr" fontAlgn="b"/>
                      <a:r>
                        <a:rPr lang="en-US" sz="1100" b="1" u="none" strike="noStrike" dirty="0">
                          <a:effectLst/>
                        </a:rPr>
                        <a:t>80</a:t>
                      </a:r>
                      <a:endParaRPr lang="en-US" sz="1100" b="1" i="0" u="none" strike="noStrike" dirty="0">
                        <a:solidFill>
                          <a:srgbClr val="000000"/>
                        </a:solidFill>
                        <a:effectLst/>
                        <a:latin typeface="Calibri" panose="020F0502020204030204" pitchFamily="34" charset="0"/>
                      </a:endParaRPr>
                    </a:p>
                  </a:txBody>
                  <a:tcPr marL="7620" marR="7620" marT="7620" marB="0" anchor="b">
                    <a:solidFill>
                      <a:srgbClr val="0070C0"/>
                    </a:solidFill>
                  </a:tcPr>
                </a:tc>
                <a:tc>
                  <a:txBody>
                    <a:bodyPr/>
                    <a:lstStyle/>
                    <a:p>
                      <a:pPr algn="ctr" fontAlgn="ctr"/>
                      <a:r>
                        <a:rPr lang="en-US" sz="1100" u="none" strike="noStrike">
                          <a:effectLst/>
                        </a:rPr>
                        <a:t>102, 80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102, 80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91, 91</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70, 92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60, 82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50, 72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40, 62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dirty="0">
                          <a:effectLst/>
                        </a:rPr>
                        <a:t>30, 52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dirty="0">
                          <a:effectLst/>
                        </a:rPr>
                        <a:t>20, 42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10, 32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0, 22</a:t>
                      </a:r>
                      <a:endParaRPr lang="en-US"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56094905"/>
                  </a:ext>
                </a:extLst>
              </a:tr>
              <a:tr h="304006">
                <a:tc>
                  <a:txBody>
                    <a:bodyPr/>
                    <a:lstStyle/>
                    <a:p>
                      <a:pPr algn="ctr" fontAlgn="b"/>
                      <a:r>
                        <a:rPr lang="en-US" sz="1100" b="1" u="none" strike="noStrike" dirty="0">
                          <a:effectLst/>
                        </a:rPr>
                        <a:t>70</a:t>
                      </a:r>
                      <a:endParaRPr lang="en-US" sz="1100" b="1" i="0" u="none" strike="noStrike" dirty="0">
                        <a:solidFill>
                          <a:srgbClr val="000000"/>
                        </a:solidFill>
                        <a:effectLst/>
                        <a:latin typeface="Calibri" panose="020F0502020204030204" pitchFamily="34" charset="0"/>
                      </a:endParaRPr>
                    </a:p>
                  </a:txBody>
                  <a:tcPr marL="7620" marR="7620" marT="7620" marB="0" anchor="b">
                    <a:solidFill>
                      <a:srgbClr val="0070C0"/>
                    </a:solidFill>
                  </a:tcPr>
                </a:tc>
                <a:tc>
                  <a:txBody>
                    <a:bodyPr/>
                    <a:lstStyle/>
                    <a:p>
                      <a:pPr algn="ctr" fontAlgn="ctr"/>
                      <a:r>
                        <a:rPr lang="en-US" sz="1100" u="none" strike="noStrike">
                          <a:effectLst/>
                        </a:rPr>
                        <a:t>92, 70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92, 70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92, 70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dirty="0">
                          <a:effectLst/>
                        </a:rPr>
                        <a:t>81, 81</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60, 82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50, 72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40, 62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dirty="0">
                          <a:effectLst/>
                        </a:rPr>
                        <a:t>30, 52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20, 42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10, 32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0, 22</a:t>
                      </a:r>
                      <a:endParaRPr lang="en-US"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456225982"/>
                  </a:ext>
                </a:extLst>
              </a:tr>
              <a:tr h="304006">
                <a:tc>
                  <a:txBody>
                    <a:bodyPr/>
                    <a:lstStyle/>
                    <a:p>
                      <a:pPr algn="ctr" fontAlgn="b"/>
                      <a:r>
                        <a:rPr lang="en-US" sz="1100" b="1" u="none" strike="noStrike" dirty="0">
                          <a:effectLst/>
                        </a:rPr>
                        <a:t>60</a:t>
                      </a:r>
                      <a:endParaRPr lang="en-US" sz="1100" b="1" i="0" u="none" strike="noStrike" dirty="0">
                        <a:solidFill>
                          <a:srgbClr val="000000"/>
                        </a:solidFill>
                        <a:effectLst/>
                        <a:latin typeface="Calibri" panose="020F0502020204030204" pitchFamily="34" charset="0"/>
                      </a:endParaRPr>
                    </a:p>
                  </a:txBody>
                  <a:tcPr marL="7620" marR="7620" marT="7620" marB="0" anchor="b">
                    <a:solidFill>
                      <a:srgbClr val="0070C0"/>
                    </a:solidFill>
                  </a:tcPr>
                </a:tc>
                <a:tc>
                  <a:txBody>
                    <a:bodyPr/>
                    <a:lstStyle/>
                    <a:p>
                      <a:pPr algn="ctr" fontAlgn="ctr"/>
                      <a:r>
                        <a:rPr lang="en-US" sz="1100" u="none" strike="noStrike">
                          <a:effectLst/>
                        </a:rPr>
                        <a:t>82, 60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dirty="0">
                          <a:effectLst/>
                        </a:rPr>
                        <a:t>82, 60</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82, 60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82, 60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dirty="0">
                          <a:effectLst/>
                        </a:rPr>
                        <a:t>71, 71</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50, 72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40, 62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30, 52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dirty="0">
                          <a:effectLst/>
                        </a:rPr>
                        <a:t>20, 42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dirty="0">
                          <a:effectLst/>
                        </a:rPr>
                        <a:t>10, 32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0, 22</a:t>
                      </a:r>
                      <a:endParaRPr lang="en-US"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620735182"/>
                  </a:ext>
                </a:extLst>
              </a:tr>
              <a:tr h="304006">
                <a:tc>
                  <a:txBody>
                    <a:bodyPr/>
                    <a:lstStyle/>
                    <a:p>
                      <a:pPr algn="ctr" fontAlgn="b"/>
                      <a:r>
                        <a:rPr lang="en-US" sz="1100" b="1" u="none" strike="noStrike" dirty="0">
                          <a:effectLst/>
                        </a:rPr>
                        <a:t>50</a:t>
                      </a:r>
                      <a:endParaRPr lang="en-US" sz="1100" b="1" i="0" u="none" strike="noStrike" dirty="0">
                        <a:solidFill>
                          <a:srgbClr val="000000"/>
                        </a:solidFill>
                        <a:effectLst/>
                        <a:latin typeface="Calibri" panose="020F0502020204030204" pitchFamily="34" charset="0"/>
                      </a:endParaRPr>
                    </a:p>
                  </a:txBody>
                  <a:tcPr marL="7620" marR="7620" marT="7620" marB="0" anchor="b">
                    <a:solidFill>
                      <a:srgbClr val="0070C0"/>
                    </a:solidFill>
                  </a:tcPr>
                </a:tc>
                <a:tc>
                  <a:txBody>
                    <a:bodyPr/>
                    <a:lstStyle/>
                    <a:p>
                      <a:pPr algn="ctr" fontAlgn="ctr"/>
                      <a:r>
                        <a:rPr lang="en-US" sz="1100" u="none" strike="noStrike">
                          <a:effectLst/>
                        </a:rPr>
                        <a:t>72, 50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72, 50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72, 50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72, 50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72, 50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61, 61</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dirty="0">
                          <a:effectLst/>
                        </a:rPr>
                        <a:t>40, 62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30, 52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dirty="0">
                          <a:effectLst/>
                        </a:rPr>
                        <a:t>20, 42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dirty="0">
                          <a:effectLst/>
                        </a:rPr>
                        <a:t>10, 32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0, 22</a:t>
                      </a:r>
                      <a:endParaRPr lang="en-US"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96753058"/>
                  </a:ext>
                </a:extLst>
              </a:tr>
              <a:tr h="304006">
                <a:tc>
                  <a:txBody>
                    <a:bodyPr/>
                    <a:lstStyle/>
                    <a:p>
                      <a:pPr algn="ctr" fontAlgn="b"/>
                      <a:r>
                        <a:rPr lang="en-US" sz="1100" b="1" u="none" strike="noStrike" dirty="0">
                          <a:effectLst/>
                        </a:rPr>
                        <a:t>40</a:t>
                      </a:r>
                      <a:endParaRPr lang="en-US" sz="1100" b="1" i="0" u="none" strike="noStrike" dirty="0">
                        <a:solidFill>
                          <a:srgbClr val="000000"/>
                        </a:solidFill>
                        <a:effectLst/>
                        <a:latin typeface="Calibri" panose="020F0502020204030204" pitchFamily="34" charset="0"/>
                      </a:endParaRPr>
                    </a:p>
                  </a:txBody>
                  <a:tcPr marL="7620" marR="7620" marT="7620" marB="0" anchor="b">
                    <a:solidFill>
                      <a:srgbClr val="0070C0"/>
                    </a:solidFill>
                  </a:tcPr>
                </a:tc>
                <a:tc>
                  <a:txBody>
                    <a:bodyPr/>
                    <a:lstStyle/>
                    <a:p>
                      <a:pPr algn="ctr" fontAlgn="ctr"/>
                      <a:r>
                        <a:rPr lang="en-US" sz="1100" u="none" strike="noStrike">
                          <a:effectLst/>
                        </a:rPr>
                        <a:t>62, 40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62, 40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62, 40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62, 40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62, 40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62, 40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51, 51</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30, 52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20, 42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10, 32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0, 22</a:t>
                      </a:r>
                      <a:endParaRPr lang="en-US"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774063694"/>
                  </a:ext>
                </a:extLst>
              </a:tr>
              <a:tr h="304006">
                <a:tc>
                  <a:txBody>
                    <a:bodyPr/>
                    <a:lstStyle/>
                    <a:p>
                      <a:pPr algn="ctr" fontAlgn="b"/>
                      <a:r>
                        <a:rPr lang="en-US" sz="1100" b="1" u="none" strike="noStrike" dirty="0">
                          <a:effectLst/>
                        </a:rPr>
                        <a:t>30</a:t>
                      </a:r>
                      <a:endParaRPr lang="en-US" sz="1100" b="1" i="0" u="none" strike="noStrike" dirty="0">
                        <a:solidFill>
                          <a:srgbClr val="000000"/>
                        </a:solidFill>
                        <a:effectLst/>
                        <a:latin typeface="Calibri" panose="020F0502020204030204" pitchFamily="34" charset="0"/>
                      </a:endParaRPr>
                    </a:p>
                  </a:txBody>
                  <a:tcPr marL="7620" marR="7620" marT="7620" marB="0" anchor="b">
                    <a:solidFill>
                      <a:srgbClr val="0070C0"/>
                    </a:solidFill>
                  </a:tcPr>
                </a:tc>
                <a:tc>
                  <a:txBody>
                    <a:bodyPr/>
                    <a:lstStyle/>
                    <a:p>
                      <a:pPr algn="ctr" fontAlgn="ctr"/>
                      <a:r>
                        <a:rPr lang="en-US" sz="1100" u="none" strike="noStrike">
                          <a:effectLst/>
                        </a:rPr>
                        <a:t>52, 30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52, 30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52, 30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52, 30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52, 30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52, 30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52, 30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dirty="0">
                          <a:effectLst/>
                        </a:rPr>
                        <a:t>41, 41</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dirty="0">
                          <a:effectLst/>
                        </a:rPr>
                        <a:t>20, 42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10, 32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0, 22</a:t>
                      </a:r>
                      <a:endParaRPr lang="en-US"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466057659"/>
                  </a:ext>
                </a:extLst>
              </a:tr>
              <a:tr h="304006">
                <a:tc>
                  <a:txBody>
                    <a:bodyPr/>
                    <a:lstStyle/>
                    <a:p>
                      <a:pPr algn="ctr" fontAlgn="b"/>
                      <a:r>
                        <a:rPr lang="en-US" sz="1100" b="1" u="none" strike="noStrike" dirty="0">
                          <a:effectLst/>
                        </a:rPr>
                        <a:t>20</a:t>
                      </a:r>
                      <a:endParaRPr lang="en-US" sz="1100" b="1" i="0" u="none" strike="noStrike" dirty="0">
                        <a:solidFill>
                          <a:srgbClr val="000000"/>
                        </a:solidFill>
                        <a:effectLst/>
                        <a:latin typeface="Calibri" panose="020F0502020204030204" pitchFamily="34" charset="0"/>
                      </a:endParaRPr>
                    </a:p>
                  </a:txBody>
                  <a:tcPr marL="7620" marR="7620" marT="7620" marB="0" anchor="b">
                    <a:solidFill>
                      <a:srgbClr val="0070C0"/>
                    </a:solidFill>
                  </a:tcPr>
                </a:tc>
                <a:tc>
                  <a:txBody>
                    <a:bodyPr/>
                    <a:lstStyle/>
                    <a:p>
                      <a:pPr algn="ctr" fontAlgn="ctr"/>
                      <a:r>
                        <a:rPr lang="en-US" sz="1100" u="none" strike="noStrike">
                          <a:effectLst/>
                        </a:rPr>
                        <a:t>42, 20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42, 20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42, 20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42, 20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42, 20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42, 20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42, 20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42, 20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31, 31</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dirty="0">
                          <a:effectLst/>
                        </a:rPr>
                        <a:t>10, 32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0, 22</a:t>
                      </a:r>
                      <a:endParaRPr lang="en-US"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868903701"/>
                  </a:ext>
                </a:extLst>
              </a:tr>
              <a:tr h="304006">
                <a:tc>
                  <a:txBody>
                    <a:bodyPr/>
                    <a:lstStyle/>
                    <a:p>
                      <a:pPr algn="ctr" fontAlgn="b"/>
                      <a:r>
                        <a:rPr lang="en-US" sz="1100" b="1" u="none" strike="noStrike" dirty="0">
                          <a:effectLst/>
                        </a:rPr>
                        <a:t>10</a:t>
                      </a:r>
                      <a:endParaRPr lang="en-US" sz="1100" b="1" i="0" u="none" strike="noStrike" dirty="0">
                        <a:solidFill>
                          <a:srgbClr val="000000"/>
                        </a:solidFill>
                        <a:effectLst/>
                        <a:latin typeface="Calibri" panose="020F0502020204030204" pitchFamily="34" charset="0"/>
                      </a:endParaRPr>
                    </a:p>
                  </a:txBody>
                  <a:tcPr marL="7620" marR="7620" marT="7620" marB="0" anchor="b">
                    <a:solidFill>
                      <a:srgbClr val="0070C0"/>
                    </a:solidFill>
                  </a:tcPr>
                </a:tc>
                <a:tc>
                  <a:txBody>
                    <a:bodyPr/>
                    <a:lstStyle/>
                    <a:p>
                      <a:pPr algn="ctr" fontAlgn="ctr"/>
                      <a:r>
                        <a:rPr lang="en-US" sz="1100" u="none" strike="noStrike">
                          <a:effectLst/>
                        </a:rPr>
                        <a:t>32, 10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32, 10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32, 10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32, 10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32, 10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32, 10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32, 10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32, 10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32, 10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dirty="0">
                          <a:effectLst/>
                        </a:rPr>
                        <a:t>21, 21</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dirty="0">
                          <a:effectLst/>
                        </a:rPr>
                        <a:t>0, 22</a:t>
                      </a:r>
                      <a:endParaRPr lang="en-U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076999480"/>
                  </a:ext>
                </a:extLst>
              </a:tr>
              <a:tr h="304006">
                <a:tc>
                  <a:txBody>
                    <a:bodyPr/>
                    <a:lstStyle/>
                    <a:p>
                      <a:pPr algn="ctr" fontAlgn="b"/>
                      <a:r>
                        <a:rPr lang="en-US" sz="1100" b="1" u="none" strike="noStrike" dirty="0">
                          <a:effectLst/>
                        </a:rPr>
                        <a:t>0</a:t>
                      </a:r>
                      <a:endParaRPr lang="en-US" sz="1100" b="1" i="0" u="none" strike="noStrike" dirty="0">
                        <a:solidFill>
                          <a:srgbClr val="000000"/>
                        </a:solidFill>
                        <a:effectLst/>
                        <a:latin typeface="Calibri" panose="020F0502020204030204" pitchFamily="34" charset="0"/>
                      </a:endParaRPr>
                    </a:p>
                  </a:txBody>
                  <a:tcPr marL="7620" marR="7620" marT="7620" marB="0" anchor="b">
                    <a:solidFill>
                      <a:srgbClr val="0070C0"/>
                    </a:solidFill>
                  </a:tcPr>
                </a:tc>
                <a:tc>
                  <a:txBody>
                    <a:bodyPr/>
                    <a:lstStyle/>
                    <a:p>
                      <a:pPr algn="ctr" fontAlgn="ctr"/>
                      <a:r>
                        <a:rPr lang="en-US" sz="1100" u="none" strike="noStrike">
                          <a:effectLst/>
                        </a:rPr>
                        <a:t>22, 0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22, 0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22, 0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22, 0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22, 0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22, 0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22, 0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22, 0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22, 0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a:effectLst/>
                        </a:rPr>
                        <a:t>22, 0</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ctr"/>
                      <a:r>
                        <a:rPr lang="en-US" sz="1100" u="none" strike="noStrike" dirty="0">
                          <a:effectLst/>
                        </a:rPr>
                        <a:t>11, 11</a:t>
                      </a:r>
                      <a:endParaRPr lang="en-U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706869290"/>
                  </a:ext>
                </a:extLst>
              </a:tr>
            </a:tbl>
          </a:graphicData>
        </a:graphic>
      </p:graphicFrame>
      <p:sp>
        <p:nvSpPr>
          <p:cNvPr id="5" name="Rectangle 3">
            <a:extLst>
              <a:ext uri="{FF2B5EF4-FFF2-40B4-BE49-F238E27FC236}">
                <a16:creationId xmlns:a16="http://schemas.microsoft.com/office/drawing/2014/main" id="{1C5B73C3-FFC7-4BA1-944E-383D7BA779C4}"/>
              </a:ext>
            </a:extLst>
          </p:cNvPr>
          <p:cNvSpPr txBox="1">
            <a:spLocks noChangeArrowheads="1"/>
          </p:cNvSpPr>
          <p:nvPr/>
        </p:nvSpPr>
        <p:spPr>
          <a:xfrm>
            <a:off x="737011" y="1265064"/>
            <a:ext cx="10807289" cy="195827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3200" dirty="0"/>
              <a:t>Two agents each provide part of a service, each chooses quality </a:t>
            </a:r>
            <a:r>
              <a:rPr lang="en-US" altLang="en-US" sz="3200" i="1" dirty="0"/>
              <a:t>q</a:t>
            </a:r>
            <a:r>
              <a:rPr lang="en-US" altLang="en-US" sz="3200" i="1" baseline="-25000" dirty="0"/>
              <a:t>i</a:t>
            </a:r>
          </a:p>
          <a:p>
            <a:r>
              <a:rPr lang="en-US" altLang="en-US" sz="3200" b="1" dirty="0"/>
              <a:t>Overall quality </a:t>
            </a:r>
            <a:r>
              <a:rPr lang="en-US" altLang="en-US" sz="3200" dirty="0"/>
              <a:t>determined by min</a:t>
            </a:r>
            <a:r>
              <a:rPr lang="en-US" altLang="en-US" sz="3200" i="1" baseline="-25000" dirty="0"/>
              <a:t>i</a:t>
            </a:r>
            <a:r>
              <a:rPr lang="en-US" altLang="en-US" sz="3200" dirty="0"/>
              <a:t> </a:t>
            </a:r>
            <a:r>
              <a:rPr lang="en-US" altLang="en-US" sz="3200" i="1" dirty="0"/>
              <a:t>q</a:t>
            </a:r>
            <a:r>
              <a:rPr lang="en-US" altLang="en-US" sz="3200" i="1" baseline="-25000" dirty="0"/>
              <a:t>i</a:t>
            </a:r>
            <a:endParaRPr lang="en-US" altLang="en-US" sz="3200" i="1" dirty="0"/>
          </a:p>
          <a:p>
            <a:r>
              <a:rPr lang="en-US" altLang="en-US" sz="3200" dirty="0"/>
              <a:t>Agents care primarily about overall quality, but also have a slight incentive to be the lower one</a:t>
            </a:r>
          </a:p>
        </p:txBody>
      </p:sp>
      <p:sp>
        <p:nvSpPr>
          <p:cNvPr id="7" name="TextBox 6">
            <a:extLst>
              <a:ext uri="{FF2B5EF4-FFF2-40B4-BE49-F238E27FC236}">
                <a16:creationId xmlns:a16="http://schemas.microsoft.com/office/drawing/2014/main" id="{F2221EAC-0A1F-468D-B556-1C4CA6F74CC3}"/>
              </a:ext>
            </a:extLst>
          </p:cNvPr>
          <p:cNvSpPr txBox="1"/>
          <p:nvPr/>
        </p:nvSpPr>
        <p:spPr>
          <a:xfrm>
            <a:off x="9734550" y="4657450"/>
            <a:ext cx="2552700" cy="830997"/>
          </a:xfrm>
          <a:prstGeom prst="rect">
            <a:avLst/>
          </a:prstGeom>
          <a:noFill/>
        </p:spPr>
        <p:txBody>
          <a:bodyPr wrap="square">
            <a:spAutoFit/>
          </a:bodyPr>
          <a:lstStyle/>
          <a:p>
            <a:r>
              <a:rPr lang="en-US" altLang="en-US" sz="2400" i="1" dirty="0"/>
              <a:t>(Cf. Traveler’s Dilemma)</a:t>
            </a:r>
            <a:endParaRPr lang="en-US" sz="2400" i="1" dirty="0"/>
          </a:p>
        </p:txBody>
      </p:sp>
      <p:sp>
        <p:nvSpPr>
          <p:cNvPr id="8" name="Rectangle 7">
            <a:extLst>
              <a:ext uri="{FF2B5EF4-FFF2-40B4-BE49-F238E27FC236}">
                <a16:creationId xmlns:a16="http://schemas.microsoft.com/office/drawing/2014/main" id="{35983081-E647-49EF-BAA9-603A489AD48E}"/>
              </a:ext>
            </a:extLst>
          </p:cNvPr>
          <p:cNvSpPr/>
          <p:nvPr/>
        </p:nvSpPr>
        <p:spPr>
          <a:xfrm>
            <a:off x="8982074" y="6429374"/>
            <a:ext cx="752475" cy="333375"/>
          </a:xfrm>
          <a:prstGeom prst="rect">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422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Group 4">
            <a:extLst>
              <a:ext uri="{FF2B5EF4-FFF2-40B4-BE49-F238E27FC236}">
                <a16:creationId xmlns:a16="http://schemas.microsoft.com/office/drawing/2014/main" id="{651CE5E7-32A4-40E0-B399-B468789E816A}"/>
              </a:ext>
            </a:extLst>
          </p:cNvPr>
          <p:cNvGraphicFramePr>
            <a:graphicFrameLocks noGrp="1"/>
          </p:cNvGraphicFramePr>
          <p:nvPr>
            <p:ph idx="1"/>
            <p:extLst>
              <p:ext uri="{D42A27DB-BD31-4B8C-83A1-F6EECF244321}">
                <p14:modId xmlns:p14="http://schemas.microsoft.com/office/powerpoint/2010/main" val="3649560447"/>
              </p:ext>
            </p:extLst>
          </p:nvPr>
        </p:nvGraphicFramePr>
        <p:xfrm>
          <a:off x="4890517" y="2971175"/>
          <a:ext cx="2958352" cy="1257300"/>
        </p:xfrm>
        <a:graphic>
          <a:graphicData uri="http://schemas.openxmlformats.org/drawingml/2006/table">
            <a:tbl>
              <a:tblPr/>
              <a:tblGrid>
                <a:gridCol w="1479176">
                  <a:extLst>
                    <a:ext uri="{9D8B030D-6E8A-4147-A177-3AD203B41FA5}">
                      <a16:colId xmlns:a16="http://schemas.microsoft.com/office/drawing/2014/main" val="20000"/>
                    </a:ext>
                  </a:extLst>
                </a:gridCol>
                <a:gridCol w="1479176">
                  <a:extLst>
                    <a:ext uri="{9D8B030D-6E8A-4147-A177-3AD203B41FA5}">
                      <a16:colId xmlns:a16="http://schemas.microsoft.com/office/drawing/2014/main" val="20001"/>
                    </a:ext>
                  </a:extLst>
                </a:gridCol>
              </a:tblGrid>
              <a:tr h="6286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a:ln>
                            <a:noFill/>
                          </a:ln>
                          <a:solidFill>
                            <a:schemeClr val="tx1"/>
                          </a:solidFill>
                          <a:effectLst/>
                          <a:latin typeface="Arial" charset="0"/>
                        </a:rPr>
                        <a:t>2, 2</a:t>
                      </a:r>
                    </a:p>
                  </a:txBody>
                  <a:tcPr marL="88751" marR="88751" marT="44375" marB="4437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a:ln>
                            <a:noFill/>
                          </a:ln>
                          <a:solidFill>
                            <a:schemeClr val="tx1"/>
                          </a:solidFill>
                          <a:effectLst/>
                          <a:latin typeface="Arial" charset="0"/>
                        </a:rPr>
                        <a:t>0, 3</a:t>
                      </a:r>
                    </a:p>
                  </a:txBody>
                  <a:tcPr marL="88751" marR="88751" marT="44375" marB="4437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0"/>
                  </a:ext>
                </a:extLst>
              </a:tr>
              <a:tr h="6286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a:ln>
                            <a:noFill/>
                          </a:ln>
                          <a:solidFill>
                            <a:schemeClr val="tx1"/>
                          </a:solidFill>
                          <a:effectLst/>
                          <a:latin typeface="Arial" charset="0"/>
                        </a:rPr>
                        <a:t>3, 0</a:t>
                      </a:r>
                    </a:p>
                  </a:txBody>
                  <a:tcPr marL="88751" marR="88751" marT="44375" marB="4437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dirty="0">
                          <a:ln>
                            <a:noFill/>
                          </a:ln>
                          <a:solidFill>
                            <a:schemeClr val="tx1"/>
                          </a:solidFill>
                          <a:effectLst/>
                          <a:latin typeface="Arial" charset="0"/>
                        </a:rPr>
                        <a:t>1, 1</a:t>
                      </a:r>
                    </a:p>
                  </a:txBody>
                  <a:tcPr marL="88751" marR="88751" marT="44375" marB="4437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4" name="Text Box 16">
            <a:extLst>
              <a:ext uri="{FF2B5EF4-FFF2-40B4-BE49-F238E27FC236}">
                <a16:creationId xmlns:a16="http://schemas.microsoft.com/office/drawing/2014/main" id="{CAA63766-053D-4699-9972-B813CC30120F}"/>
              </a:ext>
            </a:extLst>
          </p:cNvPr>
          <p:cNvSpPr txBox="1">
            <a:spLocks noChangeArrowheads="1"/>
          </p:cNvSpPr>
          <p:nvPr/>
        </p:nvSpPr>
        <p:spPr bwMode="auto">
          <a:xfrm>
            <a:off x="4958661" y="2601381"/>
            <a:ext cx="13244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cooperate</a:t>
            </a:r>
          </a:p>
        </p:txBody>
      </p:sp>
      <p:sp>
        <p:nvSpPr>
          <p:cNvPr id="25" name="Text Box 17">
            <a:extLst>
              <a:ext uri="{FF2B5EF4-FFF2-40B4-BE49-F238E27FC236}">
                <a16:creationId xmlns:a16="http://schemas.microsoft.com/office/drawing/2014/main" id="{7518A936-4124-413C-ADD2-DEE19D63B36F}"/>
              </a:ext>
            </a:extLst>
          </p:cNvPr>
          <p:cNvSpPr txBox="1">
            <a:spLocks noChangeArrowheads="1"/>
          </p:cNvSpPr>
          <p:nvPr/>
        </p:nvSpPr>
        <p:spPr bwMode="auto">
          <a:xfrm>
            <a:off x="6659053" y="2601381"/>
            <a:ext cx="8819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defect</a:t>
            </a:r>
          </a:p>
        </p:txBody>
      </p:sp>
      <p:sp>
        <p:nvSpPr>
          <p:cNvPr id="26" name="Text Box 18">
            <a:extLst>
              <a:ext uri="{FF2B5EF4-FFF2-40B4-BE49-F238E27FC236}">
                <a16:creationId xmlns:a16="http://schemas.microsoft.com/office/drawing/2014/main" id="{6653AACE-99AA-45D4-B4BD-4AEA0D3DC07D}"/>
              </a:ext>
            </a:extLst>
          </p:cNvPr>
          <p:cNvSpPr txBox="1">
            <a:spLocks noChangeArrowheads="1"/>
          </p:cNvSpPr>
          <p:nvPr/>
        </p:nvSpPr>
        <p:spPr bwMode="auto">
          <a:xfrm>
            <a:off x="3627402" y="3119093"/>
            <a:ext cx="13244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cooperate</a:t>
            </a:r>
          </a:p>
        </p:txBody>
      </p:sp>
      <p:sp>
        <p:nvSpPr>
          <p:cNvPr id="27" name="Text Box 19">
            <a:extLst>
              <a:ext uri="{FF2B5EF4-FFF2-40B4-BE49-F238E27FC236}">
                <a16:creationId xmlns:a16="http://schemas.microsoft.com/office/drawing/2014/main" id="{13A9A813-D91B-4CA6-A8AD-2A38923888A3}"/>
              </a:ext>
            </a:extLst>
          </p:cNvPr>
          <p:cNvSpPr txBox="1">
            <a:spLocks noChangeArrowheads="1"/>
          </p:cNvSpPr>
          <p:nvPr/>
        </p:nvSpPr>
        <p:spPr bwMode="auto">
          <a:xfrm>
            <a:off x="4027352" y="3724631"/>
            <a:ext cx="8819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defect</a:t>
            </a:r>
          </a:p>
        </p:txBody>
      </p:sp>
      <p:sp>
        <p:nvSpPr>
          <p:cNvPr id="30" name="Oval 29">
            <a:extLst>
              <a:ext uri="{FF2B5EF4-FFF2-40B4-BE49-F238E27FC236}">
                <a16:creationId xmlns:a16="http://schemas.microsoft.com/office/drawing/2014/main" id="{BBB3C1C3-22D4-495C-BAD0-4BFBECA5D25D}"/>
              </a:ext>
            </a:extLst>
          </p:cNvPr>
          <p:cNvSpPr/>
          <p:nvPr/>
        </p:nvSpPr>
        <p:spPr bwMode="auto">
          <a:xfrm>
            <a:off x="2937560" y="3275975"/>
            <a:ext cx="457200" cy="533400"/>
          </a:xfrm>
          <a:prstGeom prst="ellipse">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18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a:ln>
                <a:noFill/>
              </a:ln>
              <a:solidFill>
                <a:schemeClr val="bg1"/>
              </a:solidFill>
              <a:effectLst/>
              <a:latin typeface="Times New Roman" pitchFamily="18" charset="0"/>
              <a:ea typeface="宋体" pitchFamily="2" charset="-122"/>
            </a:endParaRPr>
          </a:p>
        </p:txBody>
      </p:sp>
      <p:sp>
        <p:nvSpPr>
          <p:cNvPr id="31" name="Oval 30">
            <a:extLst>
              <a:ext uri="{FF2B5EF4-FFF2-40B4-BE49-F238E27FC236}">
                <a16:creationId xmlns:a16="http://schemas.microsoft.com/office/drawing/2014/main" id="{B426471C-C132-4F90-8262-43617E6725CB}"/>
              </a:ext>
            </a:extLst>
          </p:cNvPr>
          <p:cNvSpPr/>
          <p:nvPr/>
        </p:nvSpPr>
        <p:spPr bwMode="auto">
          <a:xfrm>
            <a:off x="3013760" y="2971175"/>
            <a:ext cx="304800" cy="304800"/>
          </a:xfrm>
          <a:prstGeom prst="ellipse">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18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a:ln>
                <a:noFill/>
              </a:ln>
              <a:solidFill>
                <a:schemeClr val="bg1"/>
              </a:solidFill>
              <a:effectLst/>
              <a:latin typeface="Times New Roman" pitchFamily="18" charset="0"/>
              <a:ea typeface="宋体" pitchFamily="2" charset="-122"/>
            </a:endParaRPr>
          </a:p>
        </p:txBody>
      </p:sp>
      <p:cxnSp>
        <p:nvCxnSpPr>
          <p:cNvPr id="32" name="Straight Connector 31">
            <a:extLst>
              <a:ext uri="{FF2B5EF4-FFF2-40B4-BE49-F238E27FC236}">
                <a16:creationId xmlns:a16="http://schemas.microsoft.com/office/drawing/2014/main" id="{19B74D03-29C9-4690-82B9-846E053B0D9B}"/>
              </a:ext>
            </a:extLst>
          </p:cNvPr>
          <p:cNvCxnSpPr/>
          <p:nvPr/>
        </p:nvCxnSpPr>
        <p:spPr bwMode="auto">
          <a:xfrm rot="5400000">
            <a:off x="2860406" y="3886530"/>
            <a:ext cx="382915" cy="76205"/>
          </a:xfrm>
          <a:prstGeom prst="line">
            <a:avLst/>
          </a:prstGeom>
          <a:solidFill>
            <a:srgbClr val="00B8FF"/>
          </a:solidFill>
          <a:ln w="63500" cap="flat" cmpd="sng" algn="ctr">
            <a:solidFill>
              <a:srgbClr val="C00000"/>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1420E4AC-1EA6-463E-9A80-74E899B731C4}"/>
              </a:ext>
            </a:extLst>
          </p:cNvPr>
          <p:cNvCxnSpPr/>
          <p:nvPr/>
        </p:nvCxnSpPr>
        <p:spPr bwMode="auto">
          <a:xfrm rot="16200000" flipH="1">
            <a:off x="3089960" y="3885575"/>
            <a:ext cx="381000" cy="76200"/>
          </a:xfrm>
          <a:prstGeom prst="line">
            <a:avLst/>
          </a:prstGeom>
          <a:solidFill>
            <a:srgbClr val="00B8FF"/>
          </a:solidFill>
          <a:ln w="63500" cap="flat" cmpd="sng" algn="ctr">
            <a:solidFill>
              <a:srgbClr val="C00000"/>
            </a:solidFill>
            <a:prstDash val="solid"/>
            <a:round/>
            <a:headEnd type="none" w="med" len="med"/>
            <a:tailEnd type="none" w="med" len="med"/>
          </a:ln>
          <a:effectLst/>
        </p:spPr>
      </p:cxnSp>
      <p:sp>
        <p:nvSpPr>
          <p:cNvPr id="34" name="Oval 33">
            <a:extLst>
              <a:ext uri="{FF2B5EF4-FFF2-40B4-BE49-F238E27FC236}">
                <a16:creationId xmlns:a16="http://schemas.microsoft.com/office/drawing/2014/main" id="{CFA69DDB-17DB-45A3-BDC6-AD81E936AD35}"/>
              </a:ext>
            </a:extLst>
          </p:cNvPr>
          <p:cNvSpPr/>
          <p:nvPr/>
        </p:nvSpPr>
        <p:spPr bwMode="auto">
          <a:xfrm>
            <a:off x="6074418" y="1761266"/>
            <a:ext cx="457200" cy="533400"/>
          </a:xfrm>
          <a:prstGeom prst="ellipse">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18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a:ln>
                <a:noFill/>
              </a:ln>
              <a:solidFill>
                <a:srgbClr val="0000CC"/>
              </a:solidFill>
              <a:effectLst/>
              <a:latin typeface="Times New Roman" pitchFamily="18" charset="0"/>
              <a:ea typeface="宋体" pitchFamily="2" charset="-122"/>
            </a:endParaRPr>
          </a:p>
        </p:txBody>
      </p:sp>
      <p:sp>
        <p:nvSpPr>
          <p:cNvPr id="35" name="Oval 34">
            <a:extLst>
              <a:ext uri="{FF2B5EF4-FFF2-40B4-BE49-F238E27FC236}">
                <a16:creationId xmlns:a16="http://schemas.microsoft.com/office/drawing/2014/main" id="{832E30B1-E8CB-401C-9449-C30B36E2A3BE}"/>
              </a:ext>
            </a:extLst>
          </p:cNvPr>
          <p:cNvSpPr/>
          <p:nvPr/>
        </p:nvSpPr>
        <p:spPr bwMode="auto">
          <a:xfrm>
            <a:off x="6150618" y="1456466"/>
            <a:ext cx="304800" cy="304800"/>
          </a:xfrm>
          <a:prstGeom prst="ellipse">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18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a:ln>
                <a:noFill/>
              </a:ln>
              <a:solidFill>
                <a:srgbClr val="0000CC"/>
              </a:solidFill>
              <a:effectLst/>
              <a:latin typeface="Times New Roman" pitchFamily="18" charset="0"/>
              <a:ea typeface="宋体" pitchFamily="2" charset="-122"/>
            </a:endParaRPr>
          </a:p>
        </p:txBody>
      </p:sp>
      <p:cxnSp>
        <p:nvCxnSpPr>
          <p:cNvPr id="36" name="Straight Connector 35">
            <a:extLst>
              <a:ext uri="{FF2B5EF4-FFF2-40B4-BE49-F238E27FC236}">
                <a16:creationId xmlns:a16="http://schemas.microsoft.com/office/drawing/2014/main" id="{B9823F44-126F-4EC9-9F2E-8E0B81BD866F}"/>
              </a:ext>
            </a:extLst>
          </p:cNvPr>
          <p:cNvCxnSpPr/>
          <p:nvPr/>
        </p:nvCxnSpPr>
        <p:spPr bwMode="auto">
          <a:xfrm rot="5400000">
            <a:off x="5997264" y="2371821"/>
            <a:ext cx="382915" cy="76205"/>
          </a:xfrm>
          <a:prstGeom prst="line">
            <a:avLst/>
          </a:prstGeom>
          <a:solidFill>
            <a:srgbClr val="00B8FF"/>
          </a:solidFill>
          <a:ln w="63500" cap="flat" cmpd="sng" algn="ctr">
            <a:solidFill>
              <a:srgbClr val="002060"/>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EAC6BE18-3BC6-43BE-B6F7-1BB80F764B60}"/>
              </a:ext>
            </a:extLst>
          </p:cNvPr>
          <p:cNvCxnSpPr/>
          <p:nvPr/>
        </p:nvCxnSpPr>
        <p:spPr bwMode="auto">
          <a:xfrm rot="16200000" flipH="1">
            <a:off x="6226818" y="2370866"/>
            <a:ext cx="381000" cy="76200"/>
          </a:xfrm>
          <a:prstGeom prst="line">
            <a:avLst/>
          </a:prstGeom>
          <a:solidFill>
            <a:srgbClr val="00B8FF"/>
          </a:solidFill>
          <a:ln w="63500" cap="flat" cmpd="sng" algn="ctr">
            <a:solidFill>
              <a:srgbClr val="002060"/>
            </a:solidFill>
            <a:prstDash val="solid"/>
            <a:round/>
            <a:headEnd type="none" w="med" len="med"/>
            <a:tailEnd type="none" w="med" len="med"/>
          </a:ln>
          <a:effectLst/>
        </p:spPr>
      </p:cxnSp>
      <p:sp>
        <p:nvSpPr>
          <p:cNvPr id="42" name="Rectangle 2">
            <a:extLst>
              <a:ext uri="{FF2B5EF4-FFF2-40B4-BE49-F238E27FC236}">
                <a16:creationId xmlns:a16="http://schemas.microsoft.com/office/drawing/2014/main" id="{62AFC9CE-6F53-4C10-AB23-B8B28FFFC0CD}"/>
              </a:ext>
            </a:extLst>
          </p:cNvPr>
          <p:cNvSpPr>
            <a:spLocks noGrp="1" noChangeArrowheads="1"/>
          </p:cNvSpPr>
          <p:nvPr>
            <p:ph type="title"/>
          </p:nvPr>
        </p:nvSpPr>
        <p:spPr>
          <a:xfrm>
            <a:off x="3586744" y="236636"/>
            <a:ext cx="6600611" cy="665629"/>
          </a:xfrm>
        </p:spPr>
        <p:txBody>
          <a:bodyPr>
            <a:noAutofit/>
          </a:bodyPr>
          <a:lstStyle/>
          <a:p>
            <a:pPr eaLnBrk="1" hangingPunct="1"/>
            <a:r>
              <a:rPr lang="en-US" altLang="en-US" sz="4800" dirty="0"/>
              <a:t>Prisoner’s Dilemma</a:t>
            </a:r>
            <a:endParaRPr lang="en-US" altLang="en-US" sz="4800" dirty="0">
              <a:solidFill>
                <a:schemeClr val="accent2"/>
              </a:solidFill>
            </a:endParaRPr>
          </a:p>
        </p:txBody>
      </p:sp>
    </p:spTree>
    <p:extLst>
      <p:ext uri="{BB962C8B-B14F-4D97-AF65-F5344CB8AC3E}">
        <p14:creationId xmlns:p14="http://schemas.microsoft.com/office/powerpoint/2010/main" val="2101178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698" y="-69884"/>
            <a:ext cx="12043145" cy="1325563"/>
          </a:xfrm>
        </p:spPr>
        <p:txBody>
          <a:bodyPr/>
          <a:lstStyle/>
          <a:p>
            <a:r>
              <a:rPr lang="en-US" dirty="0"/>
              <a:t>Outline</a:t>
            </a:r>
          </a:p>
        </p:txBody>
      </p:sp>
      <p:sp>
        <p:nvSpPr>
          <p:cNvPr id="8" name="Content Placeholder 2">
            <a:extLst>
              <a:ext uri="{FF2B5EF4-FFF2-40B4-BE49-F238E27FC236}">
                <a16:creationId xmlns:a16="http://schemas.microsoft.com/office/drawing/2014/main" id="{2470CA37-9A10-4E15-AE05-0471B5E674DD}"/>
              </a:ext>
            </a:extLst>
          </p:cNvPr>
          <p:cNvSpPr txBox="1">
            <a:spLocks/>
          </p:cNvSpPr>
          <p:nvPr/>
        </p:nvSpPr>
        <p:spPr>
          <a:xfrm>
            <a:off x="148854" y="1284087"/>
            <a:ext cx="10673026" cy="51877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Tragedies of algorithmic interaction – examples and worries</a:t>
            </a:r>
          </a:p>
          <a:p>
            <a:r>
              <a:rPr lang="en-US" dirty="0"/>
              <a:t>Rethinking the design of intelligent agents</a:t>
            </a:r>
          </a:p>
          <a:p>
            <a:pPr lvl="1"/>
            <a:r>
              <a:rPr lang="en-US" dirty="0"/>
              <a:t>(Intelligence + value alignment) still allows game-theoretic tragedies</a:t>
            </a:r>
          </a:p>
          <a:p>
            <a:r>
              <a:rPr lang="en-US" b="1" dirty="0"/>
              <a:t>Should AI systems cooperate like humans do?</a:t>
            </a:r>
          </a:p>
          <a:p>
            <a:r>
              <a:rPr lang="en-US" dirty="0"/>
              <a:t>Techniques for achieving cooperation that (also) fit humans</a:t>
            </a:r>
          </a:p>
          <a:p>
            <a:r>
              <a:rPr lang="en-US" dirty="0"/>
              <a:t>Techniques for achieving cooperation that don’t fit humans</a:t>
            </a:r>
          </a:p>
          <a:p>
            <a:r>
              <a:rPr lang="en-US" dirty="0"/>
              <a:t>Open questions and call to action</a:t>
            </a:r>
          </a:p>
          <a:p>
            <a:endParaRPr lang="en-US" dirty="0"/>
          </a:p>
          <a:p>
            <a:endParaRPr lang="en-US" dirty="0"/>
          </a:p>
          <a:p>
            <a:pPr lvl="1"/>
            <a:endParaRPr lang="en-US" dirty="0"/>
          </a:p>
          <a:p>
            <a:endParaRPr lang="en-US" dirty="0"/>
          </a:p>
          <a:p>
            <a:pPr lvl="1"/>
            <a:endParaRPr lang="en-US" dirty="0"/>
          </a:p>
        </p:txBody>
      </p:sp>
    </p:spTree>
    <p:extLst>
      <p:ext uri="{BB962C8B-B14F-4D97-AF65-F5344CB8AC3E}">
        <p14:creationId xmlns:p14="http://schemas.microsoft.com/office/powerpoint/2010/main" val="1980730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F8DC43AF-8D87-4015-B56B-B8AED7875C81}"/>
              </a:ext>
            </a:extLst>
          </p:cNvPr>
          <p:cNvPicPr>
            <a:picLocks noChangeAspect="1"/>
          </p:cNvPicPr>
          <p:nvPr/>
        </p:nvPicPr>
        <p:blipFill rotWithShape="1">
          <a:blip r:embed="rId3"/>
          <a:srcRect l="3130" r="32721" b="2998"/>
          <a:stretch/>
        </p:blipFill>
        <p:spPr>
          <a:xfrm>
            <a:off x="7036065" y="143074"/>
            <a:ext cx="4382951" cy="3727973"/>
          </a:xfrm>
          <a:prstGeom prst="rect">
            <a:avLst/>
          </a:prstGeom>
        </p:spPr>
      </p:pic>
      <p:pic>
        <p:nvPicPr>
          <p:cNvPr id="7" name="Picture 6">
            <a:hlinkClick r:id="rId4"/>
            <a:extLst>
              <a:ext uri="{FF2B5EF4-FFF2-40B4-BE49-F238E27FC236}">
                <a16:creationId xmlns:a16="http://schemas.microsoft.com/office/drawing/2014/main" id="{2EB80528-0C1C-4459-8646-0875367B0E70}"/>
              </a:ext>
            </a:extLst>
          </p:cNvPr>
          <p:cNvPicPr>
            <a:picLocks noChangeAspect="1"/>
          </p:cNvPicPr>
          <p:nvPr/>
        </p:nvPicPr>
        <p:blipFill rotWithShape="1">
          <a:blip r:embed="rId5"/>
          <a:srcRect r="1501" b="24925"/>
          <a:stretch/>
        </p:blipFill>
        <p:spPr>
          <a:xfrm>
            <a:off x="691389" y="479933"/>
            <a:ext cx="5748050" cy="2464392"/>
          </a:xfrm>
          <a:prstGeom prst="rect">
            <a:avLst/>
          </a:prstGeom>
        </p:spPr>
      </p:pic>
      <p:pic>
        <p:nvPicPr>
          <p:cNvPr id="9" name="Picture 8">
            <a:hlinkClick r:id="rId6"/>
            <a:extLst>
              <a:ext uri="{FF2B5EF4-FFF2-40B4-BE49-F238E27FC236}">
                <a16:creationId xmlns:a16="http://schemas.microsoft.com/office/drawing/2014/main" id="{E2DE0CC4-2A16-40C6-978D-F67C534776D0}"/>
              </a:ext>
            </a:extLst>
          </p:cNvPr>
          <p:cNvPicPr>
            <a:picLocks noChangeAspect="1"/>
          </p:cNvPicPr>
          <p:nvPr/>
        </p:nvPicPr>
        <p:blipFill rotWithShape="1">
          <a:blip r:embed="rId7"/>
          <a:srcRect r="1959"/>
          <a:stretch/>
        </p:blipFill>
        <p:spPr>
          <a:xfrm>
            <a:off x="691388" y="3200565"/>
            <a:ext cx="5748051" cy="3297890"/>
          </a:xfrm>
          <a:prstGeom prst="rect">
            <a:avLst/>
          </a:prstGeom>
        </p:spPr>
      </p:pic>
      <p:pic>
        <p:nvPicPr>
          <p:cNvPr id="13" name="Picture 12">
            <a:hlinkClick r:id="rId8"/>
            <a:extLst>
              <a:ext uri="{FF2B5EF4-FFF2-40B4-BE49-F238E27FC236}">
                <a16:creationId xmlns:a16="http://schemas.microsoft.com/office/drawing/2014/main" id="{7874DF2D-C16B-4620-99FE-9E8F95C7CDDF}"/>
              </a:ext>
            </a:extLst>
          </p:cNvPr>
          <p:cNvPicPr>
            <a:picLocks noChangeAspect="1"/>
          </p:cNvPicPr>
          <p:nvPr/>
        </p:nvPicPr>
        <p:blipFill rotWithShape="1">
          <a:blip r:embed="rId9"/>
          <a:srcRect l="7314" t="15600" r="15985" b="17209"/>
          <a:stretch/>
        </p:blipFill>
        <p:spPr>
          <a:xfrm>
            <a:off x="6777304" y="4083729"/>
            <a:ext cx="4900474" cy="2414726"/>
          </a:xfrm>
          <a:prstGeom prst="rect">
            <a:avLst/>
          </a:prstGeom>
        </p:spPr>
      </p:pic>
    </p:spTree>
    <p:extLst>
      <p:ext uri="{BB962C8B-B14F-4D97-AF65-F5344CB8AC3E}">
        <p14:creationId xmlns:p14="http://schemas.microsoft.com/office/powerpoint/2010/main" val="2856162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a:extLst>
              <a:ext uri="{FF2B5EF4-FFF2-40B4-BE49-F238E27FC236}">
                <a16:creationId xmlns:a16="http://schemas.microsoft.com/office/drawing/2014/main" id="{47148B13-B61E-408B-90A1-226F2303F5B9}"/>
              </a:ext>
            </a:extLst>
          </p:cNvPr>
          <p:cNvPicPr>
            <a:picLocks noChangeAspect="1"/>
          </p:cNvPicPr>
          <p:nvPr/>
        </p:nvPicPr>
        <p:blipFill rotWithShape="1">
          <a:blip r:embed="rId3"/>
          <a:srcRect r="5744" b="5839"/>
          <a:stretch/>
        </p:blipFill>
        <p:spPr>
          <a:xfrm>
            <a:off x="736174" y="4387649"/>
            <a:ext cx="4396145" cy="2470351"/>
          </a:xfrm>
          <a:prstGeom prst="rect">
            <a:avLst/>
          </a:prstGeom>
        </p:spPr>
      </p:pic>
      <p:pic>
        <p:nvPicPr>
          <p:cNvPr id="9" name="Picture 8">
            <a:hlinkClick r:id="rId4"/>
            <a:extLst>
              <a:ext uri="{FF2B5EF4-FFF2-40B4-BE49-F238E27FC236}">
                <a16:creationId xmlns:a16="http://schemas.microsoft.com/office/drawing/2014/main" id="{9DCCC060-4904-45CA-8489-BDAA7D520A94}"/>
              </a:ext>
            </a:extLst>
          </p:cNvPr>
          <p:cNvPicPr>
            <a:picLocks noChangeAspect="1"/>
          </p:cNvPicPr>
          <p:nvPr/>
        </p:nvPicPr>
        <p:blipFill rotWithShape="1">
          <a:blip r:embed="rId5"/>
          <a:srcRect l="4988" t="18450" r="36202" b="5064"/>
          <a:stretch/>
        </p:blipFill>
        <p:spPr>
          <a:xfrm>
            <a:off x="6829425" y="460583"/>
            <a:ext cx="4057650" cy="2968417"/>
          </a:xfrm>
          <a:prstGeom prst="rect">
            <a:avLst/>
          </a:prstGeom>
        </p:spPr>
      </p:pic>
      <p:pic>
        <p:nvPicPr>
          <p:cNvPr id="11" name="Picture 10">
            <a:hlinkClick r:id="rId6"/>
            <a:extLst>
              <a:ext uri="{FF2B5EF4-FFF2-40B4-BE49-F238E27FC236}">
                <a16:creationId xmlns:a16="http://schemas.microsoft.com/office/drawing/2014/main" id="{94171CDB-0601-4A41-9E0C-77575AB14E42}"/>
              </a:ext>
            </a:extLst>
          </p:cNvPr>
          <p:cNvPicPr>
            <a:picLocks noChangeAspect="1"/>
          </p:cNvPicPr>
          <p:nvPr/>
        </p:nvPicPr>
        <p:blipFill rotWithShape="1">
          <a:blip r:embed="rId7"/>
          <a:srcRect l="17543" t="-1" r="37761" b="10255"/>
          <a:stretch/>
        </p:blipFill>
        <p:spPr>
          <a:xfrm>
            <a:off x="1082141" y="0"/>
            <a:ext cx="3704210" cy="4183792"/>
          </a:xfrm>
          <a:prstGeom prst="rect">
            <a:avLst/>
          </a:prstGeom>
        </p:spPr>
      </p:pic>
      <p:pic>
        <p:nvPicPr>
          <p:cNvPr id="13" name="Picture 12">
            <a:hlinkClick r:id="rId8"/>
            <a:extLst>
              <a:ext uri="{FF2B5EF4-FFF2-40B4-BE49-F238E27FC236}">
                <a16:creationId xmlns:a16="http://schemas.microsoft.com/office/drawing/2014/main" id="{B5CDB6F5-6947-4D90-ACBD-B3C87097EF0C}"/>
              </a:ext>
            </a:extLst>
          </p:cNvPr>
          <p:cNvPicPr>
            <a:picLocks noChangeAspect="1"/>
          </p:cNvPicPr>
          <p:nvPr/>
        </p:nvPicPr>
        <p:blipFill rotWithShape="1">
          <a:blip r:embed="rId9"/>
          <a:srcRect r="34041"/>
          <a:stretch/>
        </p:blipFill>
        <p:spPr>
          <a:xfrm>
            <a:off x="6096000" y="3616286"/>
            <a:ext cx="5524500" cy="4711312"/>
          </a:xfrm>
          <a:prstGeom prst="rect">
            <a:avLst/>
          </a:prstGeom>
        </p:spPr>
      </p:pic>
    </p:spTree>
    <p:extLst>
      <p:ext uri="{BB962C8B-B14F-4D97-AF65-F5344CB8AC3E}">
        <p14:creationId xmlns:p14="http://schemas.microsoft.com/office/powerpoint/2010/main" val="821045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39698" y="-69884"/>
            <a:ext cx="12043145" cy="1325563"/>
          </a:xfrm>
        </p:spPr>
        <p:txBody>
          <a:bodyPr/>
          <a:lstStyle/>
          <a:p>
            <a:r>
              <a:rPr lang="en-US" dirty="0"/>
              <a:t>Some (highly interdisciplinary) discussion points: </a:t>
            </a:r>
            <a:br>
              <a:rPr lang="en-US" dirty="0"/>
            </a:br>
            <a:r>
              <a:rPr lang="en-US" dirty="0"/>
              <a:t>Should we make AI more human-like?</a:t>
            </a:r>
          </a:p>
        </p:txBody>
      </p:sp>
      <p:sp>
        <p:nvSpPr>
          <p:cNvPr id="8" name="Content Placeholder 2">
            <a:extLst>
              <a:ext uri="{FF2B5EF4-FFF2-40B4-BE49-F238E27FC236}">
                <a16:creationId xmlns:a16="http://schemas.microsoft.com/office/drawing/2014/main" id="{2470CA37-9A10-4E15-AE05-0471B5E674DD}"/>
              </a:ext>
            </a:extLst>
          </p:cNvPr>
          <p:cNvSpPr txBox="1">
            <a:spLocks/>
          </p:cNvSpPr>
          <p:nvPr/>
        </p:nvSpPr>
        <p:spPr>
          <a:xfrm>
            <a:off x="239698" y="1255679"/>
            <a:ext cx="10673026" cy="49675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Should we make our agents have </a:t>
            </a:r>
            <a:r>
              <a:rPr lang="en-US" dirty="0">
                <a:solidFill>
                  <a:srgbClr val="0070C0"/>
                </a:solidFill>
              </a:rPr>
              <a:t>prosocial inclinations</a:t>
            </a:r>
            <a:r>
              <a:rPr lang="en-US" dirty="0"/>
              <a:t>?  </a:t>
            </a:r>
            <a:r>
              <a:rPr lang="en-US" dirty="0">
                <a:solidFill>
                  <a:srgbClr val="0070C0"/>
                </a:solidFill>
              </a:rPr>
              <a:t>Ethics</a:t>
            </a:r>
            <a:r>
              <a:rPr lang="en-US" dirty="0"/>
              <a:t>?</a:t>
            </a:r>
          </a:p>
          <a:p>
            <a:pPr lvl="1"/>
            <a:r>
              <a:rPr lang="en-US" dirty="0"/>
              <a:t>Genuine solution vs. wishful thinking?</a:t>
            </a:r>
          </a:p>
          <a:p>
            <a:pPr lvl="1"/>
            <a:r>
              <a:rPr lang="en-US" dirty="0"/>
              <a:t>What about </a:t>
            </a:r>
            <a:r>
              <a:rPr lang="en-US" dirty="0">
                <a:solidFill>
                  <a:srgbClr val="0070C0"/>
                </a:solidFill>
              </a:rPr>
              <a:t>norms</a:t>
            </a:r>
            <a:r>
              <a:rPr lang="en-US" dirty="0"/>
              <a:t> and </a:t>
            </a:r>
            <a:r>
              <a:rPr lang="en-US" dirty="0">
                <a:solidFill>
                  <a:srgbClr val="0070C0"/>
                </a:solidFill>
              </a:rPr>
              <a:t>rules</a:t>
            </a:r>
            <a:r>
              <a:rPr lang="en-US" dirty="0"/>
              <a:t>?</a:t>
            </a:r>
          </a:p>
          <a:p>
            <a:pPr lvl="1"/>
            <a:endParaRPr lang="en-US" dirty="0"/>
          </a:p>
          <a:p>
            <a:r>
              <a:rPr lang="en-US" dirty="0"/>
              <a:t>Do certain human </a:t>
            </a:r>
            <a:r>
              <a:rPr lang="en-US" dirty="0">
                <a:solidFill>
                  <a:srgbClr val="0070C0"/>
                </a:solidFill>
              </a:rPr>
              <a:t>cognitive limitations </a:t>
            </a:r>
            <a:r>
              <a:rPr lang="en-US" dirty="0"/>
              <a:t>limit tragedies?  Should/can we replicate that in AI agents?</a:t>
            </a:r>
          </a:p>
          <a:p>
            <a:pPr lvl="1"/>
            <a:r>
              <a:rPr lang="en-US" dirty="0"/>
              <a:t>Traveler’s dilemma</a:t>
            </a:r>
          </a:p>
          <a:p>
            <a:pPr lvl="1"/>
            <a:r>
              <a:rPr lang="en-US" i="1" dirty="0"/>
              <a:t>Any fool can tell the truth, but it requires a man of some sense to know how to lie well. -- </a:t>
            </a:r>
            <a:r>
              <a:rPr lang="en-US" dirty="0"/>
              <a:t>Samuel Butler</a:t>
            </a:r>
          </a:p>
          <a:p>
            <a:pPr lvl="1"/>
            <a:endParaRPr lang="en-US" dirty="0"/>
          </a:p>
          <a:p>
            <a:r>
              <a:rPr lang="en-US" dirty="0"/>
              <a:t>Might AI </a:t>
            </a:r>
            <a:r>
              <a:rPr lang="en-US" dirty="0">
                <a:solidFill>
                  <a:srgbClr val="0070C0"/>
                </a:solidFill>
              </a:rPr>
              <a:t>do better </a:t>
            </a:r>
            <a:r>
              <a:rPr lang="en-US" dirty="0"/>
              <a:t>on cooperation than humans?  On its own?  With some deliberate design decisions?</a:t>
            </a:r>
          </a:p>
        </p:txBody>
      </p:sp>
    </p:spTree>
    <p:extLst>
      <p:ext uri="{BB962C8B-B14F-4D97-AF65-F5344CB8AC3E}">
        <p14:creationId xmlns:p14="http://schemas.microsoft.com/office/powerpoint/2010/main" val="14744362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698" y="-69884"/>
            <a:ext cx="12043145" cy="1325563"/>
          </a:xfrm>
        </p:spPr>
        <p:txBody>
          <a:bodyPr/>
          <a:lstStyle/>
          <a:p>
            <a:r>
              <a:rPr lang="en-US" dirty="0"/>
              <a:t>Outline</a:t>
            </a:r>
          </a:p>
        </p:txBody>
      </p:sp>
      <p:sp>
        <p:nvSpPr>
          <p:cNvPr id="8" name="Content Placeholder 2">
            <a:extLst>
              <a:ext uri="{FF2B5EF4-FFF2-40B4-BE49-F238E27FC236}">
                <a16:creationId xmlns:a16="http://schemas.microsoft.com/office/drawing/2014/main" id="{2470CA37-9A10-4E15-AE05-0471B5E674DD}"/>
              </a:ext>
            </a:extLst>
          </p:cNvPr>
          <p:cNvSpPr txBox="1">
            <a:spLocks/>
          </p:cNvSpPr>
          <p:nvPr/>
        </p:nvSpPr>
        <p:spPr>
          <a:xfrm>
            <a:off x="148854" y="1284087"/>
            <a:ext cx="10673026" cy="51877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Tragedies of algorithmic interaction – examples and worries</a:t>
            </a:r>
          </a:p>
          <a:p>
            <a:r>
              <a:rPr lang="en-US" dirty="0"/>
              <a:t>Rethinking the design of intelligent agents</a:t>
            </a:r>
          </a:p>
          <a:p>
            <a:pPr lvl="1"/>
            <a:r>
              <a:rPr lang="en-US" dirty="0"/>
              <a:t>(Intelligence + value alignment) still allows game-theoretic tragedies</a:t>
            </a:r>
          </a:p>
          <a:p>
            <a:r>
              <a:rPr lang="en-US" dirty="0"/>
              <a:t>Should AI systems cooperate like humans do?</a:t>
            </a:r>
          </a:p>
          <a:p>
            <a:r>
              <a:rPr lang="en-US" b="1" dirty="0"/>
              <a:t>Techniques for achieving cooperation that (also) fit humans</a:t>
            </a:r>
          </a:p>
          <a:p>
            <a:r>
              <a:rPr lang="en-US" dirty="0"/>
              <a:t>Techniques for achieving cooperation that don’t fit humans</a:t>
            </a:r>
          </a:p>
          <a:p>
            <a:r>
              <a:rPr lang="en-US" dirty="0"/>
              <a:t>Open questions and call to action</a:t>
            </a:r>
          </a:p>
          <a:p>
            <a:endParaRPr lang="en-US" dirty="0"/>
          </a:p>
          <a:p>
            <a:endParaRPr lang="en-US" dirty="0"/>
          </a:p>
          <a:p>
            <a:pPr lvl="1"/>
            <a:endParaRPr lang="en-US" dirty="0"/>
          </a:p>
          <a:p>
            <a:endParaRPr lang="en-US" dirty="0"/>
          </a:p>
          <a:p>
            <a:pPr lvl="1"/>
            <a:endParaRPr lang="en-US" dirty="0"/>
          </a:p>
        </p:txBody>
      </p:sp>
    </p:spTree>
    <p:extLst>
      <p:ext uri="{BB962C8B-B14F-4D97-AF65-F5344CB8AC3E}">
        <p14:creationId xmlns:p14="http://schemas.microsoft.com/office/powerpoint/2010/main" val="38891796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33D26E0C-19AD-C219-FED9-AE3912B3CEA4}"/>
              </a:ext>
            </a:extLst>
          </p:cNvPr>
          <p:cNvSpPr>
            <a:spLocks noGrp="1" noChangeArrowheads="1"/>
          </p:cNvSpPr>
          <p:nvPr>
            <p:ph type="title"/>
          </p:nvPr>
        </p:nvSpPr>
        <p:spPr>
          <a:xfrm>
            <a:off x="1524000" y="152400"/>
            <a:ext cx="9144000" cy="685800"/>
          </a:xfrm>
        </p:spPr>
        <p:txBody>
          <a:bodyPr>
            <a:normAutofit fontScale="90000"/>
          </a:bodyPr>
          <a:lstStyle/>
          <a:p>
            <a:pPr eaLnBrk="1" hangingPunct="1"/>
            <a:r>
              <a:rPr lang="en-US" altLang="en-US">
                <a:solidFill>
                  <a:schemeClr val="tx1"/>
                </a:solidFill>
              </a:rPr>
              <a:t>Repeated games</a:t>
            </a:r>
            <a:endParaRPr lang="en-US" altLang="en-US" sz="2800">
              <a:solidFill>
                <a:schemeClr val="accent2"/>
              </a:solidFill>
            </a:endParaRPr>
          </a:p>
        </p:txBody>
      </p:sp>
      <p:sp>
        <p:nvSpPr>
          <p:cNvPr id="334851" name="Rectangle 3">
            <a:extLst>
              <a:ext uri="{FF2B5EF4-FFF2-40B4-BE49-F238E27FC236}">
                <a16:creationId xmlns:a16="http://schemas.microsoft.com/office/drawing/2014/main" id="{D0EE12B8-F296-96F5-CCF8-76B1B0F8714D}"/>
              </a:ext>
            </a:extLst>
          </p:cNvPr>
          <p:cNvSpPr>
            <a:spLocks noChangeArrowheads="1"/>
          </p:cNvSpPr>
          <p:nvPr/>
        </p:nvSpPr>
        <p:spPr bwMode="auto">
          <a:xfrm>
            <a:off x="167780" y="1066800"/>
            <a:ext cx="11954312"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pPr>
            <a:r>
              <a:rPr lang="en-US" altLang="en-US" sz="2800" dirty="0"/>
              <a:t>In a (typical) repeated game, </a:t>
            </a:r>
          </a:p>
          <a:p>
            <a:pPr lvl="1" eaLnBrk="1" hangingPunct="1">
              <a:lnSpc>
                <a:spcPct val="90000"/>
              </a:lnSpc>
            </a:pPr>
            <a:r>
              <a:rPr lang="en-US" altLang="en-US" sz="2400" dirty="0"/>
              <a:t>players play a normal-form game (aka. the </a:t>
            </a:r>
            <a:r>
              <a:rPr lang="en-US" altLang="en-US" sz="2400" dirty="0">
                <a:solidFill>
                  <a:srgbClr val="008000"/>
                </a:solidFill>
              </a:rPr>
              <a:t>stage game</a:t>
            </a:r>
            <a:r>
              <a:rPr lang="en-US" altLang="en-US" sz="2400" dirty="0"/>
              <a:t>), </a:t>
            </a:r>
          </a:p>
          <a:p>
            <a:pPr lvl="1" eaLnBrk="1" hangingPunct="1">
              <a:lnSpc>
                <a:spcPct val="90000"/>
              </a:lnSpc>
            </a:pPr>
            <a:r>
              <a:rPr lang="en-US" altLang="en-US" sz="2400" dirty="0"/>
              <a:t>then they see what happened (and get the utilities),</a:t>
            </a:r>
          </a:p>
          <a:p>
            <a:pPr lvl="1" eaLnBrk="1" hangingPunct="1">
              <a:lnSpc>
                <a:spcPct val="90000"/>
              </a:lnSpc>
            </a:pPr>
            <a:r>
              <a:rPr lang="en-US" altLang="en-US" sz="2400" dirty="0"/>
              <a:t>then they play again,</a:t>
            </a:r>
          </a:p>
          <a:p>
            <a:pPr lvl="1" eaLnBrk="1" hangingPunct="1">
              <a:lnSpc>
                <a:spcPct val="90000"/>
              </a:lnSpc>
            </a:pPr>
            <a:r>
              <a:rPr lang="en-US" altLang="en-US" sz="2400" dirty="0"/>
              <a:t>etc.</a:t>
            </a:r>
          </a:p>
          <a:p>
            <a:pPr eaLnBrk="1" hangingPunct="1">
              <a:lnSpc>
                <a:spcPct val="90000"/>
              </a:lnSpc>
            </a:pPr>
            <a:r>
              <a:rPr lang="en-US" altLang="en-US" sz="2800" dirty="0"/>
              <a:t>Can be repeated finitely or infinitely many times</a:t>
            </a:r>
          </a:p>
          <a:p>
            <a:pPr eaLnBrk="1" hangingPunct="1">
              <a:lnSpc>
                <a:spcPct val="90000"/>
              </a:lnSpc>
            </a:pPr>
            <a:r>
              <a:rPr lang="en-US" altLang="en-US" sz="2800" dirty="0"/>
              <a:t>Really, an extensive form game</a:t>
            </a:r>
          </a:p>
          <a:p>
            <a:pPr lvl="1" eaLnBrk="1" hangingPunct="1">
              <a:lnSpc>
                <a:spcPct val="90000"/>
              </a:lnSpc>
            </a:pPr>
            <a:r>
              <a:rPr lang="en-US" altLang="en-US" sz="2400" dirty="0"/>
              <a:t>Would like to find subgame-perfect equilibria</a:t>
            </a:r>
          </a:p>
          <a:p>
            <a:pPr eaLnBrk="1" hangingPunct="1">
              <a:lnSpc>
                <a:spcPct val="90000"/>
              </a:lnSpc>
            </a:pPr>
            <a:r>
              <a:rPr lang="en-US" altLang="en-US" sz="2800" dirty="0"/>
              <a:t>One subgame-perfect equilibrium: keep repeating some Nash equilibrium of the stage game</a:t>
            </a:r>
          </a:p>
          <a:p>
            <a:pPr eaLnBrk="1" hangingPunct="1">
              <a:lnSpc>
                <a:spcPct val="90000"/>
              </a:lnSpc>
            </a:pPr>
            <a:r>
              <a:rPr lang="en-US" altLang="en-US" sz="2800" dirty="0"/>
              <a:t>But are there other equilibria?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48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485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3485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3485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3485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34851">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34851">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34851">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34851">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3485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698" y="-69884"/>
            <a:ext cx="12043145" cy="1325563"/>
          </a:xfrm>
        </p:spPr>
        <p:txBody>
          <a:bodyPr/>
          <a:lstStyle/>
          <a:p>
            <a:r>
              <a:rPr lang="en-US" dirty="0"/>
              <a:t>Outline</a:t>
            </a:r>
          </a:p>
        </p:txBody>
      </p:sp>
      <p:sp>
        <p:nvSpPr>
          <p:cNvPr id="8" name="Content Placeholder 2">
            <a:extLst>
              <a:ext uri="{FF2B5EF4-FFF2-40B4-BE49-F238E27FC236}">
                <a16:creationId xmlns:a16="http://schemas.microsoft.com/office/drawing/2014/main" id="{2470CA37-9A10-4E15-AE05-0471B5E674DD}"/>
              </a:ext>
            </a:extLst>
          </p:cNvPr>
          <p:cNvSpPr txBox="1">
            <a:spLocks/>
          </p:cNvSpPr>
          <p:nvPr/>
        </p:nvSpPr>
        <p:spPr>
          <a:xfrm>
            <a:off x="148854" y="1284087"/>
            <a:ext cx="10673026" cy="51877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Tragedies of algorithmic interaction – examples and worries</a:t>
            </a:r>
          </a:p>
          <a:p>
            <a:r>
              <a:rPr lang="en-US" dirty="0"/>
              <a:t>Rethinking the design of intelligent agents</a:t>
            </a:r>
          </a:p>
          <a:p>
            <a:pPr lvl="1"/>
            <a:r>
              <a:rPr lang="en-US" dirty="0"/>
              <a:t>(Intelligence + value alignment) still allows game-theoretic tragedies</a:t>
            </a:r>
          </a:p>
          <a:p>
            <a:r>
              <a:rPr lang="en-US" dirty="0"/>
              <a:t>Should AI systems cooperate like humans do?</a:t>
            </a:r>
          </a:p>
          <a:p>
            <a:r>
              <a:rPr lang="en-US" dirty="0"/>
              <a:t>Techniques for achieving cooperation that (also) fit humans</a:t>
            </a:r>
          </a:p>
          <a:p>
            <a:r>
              <a:rPr lang="en-US" dirty="0"/>
              <a:t>Techniques for achieving cooperation that don’t fit humans</a:t>
            </a:r>
          </a:p>
          <a:p>
            <a:r>
              <a:rPr lang="en-US" dirty="0"/>
              <a:t>Open questions and call to action</a:t>
            </a:r>
          </a:p>
          <a:p>
            <a:endParaRPr lang="en-US" dirty="0"/>
          </a:p>
          <a:p>
            <a:endParaRPr lang="en-US" dirty="0"/>
          </a:p>
          <a:p>
            <a:pPr lvl="1"/>
            <a:endParaRPr lang="en-US" dirty="0"/>
          </a:p>
          <a:p>
            <a:endParaRPr lang="en-US" dirty="0"/>
          </a:p>
          <a:p>
            <a:pPr lvl="1"/>
            <a:endParaRPr lang="en-US" dirty="0"/>
          </a:p>
        </p:txBody>
      </p:sp>
    </p:spTree>
    <p:extLst>
      <p:ext uri="{BB962C8B-B14F-4D97-AF65-F5344CB8AC3E}">
        <p14:creationId xmlns:p14="http://schemas.microsoft.com/office/powerpoint/2010/main" val="28011154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DA903A7B-4F03-9DC4-3034-3A1A429E5245}"/>
              </a:ext>
            </a:extLst>
          </p:cNvPr>
          <p:cNvSpPr>
            <a:spLocks noGrp="1" noChangeArrowheads="1"/>
          </p:cNvSpPr>
          <p:nvPr>
            <p:ph type="title"/>
          </p:nvPr>
        </p:nvSpPr>
        <p:spPr>
          <a:xfrm>
            <a:off x="1524000" y="76200"/>
            <a:ext cx="9220200" cy="685800"/>
          </a:xfrm>
        </p:spPr>
        <p:txBody>
          <a:bodyPr/>
          <a:lstStyle/>
          <a:p>
            <a:pPr eaLnBrk="1" hangingPunct="1"/>
            <a:r>
              <a:rPr lang="en-US" altLang="en-US" sz="4300"/>
              <a:t>Finitely repeated Prisoner’s Dilemma</a:t>
            </a:r>
            <a:endParaRPr lang="en-US" altLang="en-US" sz="4300">
              <a:solidFill>
                <a:schemeClr val="accent2"/>
              </a:solidFill>
            </a:endParaRPr>
          </a:p>
        </p:txBody>
      </p:sp>
      <p:sp>
        <p:nvSpPr>
          <p:cNvPr id="5123" name="Rectangle 3">
            <a:extLst>
              <a:ext uri="{FF2B5EF4-FFF2-40B4-BE49-F238E27FC236}">
                <a16:creationId xmlns:a16="http://schemas.microsoft.com/office/drawing/2014/main" id="{5C583938-8292-2ACA-705D-F824E3733C21}"/>
              </a:ext>
            </a:extLst>
          </p:cNvPr>
          <p:cNvSpPr>
            <a:spLocks noChangeArrowheads="1"/>
          </p:cNvSpPr>
          <p:nvPr/>
        </p:nvSpPr>
        <p:spPr bwMode="auto">
          <a:xfrm>
            <a:off x="1524000" y="914400"/>
            <a:ext cx="9067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pPr>
            <a:r>
              <a:rPr lang="en-US" altLang="en-US" sz="2800"/>
              <a:t>Two players play the Prisoner’s Dilemma k times</a:t>
            </a:r>
          </a:p>
          <a:p>
            <a:pPr eaLnBrk="1" hangingPunct="1">
              <a:lnSpc>
                <a:spcPct val="90000"/>
              </a:lnSpc>
            </a:pPr>
            <a:endParaRPr lang="en-US" altLang="en-US" sz="2800"/>
          </a:p>
          <a:p>
            <a:pPr eaLnBrk="1" hangingPunct="1">
              <a:lnSpc>
                <a:spcPct val="90000"/>
              </a:lnSpc>
            </a:pPr>
            <a:endParaRPr lang="en-US" altLang="en-US" sz="2800"/>
          </a:p>
          <a:p>
            <a:pPr eaLnBrk="1" hangingPunct="1">
              <a:lnSpc>
                <a:spcPct val="90000"/>
              </a:lnSpc>
            </a:pPr>
            <a:endParaRPr lang="en-US" altLang="en-US" sz="2800"/>
          </a:p>
        </p:txBody>
      </p:sp>
      <p:graphicFrame>
        <p:nvGraphicFramePr>
          <p:cNvPr id="335876" name="Group 4">
            <a:extLst>
              <a:ext uri="{FF2B5EF4-FFF2-40B4-BE49-F238E27FC236}">
                <a16:creationId xmlns:a16="http://schemas.microsoft.com/office/drawing/2014/main" id="{591D3022-635B-A1D0-B65D-7F8FB235658C}"/>
              </a:ext>
            </a:extLst>
          </p:cNvPr>
          <p:cNvGraphicFramePr>
            <a:graphicFrameLocks noGrp="1"/>
          </p:cNvGraphicFramePr>
          <p:nvPr>
            <p:ph idx="1"/>
          </p:nvPr>
        </p:nvGraphicFramePr>
        <p:xfrm>
          <a:off x="2819400" y="2362200"/>
          <a:ext cx="3048000" cy="1295400"/>
        </p:xfrm>
        <a:graphic>
          <a:graphicData uri="http://schemas.openxmlformats.org/drawingml/2006/table">
            <a:tb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tblGrid>
              <a:tr h="6477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tx1"/>
                          </a:solidFill>
                          <a:effectLst/>
                          <a:latin typeface="Arial" charset="0"/>
                        </a:rPr>
                        <a:t>2, 2</a:t>
                      </a:r>
                    </a:p>
                  </a:txBody>
                  <a:tcP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tx1"/>
                          </a:solidFill>
                          <a:effectLst/>
                          <a:latin typeface="Arial" charset="0"/>
                        </a:rPr>
                        <a:t>0, 3</a:t>
                      </a:r>
                    </a:p>
                  </a:txBody>
                  <a:tcP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0"/>
                  </a:ext>
                </a:extLst>
              </a:tr>
              <a:tr h="6477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tx1"/>
                          </a:solidFill>
                          <a:effectLst/>
                          <a:latin typeface="Arial" charset="0"/>
                        </a:rPr>
                        <a:t>3, 0</a:t>
                      </a:r>
                    </a:p>
                  </a:txBody>
                  <a:tcP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a:ln>
                            <a:noFill/>
                          </a:ln>
                          <a:solidFill>
                            <a:schemeClr val="tx1"/>
                          </a:solidFill>
                          <a:effectLst/>
                          <a:latin typeface="Arial" charset="0"/>
                        </a:rPr>
                        <a:t>1, 1</a:t>
                      </a:r>
                    </a:p>
                  </a:txBody>
                  <a:tcP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35887" name="Rectangle 15">
            <a:extLst>
              <a:ext uri="{FF2B5EF4-FFF2-40B4-BE49-F238E27FC236}">
                <a16:creationId xmlns:a16="http://schemas.microsoft.com/office/drawing/2014/main" id="{EA26B3CD-26A9-C828-AAD9-DD6FB385548C}"/>
              </a:ext>
            </a:extLst>
          </p:cNvPr>
          <p:cNvSpPr>
            <a:spLocks noChangeArrowheads="1"/>
          </p:cNvSpPr>
          <p:nvPr/>
        </p:nvSpPr>
        <p:spPr bwMode="auto">
          <a:xfrm>
            <a:off x="987104" y="3928321"/>
            <a:ext cx="10668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pPr>
            <a:r>
              <a:rPr lang="en-US" altLang="en-US" sz="2800" dirty="0"/>
              <a:t>In the last round, it is dominant to </a:t>
            </a:r>
            <a:r>
              <a:rPr lang="en-US" altLang="en-US" sz="2800" dirty="0">
                <a:solidFill>
                  <a:schemeClr val="accent2"/>
                </a:solidFill>
              </a:rPr>
              <a:t>defect</a:t>
            </a:r>
          </a:p>
          <a:p>
            <a:pPr eaLnBrk="1" hangingPunct="1">
              <a:lnSpc>
                <a:spcPct val="90000"/>
              </a:lnSpc>
            </a:pPr>
            <a:r>
              <a:rPr lang="en-US" altLang="en-US" sz="2800" dirty="0"/>
              <a:t>Hence, in the second-to-last round, there is no way to influence what will happen</a:t>
            </a:r>
          </a:p>
          <a:p>
            <a:pPr eaLnBrk="1" hangingPunct="1">
              <a:lnSpc>
                <a:spcPct val="90000"/>
              </a:lnSpc>
            </a:pPr>
            <a:r>
              <a:rPr lang="en-US" altLang="en-US" sz="2800" dirty="0"/>
              <a:t>So, it is optimal to defect in this round as well</a:t>
            </a:r>
          </a:p>
          <a:p>
            <a:pPr eaLnBrk="1" hangingPunct="1">
              <a:lnSpc>
                <a:spcPct val="90000"/>
              </a:lnSpc>
            </a:pPr>
            <a:r>
              <a:rPr lang="en-US" altLang="en-US" sz="2800" dirty="0"/>
              <a:t>Etc.</a:t>
            </a:r>
          </a:p>
          <a:p>
            <a:pPr eaLnBrk="1" hangingPunct="1">
              <a:lnSpc>
                <a:spcPct val="90000"/>
              </a:lnSpc>
            </a:pPr>
            <a:r>
              <a:rPr lang="en-US" altLang="en-US" sz="2800" dirty="0"/>
              <a:t>So the only equilibrium is to always defect</a:t>
            </a:r>
          </a:p>
        </p:txBody>
      </p:sp>
      <p:sp>
        <p:nvSpPr>
          <p:cNvPr id="5136" name="Text Box 16">
            <a:extLst>
              <a:ext uri="{FF2B5EF4-FFF2-40B4-BE49-F238E27FC236}">
                <a16:creationId xmlns:a16="http://schemas.microsoft.com/office/drawing/2014/main" id="{8048C188-6C3F-31D3-5FBE-C929B8DB7DD2}"/>
              </a:ext>
            </a:extLst>
          </p:cNvPr>
          <p:cNvSpPr txBox="1">
            <a:spLocks noChangeArrowheads="1"/>
          </p:cNvSpPr>
          <p:nvPr/>
        </p:nvSpPr>
        <p:spPr bwMode="auto">
          <a:xfrm>
            <a:off x="2971800" y="1981201"/>
            <a:ext cx="1200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t>cooperate</a:t>
            </a:r>
          </a:p>
        </p:txBody>
      </p:sp>
      <p:sp>
        <p:nvSpPr>
          <p:cNvPr id="5137" name="Text Box 17">
            <a:extLst>
              <a:ext uri="{FF2B5EF4-FFF2-40B4-BE49-F238E27FC236}">
                <a16:creationId xmlns:a16="http://schemas.microsoft.com/office/drawing/2014/main" id="{4B88CB18-5345-DCF1-223B-B919D39E5747}"/>
              </a:ext>
            </a:extLst>
          </p:cNvPr>
          <p:cNvSpPr txBox="1">
            <a:spLocks noChangeArrowheads="1"/>
          </p:cNvSpPr>
          <p:nvPr/>
        </p:nvSpPr>
        <p:spPr bwMode="auto">
          <a:xfrm>
            <a:off x="4692650" y="1981201"/>
            <a:ext cx="80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t>defect</a:t>
            </a:r>
          </a:p>
        </p:txBody>
      </p:sp>
      <p:sp>
        <p:nvSpPr>
          <p:cNvPr id="5138" name="Text Box 18">
            <a:extLst>
              <a:ext uri="{FF2B5EF4-FFF2-40B4-BE49-F238E27FC236}">
                <a16:creationId xmlns:a16="http://schemas.microsoft.com/office/drawing/2014/main" id="{DE258EF9-A5E0-1B34-3102-C42E39DEA65C}"/>
              </a:ext>
            </a:extLst>
          </p:cNvPr>
          <p:cNvSpPr txBox="1">
            <a:spLocks noChangeArrowheads="1"/>
          </p:cNvSpPr>
          <p:nvPr/>
        </p:nvSpPr>
        <p:spPr bwMode="auto">
          <a:xfrm>
            <a:off x="1600200" y="2514601"/>
            <a:ext cx="1200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t>cooperate</a:t>
            </a:r>
          </a:p>
        </p:txBody>
      </p:sp>
      <p:sp>
        <p:nvSpPr>
          <p:cNvPr id="5139" name="Text Box 19">
            <a:extLst>
              <a:ext uri="{FF2B5EF4-FFF2-40B4-BE49-F238E27FC236}">
                <a16:creationId xmlns:a16="http://schemas.microsoft.com/office/drawing/2014/main" id="{D9E48F1E-DCB0-0EA2-67E0-4EA0834D852E}"/>
              </a:ext>
            </a:extLst>
          </p:cNvPr>
          <p:cNvSpPr txBox="1">
            <a:spLocks noChangeArrowheads="1"/>
          </p:cNvSpPr>
          <p:nvPr/>
        </p:nvSpPr>
        <p:spPr bwMode="auto">
          <a:xfrm>
            <a:off x="1981200" y="3138488"/>
            <a:ext cx="806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t>defect</a:t>
            </a:r>
          </a:p>
        </p:txBody>
      </p:sp>
      <mc:AlternateContent xmlns:mc="http://schemas.openxmlformats.org/markup-compatibility/2006">
        <mc:Choice xmlns:p14="http://schemas.microsoft.com/office/powerpoint/2010/main" Requires="p14">
          <p:contentPart p14:bwMode="auto" r:id="rId2">
            <p14:nvContentPartPr>
              <p14:cNvPr id="2" name="Ink 1">
                <a:extLst>
                  <a:ext uri="{FF2B5EF4-FFF2-40B4-BE49-F238E27FC236}">
                    <a16:creationId xmlns:a16="http://schemas.microsoft.com/office/drawing/2014/main" id="{DDA97DDA-A97F-1CF5-A7D6-215BC06D42F4}"/>
                  </a:ext>
                </a:extLst>
              </p14:cNvPr>
              <p14:cNvContentPartPr/>
              <p14:nvPr/>
            </p14:nvContentPartPr>
            <p14:xfrm>
              <a:off x="6568680" y="1589040"/>
              <a:ext cx="2986560" cy="1882080"/>
            </p14:xfrm>
          </p:contentPart>
        </mc:Choice>
        <mc:Fallback>
          <p:pic>
            <p:nvPicPr>
              <p:cNvPr id="2" name="Ink 1">
                <a:extLst>
                  <a:ext uri="{FF2B5EF4-FFF2-40B4-BE49-F238E27FC236}">
                    <a16:creationId xmlns:a16="http://schemas.microsoft.com/office/drawing/2014/main" id="{DDA97DDA-A97F-1CF5-A7D6-215BC06D42F4}"/>
                  </a:ext>
                </a:extLst>
              </p:cNvPr>
              <p:cNvPicPr/>
              <p:nvPr/>
            </p:nvPicPr>
            <p:blipFill>
              <a:blip r:embed="rId3"/>
              <a:stretch>
                <a:fillRect/>
              </a:stretch>
            </p:blipFill>
            <p:spPr>
              <a:xfrm>
                <a:off x="6559320" y="1579680"/>
                <a:ext cx="3005280" cy="1900800"/>
              </a:xfrm>
              <a:prstGeom prst="rect">
                <a:avLst/>
              </a:prstGeom>
            </p:spPr>
          </p:pic>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58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588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3588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3588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358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EEAB0484-A374-203A-A4C2-5AE6900A5FEC}"/>
              </a:ext>
            </a:extLst>
          </p:cNvPr>
          <p:cNvSpPr>
            <a:spLocks noGrp="1" noChangeArrowheads="1"/>
          </p:cNvSpPr>
          <p:nvPr>
            <p:ph type="title"/>
          </p:nvPr>
        </p:nvSpPr>
        <p:spPr>
          <a:xfrm>
            <a:off x="1524000" y="152400"/>
            <a:ext cx="9144000" cy="685800"/>
          </a:xfrm>
        </p:spPr>
        <p:txBody>
          <a:bodyPr>
            <a:normAutofit fontScale="90000"/>
          </a:bodyPr>
          <a:lstStyle/>
          <a:p>
            <a:pPr eaLnBrk="1" hangingPunct="1"/>
            <a:r>
              <a:rPr lang="en-US" altLang="en-US">
                <a:solidFill>
                  <a:schemeClr val="tx1"/>
                </a:solidFill>
              </a:rPr>
              <a:t>Infinitely repeated games</a:t>
            </a:r>
            <a:endParaRPr lang="en-US" altLang="en-US" sz="2800">
              <a:solidFill>
                <a:schemeClr val="accent2"/>
              </a:solidFill>
            </a:endParaRPr>
          </a:p>
        </p:txBody>
      </p:sp>
      <p:sp>
        <p:nvSpPr>
          <p:cNvPr id="338947" name="Rectangle 3">
            <a:extLst>
              <a:ext uri="{FF2B5EF4-FFF2-40B4-BE49-F238E27FC236}">
                <a16:creationId xmlns:a16="http://schemas.microsoft.com/office/drawing/2014/main" id="{8E248998-4430-F5FD-2354-E96E43813316}"/>
              </a:ext>
            </a:extLst>
          </p:cNvPr>
          <p:cNvSpPr>
            <a:spLocks noChangeArrowheads="1"/>
          </p:cNvSpPr>
          <p:nvPr/>
        </p:nvSpPr>
        <p:spPr bwMode="auto">
          <a:xfrm>
            <a:off x="1524000" y="1293303"/>
            <a:ext cx="9067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pPr>
            <a:r>
              <a:rPr lang="en-US" altLang="en-US" sz="2800" dirty="0"/>
              <a:t>First problem: are we just going to add up the utilities over infinitely many rounds?</a:t>
            </a:r>
          </a:p>
          <a:p>
            <a:pPr lvl="1" eaLnBrk="1" hangingPunct="1">
              <a:lnSpc>
                <a:spcPct val="90000"/>
              </a:lnSpc>
            </a:pPr>
            <a:r>
              <a:rPr lang="en-US" altLang="en-US" sz="2400" dirty="0"/>
              <a:t>Everyone gets infinity!</a:t>
            </a:r>
          </a:p>
          <a:p>
            <a:pPr eaLnBrk="1" hangingPunct="1">
              <a:lnSpc>
                <a:spcPct val="90000"/>
              </a:lnSpc>
            </a:pPr>
            <a:r>
              <a:rPr lang="en-US" altLang="en-US" sz="2800" dirty="0"/>
              <a:t>(Limit of) </a:t>
            </a:r>
            <a:r>
              <a:rPr lang="en-US" altLang="en-US" sz="2800" dirty="0">
                <a:solidFill>
                  <a:srgbClr val="008000"/>
                </a:solidFill>
              </a:rPr>
              <a:t>average</a:t>
            </a:r>
            <a:r>
              <a:rPr lang="en-US" altLang="en-US" sz="2800" dirty="0"/>
              <a:t> payoff: lim</a:t>
            </a:r>
            <a:r>
              <a:rPr lang="en-US" altLang="en-US" sz="2800" baseline="-25000" dirty="0"/>
              <a:t>n</a:t>
            </a:r>
            <a:r>
              <a:rPr lang="en-US" altLang="en-US" sz="2800" baseline="-25000" dirty="0">
                <a:cs typeface="Arial" panose="020B0604020202020204" pitchFamily="34" charset="0"/>
              </a:rPr>
              <a:t>→∞</a:t>
            </a:r>
            <a:r>
              <a:rPr lang="el-GR" altLang="en-US" sz="2800" dirty="0">
                <a:cs typeface="Arial" panose="020B0604020202020204" pitchFamily="34" charset="0"/>
              </a:rPr>
              <a:t>Σ</a:t>
            </a:r>
            <a:r>
              <a:rPr lang="en-US" altLang="en-US" sz="2800" baseline="-25000" dirty="0">
                <a:cs typeface="Arial" panose="020B0604020202020204" pitchFamily="34" charset="0"/>
              </a:rPr>
              <a:t>1≤t≤n</a:t>
            </a:r>
            <a:r>
              <a:rPr lang="en-US" altLang="en-US" sz="2800" dirty="0">
                <a:cs typeface="Arial" panose="020B0604020202020204" pitchFamily="34" charset="0"/>
              </a:rPr>
              <a:t>u(t)/n</a:t>
            </a:r>
          </a:p>
          <a:p>
            <a:pPr lvl="1" eaLnBrk="1" hangingPunct="1">
              <a:lnSpc>
                <a:spcPct val="90000"/>
              </a:lnSpc>
            </a:pPr>
            <a:r>
              <a:rPr lang="en-US" altLang="en-US" sz="2400" dirty="0">
                <a:cs typeface="Arial" panose="020B0604020202020204" pitchFamily="34" charset="0"/>
              </a:rPr>
              <a:t>Limit may not exist…</a:t>
            </a:r>
          </a:p>
          <a:p>
            <a:pPr eaLnBrk="1" hangingPunct="1">
              <a:lnSpc>
                <a:spcPct val="90000"/>
              </a:lnSpc>
            </a:pPr>
            <a:r>
              <a:rPr lang="en-US" altLang="en-US" sz="2800" dirty="0">
                <a:solidFill>
                  <a:srgbClr val="008000"/>
                </a:solidFill>
                <a:cs typeface="Arial" panose="020B0604020202020204" pitchFamily="34" charset="0"/>
              </a:rPr>
              <a:t>Discounted</a:t>
            </a:r>
            <a:r>
              <a:rPr lang="en-US" altLang="en-US" sz="2800" dirty="0">
                <a:cs typeface="Arial" panose="020B0604020202020204" pitchFamily="34" charset="0"/>
              </a:rPr>
              <a:t> payoff: </a:t>
            </a:r>
            <a:r>
              <a:rPr lang="el-GR" altLang="en-US" sz="2800" dirty="0">
                <a:cs typeface="Arial" panose="020B0604020202020204" pitchFamily="34" charset="0"/>
              </a:rPr>
              <a:t>Σ</a:t>
            </a:r>
            <a:r>
              <a:rPr lang="en-US" altLang="en-US" sz="2800" baseline="-25000" dirty="0">
                <a:cs typeface="Arial" panose="020B0604020202020204" pitchFamily="34" charset="0"/>
              </a:rPr>
              <a:t>t</a:t>
            </a:r>
            <a:r>
              <a:rPr lang="el-GR" altLang="en-US" sz="2800" dirty="0">
                <a:cs typeface="Arial" panose="020B0604020202020204" pitchFamily="34" charset="0"/>
              </a:rPr>
              <a:t>δ</a:t>
            </a:r>
            <a:r>
              <a:rPr lang="en-US" altLang="en-US" sz="2800" baseline="30000" dirty="0" err="1">
                <a:cs typeface="Arial" panose="020B0604020202020204" pitchFamily="34" charset="0"/>
              </a:rPr>
              <a:t>t</a:t>
            </a:r>
            <a:r>
              <a:rPr lang="en-US" altLang="en-US" sz="2800" dirty="0" err="1">
                <a:cs typeface="Arial" panose="020B0604020202020204" pitchFamily="34" charset="0"/>
              </a:rPr>
              <a:t>u</a:t>
            </a:r>
            <a:r>
              <a:rPr lang="en-US" altLang="en-US" sz="2800" dirty="0">
                <a:cs typeface="Arial" panose="020B0604020202020204" pitchFamily="34" charset="0"/>
              </a:rPr>
              <a:t>(t) for some </a:t>
            </a:r>
            <a:r>
              <a:rPr lang="el-GR" altLang="en-US" sz="2800" dirty="0">
                <a:cs typeface="Arial" panose="020B0604020202020204" pitchFamily="34" charset="0"/>
              </a:rPr>
              <a:t>δ</a:t>
            </a:r>
            <a:r>
              <a:rPr lang="en-US" altLang="en-US" sz="2800" dirty="0">
                <a:cs typeface="Arial" panose="020B0604020202020204" pitchFamily="34" charset="0"/>
              </a:rPr>
              <a:t> &lt; 1</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89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894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3894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3894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389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CEF115D8-1571-224A-C32C-2C170EA2BD89}"/>
              </a:ext>
            </a:extLst>
          </p:cNvPr>
          <p:cNvSpPr>
            <a:spLocks noGrp="1" noChangeArrowheads="1"/>
          </p:cNvSpPr>
          <p:nvPr>
            <p:ph type="title"/>
          </p:nvPr>
        </p:nvSpPr>
        <p:spPr>
          <a:xfrm>
            <a:off x="1524000" y="76200"/>
            <a:ext cx="9144000" cy="685800"/>
          </a:xfrm>
        </p:spPr>
        <p:txBody>
          <a:bodyPr/>
          <a:lstStyle/>
          <a:p>
            <a:pPr eaLnBrk="1" hangingPunct="1"/>
            <a:r>
              <a:rPr lang="en-US" altLang="en-US" sz="4100"/>
              <a:t>Infinitely repeated Prisoner’s Dilemma</a:t>
            </a:r>
            <a:endParaRPr lang="en-US" altLang="en-US" sz="4100">
              <a:solidFill>
                <a:schemeClr val="accent2"/>
              </a:solidFill>
            </a:endParaRPr>
          </a:p>
        </p:txBody>
      </p:sp>
      <p:sp>
        <p:nvSpPr>
          <p:cNvPr id="339971" name="Rectangle 3">
            <a:extLst>
              <a:ext uri="{FF2B5EF4-FFF2-40B4-BE49-F238E27FC236}">
                <a16:creationId xmlns:a16="http://schemas.microsoft.com/office/drawing/2014/main" id="{90F2EA8E-DEC3-0B7C-283E-300FD2C81FCF}"/>
              </a:ext>
            </a:extLst>
          </p:cNvPr>
          <p:cNvSpPr>
            <a:spLocks noChangeArrowheads="1"/>
          </p:cNvSpPr>
          <p:nvPr/>
        </p:nvSpPr>
        <p:spPr bwMode="auto">
          <a:xfrm>
            <a:off x="967530" y="2717757"/>
            <a:ext cx="10256939"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pPr>
            <a:r>
              <a:rPr lang="en-US" altLang="en-US" sz="2400" dirty="0">
                <a:solidFill>
                  <a:srgbClr val="008000"/>
                </a:solidFill>
              </a:rPr>
              <a:t>Tit-for-tat</a:t>
            </a:r>
            <a:r>
              <a:rPr lang="en-US" altLang="en-US" sz="2400" dirty="0"/>
              <a:t> strategy:</a:t>
            </a:r>
          </a:p>
          <a:p>
            <a:pPr lvl="1" eaLnBrk="1" hangingPunct="1">
              <a:lnSpc>
                <a:spcPct val="90000"/>
              </a:lnSpc>
            </a:pPr>
            <a:r>
              <a:rPr lang="en-US" altLang="en-US" sz="2000" dirty="0">
                <a:cs typeface="Arial" panose="020B0604020202020204" pitchFamily="34" charset="0"/>
              </a:rPr>
              <a:t>Cooperate the first round,</a:t>
            </a:r>
          </a:p>
          <a:p>
            <a:pPr lvl="1" eaLnBrk="1" hangingPunct="1">
              <a:lnSpc>
                <a:spcPct val="90000"/>
              </a:lnSpc>
            </a:pPr>
            <a:r>
              <a:rPr lang="en-US" altLang="en-US" sz="2000" dirty="0">
                <a:cs typeface="Arial" panose="020B0604020202020204" pitchFamily="34" charset="0"/>
              </a:rPr>
              <a:t>In every later round, do the same thing as the other player did in the </a:t>
            </a:r>
            <a:r>
              <a:rPr lang="en-US" altLang="en-US" sz="2000" dirty="0">
                <a:solidFill>
                  <a:schemeClr val="accent2"/>
                </a:solidFill>
                <a:cs typeface="Arial" panose="020B0604020202020204" pitchFamily="34" charset="0"/>
              </a:rPr>
              <a:t>previous</a:t>
            </a:r>
            <a:r>
              <a:rPr lang="en-US" altLang="en-US" sz="2000" dirty="0">
                <a:cs typeface="Arial" panose="020B0604020202020204" pitchFamily="34" charset="0"/>
              </a:rPr>
              <a:t> round</a:t>
            </a:r>
          </a:p>
          <a:p>
            <a:pPr eaLnBrk="1" hangingPunct="1">
              <a:lnSpc>
                <a:spcPct val="90000"/>
              </a:lnSpc>
            </a:pPr>
            <a:r>
              <a:rPr lang="en-US" altLang="en-US" sz="2400" dirty="0">
                <a:cs typeface="Arial" panose="020B0604020202020204" pitchFamily="34" charset="0"/>
              </a:rPr>
              <a:t>Is both players playing this a Nash/subgame-perfect equilibrium?  Does it depend on </a:t>
            </a:r>
            <a:r>
              <a:rPr lang="el-GR" altLang="en-US" sz="2400" dirty="0">
                <a:cs typeface="Arial" panose="020B0604020202020204" pitchFamily="34" charset="0"/>
              </a:rPr>
              <a:t>δ</a:t>
            </a:r>
            <a:r>
              <a:rPr lang="en-US" altLang="en-US" sz="2400" dirty="0">
                <a:cs typeface="Arial" panose="020B0604020202020204" pitchFamily="34" charset="0"/>
              </a:rPr>
              <a:t>?</a:t>
            </a:r>
          </a:p>
          <a:p>
            <a:pPr eaLnBrk="1" hangingPunct="1">
              <a:lnSpc>
                <a:spcPct val="90000"/>
              </a:lnSpc>
            </a:pPr>
            <a:r>
              <a:rPr lang="en-US" altLang="en-US" sz="2400" dirty="0">
                <a:solidFill>
                  <a:srgbClr val="008000"/>
                </a:solidFill>
                <a:cs typeface="Arial" panose="020B0604020202020204" pitchFamily="34" charset="0"/>
              </a:rPr>
              <a:t>Grim trigger</a:t>
            </a:r>
            <a:r>
              <a:rPr lang="en-US" altLang="en-US" sz="2400" dirty="0">
                <a:cs typeface="Arial" panose="020B0604020202020204" pitchFamily="34" charset="0"/>
              </a:rPr>
              <a:t> strategy:</a:t>
            </a:r>
          </a:p>
          <a:p>
            <a:pPr lvl="1" eaLnBrk="1" hangingPunct="1">
              <a:lnSpc>
                <a:spcPct val="90000"/>
              </a:lnSpc>
            </a:pPr>
            <a:r>
              <a:rPr lang="en-US" altLang="en-US" sz="2000" dirty="0">
                <a:cs typeface="Arial" panose="020B0604020202020204" pitchFamily="34" charset="0"/>
              </a:rPr>
              <a:t>Cooperate as long as everyone cooperates</a:t>
            </a:r>
          </a:p>
          <a:p>
            <a:pPr lvl="1" eaLnBrk="1" hangingPunct="1">
              <a:lnSpc>
                <a:spcPct val="90000"/>
              </a:lnSpc>
            </a:pPr>
            <a:r>
              <a:rPr lang="en-US" altLang="en-US" sz="2000" dirty="0">
                <a:cs typeface="Arial" panose="020B0604020202020204" pitchFamily="34" charset="0"/>
              </a:rPr>
              <a:t>Once a player defects, defect </a:t>
            </a:r>
            <a:r>
              <a:rPr lang="en-US" altLang="en-US" sz="2000" dirty="0">
                <a:solidFill>
                  <a:schemeClr val="accent2"/>
                </a:solidFill>
                <a:cs typeface="Arial" panose="020B0604020202020204" pitchFamily="34" charset="0"/>
              </a:rPr>
              <a:t>forever</a:t>
            </a:r>
          </a:p>
          <a:p>
            <a:pPr eaLnBrk="1" hangingPunct="1">
              <a:lnSpc>
                <a:spcPct val="90000"/>
              </a:lnSpc>
            </a:pPr>
            <a:r>
              <a:rPr lang="en-US" altLang="en-US" sz="2400" dirty="0">
                <a:cs typeface="Arial" panose="020B0604020202020204" pitchFamily="34" charset="0"/>
              </a:rPr>
              <a:t>Is both players playing this a subgame-perfect equilibrium?</a:t>
            </a:r>
          </a:p>
          <a:p>
            <a:pPr eaLnBrk="1" hangingPunct="1">
              <a:lnSpc>
                <a:spcPct val="90000"/>
              </a:lnSpc>
            </a:pPr>
            <a:r>
              <a:rPr lang="en-US" altLang="en-US" sz="2400" dirty="0">
                <a:cs typeface="Arial" panose="020B0604020202020204" pitchFamily="34" charset="0"/>
              </a:rPr>
              <a:t>What about one player playing tit-for-tat and the other playing trigger?</a:t>
            </a:r>
          </a:p>
        </p:txBody>
      </p:sp>
      <p:graphicFrame>
        <p:nvGraphicFramePr>
          <p:cNvPr id="2" name="Group 4">
            <a:extLst>
              <a:ext uri="{FF2B5EF4-FFF2-40B4-BE49-F238E27FC236}">
                <a16:creationId xmlns:a16="http://schemas.microsoft.com/office/drawing/2014/main" id="{81DDC731-33B8-95FE-13F6-37901E24AEDB}"/>
              </a:ext>
            </a:extLst>
          </p:cNvPr>
          <p:cNvGraphicFramePr>
            <a:graphicFrameLocks/>
          </p:cNvGraphicFramePr>
          <p:nvPr>
            <p:extLst>
              <p:ext uri="{D42A27DB-BD31-4B8C-83A1-F6EECF244321}">
                <p14:modId xmlns:p14="http://schemas.microsoft.com/office/powerpoint/2010/main" val="4062754378"/>
              </p:ext>
            </p:extLst>
          </p:nvPr>
        </p:nvGraphicFramePr>
        <p:xfrm>
          <a:off x="1422506" y="934740"/>
          <a:ext cx="2958352" cy="1257300"/>
        </p:xfrm>
        <a:graphic>
          <a:graphicData uri="http://schemas.openxmlformats.org/drawingml/2006/table">
            <a:tbl>
              <a:tblPr/>
              <a:tblGrid>
                <a:gridCol w="1479176">
                  <a:extLst>
                    <a:ext uri="{9D8B030D-6E8A-4147-A177-3AD203B41FA5}">
                      <a16:colId xmlns:a16="http://schemas.microsoft.com/office/drawing/2014/main" val="20000"/>
                    </a:ext>
                  </a:extLst>
                </a:gridCol>
                <a:gridCol w="1479176">
                  <a:extLst>
                    <a:ext uri="{9D8B030D-6E8A-4147-A177-3AD203B41FA5}">
                      <a16:colId xmlns:a16="http://schemas.microsoft.com/office/drawing/2014/main" val="20001"/>
                    </a:ext>
                  </a:extLst>
                </a:gridCol>
              </a:tblGrid>
              <a:tr h="6286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a:ln>
                            <a:noFill/>
                          </a:ln>
                          <a:solidFill>
                            <a:schemeClr val="tx1"/>
                          </a:solidFill>
                          <a:effectLst/>
                          <a:latin typeface="Arial" charset="0"/>
                        </a:rPr>
                        <a:t>2, 2</a:t>
                      </a:r>
                    </a:p>
                  </a:txBody>
                  <a:tcPr marL="88751" marR="88751" marT="44375" marB="4437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a:ln>
                            <a:noFill/>
                          </a:ln>
                          <a:solidFill>
                            <a:schemeClr val="tx1"/>
                          </a:solidFill>
                          <a:effectLst/>
                          <a:latin typeface="Arial" charset="0"/>
                        </a:rPr>
                        <a:t>0, 3</a:t>
                      </a:r>
                    </a:p>
                  </a:txBody>
                  <a:tcPr marL="88751" marR="88751" marT="44375" marB="4437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0"/>
                  </a:ext>
                </a:extLst>
              </a:tr>
              <a:tr h="6286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a:ln>
                            <a:noFill/>
                          </a:ln>
                          <a:solidFill>
                            <a:schemeClr val="tx1"/>
                          </a:solidFill>
                          <a:effectLst/>
                          <a:latin typeface="Arial" charset="0"/>
                        </a:rPr>
                        <a:t>3, 0</a:t>
                      </a:r>
                    </a:p>
                  </a:txBody>
                  <a:tcPr marL="88751" marR="88751" marT="44375" marB="4437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dirty="0">
                          <a:ln>
                            <a:noFill/>
                          </a:ln>
                          <a:solidFill>
                            <a:schemeClr val="tx1"/>
                          </a:solidFill>
                          <a:effectLst/>
                          <a:latin typeface="Arial" charset="0"/>
                        </a:rPr>
                        <a:t>1, 1</a:t>
                      </a:r>
                    </a:p>
                  </a:txBody>
                  <a:tcPr marL="88751" marR="88751" marT="44375" marB="4437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 name="Text Box 16">
            <a:extLst>
              <a:ext uri="{FF2B5EF4-FFF2-40B4-BE49-F238E27FC236}">
                <a16:creationId xmlns:a16="http://schemas.microsoft.com/office/drawing/2014/main" id="{77FEAB7F-59FF-D904-344B-D58453F690A1}"/>
              </a:ext>
            </a:extLst>
          </p:cNvPr>
          <p:cNvSpPr txBox="1">
            <a:spLocks noChangeArrowheads="1"/>
          </p:cNvSpPr>
          <p:nvPr/>
        </p:nvSpPr>
        <p:spPr bwMode="auto">
          <a:xfrm>
            <a:off x="1490650" y="564946"/>
            <a:ext cx="13244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dirty="0"/>
              <a:t>cooperate</a:t>
            </a:r>
          </a:p>
        </p:txBody>
      </p:sp>
      <p:sp>
        <p:nvSpPr>
          <p:cNvPr id="4" name="Text Box 17">
            <a:extLst>
              <a:ext uri="{FF2B5EF4-FFF2-40B4-BE49-F238E27FC236}">
                <a16:creationId xmlns:a16="http://schemas.microsoft.com/office/drawing/2014/main" id="{2EDE3DF3-B58B-78FE-8B48-5283F6A59A59}"/>
              </a:ext>
            </a:extLst>
          </p:cNvPr>
          <p:cNvSpPr txBox="1">
            <a:spLocks noChangeArrowheads="1"/>
          </p:cNvSpPr>
          <p:nvPr/>
        </p:nvSpPr>
        <p:spPr bwMode="auto">
          <a:xfrm>
            <a:off x="3191042" y="564946"/>
            <a:ext cx="8819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defect</a:t>
            </a:r>
          </a:p>
        </p:txBody>
      </p:sp>
      <p:sp>
        <p:nvSpPr>
          <p:cNvPr id="5" name="Text Box 18">
            <a:extLst>
              <a:ext uri="{FF2B5EF4-FFF2-40B4-BE49-F238E27FC236}">
                <a16:creationId xmlns:a16="http://schemas.microsoft.com/office/drawing/2014/main" id="{D0DBDA49-3120-9E3B-E4D2-3CC3D0E76762}"/>
              </a:ext>
            </a:extLst>
          </p:cNvPr>
          <p:cNvSpPr txBox="1">
            <a:spLocks noChangeArrowheads="1"/>
          </p:cNvSpPr>
          <p:nvPr/>
        </p:nvSpPr>
        <p:spPr bwMode="auto">
          <a:xfrm>
            <a:off x="159391" y="1082658"/>
            <a:ext cx="13244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cooperate</a:t>
            </a:r>
          </a:p>
        </p:txBody>
      </p:sp>
      <p:sp>
        <p:nvSpPr>
          <p:cNvPr id="6" name="Text Box 19">
            <a:extLst>
              <a:ext uri="{FF2B5EF4-FFF2-40B4-BE49-F238E27FC236}">
                <a16:creationId xmlns:a16="http://schemas.microsoft.com/office/drawing/2014/main" id="{0AAD660C-C033-8069-9C22-F233C32EA307}"/>
              </a:ext>
            </a:extLst>
          </p:cNvPr>
          <p:cNvSpPr txBox="1">
            <a:spLocks noChangeArrowheads="1"/>
          </p:cNvSpPr>
          <p:nvPr/>
        </p:nvSpPr>
        <p:spPr bwMode="auto">
          <a:xfrm>
            <a:off x="559341" y="1688196"/>
            <a:ext cx="8819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defect</a:t>
            </a:r>
          </a:p>
        </p:txBody>
      </p:sp>
      <p:graphicFrame>
        <p:nvGraphicFramePr>
          <p:cNvPr id="7" name="Group 4">
            <a:extLst>
              <a:ext uri="{FF2B5EF4-FFF2-40B4-BE49-F238E27FC236}">
                <a16:creationId xmlns:a16="http://schemas.microsoft.com/office/drawing/2014/main" id="{049F7401-C656-5371-2871-5A10424DA731}"/>
              </a:ext>
            </a:extLst>
          </p:cNvPr>
          <p:cNvGraphicFramePr>
            <a:graphicFrameLocks/>
          </p:cNvGraphicFramePr>
          <p:nvPr>
            <p:extLst>
              <p:ext uri="{D42A27DB-BD31-4B8C-83A1-F6EECF244321}">
                <p14:modId xmlns:p14="http://schemas.microsoft.com/office/powerpoint/2010/main" val="1019529848"/>
              </p:ext>
            </p:extLst>
          </p:nvPr>
        </p:nvGraphicFramePr>
        <p:xfrm>
          <a:off x="6974322" y="932454"/>
          <a:ext cx="2958352" cy="1257300"/>
        </p:xfrm>
        <a:graphic>
          <a:graphicData uri="http://schemas.openxmlformats.org/drawingml/2006/table">
            <a:tbl>
              <a:tblPr/>
              <a:tblGrid>
                <a:gridCol w="1479176">
                  <a:extLst>
                    <a:ext uri="{9D8B030D-6E8A-4147-A177-3AD203B41FA5}">
                      <a16:colId xmlns:a16="http://schemas.microsoft.com/office/drawing/2014/main" val="20000"/>
                    </a:ext>
                  </a:extLst>
                </a:gridCol>
                <a:gridCol w="1479176">
                  <a:extLst>
                    <a:ext uri="{9D8B030D-6E8A-4147-A177-3AD203B41FA5}">
                      <a16:colId xmlns:a16="http://schemas.microsoft.com/office/drawing/2014/main" val="20001"/>
                    </a:ext>
                  </a:extLst>
                </a:gridCol>
              </a:tblGrid>
              <a:tr h="6286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a:ln>
                            <a:noFill/>
                          </a:ln>
                          <a:solidFill>
                            <a:schemeClr val="tx1"/>
                          </a:solidFill>
                          <a:effectLst/>
                          <a:latin typeface="Arial" charset="0"/>
                        </a:rPr>
                        <a:t>2, 2</a:t>
                      </a:r>
                    </a:p>
                  </a:txBody>
                  <a:tcPr marL="88751" marR="88751" marT="44375" marB="4437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a:ln>
                            <a:noFill/>
                          </a:ln>
                          <a:solidFill>
                            <a:schemeClr val="tx1"/>
                          </a:solidFill>
                          <a:effectLst/>
                          <a:latin typeface="Arial" charset="0"/>
                        </a:rPr>
                        <a:t>0, 3</a:t>
                      </a:r>
                    </a:p>
                  </a:txBody>
                  <a:tcPr marL="88751" marR="88751" marT="44375" marB="4437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0"/>
                  </a:ext>
                </a:extLst>
              </a:tr>
              <a:tr h="6286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a:ln>
                            <a:noFill/>
                          </a:ln>
                          <a:solidFill>
                            <a:schemeClr val="tx1"/>
                          </a:solidFill>
                          <a:effectLst/>
                          <a:latin typeface="Arial" charset="0"/>
                        </a:rPr>
                        <a:t>3, 0</a:t>
                      </a:r>
                    </a:p>
                  </a:txBody>
                  <a:tcPr marL="88751" marR="88751" marT="44375" marB="4437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dirty="0">
                          <a:ln>
                            <a:noFill/>
                          </a:ln>
                          <a:solidFill>
                            <a:schemeClr val="tx1"/>
                          </a:solidFill>
                          <a:effectLst/>
                          <a:latin typeface="Arial" charset="0"/>
                        </a:rPr>
                        <a:t>1, 1</a:t>
                      </a:r>
                    </a:p>
                  </a:txBody>
                  <a:tcPr marL="88751" marR="88751" marT="44375" marB="4437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sp>
        <p:nvSpPr>
          <p:cNvPr id="8" name="Text Box 16">
            <a:extLst>
              <a:ext uri="{FF2B5EF4-FFF2-40B4-BE49-F238E27FC236}">
                <a16:creationId xmlns:a16="http://schemas.microsoft.com/office/drawing/2014/main" id="{9D08E49E-709A-C2C7-9ED5-1CDDB1EC1AB4}"/>
              </a:ext>
            </a:extLst>
          </p:cNvPr>
          <p:cNvSpPr txBox="1">
            <a:spLocks noChangeArrowheads="1"/>
          </p:cNvSpPr>
          <p:nvPr/>
        </p:nvSpPr>
        <p:spPr bwMode="auto">
          <a:xfrm>
            <a:off x="7042466" y="562660"/>
            <a:ext cx="13244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cooperate</a:t>
            </a:r>
          </a:p>
        </p:txBody>
      </p:sp>
      <p:sp>
        <p:nvSpPr>
          <p:cNvPr id="9" name="Text Box 17">
            <a:extLst>
              <a:ext uri="{FF2B5EF4-FFF2-40B4-BE49-F238E27FC236}">
                <a16:creationId xmlns:a16="http://schemas.microsoft.com/office/drawing/2014/main" id="{A4210AE4-1F4F-FFA8-6941-46EA504C442F}"/>
              </a:ext>
            </a:extLst>
          </p:cNvPr>
          <p:cNvSpPr txBox="1">
            <a:spLocks noChangeArrowheads="1"/>
          </p:cNvSpPr>
          <p:nvPr/>
        </p:nvSpPr>
        <p:spPr bwMode="auto">
          <a:xfrm>
            <a:off x="8742858" y="562660"/>
            <a:ext cx="8819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defect</a:t>
            </a:r>
          </a:p>
        </p:txBody>
      </p:sp>
      <p:sp>
        <p:nvSpPr>
          <p:cNvPr id="10" name="Text Box 18">
            <a:extLst>
              <a:ext uri="{FF2B5EF4-FFF2-40B4-BE49-F238E27FC236}">
                <a16:creationId xmlns:a16="http://schemas.microsoft.com/office/drawing/2014/main" id="{C8ED9C6B-1DA2-8374-E9BB-806CD1E33D55}"/>
              </a:ext>
            </a:extLst>
          </p:cNvPr>
          <p:cNvSpPr txBox="1">
            <a:spLocks noChangeArrowheads="1"/>
          </p:cNvSpPr>
          <p:nvPr/>
        </p:nvSpPr>
        <p:spPr bwMode="auto">
          <a:xfrm>
            <a:off x="5711207" y="1080372"/>
            <a:ext cx="13244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cooperate</a:t>
            </a:r>
          </a:p>
        </p:txBody>
      </p:sp>
      <p:sp>
        <p:nvSpPr>
          <p:cNvPr id="11" name="Text Box 19">
            <a:extLst>
              <a:ext uri="{FF2B5EF4-FFF2-40B4-BE49-F238E27FC236}">
                <a16:creationId xmlns:a16="http://schemas.microsoft.com/office/drawing/2014/main" id="{8A596A2B-C2E6-4FBA-6D9D-3F06225A23A8}"/>
              </a:ext>
            </a:extLst>
          </p:cNvPr>
          <p:cNvSpPr txBox="1">
            <a:spLocks noChangeArrowheads="1"/>
          </p:cNvSpPr>
          <p:nvPr/>
        </p:nvSpPr>
        <p:spPr bwMode="auto">
          <a:xfrm>
            <a:off x="6111157" y="1685910"/>
            <a:ext cx="8819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defect</a:t>
            </a:r>
          </a:p>
        </p:txBody>
      </p:sp>
      <p:cxnSp>
        <p:nvCxnSpPr>
          <p:cNvPr id="12" name="Straight Arrow Connector 11">
            <a:extLst>
              <a:ext uri="{FF2B5EF4-FFF2-40B4-BE49-F238E27FC236}">
                <a16:creationId xmlns:a16="http://schemas.microsoft.com/office/drawing/2014/main" id="{AD5BE8D8-20D9-BF0A-629A-0A9F517A86D2}"/>
              </a:ext>
            </a:extLst>
          </p:cNvPr>
          <p:cNvCxnSpPr/>
          <p:nvPr/>
        </p:nvCxnSpPr>
        <p:spPr>
          <a:xfrm>
            <a:off x="4612519" y="1482768"/>
            <a:ext cx="905256" cy="0"/>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3737C6B-11BE-87B1-8377-6B9C9E73CDE5}"/>
              </a:ext>
            </a:extLst>
          </p:cNvPr>
          <p:cNvCxnSpPr/>
          <p:nvPr/>
        </p:nvCxnSpPr>
        <p:spPr>
          <a:xfrm>
            <a:off x="10151674" y="1480482"/>
            <a:ext cx="905256" cy="0"/>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 Box 16">
            <a:extLst>
              <a:ext uri="{FF2B5EF4-FFF2-40B4-BE49-F238E27FC236}">
                <a16:creationId xmlns:a16="http://schemas.microsoft.com/office/drawing/2014/main" id="{C23D2A32-5AC2-CA70-29E6-C6163A0D7CFF}"/>
              </a:ext>
            </a:extLst>
          </p:cNvPr>
          <p:cNvSpPr txBox="1">
            <a:spLocks noChangeArrowheads="1"/>
          </p:cNvSpPr>
          <p:nvPr/>
        </p:nvSpPr>
        <p:spPr bwMode="auto">
          <a:xfrm>
            <a:off x="2475782" y="2207498"/>
            <a:ext cx="7152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i="1" dirty="0"/>
              <a:t>t=0</a:t>
            </a:r>
          </a:p>
        </p:txBody>
      </p:sp>
      <p:sp>
        <p:nvSpPr>
          <p:cNvPr id="15" name="Text Box 16">
            <a:extLst>
              <a:ext uri="{FF2B5EF4-FFF2-40B4-BE49-F238E27FC236}">
                <a16:creationId xmlns:a16="http://schemas.microsoft.com/office/drawing/2014/main" id="{B85F2CF2-2F1F-1653-1FA2-2F5BDB10F91A}"/>
              </a:ext>
            </a:extLst>
          </p:cNvPr>
          <p:cNvSpPr txBox="1">
            <a:spLocks noChangeArrowheads="1"/>
          </p:cNvSpPr>
          <p:nvPr/>
        </p:nvSpPr>
        <p:spPr bwMode="auto">
          <a:xfrm>
            <a:off x="8095868" y="2202926"/>
            <a:ext cx="7152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i="1" dirty="0"/>
              <a:t>t=1</a:t>
            </a:r>
          </a:p>
        </p:txBody>
      </p:sp>
      <p:sp>
        <p:nvSpPr>
          <p:cNvPr id="16" name="Text Box 16">
            <a:extLst>
              <a:ext uri="{FF2B5EF4-FFF2-40B4-BE49-F238E27FC236}">
                <a16:creationId xmlns:a16="http://schemas.microsoft.com/office/drawing/2014/main" id="{75FB6D07-2181-11D3-83DF-F9D96550CED8}"/>
              </a:ext>
            </a:extLst>
          </p:cNvPr>
          <p:cNvSpPr txBox="1">
            <a:spLocks noChangeArrowheads="1"/>
          </p:cNvSpPr>
          <p:nvPr/>
        </p:nvSpPr>
        <p:spPr bwMode="auto">
          <a:xfrm>
            <a:off x="11308752" y="1167773"/>
            <a:ext cx="5437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i="1" dirty="0"/>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99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99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3997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3997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3997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39971">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39971">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39971">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3997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Group 4">
            <a:extLst>
              <a:ext uri="{FF2B5EF4-FFF2-40B4-BE49-F238E27FC236}">
                <a16:creationId xmlns:a16="http://schemas.microsoft.com/office/drawing/2014/main" id="{651CE5E7-32A4-40E0-B399-B468789E816A}"/>
              </a:ext>
            </a:extLst>
          </p:cNvPr>
          <p:cNvGraphicFramePr>
            <a:graphicFrameLocks noGrp="1"/>
          </p:cNvGraphicFramePr>
          <p:nvPr>
            <p:ph idx="1"/>
            <p:extLst>
              <p:ext uri="{D42A27DB-BD31-4B8C-83A1-F6EECF244321}">
                <p14:modId xmlns:p14="http://schemas.microsoft.com/office/powerpoint/2010/main" val="3403795276"/>
              </p:ext>
            </p:extLst>
          </p:nvPr>
        </p:nvGraphicFramePr>
        <p:xfrm>
          <a:off x="1263115" y="1593342"/>
          <a:ext cx="2958352" cy="1257300"/>
        </p:xfrm>
        <a:graphic>
          <a:graphicData uri="http://schemas.openxmlformats.org/drawingml/2006/table">
            <a:tbl>
              <a:tblPr/>
              <a:tblGrid>
                <a:gridCol w="1479176">
                  <a:extLst>
                    <a:ext uri="{9D8B030D-6E8A-4147-A177-3AD203B41FA5}">
                      <a16:colId xmlns:a16="http://schemas.microsoft.com/office/drawing/2014/main" val="20000"/>
                    </a:ext>
                  </a:extLst>
                </a:gridCol>
                <a:gridCol w="1479176">
                  <a:extLst>
                    <a:ext uri="{9D8B030D-6E8A-4147-A177-3AD203B41FA5}">
                      <a16:colId xmlns:a16="http://schemas.microsoft.com/office/drawing/2014/main" val="20001"/>
                    </a:ext>
                  </a:extLst>
                </a:gridCol>
              </a:tblGrid>
              <a:tr h="6286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a:ln>
                            <a:noFill/>
                          </a:ln>
                          <a:solidFill>
                            <a:schemeClr val="tx1"/>
                          </a:solidFill>
                          <a:effectLst/>
                          <a:latin typeface="Arial" charset="0"/>
                        </a:rPr>
                        <a:t>2, 2</a:t>
                      </a:r>
                    </a:p>
                  </a:txBody>
                  <a:tcPr marL="88751" marR="88751" marT="44375" marB="4437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a:ln>
                            <a:noFill/>
                          </a:ln>
                          <a:solidFill>
                            <a:schemeClr val="tx1"/>
                          </a:solidFill>
                          <a:effectLst/>
                          <a:latin typeface="Arial" charset="0"/>
                        </a:rPr>
                        <a:t>0, 3</a:t>
                      </a:r>
                    </a:p>
                  </a:txBody>
                  <a:tcPr marL="88751" marR="88751" marT="44375" marB="4437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0"/>
                  </a:ext>
                </a:extLst>
              </a:tr>
              <a:tr h="6286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a:ln>
                            <a:noFill/>
                          </a:ln>
                          <a:solidFill>
                            <a:schemeClr val="tx1"/>
                          </a:solidFill>
                          <a:effectLst/>
                          <a:latin typeface="Arial" charset="0"/>
                        </a:rPr>
                        <a:t>3, 0</a:t>
                      </a:r>
                    </a:p>
                  </a:txBody>
                  <a:tcPr marL="88751" marR="88751" marT="44375" marB="4437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dirty="0">
                          <a:ln>
                            <a:noFill/>
                          </a:ln>
                          <a:solidFill>
                            <a:schemeClr val="tx1"/>
                          </a:solidFill>
                          <a:effectLst/>
                          <a:latin typeface="Arial" charset="0"/>
                        </a:rPr>
                        <a:t>1, 1</a:t>
                      </a:r>
                    </a:p>
                  </a:txBody>
                  <a:tcPr marL="88751" marR="88751" marT="44375" marB="4437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4" name="Text Box 16">
            <a:extLst>
              <a:ext uri="{FF2B5EF4-FFF2-40B4-BE49-F238E27FC236}">
                <a16:creationId xmlns:a16="http://schemas.microsoft.com/office/drawing/2014/main" id="{CAA63766-053D-4699-9972-B813CC30120F}"/>
              </a:ext>
            </a:extLst>
          </p:cNvPr>
          <p:cNvSpPr txBox="1">
            <a:spLocks noChangeArrowheads="1"/>
          </p:cNvSpPr>
          <p:nvPr/>
        </p:nvSpPr>
        <p:spPr bwMode="auto">
          <a:xfrm>
            <a:off x="1331259" y="1223548"/>
            <a:ext cx="13244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dirty="0"/>
              <a:t>cooperate</a:t>
            </a:r>
          </a:p>
        </p:txBody>
      </p:sp>
      <p:sp>
        <p:nvSpPr>
          <p:cNvPr id="25" name="Text Box 17">
            <a:extLst>
              <a:ext uri="{FF2B5EF4-FFF2-40B4-BE49-F238E27FC236}">
                <a16:creationId xmlns:a16="http://schemas.microsoft.com/office/drawing/2014/main" id="{7518A936-4124-413C-ADD2-DEE19D63B36F}"/>
              </a:ext>
            </a:extLst>
          </p:cNvPr>
          <p:cNvSpPr txBox="1">
            <a:spLocks noChangeArrowheads="1"/>
          </p:cNvSpPr>
          <p:nvPr/>
        </p:nvSpPr>
        <p:spPr bwMode="auto">
          <a:xfrm>
            <a:off x="3031651" y="1223548"/>
            <a:ext cx="8819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defect</a:t>
            </a:r>
          </a:p>
        </p:txBody>
      </p:sp>
      <p:sp>
        <p:nvSpPr>
          <p:cNvPr id="26" name="Text Box 18">
            <a:extLst>
              <a:ext uri="{FF2B5EF4-FFF2-40B4-BE49-F238E27FC236}">
                <a16:creationId xmlns:a16="http://schemas.microsoft.com/office/drawing/2014/main" id="{6653AACE-99AA-45D4-B4BD-4AEA0D3DC07D}"/>
              </a:ext>
            </a:extLst>
          </p:cNvPr>
          <p:cNvSpPr txBox="1">
            <a:spLocks noChangeArrowheads="1"/>
          </p:cNvSpPr>
          <p:nvPr/>
        </p:nvSpPr>
        <p:spPr bwMode="auto">
          <a:xfrm>
            <a:off x="0" y="1741260"/>
            <a:ext cx="13244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cooperate</a:t>
            </a:r>
          </a:p>
        </p:txBody>
      </p:sp>
      <p:sp>
        <p:nvSpPr>
          <p:cNvPr id="27" name="Text Box 19">
            <a:extLst>
              <a:ext uri="{FF2B5EF4-FFF2-40B4-BE49-F238E27FC236}">
                <a16:creationId xmlns:a16="http://schemas.microsoft.com/office/drawing/2014/main" id="{13A9A813-D91B-4CA6-A8AD-2A38923888A3}"/>
              </a:ext>
            </a:extLst>
          </p:cNvPr>
          <p:cNvSpPr txBox="1">
            <a:spLocks noChangeArrowheads="1"/>
          </p:cNvSpPr>
          <p:nvPr/>
        </p:nvSpPr>
        <p:spPr bwMode="auto">
          <a:xfrm>
            <a:off x="399950" y="2346798"/>
            <a:ext cx="8819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defect</a:t>
            </a:r>
          </a:p>
        </p:txBody>
      </p:sp>
      <p:sp>
        <p:nvSpPr>
          <p:cNvPr id="42" name="Rectangle 2">
            <a:extLst>
              <a:ext uri="{FF2B5EF4-FFF2-40B4-BE49-F238E27FC236}">
                <a16:creationId xmlns:a16="http://schemas.microsoft.com/office/drawing/2014/main" id="{62AFC9CE-6F53-4C10-AB23-B8B28FFFC0CD}"/>
              </a:ext>
            </a:extLst>
          </p:cNvPr>
          <p:cNvSpPr>
            <a:spLocks noGrp="1" noChangeArrowheads="1"/>
          </p:cNvSpPr>
          <p:nvPr>
            <p:ph type="title"/>
          </p:nvPr>
        </p:nvSpPr>
        <p:spPr>
          <a:xfrm>
            <a:off x="1929384" y="201467"/>
            <a:ext cx="9162288" cy="665629"/>
          </a:xfrm>
        </p:spPr>
        <p:txBody>
          <a:bodyPr>
            <a:noAutofit/>
          </a:bodyPr>
          <a:lstStyle/>
          <a:p>
            <a:pPr eaLnBrk="1" hangingPunct="1"/>
            <a:r>
              <a:rPr lang="en-US" altLang="en-US" dirty="0"/>
              <a:t>Infinitely Repeated Prisoner’s Dilemma</a:t>
            </a:r>
            <a:endParaRPr lang="en-US" altLang="en-US" dirty="0">
              <a:solidFill>
                <a:schemeClr val="accent2"/>
              </a:solidFill>
            </a:endParaRPr>
          </a:p>
        </p:txBody>
      </p:sp>
      <p:graphicFrame>
        <p:nvGraphicFramePr>
          <p:cNvPr id="16" name="Group 4">
            <a:extLst>
              <a:ext uri="{FF2B5EF4-FFF2-40B4-BE49-F238E27FC236}">
                <a16:creationId xmlns:a16="http://schemas.microsoft.com/office/drawing/2014/main" id="{0174DDF8-FC6F-4C8F-BDDF-BDDF2E307792}"/>
              </a:ext>
            </a:extLst>
          </p:cNvPr>
          <p:cNvGraphicFramePr>
            <a:graphicFrameLocks/>
          </p:cNvGraphicFramePr>
          <p:nvPr>
            <p:extLst>
              <p:ext uri="{D42A27DB-BD31-4B8C-83A1-F6EECF244321}">
                <p14:modId xmlns:p14="http://schemas.microsoft.com/office/powerpoint/2010/main" val="1065734039"/>
              </p:ext>
            </p:extLst>
          </p:nvPr>
        </p:nvGraphicFramePr>
        <p:xfrm>
          <a:off x="6814931" y="1591056"/>
          <a:ext cx="2958352" cy="1257300"/>
        </p:xfrm>
        <a:graphic>
          <a:graphicData uri="http://schemas.openxmlformats.org/drawingml/2006/table">
            <a:tbl>
              <a:tblPr/>
              <a:tblGrid>
                <a:gridCol w="1479176">
                  <a:extLst>
                    <a:ext uri="{9D8B030D-6E8A-4147-A177-3AD203B41FA5}">
                      <a16:colId xmlns:a16="http://schemas.microsoft.com/office/drawing/2014/main" val="20000"/>
                    </a:ext>
                  </a:extLst>
                </a:gridCol>
                <a:gridCol w="1479176">
                  <a:extLst>
                    <a:ext uri="{9D8B030D-6E8A-4147-A177-3AD203B41FA5}">
                      <a16:colId xmlns:a16="http://schemas.microsoft.com/office/drawing/2014/main" val="20001"/>
                    </a:ext>
                  </a:extLst>
                </a:gridCol>
              </a:tblGrid>
              <a:tr h="6286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a:ln>
                            <a:noFill/>
                          </a:ln>
                          <a:solidFill>
                            <a:schemeClr val="tx1"/>
                          </a:solidFill>
                          <a:effectLst/>
                          <a:latin typeface="Arial" charset="0"/>
                        </a:rPr>
                        <a:t>2, 2</a:t>
                      </a:r>
                    </a:p>
                  </a:txBody>
                  <a:tcPr marL="88751" marR="88751" marT="44375" marB="4437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a:ln>
                            <a:noFill/>
                          </a:ln>
                          <a:solidFill>
                            <a:schemeClr val="tx1"/>
                          </a:solidFill>
                          <a:effectLst/>
                          <a:latin typeface="Arial" charset="0"/>
                        </a:rPr>
                        <a:t>0, 3</a:t>
                      </a:r>
                    </a:p>
                  </a:txBody>
                  <a:tcPr marL="88751" marR="88751" marT="44375" marB="4437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0"/>
                  </a:ext>
                </a:extLst>
              </a:tr>
              <a:tr h="6286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a:ln>
                            <a:noFill/>
                          </a:ln>
                          <a:solidFill>
                            <a:schemeClr val="tx1"/>
                          </a:solidFill>
                          <a:effectLst/>
                          <a:latin typeface="Arial" charset="0"/>
                        </a:rPr>
                        <a:t>3, 0</a:t>
                      </a:r>
                    </a:p>
                  </a:txBody>
                  <a:tcPr marL="88751" marR="88751" marT="44375" marB="4437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dirty="0">
                          <a:ln>
                            <a:noFill/>
                          </a:ln>
                          <a:solidFill>
                            <a:schemeClr val="tx1"/>
                          </a:solidFill>
                          <a:effectLst/>
                          <a:latin typeface="Arial" charset="0"/>
                        </a:rPr>
                        <a:t>1, 1</a:t>
                      </a:r>
                    </a:p>
                  </a:txBody>
                  <a:tcPr marL="88751" marR="88751" marT="44375" marB="4437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7" name="Text Box 16">
            <a:extLst>
              <a:ext uri="{FF2B5EF4-FFF2-40B4-BE49-F238E27FC236}">
                <a16:creationId xmlns:a16="http://schemas.microsoft.com/office/drawing/2014/main" id="{BE575C16-2140-4D73-AFE8-DC2C181EB29B}"/>
              </a:ext>
            </a:extLst>
          </p:cNvPr>
          <p:cNvSpPr txBox="1">
            <a:spLocks noChangeArrowheads="1"/>
          </p:cNvSpPr>
          <p:nvPr/>
        </p:nvSpPr>
        <p:spPr bwMode="auto">
          <a:xfrm>
            <a:off x="6883075" y="1221262"/>
            <a:ext cx="13244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cooperate</a:t>
            </a:r>
          </a:p>
        </p:txBody>
      </p:sp>
      <p:sp>
        <p:nvSpPr>
          <p:cNvPr id="18" name="Text Box 17">
            <a:extLst>
              <a:ext uri="{FF2B5EF4-FFF2-40B4-BE49-F238E27FC236}">
                <a16:creationId xmlns:a16="http://schemas.microsoft.com/office/drawing/2014/main" id="{CF48D3BE-C45D-4D83-A6EF-7FB124838802}"/>
              </a:ext>
            </a:extLst>
          </p:cNvPr>
          <p:cNvSpPr txBox="1">
            <a:spLocks noChangeArrowheads="1"/>
          </p:cNvSpPr>
          <p:nvPr/>
        </p:nvSpPr>
        <p:spPr bwMode="auto">
          <a:xfrm>
            <a:off x="8583467" y="1221262"/>
            <a:ext cx="8819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defect</a:t>
            </a:r>
          </a:p>
        </p:txBody>
      </p:sp>
      <p:sp>
        <p:nvSpPr>
          <p:cNvPr id="19" name="Text Box 18">
            <a:extLst>
              <a:ext uri="{FF2B5EF4-FFF2-40B4-BE49-F238E27FC236}">
                <a16:creationId xmlns:a16="http://schemas.microsoft.com/office/drawing/2014/main" id="{1671B396-960D-4BB2-BCC3-4917D5C014BA}"/>
              </a:ext>
            </a:extLst>
          </p:cNvPr>
          <p:cNvSpPr txBox="1">
            <a:spLocks noChangeArrowheads="1"/>
          </p:cNvSpPr>
          <p:nvPr/>
        </p:nvSpPr>
        <p:spPr bwMode="auto">
          <a:xfrm>
            <a:off x="5551816" y="1738974"/>
            <a:ext cx="13244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cooperate</a:t>
            </a:r>
          </a:p>
        </p:txBody>
      </p:sp>
      <p:sp>
        <p:nvSpPr>
          <p:cNvPr id="20" name="Text Box 19">
            <a:extLst>
              <a:ext uri="{FF2B5EF4-FFF2-40B4-BE49-F238E27FC236}">
                <a16:creationId xmlns:a16="http://schemas.microsoft.com/office/drawing/2014/main" id="{4B4BA623-D88C-4AB5-BAC5-D1D9BCFC72B5}"/>
              </a:ext>
            </a:extLst>
          </p:cNvPr>
          <p:cNvSpPr txBox="1">
            <a:spLocks noChangeArrowheads="1"/>
          </p:cNvSpPr>
          <p:nvPr/>
        </p:nvSpPr>
        <p:spPr bwMode="auto">
          <a:xfrm>
            <a:off x="5951766" y="2344512"/>
            <a:ext cx="8819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defect</a:t>
            </a:r>
          </a:p>
        </p:txBody>
      </p:sp>
      <p:cxnSp>
        <p:nvCxnSpPr>
          <p:cNvPr id="3" name="Straight Arrow Connector 2">
            <a:extLst>
              <a:ext uri="{FF2B5EF4-FFF2-40B4-BE49-F238E27FC236}">
                <a16:creationId xmlns:a16="http://schemas.microsoft.com/office/drawing/2014/main" id="{CD03CE50-71C2-4194-A600-84D04B829668}"/>
              </a:ext>
            </a:extLst>
          </p:cNvPr>
          <p:cNvCxnSpPr/>
          <p:nvPr/>
        </p:nvCxnSpPr>
        <p:spPr>
          <a:xfrm>
            <a:off x="4453128" y="2141370"/>
            <a:ext cx="905256" cy="0"/>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7A18AA3-9FE5-4ED4-A0A6-CB603DC3D60D}"/>
              </a:ext>
            </a:extLst>
          </p:cNvPr>
          <p:cNvCxnSpPr/>
          <p:nvPr/>
        </p:nvCxnSpPr>
        <p:spPr>
          <a:xfrm>
            <a:off x="9992283" y="2139084"/>
            <a:ext cx="905256" cy="0"/>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 Box 16">
            <a:extLst>
              <a:ext uri="{FF2B5EF4-FFF2-40B4-BE49-F238E27FC236}">
                <a16:creationId xmlns:a16="http://schemas.microsoft.com/office/drawing/2014/main" id="{3575C874-A8B5-4D3E-A9E1-F38AAB557E9D}"/>
              </a:ext>
            </a:extLst>
          </p:cNvPr>
          <p:cNvSpPr txBox="1">
            <a:spLocks noChangeArrowheads="1"/>
          </p:cNvSpPr>
          <p:nvPr/>
        </p:nvSpPr>
        <p:spPr bwMode="auto">
          <a:xfrm>
            <a:off x="2316391" y="2866100"/>
            <a:ext cx="7152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i="1" dirty="0"/>
              <a:t>t=0</a:t>
            </a:r>
          </a:p>
        </p:txBody>
      </p:sp>
      <p:sp>
        <p:nvSpPr>
          <p:cNvPr id="38" name="Text Box 16">
            <a:extLst>
              <a:ext uri="{FF2B5EF4-FFF2-40B4-BE49-F238E27FC236}">
                <a16:creationId xmlns:a16="http://schemas.microsoft.com/office/drawing/2014/main" id="{9292C6F7-CABB-4EAB-B564-53B15FBE279D}"/>
              </a:ext>
            </a:extLst>
          </p:cNvPr>
          <p:cNvSpPr txBox="1">
            <a:spLocks noChangeArrowheads="1"/>
          </p:cNvSpPr>
          <p:nvPr/>
        </p:nvSpPr>
        <p:spPr bwMode="auto">
          <a:xfrm>
            <a:off x="7936477" y="2861528"/>
            <a:ext cx="7152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i="1" dirty="0"/>
              <a:t>t=1</a:t>
            </a:r>
          </a:p>
        </p:txBody>
      </p:sp>
      <p:sp>
        <p:nvSpPr>
          <p:cNvPr id="39" name="Text Box 16">
            <a:extLst>
              <a:ext uri="{FF2B5EF4-FFF2-40B4-BE49-F238E27FC236}">
                <a16:creationId xmlns:a16="http://schemas.microsoft.com/office/drawing/2014/main" id="{0E2CB850-4617-408E-8E10-0DF5C2F8CEE7}"/>
              </a:ext>
            </a:extLst>
          </p:cNvPr>
          <p:cNvSpPr txBox="1">
            <a:spLocks noChangeArrowheads="1"/>
          </p:cNvSpPr>
          <p:nvPr/>
        </p:nvSpPr>
        <p:spPr bwMode="auto">
          <a:xfrm>
            <a:off x="11149361" y="1826375"/>
            <a:ext cx="5437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i="1" dirty="0"/>
              <a:t>…</a:t>
            </a:r>
          </a:p>
        </p:txBody>
      </p:sp>
      <p:sp>
        <p:nvSpPr>
          <p:cNvPr id="41" name="Rectangle 15">
            <a:extLst>
              <a:ext uri="{FF2B5EF4-FFF2-40B4-BE49-F238E27FC236}">
                <a16:creationId xmlns:a16="http://schemas.microsoft.com/office/drawing/2014/main" id="{8C58F87F-28B8-4B9E-A96D-B6A997659DBE}"/>
              </a:ext>
            </a:extLst>
          </p:cNvPr>
          <p:cNvSpPr>
            <a:spLocks noChangeArrowheads="1"/>
          </p:cNvSpPr>
          <p:nvPr/>
        </p:nvSpPr>
        <p:spPr bwMode="auto">
          <a:xfrm>
            <a:off x="21451" y="3429000"/>
            <a:ext cx="11671649" cy="3032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pPr>
            <a:r>
              <a:rPr lang="en-US" altLang="en-US" sz="2718" b="1" dirty="0"/>
              <a:t>Grim trigger</a:t>
            </a:r>
            <a:r>
              <a:rPr lang="en-US" altLang="en-US" sz="2718" dirty="0"/>
              <a:t> strategy: cooperate as long as everyone cooperates; after that, defect forever.  (Equilibrium, if players are somewhat patient.)</a:t>
            </a:r>
          </a:p>
          <a:p>
            <a:pPr eaLnBrk="1" hangingPunct="1">
              <a:lnSpc>
                <a:spcPct val="90000"/>
              </a:lnSpc>
            </a:pPr>
            <a:r>
              <a:rPr lang="en-US" altLang="en-US" sz="2718" i="1" dirty="0"/>
              <a:t>Folk theorem </a:t>
            </a:r>
            <a:r>
              <a:rPr lang="en-US" altLang="en-US" sz="2718" dirty="0"/>
              <a:t>implies: with sufficiently patient players, can always sustain cooperation this way, in any game.</a:t>
            </a:r>
            <a:endParaRPr lang="en-US" altLang="en-US" sz="2718" i="1" dirty="0"/>
          </a:p>
          <a:p>
            <a:pPr eaLnBrk="1" hangingPunct="1">
              <a:lnSpc>
                <a:spcPct val="90000"/>
              </a:lnSpc>
            </a:pPr>
            <a:r>
              <a:rPr lang="en-US" altLang="en-US" sz="2718" dirty="0"/>
              <a:t>Folk theorem can be used to efficiently compute equilibria (in infinitely repeated games with sufficiently patient players) </a:t>
            </a:r>
            <a:r>
              <a:rPr lang="en-US" altLang="en-US" sz="2718" dirty="0">
                <a:solidFill>
                  <a:srgbClr val="0070C0"/>
                </a:solidFill>
              </a:rPr>
              <a:t>[Littman &amp; Stone DSS 2005, Andersen &amp; C., AAAI’13]</a:t>
            </a:r>
          </a:p>
        </p:txBody>
      </p:sp>
    </p:spTree>
    <p:extLst>
      <p:ext uri="{BB962C8B-B14F-4D97-AF65-F5344CB8AC3E}">
        <p14:creationId xmlns:p14="http://schemas.microsoft.com/office/powerpoint/2010/main" val="243152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3465" y="1641743"/>
            <a:ext cx="6745070" cy="4538868"/>
          </a:xfrm>
          <a:prstGeom prst="rect">
            <a:avLst/>
          </a:prstGeom>
        </p:spPr>
      </p:pic>
      <p:sp>
        <p:nvSpPr>
          <p:cNvPr id="3" name="Content Placeholder 2"/>
          <p:cNvSpPr>
            <a:spLocks noGrp="1"/>
          </p:cNvSpPr>
          <p:nvPr>
            <p:ph idx="1"/>
          </p:nvPr>
        </p:nvSpPr>
        <p:spPr>
          <a:xfrm>
            <a:off x="621320" y="1307776"/>
            <a:ext cx="8540435" cy="1552653"/>
          </a:xfrm>
        </p:spPr>
        <p:txBody>
          <a:bodyPr>
            <a:normAutofit fontScale="92500" lnSpcReduction="10000"/>
          </a:bodyPr>
          <a:lstStyle/>
          <a:p>
            <a:r>
              <a:rPr lang="en-US" b="1" dirty="0">
                <a:latin typeface="Arial" panose="020B0604020202020204" pitchFamily="34" charset="0"/>
                <a:cs typeface="Arial" panose="020B0604020202020204" pitchFamily="34" charset="0"/>
              </a:rPr>
              <a:t>Common assumption</a:t>
            </a:r>
            <a:r>
              <a:rPr lang="en-US" dirty="0">
                <a:latin typeface="Arial" panose="020B0604020202020204" pitchFamily="34" charset="0"/>
                <a:cs typeface="Arial" panose="020B0604020202020204" pitchFamily="34" charset="0"/>
              </a:rPr>
              <a:t>: an agent’s behavior is instantly observable to all other agents (instant punishment)</a:t>
            </a:r>
            <a:endParaRPr lang="en-US"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What if there is a delay in knowledge propagation due to network structure?</a:t>
            </a:r>
          </a:p>
          <a:p>
            <a:pPr marL="0" indent="0">
              <a:buNone/>
            </a:pPr>
            <a:endParaRPr lang="en-US" b="1" dirty="0">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1330CF68-B42A-4EEF-A2F1-B99DC4580368}"/>
              </a:ext>
            </a:extLst>
          </p:cNvPr>
          <p:cNvSpPr txBox="1">
            <a:spLocks noChangeArrowheads="1"/>
          </p:cNvSpPr>
          <p:nvPr/>
        </p:nvSpPr>
        <p:spPr>
          <a:xfrm>
            <a:off x="29305" y="211016"/>
            <a:ext cx="11875477" cy="665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a:t>Repeated games on social networks </a:t>
            </a:r>
          </a:p>
          <a:p>
            <a:r>
              <a:rPr lang="en-US" altLang="en-US" sz="3200" dirty="0">
                <a:solidFill>
                  <a:srgbClr val="0070C0"/>
                </a:solidFill>
              </a:rPr>
              <a:t>[Moon &amp; C., IJCAI’15]</a:t>
            </a:r>
          </a:p>
        </p:txBody>
      </p:sp>
      <p:sp>
        <p:nvSpPr>
          <p:cNvPr id="10" name="Content Placeholder 2">
            <a:extLst>
              <a:ext uri="{FF2B5EF4-FFF2-40B4-BE49-F238E27FC236}">
                <a16:creationId xmlns:a16="http://schemas.microsoft.com/office/drawing/2014/main" id="{5841AD4C-1B94-4768-A8B8-99618EAA6E90}"/>
              </a:ext>
            </a:extLst>
          </p:cNvPr>
          <p:cNvSpPr txBox="1">
            <a:spLocks/>
          </p:cNvSpPr>
          <p:nvPr/>
        </p:nvSpPr>
        <p:spPr>
          <a:xfrm>
            <a:off x="621320" y="6008729"/>
            <a:ext cx="10691449" cy="8727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b="1" dirty="0">
                <a:latin typeface="Arial" panose="020B0604020202020204" pitchFamily="34" charset="0"/>
                <a:cs typeface="Arial" panose="020B0604020202020204" pitchFamily="34" charset="0"/>
              </a:rPr>
              <a:t>Algorithm </a:t>
            </a:r>
            <a:r>
              <a:rPr lang="en-US" sz="2600" dirty="0">
                <a:latin typeface="Arial" panose="020B0604020202020204" pitchFamily="34" charset="0"/>
                <a:cs typeface="Arial" panose="020B0604020202020204" pitchFamily="34" charset="0"/>
              </a:rPr>
              <a:t>for finding (</a:t>
            </a:r>
            <a:r>
              <a:rPr lang="en-US" sz="2600" b="1" dirty="0">
                <a:latin typeface="Arial" panose="020B0604020202020204" pitchFamily="34" charset="0"/>
                <a:cs typeface="Arial" panose="020B0604020202020204" pitchFamily="34" charset="0"/>
              </a:rPr>
              <a:t>unique</a:t>
            </a:r>
            <a:r>
              <a:rPr lang="en-US" sz="2600" dirty="0">
                <a:latin typeface="Arial" panose="020B0604020202020204" pitchFamily="34" charset="0"/>
                <a:cs typeface="Arial" panose="020B0604020202020204" pitchFamily="34" charset="0"/>
              </a:rPr>
              <a:t>) maximal set of cooperating agents</a:t>
            </a:r>
          </a:p>
          <a:p>
            <a:pPr marL="0" indent="0">
              <a:buFont typeface="Arial" panose="020B0604020202020204" pitchFamily="34" charset="0"/>
              <a:buNone/>
            </a:pPr>
            <a:endParaRPr lang="en-US"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C84124B1-BCA9-45DA-8EEE-740AD547A52A}"/>
              </a:ext>
            </a:extLst>
          </p:cNvPr>
          <p:cNvPicPr>
            <a:picLocks noChangeAspect="1"/>
          </p:cNvPicPr>
          <p:nvPr/>
        </p:nvPicPr>
        <p:blipFill rotWithShape="1">
          <a:blip r:embed="rId4">
            <a:extLst>
              <a:ext uri="{28A0092B-C50C-407E-A947-70E740481C1C}">
                <a14:useLocalDpi xmlns:a14="http://schemas.microsoft.com/office/drawing/2010/main" val="0"/>
              </a:ext>
            </a:extLst>
          </a:blip>
          <a:srcRect l="21305" r="16558" b="13511"/>
          <a:stretch/>
        </p:blipFill>
        <p:spPr>
          <a:xfrm>
            <a:off x="10239030" y="0"/>
            <a:ext cx="1331650" cy="1853560"/>
          </a:xfrm>
          <a:prstGeom prst="rect">
            <a:avLst/>
          </a:prstGeom>
        </p:spPr>
      </p:pic>
      <p:sp>
        <p:nvSpPr>
          <p:cNvPr id="8" name="Content Placeholder 2">
            <a:extLst>
              <a:ext uri="{FF2B5EF4-FFF2-40B4-BE49-F238E27FC236}">
                <a16:creationId xmlns:a16="http://schemas.microsoft.com/office/drawing/2014/main" id="{E5AD6D1D-ABF3-44C1-9CD8-5E92050D7376}"/>
              </a:ext>
            </a:extLst>
          </p:cNvPr>
          <p:cNvSpPr txBox="1">
            <a:spLocks/>
          </p:cNvSpPr>
          <p:nvPr/>
        </p:nvSpPr>
        <p:spPr>
          <a:xfrm>
            <a:off x="9779864" y="1870978"/>
            <a:ext cx="2249981" cy="10478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Catherine Moon</a:t>
            </a:r>
          </a:p>
        </p:txBody>
      </p:sp>
    </p:spTree>
    <p:extLst>
      <p:ext uri="{BB962C8B-B14F-4D97-AF65-F5344CB8AC3E}">
        <p14:creationId xmlns:p14="http://schemas.microsoft.com/office/powerpoint/2010/main" val="14245679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40522" y="1049870"/>
            <a:ext cx="8663356" cy="5669908"/>
          </a:xfrm>
        </p:spPr>
        <p:txBody>
          <a:bodyPr>
            <a:normAutofit/>
          </a:bodyPr>
          <a:lstStyle/>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130" y="1823137"/>
            <a:ext cx="6798549" cy="5038211"/>
          </a:xfrm>
          <a:prstGeom prst="rect">
            <a:avLst/>
          </a:prstGeom>
        </p:spPr>
      </p:pic>
      <p:sp>
        <p:nvSpPr>
          <p:cNvPr id="5" name="Rectangle 2">
            <a:extLst>
              <a:ext uri="{FF2B5EF4-FFF2-40B4-BE49-F238E27FC236}">
                <a16:creationId xmlns:a16="http://schemas.microsoft.com/office/drawing/2014/main" id="{20379627-BDEA-448C-8896-47595C42EBBD}"/>
              </a:ext>
            </a:extLst>
          </p:cNvPr>
          <p:cNvSpPr txBox="1">
            <a:spLocks noChangeArrowheads="1"/>
          </p:cNvSpPr>
          <p:nvPr/>
        </p:nvSpPr>
        <p:spPr>
          <a:xfrm>
            <a:off x="304800" y="888001"/>
            <a:ext cx="11887200" cy="665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dirty="0"/>
              <a:t>Experiments on random graphs:</a:t>
            </a:r>
          </a:p>
          <a:p>
            <a:r>
              <a:rPr lang="en-US" altLang="en-US" b="1" dirty="0"/>
              <a:t>Phase transition </a:t>
            </a:r>
            <a:r>
              <a:rPr lang="en-US" altLang="en-US" dirty="0"/>
              <a:t>between complete cooperation and complete defection</a:t>
            </a:r>
            <a:endParaRPr lang="en-US" altLang="en-US" dirty="0">
              <a:solidFill>
                <a:schemeClr val="accent2"/>
              </a:solidFill>
            </a:endParaRPr>
          </a:p>
        </p:txBody>
      </p:sp>
      <p:sp>
        <p:nvSpPr>
          <p:cNvPr id="9" name="TextBox 8">
            <a:extLst>
              <a:ext uri="{FF2B5EF4-FFF2-40B4-BE49-F238E27FC236}">
                <a16:creationId xmlns:a16="http://schemas.microsoft.com/office/drawing/2014/main" id="{97F8F904-0C2B-4067-B447-231AC0BD2B5E}"/>
              </a:ext>
            </a:extLst>
          </p:cNvPr>
          <p:cNvSpPr txBox="1"/>
          <p:nvPr/>
        </p:nvSpPr>
        <p:spPr>
          <a:xfrm>
            <a:off x="7080739" y="2751709"/>
            <a:ext cx="4958861" cy="3785652"/>
          </a:xfrm>
          <a:prstGeom prst="rect">
            <a:avLst/>
          </a:prstGeom>
          <a:noFill/>
        </p:spPr>
        <p:txBody>
          <a:bodyPr wrap="square">
            <a:spAutoFit/>
          </a:bodyPr>
          <a:lstStyle/>
          <a:p>
            <a:pPr marL="0" indent="0">
              <a:buNone/>
            </a:pPr>
            <a:r>
              <a:rPr lang="en-US" sz="2400" b="1" dirty="0">
                <a:latin typeface="Times New Roman" panose="02020603050405020304" pitchFamily="18" charset="0"/>
                <a:cs typeface="Times New Roman" panose="02020603050405020304" pitchFamily="18" charset="0"/>
              </a:rPr>
              <a:t>Random graph models:</a:t>
            </a:r>
          </a:p>
          <a:p>
            <a:r>
              <a:rPr lang="en-US" sz="2400" dirty="0" err="1">
                <a:latin typeface="Times New Roman" panose="02020603050405020304" pitchFamily="18" charset="0"/>
                <a:cs typeface="Times New Roman" panose="02020603050405020304" pitchFamily="18" charset="0"/>
              </a:rPr>
              <a:t>Erdős</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Rényi</a:t>
            </a:r>
            <a:r>
              <a:rPr lang="en-US" sz="2400" dirty="0">
                <a:latin typeface="Times New Roman" panose="02020603050405020304" pitchFamily="18" charset="0"/>
                <a:cs typeface="Times New Roman" panose="02020603050405020304" pitchFamily="18" charset="0"/>
              </a:rPr>
              <a:t> (ER)</a:t>
            </a:r>
          </a:p>
          <a:p>
            <a:r>
              <a:rPr lang="en-US" sz="2400" dirty="0" err="1">
                <a:latin typeface="Times New Roman" panose="02020603050405020304" pitchFamily="18" charset="0"/>
                <a:cs typeface="Times New Roman" panose="02020603050405020304" pitchFamily="18" charset="0"/>
              </a:rPr>
              <a:t>Barabási</a:t>
            </a:r>
            <a:r>
              <a:rPr lang="en-US" sz="2400" dirty="0">
                <a:latin typeface="Times New Roman" panose="02020603050405020304" pitchFamily="18" charset="0"/>
                <a:cs typeface="Times New Roman" panose="02020603050405020304" pitchFamily="18" charset="0"/>
              </a:rPr>
              <a:t>–Albert preferential-attachment (PA)</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Beta = cooperation benefit, delta = discount factor</a:t>
            </a:r>
          </a:p>
          <a:p>
            <a:endParaRPr lang="en-US" sz="2400" dirty="0">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47891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3" name="Content Placeholder 3"/>
          <p:cNvGraphicFramePr>
            <a:graphicFrameLocks/>
          </p:cNvGraphicFramePr>
          <p:nvPr/>
        </p:nvGraphicFramePr>
        <p:xfrm>
          <a:off x="1450478" y="1946982"/>
          <a:ext cx="9604376" cy="3190670"/>
        </p:xfrm>
        <a:graphic>
          <a:graphicData uri="http://schemas.openxmlformats.org/drawingml/2006/table">
            <a:tbl>
              <a:tblPr firstRow="1" bandRow="1">
                <a:tableStyleId>{69CF1AB2-1976-4502-BF36-3FF5EA218861}</a:tableStyleId>
              </a:tblPr>
              <a:tblGrid>
                <a:gridCol w="2401094">
                  <a:extLst>
                    <a:ext uri="{9D8B030D-6E8A-4147-A177-3AD203B41FA5}">
                      <a16:colId xmlns:a16="http://schemas.microsoft.com/office/drawing/2014/main" val="20000"/>
                    </a:ext>
                  </a:extLst>
                </a:gridCol>
                <a:gridCol w="2401094">
                  <a:extLst>
                    <a:ext uri="{9D8B030D-6E8A-4147-A177-3AD203B41FA5}">
                      <a16:colId xmlns:a16="http://schemas.microsoft.com/office/drawing/2014/main" val="20001"/>
                    </a:ext>
                  </a:extLst>
                </a:gridCol>
                <a:gridCol w="2401094">
                  <a:extLst>
                    <a:ext uri="{9D8B030D-6E8A-4147-A177-3AD203B41FA5}">
                      <a16:colId xmlns:a16="http://schemas.microsoft.com/office/drawing/2014/main" val="20002"/>
                    </a:ext>
                  </a:extLst>
                </a:gridCol>
                <a:gridCol w="2401094">
                  <a:extLst>
                    <a:ext uri="{9D8B030D-6E8A-4147-A177-3AD203B41FA5}">
                      <a16:colId xmlns:a16="http://schemas.microsoft.com/office/drawing/2014/main" val="20003"/>
                    </a:ext>
                  </a:extLst>
                </a:gridCol>
              </a:tblGrid>
              <a:tr h="801873">
                <a:tc>
                  <a:txBody>
                    <a:bodyPr/>
                    <a:lstStyle/>
                    <a:p>
                      <a:pPr algn="ctr"/>
                      <a:endParaRPr lang="en-US" sz="2400" dirty="0"/>
                    </a:p>
                  </a:txBody>
                  <a:tcPr anchor="ctr"/>
                </a:tc>
                <a:tc>
                  <a:txBody>
                    <a:bodyPr/>
                    <a:lstStyle/>
                    <a:p>
                      <a:pPr algn="ctr"/>
                      <a:r>
                        <a:rPr lang="en-US" altLang="zh-CN" sz="2400"/>
                        <a:t>GR</a:t>
                      </a:r>
                      <a:endParaRPr lang="en-US" sz="2400" dirty="0"/>
                    </a:p>
                  </a:txBody>
                  <a:tcPr anchor="ctr"/>
                </a:tc>
                <a:tc>
                  <a:txBody>
                    <a:bodyPr/>
                    <a:lstStyle/>
                    <a:p>
                      <a:pPr algn="ctr"/>
                      <a:r>
                        <a:rPr lang="en-US" altLang="zh-CN" sz="2400" dirty="0"/>
                        <a:t>KR</a:t>
                      </a:r>
                      <a:endParaRPr lang="en-US" sz="2400" dirty="0"/>
                    </a:p>
                  </a:txBody>
                  <a:tcPr anchor="ctr">
                    <a:solidFill>
                      <a:schemeClr val="accent1">
                        <a:lumMod val="60000"/>
                        <a:lumOff val="40000"/>
                      </a:schemeClr>
                    </a:solidFill>
                  </a:tcPr>
                </a:tc>
                <a:tc>
                  <a:txBody>
                    <a:bodyPr/>
                    <a:lstStyle/>
                    <a:p>
                      <a:pPr algn="ctr"/>
                      <a:r>
                        <a:rPr lang="en-US" altLang="zh-CN" sz="2400" dirty="0"/>
                        <a:t>ST</a:t>
                      </a:r>
                      <a:endParaRPr lang="en-US" sz="2400" dirty="0"/>
                    </a:p>
                  </a:txBody>
                  <a:tcPr anchor="ctr"/>
                </a:tc>
                <a:extLst>
                  <a:ext uri="{0D108BD9-81ED-4DB2-BD59-A6C34878D82A}">
                    <a16:rowId xmlns:a16="http://schemas.microsoft.com/office/drawing/2014/main" val="10000"/>
                  </a:ext>
                </a:extLst>
              </a:tr>
              <a:tr h="797401">
                <a:tc>
                  <a:txBody>
                    <a:bodyPr/>
                    <a:lstStyle/>
                    <a:p>
                      <a:pPr algn="ctr"/>
                      <a:r>
                        <a:rPr lang="en-US" altLang="zh-CN" sz="2400" b="1" dirty="0"/>
                        <a:t>R</a:t>
                      </a:r>
                      <a:endParaRPr lang="en-US" sz="2400" b="1" dirty="0"/>
                    </a:p>
                  </a:txBody>
                  <a:tcPr anchor="ctr"/>
                </a:tc>
                <a:tc>
                  <a:txBody>
                    <a:bodyPr/>
                    <a:lstStyle/>
                    <a:p>
                      <a:pPr algn="ctr"/>
                      <a:r>
                        <a:rPr lang="en-US" altLang="zh-CN" sz="2400" dirty="0"/>
                        <a:t>10,</a:t>
                      </a:r>
                      <a:r>
                        <a:rPr lang="zh-CN" altLang="en-US" sz="2400" dirty="0"/>
                        <a:t> </a:t>
                      </a:r>
                      <a:r>
                        <a:rPr lang="en-US" altLang="zh-CN" sz="2400" dirty="0"/>
                        <a:t>-5</a:t>
                      </a:r>
                      <a:endParaRPr lang="en-US" sz="2400" dirty="0"/>
                    </a:p>
                  </a:txBody>
                  <a:tcPr anchor="ctr"/>
                </a:tc>
                <a:tc>
                  <a:txBody>
                    <a:bodyPr/>
                    <a:lstStyle/>
                    <a:p>
                      <a:pPr algn="ctr"/>
                      <a:r>
                        <a:rPr lang="en-US" altLang="zh-CN" sz="2400" dirty="0"/>
                        <a:t>0,</a:t>
                      </a:r>
                      <a:r>
                        <a:rPr lang="zh-CN" altLang="en-US" sz="2400" dirty="0"/>
                        <a:t> </a:t>
                      </a:r>
                      <a:r>
                        <a:rPr lang="en-US" altLang="zh-CN" sz="2400" dirty="0"/>
                        <a:t>-4</a:t>
                      </a:r>
                      <a:endParaRPr lang="en-US" sz="2400" dirty="0"/>
                    </a:p>
                  </a:txBody>
                  <a:tcPr anchor="ctr">
                    <a:solidFill>
                      <a:schemeClr val="accent1">
                        <a:lumMod val="60000"/>
                        <a:lumOff val="40000"/>
                      </a:schemeClr>
                    </a:solidFill>
                  </a:tcPr>
                </a:tc>
                <a:tc>
                  <a:txBody>
                    <a:bodyPr/>
                    <a:lstStyle/>
                    <a:p>
                      <a:pPr algn="ctr"/>
                      <a:r>
                        <a:rPr lang="en-US" altLang="zh-CN" sz="2400" dirty="0"/>
                        <a:t>0,</a:t>
                      </a:r>
                      <a:r>
                        <a:rPr lang="zh-CN" altLang="en-US" sz="2400" dirty="0"/>
                        <a:t> </a:t>
                      </a:r>
                      <a:r>
                        <a:rPr lang="en-US" altLang="zh-CN" sz="2400" dirty="0"/>
                        <a:t>-4</a:t>
                      </a:r>
                      <a:endParaRPr lang="en-US" sz="2400" dirty="0"/>
                    </a:p>
                  </a:txBody>
                  <a:tcPr anchor="ctr"/>
                </a:tc>
                <a:extLst>
                  <a:ext uri="{0D108BD9-81ED-4DB2-BD59-A6C34878D82A}">
                    <a16:rowId xmlns:a16="http://schemas.microsoft.com/office/drawing/2014/main" val="10001"/>
                  </a:ext>
                </a:extLst>
              </a:tr>
              <a:tr h="773767">
                <a:tc>
                  <a:txBody>
                    <a:bodyPr/>
                    <a:lstStyle/>
                    <a:p>
                      <a:pPr algn="ctr"/>
                      <a:r>
                        <a:rPr lang="en-US" altLang="zh-CN" sz="2400" b="1" dirty="0"/>
                        <a:t>PF</a:t>
                      </a:r>
                      <a:endParaRPr lang="en-US" sz="2400" b="1" dirty="0"/>
                    </a:p>
                  </a:txBody>
                  <a:tcPr anchor="ctr">
                    <a:solidFill>
                      <a:schemeClr val="accent1">
                        <a:lumMod val="60000"/>
                        <a:lumOff val="40000"/>
                      </a:schemeClr>
                    </a:solidFill>
                  </a:tcPr>
                </a:tc>
                <a:tc>
                  <a:txBody>
                    <a:bodyPr/>
                    <a:lstStyle/>
                    <a:p>
                      <a:pPr algn="ctr"/>
                      <a:r>
                        <a:rPr lang="en-US" altLang="zh-CN" sz="2400" dirty="0"/>
                        <a:t>4,</a:t>
                      </a:r>
                      <a:r>
                        <a:rPr lang="zh-CN" altLang="en-US" sz="2400" dirty="0"/>
                        <a:t> </a:t>
                      </a:r>
                      <a:r>
                        <a:rPr lang="en-US" altLang="zh-CN" sz="2400" dirty="0"/>
                        <a:t>1</a:t>
                      </a:r>
                      <a:endParaRPr lang="en-US" sz="2400" dirty="0"/>
                    </a:p>
                  </a:txBody>
                  <a:tcPr anchor="ctr">
                    <a:solidFill>
                      <a:schemeClr val="accent1">
                        <a:lumMod val="60000"/>
                        <a:lumOff val="40000"/>
                      </a:schemeClr>
                    </a:solidFill>
                  </a:tcPr>
                </a:tc>
                <a:tc>
                  <a:txBody>
                    <a:bodyPr/>
                    <a:lstStyle/>
                    <a:p>
                      <a:pPr algn="ctr"/>
                      <a:r>
                        <a:rPr lang="en-US" altLang="zh-CN" sz="2400" dirty="0"/>
                        <a:t>-10,</a:t>
                      </a:r>
                      <a:r>
                        <a:rPr lang="zh-CN" altLang="en-US" sz="2400" dirty="0"/>
                        <a:t> </a:t>
                      </a:r>
                      <a:r>
                        <a:rPr lang="en-US" altLang="zh-CN" sz="2400" dirty="0"/>
                        <a:t>3</a:t>
                      </a:r>
                      <a:endParaRPr lang="en-US" sz="2400" dirty="0"/>
                    </a:p>
                  </a:txBody>
                  <a:tcPr anchor="ctr">
                    <a:solidFill>
                      <a:schemeClr val="accent1">
                        <a:lumMod val="40000"/>
                        <a:lumOff val="60000"/>
                      </a:schemeClr>
                    </a:solidFill>
                  </a:tcPr>
                </a:tc>
                <a:tc>
                  <a:txBody>
                    <a:bodyPr/>
                    <a:lstStyle/>
                    <a:p>
                      <a:pPr algn="ctr"/>
                      <a:r>
                        <a:rPr lang="en-US" altLang="zh-CN" sz="2400" dirty="0"/>
                        <a:t>-0.5,</a:t>
                      </a:r>
                      <a:r>
                        <a:rPr lang="zh-CN" altLang="en-US" sz="2400" dirty="0"/>
                        <a:t> </a:t>
                      </a:r>
                      <a:r>
                        <a:rPr lang="en-US" altLang="zh-CN" sz="2400" dirty="0"/>
                        <a:t>-0.5</a:t>
                      </a:r>
                      <a:endParaRPr lang="en-US" sz="2400" dirty="0"/>
                    </a:p>
                  </a:txBody>
                  <a:tcPr anchor="ctr">
                    <a:solidFill>
                      <a:schemeClr val="accent1">
                        <a:lumMod val="60000"/>
                        <a:lumOff val="40000"/>
                      </a:schemeClr>
                    </a:solidFill>
                  </a:tcPr>
                </a:tc>
                <a:extLst>
                  <a:ext uri="{0D108BD9-81ED-4DB2-BD59-A6C34878D82A}">
                    <a16:rowId xmlns:a16="http://schemas.microsoft.com/office/drawing/2014/main" val="10002"/>
                  </a:ext>
                </a:extLst>
              </a:tr>
              <a:tr h="817629">
                <a:tc>
                  <a:txBody>
                    <a:bodyPr/>
                    <a:lstStyle/>
                    <a:p>
                      <a:pPr algn="ctr"/>
                      <a:r>
                        <a:rPr lang="en-US" altLang="zh-CN" sz="2400" b="1" dirty="0"/>
                        <a:t>PD</a:t>
                      </a:r>
                      <a:endParaRPr lang="en-US" sz="2400" b="1" dirty="0"/>
                    </a:p>
                  </a:txBody>
                  <a:tcPr anchor="ctr"/>
                </a:tc>
                <a:tc>
                  <a:txBody>
                    <a:bodyPr/>
                    <a:lstStyle/>
                    <a:p>
                      <a:pPr algn="ctr"/>
                      <a:r>
                        <a:rPr lang="en-US" altLang="zh-CN" sz="2400" dirty="0"/>
                        <a:t>-6,</a:t>
                      </a:r>
                      <a:r>
                        <a:rPr lang="zh-CN" altLang="en-US" sz="2400" dirty="0"/>
                        <a:t> </a:t>
                      </a:r>
                      <a:r>
                        <a:rPr lang="en-US" altLang="zh-CN" sz="2400" dirty="0"/>
                        <a:t>8</a:t>
                      </a:r>
                      <a:endParaRPr lang="en-US" sz="2400" dirty="0"/>
                    </a:p>
                  </a:txBody>
                  <a:tcPr anchor="ctr"/>
                </a:tc>
                <a:tc>
                  <a:txBody>
                    <a:bodyPr/>
                    <a:lstStyle/>
                    <a:p>
                      <a:pPr algn="ctr"/>
                      <a:r>
                        <a:rPr lang="en-US" altLang="zh-CN" sz="2400" dirty="0"/>
                        <a:t>-10,</a:t>
                      </a:r>
                      <a:r>
                        <a:rPr lang="zh-CN" altLang="en-US" sz="2400" dirty="0"/>
                        <a:t> </a:t>
                      </a:r>
                      <a:r>
                        <a:rPr lang="en-US" altLang="zh-CN" sz="2400" dirty="0"/>
                        <a:t>3</a:t>
                      </a:r>
                      <a:endParaRPr lang="en-US" sz="2400" dirty="0"/>
                    </a:p>
                  </a:txBody>
                  <a:tcPr anchor="ctr">
                    <a:solidFill>
                      <a:schemeClr val="accent1">
                        <a:lumMod val="60000"/>
                        <a:lumOff val="40000"/>
                      </a:schemeClr>
                    </a:solidFill>
                  </a:tcPr>
                </a:tc>
                <a:tc>
                  <a:txBody>
                    <a:bodyPr/>
                    <a:lstStyle/>
                    <a:p>
                      <a:pPr algn="ctr"/>
                      <a:r>
                        <a:rPr lang="en-US" altLang="zh-CN" sz="2400" dirty="0"/>
                        <a:t>-0.5,</a:t>
                      </a:r>
                      <a:r>
                        <a:rPr lang="zh-CN" altLang="en-US" sz="2400" dirty="0"/>
                        <a:t> </a:t>
                      </a:r>
                      <a:r>
                        <a:rPr lang="en-US" altLang="zh-CN" sz="2400" dirty="0"/>
                        <a:t>-0.5</a:t>
                      </a:r>
                      <a:endParaRPr lang="en-US" sz="2400" dirty="0"/>
                    </a:p>
                  </a:txBody>
                  <a:tcPr anchor="ctr"/>
                </a:tc>
                <a:extLst>
                  <a:ext uri="{0D108BD9-81ED-4DB2-BD59-A6C34878D82A}">
                    <a16:rowId xmlns:a16="http://schemas.microsoft.com/office/drawing/2014/main" val="10003"/>
                  </a:ext>
                </a:extLst>
              </a:tr>
            </a:tbl>
          </a:graphicData>
        </a:graphic>
      </p:graphicFrame>
      <p:sp>
        <p:nvSpPr>
          <p:cNvPr id="14" name="Title 1"/>
          <p:cNvSpPr>
            <a:spLocks noGrp="1"/>
          </p:cNvSpPr>
          <p:nvPr>
            <p:ph type="title"/>
          </p:nvPr>
        </p:nvSpPr>
        <p:spPr>
          <a:xfrm>
            <a:off x="838200" y="365125"/>
            <a:ext cx="5686887" cy="1325563"/>
          </a:xfrm>
        </p:spPr>
        <p:txBody>
          <a:bodyPr/>
          <a:lstStyle/>
          <a:p>
            <a:r>
              <a:rPr lang="en-US" altLang="zh-CN" dirty="0"/>
              <a:t>Disarmament</a:t>
            </a:r>
            <a:r>
              <a:rPr lang="zh-CN" altLang="en-US" dirty="0"/>
              <a:t> </a:t>
            </a:r>
            <a:r>
              <a:rPr lang="en-US" altLang="zh-CN" dirty="0"/>
              <a:t>Game </a:t>
            </a:r>
            <a:r>
              <a:rPr lang="en-US" altLang="zh-CN" sz="3200" dirty="0">
                <a:solidFill>
                  <a:srgbClr val="0070C0"/>
                </a:solidFill>
              </a:rPr>
              <a:t>[Deng &amp; C., AAAI’17, ’18]</a:t>
            </a:r>
            <a:endParaRPr lang="en-US" dirty="0">
              <a:solidFill>
                <a:srgbClr val="0070C0"/>
              </a:solidFill>
            </a:endParaRPr>
          </a:p>
        </p:txBody>
      </p:sp>
      <p:sp>
        <p:nvSpPr>
          <p:cNvPr id="4" name="Content Placeholder 2">
            <a:extLst>
              <a:ext uri="{FF2B5EF4-FFF2-40B4-BE49-F238E27FC236}">
                <a16:creationId xmlns:a16="http://schemas.microsoft.com/office/drawing/2014/main" id="{7A082823-89C7-4B45-B53E-DFAB980AB846}"/>
              </a:ext>
            </a:extLst>
          </p:cNvPr>
          <p:cNvSpPr txBox="1">
            <a:spLocks/>
          </p:cNvSpPr>
          <p:nvPr/>
        </p:nvSpPr>
        <p:spPr>
          <a:xfrm>
            <a:off x="9202400" y="539166"/>
            <a:ext cx="2249981" cy="10478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Yuan Deng</a:t>
            </a:r>
          </a:p>
        </p:txBody>
      </p:sp>
      <p:pic>
        <p:nvPicPr>
          <p:cNvPr id="5" name="Picture 4">
            <a:extLst>
              <a:ext uri="{FF2B5EF4-FFF2-40B4-BE49-F238E27FC236}">
                <a16:creationId xmlns:a16="http://schemas.microsoft.com/office/drawing/2014/main" id="{4731CD07-4A9F-4CD9-BAF4-2B651A8438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3469" y="217864"/>
            <a:ext cx="1126940" cy="1690410"/>
          </a:xfrm>
          <a:prstGeom prst="rect">
            <a:avLst/>
          </a:prstGeom>
        </p:spPr>
      </p:pic>
    </p:spTree>
    <p:extLst>
      <p:ext uri="{BB962C8B-B14F-4D97-AF65-F5344CB8AC3E}">
        <p14:creationId xmlns:p14="http://schemas.microsoft.com/office/powerpoint/2010/main" val="13352575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3" name="Content Placeholder 3"/>
          <p:cNvGraphicFramePr>
            <a:graphicFrameLocks/>
          </p:cNvGraphicFramePr>
          <p:nvPr/>
        </p:nvGraphicFramePr>
        <p:xfrm>
          <a:off x="1450478" y="1946982"/>
          <a:ext cx="9604376" cy="3190670"/>
        </p:xfrm>
        <a:graphic>
          <a:graphicData uri="http://schemas.openxmlformats.org/drawingml/2006/table">
            <a:tbl>
              <a:tblPr firstRow="1" bandRow="1">
                <a:tableStyleId>{69CF1AB2-1976-4502-BF36-3FF5EA218861}</a:tableStyleId>
              </a:tblPr>
              <a:tblGrid>
                <a:gridCol w="2401094">
                  <a:extLst>
                    <a:ext uri="{9D8B030D-6E8A-4147-A177-3AD203B41FA5}">
                      <a16:colId xmlns:a16="http://schemas.microsoft.com/office/drawing/2014/main" val="20000"/>
                    </a:ext>
                  </a:extLst>
                </a:gridCol>
                <a:gridCol w="2401094">
                  <a:extLst>
                    <a:ext uri="{9D8B030D-6E8A-4147-A177-3AD203B41FA5}">
                      <a16:colId xmlns:a16="http://schemas.microsoft.com/office/drawing/2014/main" val="20001"/>
                    </a:ext>
                  </a:extLst>
                </a:gridCol>
                <a:gridCol w="2401094">
                  <a:extLst>
                    <a:ext uri="{9D8B030D-6E8A-4147-A177-3AD203B41FA5}">
                      <a16:colId xmlns:a16="http://schemas.microsoft.com/office/drawing/2014/main" val="20002"/>
                    </a:ext>
                  </a:extLst>
                </a:gridCol>
                <a:gridCol w="2401094">
                  <a:extLst>
                    <a:ext uri="{9D8B030D-6E8A-4147-A177-3AD203B41FA5}">
                      <a16:colId xmlns:a16="http://schemas.microsoft.com/office/drawing/2014/main" val="20003"/>
                    </a:ext>
                  </a:extLst>
                </a:gridCol>
              </a:tblGrid>
              <a:tr h="801873">
                <a:tc>
                  <a:txBody>
                    <a:bodyPr/>
                    <a:lstStyle/>
                    <a:p>
                      <a:pPr algn="ctr"/>
                      <a:endParaRPr lang="en-US" sz="2400" dirty="0"/>
                    </a:p>
                  </a:txBody>
                  <a:tcPr anchor="ctr"/>
                </a:tc>
                <a:tc>
                  <a:txBody>
                    <a:bodyPr/>
                    <a:lstStyle/>
                    <a:p>
                      <a:pPr algn="ctr"/>
                      <a:r>
                        <a:rPr lang="en-US" altLang="zh-CN" sz="2400"/>
                        <a:t>GR</a:t>
                      </a:r>
                      <a:endParaRPr lang="en-US" sz="2400" dirty="0"/>
                    </a:p>
                  </a:txBody>
                  <a:tcPr anchor="ctr"/>
                </a:tc>
                <a:tc>
                  <a:txBody>
                    <a:bodyPr/>
                    <a:lstStyle/>
                    <a:p>
                      <a:pPr algn="ctr"/>
                      <a:r>
                        <a:rPr lang="en-US" altLang="zh-CN" sz="2400" dirty="0"/>
                        <a:t>KR</a:t>
                      </a:r>
                      <a:endParaRPr lang="en-US" sz="2400" dirty="0"/>
                    </a:p>
                  </a:txBody>
                  <a:tcPr anchor="ctr">
                    <a:solidFill>
                      <a:schemeClr val="accent1">
                        <a:lumMod val="60000"/>
                        <a:lumOff val="40000"/>
                      </a:schemeClr>
                    </a:solidFill>
                  </a:tcPr>
                </a:tc>
                <a:tc>
                  <a:txBody>
                    <a:bodyPr/>
                    <a:lstStyle/>
                    <a:p>
                      <a:pPr algn="ctr"/>
                      <a:r>
                        <a:rPr lang="en-US" altLang="zh-CN" sz="2400" dirty="0"/>
                        <a:t>ST</a:t>
                      </a:r>
                      <a:endParaRPr lang="en-US" sz="2400" dirty="0"/>
                    </a:p>
                  </a:txBody>
                  <a:tcPr anchor="ctr"/>
                </a:tc>
                <a:extLst>
                  <a:ext uri="{0D108BD9-81ED-4DB2-BD59-A6C34878D82A}">
                    <a16:rowId xmlns:a16="http://schemas.microsoft.com/office/drawing/2014/main" val="10000"/>
                  </a:ext>
                </a:extLst>
              </a:tr>
              <a:tr h="797401">
                <a:tc>
                  <a:txBody>
                    <a:bodyPr/>
                    <a:lstStyle/>
                    <a:p>
                      <a:pPr algn="ctr"/>
                      <a:r>
                        <a:rPr lang="en-US" altLang="zh-CN" sz="2400" b="1" dirty="0"/>
                        <a:t>R</a:t>
                      </a:r>
                      <a:endParaRPr lang="en-US" sz="2400" b="1" dirty="0"/>
                    </a:p>
                  </a:txBody>
                  <a:tcPr anchor="ctr"/>
                </a:tc>
                <a:tc>
                  <a:txBody>
                    <a:bodyPr/>
                    <a:lstStyle/>
                    <a:p>
                      <a:pPr algn="ctr"/>
                      <a:r>
                        <a:rPr lang="en-US" altLang="zh-CN" sz="2400" dirty="0"/>
                        <a:t>10,</a:t>
                      </a:r>
                      <a:r>
                        <a:rPr lang="zh-CN" altLang="en-US" sz="2400" dirty="0"/>
                        <a:t> </a:t>
                      </a:r>
                      <a:r>
                        <a:rPr lang="en-US" altLang="zh-CN" sz="2400" dirty="0"/>
                        <a:t>-5</a:t>
                      </a:r>
                      <a:endParaRPr lang="en-US" sz="2400" dirty="0"/>
                    </a:p>
                  </a:txBody>
                  <a:tcPr anchor="ctr"/>
                </a:tc>
                <a:tc>
                  <a:txBody>
                    <a:bodyPr/>
                    <a:lstStyle/>
                    <a:p>
                      <a:pPr algn="ctr"/>
                      <a:r>
                        <a:rPr lang="en-US" altLang="zh-CN" sz="2400" dirty="0"/>
                        <a:t>0,</a:t>
                      </a:r>
                      <a:r>
                        <a:rPr lang="zh-CN" altLang="en-US" sz="2400" dirty="0"/>
                        <a:t> </a:t>
                      </a:r>
                      <a:r>
                        <a:rPr lang="en-US" altLang="zh-CN" sz="2400" dirty="0"/>
                        <a:t>-4</a:t>
                      </a:r>
                      <a:endParaRPr lang="en-US" sz="2400" dirty="0"/>
                    </a:p>
                  </a:txBody>
                  <a:tcPr anchor="ctr">
                    <a:solidFill>
                      <a:schemeClr val="accent6"/>
                    </a:solidFill>
                  </a:tcPr>
                </a:tc>
                <a:tc>
                  <a:txBody>
                    <a:bodyPr/>
                    <a:lstStyle/>
                    <a:p>
                      <a:pPr algn="ctr"/>
                      <a:r>
                        <a:rPr lang="en-US" altLang="zh-CN" sz="2400" dirty="0"/>
                        <a:t>0,</a:t>
                      </a:r>
                      <a:r>
                        <a:rPr lang="zh-CN" altLang="en-US" sz="2400" dirty="0"/>
                        <a:t> </a:t>
                      </a:r>
                      <a:r>
                        <a:rPr lang="en-US" altLang="zh-CN" sz="2400" dirty="0"/>
                        <a:t>-4</a:t>
                      </a:r>
                      <a:endParaRPr lang="en-US" sz="2400" dirty="0"/>
                    </a:p>
                  </a:txBody>
                  <a:tcPr anchor="ctr">
                    <a:solidFill>
                      <a:schemeClr val="accent6"/>
                    </a:solidFill>
                  </a:tcPr>
                </a:tc>
                <a:extLst>
                  <a:ext uri="{0D108BD9-81ED-4DB2-BD59-A6C34878D82A}">
                    <a16:rowId xmlns:a16="http://schemas.microsoft.com/office/drawing/2014/main" val="10001"/>
                  </a:ext>
                </a:extLst>
              </a:tr>
              <a:tr h="773767">
                <a:tc>
                  <a:txBody>
                    <a:bodyPr/>
                    <a:lstStyle/>
                    <a:p>
                      <a:pPr algn="ctr"/>
                      <a:r>
                        <a:rPr lang="en-US" altLang="zh-CN" sz="2400" b="1" dirty="0"/>
                        <a:t>PF</a:t>
                      </a:r>
                      <a:endParaRPr lang="en-US" sz="2400" b="1" dirty="0"/>
                    </a:p>
                  </a:txBody>
                  <a:tcPr anchor="ctr">
                    <a:solidFill>
                      <a:schemeClr val="accent1">
                        <a:lumMod val="60000"/>
                        <a:lumOff val="40000"/>
                      </a:schemeClr>
                    </a:solidFill>
                  </a:tcPr>
                </a:tc>
                <a:tc>
                  <a:txBody>
                    <a:bodyPr/>
                    <a:lstStyle/>
                    <a:p>
                      <a:pPr algn="ctr"/>
                      <a:r>
                        <a:rPr lang="en-US" altLang="zh-CN" sz="2400" dirty="0"/>
                        <a:t>4,</a:t>
                      </a:r>
                      <a:r>
                        <a:rPr lang="zh-CN" altLang="en-US" sz="2400" dirty="0"/>
                        <a:t> </a:t>
                      </a:r>
                      <a:r>
                        <a:rPr lang="en-US" altLang="zh-CN" sz="2400" dirty="0"/>
                        <a:t>1</a:t>
                      </a:r>
                      <a:endParaRPr lang="en-US" sz="2400" dirty="0"/>
                    </a:p>
                  </a:txBody>
                  <a:tcPr anchor="ctr">
                    <a:solidFill>
                      <a:schemeClr val="accent1">
                        <a:lumMod val="60000"/>
                        <a:lumOff val="40000"/>
                      </a:schemeClr>
                    </a:solidFill>
                  </a:tcPr>
                </a:tc>
                <a:tc>
                  <a:txBody>
                    <a:bodyPr/>
                    <a:lstStyle/>
                    <a:p>
                      <a:pPr algn="ctr"/>
                      <a:r>
                        <a:rPr lang="en-US" altLang="zh-CN" sz="2400" dirty="0"/>
                        <a:t>-10,</a:t>
                      </a:r>
                      <a:r>
                        <a:rPr lang="zh-CN" altLang="en-US" sz="2400" dirty="0"/>
                        <a:t> </a:t>
                      </a:r>
                      <a:r>
                        <a:rPr lang="en-US" altLang="zh-CN" sz="2400" dirty="0"/>
                        <a:t>3</a:t>
                      </a:r>
                      <a:endParaRPr lang="en-US" sz="2400" dirty="0"/>
                    </a:p>
                  </a:txBody>
                  <a:tcPr anchor="ctr">
                    <a:solidFill>
                      <a:schemeClr val="accent1">
                        <a:lumMod val="40000"/>
                        <a:lumOff val="60000"/>
                      </a:schemeClr>
                    </a:solidFill>
                  </a:tcPr>
                </a:tc>
                <a:tc>
                  <a:txBody>
                    <a:bodyPr/>
                    <a:lstStyle/>
                    <a:p>
                      <a:pPr algn="ctr"/>
                      <a:r>
                        <a:rPr lang="en-US" altLang="zh-CN" sz="2400" dirty="0"/>
                        <a:t>-0.5,</a:t>
                      </a:r>
                      <a:r>
                        <a:rPr lang="zh-CN" altLang="en-US" sz="2400" dirty="0"/>
                        <a:t> </a:t>
                      </a:r>
                      <a:r>
                        <a:rPr lang="en-US" altLang="zh-CN" sz="2400" dirty="0"/>
                        <a:t>-0.5</a:t>
                      </a:r>
                      <a:endParaRPr lang="en-US" sz="2400" dirty="0"/>
                    </a:p>
                  </a:txBody>
                  <a:tcPr anchor="ctr">
                    <a:solidFill>
                      <a:schemeClr val="accent1">
                        <a:lumMod val="60000"/>
                        <a:lumOff val="40000"/>
                      </a:schemeClr>
                    </a:solidFill>
                  </a:tcPr>
                </a:tc>
                <a:extLst>
                  <a:ext uri="{0D108BD9-81ED-4DB2-BD59-A6C34878D82A}">
                    <a16:rowId xmlns:a16="http://schemas.microsoft.com/office/drawing/2014/main" val="10002"/>
                  </a:ext>
                </a:extLst>
              </a:tr>
              <a:tr h="817629">
                <a:tc>
                  <a:txBody>
                    <a:bodyPr/>
                    <a:lstStyle/>
                    <a:p>
                      <a:pPr algn="ctr"/>
                      <a:r>
                        <a:rPr lang="en-US" altLang="zh-CN" sz="2400" b="1" dirty="0"/>
                        <a:t>PD</a:t>
                      </a:r>
                      <a:endParaRPr lang="en-US" sz="2400" b="1" dirty="0"/>
                    </a:p>
                  </a:txBody>
                  <a:tcPr anchor="ctr"/>
                </a:tc>
                <a:tc>
                  <a:txBody>
                    <a:bodyPr/>
                    <a:lstStyle/>
                    <a:p>
                      <a:pPr algn="ctr"/>
                      <a:r>
                        <a:rPr lang="en-US" altLang="zh-CN" sz="2400" dirty="0"/>
                        <a:t>-6,</a:t>
                      </a:r>
                      <a:r>
                        <a:rPr lang="zh-CN" altLang="en-US" sz="2400" dirty="0"/>
                        <a:t> </a:t>
                      </a:r>
                      <a:r>
                        <a:rPr lang="en-US" altLang="zh-CN" sz="2400" dirty="0"/>
                        <a:t>8</a:t>
                      </a:r>
                      <a:endParaRPr lang="en-US" sz="2400" dirty="0"/>
                    </a:p>
                  </a:txBody>
                  <a:tcPr anchor="ctr"/>
                </a:tc>
                <a:tc>
                  <a:txBody>
                    <a:bodyPr/>
                    <a:lstStyle/>
                    <a:p>
                      <a:pPr algn="ctr"/>
                      <a:r>
                        <a:rPr lang="en-US" altLang="zh-CN" sz="2400" dirty="0"/>
                        <a:t>-10,</a:t>
                      </a:r>
                      <a:r>
                        <a:rPr lang="zh-CN" altLang="en-US" sz="2400" dirty="0"/>
                        <a:t> </a:t>
                      </a:r>
                      <a:r>
                        <a:rPr lang="en-US" altLang="zh-CN" sz="2400" dirty="0"/>
                        <a:t>3</a:t>
                      </a:r>
                      <a:endParaRPr lang="en-US" sz="2400" dirty="0"/>
                    </a:p>
                  </a:txBody>
                  <a:tcPr anchor="ctr">
                    <a:solidFill>
                      <a:schemeClr val="accent1">
                        <a:lumMod val="60000"/>
                        <a:lumOff val="40000"/>
                      </a:schemeClr>
                    </a:solidFill>
                  </a:tcPr>
                </a:tc>
                <a:tc>
                  <a:txBody>
                    <a:bodyPr/>
                    <a:lstStyle/>
                    <a:p>
                      <a:pPr algn="ctr"/>
                      <a:r>
                        <a:rPr lang="en-US" altLang="zh-CN" sz="2400" dirty="0"/>
                        <a:t>-0.5,</a:t>
                      </a:r>
                      <a:r>
                        <a:rPr lang="zh-CN" altLang="en-US" sz="2400" dirty="0"/>
                        <a:t> </a:t>
                      </a:r>
                      <a:r>
                        <a:rPr lang="en-US" altLang="zh-CN" sz="2400" dirty="0"/>
                        <a:t>-0.5</a:t>
                      </a:r>
                      <a:endParaRPr lang="en-US" sz="2400" dirty="0"/>
                    </a:p>
                  </a:txBody>
                  <a:tcPr anchor="ctr"/>
                </a:tc>
                <a:extLst>
                  <a:ext uri="{0D108BD9-81ED-4DB2-BD59-A6C34878D82A}">
                    <a16:rowId xmlns:a16="http://schemas.microsoft.com/office/drawing/2014/main" val="10003"/>
                  </a:ext>
                </a:extLst>
              </a:tr>
            </a:tbl>
          </a:graphicData>
        </a:graphic>
      </p:graphicFrame>
      <p:sp>
        <p:nvSpPr>
          <p:cNvPr id="14" name="Title 1"/>
          <p:cNvSpPr>
            <a:spLocks noGrp="1"/>
          </p:cNvSpPr>
          <p:nvPr>
            <p:ph type="title"/>
          </p:nvPr>
        </p:nvSpPr>
        <p:spPr>
          <a:xfrm>
            <a:off x="838200" y="365125"/>
            <a:ext cx="10515600" cy="1325563"/>
          </a:xfrm>
        </p:spPr>
        <p:txBody>
          <a:bodyPr/>
          <a:lstStyle/>
          <a:p>
            <a:r>
              <a:rPr lang="en-US" altLang="zh-CN" dirty="0"/>
              <a:t>Disarmament</a:t>
            </a:r>
            <a:r>
              <a:rPr lang="zh-CN" altLang="en-US" dirty="0"/>
              <a:t> </a:t>
            </a:r>
            <a:r>
              <a:rPr lang="en-US" altLang="zh-CN" dirty="0"/>
              <a:t>Game</a:t>
            </a:r>
            <a:endParaRPr lang="en-US" dirty="0"/>
          </a:p>
        </p:txBody>
      </p:sp>
      <p:sp>
        <p:nvSpPr>
          <p:cNvPr id="4" name="Right Arrow 3"/>
          <p:cNvSpPr/>
          <p:nvPr/>
        </p:nvSpPr>
        <p:spPr>
          <a:xfrm rot="6972447">
            <a:off x="4890569" y="4179496"/>
            <a:ext cx="2410863" cy="3659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904564" y="5393946"/>
            <a:ext cx="7678271" cy="830997"/>
          </a:xfrm>
          <a:prstGeom prst="rect">
            <a:avLst/>
          </a:prstGeom>
          <a:noFill/>
        </p:spPr>
        <p:txBody>
          <a:bodyPr wrap="square" rtlCol="0">
            <a:spAutoFit/>
          </a:bodyPr>
          <a:lstStyle/>
          <a:p>
            <a:r>
              <a:rPr lang="en-US" altLang="zh-CN" sz="2400" dirty="0"/>
              <a:t>Pure</a:t>
            </a:r>
            <a:r>
              <a:rPr lang="zh-CN" altLang="en-US" sz="2400" dirty="0"/>
              <a:t> </a:t>
            </a:r>
            <a:r>
              <a:rPr lang="en-US" altLang="zh-CN" sz="2400" dirty="0"/>
              <a:t>Nash</a:t>
            </a:r>
            <a:r>
              <a:rPr lang="zh-CN" altLang="en-US" sz="2400" dirty="0"/>
              <a:t> </a:t>
            </a:r>
            <a:r>
              <a:rPr lang="en-US" altLang="zh-CN" sz="2400" dirty="0"/>
              <a:t>equilibria</a:t>
            </a:r>
          </a:p>
          <a:p>
            <a:r>
              <a:rPr lang="en-US" altLang="zh-CN" sz="2400" dirty="0"/>
              <a:t>Pure</a:t>
            </a:r>
            <a:r>
              <a:rPr lang="zh-CN" altLang="en-US" sz="2400" dirty="0"/>
              <a:t> </a:t>
            </a:r>
            <a:r>
              <a:rPr lang="en-US" altLang="zh-CN" sz="2400" dirty="0"/>
              <a:t>Stackelberg</a:t>
            </a:r>
            <a:r>
              <a:rPr lang="zh-CN" altLang="en-US" sz="2400" dirty="0"/>
              <a:t> </a:t>
            </a:r>
            <a:r>
              <a:rPr lang="en-US" altLang="zh-CN" sz="2400" dirty="0"/>
              <a:t>equilibria</a:t>
            </a:r>
            <a:r>
              <a:rPr lang="zh-CN" altLang="en-US" sz="2400" dirty="0"/>
              <a:t> </a:t>
            </a:r>
            <a:r>
              <a:rPr lang="en-US" altLang="zh-CN" sz="2400" dirty="0"/>
              <a:t>(no</a:t>
            </a:r>
            <a:r>
              <a:rPr lang="zh-CN" altLang="en-US" sz="2400" dirty="0"/>
              <a:t> </a:t>
            </a:r>
            <a:r>
              <a:rPr lang="en-US" altLang="zh-CN" sz="2400" dirty="0"/>
              <a:t>matter</a:t>
            </a:r>
            <a:r>
              <a:rPr lang="zh-CN" altLang="en-US" sz="2400" dirty="0"/>
              <a:t> </a:t>
            </a:r>
            <a:r>
              <a:rPr lang="en-US" altLang="zh-CN" sz="2400" dirty="0"/>
              <a:t>who</a:t>
            </a:r>
            <a:r>
              <a:rPr lang="zh-CN" altLang="en-US" sz="2400" dirty="0"/>
              <a:t> </a:t>
            </a:r>
            <a:r>
              <a:rPr lang="en-US" altLang="zh-CN" sz="2400" dirty="0"/>
              <a:t>takes</a:t>
            </a:r>
            <a:r>
              <a:rPr lang="zh-CN" altLang="en-US" sz="2400" dirty="0"/>
              <a:t> </a:t>
            </a:r>
            <a:r>
              <a:rPr lang="en-US" altLang="zh-CN" sz="2400" dirty="0"/>
              <a:t>the</a:t>
            </a:r>
            <a:r>
              <a:rPr lang="zh-CN" altLang="en-US" sz="2400" dirty="0"/>
              <a:t> </a:t>
            </a:r>
            <a:r>
              <a:rPr lang="en-US" altLang="zh-CN" sz="2400" dirty="0"/>
              <a:t>lead)</a:t>
            </a:r>
            <a:endParaRPr lang="en-US" sz="2400" dirty="0"/>
          </a:p>
        </p:txBody>
      </p:sp>
      <p:sp>
        <p:nvSpPr>
          <p:cNvPr id="6" name="Right Arrow 5"/>
          <p:cNvSpPr/>
          <p:nvPr/>
        </p:nvSpPr>
        <p:spPr>
          <a:xfrm rot="8460551">
            <a:off x="5962130" y="4179495"/>
            <a:ext cx="3642263" cy="3659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37334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Disarmament</a:t>
            </a:r>
            <a:r>
              <a:rPr lang="zh-CN" altLang="en-US" dirty="0"/>
              <a:t> </a:t>
            </a:r>
            <a:r>
              <a:rPr lang="en-US" altLang="zh-CN" dirty="0"/>
              <a:t>Game</a:t>
            </a:r>
            <a:endParaRPr lang="en-US" dirty="0"/>
          </a:p>
        </p:txBody>
      </p:sp>
      <p:graphicFrame>
        <p:nvGraphicFramePr>
          <p:cNvPr id="4" name="Content Placeholder 3"/>
          <p:cNvGraphicFramePr>
            <a:graphicFrameLocks/>
          </p:cNvGraphicFramePr>
          <p:nvPr/>
        </p:nvGraphicFramePr>
        <p:xfrm>
          <a:off x="1450478" y="1946982"/>
          <a:ext cx="9604376" cy="3190670"/>
        </p:xfrm>
        <a:graphic>
          <a:graphicData uri="http://schemas.openxmlformats.org/drawingml/2006/table">
            <a:tbl>
              <a:tblPr firstRow="1" bandRow="1">
                <a:tableStyleId>{69CF1AB2-1976-4502-BF36-3FF5EA218861}</a:tableStyleId>
              </a:tblPr>
              <a:tblGrid>
                <a:gridCol w="2401094">
                  <a:extLst>
                    <a:ext uri="{9D8B030D-6E8A-4147-A177-3AD203B41FA5}">
                      <a16:colId xmlns:a16="http://schemas.microsoft.com/office/drawing/2014/main" val="20000"/>
                    </a:ext>
                  </a:extLst>
                </a:gridCol>
                <a:gridCol w="2401094">
                  <a:extLst>
                    <a:ext uri="{9D8B030D-6E8A-4147-A177-3AD203B41FA5}">
                      <a16:colId xmlns:a16="http://schemas.microsoft.com/office/drawing/2014/main" val="20001"/>
                    </a:ext>
                  </a:extLst>
                </a:gridCol>
                <a:gridCol w="2401094">
                  <a:extLst>
                    <a:ext uri="{9D8B030D-6E8A-4147-A177-3AD203B41FA5}">
                      <a16:colId xmlns:a16="http://schemas.microsoft.com/office/drawing/2014/main" val="20002"/>
                    </a:ext>
                  </a:extLst>
                </a:gridCol>
                <a:gridCol w="2401094">
                  <a:extLst>
                    <a:ext uri="{9D8B030D-6E8A-4147-A177-3AD203B41FA5}">
                      <a16:colId xmlns:a16="http://schemas.microsoft.com/office/drawing/2014/main" val="20003"/>
                    </a:ext>
                  </a:extLst>
                </a:gridCol>
              </a:tblGrid>
              <a:tr h="801873">
                <a:tc>
                  <a:txBody>
                    <a:bodyPr/>
                    <a:lstStyle/>
                    <a:p>
                      <a:pPr algn="ctr"/>
                      <a:endParaRPr lang="en-US" sz="2400" dirty="0"/>
                    </a:p>
                  </a:txBody>
                  <a:tcPr anchor="ctr"/>
                </a:tc>
                <a:tc>
                  <a:txBody>
                    <a:bodyPr/>
                    <a:lstStyle/>
                    <a:p>
                      <a:pPr algn="ctr"/>
                      <a:r>
                        <a:rPr lang="en-US" altLang="zh-CN" sz="2400"/>
                        <a:t>GR</a:t>
                      </a:r>
                      <a:endParaRPr lang="en-US" sz="2400" dirty="0"/>
                    </a:p>
                  </a:txBody>
                  <a:tcPr anchor="ctr"/>
                </a:tc>
                <a:tc>
                  <a:txBody>
                    <a:bodyPr/>
                    <a:lstStyle/>
                    <a:p>
                      <a:pPr algn="ctr"/>
                      <a:r>
                        <a:rPr lang="en-US" altLang="zh-CN" sz="2400" dirty="0"/>
                        <a:t>KR</a:t>
                      </a:r>
                      <a:endParaRPr lang="en-US" sz="2400" dirty="0"/>
                    </a:p>
                  </a:txBody>
                  <a:tcPr anchor="ctr">
                    <a:solidFill>
                      <a:schemeClr val="accent1">
                        <a:lumMod val="60000"/>
                        <a:lumOff val="40000"/>
                      </a:schemeClr>
                    </a:solidFill>
                  </a:tcPr>
                </a:tc>
                <a:tc>
                  <a:txBody>
                    <a:bodyPr/>
                    <a:lstStyle/>
                    <a:p>
                      <a:pPr algn="ctr"/>
                      <a:r>
                        <a:rPr lang="en-US" altLang="zh-CN" sz="2400" dirty="0"/>
                        <a:t>ST</a:t>
                      </a:r>
                      <a:endParaRPr lang="en-US" sz="2400" dirty="0"/>
                    </a:p>
                  </a:txBody>
                  <a:tcPr anchor="ctr"/>
                </a:tc>
                <a:extLst>
                  <a:ext uri="{0D108BD9-81ED-4DB2-BD59-A6C34878D82A}">
                    <a16:rowId xmlns:a16="http://schemas.microsoft.com/office/drawing/2014/main" val="10000"/>
                  </a:ext>
                </a:extLst>
              </a:tr>
              <a:tr h="797401">
                <a:tc>
                  <a:txBody>
                    <a:bodyPr/>
                    <a:lstStyle/>
                    <a:p>
                      <a:pPr algn="ctr"/>
                      <a:r>
                        <a:rPr lang="en-US" altLang="zh-CN" sz="2400" b="1" dirty="0"/>
                        <a:t>R</a:t>
                      </a:r>
                      <a:endParaRPr lang="en-US" sz="2400" b="1" dirty="0"/>
                    </a:p>
                  </a:txBody>
                  <a:tcPr anchor="ctr"/>
                </a:tc>
                <a:tc>
                  <a:txBody>
                    <a:bodyPr/>
                    <a:lstStyle/>
                    <a:p>
                      <a:pPr algn="ctr"/>
                      <a:r>
                        <a:rPr lang="en-US" altLang="zh-CN" sz="2400" dirty="0"/>
                        <a:t>10,</a:t>
                      </a:r>
                      <a:r>
                        <a:rPr lang="zh-CN" altLang="en-US" sz="2400" dirty="0"/>
                        <a:t> </a:t>
                      </a:r>
                      <a:r>
                        <a:rPr lang="en-US" altLang="zh-CN" sz="2400" dirty="0"/>
                        <a:t>-5</a:t>
                      </a:r>
                      <a:endParaRPr lang="en-US" sz="2400" dirty="0"/>
                    </a:p>
                  </a:txBody>
                  <a:tcPr anchor="ctr"/>
                </a:tc>
                <a:tc>
                  <a:txBody>
                    <a:bodyPr/>
                    <a:lstStyle/>
                    <a:p>
                      <a:pPr algn="ctr"/>
                      <a:r>
                        <a:rPr lang="en-US" altLang="zh-CN" sz="2400" dirty="0"/>
                        <a:t>0,</a:t>
                      </a:r>
                      <a:r>
                        <a:rPr lang="zh-CN" altLang="en-US" sz="2400" dirty="0"/>
                        <a:t> </a:t>
                      </a:r>
                      <a:r>
                        <a:rPr lang="en-US" altLang="zh-CN" sz="2400" dirty="0"/>
                        <a:t>-4</a:t>
                      </a:r>
                      <a:endParaRPr lang="en-US" sz="2400" dirty="0"/>
                    </a:p>
                  </a:txBody>
                  <a:tcPr anchor="ctr">
                    <a:solidFill>
                      <a:schemeClr val="accent6"/>
                    </a:solidFill>
                  </a:tcPr>
                </a:tc>
                <a:tc>
                  <a:txBody>
                    <a:bodyPr/>
                    <a:lstStyle/>
                    <a:p>
                      <a:pPr algn="ctr"/>
                      <a:r>
                        <a:rPr lang="en-US" altLang="zh-CN" sz="2400" dirty="0"/>
                        <a:t>0,</a:t>
                      </a:r>
                      <a:r>
                        <a:rPr lang="zh-CN" altLang="en-US" sz="2400" dirty="0"/>
                        <a:t> </a:t>
                      </a:r>
                      <a:r>
                        <a:rPr lang="en-US" altLang="zh-CN" sz="2400" dirty="0"/>
                        <a:t>-4</a:t>
                      </a:r>
                      <a:endParaRPr lang="en-US" sz="2400" dirty="0"/>
                    </a:p>
                  </a:txBody>
                  <a:tcPr anchor="ctr">
                    <a:solidFill>
                      <a:schemeClr val="accent6"/>
                    </a:solidFill>
                  </a:tcPr>
                </a:tc>
                <a:extLst>
                  <a:ext uri="{0D108BD9-81ED-4DB2-BD59-A6C34878D82A}">
                    <a16:rowId xmlns:a16="http://schemas.microsoft.com/office/drawing/2014/main" val="10001"/>
                  </a:ext>
                </a:extLst>
              </a:tr>
              <a:tr h="773767">
                <a:tc>
                  <a:txBody>
                    <a:bodyPr/>
                    <a:lstStyle/>
                    <a:p>
                      <a:pPr algn="ctr"/>
                      <a:r>
                        <a:rPr lang="en-US" altLang="zh-CN" sz="2400" b="1" dirty="0"/>
                        <a:t>PF</a:t>
                      </a:r>
                      <a:endParaRPr lang="en-US" sz="2400" b="1" dirty="0"/>
                    </a:p>
                  </a:txBody>
                  <a:tcPr anchor="ctr">
                    <a:solidFill>
                      <a:schemeClr val="accent1">
                        <a:lumMod val="60000"/>
                        <a:lumOff val="40000"/>
                      </a:schemeClr>
                    </a:solidFill>
                  </a:tcPr>
                </a:tc>
                <a:tc>
                  <a:txBody>
                    <a:bodyPr/>
                    <a:lstStyle/>
                    <a:p>
                      <a:pPr algn="ctr"/>
                      <a:r>
                        <a:rPr lang="en-US" altLang="zh-CN" sz="2400" dirty="0"/>
                        <a:t>4,</a:t>
                      </a:r>
                      <a:r>
                        <a:rPr lang="zh-CN" altLang="en-US" sz="2400" dirty="0"/>
                        <a:t> </a:t>
                      </a:r>
                      <a:r>
                        <a:rPr lang="en-US" altLang="zh-CN" sz="2400" dirty="0"/>
                        <a:t>1</a:t>
                      </a:r>
                      <a:endParaRPr lang="en-US" sz="2400" dirty="0"/>
                    </a:p>
                  </a:txBody>
                  <a:tcPr anchor="ctr">
                    <a:solidFill>
                      <a:schemeClr val="accent2">
                        <a:lumMod val="75000"/>
                      </a:schemeClr>
                    </a:solidFill>
                  </a:tcPr>
                </a:tc>
                <a:tc>
                  <a:txBody>
                    <a:bodyPr/>
                    <a:lstStyle/>
                    <a:p>
                      <a:pPr algn="ctr"/>
                      <a:r>
                        <a:rPr lang="en-US" altLang="zh-CN" sz="2400" dirty="0"/>
                        <a:t>-10,</a:t>
                      </a:r>
                      <a:r>
                        <a:rPr lang="zh-CN" altLang="en-US" sz="2400" dirty="0"/>
                        <a:t> </a:t>
                      </a:r>
                      <a:r>
                        <a:rPr lang="en-US" altLang="zh-CN" sz="2400" dirty="0"/>
                        <a:t>3</a:t>
                      </a:r>
                      <a:endParaRPr lang="en-US" sz="2400" dirty="0"/>
                    </a:p>
                  </a:txBody>
                  <a:tcPr anchor="ctr">
                    <a:solidFill>
                      <a:schemeClr val="accent1">
                        <a:lumMod val="40000"/>
                        <a:lumOff val="60000"/>
                      </a:schemeClr>
                    </a:solidFill>
                  </a:tcPr>
                </a:tc>
                <a:tc>
                  <a:txBody>
                    <a:bodyPr/>
                    <a:lstStyle/>
                    <a:p>
                      <a:pPr algn="ctr"/>
                      <a:r>
                        <a:rPr lang="en-US" altLang="zh-CN" sz="2400" dirty="0"/>
                        <a:t>-0.5,</a:t>
                      </a:r>
                      <a:r>
                        <a:rPr lang="zh-CN" altLang="en-US" sz="2400" dirty="0"/>
                        <a:t> </a:t>
                      </a:r>
                      <a:r>
                        <a:rPr lang="en-US" altLang="zh-CN" sz="2400" dirty="0"/>
                        <a:t>-0.5</a:t>
                      </a:r>
                      <a:endParaRPr lang="en-US" sz="2400" dirty="0"/>
                    </a:p>
                  </a:txBody>
                  <a:tcPr anchor="ctr">
                    <a:solidFill>
                      <a:schemeClr val="accent1">
                        <a:lumMod val="60000"/>
                        <a:lumOff val="40000"/>
                      </a:schemeClr>
                    </a:solidFill>
                  </a:tcPr>
                </a:tc>
                <a:extLst>
                  <a:ext uri="{0D108BD9-81ED-4DB2-BD59-A6C34878D82A}">
                    <a16:rowId xmlns:a16="http://schemas.microsoft.com/office/drawing/2014/main" val="10002"/>
                  </a:ext>
                </a:extLst>
              </a:tr>
              <a:tr h="817629">
                <a:tc>
                  <a:txBody>
                    <a:bodyPr/>
                    <a:lstStyle/>
                    <a:p>
                      <a:pPr algn="ctr"/>
                      <a:r>
                        <a:rPr lang="en-US" altLang="zh-CN" sz="2400" b="1" dirty="0"/>
                        <a:t>PD</a:t>
                      </a:r>
                      <a:endParaRPr lang="en-US" sz="2400" b="1" dirty="0"/>
                    </a:p>
                  </a:txBody>
                  <a:tcPr anchor="ctr"/>
                </a:tc>
                <a:tc>
                  <a:txBody>
                    <a:bodyPr/>
                    <a:lstStyle/>
                    <a:p>
                      <a:pPr algn="ctr"/>
                      <a:r>
                        <a:rPr lang="en-US" altLang="zh-CN" sz="2400" dirty="0"/>
                        <a:t>-6,</a:t>
                      </a:r>
                      <a:r>
                        <a:rPr lang="zh-CN" altLang="en-US" sz="2400" dirty="0"/>
                        <a:t> </a:t>
                      </a:r>
                      <a:r>
                        <a:rPr lang="en-US" altLang="zh-CN" sz="2400" dirty="0"/>
                        <a:t>8</a:t>
                      </a:r>
                      <a:endParaRPr lang="en-US" sz="2400" dirty="0"/>
                    </a:p>
                  </a:txBody>
                  <a:tcPr anchor="ctr"/>
                </a:tc>
                <a:tc>
                  <a:txBody>
                    <a:bodyPr/>
                    <a:lstStyle/>
                    <a:p>
                      <a:pPr algn="ctr"/>
                      <a:r>
                        <a:rPr lang="en-US" altLang="zh-CN" sz="2400" dirty="0"/>
                        <a:t>-10,</a:t>
                      </a:r>
                      <a:r>
                        <a:rPr lang="zh-CN" altLang="en-US" sz="2400" dirty="0"/>
                        <a:t> </a:t>
                      </a:r>
                      <a:r>
                        <a:rPr lang="en-US" altLang="zh-CN" sz="2400" dirty="0"/>
                        <a:t>3</a:t>
                      </a:r>
                      <a:endParaRPr lang="en-US" sz="2400" dirty="0"/>
                    </a:p>
                  </a:txBody>
                  <a:tcPr anchor="ctr">
                    <a:solidFill>
                      <a:schemeClr val="accent1">
                        <a:lumMod val="60000"/>
                        <a:lumOff val="40000"/>
                      </a:schemeClr>
                    </a:solidFill>
                  </a:tcPr>
                </a:tc>
                <a:tc>
                  <a:txBody>
                    <a:bodyPr/>
                    <a:lstStyle/>
                    <a:p>
                      <a:pPr algn="ctr"/>
                      <a:r>
                        <a:rPr lang="en-US" altLang="zh-CN" sz="2400" dirty="0"/>
                        <a:t>-0.5,</a:t>
                      </a:r>
                      <a:r>
                        <a:rPr lang="zh-CN" altLang="en-US" sz="2400" dirty="0"/>
                        <a:t> </a:t>
                      </a:r>
                      <a:r>
                        <a:rPr lang="en-US" altLang="zh-CN" sz="2400" dirty="0"/>
                        <a:t>-0.5</a:t>
                      </a:r>
                      <a:endParaRPr lang="en-US" sz="2400" dirty="0"/>
                    </a:p>
                  </a:txBody>
                  <a:tcPr anchor="ctr"/>
                </a:tc>
                <a:extLst>
                  <a:ext uri="{0D108BD9-81ED-4DB2-BD59-A6C34878D82A}">
                    <a16:rowId xmlns:a16="http://schemas.microsoft.com/office/drawing/2014/main" val="10003"/>
                  </a:ext>
                </a:extLst>
              </a:tr>
            </a:tbl>
          </a:graphicData>
        </a:graphic>
      </p:graphicFrame>
      <p:sp>
        <p:nvSpPr>
          <p:cNvPr id="5" name="Right Arrow 4"/>
          <p:cNvSpPr/>
          <p:nvPr/>
        </p:nvSpPr>
        <p:spPr>
          <a:xfrm rot="2423711">
            <a:off x="4764845" y="4757376"/>
            <a:ext cx="2410863" cy="3659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899597" y="5743569"/>
            <a:ext cx="8292403" cy="830997"/>
          </a:xfrm>
          <a:prstGeom prst="rect">
            <a:avLst/>
          </a:prstGeom>
          <a:noFill/>
        </p:spPr>
        <p:txBody>
          <a:bodyPr wrap="square" rtlCol="0">
            <a:spAutoFit/>
          </a:bodyPr>
          <a:lstStyle/>
          <a:p>
            <a:r>
              <a:rPr lang="en-US" altLang="zh-CN" sz="2400" b="1" dirty="0"/>
              <a:t>Desired</a:t>
            </a:r>
            <a:r>
              <a:rPr lang="zh-CN" altLang="en-US" sz="2400" b="1" dirty="0"/>
              <a:t> </a:t>
            </a:r>
            <a:r>
              <a:rPr lang="en-US" altLang="zh-CN" sz="2400" b="1" dirty="0"/>
              <a:t>Outcome</a:t>
            </a:r>
          </a:p>
          <a:p>
            <a:r>
              <a:rPr lang="en-US" altLang="zh-CN" sz="2400" dirty="0"/>
              <a:t>Pareto</a:t>
            </a:r>
            <a:r>
              <a:rPr lang="zh-CN" altLang="en-US" sz="2400" dirty="0"/>
              <a:t> </a:t>
            </a:r>
            <a:r>
              <a:rPr lang="en-US" altLang="zh-CN" sz="2400" dirty="0"/>
              <a:t>better</a:t>
            </a:r>
            <a:r>
              <a:rPr lang="zh-CN" altLang="en-US" sz="2400" dirty="0"/>
              <a:t> </a:t>
            </a:r>
            <a:r>
              <a:rPr lang="en-US" altLang="zh-CN" sz="2400" dirty="0"/>
              <a:t>than</a:t>
            </a:r>
            <a:r>
              <a:rPr lang="zh-CN" altLang="en-US" sz="2400" dirty="0"/>
              <a:t> </a:t>
            </a:r>
            <a:r>
              <a:rPr lang="en-US" altLang="zh-CN" sz="2400" dirty="0"/>
              <a:t>the</a:t>
            </a:r>
            <a:r>
              <a:rPr lang="zh-CN" altLang="en-US" sz="2400" dirty="0"/>
              <a:t> </a:t>
            </a:r>
            <a:r>
              <a:rPr lang="en-US" altLang="zh-CN" sz="2400" dirty="0"/>
              <a:t>Nash</a:t>
            </a:r>
            <a:r>
              <a:rPr lang="zh-CN" altLang="en-US" sz="2400" dirty="0"/>
              <a:t> </a:t>
            </a:r>
            <a:r>
              <a:rPr lang="en-US" altLang="zh-CN" sz="2400" dirty="0"/>
              <a:t>equilibrium</a:t>
            </a:r>
            <a:r>
              <a:rPr lang="zh-CN" altLang="en-US" sz="2400" dirty="0"/>
              <a:t> </a:t>
            </a:r>
            <a:r>
              <a:rPr lang="en-US" altLang="zh-CN" sz="2400" dirty="0"/>
              <a:t>outcome</a:t>
            </a:r>
            <a:endParaRPr lang="en-US" sz="2400" dirty="0"/>
          </a:p>
        </p:txBody>
      </p:sp>
    </p:spTree>
    <p:extLst>
      <p:ext uri="{BB962C8B-B14F-4D97-AF65-F5344CB8AC3E}">
        <p14:creationId xmlns:p14="http://schemas.microsoft.com/office/powerpoint/2010/main" val="1348014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3" name="Content Placeholder 3"/>
          <p:cNvGraphicFramePr>
            <a:graphicFrameLocks/>
          </p:cNvGraphicFramePr>
          <p:nvPr/>
        </p:nvGraphicFramePr>
        <p:xfrm>
          <a:off x="1450478" y="1946982"/>
          <a:ext cx="9604376" cy="3190670"/>
        </p:xfrm>
        <a:graphic>
          <a:graphicData uri="http://schemas.openxmlformats.org/drawingml/2006/table">
            <a:tbl>
              <a:tblPr firstRow="1" bandRow="1">
                <a:tableStyleId>{69CF1AB2-1976-4502-BF36-3FF5EA218861}</a:tableStyleId>
              </a:tblPr>
              <a:tblGrid>
                <a:gridCol w="2401094">
                  <a:extLst>
                    <a:ext uri="{9D8B030D-6E8A-4147-A177-3AD203B41FA5}">
                      <a16:colId xmlns:a16="http://schemas.microsoft.com/office/drawing/2014/main" val="20000"/>
                    </a:ext>
                  </a:extLst>
                </a:gridCol>
                <a:gridCol w="2401094">
                  <a:extLst>
                    <a:ext uri="{9D8B030D-6E8A-4147-A177-3AD203B41FA5}">
                      <a16:colId xmlns:a16="http://schemas.microsoft.com/office/drawing/2014/main" val="20001"/>
                    </a:ext>
                  </a:extLst>
                </a:gridCol>
                <a:gridCol w="2401094">
                  <a:extLst>
                    <a:ext uri="{9D8B030D-6E8A-4147-A177-3AD203B41FA5}">
                      <a16:colId xmlns:a16="http://schemas.microsoft.com/office/drawing/2014/main" val="20002"/>
                    </a:ext>
                  </a:extLst>
                </a:gridCol>
                <a:gridCol w="2401094">
                  <a:extLst>
                    <a:ext uri="{9D8B030D-6E8A-4147-A177-3AD203B41FA5}">
                      <a16:colId xmlns:a16="http://schemas.microsoft.com/office/drawing/2014/main" val="20003"/>
                    </a:ext>
                  </a:extLst>
                </a:gridCol>
              </a:tblGrid>
              <a:tr h="801873">
                <a:tc>
                  <a:txBody>
                    <a:bodyPr/>
                    <a:lstStyle/>
                    <a:p>
                      <a:pPr algn="ctr"/>
                      <a:endParaRPr lang="en-US" sz="2400" dirty="0"/>
                    </a:p>
                  </a:txBody>
                  <a:tcPr anchor="ctr"/>
                </a:tc>
                <a:tc>
                  <a:txBody>
                    <a:bodyPr/>
                    <a:lstStyle/>
                    <a:p>
                      <a:pPr algn="ctr"/>
                      <a:r>
                        <a:rPr lang="en-US" altLang="zh-CN" sz="2400"/>
                        <a:t>GR</a:t>
                      </a:r>
                      <a:endParaRPr lang="en-US" sz="2400" dirty="0"/>
                    </a:p>
                  </a:txBody>
                  <a:tcPr anchor="ctr"/>
                </a:tc>
                <a:tc>
                  <a:txBody>
                    <a:bodyPr/>
                    <a:lstStyle/>
                    <a:p>
                      <a:pPr algn="ctr"/>
                      <a:r>
                        <a:rPr lang="en-US" altLang="zh-CN" sz="2400" dirty="0"/>
                        <a:t>KR</a:t>
                      </a:r>
                      <a:endParaRPr lang="en-US" sz="2400" dirty="0"/>
                    </a:p>
                  </a:txBody>
                  <a:tcPr anchor="ctr">
                    <a:solidFill>
                      <a:schemeClr val="accent1">
                        <a:lumMod val="60000"/>
                        <a:lumOff val="40000"/>
                      </a:schemeClr>
                    </a:solidFill>
                  </a:tcPr>
                </a:tc>
                <a:tc>
                  <a:txBody>
                    <a:bodyPr/>
                    <a:lstStyle/>
                    <a:p>
                      <a:pPr algn="ctr"/>
                      <a:r>
                        <a:rPr lang="en-US" altLang="zh-CN" sz="2400" dirty="0"/>
                        <a:t>ST</a:t>
                      </a:r>
                      <a:endParaRPr lang="en-US" sz="2400" dirty="0"/>
                    </a:p>
                  </a:txBody>
                  <a:tcPr anchor="ctr"/>
                </a:tc>
                <a:extLst>
                  <a:ext uri="{0D108BD9-81ED-4DB2-BD59-A6C34878D82A}">
                    <a16:rowId xmlns:a16="http://schemas.microsoft.com/office/drawing/2014/main" val="10000"/>
                  </a:ext>
                </a:extLst>
              </a:tr>
              <a:tr h="797401">
                <a:tc>
                  <a:txBody>
                    <a:bodyPr/>
                    <a:lstStyle/>
                    <a:p>
                      <a:pPr algn="ctr"/>
                      <a:r>
                        <a:rPr lang="en-US" altLang="zh-CN" sz="2400" b="1" dirty="0"/>
                        <a:t>R</a:t>
                      </a:r>
                      <a:endParaRPr lang="en-US" sz="2400" b="1" dirty="0"/>
                    </a:p>
                  </a:txBody>
                  <a:tcPr anchor="ctr"/>
                </a:tc>
                <a:tc>
                  <a:txBody>
                    <a:bodyPr/>
                    <a:lstStyle/>
                    <a:p>
                      <a:pPr algn="ctr"/>
                      <a:r>
                        <a:rPr lang="en-US" altLang="zh-CN" sz="2400" dirty="0"/>
                        <a:t>10,</a:t>
                      </a:r>
                      <a:r>
                        <a:rPr lang="zh-CN" altLang="en-US" sz="2400" dirty="0"/>
                        <a:t> </a:t>
                      </a:r>
                      <a:r>
                        <a:rPr lang="en-US" altLang="zh-CN" sz="2400" dirty="0"/>
                        <a:t>-5</a:t>
                      </a:r>
                      <a:endParaRPr lang="en-US" sz="2400" dirty="0"/>
                    </a:p>
                  </a:txBody>
                  <a:tcPr anchor="ctr"/>
                </a:tc>
                <a:tc>
                  <a:txBody>
                    <a:bodyPr/>
                    <a:lstStyle/>
                    <a:p>
                      <a:pPr algn="ctr"/>
                      <a:r>
                        <a:rPr lang="en-US" altLang="zh-CN" sz="2400" dirty="0"/>
                        <a:t>0,</a:t>
                      </a:r>
                      <a:r>
                        <a:rPr lang="zh-CN" altLang="en-US" sz="2400" dirty="0"/>
                        <a:t> </a:t>
                      </a:r>
                      <a:r>
                        <a:rPr lang="en-US" altLang="zh-CN" sz="2400" dirty="0"/>
                        <a:t>-4</a:t>
                      </a:r>
                      <a:endParaRPr lang="en-US" sz="2400" dirty="0"/>
                    </a:p>
                  </a:txBody>
                  <a:tcPr anchor="ctr">
                    <a:solidFill>
                      <a:schemeClr val="accent1">
                        <a:lumMod val="60000"/>
                        <a:lumOff val="40000"/>
                      </a:schemeClr>
                    </a:solidFill>
                  </a:tcPr>
                </a:tc>
                <a:tc>
                  <a:txBody>
                    <a:bodyPr/>
                    <a:lstStyle/>
                    <a:p>
                      <a:pPr algn="ctr"/>
                      <a:r>
                        <a:rPr lang="en-US" altLang="zh-CN" sz="2400" dirty="0"/>
                        <a:t>0,</a:t>
                      </a:r>
                      <a:r>
                        <a:rPr lang="zh-CN" altLang="en-US" sz="2400" dirty="0"/>
                        <a:t> </a:t>
                      </a:r>
                      <a:r>
                        <a:rPr lang="en-US" altLang="zh-CN" sz="2400" dirty="0"/>
                        <a:t>-4</a:t>
                      </a:r>
                      <a:endParaRPr lang="en-US" sz="2400" dirty="0"/>
                    </a:p>
                  </a:txBody>
                  <a:tcPr anchor="ctr"/>
                </a:tc>
                <a:extLst>
                  <a:ext uri="{0D108BD9-81ED-4DB2-BD59-A6C34878D82A}">
                    <a16:rowId xmlns:a16="http://schemas.microsoft.com/office/drawing/2014/main" val="10001"/>
                  </a:ext>
                </a:extLst>
              </a:tr>
              <a:tr h="773767">
                <a:tc>
                  <a:txBody>
                    <a:bodyPr/>
                    <a:lstStyle/>
                    <a:p>
                      <a:pPr algn="ctr"/>
                      <a:r>
                        <a:rPr lang="en-US" altLang="zh-CN" sz="2400" b="1" dirty="0"/>
                        <a:t>PF</a:t>
                      </a:r>
                      <a:endParaRPr lang="en-US" sz="2400" b="1" dirty="0"/>
                    </a:p>
                  </a:txBody>
                  <a:tcPr anchor="ctr">
                    <a:solidFill>
                      <a:schemeClr val="accent1">
                        <a:lumMod val="60000"/>
                        <a:lumOff val="40000"/>
                      </a:schemeClr>
                    </a:solidFill>
                  </a:tcPr>
                </a:tc>
                <a:tc>
                  <a:txBody>
                    <a:bodyPr/>
                    <a:lstStyle/>
                    <a:p>
                      <a:pPr algn="ctr"/>
                      <a:r>
                        <a:rPr lang="en-US" altLang="zh-CN" sz="2400" dirty="0"/>
                        <a:t>4,</a:t>
                      </a:r>
                      <a:r>
                        <a:rPr lang="zh-CN" altLang="en-US" sz="2400" dirty="0"/>
                        <a:t> </a:t>
                      </a:r>
                      <a:r>
                        <a:rPr lang="en-US" altLang="zh-CN" sz="2400" dirty="0"/>
                        <a:t>1</a:t>
                      </a:r>
                      <a:endParaRPr lang="en-US" sz="2400" dirty="0"/>
                    </a:p>
                  </a:txBody>
                  <a:tcPr anchor="ctr">
                    <a:solidFill>
                      <a:schemeClr val="accent1">
                        <a:lumMod val="60000"/>
                        <a:lumOff val="40000"/>
                      </a:schemeClr>
                    </a:solidFill>
                  </a:tcPr>
                </a:tc>
                <a:tc>
                  <a:txBody>
                    <a:bodyPr/>
                    <a:lstStyle/>
                    <a:p>
                      <a:pPr algn="ctr"/>
                      <a:r>
                        <a:rPr lang="en-US" altLang="zh-CN" sz="2400" dirty="0"/>
                        <a:t>-10,</a:t>
                      </a:r>
                      <a:r>
                        <a:rPr lang="zh-CN" altLang="en-US" sz="2400" dirty="0"/>
                        <a:t> </a:t>
                      </a:r>
                      <a:r>
                        <a:rPr lang="en-US" altLang="zh-CN" sz="2400" dirty="0"/>
                        <a:t>3</a:t>
                      </a:r>
                      <a:endParaRPr lang="en-US" sz="2400" dirty="0"/>
                    </a:p>
                  </a:txBody>
                  <a:tcPr anchor="ctr">
                    <a:solidFill>
                      <a:schemeClr val="accent1">
                        <a:lumMod val="40000"/>
                        <a:lumOff val="60000"/>
                      </a:schemeClr>
                    </a:solidFill>
                  </a:tcPr>
                </a:tc>
                <a:tc>
                  <a:txBody>
                    <a:bodyPr/>
                    <a:lstStyle/>
                    <a:p>
                      <a:pPr algn="ctr"/>
                      <a:r>
                        <a:rPr lang="en-US" altLang="zh-CN" sz="2400" dirty="0"/>
                        <a:t>-0.5,</a:t>
                      </a:r>
                      <a:r>
                        <a:rPr lang="zh-CN" altLang="en-US" sz="2400" dirty="0"/>
                        <a:t> </a:t>
                      </a:r>
                      <a:r>
                        <a:rPr lang="en-US" altLang="zh-CN" sz="2400" dirty="0"/>
                        <a:t>-0.5</a:t>
                      </a:r>
                      <a:endParaRPr lang="en-US" sz="2400" dirty="0"/>
                    </a:p>
                  </a:txBody>
                  <a:tcPr anchor="ctr">
                    <a:solidFill>
                      <a:schemeClr val="accent1">
                        <a:lumMod val="60000"/>
                        <a:lumOff val="40000"/>
                      </a:schemeClr>
                    </a:solidFill>
                  </a:tcPr>
                </a:tc>
                <a:extLst>
                  <a:ext uri="{0D108BD9-81ED-4DB2-BD59-A6C34878D82A}">
                    <a16:rowId xmlns:a16="http://schemas.microsoft.com/office/drawing/2014/main" val="10002"/>
                  </a:ext>
                </a:extLst>
              </a:tr>
              <a:tr h="817629">
                <a:tc>
                  <a:txBody>
                    <a:bodyPr/>
                    <a:lstStyle/>
                    <a:p>
                      <a:pPr algn="ctr"/>
                      <a:r>
                        <a:rPr lang="en-US" altLang="zh-CN" sz="2400" b="1" dirty="0"/>
                        <a:t>PD</a:t>
                      </a:r>
                      <a:endParaRPr lang="en-US" sz="2400" b="1" dirty="0"/>
                    </a:p>
                  </a:txBody>
                  <a:tcPr anchor="ctr"/>
                </a:tc>
                <a:tc>
                  <a:txBody>
                    <a:bodyPr/>
                    <a:lstStyle/>
                    <a:p>
                      <a:pPr algn="ctr"/>
                      <a:r>
                        <a:rPr lang="en-US" altLang="zh-CN" sz="2400" dirty="0"/>
                        <a:t>-6,</a:t>
                      </a:r>
                      <a:r>
                        <a:rPr lang="zh-CN" altLang="en-US" sz="2400" dirty="0"/>
                        <a:t> </a:t>
                      </a:r>
                      <a:r>
                        <a:rPr lang="en-US" altLang="zh-CN" sz="2400" dirty="0"/>
                        <a:t>8</a:t>
                      </a:r>
                      <a:endParaRPr lang="en-US" sz="2400" dirty="0"/>
                    </a:p>
                  </a:txBody>
                  <a:tcPr anchor="ctr"/>
                </a:tc>
                <a:tc>
                  <a:txBody>
                    <a:bodyPr/>
                    <a:lstStyle/>
                    <a:p>
                      <a:pPr algn="ctr"/>
                      <a:r>
                        <a:rPr lang="en-US" altLang="zh-CN" sz="2400" dirty="0"/>
                        <a:t>-10,</a:t>
                      </a:r>
                      <a:r>
                        <a:rPr lang="zh-CN" altLang="en-US" sz="2400" dirty="0"/>
                        <a:t> </a:t>
                      </a:r>
                      <a:r>
                        <a:rPr lang="en-US" altLang="zh-CN" sz="2400" dirty="0"/>
                        <a:t>3</a:t>
                      </a:r>
                      <a:endParaRPr lang="en-US" sz="2400" dirty="0"/>
                    </a:p>
                  </a:txBody>
                  <a:tcPr anchor="ctr">
                    <a:solidFill>
                      <a:schemeClr val="accent1">
                        <a:lumMod val="60000"/>
                        <a:lumOff val="40000"/>
                      </a:schemeClr>
                    </a:solidFill>
                  </a:tcPr>
                </a:tc>
                <a:tc>
                  <a:txBody>
                    <a:bodyPr/>
                    <a:lstStyle/>
                    <a:p>
                      <a:pPr algn="ctr"/>
                      <a:r>
                        <a:rPr lang="en-US" altLang="zh-CN" sz="2400" dirty="0"/>
                        <a:t>-0.5,</a:t>
                      </a:r>
                      <a:r>
                        <a:rPr lang="zh-CN" altLang="en-US" sz="2400" dirty="0"/>
                        <a:t> </a:t>
                      </a:r>
                      <a:r>
                        <a:rPr lang="en-US" altLang="zh-CN" sz="2400" dirty="0"/>
                        <a:t>-0.5</a:t>
                      </a:r>
                      <a:endParaRPr lang="en-US" sz="2400" dirty="0"/>
                    </a:p>
                  </a:txBody>
                  <a:tcPr anchor="ctr"/>
                </a:tc>
                <a:extLst>
                  <a:ext uri="{0D108BD9-81ED-4DB2-BD59-A6C34878D82A}">
                    <a16:rowId xmlns:a16="http://schemas.microsoft.com/office/drawing/2014/main" val="10003"/>
                  </a:ext>
                </a:extLst>
              </a:tr>
            </a:tbl>
          </a:graphicData>
        </a:graphic>
      </p:graphicFrame>
      <p:sp>
        <p:nvSpPr>
          <p:cNvPr id="14" name="Title 1"/>
          <p:cNvSpPr>
            <a:spLocks noGrp="1"/>
          </p:cNvSpPr>
          <p:nvPr>
            <p:ph type="title"/>
          </p:nvPr>
        </p:nvSpPr>
        <p:spPr>
          <a:xfrm>
            <a:off x="838200" y="365125"/>
            <a:ext cx="10515600" cy="1325563"/>
          </a:xfrm>
        </p:spPr>
        <p:txBody>
          <a:bodyPr/>
          <a:lstStyle/>
          <a:p>
            <a:r>
              <a:rPr lang="en-US" altLang="zh-CN" dirty="0"/>
              <a:t>Multiple-round</a:t>
            </a:r>
            <a:r>
              <a:rPr lang="zh-CN" altLang="en-US" dirty="0"/>
              <a:t> </a:t>
            </a:r>
            <a:r>
              <a:rPr lang="en-US" altLang="zh-CN" dirty="0"/>
              <a:t>(pure)</a:t>
            </a:r>
            <a:r>
              <a:rPr lang="zh-CN" altLang="en-US" dirty="0"/>
              <a:t> </a:t>
            </a:r>
            <a:r>
              <a:rPr lang="en-US" altLang="zh-CN" dirty="0"/>
              <a:t>commitments</a:t>
            </a:r>
            <a:endParaRPr lang="en-US" dirty="0"/>
          </a:p>
        </p:txBody>
      </p:sp>
    </p:spTree>
    <p:extLst>
      <p:ext uri="{BB962C8B-B14F-4D97-AF65-F5344CB8AC3E}">
        <p14:creationId xmlns:p14="http://schemas.microsoft.com/office/powerpoint/2010/main" val="141726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698" y="-69884"/>
            <a:ext cx="12043145" cy="1325563"/>
          </a:xfrm>
        </p:spPr>
        <p:txBody>
          <a:bodyPr/>
          <a:lstStyle/>
          <a:p>
            <a:r>
              <a:rPr lang="en-US" dirty="0"/>
              <a:t>Outline</a:t>
            </a:r>
          </a:p>
        </p:txBody>
      </p:sp>
      <p:sp>
        <p:nvSpPr>
          <p:cNvPr id="8" name="Content Placeholder 2">
            <a:extLst>
              <a:ext uri="{FF2B5EF4-FFF2-40B4-BE49-F238E27FC236}">
                <a16:creationId xmlns:a16="http://schemas.microsoft.com/office/drawing/2014/main" id="{2470CA37-9A10-4E15-AE05-0471B5E674DD}"/>
              </a:ext>
            </a:extLst>
          </p:cNvPr>
          <p:cNvSpPr txBox="1">
            <a:spLocks/>
          </p:cNvSpPr>
          <p:nvPr/>
        </p:nvSpPr>
        <p:spPr>
          <a:xfrm>
            <a:off x="148854" y="1284087"/>
            <a:ext cx="10673026" cy="51877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Tragedies of algorithmic interaction – examples and worries</a:t>
            </a:r>
          </a:p>
          <a:p>
            <a:r>
              <a:rPr lang="en-US" dirty="0"/>
              <a:t>Rethinking the design of intelligent agents</a:t>
            </a:r>
          </a:p>
          <a:p>
            <a:pPr lvl="1"/>
            <a:r>
              <a:rPr lang="en-US" dirty="0"/>
              <a:t>(Intelligence + value alignment) still allows game-theoretic tragedies</a:t>
            </a:r>
          </a:p>
          <a:p>
            <a:r>
              <a:rPr lang="en-US" dirty="0"/>
              <a:t>Should AI systems cooperate like humans do?</a:t>
            </a:r>
          </a:p>
          <a:p>
            <a:r>
              <a:rPr lang="en-US" dirty="0"/>
              <a:t>Techniques for achieving cooperation that (also) fit humans</a:t>
            </a:r>
          </a:p>
          <a:p>
            <a:r>
              <a:rPr lang="en-US" dirty="0"/>
              <a:t>Techniques for achieving cooperation that don’t fit humans</a:t>
            </a:r>
          </a:p>
          <a:p>
            <a:r>
              <a:rPr lang="en-US" dirty="0"/>
              <a:t>Open questions and call to action</a:t>
            </a:r>
          </a:p>
          <a:p>
            <a:endParaRPr lang="en-US" dirty="0"/>
          </a:p>
          <a:p>
            <a:endParaRPr lang="en-US" dirty="0"/>
          </a:p>
          <a:p>
            <a:pPr lvl="1"/>
            <a:endParaRPr lang="en-US" dirty="0"/>
          </a:p>
          <a:p>
            <a:endParaRPr lang="en-US" dirty="0"/>
          </a:p>
          <a:p>
            <a:pPr lvl="1"/>
            <a:endParaRPr lang="en-US" dirty="0"/>
          </a:p>
        </p:txBody>
      </p:sp>
    </p:spTree>
    <p:extLst>
      <p:ext uri="{BB962C8B-B14F-4D97-AF65-F5344CB8AC3E}">
        <p14:creationId xmlns:p14="http://schemas.microsoft.com/office/powerpoint/2010/main" val="38837785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Multiple-round</a:t>
            </a:r>
            <a:r>
              <a:rPr lang="zh-CN" altLang="en-US" dirty="0"/>
              <a:t> </a:t>
            </a:r>
            <a:r>
              <a:rPr lang="en-US" altLang="zh-CN" dirty="0"/>
              <a:t>(pure)</a:t>
            </a:r>
            <a:r>
              <a:rPr lang="zh-CN" altLang="en-US" dirty="0"/>
              <a:t> </a:t>
            </a:r>
            <a:r>
              <a:rPr lang="en-US" altLang="zh-CN" dirty="0"/>
              <a:t>commitments</a:t>
            </a:r>
            <a:endParaRPr lang="en-US" dirty="0"/>
          </a:p>
        </p:txBody>
      </p:sp>
      <p:graphicFrame>
        <p:nvGraphicFramePr>
          <p:cNvPr id="7" name="Content Placeholder 3"/>
          <p:cNvGraphicFramePr>
            <a:graphicFrameLocks/>
          </p:cNvGraphicFramePr>
          <p:nvPr/>
        </p:nvGraphicFramePr>
        <p:xfrm>
          <a:off x="1450478" y="1946982"/>
          <a:ext cx="9604376" cy="3190670"/>
        </p:xfrm>
        <a:graphic>
          <a:graphicData uri="http://schemas.openxmlformats.org/drawingml/2006/table">
            <a:tbl>
              <a:tblPr firstRow="1" bandRow="1">
                <a:tableStyleId>{69CF1AB2-1976-4502-BF36-3FF5EA218861}</a:tableStyleId>
              </a:tblPr>
              <a:tblGrid>
                <a:gridCol w="2401094">
                  <a:extLst>
                    <a:ext uri="{9D8B030D-6E8A-4147-A177-3AD203B41FA5}">
                      <a16:colId xmlns:a16="http://schemas.microsoft.com/office/drawing/2014/main" val="20000"/>
                    </a:ext>
                  </a:extLst>
                </a:gridCol>
                <a:gridCol w="2401094">
                  <a:extLst>
                    <a:ext uri="{9D8B030D-6E8A-4147-A177-3AD203B41FA5}">
                      <a16:colId xmlns:a16="http://schemas.microsoft.com/office/drawing/2014/main" val="20001"/>
                    </a:ext>
                  </a:extLst>
                </a:gridCol>
                <a:gridCol w="2401094">
                  <a:extLst>
                    <a:ext uri="{9D8B030D-6E8A-4147-A177-3AD203B41FA5}">
                      <a16:colId xmlns:a16="http://schemas.microsoft.com/office/drawing/2014/main" val="20002"/>
                    </a:ext>
                  </a:extLst>
                </a:gridCol>
                <a:gridCol w="2401094">
                  <a:extLst>
                    <a:ext uri="{9D8B030D-6E8A-4147-A177-3AD203B41FA5}">
                      <a16:colId xmlns:a16="http://schemas.microsoft.com/office/drawing/2014/main" val="20003"/>
                    </a:ext>
                  </a:extLst>
                </a:gridCol>
              </a:tblGrid>
              <a:tr h="801873">
                <a:tc>
                  <a:txBody>
                    <a:bodyPr/>
                    <a:lstStyle/>
                    <a:p>
                      <a:pPr algn="ctr"/>
                      <a:endParaRPr lang="en-US" sz="2400" dirty="0"/>
                    </a:p>
                  </a:txBody>
                  <a:tcPr anchor="ctr"/>
                </a:tc>
                <a:tc>
                  <a:txBody>
                    <a:bodyPr/>
                    <a:lstStyle/>
                    <a:p>
                      <a:pPr algn="ctr"/>
                      <a:r>
                        <a:rPr lang="en-US" altLang="zh-CN" sz="2400"/>
                        <a:t>GR</a:t>
                      </a:r>
                      <a:endParaRPr lang="en-US" sz="2400" dirty="0"/>
                    </a:p>
                  </a:txBody>
                  <a:tcPr anchor="ctr"/>
                </a:tc>
                <a:tc>
                  <a:txBody>
                    <a:bodyPr/>
                    <a:lstStyle/>
                    <a:p>
                      <a:pPr algn="ctr"/>
                      <a:endParaRPr lang="en-US" sz="2400" dirty="0"/>
                    </a:p>
                  </a:txBody>
                  <a:tcPr anchor="ctr">
                    <a:solidFill>
                      <a:schemeClr val="accent1">
                        <a:lumMod val="60000"/>
                        <a:lumOff val="40000"/>
                      </a:schemeClr>
                    </a:solidFill>
                  </a:tcPr>
                </a:tc>
                <a:tc>
                  <a:txBody>
                    <a:bodyPr/>
                    <a:lstStyle/>
                    <a:p>
                      <a:pPr algn="ctr"/>
                      <a:r>
                        <a:rPr lang="en-US" altLang="zh-CN" sz="2400" dirty="0"/>
                        <a:t>ST</a:t>
                      </a:r>
                      <a:endParaRPr lang="en-US" sz="2400" dirty="0"/>
                    </a:p>
                  </a:txBody>
                  <a:tcPr anchor="ctr"/>
                </a:tc>
                <a:extLst>
                  <a:ext uri="{0D108BD9-81ED-4DB2-BD59-A6C34878D82A}">
                    <a16:rowId xmlns:a16="http://schemas.microsoft.com/office/drawing/2014/main" val="10000"/>
                  </a:ext>
                </a:extLst>
              </a:tr>
              <a:tr h="797401">
                <a:tc>
                  <a:txBody>
                    <a:bodyPr/>
                    <a:lstStyle/>
                    <a:p>
                      <a:pPr algn="ctr"/>
                      <a:r>
                        <a:rPr lang="en-US" altLang="zh-CN" sz="2400" b="1" dirty="0"/>
                        <a:t>R</a:t>
                      </a:r>
                      <a:endParaRPr lang="en-US" sz="2400" b="1" dirty="0"/>
                    </a:p>
                  </a:txBody>
                  <a:tcPr anchor="ctr"/>
                </a:tc>
                <a:tc>
                  <a:txBody>
                    <a:bodyPr/>
                    <a:lstStyle/>
                    <a:p>
                      <a:pPr algn="ctr"/>
                      <a:r>
                        <a:rPr lang="en-US" altLang="zh-CN" sz="2400" dirty="0"/>
                        <a:t>10,</a:t>
                      </a:r>
                      <a:r>
                        <a:rPr lang="zh-CN" altLang="en-US" sz="2400" dirty="0"/>
                        <a:t> </a:t>
                      </a:r>
                      <a:r>
                        <a:rPr lang="en-US" altLang="zh-CN" sz="2400" dirty="0"/>
                        <a:t>-5</a:t>
                      </a:r>
                      <a:endParaRPr lang="en-US" sz="2400" dirty="0"/>
                    </a:p>
                  </a:txBody>
                  <a:tcPr anchor="ctr"/>
                </a:tc>
                <a:tc>
                  <a:txBody>
                    <a:bodyPr/>
                    <a:lstStyle/>
                    <a:p>
                      <a:pPr algn="ctr"/>
                      <a:endParaRPr lang="en-US" sz="2400" dirty="0"/>
                    </a:p>
                  </a:txBody>
                  <a:tcPr anchor="ctr">
                    <a:solidFill>
                      <a:schemeClr val="accent1">
                        <a:lumMod val="60000"/>
                        <a:lumOff val="40000"/>
                      </a:schemeClr>
                    </a:solidFill>
                  </a:tcPr>
                </a:tc>
                <a:tc>
                  <a:txBody>
                    <a:bodyPr/>
                    <a:lstStyle/>
                    <a:p>
                      <a:pPr algn="ctr"/>
                      <a:r>
                        <a:rPr lang="en-US" altLang="zh-CN" sz="2400" dirty="0"/>
                        <a:t>0,</a:t>
                      </a:r>
                      <a:r>
                        <a:rPr lang="zh-CN" altLang="en-US" sz="2400" dirty="0"/>
                        <a:t> </a:t>
                      </a:r>
                      <a:r>
                        <a:rPr lang="en-US" altLang="zh-CN" sz="2400" dirty="0"/>
                        <a:t>-4</a:t>
                      </a:r>
                      <a:endParaRPr lang="en-US" sz="2400" dirty="0"/>
                    </a:p>
                  </a:txBody>
                  <a:tcPr anchor="ctr"/>
                </a:tc>
                <a:extLst>
                  <a:ext uri="{0D108BD9-81ED-4DB2-BD59-A6C34878D82A}">
                    <a16:rowId xmlns:a16="http://schemas.microsoft.com/office/drawing/2014/main" val="10001"/>
                  </a:ext>
                </a:extLst>
              </a:tr>
              <a:tr h="773767">
                <a:tc>
                  <a:txBody>
                    <a:bodyPr/>
                    <a:lstStyle/>
                    <a:p>
                      <a:pPr algn="ctr"/>
                      <a:r>
                        <a:rPr lang="en-US" altLang="zh-CN" sz="2400" b="1" dirty="0"/>
                        <a:t>PF</a:t>
                      </a:r>
                      <a:endParaRPr lang="en-US" sz="2400" b="1" dirty="0"/>
                    </a:p>
                  </a:txBody>
                  <a:tcPr anchor="ctr">
                    <a:solidFill>
                      <a:schemeClr val="accent1">
                        <a:lumMod val="60000"/>
                        <a:lumOff val="40000"/>
                      </a:schemeClr>
                    </a:solidFill>
                  </a:tcPr>
                </a:tc>
                <a:tc>
                  <a:txBody>
                    <a:bodyPr/>
                    <a:lstStyle/>
                    <a:p>
                      <a:pPr algn="ctr"/>
                      <a:r>
                        <a:rPr lang="en-US" altLang="zh-CN" sz="2400" dirty="0"/>
                        <a:t>4,</a:t>
                      </a:r>
                      <a:r>
                        <a:rPr lang="zh-CN" altLang="en-US" sz="2400" dirty="0"/>
                        <a:t> </a:t>
                      </a:r>
                      <a:r>
                        <a:rPr lang="en-US" altLang="zh-CN" sz="2400" dirty="0"/>
                        <a:t>1</a:t>
                      </a:r>
                      <a:endParaRPr lang="en-US" sz="2400" dirty="0"/>
                    </a:p>
                  </a:txBody>
                  <a:tcPr anchor="ctr">
                    <a:solidFill>
                      <a:schemeClr val="accent1">
                        <a:lumMod val="60000"/>
                        <a:lumOff val="40000"/>
                      </a:schemeClr>
                    </a:solidFill>
                  </a:tcPr>
                </a:tc>
                <a:tc>
                  <a:txBody>
                    <a:bodyPr/>
                    <a:lstStyle/>
                    <a:p>
                      <a:pPr algn="ctr"/>
                      <a:endParaRPr lang="en-US" sz="2400" dirty="0"/>
                    </a:p>
                  </a:txBody>
                  <a:tcPr anchor="ctr">
                    <a:solidFill>
                      <a:schemeClr val="accent1">
                        <a:lumMod val="40000"/>
                        <a:lumOff val="60000"/>
                      </a:schemeClr>
                    </a:solidFill>
                  </a:tcPr>
                </a:tc>
                <a:tc>
                  <a:txBody>
                    <a:bodyPr/>
                    <a:lstStyle/>
                    <a:p>
                      <a:pPr algn="ctr"/>
                      <a:r>
                        <a:rPr lang="en-US" altLang="zh-CN" sz="2400" dirty="0"/>
                        <a:t>-0.5,</a:t>
                      </a:r>
                      <a:r>
                        <a:rPr lang="zh-CN" altLang="en-US" sz="2400" dirty="0"/>
                        <a:t> </a:t>
                      </a:r>
                      <a:r>
                        <a:rPr lang="en-US" altLang="zh-CN" sz="2400" dirty="0"/>
                        <a:t>-0.5</a:t>
                      </a:r>
                      <a:endParaRPr lang="en-US" sz="2400" dirty="0"/>
                    </a:p>
                  </a:txBody>
                  <a:tcPr anchor="ctr">
                    <a:solidFill>
                      <a:schemeClr val="accent1">
                        <a:lumMod val="60000"/>
                        <a:lumOff val="40000"/>
                      </a:schemeClr>
                    </a:solidFill>
                  </a:tcPr>
                </a:tc>
                <a:extLst>
                  <a:ext uri="{0D108BD9-81ED-4DB2-BD59-A6C34878D82A}">
                    <a16:rowId xmlns:a16="http://schemas.microsoft.com/office/drawing/2014/main" val="10002"/>
                  </a:ext>
                </a:extLst>
              </a:tr>
              <a:tr h="817629">
                <a:tc>
                  <a:txBody>
                    <a:bodyPr/>
                    <a:lstStyle/>
                    <a:p>
                      <a:pPr algn="ctr"/>
                      <a:r>
                        <a:rPr lang="en-US" altLang="zh-CN" sz="2400" b="1" dirty="0"/>
                        <a:t>PD</a:t>
                      </a:r>
                      <a:endParaRPr lang="en-US" sz="2400" b="1" dirty="0"/>
                    </a:p>
                  </a:txBody>
                  <a:tcPr anchor="ctr"/>
                </a:tc>
                <a:tc>
                  <a:txBody>
                    <a:bodyPr/>
                    <a:lstStyle/>
                    <a:p>
                      <a:pPr algn="ctr"/>
                      <a:r>
                        <a:rPr lang="en-US" altLang="zh-CN" sz="2400" dirty="0"/>
                        <a:t>-6,</a:t>
                      </a:r>
                      <a:r>
                        <a:rPr lang="zh-CN" altLang="en-US" sz="2400" dirty="0"/>
                        <a:t> </a:t>
                      </a:r>
                      <a:r>
                        <a:rPr lang="en-US" altLang="zh-CN" sz="2400" dirty="0"/>
                        <a:t>8</a:t>
                      </a:r>
                      <a:endParaRPr lang="en-US" sz="2400" dirty="0"/>
                    </a:p>
                  </a:txBody>
                  <a:tcPr anchor="ctr"/>
                </a:tc>
                <a:tc>
                  <a:txBody>
                    <a:bodyPr/>
                    <a:lstStyle/>
                    <a:p>
                      <a:pPr algn="ctr"/>
                      <a:endParaRPr lang="en-US" sz="2400" dirty="0"/>
                    </a:p>
                  </a:txBody>
                  <a:tcPr anchor="ctr">
                    <a:solidFill>
                      <a:schemeClr val="accent1">
                        <a:lumMod val="60000"/>
                        <a:lumOff val="40000"/>
                      </a:schemeClr>
                    </a:solidFill>
                  </a:tcPr>
                </a:tc>
                <a:tc>
                  <a:txBody>
                    <a:bodyPr/>
                    <a:lstStyle/>
                    <a:p>
                      <a:pPr algn="ctr"/>
                      <a:r>
                        <a:rPr lang="en-US" altLang="zh-CN" sz="2400" dirty="0"/>
                        <a:t>-0.5,</a:t>
                      </a:r>
                      <a:r>
                        <a:rPr lang="zh-CN" altLang="en-US" sz="2400" dirty="0"/>
                        <a:t> </a:t>
                      </a:r>
                      <a:r>
                        <a:rPr lang="en-US" altLang="zh-CN" sz="2400" dirty="0"/>
                        <a:t>-0.5</a:t>
                      </a:r>
                      <a:endParaRPr lang="en-US" sz="2400" dirty="0"/>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526845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Multiple-round</a:t>
            </a:r>
            <a:r>
              <a:rPr lang="zh-CN" altLang="en-US" dirty="0"/>
              <a:t> </a:t>
            </a:r>
            <a:r>
              <a:rPr lang="en-US" altLang="zh-CN" dirty="0"/>
              <a:t>(pure)</a:t>
            </a:r>
            <a:r>
              <a:rPr lang="zh-CN" altLang="en-US" dirty="0"/>
              <a:t> </a:t>
            </a:r>
            <a:r>
              <a:rPr lang="en-US" altLang="zh-CN" dirty="0"/>
              <a:t>commitments</a:t>
            </a:r>
            <a:endParaRPr lang="en-US" dirty="0"/>
          </a:p>
        </p:txBody>
      </p:sp>
      <p:graphicFrame>
        <p:nvGraphicFramePr>
          <p:cNvPr id="7" name="Content Placeholder 3"/>
          <p:cNvGraphicFramePr>
            <a:graphicFrameLocks/>
          </p:cNvGraphicFramePr>
          <p:nvPr/>
        </p:nvGraphicFramePr>
        <p:xfrm>
          <a:off x="1450478" y="1946982"/>
          <a:ext cx="9604376" cy="3190670"/>
        </p:xfrm>
        <a:graphic>
          <a:graphicData uri="http://schemas.openxmlformats.org/drawingml/2006/table">
            <a:tbl>
              <a:tblPr firstRow="1" bandRow="1">
                <a:tableStyleId>{69CF1AB2-1976-4502-BF36-3FF5EA218861}</a:tableStyleId>
              </a:tblPr>
              <a:tblGrid>
                <a:gridCol w="2401094">
                  <a:extLst>
                    <a:ext uri="{9D8B030D-6E8A-4147-A177-3AD203B41FA5}">
                      <a16:colId xmlns:a16="http://schemas.microsoft.com/office/drawing/2014/main" val="20000"/>
                    </a:ext>
                  </a:extLst>
                </a:gridCol>
                <a:gridCol w="2401094">
                  <a:extLst>
                    <a:ext uri="{9D8B030D-6E8A-4147-A177-3AD203B41FA5}">
                      <a16:colId xmlns:a16="http://schemas.microsoft.com/office/drawing/2014/main" val="20001"/>
                    </a:ext>
                  </a:extLst>
                </a:gridCol>
                <a:gridCol w="2401094">
                  <a:extLst>
                    <a:ext uri="{9D8B030D-6E8A-4147-A177-3AD203B41FA5}">
                      <a16:colId xmlns:a16="http://schemas.microsoft.com/office/drawing/2014/main" val="20002"/>
                    </a:ext>
                  </a:extLst>
                </a:gridCol>
                <a:gridCol w="2401094">
                  <a:extLst>
                    <a:ext uri="{9D8B030D-6E8A-4147-A177-3AD203B41FA5}">
                      <a16:colId xmlns:a16="http://schemas.microsoft.com/office/drawing/2014/main" val="20003"/>
                    </a:ext>
                  </a:extLst>
                </a:gridCol>
              </a:tblGrid>
              <a:tr h="801873">
                <a:tc>
                  <a:txBody>
                    <a:bodyPr/>
                    <a:lstStyle/>
                    <a:p>
                      <a:pPr algn="ctr"/>
                      <a:endParaRPr lang="en-US" sz="2400" dirty="0"/>
                    </a:p>
                  </a:txBody>
                  <a:tcPr anchor="ctr"/>
                </a:tc>
                <a:tc>
                  <a:txBody>
                    <a:bodyPr/>
                    <a:lstStyle/>
                    <a:p>
                      <a:pPr algn="ctr"/>
                      <a:r>
                        <a:rPr lang="en-US" altLang="zh-CN" sz="2400"/>
                        <a:t>GR</a:t>
                      </a:r>
                      <a:endParaRPr lang="en-US" sz="2400" dirty="0"/>
                    </a:p>
                  </a:txBody>
                  <a:tcPr anchor="ctr"/>
                </a:tc>
                <a:tc>
                  <a:txBody>
                    <a:bodyPr/>
                    <a:lstStyle/>
                    <a:p>
                      <a:pPr algn="ctr"/>
                      <a:endParaRPr lang="en-US" sz="2400" dirty="0"/>
                    </a:p>
                  </a:txBody>
                  <a:tcPr anchor="ctr">
                    <a:solidFill>
                      <a:schemeClr val="accent1">
                        <a:lumMod val="60000"/>
                        <a:lumOff val="40000"/>
                      </a:schemeClr>
                    </a:solidFill>
                  </a:tcPr>
                </a:tc>
                <a:tc>
                  <a:txBody>
                    <a:bodyPr/>
                    <a:lstStyle/>
                    <a:p>
                      <a:pPr algn="ctr"/>
                      <a:r>
                        <a:rPr lang="en-US" altLang="zh-CN" sz="2400" dirty="0"/>
                        <a:t>ST</a:t>
                      </a:r>
                      <a:endParaRPr lang="en-US" sz="2400" dirty="0"/>
                    </a:p>
                  </a:txBody>
                  <a:tcPr anchor="ctr"/>
                </a:tc>
                <a:extLst>
                  <a:ext uri="{0D108BD9-81ED-4DB2-BD59-A6C34878D82A}">
                    <a16:rowId xmlns:a16="http://schemas.microsoft.com/office/drawing/2014/main" val="10000"/>
                  </a:ext>
                </a:extLst>
              </a:tr>
              <a:tr h="797401">
                <a:tc>
                  <a:txBody>
                    <a:bodyPr/>
                    <a:lstStyle/>
                    <a:p>
                      <a:pPr algn="ctr"/>
                      <a:r>
                        <a:rPr lang="en-US" altLang="zh-CN" sz="2400" b="1" dirty="0"/>
                        <a:t>R</a:t>
                      </a:r>
                      <a:endParaRPr lang="en-US" sz="2400" b="1" dirty="0"/>
                    </a:p>
                  </a:txBody>
                  <a:tcPr anchor="ctr"/>
                </a:tc>
                <a:tc>
                  <a:txBody>
                    <a:bodyPr/>
                    <a:lstStyle/>
                    <a:p>
                      <a:pPr algn="ctr"/>
                      <a:r>
                        <a:rPr lang="en-US" altLang="zh-CN" sz="2400" dirty="0"/>
                        <a:t>10,</a:t>
                      </a:r>
                      <a:r>
                        <a:rPr lang="zh-CN" altLang="en-US" sz="2400" dirty="0"/>
                        <a:t> </a:t>
                      </a:r>
                      <a:r>
                        <a:rPr lang="en-US" altLang="zh-CN" sz="2400" dirty="0"/>
                        <a:t>-5</a:t>
                      </a:r>
                      <a:endParaRPr lang="en-US" sz="2400" dirty="0"/>
                    </a:p>
                  </a:txBody>
                  <a:tcPr anchor="ctr"/>
                </a:tc>
                <a:tc>
                  <a:txBody>
                    <a:bodyPr/>
                    <a:lstStyle/>
                    <a:p>
                      <a:pPr algn="ctr"/>
                      <a:endParaRPr lang="en-US" sz="2400" dirty="0"/>
                    </a:p>
                  </a:txBody>
                  <a:tcPr anchor="ctr">
                    <a:solidFill>
                      <a:schemeClr val="accent1">
                        <a:lumMod val="60000"/>
                        <a:lumOff val="40000"/>
                      </a:schemeClr>
                    </a:solidFill>
                  </a:tcPr>
                </a:tc>
                <a:tc>
                  <a:txBody>
                    <a:bodyPr/>
                    <a:lstStyle/>
                    <a:p>
                      <a:pPr algn="ctr"/>
                      <a:r>
                        <a:rPr lang="en-US" altLang="zh-CN" sz="2400" dirty="0"/>
                        <a:t>0,</a:t>
                      </a:r>
                      <a:r>
                        <a:rPr lang="zh-CN" altLang="en-US" sz="2400" dirty="0"/>
                        <a:t> </a:t>
                      </a:r>
                      <a:r>
                        <a:rPr lang="en-US" altLang="zh-CN" sz="2400" dirty="0"/>
                        <a:t>-4</a:t>
                      </a:r>
                      <a:endParaRPr lang="en-US" sz="2400" dirty="0"/>
                    </a:p>
                  </a:txBody>
                  <a:tcPr anchor="ctr">
                    <a:solidFill>
                      <a:schemeClr val="accent6"/>
                    </a:solidFill>
                  </a:tcPr>
                </a:tc>
                <a:extLst>
                  <a:ext uri="{0D108BD9-81ED-4DB2-BD59-A6C34878D82A}">
                    <a16:rowId xmlns:a16="http://schemas.microsoft.com/office/drawing/2014/main" val="10001"/>
                  </a:ext>
                </a:extLst>
              </a:tr>
              <a:tr h="773767">
                <a:tc>
                  <a:txBody>
                    <a:bodyPr/>
                    <a:lstStyle/>
                    <a:p>
                      <a:pPr algn="ctr"/>
                      <a:r>
                        <a:rPr lang="en-US" altLang="zh-CN" sz="2400" b="1" dirty="0"/>
                        <a:t>PF</a:t>
                      </a:r>
                      <a:endParaRPr lang="en-US" sz="2400" b="1" dirty="0"/>
                    </a:p>
                  </a:txBody>
                  <a:tcPr anchor="ctr">
                    <a:solidFill>
                      <a:schemeClr val="accent1">
                        <a:lumMod val="60000"/>
                        <a:lumOff val="40000"/>
                      </a:schemeClr>
                    </a:solidFill>
                  </a:tcPr>
                </a:tc>
                <a:tc>
                  <a:txBody>
                    <a:bodyPr/>
                    <a:lstStyle/>
                    <a:p>
                      <a:pPr algn="ctr"/>
                      <a:r>
                        <a:rPr lang="en-US" altLang="zh-CN" sz="2400" dirty="0"/>
                        <a:t>4,</a:t>
                      </a:r>
                      <a:r>
                        <a:rPr lang="zh-CN" altLang="en-US" sz="2400" dirty="0"/>
                        <a:t> </a:t>
                      </a:r>
                      <a:r>
                        <a:rPr lang="en-US" altLang="zh-CN" sz="2400" dirty="0"/>
                        <a:t>1</a:t>
                      </a:r>
                      <a:endParaRPr lang="en-US" sz="2400" dirty="0"/>
                    </a:p>
                  </a:txBody>
                  <a:tcPr anchor="ctr">
                    <a:solidFill>
                      <a:schemeClr val="accent1">
                        <a:lumMod val="60000"/>
                        <a:lumOff val="40000"/>
                      </a:schemeClr>
                    </a:solidFill>
                  </a:tcPr>
                </a:tc>
                <a:tc>
                  <a:txBody>
                    <a:bodyPr/>
                    <a:lstStyle/>
                    <a:p>
                      <a:pPr algn="ctr"/>
                      <a:endParaRPr lang="en-US" sz="2400" dirty="0"/>
                    </a:p>
                  </a:txBody>
                  <a:tcPr anchor="ctr">
                    <a:solidFill>
                      <a:schemeClr val="accent1">
                        <a:lumMod val="40000"/>
                        <a:lumOff val="60000"/>
                      </a:schemeClr>
                    </a:solidFill>
                  </a:tcPr>
                </a:tc>
                <a:tc>
                  <a:txBody>
                    <a:bodyPr/>
                    <a:lstStyle/>
                    <a:p>
                      <a:pPr algn="ctr"/>
                      <a:r>
                        <a:rPr lang="en-US" altLang="zh-CN" sz="2400" dirty="0"/>
                        <a:t>-0.5,</a:t>
                      </a:r>
                      <a:r>
                        <a:rPr lang="zh-CN" altLang="en-US" sz="2400" dirty="0"/>
                        <a:t> </a:t>
                      </a:r>
                      <a:r>
                        <a:rPr lang="en-US" altLang="zh-CN" sz="2400" dirty="0"/>
                        <a:t>-0.5</a:t>
                      </a:r>
                      <a:endParaRPr lang="en-US" sz="2400" dirty="0"/>
                    </a:p>
                  </a:txBody>
                  <a:tcPr anchor="ctr">
                    <a:solidFill>
                      <a:schemeClr val="accent1">
                        <a:lumMod val="60000"/>
                        <a:lumOff val="40000"/>
                      </a:schemeClr>
                    </a:solidFill>
                  </a:tcPr>
                </a:tc>
                <a:extLst>
                  <a:ext uri="{0D108BD9-81ED-4DB2-BD59-A6C34878D82A}">
                    <a16:rowId xmlns:a16="http://schemas.microsoft.com/office/drawing/2014/main" val="10002"/>
                  </a:ext>
                </a:extLst>
              </a:tr>
              <a:tr h="817629">
                <a:tc>
                  <a:txBody>
                    <a:bodyPr/>
                    <a:lstStyle/>
                    <a:p>
                      <a:pPr algn="ctr"/>
                      <a:r>
                        <a:rPr lang="en-US" altLang="zh-CN" sz="2400" b="1" dirty="0"/>
                        <a:t>PD</a:t>
                      </a:r>
                      <a:endParaRPr lang="en-US" sz="2400" b="1" dirty="0"/>
                    </a:p>
                  </a:txBody>
                  <a:tcPr anchor="ctr"/>
                </a:tc>
                <a:tc>
                  <a:txBody>
                    <a:bodyPr/>
                    <a:lstStyle/>
                    <a:p>
                      <a:pPr algn="ctr"/>
                      <a:r>
                        <a:rPr lang="en-US" altLang="zh-CN" sz="2400" dirty="0"/>
                        <a:t>-6,</a:t>
                      </a:r>
                      <a:r>
                        <a:rPr lang="zh-CN" altLang="en-US" sz="2400" dirty="0"/>
                        <a:t> </a:t>
                      </a:r>
                      <a:r>
                        <a:rPr lang="en-US" altLang="zh-CN" sz="2400" dirty="0"/>
                        <a:t>8</a:t>
                      </a:r>
                      <a:endParaRPr lang="en-US" sz="2400" dirty="0"/>
                    </a:p>
                  </a:txBody>
                  <a:tcPr anchor="ctr"/>
                </a:tc>
                <a:tc>
                  <a:txBody>
                    <a:bodyPr/>
                    <a:lstStyle/>
                    <a:p>
                      <a:pPr algn="ctr"/>
                      <a:endParaRPr lang="en-US" sz="2400" dirty="0"/>
                    </a:p>
                  </a:txBody>
                  <a:tcPr anchor="ctr">
                    <a:solidFill>
                      <a:schemeClr val="accent1">
                        <a:lumMod val="60000"/>
                        <a:lumOff val="40000"/>
                      </a:schemeClr>
                    </a:solidFill>
                  </a:tcPr>
                </a:tc>
                <a:tc>
                  <a:txBody>
                    <a:bodyPr/>
                    <a:lstStyle/>
                    <a:p>
                      <a:pPr algn="ctr"/>
                      <a:r>
                        <a:rPr lang="en-US" altLang="zh-CN" sz="2400" dirty="0"/>
                        <a:t>-0.5,</a:t>
                      </a:r>
                      <a:r>
                        <a:rPr lang="zh-CN" altLang="en-US" sz="2400" dirty="0"/>
                        <a:t> </a:t>
                      </a:r>
                      <a:r>
                        <a:rPr lang="en-US" altLang="zh-CN" sz="2400" dirty="0"/>
                        <a:t>-0.5</a:t>
                      </a:r>
                      <a:endParaRPr lang="en-US" sz="2400" dirty="0"/>
                    </a:p>
                  </a:txBody>
                  <a:tcPr anchor="ctr"/>
                </a:tc>
                <a:extLst>
                  <a:ext uri="{0D108BD9-81ED-4DB2-BD59-A6C34878D82A}">
                    <a16:rowId xmlns:a16="http://schemas.microsoft.com/office/drawing/2014/main" val="10003"/>
                  </a:ext>
                </a:extLst>
              </a:tr>
            </a:tbl>
          </a:graphicData>
        </a:graphic>
      </p:graphicFrame>
      <p:sp>
        <p:nvSpPr>
          <p:cNvPr id="4" name="Right Arrow 3"/>
          <p:cNvSpPr/>
          <p:nvPr/>
        </p:nvSpPr>
        <p:spPr>
          <a:xfrm rot="7464006">
            <a:off x="7360127" y="4259834"/>
            <a:ext cx="2410863" cy="3659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251364" y="5540803"/>
            <a:ext cx="8292403" cy="461665"/>
          </a:xfrm>
          <a:prstGeom prst="rect">
            <a:avLst/>
          </a:prstGeom>
          <a:noFill/>
        </p:spPr>
        <p:txBody>
          <a:bodyPr wrap="square" rtlCol="0">
            <a:spAutoFit/>
          </a:bodyPr>
          <a:lstStyle/>
          <a:p>
            <a:r>
              <a:rPr lang="en-US" altLang="zh-CN" sz="2400" b="1" dirty="0"/>
              <a:t>Incentivize</a:t>
            </a:r>
            <a:r>
              <a:rPr lang="zh-CN" altLang="en-US" sz="2400" b="1" dirty="0"/>
              <a:t> </a:t>
            </a:r>
            <a:r>
              <a:rPr lang="en-US" altLang="zh-CN" sz="2400" b="1" dirty="0"/>
              <a:t>Row</a:t>
            </a:r>
            <a:r>
              <a:rPr lang="zh-CN" altLang="en-US" sz="2400" b="1" dirty="0"/>
              <a:t> </a:t>
            </a:r>
            <a:r>
              <a:rPr lang="en-US" altLang="zh-CN" sz="2400" b="1" dirty="0"/>
              <a:t>to</a:t>
            </a:r>
            <a:r>
              <a:rPr lang="zh-CN" altLang="en-US" sz="2400" b="1" dirty="0"/>
              <a:t> </a:t>
            </a:r>
            <a:r>
              <a:rPr lang="en-US" altLang="zh-CN" sz="2400" b="1" dirty="0"/>
              <a:t>commit</a:t>
            </a:r>
            <a:r>
              <a:rPr lang="zh-CN" altLang="en-US" sz="2400" b="1" dirty="0"/>
              <a:t> </a:t>
            </a:r>
            <a:r>
              <a:rPr lang="en-US" altLang="zh-CN" sz="2400" b="1" dirty="0"/>
              <a:t>in</a:t>
            </a:r>
            <a:r>
              <a:rPr lang="zh-CN" altLang="en-US" sz="2400" b="1" dirty="0"/>
              <a:t> </a:t>
            </a:r>
            <a:r>
              <a:rPr lang="en-US" altLang="zh-CN" sz="2400" b="1" dirty="0"/>
              <a:t>the</a:t>
            </a:r>
            <a:r>
              <a:rPr lang="zh-CN" altLang="en-US" sz="2400" b="1" dirty="0"/>
              <a:t> </a:t>
            </a:r>
            <a:r>
              <a:rPr lang="en-US" altLang="zh-CN" sz="2400" b="1" dirty="0"/>
              <a:t>next</a:t>
            </a:r>
            <a:r>
              <a:rPr lang="zh-CN" altLang="en-US" sz="2400" b="1" dirty="0"/>
              <a:t> </a:t>
            </a:r>
            <a:r>
              <a:rPr lang="en-US" altLang="zh-CN" sz="2400" b="1" dirty="0"/>
              <a:t>round</a:t>
            </a:r>
            <a:r>
              <a:rPr lang="zh-CN" altLang="en-US" sz="2400" b="1" dirty="0"/>
              <a:t> </a:t>
            </a:r>
            <a:endParaRPr lang="en-US" sz="2400" dirty="0"/>
          </a:p>
        </p:txBody>
      </p:sp>
    </p:spTree>
    <p:extLst>
      <p:ext uri="{BB962C8B-B14F-4D97-AF65-F5344CB8AC3E}">
        <p14:creationId xmlns:p14="http://schemas.microsoft.com/office/powerpoint/2010/main" val="6432745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Multiple-round</a:t>
            </a:r>
            <a:r>
              <a:rPr lang="zh-CN" altLang="en-US" dirty="0"/>
              <a:t> </a:t>
            </a:r>
            <a:r>
              <a:rPr lang="en-US" altLang="zh-CN" dirty="0"/>
              <a:t>(pure)</a:t>
            </a:r>
            <a:r>
              <a:rPr lang="zh-CN" altLang="en-US" dirty="0"/>
              <a:t> </a:t>
            </a:r>
            <a:r>
              <a:rPr lang="en-US" altLang="zh-CN" dirty="0"/>
              <a:t>commitments</a:t>
            </a:r>
            <a:endParaRPr lang="en-US" dirty="0"/>
          </a:p>
        </p:txBody>
      </p:sp>
      <p:graphicFrame>
        <p:nvGraphicFramePr>
          <p:cNvPr id="7" name="Content Placeholder 3"/>
          <p:cNvGraphicFramePr>
            <a:graphicFrameLocks/>
          </p:cNvGraphicFramePr>
          <p:nvPr/>
        </p:nvGraphicFramePr>
        <p:xfrm>
          <a:off x="1450478" y="1946982"/>
          <a:ext cx="9604376" cy="3190670"/>
        </p:xfrm>
        <a:graphic>
          <a:graphicData uri="http://schemas.openxmlformats.org/drawingml/2006/table">
            <a:tbl>
              <a:tblPr firstRow="1" bandRow="1">
                <a:tableStyleId>{69CF1AB2-1976-4502-BF36-3FF5EA218861}</a:tableStyleId>
              </a:tblPr>
              <a:tblGrid>
                <a:gridCol w="2401094">
                  <a:extLst>
                    <a:ext uri="{9D8B030D-6E8A-4147-A177-3AD203B41FA5}">
                      <a16:colId xmlns:a16="http://schemas.microsoft.com/office/drawing/2014/main" val="20000"/>
                    </a:ext>
                  </a:extLst>
                </a:gridCol>
                <a:gridCol w="2401094">
                  <a:extLst>
                    <a:ext uri="{9D8B030D-6E8A-4147-A177-3AD203B41FA5}">
                      <a16:colId xmlns:a16="http://schemas.microsoft.com/office/drawing/2014/main" val="20001"/>
                    </a:ext>
                  </a:extLst>
                </a:gridCol>
                <a:gridCol w="2401094">
                  <a:extLst>
                    <a:ext uri="{9D8B030D-6E8A-4147-A177-3AD203B41FA5}">
                      <a16:colId xmlns:a16="http://schemas.microsoft.com/office/drawing/2014/main" val="20002"/>
                    </a:ext>
                  </a:extLst>
                </a:gridCol>
                <a:gridCol w="2401094">
                  <a:extLst>
                    <a:ext uri="{9D8B030D-6E8A-4147-A177-3AD203B41FA5}">
                      <a16:colId xmlns:a16="http://schemas.microsoft.com/office/drawing/2014/main" val="20003"/>
                    </a:ext>
                  </a:extLst>
                </a:gridCol>
              </a:tblGrid>
              <a:tr h="801873">
                <a:tc>
                  <a:txBody>
                    <a:bodyPr/>
                    <a:lstStyle/>
                    <a:p>
                      <a:pPr algn="ctr"/>
                      <a:endParaRPr lang="en-US" sz="2400" dirty="0"/>
                    </a:p>
                  </a:txBody>
                  <a:tcPr anchor="ctr"/>
                </a:tc>
                <a:tc>
                  <a:txBody>
                    <a:bodyPr/>
                    <a:lstStyle/>
                    <a:p>
                      <a:pPr algn="ctr"/>
                      <a:r>
                        <a:rPr lang="en-US" altLang="zh-CN" sz="2400"/>
                        <a:t>GR</a:t>
                      </a:r>
                      <a:endParaRPr lang="en-US" sz="2400" dirty="0"/>
                    </a:p>
                  </a:txBody>
                  <a:tcPr anchor="ctr"/>
                </a:tc>
                <a:tc>
                  <a:txBody>
                    <a:bodyPr/>
                    <a:lstStyle/>
                    <a:p>
                      <a:pPr algn="ctr"/>
                      <a:endParaRPr lang="en-US" sz="2400" dirty="0"/>
                    </a:p>
                  </a:txBody>
                  <a:tcPr anchor="ctr">
                    <a:solidFill>
                      <a:schemeClr val="accent1">
                        <a:lumMod val="60000"/>
                        <a:lumOff val="40000"/>
                      </a:schemeClr>
                    </a:solidFill>
                  </a:tcPr>
                </a:tc>
                <a:tc>
                  <a:txBody>
                    <a:bodyPr/>
                    <a:lstStyle/>
                    <a:p>
                      <a:pPr algn="ctr"/>
                      <a:r>
                        <a:rPr lang="en-US" altLang="zh-CN" sz="2400" dirty="0"/>
                        <a:t>ST</a:t>
                      </a:r>
                      <a:endParaRPr lang="en-US" sz="2400" dirty="0"/>
                    </a:p>
                  </a:txBody>
                  <a:tcPr anchor="ctr"/>
                </a:tc>
                <a:extLst>
                  <a:ext uri="{0D108BD9-81ED-4DB2-BD59-A6C34878D82A}">
                    <a16:rowId xmlns:a16="http://schemas.microsoft.com/office/drawing/2014/main" val="10000"/>
                  </a:ext>
                </a:extLst>
              </a:tr>
              <a:tr h="797401">
                <a:tc>
                  <a:txBody>
                    <a:bodyPr/>
                    <a:lstStyle/>
                    <a:p>
                      <a:pPr algn="ctr"/>
                      <a:r>
                        <a:rPr lang="en-US" altLang="zh-CN" sz="2400" b="1" dirty="0"/>
                        <a:t>R</a:t>
                      </a:r>
                      <a:endParaRPr lang="en-US" sz="2400" b="1" dirty="0"/>
                    </a:p>
                  </a:txBody>
                  <a:tcPr anchor="ctr"/>
                </a:tc>
                <a:tc>
                  <a:txBody>
                    <a:bodyPr/>
                    <a:lstStyle/>
                    <a:p>
                      <a:pPr algn="ctr"/>
                      <a:r>
                        <a:rPr lang="en-US" altLang="zh-CN" sz="2400" dirty="0"/>
                        <a:t>10,</a:t>
                      </a:r>
                      <a:r>
                        <a:rPr lang="zh-CN" altLang="en-US" sz="2400" dirty="0"/>
                        <a:t> </a:t>
                      </a:r>
                      <a:r>
                        <a:rPr lang="en-US" altLang="zh-CN" sz="2400" dirty="0"/>
                        <a:t>-5</a:t>
                      </a:r>
                      <a:endParaRPr lang="en-US" sz="2400" dirty="0"/>
                    </a:p>
                  </a:txBody>
                  <a:tcPr anchor="ctr"/>
                </a:tc>
                <a:tc>
                  <a:txBody>
                    <a:bodyPr/>
                    <a:lstStyle/>
                    <a:p>
                      <a:pPr algn="ctr"/>
                      <a:endParaRPr lang="en-US" sz="2400" dirty="0"/>
                    </a:p>
                  </a:txBody>
                  <a:tcPr anchor="ctr">
                    <a:solidFill>
                      <a:schemeClr val="accent1">
                        <a:lumMod val="60000"/>
                        <a:lumOff val="40000"/>
                      </a:schemeClr>
                    </a:solidFill>
                  </a:tcPr>
                </a:tc>
                <a:tc>
                  <a:txBody>
                    <a:bodyPr/>
                    <a:lstStyle/>
                    <a:p>
                      <a:pPr algn="ctr"/>
                      <a:r>
                        <a:rPr lang="en-US" altLang="zh-CN" sz="2400" dirty="0"/>
                        <a:t>0,</a:t>
                      </a:r>
                      <a:r>
                        <a:rPr lang="zh-CN" altLang="en-US" sz="2400" dirty="0"/>
                        <a:t> </a:t>
                      </a:r>
                      <a:r>
                        <a:rPr lang="en-US" altLang="zh-CN" sz="2400" dirty="0"/>
                        <a:t>-4</a:t>
                      </a:r>
                      <a:endParaRPr lang="en-US" sz="2400" dirty="0"/>
                    </a:p>
                  </a:txBody>
                  <a:tcPr anchor="ctr"/>
                </a:tc>
                <a:extLst>
                  <a:ext uri="{0D108BD9-81ED-4DB2-BD59-A6C34878D82A}">
                    <a16:rowId xmlns:a16="http://schemas.microsoft.com/office/drawing/2014/main" val="10001"/>
                  </a:ext>
                </a:extLst>
              </a:tr>
              <a:tr h="773767">
                <a:tc>
                  <a:txBody>
                    <a:bodyPr/>
                    <a:lstStyle/>
                    <a:p>
                      <a:pPr algn="ctr"/>
                      <a:r>
                        <a:rPr lang="en-US" altLang="zh-CN" sz="2400" b="1" dirty="0"/>
                        <a:t>PF</a:t>
                      </a:r>
                      <a:endParaRPr lang="en-US" sz="2400" b="1" dirty="0"/>
                    </a:p>
                  </a:txBody>
                  <a:tcPr anchor="ctr">
                    <a:solidFill>
                      <a:schemeClr val="accent1">
                        <a:lumMod val="60000"/>
                        <a:lumOff val="40000"/>
                      </a:schemeClr>
                    </a:solidFill>
                  </a:tcPr>
                </a:tc>
                <a:tc>
                  <a:txBody>
                    <a:bodyPr/>
                    <a:lstStyle/>
                    <a:p>
                      <a:pPr algn="ctr"/>
                      <a:r>
                        <a:rPr lang="en-US" altLang="zh-CN" sz="2400" dirty="0"/>
                        <a:t>4,</a:t>
                      </a:r>
                      <a:r>
                        <a:rPr lang="zh-CN" altLang="en-US" sz="2400" dirty="0"/>
                        <a:t> </a:t>
                      </a:r>
                      <a:r>
                        <a:rPr lang="en-US" altLang="zh-CN" sz="2400" dirty="0"/>
                        <a:t>1</a:t>
                      </a:r>
                      <a:endParaRPr lang="en-US" sz="2400" dirty="0"/>
                    </a:p>
                  </a:txBody>
                  <a:tcPr anchor="ctr">
                    <a:solidFill>
                      <a:schemeClr val="accent1">
                        <a:lumMod val="60000"/>
                        <a:lumOff val="40000"/>
                      </a:schemeClr>
                    </a:solidFill>
                  </a:tcPr>
                </a:tc>
                <a:tc>
                  <a:txBody>
                    <a:bodyPr/>
                    <a:lstStyle/>
                    <a:p>
                      <a:pPr algn="ctr"/>
                      <a:endParaRPr lang="en-US" sz="2400" dirty="0"/>
                    </a:p>
                  </a:txBody>
                  <a:tcPr anchor="ctr">
                    <a:solidFill>
                      <a:schemeClr val="accent1">
                        <a:lumMod val="40000"/>
                        <a:lumOff val="60000"/>
                      </a:schemeClr>
                    </a:solidFill>
                  </a:tcPr>
                </a:tc>
                <a:tc>
                  <a:txBody>
                    <a:bodyPr/>
                    <a:lstStyle/>
                    <a:p>
                      <a:pPr algn="ctr"/>
                      <a:r>
                        <a:rPr lang="en-US" altLang="zh-CN" sz="2400" dirty="0"/>
                        <a:t>-0.5,</a:t>
                      </a:r>
                      <a:r>
                        <a:rPr lang="zh-CN" altLang="en-US" sz="2400" dirty="0"/>
                        <a:t> </a:t>
                      </a:r>
                      <a:r>
                        <a:rPr lang="en-US" altLang="zh-CN" sz="2400" dirty="0"/>
                        <a:t>-0.5</a:t>
                      </a:r>
                      <a:endParaRPr lang="en-US" sz="2400" dirty="0"/>
                    </a:p>
                  </a:txBody>
                  <a:tcPr anchor="ctr">
                    <a:solidFill>
                      <a:schemeClr val="accent1">
                        <a:lumMod val="60000"/>
                        <a:lumOff val="40000"/>
                      </a:schemeClr>
                    </a:solidFill>
                  </a:tcPr>
                </a:tc>
                <a:extLst>
                  <a:ext uri="{0D108BD9-81ED-4DB2-BD59-A6C34878D82A}">
                    <a16:rowId xmlns:a16="http://schemas.microsoft.com/office/drawing/2014/main" val="10002"/>
                  </a:ext>
                </a:extLst>
              </a:tr>
              <a:tr h="817629">
                <a:tc>
                  <a:txBody>
                    <a:bodyPr/>
                    <a:lstStyle/>
                    <a:p>
                      <a:pPr algn="ctr"/>
                      <a:r>
                        <a:rPr lang="en-US" altLang="zh-CN" sz="2400" b="1" dirty="0"/>
                        <a:t>PD</a:t>
                      </a:r>
                      <a:endParaRPr lang="en-US" sz="2400" b="1" dirty="0"/>
                    </a:p>
                  </a:txBody>
                  <a:tcPr anchor="ctr"/>
                </a:tc>
                <a:tc>
                  <a:txBody>
                    <a:bodyPr/>
                    <a:lstStyle/>
                    <a:p>
                      <a:pPr algn="ctr"/>
                      <a:r>
                        <a:rPr lang="en-US" altLang="zh-CN" sz="2400" dirty="0"/>
                        <a:t>-6,</a:t>
                      </a:r>
                      <a:r>
                        <a:rPr lang="zh-CN" altLang="en-US" sz="2400" dirty="0"/>
                        <a:t> </a:t>
                      </a:r>
                      <a:r>
                        <a:rPr lang="en-US" altLang="zh-CN" sz="2400" dirty="0"/>
                        <a:t>8</a:t>
                      </a:r>
                      <a:endParaRPr lang="en-US" sz="2400" dirty="0"/>
                    </a:p>
                  </a:txBody>
                  <a:tcPr anchor="ctr"/>
                </a:tc>
                <a:tc>
                  <a:txBody>
                    <a:bodyPr/>
                    <a:lstStyle/>
                    <a:p>
                      <a:pPr algn="ctr"/>
                      <a:endParaRPr lang="en-US" sz="2400" dirty="0"/>
                    </a:p>
                  </a:txBody>
                  <a:tcPr anchor="ctr">
                    <a:solidFill>
                      <a:schemeClr val="accent1">
                        <a:lumMod val="60000"/>
                        <a:lumOff val="40000"/>
                      </a:schemeClr>
                    </a:solidFill>
                  </a:tcPr>
                </a:tc>
                <a:tc>
                  <a:txBody>
                    <a:bodyPr/>
                    <a:lstStyle/>
                    <a:p>
                      <a:pPr algn="ctr"/>
                      <a:r>
                        <a:rPr lang="en-US" altLang="zh-CN" sz="2400" dirty="0"/>
                        <a:t>-0.5,</a:t>
                      </a:r>
                      <a:r>
                        <a:rPr lang="zh-CN" altLang="en-US" sz="2400" dirty="0"/>
                        <a:t> </a:t>
                      </a:r>
                      <a:r>
                        <a:rPr lang="en-US" altLang="zh-CN" sz="2400" dirty="0"/>
                        <a:t>-0.5</a:t>
                      </a:r>
                      <a:endParaRPr lang="en-US" sz="2400" dirty="0"/>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448958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Multiple-round</a:t>
            </a:r>
            <a:r>
              <a:rPr lang="zh-CN" altLang="en-US" dirty="0"/>
              <a:t> </a:t>
            </a:r>
            <a:r>
              <a:rPr lang="en-US" altLang="zh-CN" dirty="0"/>
              <a:t>(pure)</a:t>
            </a:r>
            <a:r>
              <a:rPr lang="zh-CN" altLang="en-US" dirty="0"/>
              <a:t> </a:t>
            </a:r>
            <a:r>
              <a:rPr lang="en-US" altLang="zh-CN" dirty="0"/>
              <a:t>commitments</a:t>
            </a:r>
            <a:endParaRPr lang="en-US" dirty="0"/>
          </a:p>
        </p:txBody>
      </p:sp>
      <p:graphicFrame>
        <p:nvGraphicFramePr>
          <p:cNvPr id="7" name="Content Placeholder 3"/>
          <p:cNvGraphicFramePr>
            <a:graphicFrameLocks/>
          </p:cNvGraphicFramePr>
          <p:nvPr/>
        </p:nvGraphicFramePr>
        <p:xfrm>
          <a:off x="1450478" y="1946982"/>
          <a:ext cx="9604376" cy="3190670"/>
        </p:xfrm>
        <a:graphic>
          <a:graphicData uri="http://schemas.openxmlformats.org/drawingml/2006/table">
            <a:tbl>
              <a:tblPr firstRow="1" bandRow="1">
                <a:tableStyleId>{69CF1AB2-1976-4502-BF36-3FF5EA218861}</a:tableStyleId>
              </a:tblPr>
              <a:tblGrid>
                <a:gridCol w="2401094">
                  <a:extLst>
                    <a:ext uri="{9D8B030D-6E8A-4147-A177-3AD203B41FA5}">
                      <a16:colId xmlns:a16="http://schemas.microsoft.com/office/drawing/2014/main" val="20000"/>
                    </a:ext>
                  </a:extLst>
                </a:gridCol>
                <a:gridCol w="2401094">
                  <a:extLst>
                    <a:ext uri="{9D8B030D-6E8A-4147-A177-3AD203B41FA5}">
                      <a16:colId xmlns:a16="http://schemas.microsoft.com/office/drawing/2014/main" val="20001"/>
                    </a:ext>
                  </a:extLst>
                </a:gridCol>
                <a:gridCol w="2401094">
                  <a:extLst>
                    <a:ext uri="{9D8B030D-6E8A-4147-A177-3AD203B41FA5}">
                      <a16:colId xmlns:a16="http://schemas.microsoft.com/office/drawing/2014/main" val="20002"/>
                    </a:ext>
                  </a:extLst>
                </a:gridCol>
                <a:gridCol w="2401094">
                  <a:extLst>
                    <a:ext uri="{9D8B030D-6E8A-4147-A177-3AD203B41FA5}">
                      <a16:colId xmlns:a16="http://schemas.microsoft.com/office/drawing/2014/main" val="20003"/>
                    </a:ext>
                  </a:extLst>
                </a:gridCol>
              </a:tblGrid>
              <a:tr h="801873">
                <a:tc>
                  <a:txBody>
                    <a:bodyPr/>
                    <a:lstStyle/>
                    <a:p>
                      <a:pPr algn="ctr"/>
                      <a:endParaRPr lang="en-US" sz="2400" dirty="0"/>
                    </a:p>
                  </a:txBody>
                  <a:tcPr anchor="ctr"/>
                </a:tc>
                <a:tc>
                  <a:txBody>
                    <a:bodyPr/>
                    <a:lstStyle/>
                    <a:p>
                      <a:pPr algn="ctr"/>
                      <a:r>
                        <a:rPr lang="en-US" altLang="zh-CN" sz="2400"/>
                        <a:t>GR</a:t>
                      </a:r>
                      <a:endParaRPr lang="en-US" sz="2400" dirty="0"/>
                    </a:p>
                  </a:txBody>
                  <a:tcPr anchor="ctr"/>
                </a:tc>
                <a:tc>
                  <a:txBody>
                    <a:bodyPr/>
                    <a:lstStyle/>
                    <a:p>
                      <a:pPr algn="ctr"/>
                      <a:endParaRPr lang="en-US" sz="2400" dirty="0"/>
                    </a:p>
                  </a:txBody>
                  <a:tcPr anchor="ctr">
                    <a:solidFill>
                      <a:schemeClr val="accent1">
                        <a:lumMod val="60000"/>
                        <a:lumOff val="40000"/>
                      </a:schemeClr>
                    </a:solidFill>
                  </a:tcPr>
                </a:tc>
                <a:tc>
                  <a:txBody>
                    <a:bodyPr/>
                    <a:lstStyle/>
                    <a:p>
                      <a:pPr algn="ctr"/>
                      <a:r>
                        <a:rPr lang="en-US" altLang="zh-CN" sz="2400" dirty="0"/>
                        <a:t>ST</a:t>
                      </a:r>
                      <a:endParaRPr lang="en-US" sz="2400" dirty="0"/>
                    </a:p>
                  </a:txBody>
                  <a:tcPr anchor="ctr"/>
                </a:tc>
                <a:extLst>
                  <a:ext uri="{0D108BD9-81ED-4DB2-BD59-A6C34878D82A}">
                    <a16:rowId xmlns:a16="http://schemas.microsoft.com/office/drawing/2014/main" val="10000"/>
                  </a:ext>
                </a:extLst>
              </a:tr>
              <a:tr h="797401">
                <a:tc>
                  <a:txBody>
                    <a:bodyPr/>
                    <a:lstStyle/>
                    <a:p>
                      <a:pPr algn="ctr"/>
                      <a:endParaRPr lang="en-US" sz="2400" b="1" dirty="0"/>
                    </a:p>
                  </a:txBody>
                  <a:tcPr anchor="ctr"/>
                </a:tc>
                <a:tc>
                  <a:txBody>
                    <a:bodyPr/>
                    <a:lstStyle/>
                    <a:p>
                      <a:pPr algn="ctr"/>
                      <a:endParaRPr lang="en-US" sz="2400" dirty="0"/>
                    </a:p>
                  </a:txBody>
                  <a:tcPr anchor="ctr"/>
                </a:tc>
                <a:tc>
                  <a:txBody>
                    <a:bodyPr/>
                    <a:lstStyle/>
                    <a:p>
                      <a:pPr algn="ctr"/>
                      <a:endParaRPr lang="en-US" sz="2400" dirty="0"/>
                    </a:p>
                  </a:txBody>
                  <a:tcPr anchor="ctr">
                    <a:solidFill>
                      <a:schemeClr val="accent1">
                        <a:lumMod val="60000"/>
                        <a:lumOff val="40000"/>
                      </a:schemeClr>
                    </a:solidFill>
                  </a:tcPr>
                </a:tc>
                <a:tc>
                  <a:txBody>
                    <a:bodyPr/>
                    <a:lstStyle/>
                    <a:p>
                      <a:pPr algn="ctr"/>
                      <a:endParaRPr lang="en-US" sz="2400" dirty="0"/>
                    </a:p>
                  </a:txBody>
                  <a:tcPr anchor="ctr"/>
                </a:tc>
                <a:extLst>
                  <a:ext uri="{0D108BD9-81ED-4DB2-BD59-A6C34878D82A}">
                    <a16:rowId xmlns:a16="http://schemas.microsoft.com/office/drawing/2014/main" val="10001"/>
                  </a:ext>
                </a:extLst>
              </a:tr>
              <a:tr h="773767">
                <a:tc>
                  <a:txBody>
                    <a:bodyPr/>
                    <a:lstStyle/>
                    <a:p>
                      <a:pPr algn="ctr"/>
                      <a:r>
                        <a:rPr lang="en-US" altLang="zh-CN" sz="2400" b="1" dirty="0"/>
                        <a:t>PF</a:t>
                      </a:r>
                      <a:endParaRPr lang="en-US" sz="2400" b="1" dirty="0"/>
                    </a:p>
                  </a:txBody>
                  <a:tcPr anchor="ctr">
                    <a:solidFill>
                      <a:schemeClr val="accent1">
                        <a:lumMod val="60000"/>
                        <a:lumOff val="40000"/>
                      </a:schemeClr>
                    </a:solidFill>
                  </a:tcPr>
                </a:tc>
                <a:tc>
                  <a:txBody>
                    <a:bodyPr/>
                    <a:lstStyle/>
                    <a:p>
                      <a:pPr algn="ctr"/>
                      <a:r>
                        <a:rPr lang="en-US" altLang="zh-CN" sz="2400" dirty="0"/>
                        <a:t>4,</a:t>
                      </a:r>
                      <a:r>
                        <a:rPr lang="zh-CN" altLang="en-US" sz="2400" dirty="0"/>
                        <a:t> </a:t>
                      </a:r>
                      <a:r>
                        <a:rPr lang="en-US" altLang="zh-CN" sz="2400" dirty="0"/>
                        <a:t>1</a:t>
                      </a:r>
                      <a:endParaRPr lang="en-US" sz="2400" dirty="0"/>
                    </a:p>
                  </a:txBody>
                  <a:tcPr anchor="ctr">
                    <a:solidFill>
                      <a:schemeClr val="accent1">
                        <a:lumMod val="60000"/>
                        <a:lumOff val="40000"/>
                      </a:schemeClr>
                    </a:solidFill>
                  </a:tcPr>
                </a:tc>
                <a:tc>
                  <a:txBody>
                    <a:bodyPr/>
                    <a:lstStyle/>
                    <a:p>
                      <a:pPr algn="ctr"/>
                      <a:endParaRPr lang="en-US" sz="2400" dirty="0"/>
                    </a:p>
                  </a:txBody>
                  <a:tcPr anchor="ctr">
                    <a:solidFill>
                      <a:schemeClr val="accent1">
                        <a:lumMod val="40000"/>
                        <a:lumOff val="60000"/>
                      </a:schemeClr>
                    </a:solidFill>
                  </a:tcPr>
                </a:tc>
                <a:tc>
                  <a:txBody>
                    <a:bodyPr/>
                    <a:lstStyle/>
                    <a:p>
                      <a:pPr algn="ctr"/>
                      <a:r>
                        <a:rPr lang="en-US" altLang="zh-CN" sz="2400" dirty="0"/>
                        <a:t>-0.5,</a:t>
                      </a:r>
                      <a:r>
                        <a:rPr lang="zh-CN" altLang="en-US" sz="2400" dirty="0"/>
                        <a:t> </a:t>
                      </a:r>
                      <a:r>
                        <a:rPr lang="en-US" altLang="zh-CN" sz="2400" dirty="0"/>
                        <a:t>-0.5</a:t>
                      </a:r>
                      <a:endParaRPr lang="en-US" sz="2400" dirty="0"/>
                    </a:p>
                  </a:txBody>
                  <a:tcPr anchor="ctr">
                    <a:solidFill>
                      <a:schemeClr val="accent1">
                        <a:lumMod val="60000"/>
                        <a:lumOff val="40000"/>
                      </a:schemeClr>
                    </a:solidFill>
                  </a:tcPr>
                </a:tc>
                <a:extLst>
                  <a:ext uri="{0D108BD9-81ED-4DB2-BD59-A6C34878D82A}">
                    <a16:rowId xmlns:a16="http://schemas.microsoft.com/office/drawing/2014/main" val="10002"/>
                  </a:ext>
                </a:extLst>
              </a:tr>
              <a:tr h="817629">
                <a:tc>
                  <a:txBody>
                    <a:bodyPr/>
                    <a:lstStyle/>
                    <a:p>
                      <a:pPr algn="ctr"/>
                      <a:r>
                        <a:rPr lang="en-US" altLang="zh-CN" sz="2400" b="1" dirty="0"/>
                        <a:t>PD</a:t>
                      </a:r>
                      <a:endParaRPr lang="en-US" sz="2400" b="1" dirty="0"/>
                    </a:p>
                  </a:txBody>
                  <a:tcPr anchor="ctr"/>
                </a:tc>
                <a:tc>
                  <a:txBody>
                    <a:bodyPr/>
                    <a:lstStyle/>
                    <a:p>
                      <a:pPr algn="ctr"/>
                      <a:r>
                        <a:rPr lang="en-US" altLang="zh-CN" sz="2400" dirty="0"/>
                        <a:t>-6,</a:t>
                      </a:r>
                      <a:r>
                        <a:rPr lang="zh-CN" altLang="en-US" sz="2400" dirty="0"/>
                        <a:t> </a:t>
                      </a:r>
                      <a:r>
                        <a:rPr lang="en-US" altLang="zh-CN" sz="2400" dirty="0"/>
                        <a:t>8</a:t>
                      </a:r>
                      <a:endParaRPr lang="en-US" sz="2400" dirty="0"/>
                    </a:p>
                  </a:txBody>
                  <a:tcPr anchor="ctr"/>
                </a:tc>
                <a:tc>
                  <a:txBody>
                    <a:bodyPr/>
                    <a:lstStyle/>
                    <a:p>
                      <a:pPr algn="ctr"/>
                      <a:endParaRPr lang="en-US" sz="2400" dirty="0"/>
                    </a:p>
                  </a:txBody>
                  <a:tcPr anchor="ctr">
                    <a:solidFill>
                      <a:schemeClr val="accent1">
                        <a:lumMod val="60000"/>
                        <a:lumOff val="40000"/>
                      </a:schemeClr>
                    </a:solidFill>
                  </a:tcPr>
                </a:tc>
                <a:tc>
                  <a:txBody>
                    <a:bodyPr/>
                    <a:lstStyle/>
                    <a:p>
                      <a:pPr algn="ctr"/>
                      <a:r>
                        <a:rPr lang="en-US" altLang="zh-CN" sz="2400" dirty="0"/>
                        <a:t>-0.5,</a:t>
                      </a:r>
                      <a:r>
                        <a:rPr lang="zh-CN" altLang="en-US" sz="2400" dirty="0"/>
                        <a:t> </a:t>
                      </a:r>
                      <a:r>
                        <a:rPr lang="en-US" altLang="zh-CN" sz="2400" dirty="0"/>
                        <a:t>-0.5</a:t>
                      </a:r>
                      <a:endParaRPr lang="en-US" sz="2400" dirty="0"/>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7651104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Multiple-round</a:t>
            </a:r>
            <a:r>
              <a:rPr lang="zh-CN" altLang="en-US" dirty="0"/>
              <a:t> </a:t>
            </a:r>
            <a:r>
              <a:rPr lang="en-US" altLang="zh-CN" dirty="0"/>
              <a:t>(pure)</a:t>
            </a:r>
            <a:r>
              <a:rPr lang="zh-CN" altLang="en-US" dirty="0"/>
              <a:t> </a:t>
            </a:r>
            <a:r>
              <a:rPr lang="en-US" altLang="zh-CN" dirty="0"/>
              <a:t>commitments</a:t>
            </a:r>
            <a:endParaRPr lang="en-US" dirty="0"/>
          </a:p>
        </p:txBody>
      </p:sp>
      <p:graphicFrame>
        <p:nvGraphicFramePr>
          <p:cNvPr id="7" name="Content Placeholder 3"/>
          <p:cNvGraphicFramePr>
            <a:graphicFrameLocks/>
          </p:cNvGraphicFramePr>
          <p:nvPr/>
        </p:nvGraphicFramePr>
        <p:xfrm>
          <a:off x="1450478" y="1946982"/>
          <a:ext cx="9604376" cy="3190670"/>
        </p:xfrm>
        <a:graphic>
          <a:graphicData uri="http://schemas.openxmlformats.org/drawingml/2006/table">
            <a:tbl>
              <a:tblPr firstRow="1" bandRow="1">
                <a:tableStyleId>{69CF1AB2-1976-4502-BF36-3FF5EA218861}</a:tableStyleId>
              </a:tblPr>
              <a:tblGrid>
                <a:gridCol w="2401094">
                  <a:extLst>
                    <a:ext uri="{9D8B030D-6E8A-4147-A177-3AD203B41FA5}">
                      <a16:colId xmlns:a16="http://schemas.microsoft.com/office/drawing/2014/main" val="20000"/>
                    </a:ext>
                  </a:extLst>
                </a:gridCol>
                <a:gridCol w="2401094">
                  <a:extLst>
                    <a:ext uri="{9D8B030D-6E8A-4147-A177-3AD203B41FA5}">
                      <a16:colId xmlns:a16="http://schemas.microsoft.com/office/drawing/2014/main" val="20001"/>
                    </a:ext>
                  </a:extLst>
                </a:gridCol>
                <a:gridCol w="2401094">
                  <a:extLst>
                    <a:ext uri="{9D8B030D-6E8A-4147-A177-3AD203B41FA5}">
                      <a16:colId xmlns:a16="http://schemas.microsoft.com/office/drawing/2014/main" val="20002"/>
                    </a:ext>
                  </a:extLst>
                </a:gridCol>
                <a:gridCol w="2401094">
                  <a:extLst>
                    <a:ext uri="{9D8B030D-6E8A-4147-A177-3AD203B41FA5}">
                      <a16:colId xmlns:a16="http://schemas.microsoft.com/office/drawing/2014/main" val="20003"/>
                    </a:ext>
                  </a:extLst>
                </a:gridCol>
              </a:tblGrid>
              <a:tr h="801873">
                <a:tc>
                  <a:txBody>
                    <a:bodyPr/>
                    <a:lstStyle/>
                    <a:p>
                      <a:pPr algn="ctr"/>
                      <a:endParaRPr lang="en-US" sz="2400" dirty="0"/>
                    </a:p>
                  </a:txBody>
                  <a:tcPr anchor="ctr"/>
                </a:tc>
                <a:tc>
                  <a:txBody>
                    <a:bodyPr/>
                    <a:lstStyle/>
                    <a:p>
                      <a:pPr algn="ctr"/>
                      <a:r>
                        <a:rPr lang="en-US" altLang="zh-CN" sz="2400"/>
                        <a:t>GR</a:t>
                      </a:r>
                      <a:endParaRPr lang="en-US" sz="2400" dirty="0"/>
                    </a:p>
                  </a:txBody>
                  <a:tcPr anchor="ctr"/>
                </a:tc>
                <a:tc>
                  <a:txBody>
                    <a:bodyPr/>
                    <a:lstStyle/>
                    <a:p>
                      <a:pPr algn="ctr"/>
                      <a:endParaRPr lang="en-US" sz="2400" dirty="0"/>
                    </a:p>
                  </a:txBody>
                  <a:tcPr anchor="ctr">
                    <a:solidFill>
                      <a:schemeClr val="accent1">
                        <a:lumMod val="60000"/>
                        <a:lumOff val="40000"/>
                      </a:schemeClr>
                    </a:solidFill>
                  </a:tcPr>
                </a:tc>
                <a:tc>
                  <a:txBody>
                    <a:bodyPr/>
                    <a:lstStyle/>
                    <a:p>
                      <a:pPr algn="ctr"/>
                      <a:r>
                        <a:rPr lang="en-US" altLang="zh-CN" sz="2400" dirty="0"/>
                        <a:t>ST</a:t>
                      </a:r>
                      <a:endParaRPr lang="en-US" sz="2400" dirty="0"/>
                    </a:p>
                  </a:txBody>
                  <a:tcPr anchor="ctr"/>
                </a:tc>
                <a:extLst>
                  <a:ext uri="{0D108BD9-81ED-4DB2-BD59-A6C34878D82A}">
                    <a16:rowId xmlns:a16="http://schemas.microsoft.com/office/drawing/2014/main" val="10000"/>
                  </a:ext>
                </a:extLst>
              </a:tr>
              <a:tr h="797401">
                <a:tc>
                  <a:txBody>
                    <a:bodyPr/>
                    <a:lstStyle/>
                    <a:p>
                      <a:pPr algn="ctr"/>
                      <a:endParaRPr lang="en-US" sz="2400" b="1" dirty="0"/>
                    </a:p>
                  </a:txBody>
                  <a:tcPr anchor="ctr"/>
                </a:tc>
                <a:tc>
                  <a:txBody>
                    <a:bodyPr/>
                    <a:lstStyle/>
                    <a:p>
                      <a:pPr algn="ctr"/>
                      <a:endParaRPr lang="en-US" sz="2400" dirty="0"/>
                    </a:p>
                  </a:txBody>
                  <a:tcPr anchor="ctr"/>
                </a:tc>
                <a:tc>
                  <a:txBody>
                    <a:bodyPr/>
                    <a:lstStyle/>
                    <a:p>
                      <a:pPr algn="ctr"/>
                      <a:endParaRPr lang="en-US" sz="2400" dirty="0"/>
                    </a:p>
                  </a:txBody>
                  <a:tcPr anchor="ctr">
                    <a:solidFill>
                      <a:schemeClr val="accent1">
                        <a:lumMod val="60000"/>
                        <a:lumOff val="40000"/>
                      </a:schemeClr>
                    </a:solidFill>
                  </a:tcPr>
                </a:tc>
                <a:tc>
                  <a:txBody>
                    <a:bodyPr/>
                    <a:lstStyle/>
                    <a:p>
                      <a:pPr algn="ctr"/>
                      <a:endParaRPr lang="en-US" sz="2400" dirty="0"/>
                    </a:p>
                  </a:txBody>
                  <a:tcPr anchor="ctr"/>
                </a:tc>
                <a:extLst>
                  <a:ext uri="{0D108BD9-81ED-4DB2-BD59-A6C34878D82A}">
                    <a16:rowId xmlns:a16="http://schemas.microsoft.com/office/drawing/2014/main" val="10001"/>
                  </a:ext>
                </a:extLst>
              </a:tr>
              <a:tr h="773767">
                <a:tc>
                  <a:txBody>
                    <a:bodyPr/>
                    <a:lstStyle/>
                    <a:p>
                      <a:pPr algn="ctr"/>
                      <a:r>
                        <a:rPr lang="en-US" altLang="zh-CN" sz="2400" b="1" dirty="0"/>
                        <a:t>PF</a:t>
                      </a:r>
                      <a:endParaRPr lang="en-US" sz="2400" b="1" dirty="0"/>
                    </a:p>
                  </a:txBody>
                  <a:tcPr anchor="ctr">
                    <a:solidFill>
                      <a:schemeClr val="accent1">
                        <a:lumMod val="60000"/>
                        <a:lumOff val="40000"/>
                      </a:schemeClr>
                    </a:solidFill>
                  </a:tcPr>
                </a:tc>
                <a:tc>
                  <a:txBody>
                    <a:bodyPr/>
                    <a:lstStyle/>
                    <a:p>
                      <a:pPr algn="ctr"/>
                      <a:r>
                        <a:rPr lang="en-US" altLang="zh-CN" sz="2400" dirty="0"/>
                        <a:t>4,</a:t>
                      </a:r>
                      <a:r>
                        <a:rPr lang="zh-CN" altLang="en-US" sz="2400" dirty="0"/>
                        <a:t> </a:t>
                      </a:r>
                      <a:r>
                        <a:rPr lang="en-US" altLang="zh-CN" sz="2400" dirty="0"/>
                        <a:t>1</a:t>
                      </a:r>
                      <a:endParaRPr lang="en-US" sz="2400" dirty="0"/>
                    </a:p>
                  </a:txBody>
                  <a:tcPr anchor="ctr">
                    <a:solidFill>
                      <a:schemeClr val="accent6"/>
                    </a:solidFill>
                  </a:tcPr>
                </a:tc>
                <a:tc>
                  <a:txBody>
                    <a:bodyPr/>
                    <a:lstStyle/>
                    <a:p>
                      <a:pPr algn="ctr"/>
                      <a:endParaRPr lang="en-US" sz="2400" dirty="0"/>
                    </a:p>
                  </a:txBody>
                  <a:tcPr anchor="ctr">
                    <a:solidFill>
                      <a:schemeClr val="accent1">
                        <a:lumMod val="40000"/>
                        <a:lumOff val="60000"/>
                      </a:schemeClr>
                    </a:solidFill>
                  </a:tcPr>
                </a:tc>
                <a:tc>
                  <a:txBody>
                    <a:bodyPr/>
                    <a:lstStyle/>
                    <a:p>
                      <a:pPr algn="ctr"/>
                      <a:r>
                        <a:rPr lang="en-US" altLang="zh-CN" sz="2400" dirty="0"/>
                        <a:t>-0.5,</a:t>
                      </a:r>
                      <a:r>
                        <a:rPr lang="zh-CN" altLang="en-US" sz="2400" dirty="0"/>
                        <a:t> </a:t>
                      </a:r>
                      <a:r>
                        <a:rPr lang="en-US" altLang="zh-CN" sz="2400" dirty="0"/>
                        <a:t>-0.5</a:t>
                      </a:r>
                      <a:endParaRPr lang="en-US" sz="2400" dirty="0"/>
                    </a:p>
                  </a:txBody>
                  <a:tcPr anchor="ctr">
                    <a:solidFill>
                      <a:schemeClr val="accent1">
                        <a:lumMod val="60000"/>
                        <a:lumOff val="40000"/>
                      </a:schemeClr>
                    </a:solidFill>
                  </a:tcPr>
                </a:tc>
                <a:extLst>
                  <a:ext uri="{0D108BD9-81ED-4DB2-BD59-A6C34878D82A}">
                    <a16:rowId xmlns:a16="http://schemas.microsoft.com/office/drawing/2014/main" val="10002"/>
                  </a:ext>
                </a:extLst>
              </a:tr>
              <a:tr h="817629">
                <a:tc>
                  <a:txBody>
                    <a:bodyPr/>
                    <a:lstStyle/>
                    <a:p>
                      <a:pPr algn="ctr"/>
                      <a:r>
                        <a:rPr lang="en-US" altLang="zh-CN" sz="2400" b="1" dirty="0"/>
                        <a:t>PD</a:t>
                      </a:r>
                      <a:endParaRPr lang="en-US" sz="2400" b="1" dirty="0"/>
                    </a:p>
                  </a:txBody>
                  <a:tcPr anchor="ctr"/>
                </a:tc>
                <a:tc>
                  <a:txBody>
                    <a:bodyPr/>
                    <a:lstStyle/>
                    <a:p>
                      <a:pPr algn="ctr"/>
                      <a:r>
                        <a:rPr lang="en-US" altLang="zh-CN" sz="2400" dirty="0"/>
                        <a:t>-6,</a:t>
                      </a:r>
                      <a:r>
                        <a:rPr lang="zh-CN" altLang="en-US" sz="2400" dirty="0"/>
                        <a:t> </a:t>
                      </a:r>
                      <a:r>
                        <a:rPr lang="en-US" altLang="zh-CN" sz="2400" dirty="0"/>
                        <a:t>8</a:t>
                      </a:r>
                      <a:endParaRPr lang="en-US" sz="2400" dirty="0"/>
                    </a:p>
                  </a:txBody>
                  <a:tcPr anchor="ctr"/>
                </a:tc>
                <a:tc>
                  <a:txBody>
                    <a:bodyPr/>
                    <a:lstStyle/>
                    <a:p>
                      <a:pPr algn="ctr"/>
                      <a:endParaRPr lang="en-US" sz="2400" dirty="0"/>
                    </a:p>
                  </a:txBody>
                  <a:tcPr anchor="ctr">
                    <a:solidFill>
                      <a:schemeClr val="accent1">
                        <a:lumMod val="60000"/>
                        <a:lumOff val="40000"/>
                      </a:schemeClr>
                    </a:solidFill>
                  </a:tcPr>
                </a:tc>
                <a:tc>
                  <a:txBody>
                    <a:bodyPr/>
                    <a:lstStyle/>
                    <a:p>
                      <a:pPr algn="ctr"/>
                      <a:r>
                        <a:rPr lang="en-US" altLang="zh-CN" sz="2400" dirty="0"/>
                        <a:t>-0.5,</a:t>
                      </a:r>
                      <a:r>
                        <a:rPr lang="zh-CN" altLang="en-US" sz="2400" dirty="0"/>
                        <a:t> </a:t>
                      </a:r>
                      <a:r>
                        <a:rPr lang="en-US" altLang="zh-CN" sz="2400" dirty="0"/>
                        <a:t>-0.5</a:t>
                      </a:r>
                      <a:endParaRPr lang="en-US" sz="2400" dirty="0"/>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5047399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Multiple-round</a:t>
            </a:r>
            <a:r>
              <a:rPr lang="zh-CN" altLang="en-US" dirty="0"/>
              <a:t> </a:t>
            </a:r>
            <a:r>
              <a:rPr lang="en-US" altLang="zh-CN" dirty="0"/>
              <a:t>(pure)</a:t>
            </a:r>
            <a:r>
              <a:rPr lang="zh-CN" altLang="en-US" dirty="0"/>
              <a:t> </a:t>
            </a:r>
            <a:r>
              <a:rPr lang="en-US" altLang="zh-CN" dirty="0"/>
              <a:t>commitments</a:t>
            </a:r>
            <a:endParaRPr lang="en-US" dirty="0"/>
          </a:p>
        </p:txBody>
      </p:sp>
      <p:graphicFrame>
        <p:nvGraphicFramePr>
          <p:cNvPr id="4" name="Content Placeholder 3"/>
          <p:cNvGraphicFramePr>
            <a:graphicFrameLocks/>
          </p:cNvGraphicFramePr>
          <p:nvPr/>
        </p:nvGraphicFramePr>
        <p:xfrm>
          <a:off x="1450478" y="1946982"/>
          <a:ext cx="9604376" cy="3190670"/>
        </p:xfrm>
        <a:graphic>
          <a:graphicData uri="http://schemas.openxmlformats.org/drawingml/2006/table">
            <a:tbl>
              <a:tblPr firstRow="1" bandRow="1">
                <a:tableStyleId>{69CF1AB2-1976-4502-BF36-3FF5EA218861}</a:tableStyleId>
              </a:tblPr>
              <a:tblGrid>
                <a:gridCol w="2401094">
                  <a:extLst>
                    <a:ext uri="{9D8B030D-6E8A-4147-A177-3AD203B41FA5}">
                      <a16:colId xmlns:a16="http://schemas.microsoft.com/office/drawing/2014/main" val="20000"/>
                    </a:ext>
                  </a:extLst>
                </a:gridCol>
                <a:gridCol w="2401094">
                  <a:extLst>
                    <a:ext uri="{9D8B030D-6E8A-4147-A177-3AD203B41FA5}">
                      <a16:colId xmlns:a16="http://schemas.microsoft.com/office/drawing/2014/main" val="20001"/>
                    </a:ext>
                  </a:extLst>
                </a:gridCol>
                <a:gridCol w="2401094">
                  <a:extLst>
                    <a:ext uri="{9D8B030D-6E8A-4147-A177-3AD203B41FA5}">
                      <a16:colId xmlns:a16="http://schemas.microsoft.com/office/drawing/2014/main" val="20002"/>
                    </a:ext>
                  </a:extLst>
                </a:gridCol>
                <a:gridCol w="2401094">
                  <a:extLst>
                    <a:ext uri="{9D8B030D-6E8A-4147-A177-3AD203B41FA5}">
                      <a16:colId xmlns:a16="http://schemas.microsoft.com/office/drawing/2014/main" val="20003"/>
                    </a:ext>
                  </a:extLst>
                </a:gridCol>
              </a:tblGrid>
              <a:tr h="801873">
                <a:tc>
                  <a:txBody>
                    <a:bodyPr/>
                    <a:lstStyle/>
                    <a:p>
                      <a:pPr algn="ctr"/>
                      <a:endParaRPr lang="en-US" sz="2400" dirty="0"/>
                    </a:p>
                  </a:txBody>
                  <a:tcPr anchor="ctr"/>
                </a:tc>
                <a:tc>
                  <a:txBody>
                    <a:bodyPr/>
                    <a:lstStyle/>
                    <a:p>
                      <a:pPr algn="ctr"/>
                      <a:r>
                        <a:rPr lang="en-US" altLang="zh-CN" sz="2400"/>
                        <a:t>GR</a:t>
                      </a:r>
                      <a:endParaRPr lang="en-US" sz="2400" dirty="0"/>
                    </a:p>
                  </a:txBody>
                  <a:tcPr anchor="ctr"/>
                </a:tc>
                <a:tc>
                  <a:txBody>
                    <a:bodyPr/>
                    <a:lstStyle/>
                    <a:p>
                      <a:pPr algn="ctr"/>
                      <a:r>
                        <a:rPr lang="en-US" altLang="zh-CN" sz="2400" dirty="0"/>
                        <a:t>KR</a:t>
                      </a:r>
                      <a:endParaRPr lang="en-US" sz="2400" dirty="0"/>
                    </a:p>
                  </a:txBody>
                  <a:tcPr anchor="ctr">
                    <a:solidFill>
                      <a:schemeClr val="accent1">
                        <a:lumMod val="60000"/>
                        <a:lumOff val="40000"/>
                      </a:schemeClr>
                    </a:solidFill>
                  </a:tcPr>
                </a:tc>
                <a:tc>
                  <a:txBody>
                    <a:bodyPr/>
                    <a:lstStyle/>
                    <a:p>
                      <a:pPr algn="ctr"/>
                      <a:r>
                        <a:rPr lang="en-US" altLang="zh-CN" sz="2400" dirty="0"/>
                        <a:t>ST</a:t>
                      </a:r>
                      <a:endParaRPr lang="en-US" sz="2400" dirty="0"/>
                    </a:p>
                  </a:txBody>
                  <a:tcPr anchor="ctr"/>
                </a:tc>
                <a:extLst>
                  <a:ext uri="{0D108BD9-81ED-4DB2-BD59-A6C34878D82A}">
                    <a16:rowId xmlns:a16="http://schemas.microsoft.com/office/drawing/2014/main" val="10000"/>
                  </a:ext>
                </a:extLst>
              </a:tr>
              <a:tr h="797401">
                <a:tc>
                  <a:txBody>
                    <a:bodyPr/>
                    <a:lstStyle/>
                    <a:p>
                      <a:pPr algn="ctr"/>
                      <a:r>
                        <a:rPr lang="en-US" altLang="zh-CN" sz="2400" b="1" dirty="0"/>
                        <a:t>R</a:t>
                      </a:r>
                      <a:endParaRPr lang="en-US" sz="2400" b="1" dirty="0"/>
                    </a:p>
                  </a:txBody>
                  <a:tcPr anchor="ctr"/>
                </a:tc>
                <a:tc>
                  <a:txBody>
                    <a:bodyPr/>
                    <a:lstStyle/>
                    <a:p>
                      <a:pPr algn="ctr"/>
                      <a:r>
                        <a:rPr lang="en-US" altLang="zh-CN" sz="2400" dirty="0"/>
                        <a:t>10,</a:t>
                      </a:r>
                      <a:r>
                        <a:rPr lang="zh-CN" altLang="en-US" sz="2400" dirty="0"/>
                        <a:t> </a:t>
                      </a:r>
                      <a:r>
                        <a:rPr lang="en-US" altLang="zh-CN" sz="2400" dirty="0"/>
                        <a:t>-5</a:t>
                      </a:r>
                      <a:endParaRPr lang="en-US" sz="2400" dirty="0"/>
                    </a:p>
                  </a:txBody>
                  <a:tcPr anchor="ctr"/>
                </a:tc>
                <a:tc>
                  <a:txBody>
                    <a:bodyPr/>
                    <a:lstStyle/>
                    <a:p>
                      <a:pPr algn="ctr"/>
                      <a:r>
                        <a:rPr lang="en-US" altLang="zh-CN" sz="2400" dirty="0"/>
                        <a:t>0,</a:t>
                      </a:r>
                      <a:r>
                        <a:rPr lang="zh-CN" altLang="en-US" sz="2400" dirty="0"/>
                        <a:t> </a:t>
                      </a:r>
                      <a:r>
                        <a:rPr lang="en-US" altLang="zh-CN" sz="2400" dirty="0"/>
                        <a:t>-4</a:t>
                      </a:r>
                      <a:endParaRPr lang="en-US" sz="2400" dirty="0"/>
                    </a:p>
                  </a:txBody>
                  <a:tcPr anchor="ctr">
                    <a:solidFill>
                      <a:schemeClr val="accent6"/>
                    </a:solidFill>
                  </a:tcPr>
                </a:tc>
                <a:tc>
                  <a:txBody>
                    <a:bodyPr/>
                    <a:lstStyle/>
                    <a:p>
                      <a:pPr algn="ctr"/>
                      <a:r>
                        <a:rPr lang="en-US" altLang="zh-CN" sz="2400" dirty="0"/>
                        <a:t>0,</a:t>
                      </a:r>
                      <a:r>
                        <a:rPr lang="zh-CN" altLang="en-US" sz="2400" dirty="0"/>
                        <a:t> </a:t>
                      </a:r>
                      <a:r>
                        <a:rPr lang="en-US" altLang="zh-CN" sz="2400" dirty="0"/>
                        <a:t>-4</a:t>
                      </a:r>
                      <a:endParaRPr lang="en-US" sz="2400" dirty="0"/>
                    </a:p>
                  </a:txBody>
                  <a:tcPr anchor="ctr">
                    <a:solidFill>
                      <a:schemeClr val="accent6"/>
                    </a:solidFill>
                  </a:tcPr>
                </a:tc>
                <a:extLst>
                  <a:ext uri="{0D108BD9-81ED-4DB2-BD59-A6C34878D82A}">
                    <a16:rowId xmlns:a16="http://schemas.microsoft.com/office/drawing/2014/main" val="10001"/>
                  </a:ext>
                </a:extLst>
              </a:tr>
              <a:tr h="773767">
                <a:tc>
                  <a:txBody>
                    <a:bodyPr/>
                    <a:lstStyle/>
                    <a:p>
                      <a:pPr algn="ctr"/>
                      <a:r>
                        <a:rPr lang="en-US" altLang="zh-CN" sz="2400" b="1" dirty="0"/>
                        <a:t>PF</a:t>
                      </a:r>
                      <a:endParaRPr lang="en-US" sz="2400" b="1" dirty="0"/>
                    </a:p>
                  </a:txBody>
                  <a:tcPr anchor="ctr">
                    <a:solidFill>
                      <a:schemeClr val="accent1">
                        <a:lumMod val="60000"/>
                        <a:lumOff val="40000"/>
                      </a:schemeClr>
                    </a:solidFill>
                  </a:tcPr>
                </a:tc>
                <a:tc>
                  <a:txBody>
                    <a:bodyPr/>
                    <a:lstStyle/>
                    <a:p>
                      <a:pPr algn="ctr"/>
                      <a:r>
                        <a:rPr lang="en-US" altLang="zh-CN" sz="2400" dirty="0"/>
                        <a:t>4,</a:t>
                      </a:r>
                      <a:r>
                        <a:rPr lang="zh-CN" altLang="en-US" sz="2400" dirty="0"/>
                        <a:t> </a:t>
                      </a:r>
                      <a:r>
                        <a:rPr lang="en-US" altLang="zh-CN" sz="2400" dirty="0"/>
                        <a:t>1</a:t>
                      </a:r>
                      <a:endParaRPr lang="en-US" sz="2400" dirty="0"/>
                    </a:p>
                  </a:txBody>
                  <a:tcPr anchor="ctr">
                    <a:solidFill>
                      <a:schemeClr val="accent2">
                        <a:lumMod val="75000"/>
                      </a:schemeClr>
                    </a:solidFill>
                  </a:tcPr>
                </a:tc>
                <a:tc>
                  <a:txBody>
                    <a:bodyPr/>
                    <a:lstStyle/>
                    <a:p>
                      <a:pPr algn="ctr"/>
                      <a:r>
                        <a:rPr lang="en-US" altLang="zh-CN" sz="2400" dirty="0"/>
                        <a:t>-10,</a:t>
                      </a:r>
                      <a:r>
                        <a:rPr lang="zh-CN" altLang="en-US" sz="2400" dirty="0"/>
                        <a:t> </a:t>
                      </a:r>
                      <a:r>
                        <a:rPr lang="en-US" altLang="zh-CN" sz="2400" dirty="0"/>
                        <a:t>3</a:t>
                      </a:r>
                      <a:endParaRPr lang="en-US" sz="2400" dirty="0"/>
                    </a:p>
                  </a:txBody>
                  <a:tcPr anchor="ctr">
                    <a:solidFill>
                      <a:schemeClr val="accent1">
                        <a:lumMod val="40000"/>
                        <a:lumOff val="60000"/>
                      </a:schemeClr>
                    </a:solidFill>
                  </a:tcPr>
                </a:tc>
                <a:tc>
                  <a:txBody>
                    <a:bodyPr/>
                    <a:lstStyle/>
                    <a:p>
                      <a:pPr algn="ctr"/>
                      <a:r>
                        <a:rPr lang="en-US" altLang="zh-CN" sz="2400" dirty="0"/>
                        <a:t>-0.5,</a:t>
                      </a:r>
                      <a:r>
                        <a:rPr lang="zh-CN" altLang="en-US" sz="2400" dirty="0"/>
                        <a:t> </a:t>
                      </a:r>
                      <a:r>
                        <a:rPr lang="en-US" altLang="zh-CN" sz="2400" dirty="0"/>
                        <a:t>-0.5</a:t>
                      </a:r>
                      <a:endParaRPr lang="en-US" sz="2400" dirty="0"/>
                    </a:p>
                  </a:txBody>
                  <a:tcPr anchor="ctr">
                    <a:solidFill>
                      <a:schemeClr val="accent1">
                        <a:lumMod val="60000"/>
                        <a:lumOff val="40000"/>
                      </a:schemeClr>
                    </a:solidFill>
                  </a:tcPr>
                </a:tc>
                <a:extLst>
                  <a:ext uri="{0D108BD9-81ED-4DB2-BD59-A6C34878D82A}">
                    <a16:rowId xmlns:a16="http://schemas.microsoft.com/office/drawing/2014/main" val="10002"/>
                  </a:ext>
                </a:extLst>
              </a:tr>
              <a:tr h="817629">
                <a:tc>
                  <a:txBody>
                    <a:bodyPr/>
                    <a:lstStyle/>
                    <a:p>
                      <a:pPr algn="ctr"/>
                      <a:r>
                        <a:rPr lang="en-US" altLang="zh-CN" sz="2400" b="1" dirty="0"/>
                        <a:t>PD</a:t>
                      </a:r>
                      <a:endParaRPr lang="en-US" sz="2400" b="1" dirty="0"/>
                    </a:p>
                  </a:txBody>
                  <a:tcPr anchor="ctr"/>
                </a:tc>
                <a:tc>
                  <a:txBody>
                    <a:bodyPr/>
                    <a:lstStyle/>
                    <a:p>
                      <a:pPr algn="ctr"/>
                      <a:r>
                        <a:rPr lang="en-US" altLang="zh-CN" sz="2400" dirty="0"/>
                        <a:t>-6,</a:t>
                      </a:r>
                      <a:r>
                        <a:rPr lang="zh-CN" altLang="en-US" sz="2400" dirty="0"/>
                        <a:t> </a:t>
                      </a:r>
                      <a:r>
                        <a:rPr lang="en-US" altLang="zh-CN" sz="2400" dirty="0"/>
                        <a:t>8</a:t>
                      </a:r>
                      <a:endParaRPr lang="en-US" sz="2400" dirty="0"/>
                    </a:p>
                  </a:txBody>
                  <a:tcPr anchor="ctr"/>
                </a:tc>
                <a:tc>
                  <a:txBody>
                    <a:bodyPr/>
                    <a:lstStyle/>
                    <a:p>
                      <a:pPr algn="ctr"/>
                      <a:r>
                        <a:rPr lang="en-US" altLang="zh-CN" sz="2400" dirty="0"/>
                        <a:t>-10,</a:t>
                      </a:r>
                      <a:r>
                        <a:rPr lang="zh-CN" altLang="en-US" sz="2400" dirty="0"/>
                        <a:t> </a:t>
                      </a:r>
                      <a:r>
                        <a:rPr lang="en-US" altLang="zh-CN" sz="2400" dirty="0"/>
                        <a:t>3</a:t>
                      </a:r>
                      <a:endParaRPr lang="en-US" sz="2400" dirty="0"/>
                    </a:p>
                  </a:txBody>
                  <a:tcPr anchor="ctr">
                    <a:solidFill>
                      <a:schemeClr val="accent1">
                        <a:lumMod val="60000"/>
                        <a:lumOff val="40000"/>
                      </a:schemeClr>
                    </a:solidFill>
                  </a:tcPr>
                </a:tc>
                <a:tc>
                  <a:txBody>
                    <a:bodyPr/>
                    <a:lstStyle/>
                    <a:p>
                      <a:pPr algn="ctr"/>
                      <a:r>
                        <a:rPr lang="en-US" altLang="zh-CN" sz="2400" dirty="0"/>
                        <a:t>-0.5,</a:t>
                      </a:r>
                      <a:r>
                        <a:rPr lang="zh-CN" altLang="en-US" sz="2400" dirty="0"/>
                        <a:t> </a:t>
                      </a:r>
                      <a:r>
                        <a:rPr lang="en-US" altLang="zh-CN" sz="2400" dirty="0"/>
                        <a:t>-0.5</a:t>
                      </a:r>
                      <a:endParaRPr lang="en-US" sz="2400" dirty="0"/>
                    </a:p>
                  </a:txBody>
                  <a:tcPr anchor="ctr"/>
                </a:tc>
                <a:extLst>
                  <a:ext uri="{0D108BD9-81ED-4DB2-BD59-A6C34878D82A}">
                    <a16:rowId xmlns:a16="http://schemas.microsoft.com/office/drawing/2014/main" val="10003"/>
                  </a:ext>
                </a:extLst>
              </a:tr>
            </a:tbl>
          </a:graphicData>
        </a:graphic>
      </p:graphicFrame>
      <p:sp>
        <p:nvSpPr>
          <p:cNvPr id="5" name="Right Arrow 4"/>
          <p:cNvSpPr/>
          <p:nvPr/>
        </p:nvSpPr>
        <p:spPr>
          <a:xfrm rot="8570521">
            <a:off x="5626495" y="3359340"/>
            <a:ext cx="1252339" cy="365952"/>
          </a:xfrm>
          <a:prstGeom prst="rightArrow">
            <a:avLst>
              <a:gd name="adj1" fmla="val 60052"/>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85144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itle 1"/>
          <p:cNvSpPr>
            <a:spLocks noGrp="1"/>
          </p:cNvSpPr>
          <p:nvPr>
            <p:ph type="title"/>
          </p:nvPr>
        </p:nvSpPr>
        <p:spPr>
          <a:xfrm>
            <a:off x="838200" y="365125"/>
            <a:ext cx="10515600" cy="1325563"/>
          </a:xfrm>
        </p:spPr>
        <p:txBody>
          <a:bodyPr/>
          <a:lstStyle/>
          <a:p>
            <a:r>
              <a:rPr lang="en-US" altLang="zh-CN" dirty="0"/>
              <a:t>Multiple-round</a:t>
            </a:r>
            <a:r>
              <a:rPr lang="zh-CN" altLang="en-US" dirty="0"/>
              <a:t> </a:t>
            </a:r>
            <a:r>
              <a:rPr lang="en-US" altLang="zh-CN" dirty="0"/>
              <a:t>(pure)</a:t>
            </a:r>
            <a:r>
              <a:rPr lang="zh-CN" altLang="en-US" dirty="0"/>
              <a:t> </a:t>
            </a:r>
            <a:r>
              <a:rPr lang="en-US" altLang="zh-CN" dirty="0"/>
              <a:t>commitments</a:t>
            </a:r>
            <a:endParaRPr lang="en-US" dirty="0"/>
          </a:p>
        </p:txBody>
      </p:sp>
      <p:sp>
        <p:nvSpPr>
          <p:cNvPr id="4" name="TextBox 3"/>
          <p:cNvSpPr txBox="1"/>
          <p:nvPr/>
        </p:nvSpPr>
        <p:spPr>
          <a:xfrm>
            <a:off x="1450478" y="5541863"/>
            <a:ext cx="9287860" cy="1200329"/>
          </a:xfrm>
          <a:prstGeom prst="rect">
            <a:avLst/>
          </a:prstGeom>
          <a:noFill/>
        </p:spPr>
        <p:txBody>
          <a:bodyPr wrap="square" rtlCol="0">
            <a:spAutoFit/>
          </a:bodyPr>
          <a:lstStyle/>
          <a:p>
            <a:r>
              <a:rPr lang="en-US" altLang="zh-CN" sz="2400" b="1" dirty="0"/>
              <a:t>Fact:</a:t>
            </a:r>
            <a:r>
              <a:rPr lang="zh-CN" altLang="en-US" sz="2400" b="1" dirty="0"/>
              <a:t> </a:t>
            </a:r>
            <a:r>
              <a:rPr lang="en-US" altLang="zh-CN" sz="2400" dirty="0"/>
              <a:t>The</a:t>
            </a:r>
            <a:r>
              <a:rPr lang="zh-CN" altLang="en-US" sz="2400" b="1" dirty="0"/>
              <a:t> </a:t>
            </a:r>
            <a:r>
              <a:rPr lang="en-US" altLang="zh-CN" sz="2400" dirty="0"/>
              <a:t>desired</a:t>
            </a:r>
            <a:r>
              <a:rPr lang="zh-CN" altLang="en-US" sz="2400" dirty="0"/>
              <a:t> </a:t>
            </a:r>
            <a:r>
              <a:rPr lang="en-US" altLang="zh-CN" sz="2400" dirty="0"/>
              <a:t>outcome</a:t>
            </a:r>
            <a:r>
              <a:rPr lang="zh-CN" altLang="en-US" sz="2400" dirty="0"/>
              <a:t> </a:t>
            </a:r>
            <a:r>
              <a:rPr lang="en-US" altLang="zh-CN" sz="2400" dirty="0">
                <a:solidFill>
                  <a:srgbClr val="FF0000"/>
                </a:solidFill>
              </a:rPr>
              <a:t>cannot</a:t>
            </a:r>
            <a:r>
              <a:rPr lang="zh-CN" altLang="en-US" sz="2400" dirty="0">
                <a:solidFill>
                  <a:srgbClr val="FF0000"/>
                </a:solidFill>
              </a:rPr>
              <a:t> </a:t>
            </a:r>
            <a:r>
              <a:rPr lang="en-US" altLang="zh-CN" sz="2400" dirty="0">
                <a:solidFill>
                  <a:srgbClr val="FF0000"/>
                </a:solidFill>
              </a:rPr>
              <a:t>be</a:t>
            </a:r>
            <a:r>
              <a:rPr lang="zh-CN" altLang="en-US" sz="2400" dirty="0">
                <a:solidFill>
                  <a:srgbClr val="FF0000"/>
                </a:solidFill>
              </a:rPr>
              <a:t> </a:t>
            </a:r>
            <a:r>
              <a:rPr lang="en-US" altLang="zh-CN" sz="2400" dirty="0">
                <a:solidFill>
                  <a:srgbClr val="FF0000"/>
                </a:solidFill>
              </a:rPr>
              <a:t>achieved</a:t>
            </a:r>
            <a:r>
              <a:rPr lang="zh-CN" altLang="en-US" sz="2400" dirty="0">
                <a:solidFill>
                  <a:srgbClr val="FF0000"/>
                </a:solidFill>
              </a:rPr>
              <a:t> </a:t>
            </a:r>
            <a:r>
              <a:rPr lang="en-US" altLang="zh-CN" sz="2400" dirty="0"/>
              <a:t>if</a:t>
            </a:r>
            <a:r>
              <a:rPr lang="zh-CN" altLang="en-US" sz="2400" dirty="0"/>
              <a:t> </a:t>
            </a:r>
            <a:r>
              <a:rPr lang="en-US" altLang="zh-CN" sz="2400" dirty="0"/>
              <a:t>Row</a:t>
            </a:r>
            <a:r>
              <a:rPr lang="zh-CN" altLang="en-US" sz="2400" dirty="0"/>
              <a:t> </a:t>
            </a:r>
            <a:r>
              <a:rPr lang="en-US" altLang="zh-CN" sz="2400" dirty="0"/>
              <a:t>commits</a:t>
            </a:r>
            <a:r>
              <a:rPr lang="zh-CN" altLang="en-US" sz="2400" dirty="0"/>
              <a:t> </a:t>
            </a:r>
            <a:r>
              <a:rPr lang="en-US" altLang="zh-CN" sz="2400" dirty="0"/>
              <a:t>first</a:t>
            </a:r>
          </a:p>
          <a:p>
            <a:r>
              <a:rPr lang="en-US" altLang="zh-CN" sz="2400" dirty="0"/>
              <a:t>In general, it is an </a:t>
            </a:r>
            <a:r>
              <a:rPr lang="en-US" altLang="zh-CN" sz="2400" dirty="0">
                <a:solidFill>
                  <a:srgbClr val="FF0000"/>
                </a:solidFill>
              </a:rPr>
              <a:t>NP-hard problem</a:t>
            </a:r>
            <a:r>
              <a:rPr lang="zh-CN" altLang="en-US" sz="2400" dirty="0">
                <a:solidFill>
                  <a:srgbClr val="FF0000"/>
                </a:solidFill>
              </a:rPr>
              <a:t> </a:t>
            </a:r>
            <a:r>
              <a:rPr lang="en-US" altLang="zh-CN" sz="2400" dirty="0"/>
              <a:t>to determine whether an outcome can be reached without creating incentive to deviate from disarmament</a:t>
            </a:r>
            <a:endParaRPr lang="en-US" altLang="zh-CN" sz="2400" b="1" dirty="0"/>
          </a:p>
        </p:txBody>
      </p:sp>
      <p:graphicFrame>
        <p:nvGraphicFramePr>
          <p:cNvPr id="5" name="Content Placeholder 3"/>
          <p:cNvGraphicFramePr>
            <a:graphicFrameLocks/>
          </p:cNvGraphicFramePr>
          <p:nvPr/>
        </p:nvGraphicFramePr>
        <p:xfrm>
          <a:off x="1450478" y="1946982"/>
          <a:ext cx="9604376" cy="3190670"/>
        </p:xfrm>
        <a:graphic>
          <a:graphicData uri="http://schemas.openxmlformats.org/drawingml/2006/table">
            <a:tbl>
              <a:tblPr firstRow="1" bandRow="1">
                <a:tableStyleId>{69CF1AB2-1976-4502-BF36-3FF5EA218861}</a:tableStyleId>
              </a:tblPr>
              <a:tblGrid>
                <a:gridCol w="2401094">
                  <a:extLst>
                    <a:ext uri="{9D8B030D-6E8A-4147-A177-3AD203B41FA5}">
                      <a16:colId xmlns:a16="http://schemas.microsoft.com/office/drawing/2014/main" val="20000"/>
                    </a:ext>
                  </a:extLst>
                </a:gridCol>
                <a:gridCol w="2401094">
                  <a:extLst>
                    <a:ext uri="{9D8B030D-6E8A-4147-A177-3AD203B41FA5}">
                      <a16:colId xmlns:a16="http://schemas.microsoft.com/office/drawing/2014/main" val="20001"/>
                    </a:ext>
                  </a:extLst>
                </a:gridCol>
                <a:gridCol w="2401094">
                  <a:extLst>
                    <a:ext uri="{9D8B030D-6E8A-4147-A177-3AD203B41FA5}">
                      <a16:colId xmlns:a16="http://schemas.microsoft.com/office/drawing/2014/main" val="20002"/>
                    </a:ext>
                  </a:extLst>
                </a:gridCol>
                <a:gridCol w="2401094">
                  <a:extLst>
                    <a:ext uri="{9D8B030D-6E8A-4147-A177-3AD203B41FA5}">
                      <a16:colId xmlns:a16="http://schemas.microsoft.com/office/drawing/2014/main" val="20003"/>
                    </a:ext>
                  </a:extLst>
                </a:gridCol>
              </a:tblGrid>
              <a:tr h="801873">
                <a:tc>
                  <a:txBody>
                    <a:bodyPr/>
                    <a:lstStyle/>
                    <a:p>
                      <a:pPr algn="ctr"/>
                      <a:endParaRPr lang="en-US" sz="2400" dirty="0"/>
                    </a:p>
                  </a:txBody>
                  <a:tcPr anchor="ctr"/>
                </a:tc>
                <a:tc>
                  <a:txBody>
                    <a:bodyPr/>
                    <a:lstStyle/>
                    <a:p>
                      <a:pPr algn="ctr"/>
                      <a:r>
                        <a:rPr lang="en-US" altLang="zh-CN" sz="2400"/>
                        <a:t>GR</a:t>
                      </a:r>
                      <a:endParaRPr lang="en-US" sz="2400" dirty="0"/>
                    </a:p>
                  </a:txBody>
                  <a:tcPr anchor="ctr"/>
                </a:tc>
                <a:tc>
                  <a:txBody>
                    <a:bodyPr/>
                    <a:lstStyle/>
                    <a:p>
                      <a:pPr algn="ctr"/>
                      <a:r>
                        <a:rPr lang="en-US" altLang="zh-CN" sz="2400" dirty="0"/>
                        <a:t>KR</a:t>
                      </a:r>
                      <a:endParaRPr lang="en-US" sz="2400" dirty="0"/>
                    </a:p>
                  </a:txBody>
                  <a:tcPr anchor="ctr">
                    <a:solidFill>
                      <a:schemeClr val="accent1">
                        <a:lumMod val="60000"/>
                        <a:lumOff val="40000"/>
                      </a:schemeClr>
                    </a:solidFill>
                  </a:tcPr>
                </a:tc>
                <a:tc>
                  <a:txBody>
                    <a:bodyPr/>
                    <a:lstStyle/>
                    <a:p>
                      <a:pPr algn="ctr"/>
                      <a:r>
                        <a:rPr lang="en-US" altLang="zh-CN" sz="2400" dirty="0"/>
                        <a:t>ST</a:t>
                      </a:r>
                      <a:endParaRPr lang="en-US" sz="2400" dirty="0"/>
                    </a:p>
                  </a:txBody>
                  <a:tcPr anchor="ctr"/>
                </a:tc>
                <a:extLst>
                  <a:ext uri="{0D108BD9-81ED-4DB2-BD59-A6C34878D82A}">
                    <a16:rowId xmlns:a16="http://schemas.microsoft.com/office/drawing/2014/main" val="10000"/>
                  </a:ext>
                </a:extLst>
              </a:tr>
              <a:tr h="797401">
                <a:tc>
                  <a:txBody>
                    <a:bodyPr/>
                    <a:lstStyle/>
                    <a:p>
                      <a:pPr algn="ctr"/>
                      <a:r>
                        <a:rPr lang="en-US" altLang="zh-CN" sz="2400" b="1" dirty="0"/>
                        <a:t>R</a:t>
                      </a:r>
                      <a:endParaRPr lang="en-US" sz="2400" b="1" dirty="0"/>
                    </a:p>
                  </a:txBody>
                  <a:tcPr anchor="ctr"/>
                </a:tc>
                <a:tc>
                  <a:txBody>
                    <a:bodyPr/>
                    <a:lstStyle/>
                    <a:p>
                      <a:pPr algn="ctr"/>
                      <a:r>
                        <a:rPr lang="en-US" altLang="zh-CN" sz="2400" dirty="0"/>
                        <a:t>10,</a:t>
                      </a:r>
                      <a:r>
                        <a:rPr lang="zh-CN" altLang="en-US" sz="2400" dirty="0"/>
                        <a:t> </a:t>
                      </a:r>
                      <a:r>
                        <a:rPr lang="en-US" altLang="zh-CN" sz="2400" dirty="0"/>
                        <a:t>-5</a:t>
                      </a:r>
                      <a:endParaRPr lang="en-US" sz="2400" dirty="0"/>
                    </a:p>
                  </a:txBody>
                  <a:tcPr anchor="ctr"/>
                </a:tc>
                <a:tc>
                  <a:txBody>
                    <a:bodyPr/>
                    <a:lstStyle/>
                    <a:p>
                      <a:pPr algn="ctr"/>
                      <a:r>
                        <a:rPr lang="en-US" altLang="zh-CN" sz="2400" dirty="0"/>
                        <a:t>0,</a:t>
                      </a:r>
                      <a:r>
                        <a:rPr lang="zh-CN" altLang="en-US" sz="2400" dirty="0"/>
                        <a:t> </a:t>
                      </a:r>
                      <a:r>
                        <a:rPr lang="en-US" altLang="zh-CN" sz="2400" dirty="0"/>
                        <a:t>-4</a:t>
                      </a:r>
                      <a:endParaRPr lang="en-US" sz="2400" dirty="0"/>
                    </a:p>
                  </a:txBody>
                  <a:tcPr anchor="ctr">
                    <a:solidFill>
                      <a:schemeClr val="accent6"/>
                    </a:solidFill>
                  </a:tcPr>
                </a:tc>
                <a:tc>
                  <a:txBody>
                    <a:bodyPr/>
                    <a:lstStyle/>
                    <a:p>
                      <a:pPr algn="ctr"/>
                      <a:r>
                        <a:rPr lang="en-US" altLang="zh-CN" sz="2400" dirty="0"/>
                        <a:t>0,</a:t>
                      </a:r>
                      <a:r>
                        <a:rPr lang="zh-CN" altLang="en-US" sz="2400" dirty="0"/>
                        <a:t> </a:t>
                      </a:r>
                      <a:r>
                        <a:rPr lang="en-US" altLang="zh-CN" sz="2400" dirty="0"/>
                        <a:t>-4</a:t>
                      </a:r>
                      <a:endParaRPr lang="en-US" sz="2400" dirty="0"/>
                    </a:p>
                  </a:txBody>
                  <a:tcPr anchor="ctr">
                    <a:solidFill>
                      <a:schemeClr val="accent6"/>
                    </a:solidFill>
                  </a:tcPr>
                </a:tc>
                <a:extLst>
                  <a:ext uri="{0D108BD9-81ED-4DB2-BD59-A6C34878D82A}">
                    <a16:rowId xmlns:a16="http://schemas.microsoft.com/office/drawing/2014/main" val="10001"/>
                  </a:ext>
                </a:extLst>
              </a:tr>
              <a:tr h="773767">
                <a:tc>
                  <a:txBody>
                    <a:bodyPr/>
                    <a:lstStyle/>
                    <a:p>
                      <a:pPr algn="ctr"/>
                      <a:r>
                        <a:rPr lang="en-US" altLang="zh-CN" sz="2400" b="1" dirty="0"/>
                        <a:t>PF</a:t>
                      </a:r>
                      <a:endParaRPr lang="en-US" sz="2400" b="1" dirty="0"/>
                    </a:p>
                  </a:txBody>
                  <a:tcPr anchor="ctr">
                    <a:solidFill>
                      <a:schemeClr val="accent1">
                        <a:lumMod val="60000"/>
                        <a:lumOff val="40000"/>
                      </a:schemeClr>
                    </a:solidFill>
                  </a:tcPr>
                </a:tc>
                <a:tc>
                  <a:txBody>
                    <a:bodyPr/>
                    <a:lstStyle/>
                    <a:p>
                      <a:pPr algn="ctr"/>
                      <a:r>
                        <a:rPr lang="en-US" altLang="zh-CN" sz="2400" dirty="0"/>
                        <a:t>4,</a:t>
                      </a:r>
                      <a:r>
                        <a:rPr lang="zh-CN" altLang="en-US" sz="2400" dirty="0"/>
                        <a:t> </a:t>
                      </a:r>
                      <a:r>
                        <a:rPr lang="en-US" altLang="zh-CN" sz="2400" dirty="0"/>
                        <a:t>1</a:t>
                      </a:r>
                      <a:endParaRPr lang="en-US" sz="2400" dirty="0"/>
                    </a:p>
                  </a:txBody>
                  <a:tcPr anchor="ctr">
                    <a:solidFill>
                      <a:schemeClr val="accent2">
                        <a:lumMod val="75000"/>
                      </a:schemeClr>
                    </a:solidFill>
                  </a:tcPr>
                </a:tc>
                <a:tc>
                  <a:txBody>
                    <a:bodyPr/>
                    <a:lstStyle/>
                    <a:p>
                      <a:pPr algn="ctr"/>
                      <a:r>
                        <a:rPr lang="en-US" altLang="zh-CN" sz="2400" dirty="0"/>
                        <a:t>-10,</a:t>
                      </a:r>
                      <a:r>
                        <a:rPr lang="zh-CN" altLang="en-US" sz="2400" dirty="0"/>
                        <a:t> </a:t>
                      </a:r>
                      <a:r>
                        <a:rPr lang="en-US" altLang="zh-CN" sz="2400" dirty="0"/>
                        <a:t>3</a:t>
                      </a:r>
                      <a:endParaRPr lang="en-US" sz="2400" dirty="0"/>
                    </a:p>
                  </a:txBody>
                  <a:tcPr anchor="ctr">
                    <a:solidFill>
                      <a:schemeClr val="accent1">
                        <a:lumMod val="40000"/>
                        <a:lumOff val="60000"/>
                      </a:schemeClr>
                    </a:solidFill>
                  </a:tcPr>
                </a:tc>
                <a:tc>
                  <a:txBody>
                    <a:bodyPr/>
                    <a:lstStyle/>
                    <a:p>
                      <a:pPr algn="ctr"/>
                      <a:r>
                        <a:rPr lang="en-US" altLang="zh-CN" sz="2400" dirty="0"/>
                        <a:t>-0.5,</a:t>
                      </a:r>
                      <a:r>
                        <a:rPr lang="zh-CN" altLang="en-US" sz="2400" dirty="0"/>
                        <a:t> </a:t>
                      </a:r>
                      <a:r>
                        <a:rPr lang="en-US" altLang="zh-CN" sz="2400" dirty="0"/>
                        <a:t>-0.5</a:t>
                      </a:r>
                      <a:endParaRPr lang="en-US" sz="2400" dirty="0"/>
                    </a:p>
                  </a:txBody>
                  <a:tcPr anchor="ctr">
                    <a:solidFill>
                      <a:schemeClr val="accent1">
                        <a:lumMod val="60000"/>
                        <a:lumOff val="40000"/>
                      </a:schemeClr>
                    </a:solidFill>
                  </a:tcPr>
                </a:tc>
                <a:extLst>
                  <a:ext uri="{0D108BD9-81ED-4DB2-BD59-A6C34878D82A}">
                    <a16:rowId xmlns:a16="http://schemas.microsoft.com/office/drawing/2014/main" val="10002"/>
                  </a:ext>
                </a:extLst>
              </a:tr>
              <a:tr h="817629">
                <a:tc>
                  <a:txBody>
                    <a:bodyPr/>
                    <a:lstStyle/>
                    <a:p>
                      <a:pPr algn="ctr"/>
                      <a:r>
                        <a:rPr lang="en-US" altLang="zh-CN" sz="2400" b="1" dirty="0"/>
                        <a:t>PD</a:t>
                      </a:r>
                      <a:endParaRPr lang="en-US" sz="2400" b="1" dirty="0"/>
                    </a:p>
                  </a:txBody>
                  <a:tcPr anchor="ctr"/>
                </a:tc>
                <a:tc>
                  <a:txBody>
                    <a:bodyPr/>
                    <a:lstStyle/>
                    <a:p>
                      <a:pPr algn="ctr"/>
                      <a:r>
                        <a:rPr lang="en-US" altLang="zh-CN" sz="2400" dirty="0"/>
                        <a:t>-6,</a:t>
                      </a:r>
                      <a:r>
                        <a:rPr lang="zh-CN" altLang="en-US" sz="2400" dirty="0"/>
                        <a:t> </a:t>
                      </a:r>
                      <a:r>
                        <a:rPr lang="en-US" altLang="zh-CN" sz="2400" dirty="0"/>
                        <a:t>8</a:t>
                      </a:r>
                      <a:endParaRPr lang="en-US" sz="2400" dirty="0"/>
                    </a:p>
                  </a:txBody>
                  <a:tcPr anchor="ctr"/>
                </a:tc>
                <a:tc>
                  <a:txBody>
                    <a:bodyPr/>
                    <a:lstStyle/>
                    <a:p>
                      <a:pPr algn="ctr"/>
                      <a:r>
                        <a:rPr lang="en-US" altLang="zh-CN" sz="2400" dirty="0"/>
                        <a:t>-10,</a:t>
                      </a:r>
                      <a:r>
                        <a:rPr lang="zh-CN" altLang="en-US" sz="2400" dirty="0"/>
                        <a:t> </a:t>
                      </a:r>
                      <a:r>
                        <a:rPr lang="en-US" altLang="zh-CN" sz="2400" dirty="0"/>
                        <a:t>3</a:t>
                      </a:r>
                      <a:endParaRPr lang="en-US" sz="2400" dirty="0"/>
                    </a:p>
                  </a:txBody>
                  <a:tcPr anchor="ctr">
                    <a:solidFill>
                      <a:schemeClr val="accent1">
                        <a:lumMod val="60000"/>
                        <a:lumOff val="40000"/>
                      </a:schemeClr>
                    </a:solidFill>
                  </a:tcPr>
                </a:tc>
                <a:tc>
                  <a:txBody>
                    <a:bodyPr/>
                    <a:lstStyle/>
                    <a:p>
                      <a:pPr algn="ctr"/>
                      <a:r>
                        <a:rPr lang="en-US" altLang="zh-CN" sz="2400" dirty="0"/>
                        <a:t>-0.5,</a:t>
                      </a:r>
                      <a:r>
                        <a:rPr lang="zh-CN" altLang="en-US" sz="2400" dirty="0"/>
                        <a:t> </a:t>
                      </a:r>
                      <a:r>
                        <a:rPr lang="en-US" altLang="zh-CN" sz="2400" dirty="0"/>
                        <a:t>-0.5</a:t>
                      </a:r>
                      <a:endParaRPr lang="en-US" sz="2400" dirty="0"/>
                    </a:p>
                  </a:txBody>
                  <a:tcPr anchor="ctr"/>
                </a:tc>
                <a:extLst>
                  <a:ext uri="{0D108BD9-81ED-4DB2-BD59-A6C34878D82A}">
                    <a16:rowId xmlns:a16="http://schemas.microsoft.com/office/drawing/2014/main" val="10003"/>
                  </a:ext>
                </a:extLst>
              </a:tr>
            </a:tbl>
          </a:graphicData>
        </a:graphic>
      </p:graphicFrame>
      <p:sp>
        <p:nvSpPr>
          <p:cNvPr id="6" name="Right Arrow 5"/>
          <p:cNvSpPr/>
          <p:nvPr/>
        </p:nvSpPr>
        <p:spPr>
          <a:xfrm rot="8570521">
            <a:off x="5626495" y="3359340"/>
            <a:ext cx="1252339" cy="365952"/>
          </a:xfrm>
          <a:prstGeom prst="rightArrow">
            <a:avLst>
              <a:gd name="adj1" fmla="val 60052"/>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02898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Orange Racing Car (Top View) by qubodu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479553" y="3221520"/>
            <a:ext cx="1995635" cy="989503"/>
          </a:xfrm>
          <a:prstGeom prst="rect">
            <a:avLst/>
          </a:prstGeom>
        </p:spPr>
      </p:pic>
      <p:pic>
        <p:nvPicPr>
          <p:cNvPr id="5" name="Picture 4" descr="Orange Racing Car (Top View) by qubodup"/>
          <p:cNvPicPr>
            <a:picLocks noChangeAspect="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640935" y="1100639"/>
            <a:ext cx="1995635" cy="989503"/>
          </a:xfrm>
          <a:prstGeom prst="rect">
            <a:avLst/>
          </a:prstGeom>
        </p:spPr>
      </p:pic>
      <p:pic>
        <p:nvPicPr>
          <p:cNvPr id="7" name="Picture 6" descr="Orange Racing Car (Top View) by qubodup"/>
          <p:cNvPicPr>
            <a:picLocks noChangeAspect="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640935" y="90984"/>
            <a:ext cx="1995635" cy="989503"/>
          </a:xfrm>
          <a:prstGeom prst="rect">
            <a:avLst/>
          </a:prstGeom>
        </p:spPr>
      </p:pic>
      <p:pic>
        <p:nvPicPr>
          <p:cNvPr id="8" name="Picture 7" descr="Orange Racing Car (Top View) by qubodup"/>
          <p:cNvPicPr>
            <a:picLocks noChangeAspect="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597734" y="2069990"/>
            <a:ext cx="1995635" cy="989503"/>
          </a:xfrm>
          <a:prstGeom prst="rect">
            <a:avLst/>
          </a:prstGeom>
        </p:spPr>
      </p:pic>
      <p:pic>
        <p:nvPicPr>
          <p:cNvPr id="9" name="Picture 8" descr="Orange Racing Car (Top View) by qubodup"/>
          <p:cNvPicPr>
            <a:picLocks noChangeAspect="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597734" y="3019559"/>
            <a:ext cx="1995635" cy="989503"/>
          </a:xfrm>
          <a:prstGeom prst="rect">
            <a:avLst/>
          </a:prstGeom>
        </p:spPr>
      </p:pic>
      <p:pic>
        <p:nvPicPr>
          <p:cNvPr id="12" name="Picture 11" descr="Orange Racing Car (Top View) by qubodup"/>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6200000">
            <a:off x="2479554" y="5365431"/>
            <a:ext cx="1995635" cy="989503"/>
          </a:xfrm>
          <a:prstGeom prst="rect">
            <a:avLst/>
          </a:prstGeom>
        </p:spPr>
      </p:pic>
      <p:pic>
        <p:nvPicPr>
          <p:cNvPr id="13" name="Picture 12" descr="Orange Racing Car (Top View) by qubodup"/>
          <p:cNvPicPr>
            <a:picLocks noChangeAspect="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597734" y="3969128"/>
            <a:ext cx="1995635" cy="989503"/>
          </a:xfrm>
          <a:prstGeom prst="rect">
            <a:avLst/>
          </a:prstGeom>
        </p:spPr>
      </p:pic>
      <p:pic>
        <p:nvPicPr>
          <p:cNvPr id="14" name="Picture 13" descr="Orange Racing Car (Top View) by qubodup"/>
          <p:cNvPicPr>
            <a:picLocks noChangeAspect="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593138" y="4958631"/>
            <a:ext cx="1995635" cy="989503"/>
          </a:xfrm>
          <a:prstGeom prst="rect">
            <a:avLst/>
          </a:prstGeom>
        </p:spPr>
      </p:pic>
      <p:pic>
        <p:nvPicPr>
          <p:cNvPr id="15" name="Picture 14" descr="Orange Racing Car (Top View) by qubodup"/>
          <p:cNvPicPr>
            <a:picLocks noChangeAspect="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593138" y="5908200"/>
            <a:ext cx="1995635" cy="989503"/>
          </a:xfrm>
          <a:prstGeom prst="rect">
            <a:avLst/>
          </a:prstGeom>
        </p:spPr>
      </p:pic>
      <p:cxnSp>
        <p:nvCxnSpPr>
          <p:cNvPr id="19" name="Straight Connector 18"/>
          <p:cNvCxnSpPr/>
          <p:nvPr/>
        </p:nvCxnSpPr>
        <p:spPr>
          <a:xfrm flipH="1">
            <a:off x="355668" y="224855"/>
            <a:ext cx="1922837" cy="1474195"/>
          </a:xfrm>
          <a:prstGeom prst="line">
            <a:avLst/>
          </a:prstGeom>
          <a:ln w="1270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73158" y="1021832"/>
            <a:ext cx="1922837" cy="1474195"/>
          </a:xfrm>
          <a:prstGeom prst="line">
            <a:avLst/>
          </a:prstGeom>
          <a:ln w="1270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60668" y="1953719"/>
            <a:ext cx="1922837" cy="1474195"/>
          </a:xfrm>
          <a:prstGeom prst="line">
            <a:avLst/>
          </a:prstGeom>
          <a:ln w="1270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348178" y="2825643"/>
            <a:ext cx="1922837" cy="1474195"/>
          </a:xfrm>
          <a:prstGeom prst="line">
            <a:avLst/>
          </a:prstGeom>
          <a:ln w="127000">
            <a:solidFill>
              <a:srgbClr val="FFC000"/>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1" y="4497050"/>
            <a:ext cx="2599606" cy="236095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967655" y="0"/>
            <a:ext cx="481936" cy="6858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p:nvPr/>
        </p:nvCxnSpPr>
        <p:spPr>
          <a:xfrm flipH="1">
            <a:off x="8406785" y="1830789"/>
            <a:ext cx="1083443" cy="1451512"/>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9477640" y="1845905"/>
            <a:ext cx="822576" cy="146913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10283590" y="3286263"/>
            <a:ext cx="876325" cy="147310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9461014" y="3286264"/>
            <a:ext cx="822576" cy="146913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42" name="Picture 41" descr="Orange Racing Car (Top View) by qubodu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8832" y="1600339"/>
            <a:ext cx="929546" cy="460900"/>
          </a:xfrm>
          <a:prstGeom prst="rect">
            <a:avLst/>
          </a:prstGeom>
        </p:spPr>
      </p:pic>
      <p:pic>
        <p:nvPicPr>
          <p:cNvPr id="43" name="Picture 42" descr="Orange Racing Car (Top View) by qubodup"/>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0658019" y="3026384"/>
            <a:ext cx="929546" cy="460900"/>
          </a:xfrm>
          <a:prstGeom prst="rect">
            <a:avLst/>
          </a:prstGeom>
        </p:spPr>
      </p:pic>
      <p:sp>
        <p:nvSpPr>
          <p:cNvPr id="44" name="TextBox 43"/>
          <p:cNvSpPr txBox="1"/>
          <p:nvPr/>
        </p:nvSpPr>
        <p:spPr>
          <a:xfrm>
            <a:off x="8021188" y="2160776"/>
            <a:ext cx="810607" cy="523220"/>
          </a:xfrm>
          <a:prstGeom prst="rect">
            <a:avLst/>
          </a:prstGeom>
          <a:noFill/>
        </p:spPr>
        <p:txBody>
          <a:bodyPr wrap="none" rtlCol="0">
            <a:spAutoFit/>
          </a:bodyPr>
          <a:lstStyle/>
          <a:p>
            <a:r>
              <a:rPr lang="en-US" sz="2800" dirty="0"/>
              <a:t>wait</a:t>
            </a:r>
          </a:p>
        </p:txBody>
      </p:sp>
      <p:sp>
        <p:nvSpPr>
          <p:cNvPr id="45" name="TextBox 44"/>
          <p:cNvSpPr txBox="1"/>
          <p:nvPr/>
        </p:nvSpPr>
        <p:spPr>
          <a:xfrm>
            <a:off x="10152286" y="2178266"/>
            <a:ext cx="1838645" cy="523220"/>
          </a:xfrm>
          <a:prstGeom prst="rect">
            <a:avLst/>
          </a:prstGeom>
          <a:noFill/>
        </p:spPr>
        <p:txBody>
          <a:bodyPr wrap="none" rtlCol="0">
            <a:spAutoFit/>
          </a:bodyPr>
          <a:lstStyle/>
          <a:p>
            <a:r>
              <a:rPr lang="en-US" sz="2800" dirty="0"/>
              <a:t>move aside</a:t>
            </a:r>
          </a:p>
        </p:txBody>
      </p:sp>
      <p:sp>
        <p:nvSpPr>
          <p:cNvPr id="46" name="TextBox 45"/>
          <p:cNvSpPr txBox="1"/>
          <p:nvPr/>
        </p:nvSpPr>
        <p:spPr>
          <a:xfrm>
            <a:off x="7921251" y="3889642"/>
            <a:ext cx="1590628" cy="523220"/>
          </a:xfrm>
          <a:prstGeom prst="rect">
            <a:avLst/>
          </a:prstGeom>
          <a:noFill/>
        </p:spPr>
        <p:txBody>
          <a:bodyPr wrap="none" rtlCol="0">
            <a:spAutoFit/>
          </a:bodyPr>
          <a:lstStyle/>
          <a:p>
            <a:r>
              <a:rPr lang="en-US" sz="2800" dirty="0"/>
              <a:t>steal spot</a:t>
            </a:r>
          </a:p>
        </p:txBody>
      </p:sp>
      <p:sp>
        <p:nvSpPr>
          <p:cNvPr id="47" name="TextBox 46"/>
          <p:cNvSpPr txBox="1"/>
          <p:nvPr/>
        </p:nvSpPr>
        <p:spPr>
          <a:xfrm>
            <a:off x="11050343" y="3869658"/>
            <a:ext cx="827471" cy="523220"/>
          </a:xfrm>
          <a:prstGeom prst="rect">
            <a:avLst/>
          </a:prstGeom>
          <a:noFill/>
        </p:spPr>
        <p:txBody>
          <a:bodyPr wrap="none" rtlCol="0">
            <a:spAutoFit/>
          </a:bodyPr>
          <a:lstStyle/>
          <a:p>
            <a:r>
              <a:rPr lang="en-US" sz="2800" dirty="0"/>
              <a:t>pass</a:t>
            </a:r>
          </a:p>
        </p:txBody>
      </p:sp>
      <p:sp>
        <p:nvSpPr>
          <p:cNvPr id="27" name="TextBox 26"/>
          <p:cNvSpPr txBox="1"/>
          <p:nvPr/>
        </p:nvSpPr>
        <p:spPr>
          <a:xfrm>
            <a:off x="8086825" y="3285493"/>
            <a:ext cx="639919" cy="523220"/>
          </a:xfrm>
          <a:prstGeom prst="rect">
            <a:avLst/>
          </a:prstGeom>
          <a:noFill/>
        </p:spPr>
        <p:txBody>
          <a:bodyPr wrap="none" rtlCol="0">
            <a:spAutoFit/>
          </a:bodyPr>
          <a:lstStyle/>
          <a:p>
            <a:r>
              <a:rPr lang="en-US" sz="2800" dirty="0"/>
              <a:t>3,0</a:t>
            </a:r>
          </a:p>
        </p:txBody>
      </p:sp>
      <p:sp>
        <p:nvSpPr>
          <p:cNvPr id="30" name="TextBox 29"/>
          <p:cNvSpPr txBox="1"/>
          <p:nvPr/>
        </p:nvSpPr>
        <p:spPr>
          <a:xfrm>
            <a:off x="10947646" y="4775408"/>
            <a:ext cx="639919" cy="523220"/>
          </a:xfrm>
          <a:prstGeom prst="rect">
            <a:avLst/>
          </a:prstGeom>
          <a:noFill/>
        </p:spPr>
        <p:txBody>
          <a:bodyPr wrap="none" rtlCol="0">
            <a:spAutoFit/>
          </a:bodyPr>
          <a:lstStyle/>
          <a:p>
            <a:r>
              <a:rPr lang="en-US" sz="2800" dirty="0"/>
              <a:t>4,1</a:t>
            </a:r>
          </a:p>
        </p:txBody>
      </p:sp>
      <p:sp>
        <p:nvSpPr>
          <p:cNvPr id="33" name="TextBox 32"/>
          <p:cNvSpPr txBox="1"/>
          <p:nvPr/>
        </p:nvSpPr>
        <p:spPr>
          <a:xfrm>
            <a:off x="9135899" y="4770500"/>
            <a:ext cx="639919" cy="523220"/>
          </a:xfrm>
          <a:prstGeom prst="rect">
            <a:avLst/>
          </a:prstGeom>
          <a:noFill/>
        </p:spPr>
        <p:txBody>
          <a:bodyPr wrap="none" rtlCol="0">
            <a:spAutoFit/>
          </a:bodyPr>
          <a:lstStyle/>
          <a:p>
            <a:r>
              <a:rPr lang="en-US" sz="2800" dirty="0"/>
              <a:t>0,3</a:t>
            </a:r>
          </a:p>
        </p:txBody>
      </p:sp>
      <p:sp>
        <p:nvSpPr>
          <p:cNvPr id="34" name="TextBox 33"/>
          <p:cNvSpPr txBox="1"/>
          <p:nvPr/>
        </p:nvSpPr>
        <p:spPr>
          <a:xfrm>
            <a:off x="7823877" y="113927"/>
            <a:ext cx="4020793" cy="1384995"/>
          </a:xfrm>
          <a:prstGeom prst="rect">
            <a:avLst/>
          </a:prstGeom>
          <a:noFill/>
        </p:spPr>
        <p:txBody>
          <a:bodyPr wrap="square" rtlCol="0">
            <a:spAutoFit/>
          </a:bodyPr>
          <a:lstStyle/>
          <a:p>
            <a:pPr algn="ctr"/>
            <a:r>
              <a:rPr lang="en-US" sz="2800" b="1" dirty="0"/>
              <a:t>THE PARKING GAME</a:t>
            </a:r>
          </a:p>
          <a:p>
            <a:pPr algn="ctr"/>
            <a:r>
              <a:rPr lang="en-US" sz="2800" dirty="0"/>
              <a:t>(cf. the trust game </a:t>
            </a:r>
            <a:r>
              <a:rPr lang="en-US" sz="2800" dirty="0">
                <a:solidFill>
                  <a:srgbClr val="0070C0"/>
                </a:solidFill>
              </a:rPr>
              <a:t>[Berg et al. 1995]</a:t>
            </a:r>
            <a:r>
              <a:rPr lang="en-US" sz="2800" dirty="0"/>
              <a:t>)</a:t>
            </a:r>
          </a:p>
        </p:txBody>
      </p:sp>
      <p:sp>
        <p:nvSpPr>
          <p:cNvPr id="35" name="TextBox 34"/>
          <p:cNvSpPr txBox="1"/>
          <p:nvPr/>
        </p:nvSpPr>
        <p:spPr>
          <a:xfrm>
            <a:off x="7843545" y="5251278"/>
            <a:ext cx="4020793" cy="1384995"/>
          </a:xfrm>
          <a:prstGeom prst="rect">
            <a:avLst/>
          </a:prstGeom>
          <a:noFill/>
        </p:spPr>
        <p:txBody>
          <a:bodyPr wrap="square" rtlCol="0">
            <a:spAutoFit/>
          </a:bodyPr>
          <a:lstStyle/>
          <a:p>
            <a:pPr algn="ctr"/>
            <a:r>
              <a:rPr lang="en-US" sz="2800" dirty="0" err="1">
                <a:solidFill>
                  <a:srgbClr val="0070C0"/>
                </a:solidFill>
              </a:rPr>
              <a:t>Letchford</a:t>
            </a:r>
            <a:r>
              <a:rPr lang="en-US" sz="2800" dirty="0">
                <a:solidFill>
                  <a:srgbClr val="0070C0"/>
                </a:solidFill>
              </a:rPr>
              <a:t>, C., Jain [2008] </a:t>
            </a:r>
            <a:r>
              <a:rPr lang="en-US" sz="2800" dirty="0"/>
              <a:t>define a solution concept capturing this</a:t>
            </a:r>
          </a:p>
        </p:txBody>
      </p:sp>
    </p:spTree>
    <p:extLst>
      <p:ext uri="{BB962C8B-B14F-4D97-AF65-F5344CB8AC3E}">
        <p14:creationId xmlns:p14="http://schemas.microsoft.com/office/powerpoint/2010/main" val="331976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27" grpId="0"/>
      <p:bldP spid="30" grpId="0"/>
      <p:bldP spid="33" grpId="0"/>
      <p:bldP spid="3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698" y="-69884"/>
            <a:ext cx="12043145" cy="1325563"/>
          </a:xfrm>
        </p:spPr>
        <p:txBody>
          <a:bodyPr/>
          <a:lstStyle/>
          <a:p>
            <a:r>
              <a:rPr lang="en-US" dirty="0"/>
              <a:t>Outline</a:t>
            </a:r>
          </a:p>
        </p:txBody>
      </p:sp>
      <p:sp>
        <p:nvSpPr>
          <p:cNvPr id="8" name="Content Placeholder 2">
            <a:extLst>
              <a:ext uri="{FF2B5EF4-FFF2-40B4-BE49-F238E27FC236}">
                <a16:creationId xmlns:a16="http://schemas.microsoft.com/office/drawing/2014/main" id="{2470CA37-9A10-4E15-AE05-0471B5E674DD}"/>
              </a:ext>
            </a:extLst>
          </p:cNvPr>
          <p:cNvSpPr txBox="1">
            <a:spLocks/>
          </p:cNvSpPr>
          <p:nvPr/>
        </p:nvSpPr>
        <p:spPr>
          <a:xfrm>
            <a:off x="148854" y="1284087"/>
            <a:ext cx="10673026" cy="51877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Tragedies of algorithmic interaction – examples and worries</a:t>
            </a:r>
          </a:p>
          <a:p>
            <a:r>
              <a:rPr lang="en-US" dirty="0"/>
              <a:t>Rethinking the design of intelligent agents</a:t>
            </a:r>
          </a:p>
          <a:p>
            <a:pPr lvl="1"/>
            <a:r>
              <a:rPr lang="en-US" dirty="0"/>
              <a:t>(Intelligence + value alignment) still allows game-theoretic tragedies</a:t>
            </a:r>
          </a:p>
          <a:p>
            <a:r>
              <a:rPr lang="en-US" dirty="0"/>
              <a:t>Should AI systems cooperate like humans do?</a:t>
            </a:r>
          </a:p>
          <a:p>
            <a:r>
              <a:rPr lang="en-US" dirty="0"/>
              <a:t>Techniques for achieving cooperation that (also) fit humans</a:t>
            </a:r>
          </a:p>
          <a:p>
            <a:r>
              <a:rPr lang="en-US" b="1" dirty="0"/>
              <a:t>Techniques for achieving cooperation that don’t fit humans</a:t>
            </a:r>
          </a:p>
          <a:p>
            <a:r>
              <a:rPr lang="en-US" dirty="0"/>
              <a:t>Open questions and call to action</a:t>
            </a:r>
          </a:p>
          <a:p>
            <a:endParaRPr lang="en-US" dirty="0"/>
          </a:p>
          <a:p>
            <a:endParaRPr lang="en-US" dirty="0"/>
          </a:p>
          <a:p>
            <a:pPr lvl="1"/>
            <a:endParaRPr lang="en-US" dirty="0"/>
          </a:p>
          <a:p>
            <a:endParaRPr lang="en-US" dirty="0"/>
          </a:p>
          <a:p>
            <a:pPr lvl="1"/>
            <a:endParaRPr lang="en-US" dirty="0"/>
          </a:p>
        </p:txBody>
      </p:sp>
    </p:spTree>
    <p:extLst>
      <p:ext uri="{BB962C8B-B14F-4D97-AF65-F5344CB8AC3E}">
        <p14:creationId xmlns:p14="http://schemas.microsoft.com/office/powerpoint/2010/main" val="1036399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9742010-8C30-462B-84F2-D8B22307D746}"/>
              </a:ext>
            </a:extLst>
          </p:cNvPr>
          <p:cNvSpPr>
            <a:spLocks noGrp="1" noChangeArrowheads="1"/>
          </p:cNvSpPr>
          <p:nvPr>
            <p:ph type="title"/>
          </p:nvPr>
        </p:nvSpPr>
        <p:spPr>
          <a:xfrm>
            <a:off x="612560" y="67235"/>
            <a:ext cx="9383088" cy="605118"/>
          </a:xfrm>
        </p:spPr>
        <p:txBody>
          <a:bodyPr>
            <a:normAutofit fontScale="90000"/>
          </a:bodyPr>
          <a:lstStyle/>
          <a:p>
            <a:r>
              <a:rPr lang="en-US" altLang="en-US" dirty="0"/>
              <a:t>What should you do if…</a:t>
            </a:r>
            <a:endParaRPr lang="en-US" altLang="en-US" sz="2912" dirty="0">
              <a:solidFill>
                <a:srgbClr val="0070C0"/>
              </a:solidFill>
            </a:endParaRPr>
          </a:p>
        </p:txBody>
      </p:sp>
      <p:sp>
        <p:nvSpPr>
          <p:cNvPr id="367619" name="Rectangle 3">
            <a:extLst>
              <a:ext uri="{FF2B5EF4-FFF2-40B4-BE49-F238E27FC236}">
                <a16:creationId xmlns:a16="http://schemas.microsoft.com/office/drawing/2014/main" id="{A8285486-0E60-44B6-8A7E-C8902BC9C283}"/>
              </a:ext>
            </a:extLst>
          </p:cNvPr>
          <p:cNvSpPr>
            <a:spLocks noGrp="1" noChangeArrowheads="1"/>
          </p:cNvSpPr>
          <p:nvPr>
            <p:ph type="body" idx="1"/>
          </p:nvPr>
        </p:nvSpPr>
        <p:spPr>
          <a:xfrm>
            <a:off x="203612" y="861132"/>
            <a:ext cx="11293063" cy="5968293"/>
          </a:xfrm>
        </p:spPr>
        <p:txBody>
          <a:bodyPr>
            <a:normAutofit/>
          </a:bodyPr>
          <a:lstStyle/>
          <a:p>
            <a:pPr eaLnBrk="1" hangingPunct="1"/>
            <a:r>
              <a:rPr lang="en-US" altLang="en-US" sz="3200" dirty="0"/>
              <a:t>… you knew </a:t>
            </a:r>
            <a:r>
              <a:rPr lang="en-US" altLang="en-US" sz="3200" i="1" dirty="0"/>
              <a:t>others could read your code</a:t>
            </a:r>
            <a:r>
              <a:rPr lang="en-US" altLang="en-US" sz="3200" dirty="0"/>
              <a:t>?</a:t>
            </a:r>
          </a:p>
          <a:p>
            <a:pPr eaLnBrk="1" hangingPunct="1"/>
            <a:r>
              <a:rPr lang="en-US" altLang="en-US" sz="3200" dirty="0"/>
              <a:t>… you knew </a:t>
            </a:r>
            <a:r>
              <a:rPr lang="en-US" altLang="en-US" sz="3200" i="1" dirty="0"/>
              <a:t>you were facing someone running the same code</a:t>
            </a:r>
            <a:r>
              <a:rPr lang="en-US" altLang="en-US" sz="3200" dirty="0"/>
              <a:t>?</a:t>
            </a:r>
          </a:p>
          <a:p>
            <a:pPr eaLnBrk="1" hangingPunct="1"/>
            <a:r>
              <a:rPr lang="en-US" altLang="en-US" sz="3200" dirty="0"/>
              <a:t>… you knew </a:t>
            </a:r>
            <a:r>
              <a:rPr lang="en-US" altLang="en-US" sz="3200" i="1" dirty="0"/>
              <a:t>you had been in the same situation before but can’t possibly remember what you did</a:t>
            </a:r>
            <a:r>
              <a:rPr lang="en-US" altLang="en-US" sz="3200" dirty="0"/>
              <a:t>?</a:t>
            </a:r>
          </a:p>
          <a:p>
            <a:pPr eaLnBrk="1" hangingPunct="1"/>
            <a:endParaRPr lang="en-US" altLang="en-US" sz="3200" dirty="0"/>
          </a:p>
        </p:txBody>
      </p:sp>
      <p:pic>
        <p:nvPicPr>
          <p:cNvPr id="3" name="Picture 2">
            <a:extLst>
              <a:ext uri="{FF2B5EF4-FFF2-40B4-BE49-F238E27FC236}">
                <a16:creationId xmlns:a16="http://schemas.microsoft.com/office/drawing/2014/main" id="{64AF4D8D-51CC-49D6-8E19-FDC3CDDA0E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9175" y="2738921"/>
            <a:ext cx="2571750" cy="3857626"/>
          </a:xfrm>
          <a:prstGeom prst="rect">
            <a:avLst/>
          </a:prstGeom>
        </p:spPr>
      </p:pic>
      <p:pic>
        <p:nvPicPr>
          <p:cNvPr id="5" name="Picture 4">
            <a:extLst>
              <a:ext uri="{FF2B5EF4-FFF2-40B4-BE49-F238E27FC236}">
                <a16:creationId xmlns:a16="http://schemas.microsoft.com/office/drawing/2014/main" id="{D6A77684-9D18-4BD0-81F8-E8E9722FB3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807" y="3295357"/>
            <a:ext cx="2755392" cy="3297936"/>
          </a:xfrm>
          <a:prstGeom prst="rect">
            <a:avLst/>
          </a:prstGeom>
        </p:spPr>
      </p:pic>
      <p:pic>
        <p:nvPicPr>
          <p:cNvPr id="7" name="Picture 6">
            <a:extLst>
              <a:ext uri="{FF2B5EF4-FFF2-40B4-BE49-F238E27FC236}">
                <a16:creationId xmlns:a16="http://schemas.microsoft.com/office/drawing/2014/main" id="{03DB1984-2E63-4394-A807-17FA9A9A9B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3645" y="3295357"/>
            <a:ext cx="4539878" cy="3028950"/>
          </a:xfrm>
          <a:prstGeom prst="rect">
            <a:avLst/>
          </a:prstGeom>
        </p:spPr>
      </p:pic>
    </p:spTree>
    <p:extLst>
      <p:ext uri="{BB962C8B-B14F-4D97-AF65-F5344CB8AC3E}">
        <p14:creationId xmlns:p14="http://schemas.microsoft.com/office/powerpoint/2010/main" val="104501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76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761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761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D0B5423C-5E06-4D3D-8AB5-C7666E0961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904" y="-26632"/>
            <a:ext cx="8290313" cy="5211054"/>
          </a:xfrm>
          <a:prstGeom prst="rect">
            <a:avLst/>
          </a:prstGeom>
        </p:spPr>
      </p:pic>
      <p:sp>
        <p:nvSpPr>
          <p:cNvPr id="7" name="TextBox 6">
            <a:extLst>
              <a:ext uri="{FF2B5EF4-FFF2-40B4-BE49-F238E27FC236}">
                <a16:creationId xmlns:a16="http://schemas.microsoft.com/office/drawing/2014/main" id="{410F4117-03C0-4151-A289-11BC2876CF60}"/>
              </a:ext>
            </a:extLst>
          </p:cNvPr>
          <p:cNvSpPr txBox="1"/>
          <p:nvPr/>
        </p:nvSpPr>
        <p:spPr>
          <a:xfrm>
            <a:off x="1688976" y="5259993"/>
            <a:ext cx="7020017" cy="923330"/>
          </a:xfrm>
          <a:prstGeom prst="rect">
            <a:avLst/>
          </a:prstGeom>
          <a:noFill/>
        </p:spPr>
        <p:txBody>
          <a:bodyPr wrap="square">
            <a:spAutoFit/>
          </a:bodyPr>
          <a:lstStyle/>
          <a:p>
            <a:r>
              <a:rPr lang="en-US" b="1" dirty="0"/>
              <a:t>From </a:t>
            </a:r>
            <a:r>
              <a:rPr lang="en-US" b="1" i="1" dirty="0"/>
              <a:t>The Atlantic, “</a:t>
            </a:r>
            <a:r>
              <a:rPr lang="en-US" b="1" dirty="0">
                <a:hlinkClick r:id="rId2"/>
              </a:rPr>
              <a:t>Want to See How Crazy a Bot-Run Market Can Be?</a:t>
            </a:r>
            <a:r>
              <a:rPr lang="en-US" b="1" dirty="0"/>
              <a:t>”</a:t>
            </a:r>
          </a:p>
          <a:p>
            <a:r>
              <a:rPr lang="en-US" i="1" dirty="0"/>
              <a:t>By </a:t>
            </a:r>
            <a:r>
              <a:rPr lang="en-US" i="1" dirty="0">
                <a:hlinkClick r:id="rId4"/>
              </a:rPr>
              <a:t>James Fallows</a:t>
            </a:r>
            <a:endParaRPr lang="en-US" dirty="0"/>
          </a:p>
          <a:p>
            <a:r>
              <a:rPr lang="en-US" dirty="0"/>
              <a:t>April 23, 2011</a:t>
            </a:r>
          </a:p>
        </p:txBody>
      </p:sp>
    </p:spTree>
    <p:extLst>
      <p:ext uri="{BB962C8B-B14F-4D97-AF65-F5344CB8AC3E}">
        <p14:creationId xmlns:p14="http://schemas.microsoft.com/office/powerpoint/2010/main" val="10863420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AAC44AB3-552F-419B-A9D4-518E027B5EB3}"/>
              </a:ext>
            </a:extLst>
          </p:cNvPr>
          <p:cNvSpPr>
            <a:spLocks noGrp="1" noChangeArrowheads="1"/>
          </p:cNvSpPr>
          <p:nvPr>
            <p:ph type="title"/>
          </p:nvPr>
        </p:nvSpPr>
        <p:spPr>
          <a:xfrm>
            <a:off x="1658470" y="174812"/>
            <a:ext cx="8949018" cy="665629"/>
          </a:xfrm>
        </p:spPr>
        <p:txBody>
          <a:bodyPr>
            <a:normAutofit fontScale="90000"/>
          </a:bodyPr>
          <a:lstStyle/>
          <a:p>
            <a:pPr eaLnBrk="1" hangingPunct="1"/>
            <a:r>
              <a:rPr lang="en-US" altLang="en-US" sz="4174" dirty="0"/>
              <a:t>Prisoner’s Dilemma against (possibly) a copy</a:t>
            </a:r>
            <a:endParaRPr lang="en-US" altLang="en-US" sz="4174" dirty="0">
              <a:solidFill>
                <a:schemeClr val="accent2"/>
              </a:solidFill>
            </a:endParaRPr>
          </a:p>
        </p:txBody>
      </p:sp>
      <p:graphicFrame>
        <p:nvGraphicFramePr>
          <p:cNvPr id="335876" name="Group 4">
            <a:extLst>
              <a:ext uri="{FF2B5EF4-FFF2-40B4-BE49-F238E27FC236}">
                <a16:creationId xmlns:a16="http://schemas.microsoft.com/office/drawing/2014/main" id="{D10C0441-0321-4BB0-AEDE-C3A61257FD99}"/>
              </a:ext>
            </a:extLst>
          </p:cNvPr>
          <p:cNvGraphicFramePr>
            <a:graphicFrameLocks noGrp="1"/>
          </p:cNvGraphicFramePr>
          <p:nvPr>
            <p:ph idx="1"/>
          </p:nvPr>
        </p:nvGraphicFramePr>
        <p:xfrm>
          <a:off x="3869585" y="2278716"/>
          <a:ext cx="2958352" cy="1257300"/>
        </p:xfrm>
        <a:graphic>
          <a:graphicData uri="http://schemas.openxmlformats.org/drawingml/2006/table">
            <a:tbl>
              <a:tblPr/>
              <a:tblGrid>
                <a:gridCol w="1479176">
                  <a:extLst>
                    <a:ext uri="{9D8B030D-6E8A-4147-A177-3AD203B41FA5}">
                      <a16:colId xmlns:a16="http://schemas.microsoft.com/office/drawing/2014/main" val="20000"/>
                    </a:ext>
                  </a:extLst>
                </a:gridCol>
                <a:gridCol w="1479176">
                  <a:extLst>
                    <a:ext uri="{9D8B030D-6E8A-4147-A177-3AD203B41FA5}">
                      <a16:colId xmlns:a16="http://schemas.microsoft.com/office/drawing/2014/main" val="20001"/>
                    </a:ext>
                  </a:extLst>
                </a:gridCol>
              </a:tblGrid>
              <a:tr h="6286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a:ln>
                            <a:noFill/>
                          </a:ln>
                          <a:solidFill>
                            <a:schemeClr val="tx1"/>
                          </a:solidFill>
                          <a:effectLst/>
                          <a:latin typeface="Arial" charset="0"/>
                        </a:rPr>
                        <a:t>2, 2</a:t>
                      </a:r>
                    </a:p>
                  </a:txBody>
                  <a:tcPr marL="88751" marR="88751" marT="44375" marB="4437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a:ln>
                            <a:noFill/>
                          </a:ln>
                          <a:solidFill>
                            <a:schemeClr val="tx1"/>
                          </a:solidFill>
                          <a:effectLst/>
                          <a:latin typeface="Arial" charset="0"/>
                        </a:rPr>
                        <a:t>0, 3</a:t>
                      </a:r>
                    </a:p>
                  </a:txBody>
                  <a:tcPr marL="88751" marR="88751" marT="44375" marB="4437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0"/>
                  </a:ext>
                </a:extLst>
              </a:tr>
              <a:tr h="6286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a:ln>
                            <a:noFill/>
                          </a:ln>
                          <a:solidFill>
                            <a:schemeClr val="tx1"/>
                          </a:solidFill>
                          <a:effectLst/>
                          <a:latin typeface="Arial" charset="0"/>
                        </a:rPr>
                        <a:t>3, 0</a:t>
                      </a:r>
                    </a:p>
                  </a:txBody>
                  <a:tcPr marL="88751" marR="88751" marT="44375" marB="4437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dirty="0">
                          <a:ln>
                            <a:noFill/>
                          </a:ln>
                          <a:solidFill>
                            <a:schemeClr val="tx1"/>
                          </a:solidFill>
                          <a:effectLst/>
                          <a:latin typeface="Arial" charset="0"/>
                        </a:rPr>
                        <a:t>1, 1</a:t>
                      </a:r>
                    </a:p>
                  </a:txBody>
                  <a:tcPr marL="88751" marR="88751" marT="44375" marB="4437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35887" name="Rectangle 15">
            <a:extLst>
              <a:ext uri="{FF2B5EF4-FFF2-40B4-BE49-F238E27FC236}">
                <a16:creationId xmlns:a16="http://schemas.microsoft.com/office/drawing/2014/main" id="{D3357BE2-E575-4B6E-8505-712E2145EECB}"/>
              </a:ext>
            </a:extLst>
          </p:cNvPr>
          <p:cNvSpPr>
            <a:spLocks noChangeArrowheads="1"/>
          </p:cNvSpPr>
          <p:nvPr/>
        </p:nvSpPr>
        <p:spPr bwMode="auto">
          <a:xfrm>
            <a:off x="874701" y="3745567"/>
            <a:ext cx="794273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pPr>
            <a:r>
              <a:rPr lang="en-US" altLang="en-US" sz="2718" dirty="0"/>
              <a:t>What if you play against your twin that you always agree with?</a:t>
            </a:r>
          </a:p>
          <a:p>
            <a:pPr eaLnBrk="1" hangingPunct="1">
              <a:lnSpc>
                <a:spcPct val="90000"/>
              </a:lnSpc>
            </a:pPr>
            <a:r>
              <a:rPr lang="en-US" altLang="en-US" sz="2718" dirty="0"/>
              <a:t>What if you play against your twin that you </a:t>
            </a:r>
            <a:r>
              <a:rPr lang="en-US" altLang="en-US" sz="2718" i="1" dirty="0"/>
              <a:t>almost</a:t>
            </a:r>
            <a:r>
              <a:rPr lang="en-US" altLang="en-US" sz="2718" dirty="0"/>
              <a:t> always agree with?</a:t>
            </a:r>
          </a:p>
        </p:txBody>
      </p:sp>
      <p:sp>
        <p:nvSpPr>
          <p:cNvPr id="5136" name="Text Box 16">
            <a:extLst>
              <a:ext uri="{FF2B5EF4-FFF2-40B4-BE49-F238E27FC236}">
                <a16:creationId xmlns:a16="http://schemas.microsoft.com/office/drawing/2014/main" id="{FDDF1FB2-96E4-4C51-B8A1-82FEA68D5BDC}"/>
              </a:ext>
            </a:extLst>
          </p:cNvPr>
          <p:cNvSpPr txBox="1">
            <a:spLocks noChangeArrowheads="1"/>
          </p:cNvSpPr>
          <p:nvPr/>
        </p:nvSpPr>
        <p:spPr bwMode="auto">
          <a:xfrm>
            <a:off x="3937729" y="1908922"/>
            <a:ext cx="13244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cooperate</a:t>
            </a:r>
          </a:p>
        </p:txBody>
      </p:sp>
      <p:sp>
        <p:nvSpPr>
          <p:cNvPr id="5137" name="Text Box 17">
            <a:extLst>
              <a:ext uri="{FF2B5EF4-FFF2-40B4-BE49-F238E27FC236}">
                <a16:creationId xmlns:a16="http://schemas.microsoft.com/office/drawing/2014/main" id="{6C2AA670-B755-424D-A717-2B2759090A27}"/>
              </a:ext>
            </a:extLst>
          </p:cNvPr>
          <p:cNvSpPr txBox="1">
            <a:spLocks noChangeArrowheads="1"/>
          </p:cNvSpPr>
          <p:nvPr/>
        </p:nvSpPr>
        <p:spPr bwMode="auto">
          <a:xfrm>
            <a:off x="5638121" y="1908922"/>
            <a:ext cx="8819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defect</a:t>
            </a:r>
          </a:p>
        </p:txBody>
      </p:sp>
      <p:sp>
        <p:nvSpPr>
          <p:cNvPr id="5138" name="Text Box 18">
            <a:extLst>
              <a:ext uri="{FF2B5EF4-FFF2-40B4-BE49-F238E27FC236}">
                <a16:creationId xmlns:a16="http://schemas.microsoft.com/office/drawing/2014/main" id="{F970F4D5-24E9-40D7-BF29-9DD447E2ED6E}"/>
              </a:ext>
            </a:extLst>
          </p:cNvPr>
          <p:cNvSpPr txBox="1">
            <a:spLocks noChangeArrowheads="1"/>
          </p:cNvSpPr>
          <p:nvPr/>
        </p:nvSpPr>
        <p:spPr bwMode="auto">
          <a:xfrm>
            <a:off x="2606470" y="2426634"/>
            <a:ext cx="13244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cooperate</a:t>
            </a:r>
          </a:p>
        </p:txBody>
      </p:sp>
      <p:sp>
        <p:nvSpPr>
          <p:cNvPr id="5139" name="Text Box 19">
            <a:extLst>
              <a:ext uri="{FF2B5EF4-FFF2-40B4-BE49-F238E27FC236}">
                <a16:creationId xmlns:a16="http://schemas.microsoft.com/office/drawing/2014/main" id="{5F4362F5-C51C-4FA7-80B0-CB1B2BEE7430}"/>
              </a:ext>
            </a:extLst>
          </p:cNvPr>
          <p:cNvSpPr txBox="1">
            <a:spLocks noChangeArrowheads="1"/>
          </p:cNvSpPr>
          <p:nvPr/>
        </p:nvSpPr>
        <p:spPr bwMode="auto">
          <a:xfrm>
            <a:off x="3006420" y="3032172"/>
            <a:ext cx="8819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defect</a:t>
            </a:r>
          </a:p>
        </p:txBody>
      </p:sp>
      <p:sp>
        <p:nvSpPr>
          <p:cNvPr id="10" name="TextBox 9">
            <a:extLst>
              <a:ext uri="{FF2B5EF4-FFF2-40B4-BE49-F238E27FC236}">
                <a16:creationId xmlns:a16="http://schemas.microsoft.com/office/drawing/2014/main" id="{86C44340-31D2-4B10-BCA6-BE93ECA2566B}"/>
              </a:ext>
            </a:extLst>
          </p:cNvPr>
          <p:cNvSpPr txBox="1"/>
          <p:nvPr/>
        </p:nvSpPr>
        <p:spPr>
          <a:xfrm>
            <a:off x="4801327" y="1020089"/>
            <a:ext cx="1035476" cy="738664"/>
          </a:xfrm>
          <a:prstGeom prst="rect">
            <a:avLst/>
          </a:prstGeom>
          <a:noFill/>
          <a:ln w="38100">
            <a:solidFill>
              <a:srgbClr val="002060"/>
            </a:solidFill>
          </a:ln>
        </p:spPr>
        <p:txBody>
          <a:bodyPr wrap="none" rtlCol="0">
            <a:spAutoFit/>
          </a:bodyPr>
          <a:lstStyle/>
          <a:p>
            <a:r>
              <a:rPr lang="en-US" sz="1400" dirty="0">
                <a:solidFill>
                  <a:srgbClr val="002060"/>
                </a:solidFill>
              </a:rPr>
              <a:t>instruction</a:t>
            </a:r>
            <a:r>
              <a:rPr lang="en-US" sz="1400" baseline="-25000" dirty="0">
                <a:solidFill>
                  <a:srgbClr val="002060"/>
                </a:solidFill>
              </a:rPr>
              <a:t>1</a:t>
            </a:r>
            <a:br>
              <a:rPr lang="en-US" sz="1400" baseline="-25000" dirty="0">
                <a:solidFill>
                  <a:srgbClr val="002060"/>
                </a:solidFill>
              </a:rPr>
            </a:br>
            <a:r>
              <a:rPr lang="en-US" sz="1400" dirty="0">
                <a:solidFill>
                  <a:srgbClr val="002060"/>
                </a:solidFill>
              </a:rPr>
              <a:t>instruction</a:t>
            </a:r>
            <a:r>
              <a:rPr lang="en-US" sz="1400" baseline="-25000" dirty="0">
                <a:solidFill>
                  <a:srgbClr val="002060"/>
                </a:solidFill>
              </a:rPr>
              <a:t>2</a:t>
            </a:r>
            <a:endParaRPr lang="en-US" sz="1400" dirty="0">
              <a:solidFill>
                <a:srgbClr val="002060"/>
              </a:solidFill>
            </a:endParaRPr>
          </a:p>
          <a:p>
            <a:r>
              <a:rPr lang="en-US" sz="1400" dirty="0">
                <a:solidFill>
                  <a:srgbClr val="002060"/>
                </a:solidFill>
              </a:rPr>
              <a:t>…</a:t>
            </a:r>
          </a:p>
        </p:txBody>
      </p:sp>
      <p:sp>
        <p:nvSpPr>
          <p:cNvPr id="11" name="TextBox 10">
            <a:extLst>
              <a:ext uri="{FF2B5EF4-FFF2-40B4-BE49-F238E27FC236}">
                <a16:creationId xmlns:a16="http://schemas.microsoft.com/office/drawing/2014/main" id="{19411C2A-9F5D-4F37-83E1-8F309E7F18C1}"/>
              </a:ext>
            </a:extLst>
          </p:cNvPr>
          <p:cNvSpPr txBox="1"/>
          <p:nvPr/>
        </p:nvSpPr>
        <p:spPr>
          <a:xfrm>
            <a:off x="1505660" y="2373769"/>
            <a:ext cx="1035476" cy="738664"/>
          </a:xfrm>
          <a:prstGeom prst="rect">
            <a:avLst/>
          </a:prstGeom>
          <a:noFill/>
          <a:ln w="38100">
            <a:solidFill>
              <a:srgbClr val="002060"/>
            </a:solidFill>
          </a:ln>
        </p:spPr>
        <p:txBody>
          <a:bodyPr wrap="none" rtlCol="0">
            <a:spAutoFit/>
          </a:bodyPr>
          <a:lstStyle/>
          <a:p>
            <a:r>
              <a:rPr lang="en-US" sz="1400" dirty="0">
                <a:solidFill>
                  <a:srgbClr val="002060"/>
                </a:solidFill>
              </a:rPr>
              <a:t>instruction</a:t>
            </a:r>
            <a:r>
              <a:rPr lang="en-US" sz="1400" baseline="-25000" dirty="0">
                <a:solidFill>
                  <a:srgbClr val="002060"/>
                </a:solidFill>
              </a:rPr>
              <a:t>1</a:t>
            </a:r>
            <a:br>
              <a:rPr lang="en-US" sz="1400" baseline="-25000" dirty="0">
                <a:solidFill>
                  <a:srgbClr val="002060"/>
                </a:solidFill>
              </a:rPr>
            </a:br>
            <a:r>
              <a:rPr lang="en-US" sz="1400" dirty="0">
                <a:solidFill>
                  <a:srgbClr val="002060"/>
                </a:solidFill>
              </a:rPr>
              <a:t>instruction</a:t>
            </a:r>
            <a:r>
              <a:rPr lang="en-US" sz="1400" baseline="-25000" dirty="0">
                <a:solidFill>
                  <a:srgbClr val="002060"/>
                </a:solidFill>
              </a:rPr>
              <a:t>2</a:t>
            </a:r>
            <a:endParaRPr lang="en-US" sz="1400" dirty="0">
              <a:solidFill>
                <a:srgbClr val="002060"/>
              </a:solidFill>
            </a:endParaRPr>
          </a:p>
          <a:p>
            <a:r>
              <a:rPr lang="en-US" sz="1400" dirty="0">
                <a:solidFill>
                  <a:srgbClr val="002060"/>
                </a:solidFill>
              </a:rPr>
              <a:t>…</a:t>
            </a:r>
          </a:p>
        </p:txBody>
      </p:sp>
      <p:sp>
        <p:nvSpPr>
          <p:cNvPr id="12" name="Oval 11">
            <a:extLst>
              <a:ext uri="{FF2B5EF4-FFF2-40B4-BE49-F238E27FC236}">
                <a16:creationId xmlns:a16="http://schemas.microsoft.com/office/drawing/2014/main" id="{50785288-43B4-49F1-85CC-CAA41683D264}"/>
              </a:ext>
            </a:extLst>
          </p:cNvPr>
          <p:cNvSpPr/>
          <p:nvPr/>
        </p:nvSpPr>
        <p:spPr bwMode="auto">
          <a:xfrm>
            <a:off x="1916628" y="2583516"/>
            <a:ext cx="457200" cy="533400"/>
          </a:xfrm>
          <a:prstGeom prst="ellipse">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18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a:ln>
                <a:noFill/>
              </a:ln>
              <a:solidFill>
                <a:schemeClr val="bg1"/>
              </a:solidFill>
              <a:effectLst/>
              <a:latin typeface="Times New Roman" pitchFamily="18" charset="0"/>
              <a:ea typeface="宋体" pitchFamily="2" charset="-122"/>
            </a:endParaRPr>
          </a:p>
        </p:txBody>
      </p:sp>
      <p:sp>
        <p:nvSpPr>
          <p:cNvPr id="13" name="Oval 12">
            <a:extLst>
              <a:ext uri="{FF2B5EF4-FFF2-40B4-BE49-F238E27FC236}">
                <a16:creationId xmlns:a16="http://schemas.microsoft.com/office/drawing/2014/main" id="{030C1F6B-F32E-429D-A083-C75A8BAEF610}"/>
              </a:ext>
            </a:extLst>
          </p:cNvPr>
          <p:cNvSpPr/>
          <p:nvPr/>
        </p:nvSpPr>
        <p:spPr bwMode="auto">
          <a:xfrm>
            <a:off x="1992828" y="2278716"/>
            <a:ext cx="304800" cy="304800"/>
          </a:xfrm>
          <a:prstGeom prst="ellipse">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18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a:ln>
                <a:noFill/>
              </a:ln>
              <a:solidFill>
                <a:schemeClr val="bg1"/>
              </a:solidFill>
              <a:effectLst/>
              <a:latin typeface="Times New Roman" pitchFamily="18" charset="0"/>
              <a:ea typeface="宋体" pitchFamily="2" charset="-122"/>
            </a:endParaRPr>
          </a:p>
        </p:txBody>
      </p:sp>
      <p:cxnSp>
        <p:nvCxnSpPr>
          <p:cNvPr id="14" name="Straight Connector 13">
            <a:extLst>
              <a:ext uri="{FF2B5EF4-FFF2-40B4-BE49-F238E27FC236}">
                <a16:creationId xmlns:a16="http://schemas.microsoft.com/office/drawing/2014/main" id="{1C71035E-1690-4AB7-8DCE-37138DFE379F}"/>
              </a:ext>
            </a:extLst>
          </p:cNvPr>
          <p:cNvCxnSpPr/>
          <p:nvPr/>
        </p:nvCxnSpPr>
        <p:spPr bwMode="auto">
          <a:xfrm rot="5400000">
            <a:off x="1839474" y="3194071"/>
            <a:ext cx="382915" cy="76205"/>
          </a:xfrm>
          <a:prstGeom prst="line">
            <a:avLst/>
          </a:prstGeom>
          <a:solidFill>
            <a:srgbClr val="00B8FF"/>
          </a:solidFill>
          <a:ln w="63500" cap="flat" cmpd="sng" algn="ctr">
            <a:solidFill>
              <a:srgbClr val="C00000"/>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F2C0EC5E-3801-4F7B-87B4-84748187CC5A}"/>
              </a:ext>
            </a:extLst>
          </p:cNvPr>
          <p:cNvCxnSpPr/>
          <p:nvPr/>
        </p:nvCxnSpPr>
        <p:spPr bwMode="auto">
          <a:xfrm rot="16200000" flipH="1">
            <a:off x="2069028" y="3193116"/>
            <a:ext cx="381000" cy="76200"/>
          </a:xfrm>
          <a:prstGeom prst="line">
            <a:avLst/>
          </a:prstGeom>
          <a:solidFill>
            <a:srgbClr val="00B8FF"/>
          </a:solidFill>
          <a:ln w="63500" cap="flat" cmpd="sng" algn="ctr">
            <a:solidFill>
              <a:srgbClr val="C00000"/>
            </a:solidFill>
            <a:prstDash val="solid"/>
            <a:round/>
            <a:headEnd type="none" w="med" len="med"/>
            <a:tailEnd type="none" w="med" len="med"/>
          </a:ln>
          <a:effectLst/>
        </p:spPr>
      </p:cxnSp>
      <p:sp>
        <p:nvSpPr>
          <p:cNvPr id="16" name="Oval 15">
            <a:extLst>
              <a:ext uri="{FF2B5EF4-FFF2-40B4-BE49-F238E27FC236}">
                <a16:creationId xmlns:a16="http://schemas.microsoft.com/office/drawing/2014/main" id="{CD0F0FD7-EA86-4464-B0D6-A015E548C7E9}"/>
              </a:ext>
            </a:extLst>
          </p:cNvPr>
          <p:cNvSpPr/>
          <p:nvPr/>
        </p:nvSpPr>
        <p:spPr bwMode="auto">
          <a:xfrm>
            <a:off x="5053486" y="1068807"/>
            <a:ext cx="457200" cy="533400"/>
          </a:xfrm>
          <a:prstGeom prst="ellipse">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18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a:ln>
                <a:noFill/>
              </a:ln>
              <a:solidFill>
                <a:srgbClr val="0000CC"/>
              </a:solidFill>
              <a:effectLst/>
              <a:latin typeface="Times New Roman" pitchFamily="18" charset="0"/>
              <a:ea typeface="宋体" pitchFamily="2" charset="-122"/>
            </a:endParaRPr>
          </a:p>
        </p:txBody>
      </p:sp>
      <p:sp>
        <p:nvSpPr>
          <p:cNvPr id="17" name="Oval 16">
            <a:extLst>
              <a:ext uri="{FF2B5EF4-FFF2-40B4-BE49-F238E27FC236}">
                <a16:creationId xmlns:a16="http://schemas.microsoft.com/office/drawing/2014/main" id="{6E32327B-AA11-4F62-8322-4A87C4B4E326}"/>
              </a:ext>
            </a:extLst>
          </p:cNvPr>
          <p:cNvSpPr/>
          <p:nvPr/>
        </p:nvSpPr>
        <p:spPr bwMode="auto">
          <a:xfrm>
            <a:off x="5129686" y="764007"/>
            <a:ext cx="304800" cy="304800"/>
          </a:xfrm>
          <a:prstGeom prst="ellipse">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18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a:ln>
                <a:noFill/>
              </a:ln>
              <a:solidFill>
                <a:srgbClr val="0000CC"/>
              </a:solidFill>
              <a:effectLst/>
              <a:latin typeface="Times New Roman" pitchFamily="18" charset="0"/>
              <a:ea typeface="宋体" pitchFamily="2" charset="-122"/>
            </a:endParaRPr>
          </a:p>
        </p:txBody>
      </p:sp>
      <p:cxnSp>
        <p:nvCxnSpPr>
          <p:cNvPr id="18" name="Straight Connector 17">
            <a:extLst>
              <a:ext uri="{FF2B5EF4-FFF2-40B4-BE49-F238E27FC236}">
                <a16:creationId xmlns:a16="http://schemas.microsoft.com/office/drawing/2014/main" id="{AB876B03-5CE5-48DD-A9B8-FCD1A743DDDE}"/>
              </a:ext>
            </a:extLst>
          </p:cNvPr>
          <p:cNvCxnSpPr/>
          <p:nvPr/>
        </p:nvCxnSpPr>
        <p:spPr bwMode="auto">
          <a:xfrm rot="5400000">
            <a:off x="4976332" y="1679362"/>
            <a:ext cx="382915" cy="76205"/>
          </a:xfrm>
          <a:prstGeom prst="line">
            <a:avLst/>
          </a:prstGeom>
          <a:solidFill>
            <a:srgbClr val="00B8FF"/>
          </a:solidFill>
          <a:ln w="63500" cap="flat" cmpd="sng" algn="ctr">
            <a:solidFill>
              <a:srgbClr val="002060"/>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93D9E3C7-AA7B-450A-A2A5-49497F8740FF}"/>
              </a:ext>
            </a:extLst>
          </p:cNvPr>
          <p:cNvCxnSpPr/>
          <p:nvPr/>
        </p:nvCxnSpPr>
        <p:spPr bwMode="auto">
          <a:xfrm rot="16200000" flipH="1">
            <a:off x="5205886" y="1678407"/>
            <a:ext cx="381000" cy="76200"/>
          </a:xfrm>
          <a:prstGeom prst="line">
            <a:avLst/>
          </a:prstGeom>
          <a:solidFill>
            <a:srgbClr val="00B8FF"/>
          </a:solidFill>
          <a:ln w="63500" cap="flat" cmpd="sng" algn="ctr">
            <a:solidFill>
              <a:srgbClr val="002060"/>
            </a:solidFill>
            <a:prstDash val="solid"/>
            <a:round/>
            <a:headEnd type="none" w="med" len="med"/>
            <a:tailEnd type="none" w="med" len="med"/>
          </a:ln>
          <a:effectLst/>
        </p:spPr>
      </p:cxnSp>
      <p:sp>
        <p:nvSpPr>
          <p:cNvPr id="24" name="Oval 23">
            <a:extLst>
              <a:ext uri="{FF2B5EF4-FFF2-40B4-BE49-F238E27FC236}">
                <a16:creationId xmlns:a16="http://schemas.microsoft.com/office/drawing/2014/main" id="{3232C0D1-A388-4C40-A03E-8D7A296C2F69}"/>
              </a:ext>
            </a:extLst>
          </p:cNvPr>
          <p:cNvSpPr/>
          <p:nvPr/>
        </p:nvSpPr>
        <p:spPr bwMode="auto">
          <a:xfrm>
            <a:off x="5053486" y="1061080"/>
            <a:ext cx="457200" cy="533400"/>
          </a:xfrm>
          <a:prstGeom prst="ellipse">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18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a:ln>
                <a:noFill/>
              </a:ln>
              <a:solidFill>
                <a:schemeClr val="bg1"/>
              </a:solidFill>
              <a:effectLst/>
              <a:latin typeface="Times New Roman" pitchFamily="18" charset="0"/>
              <a:ea typeface="宋体" pitchFamily="2" charset="-122"/>
            </a:endParaRPr>
          </a:p>
        </p:txBody>
      </p:sp>
      <p:sp>
        <p:nvSpPr>
          <p:cNvPr id="25" name="Oval 24">
            <a:extLst>
              <a:ext uri="{FF2B5EF4-FFF2-40B4-BE49-F238E27FC236}">
                <a16:creationId xmlns:a16="http://schemas.microsoft.com/office/drawing/2014/main" id="{8D1332F9-06E5-4E90-89AF-8E98D15C86E6}"/>
              </a:ext>
            </a:extLst>
          </p:cNvPr>
          <p:cNvSpPr/>
          <p:nvPr/>
        </p:nvSpPr>
        <p:spPr bwMode="auto">
          <a:xfrm>
            <a:off x="5129686" y="756280"/>
            <a:ext cx="304800" cy="304800"/>
          </a:xfrm>
          <a:prstGeom prst="ellipse">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18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a:ln>
                <a:noFill/>
              </a:ln>
              <a:solidFill>
                <a:schemeClr val="bg1"/>
              </a:solidFill>
              <a:effectLst/>
              <a:latin typeface="Times New Roman" pitchFamily="18" charset="0"/>
              <a:ea typeface="宋体" pitchFamily="2" charset="-122"/>
            </a:endParaRPr>
          </a:p>
        </p:txBody>
      </p:sp>
      <p:cxnSp>
        <p:nvCxnSpPr>
          <p:cNvPr id="26" name="Straight Connector 25">
            <a:extLst>
              <a:ext uri="{FF2B5EF4-FFF2-40B4-BE49-F238E27FC236}">
                <a16:creationId xmlns:a16="http://schemas.microsoft.com/office/drawing/2014/main" id="{59634395-A8B1-4FE0-9264-72620DF1E6FC}"/>
              </a:ext>
            </a:extLst>
          </p:cNvPr>
          <p:cNvCxnSpPr/>
          <p:nvPr/>
        </p:nvCxnSpPr>
        <p:spPr bwMode="auto">
          <a:xfrm rot="5400000">
            <a:off x="4976332" y="1671635"/>
            <a:ext cx="382915" cy="76205"/>
          </a:xfrm>
          <a:prstGeom prst="line">
            <a:avLst/>
          </a:prstGeom>
          <a:solidFill>
            <a:srgbClr val="00B8FF"/>
          </a:solidFill>
          <a:ln w="63500" cap="flat" cmpd="sng" algn="ctr">
            <a:solidFill>
              <a:srgbClr val="C00000"/>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DC46FA6D-1076-455F-A205-A9180373B2BB}"/>
              </a:ext>
            </a:extLst>
          </p:cNvPr>
          <p:cNvCxnSpPr/>
          <p:nvPr/>
        </p:nvCxnSpPr>
        <p:spPr bwMode="auto">
          <a:xfrm rot="16200000" flipH="1">
            <a:off x="5205886" y="1670680"/>
            <a:ext cx="381000" cy="76200"/>
          </a:xfrm>
          <a:prstGeom prst="line">
            <a:avLst/>
          </a:prstGeom>
          <a:solidFill>
            <a:srgbClr val="00B8FF"/>
          </a:solidFill>
          <a:ln w="63500" cap="flat" cmpd="sng" algn="ctr">
            <a:solidFill>
              <a:srgbClr val="C00000"/>
            </a:solidFill>
            <a:prstDash val="solid"/>
            <a:round/>
            <a:headEnd type="none" w="med" len="med"/>
            <a:tailEnd type="none" w="med" len="med"/>
          </a:ln>
          <a:effectLst/>
        </p:spPr>
      </p:cxnSp>
      <p:sp>
        <p:nvSpPr>
          <p:cNvPr id="30" name="TextBox 29">
            <a:extLst>
              <a:ext uri="{FF2B5EF4-FFF2-40B4-BE49-F238E27FC236}">
                <a16:creationId xmlns:a16="http://schemas.microsoft.com/office/drawing/2014/main" id="{C4B141B3-6C9E-460E-90AE-C0E10636F314}"/>
              </a:ext>
            </a:extLst>
          </p:cNvPr>
          <p:cNvSpPr txBox="1"/>
          <p:nvPr/>
        </p:nvSpPr>
        <p:spPr>
          <a:xfrm>
            <a:off x="8722400" y="5830591"/>
            <a:ext cx="2156203" cy="369332"/>
          </a:xfrm>
          <a:prstGeom prst="rect">
            <a:avLst/>
          </a:prstGeom>
          <a:noFill/>
        </p:spPr>
        <p:txBody>
          <a:bodyPr wrap="square" rtlCol="0">
            <a:spAutoFit/>
          </a:bodyPr>
          <a:lstStyle/>
          <a:p>
            <a:r>
              <a:rPr lang="en-US" i="1" dirty="0"/>
              <a:t>Caspar </a:t>
            </a:r>
            <a:r>
              <a:rPr lang="en-US" i="1" dirty="0" err="1"/>
              <a:t>Oesterheld</a:t>
            </a:r>
            <a:endParaRPr lang="en-US" i="1" dirty="0"/>
          </a:p>
        </p:txBody>
      </p:sp>
      <p:pic>
        <p:nvPicPr>
          <p:cNvPr id="31" name="Picture 30">
            <a:extLst>
              <a:ext uri="{FF2B5EF4-FFF2-40B4-BE49-F238E27FC236}">
                <a16:creationId xmlns:a16="http://schemas.microsoft.com/office/drawing/2014/main" id="{286389C0-03D0-43CF-9578-288B6171D648}"/>
              </a:ext>
            </a:extLst>
          </p:cNvPr>
          <p:cNvPicPr>
            <a:picLocks noChangeAspect="1"/>
          </p:cNvPicPr>
          <p:nvPr/>
        </p:nvPicPr>
        <p:blipFill rotWithShape="1">
          <a:blip r:embed="rId2">
            <a:extLst>
              <a:ext uri="{28A0092B-C50C-407E-A947-70E740481C1C}">
                <a14:useLocalDpi xmlns:a14="http://schemas.microsoft.com/office/drawing/2010/main" val="0"/>
              </a:ext>
            </a:extLst>
          </a:blip>
          <a:srcRect l="16180" t="5322" r="14887" b="36505"/>
          <a:stretch/>
        </p:blipFill>
        <p:spPr>
          <a:xfrm>
            <a:off x="9157189" y="4632625"/>
            <a:ext cx="983247" cy="1244637"/>
          </a:xfrm>
          <a:prstGeom prst="rect">
            <a:avLst/>
          </a:prstGeom>
        </p:spPr>
      </p:pic>
      <p:sp>
        <p:nvSpPr>
          <p:cNvPr id="32" name="TextBox 31">
            <a:extLst>
              <a:ext uri="{FF2B5EF4-FFF2-40B4-BE49-F238E27FC236}">
                <a16:creationId xmlns:a16="http://schemas.microsoft.com/office/drawing/2014/main" id="{39052F7F-7954-458E-8A84-8F5942923A51}"/>
              </a:ext>
            </a:extLst>
          </p:cNvPr>
          <p:cNvSpPr txBox="1"/>
          <p:nvPr/>
        </p:nvSpPr>
        <p:spPr>
          <a:xfrm>
            <a:off x="8722400" y="3881518"/>
            <a:ext cx="3426910" cy="646331"/>
          </a:xfrm>
          <a:prstGeom prst="rect">
            <a:avLst/>
          </a:prstGeom>
          <a:noFill/>
        </p:spPr>
        <p:txBody>
          <a:bodyPr wrap="square" rtlCol="0">
            <a:spAutoFit/>
          </a:bodyPr>
          <a:lstStyle/>
          <a:p>
            <a:pPr algn="ctr"/>
            <a:r>
              <a:rPr lang="en-US" dirty="0"/>
              <a:t>related to </a:t>
            </a:r>
          </a:p>
          <a:p>
            <a:pPr algn="ctr"/>
            <a:r>
              <a:rPr lang="en-US" dirty="0">
                <a:solidFill>
                  <a:srgbClr val="0070C0"/>
                </a:solidFill>
              </a:rPr>
              <a:t>[Oesterheld, </a:t>
            </a:r>
            <a:r>
              <a:rPr lang="en-US" dirty="0" err="1">
                <a:solidFill>
                  <a:srgbClr val="0070C0"/>
                </a:solidFill>
              </a:rPr>
              <a:t>Demski</a:t>
            </a:r>
            <a:r>
              <a:rPr lang="en-US" dirty="0">
                <a:solidFill>
                  <a:srgbClr val="0070C0"/>
                </a:solidFill>
              </a:rPr>
              <a:t>, C. TARK’23]</a:t>
            </a:r>
            <a:endParaRPr lang="en-US" dirty="0"/>
          </a:p>
        </p:txBody>
      </p:sp>
      <p:pic>
        <p:nvPicPr>
          <p:cNvPr id="3" name="Picture 2">
            <a:extLst>
              <a:ext uri="{FF2B5EF4-FFF2-40B4-BE49-F238E27FC236}">
                <a16:creationId xmlns:a16="http://schemas.microsoft.com/office/drawing/2014/main" id="{776AD21C-816C-4CC9-BAA7-80B6042DB5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603" y="4632625"/>
            <a:ext cx="995709" cy="1244637"/>
          </a:xfrm>
          <a:prstGeom prst="rect">
            <a:avLst/>
          </a:prstGeom>
        </p:spPr>
      </p:pic>
      <p:sp>
        <p:nvSpPr>
          <p:cNvPr id="33" name="TextBox 32">
            <a:extLst>
              <a:ext uri="{FF2B5EF4-FFF2-40B4-BE49-F238E27FC236}">
                <a16:creationId xmlns:a16="http://schemas.microsoft.com/office/drawing/2014/main" id="{6E38F73B-E828-441B-8991-F97443A67558}"/>
              </a:ext>
            </a:extLst>
          </p:cNvPr>
          <p:cNvSpPr txBox="1"/>
          <p:nvPr/>
        </p:nvSpPr>
        <p:spPr>
          <a:xfrm>
            <a:off x="10607488" y="5832356"/>
            <a:ext cx="1655873" cy="369332"/>
          </a:xfrm>
          <a:prstGeom prst="rect">
            <a:avLst/>
          </a:prstGeom>
          <a:noFill/>
        </p:spPr>
        <p:txBody>
          <a:bodyPr wrap="square" rtlCol="0">
            <a:spAutoFit/>
          </a:bodyPr>
          <a:lstStyle/>
          <a:p>
            <a:r>
              <a:rPr lang="en-US" i="1" dirty="0"/>
              <a:t>Abram </a:t>
            </a:r>
            <a:r>
              <a:rPr lang="en-US" i="1" dirty="0" err="1"/>
              <a:t>Demski</a:t>
            </a:r>
            <a:endParaRPr lang="en-US" i="1" dirty="0"/>
          </a:p>
        </p:txBody>
      </p:sp>
    </p:spTree>
    <p:extLst>
      <p:ext uri="{BB962C8B-B14F-4D97-AF65-F5344CB8AC3E}">
        <p14:creationId xmlns:p14="http://schemas.microsoft.com/office/powerpoint/2010/main" val="10668998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9"/>
                                        </p:tgtEl>
                                      </p:cBhvr>
                                    </p:animEffect>
                                    <p:set>
                                      <p:cBhvr>
                                        <p:cTn id="16" dur="1" fill="hold">
                                          <p:stCondLst>
                                            <p:cond delay="499"/>
                                          </p:stCondLst>
                                        </p:cTn>
                                        <p:tgtEl>
                                          <p:spTgt spid="1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10"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588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5887">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24"/>
                                        </p:tgtEl>
                                      </p:cBhvr>
                                    </p:animEffect>
                                    <p:set>
                                      <p:cBhvr>
                                        <p:cTn id="55" dur="1" fill="hold">
                                          <p:stCondLst>
                                            <p:cond delay="499"/>
                                          </p:stCondLst>
                                        </p:cTn>
                                        <p:tgtEl>
                                          <p:spTgt spid="24"/>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25"/>
                                        </p:tgtEl>
                                      </p:cBhvr>
                                    </p:animEffect>
                                    <p:set>
                                      <p:cBhvr>
                                        <p:cTn id="58" dur="1" fill="hold">
                                          <p:stCondLst>
                                            <p:cond delay="499"/>
                                          </p:stCondLst>
                                        </p:cTn>
                                        <p:tgtEl>
                                          <p:spTgt spid="25"/>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26"/>
                                        </p:tgtEl>
                                      </p:cBhvr>
                                    </p:animEffect>
                                    <p:set>
                                      <p:cBhvr>
                                        <p:cTn id="61" dur="1" fill="hold">
                                          <p:stCondLst>
                                            <p:cond delay="499"/>
                                          </p:stCondLst>
                                        </p:cTn>
                                        <p:tgtEl>
                                          <p:spTgt spid="26"/>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7"/>
                                        </p:tgtEl>
                                      </p:cBhvr>
                                    </p:animEffect>
                                    <p:set>
                                      <p:cBhvr>
                                        <p:cTn id="64" dur="1" fill="hold">
                                          <p:stCondLst>
                                            <p:cond delay="499"/>
                                          </p:stCondLst>
                                        </p:cTn>
                                        <p:tgtEl>
                                          <p:spTgt spid="2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6" grpId="0" animBg="1"/>
      <p:bldP spid="17" grpId="0" animBg="1"/>
      <p:bldP spid="24" grpId="0" animBg="1"/>
      <p:bldP spid="24" grpId="1" animBg="1"/>
      <p:bldP spid="25" grpId="0" animBg="1"/>
      <p:bldP spid="25"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49482DC0-7810-4A1B-9384-65EB40193C19}"/>
              </a:ext>
            </a:extLst>
          </p:cNvPr>
          <p:cNvSpPr>
            <a:spLocks noGrp="1" noChangeArrowheads="1"/>
          </p:cNvSpPr>
          <p:nvPr>
            <p:ph type="title"/>
          </p:nvPr>
        </p:nvSpPr>
        <p:spPr>
          <a:xfrm>
            <a:off x="1923210" y="105227"/>
            <a:ext cx="8068235" cy="605118"/>
          </a:xfrm>
        </p:spPr>
        <p:txBody>
          <a:bodyPr>
            <a:normAutofit fontScale="90000"/>
          </a:bodyPr>
          <a:lstStyle/>
          <a:p>
            <a:pPr eaLnBrk="1" hangingPunct="1"/>
            <a:r>
              <a:rPr lang="en-US" altLang="en-US" dirty="0"/>
              <a:t>Newcomb’s Demon</a:t>
            </a:r>
            <a:endParaRPr lang="en-US" altLang="en-US" sz="2912" dirty="0"/>
          </a:p>
        </p:txBody>
      </p:sp>
      <p:sp>
        <p:nvSpPr>
          <p:cNvPr id="367619" name="Rectangle 3">
            <a:extLst>
              <a:ext uri="{FF2B5EF4-FFF2-40B4-BE49-F238E27FC236}">
                <a16:creationId xmlns:a16="http://schemas.microsoft.com/office/drawing/2014/main" id="{7CC6B7F6-D974-4010-B90E-39F8667976DA}"/>
              </a:ext>
            </a:extLst>
          </p:cNvPr>
          <p:cNvSpPr>
            <a:spLocks noGrp="1" noChangeArrowheads="1"/>
          </p:cNvSpPr>
          <p:nvPr>
            <p:ph type="body" idx="1"/>
          </p:nvPr>
        </p:nvSpPr>
        <p:spPr>
          <a:xfrm>
            <a:off x="238042" y="851082"/>
            <a:ext cx="11498238" cy="3278791"/>
          </a:xfrm>
        </p:spPr>
        <p:txBody>
          <a:bodyPr/>
          <a:lstStyle/>
          <a:p>
            <a:pPr eaLnBrk="1" hangingPunct="1"/>
            <a:r>
              <a:rPr lang="en-US" altLang="en-US" sz="2400" dirty="0"/>
              <a:t>Demon earlier put positive amount of money in each of two boxes</a:t>
            </a:r>
          </a:p>
          <a:p>
            <a:pPr eaLnBrk="1" hangingPunct="1"/>
            <a:r>
              <a:rPr lang="en-US" altLang="en-US" sz="2400" dirty="0"/>
              <a:t>Your choice now: (I) get contents of Box B, or (II) get content of</a:t>
            </a:r>
            <a:r>
              <a:rPr lang="en-US" altLang="en-US" sz="2400" b="1" dirty="0"/>
              <a:t> both</a:t>
            </a:r>
            <a:r>
              <a:rPr lang="en-US" altLang="en-US" sz="2400" dirty="0"/>
              <a:t> boxes (!)</a:t>
            </a:r>
          </a:p>
          <a:p>
            <a:pPr eaLnBrk="1" hangingPunct="1"/>
            <a:r>
              <a:rPr lang="en-US" altLang="en-US" sz="2400" dirty="0"/>
              <a:t>Twist: demon first </a:t>
            </a:r>
            <a:r>
              <a:rPr lang="en-US" altLang="en-US" sz="2400" dirty="0">
                <a:solidFill>
                  <a:schemeClr val="accent1">
                    <a:lumMod val="75000"/>
                  </a:schemeClr>
                </a:solidFill>
              </a:rPr>
              <a:t>predicted</a:t>
            </a:r>
            <a:r>
              <a:rPr lang="en-US" altLang="en-US" sz="2400" dirty="0">
                <a:solidFill>
                  <a:srgbClr val="002060"/>
                </a:solidFill>
              </a:rPr>
              <a:t> </a:t>
            </a:r>
            <a:r>
              <a:rPr lang="en-US" altLang="en-US" sz="2400" dirty="0"/>
              <a:t>what you would do, is uncannily accurate</a:t>
            </a:r>
          </a:p>
          <a:p>
            <a:pPr eaLnBrk="1" hangingPunct="1"/>
            <a:r>
              <a:rPr lang="en-US" altLang="en-US" sz="2400" dirty="0"/>
              <a:t>If demon predicted you’d take just B, there’s $1,000,000 in B (and $1,000 in A)</a:t>
            </a:r>
          </a:p>
          <a:p>
            <a:pPr eaLnBrk="1" hangingPunct="1"/>
            <a:r>
              <a:rPr lang="en-US" altLang="en-US" sz="2400" dirty="0"/>
              <a:t>Otherwise, there’s $1,000 in each</a:t>
            </a:r>
          </a:p>
          <a:p>
            <a:pPr eaLnBrk="1" hangingPunct="1"/>
            <a:r>
              <a:rPr lang="en-US" altLang="en-US" sz="2400" dirty="0"/>
              <a:t>What would </a:t>
            </a:r>
            <a:r>
              <a:rPr lang="en-US" altLang="en-US" sz="2400" b="1" dirty="0"/>
              <a:t>you </a:t>
            </a:r>
            <a:r>
              <a:rPr lang="en-US" altLang="en-US" sz="2400" dirty="0"/>
              <a:t>do?</a:t>
            </a:r>
          </a:p>
          <a:p>
            <a:pPr eaLnBrk="1" hangingPunct="1"/>
            <a:endParaRPr lang="en-US" altLang="en-US" sz="2400" dirty="0"/>
          </a:p>
        </p:txBody>
      </p:sp>
      <p:sp>
        <p:nvSpPr>
          <p:cNvPr id="2" name="Cube 1">
            <a:extLst>
              <a:ext uri="{FF2B5EF4-FFF2-40B4-BE49-F238E27FC236}">
                <a16:creationId xmlns:a16="http://schemas.microsoft.com/office/drawing/2014/main" id="{DC84A7E2-51A2-482E-A59E-7EE47CDE158E}"/>
              </a:ext>
            </a:extLst>
          </p:cNvPr>
          <p:cNvSpPr/>
          <p:nvPr/>
        </p:nvSpPr>
        <p:spPr>
          <a:xfrm>
            <a:off x="346521" y="4305915"/>
            <a:ext cx="1890944" cy="1571347"/>
          </a:xfrm>
          <a:prstGeom prst="cub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ube 14">
            <a:extLst>
              <a:ext uri="{FF2B5EF4-FFF2-40B4-BE49-F238E27FC236}">
                <a16:creationId xmlns:a16="http://schemas.microsoft.com/office/drawing/2014/main" id="{CE388265-E425-4548-92BC-ADB10C8D11B8}"/>
              </a:ext>
            </a:extLst>
          </p:cNvPr>
          <p:cNvSpPr/>
          <p:nvPr/>
        </p:nvSpPr>
        <p:spPr>
          <a:xfrm>
            <a:off x="2840487" y="4305915"/>
            <a:ext cx="1890944" cy="1571347"/>
          </a:xfrm>
          <a:prstGeom prst="cub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2277BA6-F599-437A-BD92-B6FB82AF1602}"/>
              </a:ext>
            </a:extLst>
          </p:cNvPr>
          <p:cNvSpPr txBox="1"/>
          <p:nvPr/>
        </p:nvSpPr>
        <p:spPr>
          <a:xfrm>
            <a:off x="790884" y="4834136"/>
            <a:ext cx="558166" cy="830997"/>
          </a:xfrm>
          <a:prstGeom prst="rect">
            <a:avLst/>
          </a:prstGeom>
          <a:noFill/>
        </p:spPr>
        <p:txBody>
          <a:bodyPr wrap="none" rtlCol="0">
            <a:spAutoFit/>
          </a:bodyPr>
          <a:lstStyle/>
          <a:p>
            <a:r>
              <a:rPr lang="en-US" sz="4800" b="1" i="1" dirty="0">
                <a:solidFill>
                  <a:srgbClr val="FFFF00"/>
                </a:solidFill>
              </a:rPr>
              <a:t>A</a:t>
            </a:r>
            <a:endParaRPr lang="en-US" b="1" i="1" dirty="0">
              <a:solidFill>
                <a:srgbClr val="FFFF00"/>
              </a:solidFill>
            </a:endParaRPr>
          </a:p>
        </p:txBody>
      </p:sp>
      <p:sp>
        <p:nvSpPr>
          <p:cNvPr id="17" name="TextBox 16">
            <a:extLst>
              <a:ext uri="{FF2B5EF4-FFF2-40B4-BE49-F238E27FC236}">
                <a16:creationId xmlns:a16="http://schemas.microsoft.com/office/drawing/2014/main" id="{E3175219-BF7A-4A9A-B1A7-B25E3D985022}"/>
              </a:ext>
            </a:extLst>
          </p:cNvPr>
          <p:cNvSpPr txBox="1"/>
          <p:nvPr/>
        </p:nvSpPr>
        <p:spPr>
          <a:xfrm>
            <a:off x="3382503" y="4834136"/>
            <a:ext cx="529312" cy="830997"/>
          </a:xfrm>
          <a:prstGeom prst="rect">
            <a:avLst/>
          </a:prstGeom>
          <a:noFill/>
        </p:spPr>
        <p:txBody>
          <a:bodyPr wrap="none" rtlCol="0">
            <a:spAutoFit/>
          </a:bodyPr>
          <a:lstStyle/>
          <a:p>
            <a:r>
              <a:rPr lang="en-US" sz="4800" b="1" i="1" dirty="0">
                <a:solidFill>
                  <a:srgbClr val="FFFF00"/>
                </a:solidFill>
              </a:rPr>
              <a:t>B</a:t>
            </a:r>
            <a:endParaRPr lang="en-US" b="1" i="1" dirty="0">
              <a:solidFill>
                <a:srgbClr val="FFFF00"/>
              </a:solidFill>
            </a:endParaRPr>
          </a:p>
        </p:txBody>
      </p:sp>
      <p:pic>
        <p:nvPicPr>
          <p:cNvPr id="5" name="Picture 4">
            <a:extLst>
              <a:ext uri="{FF2B5EF4-FFF2-40B4-BE49-F238E27FC236}">
                <a16:creationId xmlns:a16="http://schemas.microsoft.com/office/drawing/2014/main" id="{7B4BFB77-A937-43ED-9EA0-D3EFA730DD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674" y="2884424"/>
            <a:ext cx="2793651" cy="3733333"/>
          </a:xfrm>
          <a:prstGeom prst="rect">
            <a:avLst/>
          </a:prstGeom>
        </p:spPr>
      </p:pic>
    </p:spTree>
    <p:extLst>
      <p:ext uri="{BB962C8B-B14F-4D97-AF65-F5344CB8AC3E}">
        <p14:creationId xmlns:p14="http://schemas.microsoft.com/office/powerpoint/2010/main" val="24683363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76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76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76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76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76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76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9742010-8C30-462B-84F2-D8B22307D746}"/>
              </a:ext>
            </a:extLst>
          </p:cNvPr>
          <p:cNvSpPr>
            <a:spLocks noGrp="1" noChangeArrowheads="1"/>
          </p:cNvSpPr>
          <p:nvPr>
            <p:ph type="title"/>
          </p:nvPr>
        </p:nvSpPr>
        <p:spPr>
          <a:xfrm>
            <a:off x="612560" y="67235"/>
            <a:ext cx="9383088" cy="605118"/>
          </a:xfrm>
        </p:spPr>
        <p:txBody>
          <a:bodyPr>
            <a:normAutofit fontScale="90000"/>
          </a:bodyPr>
          <a:lstStyle/>
          <a:p>
            <a:r>
              <a:rPr lang="en-US" altLang="en-US" dirty="0"/>
              <a:t>The lockdown dilemma</a:t>
            </a:r>
            <a:endParaRPr lang="en-US" altLang="en-US" sz="2912" dirty="0">
              <a:solidFill>
                <a:srgbClr val="0070C0"/>
              </a:solidFill>
            </a:endParaRPr>
          </a:p>
        </p:txBody>
      </p:sp>
      <p:sp>
        <p:nvSpPr>
          <p:cNvPr id="367619" name="Rectangle 3">
            <a:extLst>
              <a:ext uri="{FF2B5EF4-FFF2-40B4-BE49-F238E27FC236}">
                <a16:creationId xmlns:a16="http://schemas.microsoft.com/office/drawing/2014/main" id="{A8285486-0E60-44B6-8A7E-C8902BC9C283}"/>
              </a:ext>
            </a:extLst>
          </p:cNvPr>
          <p:cNvSpPr>
            <a:spLocks noGrp="1" noChangeArrowheads="1"/>
          </p:cNvSpPr>
          <p:nvPr>
            <p:ph type="body" idx="1"/>
          </p:nvPr>
        </p:nvSpPr>
        <p:spPr>
          <a:xfrm>
            <a:off x="88203" y="846755"/>
            <a:ext cx="8416605" cy="5968293"/>
          </a:xfrm>
        </p:spPr>
        <p:txBody>
          <a:bodyPr>
            <a:normAutofit/>
          </a:bodyPr>
          <a:lstStyle/>
          <a:p>
            <a:pPr eaLnBrk="1" hangingPunct="1"/>
            <a:r>
              <a:rPr lang="en-US" altLang="en-US" sz="3200" dirty="0"/>
              <a:t>Lockdown is </a:t>
            </a:r>
            <a:r>
              <a:rPr lang="en-US" altLang="en-US" sz="3200" dirty="0">
                <a:solidFill>
                  <a:schemeClr val="tx1">
                    <a:lumMod val="50000"/>
                    <a:lumOff val="50000"/>
                  </a:schemeClr>
                </a:solidFill>
                <a:latin typeface="Bahnschrift" panose="020B0502040204020203" pitchFamily="34" charset="0"/>
              </a:rPr>
              <a:t>monotonous</a:t>
            </a:r>
            <a:r>
              <a:rPr lang="en-US" altLang="en-US" sz="3200" dirty="0"/>
              <a:t>: you forget what happened before, you forget what day it is</a:t>
            </a:r>
          </a:p>
          <a:p>
            <a:pPr eaLnBrk="1" hangingPunct="1"/>
            <a:r>
              <a:rPr lang="en-US" altLang="en-US" sz="3200" dirty="0"/>
              <a:t>Suppose you know lockdown lasts two days (unrealistic)</a:t>
            </a:r>
          </a:p>
          <a:p>
            <a:pPr eaLnBrk="1" hangingPunct="1"/>
            <a:r>
              <a:rPr lang="en-US" altLang="en-US" sz="3200" dirty="0"/>
              <a:t>Every morning, you can decide to eat an unhealthy cookie! (or not)</a:t>
            </a:r>
          </a:p>
          <a:p>
            <a:pPr eaLnBrk="1" hangingPunct="1"/>
            <a:r>
              <a:rPr lang="en-US" altLang="en-US" sz="3200" dirty="0"/>
              <a:t>Eating a cookie will give you +1 utility immediately, but then -3 later the </a:t>
            </a:r>
            <a:r>
              <a:rPr lang="en-US" altLang="en-US" sz="3200" i="1" dirty="0"/>
              <a:t>next</a:t>
            </a:r>
            <a:r>
              <a:rPr lang="en-US" altLang="en-US" sz="3200" dirty="0"/>
              <a:t> day</a:t>
            </a:r>
          </a:p>
          <a:p>
            <a:pPr eaLnBrk="1" hangingPunct="1"/>
            <a:r>
              <a:rPr lang="en-US" altLang="en-US" sz="3200" b="1" dirty="0"/>
              <a:t>But, </a:t>
            </a:r>
            <a:r>
              <a:rPr lang="en-US" altLang="en-US" sz="3200" b="1" i="1" dirty="0"/>
              <a:t>carpe diem</a:t>
            </a:r>
            <a:r>
              <a:rPr lang="en-US" altLang="en-US" sz="3200" b="1" dirty="0"/>
              <a:t>: you only care about today</a:t>
            </a:r>
          </a:p>
          <a:p>
            <a:pPr eaLnBrk="1" hangingPunct="1"/>
            <a:r>
              <a:rPr lang="en-US" altLang="en-US" sz="3200" dirty="0"/>
              <a:t>Should you eat the cookie right now?</a:t>
            </a:r>
          </a:p>
          <a:p>
            <a:pPr eaLnBrk="1" hangingPunct="1"/>
            <a:endParaRPr lang="en-US" altLang="en-US" sz="3200" dirty="0"/>
          </a:p>
        </p:txBody>
      </p:sp>
      <p:pic>
        <p:nvPicPr>
          <p:cNvPr id="3" name="Picture 2">
            <a:extLst>
              <a:ext uri="{FF2B5EF4-FFF2-40B4-BE49-F238E27FC236}">
                <a16:creationId xmlns:a16="http://schemas.microsoft.com/office/drawing/2014/main" id="{DA45017C-F9C4-44C1-8B42-1E323E2AD3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2119" y="645003"/>
            <a:ext cx="2909491" cy="2142587"/>
          </a:xfrm>
          <a:prstGeom prst="rect">
            <a:avLst/>
          </a:prstGeom>
        </p:spPr>
      </p:pic>
      <p:pic>
        <p:nvPicPr>
          <p:cNvPr id="5" name="Picture 4">
            <a:extLst>
              <a:ext uri="{FF2B5EF4-FFF2-40B4-BE49-F238E27FC236}">
                <a16:creationId xmlns:a16="http://schemas.microsoft.com/office/drawing/2014/main" id="{B517A221-07F1-4FF0-A249-A3A297E3EF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119" y="2816442"/>
            <a:ext cx="2909491" cy="2182118"/>
          </a:xfrm>
          <a:prstGeom prst="rect">
            <a:avLst/>
          </a:prstGeom>
        </p:spPr>
      </p:pic>
      <p:sp>
        <p:nvSpPr>
          <p:cNvPr id="6" name="TextBox 5">
            <a:extLst>
              <a:ext uri="{FF2B5EF4-FFF2-40B4-BE49-F238E27FC236}">
                <a16:creationId xmlns:a16="http://schemas.microsoft.com/office/drawing/2014/main" id="{4E3DDD17-D759-401A-BDB4-FCF490A4E3EA}"/>
              </a:ext>
            </a:extLst>
          </p:cNvPr>
          <p:cNvSpPr txBox="1"/>
          <p:nvPr/>
        </p:nvSpPr>
        <p:spPr>
          <a:xfrm>
            <a:off x="8712119" y="5889831"/>
            <a:ext cx="3044452" cy="369332"/>
          </a:xfrm>
          <a:prstGeom prst="rect">
            <a:avLst/>
          </a:prstGeom>
          <a:noFill/>
        </p:spPr>
        <p:txBody>
          <a:bodyPr wrap="square" rtlCol="0">
            <a:spAutoFit/>
          </a:bodyPr>
          <a:lstStyle/>
          <a:p>
            <a:pPr algn="ctr"/>
            <a:r>
              <a:rPr lang="en-US" dirty="0"/>
              <a:t>related to working paper </a:t>
            </a:r>
            <a:r>
              <a:rPr lang="en-US" dirty="0">
                <a:solidFill>
                  <a:srgbClr val="0070C0"/>
                </a:solidFill>
              </a:rPr>
              <a:t>[C.]</a:t>
            </a:r>
            <a:endParaRPr lang="en-US" dirty="0"/>
          </a:p>
        </p:txBody>
      </p:sp>
    </p:spTree>
    <p:extLst>
      <p:ext uri="{BB962C8B-B14F-4D97-AF65-F5344CB8AC3E}">
        <p14:creationId xmlns:p14="http://schemas.microsoft.com/office/powerpoint/2010/main" val="27493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76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761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761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7619">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7619">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76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9742010-8C30-462B-84F2-D8B22307D746}"/>
              </a:ext>
            </a:extLst>
          </p:cNvPr>
          <p:cNvSpPr>
            <a:spLocks noGrp="1" noChangeArrowheads="1"/>
          </p:cNvSpPr>
          <p:nvPr>
            <p:ph type="title"/>
          </p:nvPr>
        </p:nvSpPr>
        <p:spPr>
          <a:xfrm>
            <a:off x="612560" y="67235"/>
            <a:ext cx="9383088" cy="605118"/>
          </a:xfrm>
        </p:spPr>
        <p:txBody>
          <a:bodyPr>
            <a:normAutofit fontScale="90000"/>
          </a:bodyPr>
          <a:lstStyle/>
          <a:p>
            <a:r>
              <a:rPr lang="en-US" altLang="en-US" dirty="0"/>
              <a:t>Your own choice is </a:t>
            </a:r>
            <a:r>
              <a:rPr lang="en-US" altLang="en-US" b="1" dirty="0"/>
              <a:t>evidence</a:t>
            </a:r>
            <a:r>
              <a:rPr lang="en-US" altLang="en-US" dirty="0"/>
              <a:t>…</a:t>
            </a:r>
            <a:endParaRPr lang="en-US" altLang="en-US" sz="2912" dirty="0">
              <a:solidFill>
                <a:srgbClr val="0070C0"/>
              </a:solidFill>
            </a:endParaRPr>
          </a:p>
        </p:txBody>
      </p:sp>
      <p:sp>
        <p:nvSpPr>
          <p:cNvPr id="367619" name="Rectangle 3">
            <a:extLst>
              <a:ext uri="{FF2B5EF4-FFF2-40B4-BE49-F238E27FC236}">
                <a16:creationId xmlns:a16="http://schemas.microsoft.com/office/drawing/2014/main" id="{A8285486-0E60-44B6-8A7E-C8902BC9C283}"/>
              </a:ext>
            </a:extLst>
          </p:cNvPr>
          <p:cNvSpPr>
            <a:spLocks noGrp="1" noChangeArrowheads="1"/>
          </p:cNvSpPr>
          <p:nvPr>
            <p:ph type="body" idx="1"/>
          </p:nvPr>
        </p:nvSpPr>
        <p:spPr>
          <a:xfrm>
            <a:off x="88203" y="846755"/>
            <a:ext cx="9286616" cy="5968293"/>
          </a:xfrm>
        </p:spPr>
        <p:txBody>
          <a:bodyPr>
            <a:normAutofit/>
          </a:bodyPr>
          <a:lstStyle/>
          <a:p>
            <a:pPr eaLnBrk="1" hangingPunct="1"/>
            <a:r>
              <a:rPr lang="en-US" altLang="en-US" sz="3200" dirty="0"/>
              <a:t>… for what the demon put in the boxes</a:t>
            </a:r>
          </a:p>
          <a:p>
            <a:pPr eaLnBrk="1" hangingPunct="1"/>
            <a:r>
              <a:rPr lang="en-US" altLang="en-US" sz="3200" dirty="0"/>
              <a:t>… for whether your twin defects</a:t>
            </a:r>
          </a:p>
          <a:p>
            <a:pPr eaLnBrk="1" hangingPunct="1"/>
            <a:endParaRPr lang="en-US" altLang="en-US" sz="3200" dirty="0"/>
          </a:p>
          <a:p>
            <a:r>
              <a:rPr lang="en-US" altLang="en-US" sz="3200" i="1" dirty="0"/>
              <a:t>Evidential Decision Theory (EDT)</a:t>
            </a:r>
            <a:r>
              <a:rPr lang="en-US" altLang="en-US" sz="3200" dirty="0"/>
              <a:t>: When considering how to make a decision, consider </a:t>
            </a:r>
            <a:r>
              <a:rPr lang="en-US" altLang="en-US" sz="3200" dirty="0">
                <a:solidFill>
                  <a:srgbClr val="7030A0"/>
                </a:solidFill>
              </a:rPr>
              <a:t>how happy you expect to be conditional on taking each option </a:t>
            </a:r>
            <a:r>
              <a:rPr lang="en-US" altLang="en-US" sz="3200" dirty="0"/>
              <a:t>and</a:t>
            </a:r>
            <a:r>
              <a:rPr lang="en-US" altLang="en-US" sz="3200" dirty="0">
                <a:solidFill>
                  <a:srgbClr val="7030A0"/>
                </a:solidFill>
              </a:rPr>
              <a:t> choose an option that maximizes that</a:t>
            </a:r>
          </a:p>
          <a:p>
            <a:endParaRPr lang="en-US" altLang="en-US" sz="3200" dirty="0">
              <a:solidFill>
                <a:srgbClr val="7030A0"/>
              </a:solidFill>
            </a:endParaRPr>
          </a:p>
          <a:p>
            <a:r>
              <a:rPr lang="en-US" altLang="en-US" sz="3200" i="1" dirty="0"/>
              <a:t>Causal Decision Theory (CDT)</a:t>
            </a:r>
            <a:r>
              <a:rPr lang="en-US" altLang="en-US" sz="3200" dirty="0"/>
              <a:t>: Your decision should focus on what you </a:t>
            </a:r>
            <a:r>
              <a:rPr lang="en-US" altLang="en-US" sz="3200" dirty="0">
                <a:solidFill>
                  <a:srgbClr val="7030A0"/>
                </a:solidFill>
              </a:rPr>
              <a:t>causally affect</a:t>
            </a:r>
            <a:endParaRPr lang="en-US" altLang="en-US" sz="3200" i="1" dirty="0">
              <a:solidFill>
                <a:srgbClr val="7030A0"/>
              </a:solidFill>
            </a:endParaRPr>
          </a:p>
          <a:p>
            <a:pPr eaLnBrk="1" hangingPunct="1"/>
            <a:endParaRPr lang="en-US" altLang="en-US" sz="3200" dirty="0"/>
          </a:p>
          <a:p>
            <a:pPr eaLnBrk="1" hangingPunct="1"/>
            <a:endParaRPr lang="en-US" altLang="en-US" sz="3200" dirty="0"/>
          </a:p>
          <a:p>
            <a:pPr eaLnBrk="1" hangingPunct="1"/>
            <a:endParaRPr lang="en-US" altLang="en-US" sz="3200" dirty="0"/>
          </a:p>
        </p:txBody>
      </p:sp>
      <p:pic>
        <p:nvPicPr>
          <p:cNvPr id="2" name="Picture 1">
            <a:extLst>
              <a:ext uri="{FF2B5EF4-FFF2-40B4-BE49-F238E27FC236}">
                <a16:creationId xmlns:a16="http://schemas.microsoft.com/office/drawing/2014/main" id="{469EBA9B-DA5D-40E1-BDAE-D18AB6197806}"/>
              </a:ext>
            </a:extLst>
          </p:cNvPr>
          <p:cNvPicPr>
            <a:picLocks noChangeAspect="1"/>
          </p:cNvPicPr>
          <p:nvPr/>
        </p:nvPicPr>
        <p:blipFill>
          <a:blip r:embed="rId2"/>
          <a:stretch>
            <a:fillRect/>
          </a:stretch>
        </p:blipFill>
        <p:spPr>
          <a:xfrm>
            <a:off x="9058544" y="160925"/>
            <a:ext cx="2888946" cy="1197258"/>
          </a:xfrm>
          <a:prstGeom prst="rect">
            <a:avLst/>
          </a:prstGeom>
        </p:spPr>
      </p:pic>
      <p:pic>
        <p:nvPicPr>
          <p:cNvPr id="12" name="Picture 11">
            <a:extLst>
              <a:ext uri="{FF2B5EF4-FFF2-40B4-BE49-F238E27FC236}">
                <a16:creationId xmlns:a16="http://schemas.microsoft.com/office/drawing/2014/main" id="{E43B4511-75ED-486D-ADA1-A499C53FCC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8019" y="59972"/>
            <a:ext cx="1132321" cy="1513193"/>
          </a:xfrm>
          <a:prstGeom prst="rect">
            <a:avLst/>
          </a:prstGeom>
        </p:spPr>
      </p:pic>
    </p:spTree>
    <p:extLst>
      <p:ext uri="{BB962C8B-B14F-4D97-AF65-F5344CB8AC3E}">
        <p14:creationId xmlns:p14="http://schemas.microsoft.com/office/powerpoint/2010/main" val="2750085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76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761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76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76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9742010-8C30-462B-84F2-D8B22307D746}"/>
              </a:ext>
            </a:extLst>
          </p:cNvPr>
          <p:cNvSpPr>
            <a:spLocks noGrp="1" noChangeArrowheads="1"/>
          </p:cNvSpPr>
          <p:nvPr>
            <p:ph type="title"/>
          </p:nvPr>
        </p:nvSpPr>
        <p:spPr>
          <a:xfrm>
            <a:off x="612560" y="67235"/>
            <a:ext cx="9383088" cy="605118"/>
          </a:xfrm>
        </p:spPr>
        <p:txBody>
          <a:bodyPr>
            <a:normAutofit fontScale="90000"/>
          </a:bodyPr>
          <a:lstStyle/>
          <a:p>
            <a:r>
              <a:rPr lang="en-US" altLang="en-US" dirty="0"/>
              <a:t>Your own choice is </a:t>
            </a:r>
            <a:r>
              <a:rPr lang="en-US" altLang="en-US" b="1" dirty="0"/>
              <a:t>evidence</a:t>
            </a:r>
            <a:r>
              <a:rPr lang="en-US" altLang="en-US" dirty="0"/>
              <a:t>…</a:t>
            </a:r>
            <a:endParaRPr lang="en-US" altLang="en-US" sz="2912" dirty="0">
              <a:solidFill>
                <a:srgbClr val="0070C0"/>
              </a:solidFill>
            </a:endParaRPr>
          </a:p>
        </p:txBody>
      </p:sp>
      <p:sp>
        <p:nvSpPr>
          <p:cNvPr id="367619" name="Rectangle 3">
            <a:extLst>
              <a:ext uri="{FF2B5EF4-FFF2-40B4-BE49-F238E27FC236}">
                <a16:creationId xmlns:a16="http://schemas.microsoft.com/office/drawing/2014/main" id="{A8285486-0E60-44B6-8A7E-C8902BC9C283}"/>
              </a:ext>
            </a:extLst>
          </p:cNvPr>
          <p:cNvSpPr>
            <a:spLocks noGrp="1" noChangeArrowheads="1"/>
          </p:cNvSpPr>
          <p:nvPr>
            <p:ph type="body" idx="1"/>
          </p:nvPr>
        </p:nvSpPr>
        <p:spPr>
          <a:xfrm>
            <a:off x="88203" y="846755"/>
            <a:ext cx="9286616" cy="5968293"/>
          </a:xfrm>
        </p:spPr>
        <p:txBody>
          <a:bodyPr>
            <a:normAutofit/>
          </a:bodyPr>
          <a:lstStyle/>
          <a:p>
            <a:pPr eaLnBrk="1" hangingPunct="1"/>
            <a:r>
              <a:rPr lang="en-US" altLang="en-US" sz="3200" dirty="0"/>
              <a:t>… for what the demon put in the boxes</a:t>
            </a:r>
          </a:p>
          <a:p>
            <a:pPr eaLnBrk="1" hangingPunct="1"/>
            <a:r>
              <a:rPr lang="en-US" altLang="en-US" sz="3200" dirty="0"/>
              <a:t>… for whether your twin defects</a:t>
            </a:r>
          </a:p>
          <a:p>
            <a:pPr eaLnBrk="1" hangingPunct="1"/>
            <a:r>
              <a:rPr lang="en-US" altLang="en-US" sz="3200" dirty="0"/>
              <a:t>… for whether you eat the cookie on the other day</a:t>
            </a:r>
          </a:p>
          <a:p>
            <a:pPr eaLnBrk="1" hangingPunct="1"/>
            <a:endParaRPr lang="en-US" altLang="en-US" sz="3200" dirty="0"/>
          </a:p>
          <a:p>
            <a:r>
              <a:rPr lang="en-US" altLang="en-US" sz="3200" i="1" dirty="0"/>
              <a:t>Evidential Decision Theory (EDT)</a:t>
            </a:r>
            <a:r>
              <a:rPr lang="en-US" altLang="en-US" sz="3200" dirty="0"/>
              <a:t>: When considering how to make a decision, consider </a:t>
            </a:r>
            <a:r>
              <a:rPr lang="en-US" altLang="en-US" sz="3200" dirty="0">
                <a:solidFill>
                  <a:srgbClr val="7030A0"/>
                </a:solidFill>
              </a:rPr>
              <a:t>how happy you expect to be conditional on taking each option </a:t>
            </a:r>
            <a:r>
              <a:rPr lang="en-US" altLang="en-US" sz="3200" dirty="0"/>
              <a:t>and</a:t>
            </a:r>
            <a:r>
              <a:rPr lang="en-US" altLang="en-US" sz="3200" dirty="0">
                <a:solidFill>
                  <a:srgbClr val="7030A0"/>
                </a:solidFill>
              </a:rPr>
              <a:t> choose an option that maximizes that</a:t>
            </a:r>
          </a:p>
          <a:p>
            <a:endParaRPr lang="en-US" altLang="en-US" sz="3200" dirty="0">
              <a:solidFill>
                <a:srgbClr val="7030A0"/>
              </a:solidFill>
            </a:endParaRPr>
          </a:p>
          <a:p>
            <a:r>
              <a:rPr lang="en-US" altLang="en-US" sz="3200" i="1" dirty="0"/>
              <a:t>Causal Decision Theory (CDT)</a:t>
            </a:r>
            <a:r>
              <a:rPr lang="en-US" altLang="en-US" sz="3200" dirty="0"/>
              <a:t>: Your decision should focus on what you </a:t>
            </a:r>
            <a:r>
              <a:rPr lang="en-US" altLang="en-US" sz="3200" dirty="0">
                <a:solidFill>
                  <a:srgbClr val="7030A0"/>
                </a:solidFill>
              </a:rPr>
              <a:t>causally affect</a:t>
            </a:r>
            <a:endParaRPr lang="en-US" altLang="en-US" sz="3200" i="1" dirty="0">
              <a:solidFill>
                <a:srgbClr val="7030A0"/>
              </a:solidFill>
            </a:endParaRPr>
          </a:p>
          <a:p>
            <a:pPr eaLnBrk="1" hangingPunct="1"/>
            <a:endParaRPr lang="en-US" altLang="en-US" sz="3200" dirty="0"/>
          </a:p>
          <a:p>
            <a:pPr eaLnBrk="1" hangingPunct="1"/>
            <a:endParaRPr lang="en-US" altLang="en-US" sz="3200" dirty="0"/>
          </a:p>
          <a:p>
            <a:pPr eaLnBrk="1" hangingPunct="1"/>
            <a:endParaRPr lang="en-US" altLang="en-US" sz="3200" dirty="0"/>
          </a:p>
        </p:txBody>
      </p:sp>
      <p:pic>
        <p:nvPicPr>
          <p:cNvPr id="2" name="Picture 1">
            <a:extLst>
              <a:ext uri="{FF2B5EF4-FFF2-40B4-BE49-F238E27FC236}">
                <a16:creationId xmlns:a16="http://schemas.microsoft.com/office/drawing/2014/main" id="{469EBA9B-DA5D-40E1-BDAE-D18AB6197806}"/>
              </a:ext>
            </a:extLst>
          </p:cNvPr>
          <p:cNvPicPr>
            <a:picLocks noChangeAspect="1"/>
          </p:cNvPicPr>
          <p:nvPr/>
        </p:nvPicPr>
        <p:blipFill>
          <a:blip r:embed="rId2"/>
          <a:stretch>
            <a:fillRect/>
          </a:stretch>
        </p:blipFill>
        <p:spPr>
          <a:xfrm>
            <a:off x="9058544" y="160925"/>
            <a:ext cx="2888946" cy="1197258"/>
          </a:xfrm>
          <a:prstGeom prst="rect">
            <a:avLst/>
          </a:prstGeom>
        </p:spPr>
      </p:pic>
      <p:pic>
        <p:nvPicPr>
          <p:cNvPr id="12" name="Picture 11">
            <a:extLst>
              <a:ext uri="{FF2B5EF4-FFF2-40B4-BE49-F238E27FC236}">
                <a16:creationId xmlns:a16="http://schemas.microsoft.com/office/drawing/2014/main" id="{E43B4511-75ED-486D-ADA1-A499C53FCC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8019" y="59972"/>
            <a:ext cx="1132321" cy="1513193"/>
          </a:xfrm>
          <a:prstGeom prst="rect">
            <a:avLst/>
          </a:prstGeom>
        </p:spPr>
      </p:pic>
      <p:pic>
        <p:nvPicPr>
          <p:cNvPr id="13" name="Picture 12">
            <a:extLst>
              <a:ext uri="{FF2B5EF4-FFF2-40B4-BE49-F238E27FC236}">
                <a16:creationId xmlns:a16="http://schemas.microsoft.com/office/drawing/2014/main" id="{D606F50F-BB8F-47C0-B53C-54599191F3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0579" y="1573165"/>
            <a:ext cx="1761151" cy="1320863"/>
          </a:xfrm>
          <a:prstGeom prst="rect">
            <a:avLst/>
          </a:prstGeom>
        </p:spPr>
      </p:pic>
    </p:spTree>
    <p:extLst>
      <p:ext uri="{BB962C8B-B14F-4D97-AF65-F5344CB8AC3E}">
        <p14:creationId xmlns:p14="http://schemas.microsoft.com/office/powerpoint/2010/main" val="243419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76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761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7619">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6761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676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49482DC0-7810-4A1B-9384-65EB40193C19}"/>
              </a:ext>
            </a:extLst>
          </p:cNvPr>
          <p:cNvSpPr>
            <a:spLocks noGrp="1" noChangeArrowheads="1"/>
          </p:cNvSpPr>
          <p:nvPr>
            <p:ph type="title"/>
          </p:nvPr>
        </p:nvSpPr>
        <p:spPr>
          <a:xfrm>
            <a:off x="168676" y="149617"/>
            <a:ext cx="11825056" cy="605118"/>
          </a:xfrm>
        </p:spPr>
        <p:txBody>
          <a:bodyPr>
            <a:normAutofit fontScale="90000"/>
          </a:bodyPr>
          <a:lstStyle/>
          <a:p>
            <a:r>
              <a:rPr lang="en-US" altLang="en-US" dirty="0"/>
              <a:t>Turning causal decision theorists into money pumps </a:t>
            </a:r>
            <a:r>
              <a:rPr lang="en-US" sz="3200" dirty="0">
                <a:solidFill>
                  <a:srgbClr val="0070C0"/>
                </a:solidFill>
              </a:rPr>
              <a:t>[</a:t>
            </a:r>
            <a:r>
              <a:rPr lang="en-US" sz="3200" dirty="0" err="1">
                <a:solidFill>
                  <a:srgbClr val="0070C0"/>
                </a:solidFill>
              </a:rPr>
              <a:t>Oesterheld</a:t>
            </a:r>
            <a:r>
              <a:rPr lang="en-US" sz="3200" dirty="0">
                <a:solidFill>
                  <a:srgbClr val="0070C0"/>
                </a:solidFill>
              </a:rPr>
              <a:t> and C., Phil. Quarterly ‘21]</a:t>
            </a:r>
            <a:endParaRPr lang="en-US" altLang="en-US" sz="2912" dirty="0"/>
          </a:p>
        </p:txBody>
      </p:sp>
      <p:sp>
        <p:nvSpPr>
          <p:cNvPr id="367619" name="Rectangle 3">
            <a:extLst>
              <a:ext uri="{FF2B5EF4-FFF2-40B4-BE49-F238E27FC236}">
                <a16:creationId xmlns:a16="http://schemas.microsoft.com/office/drawing/2014/main" id="{7CC6B7F6-D974-4010-B90E-39F8667976DA}"/>
              </a:ext>
            </a:extLst>
          </p:cNvPr>
          <p:cNvSpPr>
            <a:spLocks noGrp="1" noChangeArrowheads="1"/>
          </p:cNvSpPr>
          <p:nvPr>
            <p:ph type="body" idx="1"/>
          </p:nvPr>
        </p:nvSpPr>
        <p:spPr>
          <a:xfrm>
            <a:off x="238042" y="1081903"/>
            <a:ext cx="8222377" cy="3562290"/>
          </a:xfrm>
        </p:spPr>
        <p:txBody>
          <a:bodyPr>
            <a:normAutofit lnSpcReduction="10000"/>
          </a:bodyPr>
          <a:lstStyle/>
          <a:p>
            <a:pPr eaLnBrk="1" hangingPunct="1"/>
            <a:r>
              <a:rPr lang="en-US" altLang="en-US" sz="2400" b="1" dirty="0"/>
              <a:t>Adversarial Offer: </a:t>
            </a:r>
          </a:p>
          <a:p>
            <a:pPr eaLnBrk="1" hangingPunct="1"/>
            <a:r>
              <a:rPr lang="en-US" altLang="en-US" sz="2400" dirty="0"/>
              <a:t>Demon (really, any good predictor) put $3 into each box it predicted you would not choose</a:t>
            </a:r>
          </a:p>
          <a:p>
            <a:pPr eaLnBrk="1" hangingPunct="1"/>
            <a:r>
              <a:rPr lang="en-US" altLang="en-US" sz="2400" dirty="0"/>
              <a:t>Each box costs $1 to open; can open at most one</a:t>
            </a:r>
          </a:p>
          <a:p>
            <a:pPr eaLnBrk="1" hangingPunct="1"/>
            <a:r>
              <a:rPr lang="en-US" altLang="en-US" sz="2400" dirty="0"/>
              <a:t>Demon 75% accurate (you have no access to randomization)</a:t>
            </a:r>
          </a:p>
          <a:p>
            <a:pPr eaLnBrk="1" hangingPunct="1"/>
            <a:r>
              <a:rPr lang="en-US" altLang="en-US" sz="2400" dirty="0"/>
              <a:t>CDT will choose one box, </a:t>
            </a:r>
            <a:r>
              <a:rPr lang="en-US" altLang="en-US" sz="2400" i="1" dirty="0"/>
              <a:t>knowing that it will regret doing so</a:t>
            </a:r>
          </a:p>
          <a:p>
            <a:pPr eaLnBrk="1" hangingPunct="1"/>
            <a:r>
              <a:rPr lang="en-US" altLang="en-US" sz="2400" dirty="0"/>
              <a:t>Can add earlier </a:t>
            </a:r>
            <a:r>
              <a:rPr lang="en-US" altLang="en-US" sz="2400" b="1" dirty="0"/>
              <a:t>opt-out</a:t>
            </a:r>
            <a:r>
              <a:rPr lang="en-US" altLang="en-US" sz="2400" dirty="0"/>
              <a:t> step where the demon promises not to make the adversarial offer later, if you pay the demon $0.20 now</a:t>
            </a:r>
          </a:p>
          <a:p>
            <a:pPr eaLnBrk="1" hangingPunct="1"/>
            <a:endParaRPr lang="en-US" altLang="en-US" sz="2400" dirty="0"/>
          </a:p>
          <a:p>
            <a:pPr eaLnBrk="1" hangingPunct="1"/>
            <a:endParaRPr lang="en-US" altLang="en-US" sz="2400" dirty="0"/>
          </a:p>
        </p:txBody>
      </p:sp>
      <p:sp>
        <p:nvSpPr>
          <p:cNvPr id="2" name="Cube 1">
            <a:extLst>
              <a:ext uri="{FF2B5EF4-FFF2-40B4-BE49-F238E27FC236}">
                <a16:creationId xmlns:a16="http://schemas.microsoft.com/office/drawing/2014/main" id="{DC84A7E2-51A2-482E-A59E-7EE47CDE158E}"/>
              </a:ext>
            </a:extLst>
          </p:cNvPr>
          <p:cNvSpPr/>
          <p:nvPr/>
        </p:nvSpPr>
        <p:spPr>
          <a:xfrm>
            <a:off x="648069" y="5181426"/>
            <a:ext cx="1890944" cy="1571347"/>
          </a:xfrm>
          <a:prstGeom prst="cub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ube 14">
            <a:extLst>
              <a:ext uri="{FF2B5EF4-FFF2-40B4-BE49-F238E27FC236}">
                <a16:creationId xmlns:a16="http://schemas.microsoft.com/office/drawing/2014/main" id="{CE388265-E425-4548-92BC-ADB10C8D11B8}"/>
              </a:ext>
            </a:extLst>
          </p:cNvPr>
          <p:cNvSpPr/>
          <p:nvPr/>
        </p:nvSpPr>
        <p:spPr>
          <a:xfrm>
            <a:off x="2983376" y="5181426"/>
            <a:ext cx="1890944" cy="1571347"/>
          </a:xfrm>
          <a:prstGeom prst="cub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2277BA6-F599-437A-BD92-B6FB82AF1602}"/>
              </a:ext>
            </a:extLst>
          </p:cNvPr>
          <p:cNvSpPr txBox="1"/>
          <p:nvPr/>
        </p:nvSpPr>
        <p:spPr>
          <a:xfrm>
            <a:off x="1092432" y="5709647"/>
            <a:ext cx="558166" cy="830997"/>
          </a:xfrm>
          <a:prstGeom prst="rect">
            <a:avLst/>
          </a:prstGeom>
          <a:noFill/>
        </p:spPr>
        <p:txBody>
          <a:bodyPr wrap="none" rtlCol="0">
            <a:spAutoFit/>
          </a:bodyPr>
          <a:lstStyle/>
          <a:p>
            <a:r>
              <a:rPr lang="en-US" sz="4800" b="1" i="1" dirty="0">
                <a:solidFill>
                  <a:srgbClr val="FFFF00"/>
                </a:solidFill>
              </a:rPr>
              <a:t>A</a:t>
            </a:r>
            <a:endParaRPr lang="en-US" b="1" i="1" dirty="0">
              <a:solidFill>
                <a:srgbClr val="FFFF00"/>
              </a:solidFill>
            </a:endParaRPr>
          </a:p>
        </p:txBody>
      </p:sp>
      <p:sp>
        <p:nvSpPr>
          <p:cNvPr id="17" name="TextBox 16">
            <a:extLst>
              <a:ext uri="{FF2B5EF4-FFF2-40B4-BE49-F238E27FC236}">
                <a16:creationId xmlns:a16="http://schemas.microsoft.com/office/drawing/2014/main" id="{E3175219-BF7A-4A9A-B1A7-B25E3D985022}"/>
              </a:ext>
            </a:extLst>
          </p:cNvPr>
          <p:cNvSpPr txBox="1"/>
          <p:nvPr/>
        </p:nvSpPr>
        <p:spPr>
          <a:xfrm>
            <a:off x="3525392" y="5709647"/>
            <a:ext cx="529312" cy="830997"/>
          </a:xfrm>
          <a:prstGeom prst="rect">
            <a:avLst/>
          </a:prstGeom>
          <a:noFill/>
        </p:spPr>
        <p:txBody>
          <a:bodyPr wrap="none" rtlCol="0">
            <a:spAutoFit/>
          </a:bodyPr>
          <a:lstStyle/>
          <a:p>
            <a:r>
              <a:rPr lang="en-US" sz="4800" b="1" i="1" dirty="0">
                <a:solidFill>
                  <a:srgbClr val="FFFF00"/>
                </a:solidFill>
              </a:rPr>
              <a:t>B</a:t>
            </a:r>
            <a:endParaRPr lang="en-US" b="1" i="1" dirty="0">
              <a:solidFill>
                <a:srgbClr val="FFFF00"/>
              </a:solidFill>
            </a:endParaRPr>
          </a:p>
        </p:txBody>
      </p:sp>
      <p:pic>
        <p:nvPicPr>
          <p:cNvPr id="5" name="Picture 4">
            <a:extLst>
              <a:ext uri="{FF2B5EF4-FFF2-40B4-BE49-F238E27FC236}">
                <a16:creationId xmlns:a16="http://schemas.microsoft.com/office/drawing/2014/main" id="{7B4BFB77-A937-43ED-9EA0-D3EFA730DD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0280" y="4413372"/>
            <a:ext cx="1750572" cy="2339401"/>
          </a:xfrm>
          <a:prstGeom prst="rect">
            <a:avLst/>
          </a:prstGeom>
        </p:spPr>
      </p:pic>
      <p:sp>
        <p:nvSpPr>
          <p:cNvPr id="8" name="TextBox 7">
            <a:extLst>
              <a:ext uri="{FF2B5EF4-FFF2-40B4-BE49-F238E27FC236}">
                <a16:creationId xmlns:a16="http://schemas.microsoft.com/office/drawing/2014/main" id="{8D518020-5F42-462C-B461-6BD52E3607A5}"/>
              </a:ext>
            </a:extLst>
          </p:cNvPr>
          <p:cNvSpPr txBox="1"/>
          <p:nvPr/>
        </p:nvSpPr>
        <p:spPr>
          <a:xfrm>
            <a:off x="9105900" y="1238250"/>
            <a:ext cx="1207769" cy="400110"/>
          </a:xfrm>
          <a:prstGeom prst="rect">
            <a:avLst/>
          </a:prstGeom>
          <a:noFill/>
        </p:spPr>
        <p:txBody>
          <a:bodyPr wrap="square" rtlCol="0">
            <a:spAutoFit/>
          </a:bodyPr>
          <a:lstStyle/>
          <a:p>
            <a:r>
              <a:rPr lang="en-US" sz="2000" i="1" dirty="0"/>
              <a:t>Sunday</a:t>
            </a:r>
          </a:p>
        </p:txBody>
      </p:sp>
      <p:pic>
        <p:nvPicPr>
          <p:cNvPr id="13" name="Picture 12">
            <a:extLst>
              <a:ext uri="{FF2B5EF4-FFF2-40B4-BE49-F238E27FC236}">
                <a16:creationId xmlns:a16="http://schemas.microsoft.com/office/drawing/2014/main" id="{ADB800B6-0024-47A0-84CC-341E862AC1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1080" y="1053328"/>
            <a:ext cx="621793" cy="830942"/>
          </a:xfrm>
          <a:prstGeom prst="rect">
            <a:avLst/>
          </a:prstGeom>
        </p:spPr>
      </p:pic>
      <p:sp>
        <p:nvSpPr>
          <p:cNvPr id="14" name="Cube 13">
            <a:extLst>
              <a:ext uri="{FF2B5EF4-FFF2-40B4-BE49-F238E27FC236}">
                <a16:creationId xmlns:a16="http://schemas.microsoft.com/office/drawing/2014/main" id="{F5A53BB8-4B03-45AC-AB44-A393782BE7D7}"/>
              </a:ext>
            </a:extLst>
          </p:cNvPr>
          <p:cNvSpPr/>
          <p:nvPr/>
        </p:nvSpPr>
        <p:spPr>
          <a:xfrm>
            <a:off x="10214610" y="1295400"/>
            <a:ext cx="621794" cy="529453"/>
          </a:xfrm>
          <a:prstGeom prst="cub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27C6E1B-249A-4D62-9476-A80719395244}"/>
              </a:ext>
            </a:extLst>
          </p:cNvPr>
          <p:cNvSpPr txBox="1"/>
          <p:nvPr/>
        </p:nvSpPr>
        <p:spPr>
          <a:xfrm>
            <a:off x="8166753" y="3091396"/>
            <a:ext cx="1207769" cy="400110"/>
          </a:xfrm>
          <a:prstGeom prst="rect">
            <a:avLst/>
          </a:prstGeom>
          <a:noFill/>
        </p:spPr>
        <p:txBody>
          <a:bodyPr wrap="square" rtlCol="0">
            <a:spAutoFit/>
          </a:bodyPr>
          <a:lstStyle/>
          <a:p>
            <a:r>
              <a:rPr lang="en-US" sz="2000" i="1" dirty="0"/>
              <a:t>Tuesday</a:t>
            </a:r>
          </a:p>
        </p:txBody>
      </p:sp>
      <p:sp>
        <p:nvSpPr>
          <p:cNvPr id="19" name="Cube 18">
            <a:extLst>
              <a:ext uri="{FF2B5EF4-FFF2-40B4-BE49-F238E27FC236}">
                <a16:creationId xmlns:a16="http://schemas.microsoft.com/office/drawing/2014/main" id="{CA8E7332-5D64-444C-A92D-5DF9F146C57F}"/>
              </a:ext>
            </a:extLst>
          </p:cNvPr>
          <p:cNvSpPr/>
          <p:nvPr/>
        </p:nvSpPr>
        <p:spPr>
          <a:xfrm>
            <a:off x="9250031" y="3047611"/>
            <a:ext cx="621794" cy="529453"/>
          </a:xfrm>
          <a:prstGeom prst="cub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id="{A68979DE-DB81-4633-97E4-037A6E221DD1}"/>
              </a:ext>
            </a:extLst>
          </p:cNvPr>
          <p:cNvSpPr/>
          <p:nvPr/>
        </p:nvSpPr>
        <p:spPr>
          <a:xfrm>
            <a:off x="10428084" y="3047611"/>
            <a:ext cx="621794" cy="529453"/>
          </a:xfrm>
          <a:prstGeom prst="cub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46842F6-7258-42D6-91DA-3F20AED994F0}"/>
              </a:ext>
            </a:extLst>
          </p:cNvPr>
          <p:cNvSpPr txBox="1"/>
          <p:nvPr/>
        </p:nvSpPr>
        <p:spPr>
          <a:xfrm>
            <a:off x="9314775" y="3099176"/>
            <a:ext cx="402674" cy="523220"/>
          </a:xfrm>
          <a:prstGeom prst="rect">
            <a:avLst/>
          </a:prstGeom>
          <a:noFill/>
        </p:spPr>
        <p:txBody>
          <a:bodyPr wrap="none" rtlCol="0">
            <a:spAutoFit/>
          </a:bodyPr>
          <a:lstStyle/>
          <a:p>
            <a:r>
              <a:rPr lang="en-US" sz="2800" b="1" i="1" dirty="0">
                <a:solidFill>
                  <a:srgbClr val="FFFF00"/>
                </a:solidFill>
              </a:rPr>
              <a:t>A</a:t>
            </a:r>
            <a:endParaRPr lang="en-US" sz="1050" b="1" i="1" dirty="0">
              <a:solidFill>
                <a:srgbClr val="FFFF00"/>
              </a:solidFill>
            </a:endParaRPr>
          </a:p>
        </p:txBody>
      </p:sp>
      <p:sp>
        <p:nvSpPr>
          <p:cNvPr id="22" name="TextBox 21">
            <a:extLst>
              <a:ext uri="{FF2B5EF4-FFF2-40B4-BE49-F238E27FC236}">
                <a16:creationId xmlns:a16="http://schemas.microsoft.com/office/drawing/2014/main" id="{3F3E13B7-8A8E-4D13-9BD8-FDE23BE71ABB}"/>
              </a:ext>
            </a:extLst>
          </p:cNvPr>
          <p:cNvSpPr txBox="1"/>
          <p:nvPr/>
        </p:nvSpPr>
        <p:spPr>
          <a:xfrm>
            <a:off x="10525507" y="3099176"/>
            <a:ext cx="386644" cy="523220"/>
          </a:xfrm>
          <a:prstGeom prst="rect">
            <a:avLst/>
          </a:prstGeom>
          <a:noFill/>
        </p:spPr>
        <p:txBody>
          <a:bodyPr wrap="none" rtlCol="0">
            <a:spAutoFit/>
          </a:bodyPr>
          <a:lstStyle/>
          <a:p>
            <a:r>
              <a:rPr lang="en-US" sz="2800" b="1" i="1" dirty="0">
                <a:solidFill>
                  <a:srgbClr val="FFFF00"/>
                </a:solidFill>
              </a:rPr>
              <a:t>B</a:t>
            </a:r>
            <a:endParaRPr lang="en-US" sz="1050" b="1" i="1" dirty="0">
              <a:solidFill>
                <a:srgbClr val="FFFF00"/>
              </a:solidFill>
            </a:endParaRPr>
          </a:p>
        </p:txBody>
      </p:sp>
      <p:sp>
        <p:nvSpPr>
          <p:cNvPr id="23" name="TextBox 22">
            <a:extLst>
              <a:ext uri="{FF2B5EF4-FFF2-40B4-BE49-F238E27FC236}">
                <a16:creationId xmlns:a16="http://schemas.microsoft.com/office/drawing/2014/main" id="{D526D4A5-0A71-41A6-A0E7-36778FB334FF}"/>
              </a:ext>
            </a:extLst>
          </p:cNvPr>
          <p:cNvSpPr txBox="1"/>
          <p:nvPr/>
        </p:nvSpPr>
        <p:spPr>
          <a:xfrm>
            <a:off x="9891238" y="3139184"/>
            <a:ext cx="621795" cy="400110"/>
          </a:xfrm>
          <a:prstGeom prst="rect">
            <a:avLst/>
          </a:prstGeom>
          <a:noFill/>
        </p:spPr>
        <p:txBody>
          <a:bodyPr wrap="square" rtlCol="0">
            <a:spAutoFit/>
          </a:bodyPr>
          <a:lstStyle/>
          <a:p>
            <a:r>
              <a:rPr lang="en-US" sz="2000" b="1" dirty="0"/>
              <a:t>OR</a:t>
            </a:r>
          </a:p>
        </p:txBody>
      </p:sp>
      <p:sp>
        <p:nvSpPr>
          <p:cNvPr id="24" name="TextBox 23">
            <a:extLst>
              <a:ext uri="{FF2B5EF4-FFF2-40B4-BE49-F238E27FC236}">
                <a16:creationId xmlns:a16="http://schemas.microsoft.com/office/drawing/2014/main" id="{7817CFF2-95EE-404F-A3BC-EB0534FCE77D}"/>
              </a:ext>
            </a:extLst>
          </p:cNvPr>
          <p:cNvSpPr txBox="1"/>
          <p:nvPr/>
        </p:nvSpPr>
        <p:spPr>
          <a:xfrm>
            <a:off x="11032349" y="3139184"/>
            <a:ext cx="621795" cy="400110"/>
          </a:xfrm>
          <a:prstGeom prst="rect">
            <a:avLst/>
          </a:prstGeom>
          <a:noFill/>
        </p:spPr>
        <p:txBody>
          <a:bodyPr wrap="square" rtlCol="0">
            <a:spAutoFit/>
          </a:bodyPr>
          <a:lstStyle/>
          <a:p>
            <a:r>
              <a:rPr lang="en-US" sz="2000" b="1" dirty="0"/>
              <a:t>OR</a:t>
            </a:r>
          </a:p>
        </p:txBody>
      </p:sp>
      <p:sp>
        <p:nvSpPr>
          <p:cNvPr id="9" name="TextBox 8">
            <a:extLst>
              <a:ext uri="{FF2B5EF4-FFF2-40B4-BE49-F238E27FC236}">
                <a16:creationId xmlns:a16="http://schemas.microsoft.com/office/drawing/2014/main" id="{680E914B-BA1A-46A4-931B-30E8CEFB6DB5}"/>
              </a:ext>
            </a:extLst>
          </p:cNvPr>
          <p:cNvSpPr txBox="1"/>
          <p:nvPr/>
        </p:nvSpPr>
        <p:spPr>
          <a:xfrm>
            <a:off x="11441684" y="3016073"/>
            <a:ext cx="557049" cy="646331"/>
          </a:xfrm>
          <a:prstGeom prst="rect">
            <a:avLst/>
          </a:prstGeom>
          <a:noFill/>
        </p:spPr>
        <p:txBody>
          <a:bodyPr wrap="square" rtlCol="0">
            <a:spAutoFit/>
          </a:bodyPr>
          <a:lstStyle/>
          <a:p>
            <a:r>
              <a:rPr lang="en-US" sz="3600" dirty="0"/>
              <a:t>Ø</a:t>
            </a:r>
          </a:p>
        </p:txBody>
      </p:sp>
      <p:sp>
        <p:nvSpPr>
          <p:cNvPr id="25" name="TextBox 24">
            <a:extLst>
              <a:ext uri="{FF2B5EF4-FFF2-40B4-BE49-F238E27FC236}">
                <a16:creationId xmlns:a16="http://schemas.microsoft.com/office/drawing/2014/main" id="{64188F02-CDBB-435E-A5E8-FFD723E32793}"/>
              </a:ext>
            </a:extLst>
          </p:cNvPr>
          <p:cNvSpPr txBox="1"/>
          <p:nvPr/>
        </p:nvSpPr>
        <p:spPr>
          <a:xfrm>
            <a:off x="10174699" y="1361050"/>
            <a:ext cx="550151" cy="523220"/>
          </a:xfrm>
          <a:prstGeom prst="rect">
            <a:avLst/>
          </a:prstGeom>
          <a:noFill/>
        </p:spPr>
        <p:txBody>
          <a:bodyPr wrap="none" rtlCol="0">
            <a:spAutoFit/>
          </a:bodyPr>
          <a:lstStyle/>
          <a:p>
            <a:r>
              <a:rPr lang="en-US" sz="2800" b="1" i="1" dirty="0">
                <a:solidFill>
                  <a:srgbClr val="FFFF00"/>
                </a:solidFill>
              </a:rPr>
              <a:t>$3</a:t>
            </a:r>
            <a:endParaRPr lang="en-US" sz="1050" b="1" i="1" dirty="0">
              <a:solidFill>
                <a:srgbClr val="FFFF00"/>
              </a:solidFill>
            </a:endParaRPr>
          </a:p>
        </p:txBody>
      </p:sp>
      <p:sp>
        <p:nvSpPr>
          <p:cNvPr id="26" name="TextBox 25">
            <a:extLst>
              <a:ext uri="{FF2B5EF4-FFF2-40B4-BE49-F238E27FC236}">
                <a16:creationId xmlns:a16="http://schemas.microsoft.com/office/drawing/2014/main" id="{B94DF867-CC91-4755-9E29-3558B6245241}"/>
              </a:ext>
            </a:extLst>
          </p:cNvPr>
          <p:cNvSpPr txBox="1"/>
          <p:nvPr/>
        </p:nvSpPr>
        <p:spPr>
          <a:xfrm>
            <a:off x="9226326" y="3566549"/>
            <a:ext cx="550151" cy="523220"/>
          </a:xfrm>
          <a:prstGeom prst="rect">
            <a:avLst/>
          </a:prstGeom>
          <a:noFill/>
        </p:spPr>
        <p:txBody>
          <a:bodyPr wrap="none" rtlCol="0">
            <a:spAutoFit/>
          </a:bodyPr>
          <a:lstStyle/>
          <a:p>
            <a:r>
              <a:rPr lang="en-US" sz="2800" i="1" dirty="0"/>
              <a:t>$1</a:t>
            </a:r>
            <a:endParaRPr lang="en-US" sz="1050" i="1" dirty="0"/>
          </a:p>
        </p:txBody>
      </p:sp>
      <p:sp>
        <p:nvSpPr>
          <p:cNvPr id="27" name="TextBox 26">
            <a:extLst>
              <a:ext uri="{FF2B5EF4-FFF2-40B4-BE49-F238E27FC236}">
                <a16:creationId xmlns:a16="http://schemas.microsoft.com/office/drawing/2014/main" id="{4BFEBCB4-67FD-4403-A42A-F25B9EB86500}"/>
              </a:ext>
            </a:extLst>
          </p:cNvPr>
          <p:cNvSpPr txBox="1"/>
          <p:nvPr/>
        </p:nvSpPr>
        <p:spPr>
          <a:xfrm>
            <a:off x="10415962" y="3566549"/>
            <a:ext cx="550151" cy="523220"/>
          </a:xfrm>
          <a:prstGeom prst="rect">
            <a:avLst/>
          </a:prstGeom>
          <a:noFill/>
        </p:spPr>
        <p:txBody>
          <a:bodyPr wrap="none" rtlCol="0">
            <a:spAutoFit/>
          </a:bodyPr>
          <a:lstStyle/>
          <a:p>
            <a:r>
              <a:rPr lang="en-US" sz="2800" i="1" dirty="0"/>
              <a:t>$1</a:t>
            </a:r>
            <a:endParaRPr lang="en-US" sz="1050" i="1" dirty="0"/>
          </a:p>
        </p:txBody>
      </p:sp>
      <p:sp>
        <p:nvSpPr>
          <p:cNvPr id="28" name="TextBox 27">
            <a:extLst>
              <a:ext uri="{FF2B5EF4-FFF2-40B4-BE49-F238E27FC236}">
                <a16:creationId xmlns:a16="http://schemas.microsoft.com/office/drawing/2014/main" id="{B9ED38DD-D29C-4209-8CA8-0A7DAE22A9D1}"/>
              </a:ext>
            </a:extLst>
          </p:cNvPr>
          <p:cNvSpPr txBox="1"/>
          <p:nvPr/>
        </p:nvSpPr>
        <p:spPr>
          <a:xfrm>
            <a:off x="11351976" y="3566549"/>
            <a:ext cx="550151" cy="523220"/>
          </a:xfrm>
          <a:prstGeom prst="rect">
            <a:avLst/>
          </a:prstGeom>
          <a:noFill/>
        </p:spPr>
        <p:txBody>
          <a:bodyPr wrap="none" rtlCol="0">
            <a:spAutoFit/>
          </a:bodyPr>
          <a:lstStyle/>
          <a:p>
            <a:r>
              <a:rPr lang="en-US" sz="2800" i="1" dirty="0"/>
              <a:t>$0</a:t>
            </a:r>
            <a:endParaRPr lang="en-US" sz="1050" i="1" dirty="0"/>
          </a:p>
        </p:txBody>
      </p:sp>
      <p:sp>
        <p:nvSpPr>
          <p:cNvPr id="29" name="TextBox 28">
            <a:extLst>
              <a:ext uri="{FF2B5EF4-FFF2-40B4-BE49-F238E27FC236}">
                <a16:creationId xmlns:a16="http://schemas.microsoft.com/office/drawing/2014/main" id="{A00909F0-06F0-44C9-9C5C-FECD0652AAB2}"/>
              </a:ext>
            </a:extLst>
          </p:cNvPr>
          <p:cNvSpPr txBox="1"/>
          <p:nvPr/>
        </p:nvSpPr>
        <p:spPr>
          <a:xfrm>
            <a:off x="8528577" y="2192968"/>
            <a:ext cx="1207769" cy="400110"/>
          </a:xfrm>
          <a:prstGeom prst="rect">
            <a:avLst/>
          </a:prstGeom>
          <a:noFill/>
        </p:spPr>
        <p:txBody>
          <a:bodyPr wrap="square" rtlCol="0">
            <a:spAutoFit/>
          </a:bodyPr>
          <a:lstStyle/>
          <a:p>
            <a:r>
              <a:rPr lang="en-US" sz="2000" i="1" dirty="0"/>
              <a:t>Monday</a:t>
            </a:r>
          </a:p>
        </p:txBody>
      </p:sp>
      <p:sp>
        <p:nvSpPr>
          <p:cNvPr id="30" name="TextBox 29">
            <a:extLst>
              <a:ext uri="{FF2B5EF4-FFF2-40B4-BE49-F238E27FC236}">
                <a16:creationId xmlns:a16="http://schemas.microsoft.com/office/drawing/2014/main" id="{C53B43ED-C8E9-4A26-81E7-4D90B342993B}"/>
              </a:ext>
            </a:extLst>
          </p:cNvPr>
          <p:cNvSpPr txBox="1"/>
          <p:nvPr/>
        </p:nvSpPr>
        <p:spPr>
          <a:xfrm>
            <a:off x="9529959" y="2369697"/>
            <a:ext cx="550151" cy="523220"/>
          </a:xfrm>
          <a:prstGeom prst="rect">
            <a:avLst/>
          </a:prstGeom>
          <a:noFill/>
        </p:spPr>
        <p:txBody>
          <a:bodyPr wrap="none" rtlCol="0">
            <a:spAutoFit/>
          </a:bodyPr>
          <a:lstStyle/>
          <a:p>
            <a:r>
              <a:rPr lang="en-US" sz="2800" i="1" dirty="0"/>
              <a:t>$0</a:t>
            </a:r>
            <a:endParaRPr lang="en-US" sz="1050" i="1" dirty="0"/>
          </a:p>
        </p:txBody>
      </p:sp>
      <p:sp>
        <p:nvSpPr>
          <p:cNvPr id="31" name="TextBox 30">
            <a:extLst>
              <a:ext uri="{FF2B5EF4-FFF2-40B4-BE49-F238E27FC236}">
                <a16:creationId xmlns:a16="http://schemas.microsoft.com/office/drawing/2014/main" id="{5C7F30A2-5300-4664-8D0E-4325DAFDB9DA}"/>
              </a:ext>
            </a:extLst>
          </p:cNvPr>
          <p:cNvSpPr txBox="1"/>
          <p:nvPr/>
        </p:nvSpPr>
        <p:spPr>
          <a:xfrm>
            <a:off x="10958345" y="2369697"/>
            <a:ext cx="1007007" cy="523220"/>
          </a:xfrm>
          <a:prstGeom prst="rect">
            <a:avLst/>
          </a:prstGeom>
          <a:noFill/>
        </p:spPr>
        <p:txBody>
          <a:bodyPr wrap="none" rtlCol="0">
            <a:spAutoFit/>
          </a:bodyPr>
          <a:lstStyle/>
          <a:p>
            <a:r>
              <a:rPr lang="en-US" sz="2800" i="1" dirty="0"/>
              <a:t>$0.20</a:t>
            </a:r>
            <a:endParaRPr lang="en-US" sz="1050" i="1" dirty="0"/>
          </a:p>
        </p:txBody>
      </p:sp>
      <p:cxnSp>
        <p:nvCxnSpPr>
          <p:cNvPr id="32" name="Straight Arrow Connector 31">
            <a:extLst>
              <a:ext uri="{FF2B5EF4-FFF2-40B4-BE49-F238E27FC236}">
                <a16:creationId xmlns:a16="http://schemas.microsoft.com/office/drawing/2014/main" id="{5DF5B7A5-EDA0-4A55-A0EB-21FCB1351505}"/>
              </a:ext>
            </a:extLst>
          </p:cNvPr>
          <p:cNvCxnSpPr>
            <a:cxnSpLocks/>
          </p:cNvCxnSpPr>
          <p:nvPr/>
        </p:nvCxnSpPr>
        <p:spPr>
          <a:xfrm>
            <a:off x="10195277" y="2057556"/>
            <a:ext cx="0" cy="848926"/>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C843B045-088A-4D53-89C4-6EBD27A2930C}"/>
              </a:ext>
            </a:extLst>
          </p:cNvPr>
          <p:cNvSpPr txBox="1"/>
          <p:nvPr/>
        </p:nvSpPr>
        <p:spPr>
          <a:xfrm>
            <a:off x="11015056" y="2046532"/>
            <a:ext cx="830677" cy="523220"/>
          </a:xfrm>
          <a:prstGeom prst="rect">
            <a:avLst/>
          </a:prstGeom>
          <a:noFill/>
        </p:spPr>
        <p:txBody>
          <a:bodyPr wrap="none" rtlCol="0">
            <a:spAutoFit/>
          </a:bodyPr>
          <a:lstStyle/>
          <a:p>
            <a:r>
              <a:rPr lang="en-US" sz="2800" b="1" dirty="0"/>
              <a:t>EXIT</a:t>
            </a:r>
            <a:endParaRPr lang="en-US" sz="1050" b="1" dirty="0"/>
          </a:p>
        </p:txBody>
      </p:sp>
      <p:pic>
        <p:nvPicPr>
          <p:cNvPr id="34" name="Picture 33">
            <a:extLst>
              <a:ext uri="{FF2B5EF4-FFF2-40B4-BE49-F238E27FC236}">
                <a16:creationId xmlns:a16="http://schemas.microsoft.com/office/drawing/2014/main" id="{AF198893-AD5C-4798-9331-F8914887302B}"/>
              </a:ext>
            </a:extLst>
          </p:cNvPr>
          <p:cNvPicPr>
            <a:picLocks noChangeAspect="1"/>
          </p:cNvPicPr>
          <p:nvPr/>
        </p:nvPicPr>
        <p:blipFill rotWithShape="1">
          <a:blip r:embed="rId4">
            <a:extLst>
              <a:ext uri="{28A0092B-C50C-407E-A947-70E740481C1C}">
                <a14:useLocalDpi xmlns:a14="http://schemas.microsoft.com/office/drawing/2010/main" val="0"/>
              </a:ext>
            </a:extLst>
          </a:blip>
          <a:srcRect l="16180" t="5322" r="14887" b="36505"/>
          <a:stretch/>
        </p:blipFill>
        <p:spPr>
          <a:xfrm>
            <a:off x="6750852" y="531709"/>
            <a:ext cx="712934" cy="902463"/>
          </a:xfrm>
          <a:prstGeom prst="rect">
            <a:avLst/>
          </a:prstGeom>
        </p:spPr>
      </p:pic>
    </p:spTree>
    <p:extLst>
      <p:ext uri="{BB962C8B-B14F-4D97-AF65-F5344CB8AC3E}">
        <p14:creationId xmlns:p14="http://schemas.microsoft.com/office/powerpoint/2010/main" val="31003094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76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7619">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67619">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67619">
                                            <p:txEl>
                                              <p:pRg st="3" end="3"/>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67619">
                                            <p:txEl>
                                              <p:pRg st="4" end="4"/>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67619">
                                            <p:txEl>
                                              <p:pRg st="5" end="5"/>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3" grpId="0"/>
      <p:bldP spid="17" grpId="0"/>
      <p:bldP spid="8" grpId="0"/>
      <p:bldP spid="14" grpId="0" animBg="1"/>
      <p:bldP spid="16" grpId="0"/>
      <p:bldP spid="19" grpId="0" animBg="1"/>
      <p:bldP spid="20" grpId="0" animBg="1"/>
      <p:bldP spid="21" grpId="0"/>
      <p:bldP spid="22" grpId="0"/>
      <p:bldP spid="23" grpId="0"/>
      <p:bldP spid="24" grpId="0"/>
      <p:bldP spid="9" grpId="0"/>
      <p:bldP spid="25" grpId="0"/>
      <p:bldP spid="26" grpId="0"/>
      <p:bldP spid="27" grpId="0"/>
      <p:bldP spid="28" grpId="0"/>
      <p:bldP spid="29" grpId="0"/>
      <p:bldP spid="30" grpId="0"/>
      <p:bldP spid="31" grpId="0"/>
      <p:bldP spid="3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9742010-8C30-462B-84F2-D8B22307D746}"/>
              </a:ext>
            </a:extLst>
          </p:cNvPr>
          <p:cNvSpPr>
            <a:spLocks noGrp="1" noChangeArrowheads="1"/>
          </p:cNvSpPr>
          <p:nvPr>
            <p:ph type="title"/>
          </p:nvPr>
        </p:nvSpPr>
        <p:spPr>
          <a:xfrm>
            <a:off x="612560" y="67235"/>
            <a:ext cx="9383088" cy="605118"/>
          </a:xfrm>
        </p:spPr>
        <p:txBody>
          <a:bodyPr>
            <a:normAutofit fontScale="90000"/>
          </a:bodyPr>
          <a:lstStyle/>
          <a:p>
            <a:r>
              <a:rPr lang="en-US" altLang="en-US" dirty="0"/>
              <a:t>Program equilibrium </a:t>
            </a:r>
            <a:r>
              <a:rPr lang="en-US" altLang="en-US" dirty="0">
                <a:solidFill>
                  <a:schemeClr val="accent1">
                    <a:lumMod val="75000"/>
                  </a:schemeClr>
                </a:solidFill>
              </a:rPr>
              <a:t>[</a:t>
            </a:r>
            <a:r>
              <a:rPr lang="en-US" altLang="en-US" dirty="0" err="1">
                <a:solidFill>
                  <a:schemeClr val="accent1">
                    <a:lumMod val="75000"/>
                  </a:schemeClr>
                </a:solidFill>
              </a:rPr>
              <a:t>Tennenholz</a:t>
            </a:r>
            <a:r>
              <a:rPr lang="en-US" altLang="en-US" dirty="0">
                <a:solidFill>
                  <a:schemeClr val="accent1">
                    <a:lumMod val="75000"/>
                  </a:schemeClr>
                </a:solidFill>
              </a:rPr>
              <a:t> 2004]</a:t>
            </a:r>
            <a:endParaRPr lang="en-US" altLang="en-US" sz="2912" dirty="0">
              <a:solidFill>
                <a:schemeClr val="accent1">
                  <a:lumMod val="75000"/>
                </a:schemeClr>
              </a:solidFill>
            </a:endParaRPr>
          </a:p>
        </p:txBody>
      </p:sp>
      <p:sp>
        <p:nvSpPr>
          <p:cNvPr id="367619" name="Rectangle 3">
            <a:extLst>
              <a:ext uri="{FF2B5EF4-FFF2-40B4-BE49-F238E27FC236}">
                <a16:creationId xmlns:a16="http://schemas.microsoft.com/office/drawing/2014/main" id="{A8285486-0E60-44B6-8A7E-C8902BC9C283}"/>
              </a:ext>
            </a:extLst>
          </p:cNvPr>
          <p:cNvSpPr>
            <a:spLocks noGrp="1" noChangeArrowheads="1"/>
          </p:cNvSpPr>
          <p:nvPr>
            <p:ph type="body" idx="1"/>
          </p:nvPr>
        </p:nvSpPr>
        <p:spPr>
          <a:xfrm>
            <a:off x="203612" y="861132"/>
            <a:ext cx="11559301" cy="674705"/>
          </a:xfrm>
        </p:spPr>
        <p:txBody>
          <a:bodyPr>
            <a:normAutofit/>
          </a:bodyPr>
          <a:lstStyle/>
          <a:p>
            <a:pPr eaLnBrk="1" hangingPunct="1"/>
            <a:r>
              <a:rPr lang="en-US" altLang="en-US" sz="3200" dirty="0"/>
              <a:t>Make your own code legible to the other player’s program!</a:t>
            </a:r>
          </a:p>
        </p:txBody>
      </p:sp>
      <p:sp>
        <p:nvSpPr>
          <p:cNvPr id="5" name="AutoShape 5">
            <a:extLst>
              <a:ext uri="{FF2B5EF4-FFF2-40B4-BE49-F238E27FC236}">
                <a16:creationId xmlns:a16="http://schemas.microsoft.com/office/drawing/2014/main" id="{F99F2BEB-632F-4389-894E-607134B90AF8}"/>
              </a:ext>
            </a:extLst>
          </p:cNvPr>
          <p:cNvSpPr>
            <a:spLocks noChangeArrowheads="1"/>
          </p:cNvSpPr>
          <p:nvPr/>
        </p:nvSpPr>
        <p:spPr bwMode="auto">
          <a:xfrm>
            <a:off x="-105675" y="1476061"/>
            <a:ext cx="6154613" cy="1905000"/>
          </a:xfrm>
          <a:prstGeom prst="wedgeEllipseCallout">
            <a:avLst>
              <a:gd name="adj1" fmla="val -15626"/>
              <a:gd name="adj2" fmla="val 113501"/>
            </a:avLst>
          </a:prstGeom>
          <a:solidFill>
            <a:srgbClr val="C00000"/>
          </a:solidFill>
          <a:ln w="9525">
            <a:noFill/>
            <a:miter lim="800000"/>
            <a:headEnd/>
            <a:tailEnd/>
          </a:ln>
          <a:effectLst/>
        </p:spPr>
        <p:txBody>
          <a:bodyPr/>
          <a:lstStyle/>
          <a:p>
            <a:pPr eaLnBrk="0" hangingPunct="0"/>
            <a:r>
              <a:rPr lang="en-US" sz="2000" dirty="0">
                <a:solidFill>
                  <a:schemeClr val="bg1"/>
                </a:solidFill>
                <a:latin typeface="Courier New" panose="02070309020205020404" pitchFamily="49" charset="0"/>
                <a:cs typeface="Courier New" panose="02070309020205020404" pitchFamily="49" charset="0"/>
              </a:rPr>
              <a:t>If (other’s code = my code)</a:t>
            </a:r>
          </a:p>
          <a:p>
            <a:pPr eaLnBrk="0" hangingPunct="0"/>
            <a:r>
              <a:rPr lang="en-US" sz="2000" dirty="0">
                <a:solidFill>
                  <a:schemeClr val="bg1"/>
                </a:solidFill>
                <a:latin typeface="Courier New" panose="02070309020205020404" pitchFamily="49" charset="0"/>
                <a:cs typeface="Courier New" panose="02070309020205020404" pitchFamily="49" charset="0"/>
              </a:rPr>
              <a:t>	Cooperate</a:t>
            </a:r>
          </a:p>
          <a:p>
            <a:pPr eaLnBrk="0" hangingPunct="0"/>
            <a:r>
              <a:rPr lang="en-US" sz="2000" dirty="0">
                <a:solidFill>
                  <a:schemeClr val="bg1"/>
                </a:solidFill>
                <a:latin typeface="Courier New" panose="02070309020205020404" pitchFamily="49" charset="0"/>
                <a:cs typeface="Courier New" panose="02070309020205020404" pitchFamily="49" charset="0"/>
              </a:rPr>
              <a:t>Else</a:t>
            </a:r>
          </a:p>
          <a:p>
            <a:pPr eaLnBrk="0" hangingPunct="0"/>
            <a:r>
              <a:rPr lang="en-US" sz="2000" dirty="0">
                <a:solidFill>
                  <a:schemeClr val="bg1"/>
                </a:solidFill>
                <a:latin typeface="Courier New" panose="02070309020205020404" pitchFamily="49" charset="0"/>
                <a:cs typeface="Courier New" panose="02070309020205020404" pitchFamily="49" charset="0"/>
              </a:rPr>
              <a:t>	Defect</a:t>
            </a:r>
          </a:p>
        </p:txBody>
      </p:sp>
      <p:sp>
        <p:nvSpPr>
          <p:cNvPr id="6" name="Oval 5">
            <a:extLst>
              <a:ext uri="{FF2B5EF4-FFF2-40B4-BE49-F238E27FC236}">
                <a16:creationId xmlns:a16="http://schemas.microsoft.com/office/drawing/2014/main" id="{2B90C0D1-15B6-4088-AA08-D90FAB6557D7}"/>
              </a:ext>
            </a:extLst>
          </p:cNvPr>
          <p:cNvSpPr/>
          <p:nvPr/>
        </p:nvSpPr>
        <p:spPr bwMode="auto">
          <a:xfrm>
            <a:off x="1681577" y="5012925"/>
            <a:ext cx="457200" cy="533400"/>
          </a:xfrm>
          <a:prstGeom prst="ellipse">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18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a:ln>
                <a:noFill/>
              </a:ln>
              <a:solidFill>
                <a:schemeClr val="bg1"/>
              </a:solidFill>
              <a:effectLst/>
              <a:latin typeface="Times New Roman" pitchFamily="18" charset="0"/>
              <a:ea typeface="宋体" pitchFamily="2" charset="-122"/>
            </a:endParaRPr>
          </a:p>
        </p:txBody>
      </p:sp>
      <p:sp>
        <p:nvSpPr>
          <p:cNvPr id="7" name="Oval 6">
            <a:extLst>
              <a:ext uri="{FF2B5EF4-FFF2-40B4-BE49-F238E27FC236}">
                <a16:creationId xmlns:a16="http://schemas.microsoft.com/office/drawing/2014/main" id="{5DCEE28E-15CD-4F39-9A19-26F8F95A5C49}"/>
              </a:ext>
            </a:extLst>
          </p:cNvPr>
          <p:cNvSpPr/>
          <p:nvPr/>
        </p:nvSpPr>
        <p:spPr bwMode="auto">
          <a:xfrm>
            <a:off x="1757777" y="4708125"/>
            <a:ext cx="304800" cy="304800"/>
          </a:xfrm>
          <a:prstGeom prst="ellipse">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18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a:ln>
                <a:noFill/>
              </a:ln>
              <a:solidFill>
                <a:schemeClr val="bg1"/>
              </a:solidFill>
              <a:effectLst/>
              <a:latin typeface="Times New Roman" pitchFamily="18" charset="0"/>
              <a:ea typeface="宋体" pitchFamily="2" charset="-122"/>
            </a:endParaRPr>
          </a:p>
        </p:txBody>
      </p:sp>
      <p:cxnSp>
        <p:nvCxnSpPr>
          <p:cNvPr id="8" name="Straight Connector 7">
            <a:extLst>
              <a:ext uri="{FF2B5EF4-FFF2-40B4-BE49-F238E27FC236}">
                <a16:creationId xmlns:a16="http://schemas.microsoft.com/office/drawing/2014/main" id="{C70F62AA-6D22-48E8-91AD-DD042D16A1FD}"/>
              </a:ext>
            </a:extLst>
          </p:cNvPr>
          <p:cNvCxnSpPr/>
          <p:nvPr/>
        </p:nvCxnSpPr>
        <p:spPr bwMode="auto">
          <a:xfrm rot="5400000">
            <a:off x="1604423" y="5623480"/>
            <a:ext cx="382915" cy="76205"/>
          </a:xfrm>
          <a:prstGeom prst="line">
            <a:avLst/>
          </a:prstGeom>
          <a:solidFill>
            <a:srgbClr val="00B8FF"/>
          </a:solidFill>
          <a:ln w="63500" cap="flat" cmpd="sng" algn="ctr">
            <a:solidFill>
              <a:srgbClr val="C00000"/>
            </a:solidFill>
            <a:prstDash val="solid"/>
            <a:round/>
            <a:headEnd type="none" w="med" len="med"/>
            <a:tailEnd type="none" w="med" len="med"/>
          </a:ln>
          <a:effectLst/>
        </p:spPr>
      </p:cxnSp>
      <p:cxnSp>
        <p:nvCxnSpPr>
          <p:cNvPr id="9" name="Straight Connector 8">
            <a:extLst>
              <a:ext uri="{FF2B5EF4-FFF2-40B4-BE49-F238E27FC236}">
                <a16:creationId xmlns:a16="http://schemas.microsoft.com/office/drawing/2014/main" id="{062CE0B3-E1FE-4C0B-BD52-2198C51EB8EB}"/>
              </a:ext>
            </a:extLst>
          </p:cNvPr>
          <p:cNvCxnSpPr/>
          <p:nvPr/>
        </p:nvCxnSpPr>
        <p:spPr bwMode="auto">
          <a:xfrm rot="16200000" flipH="1">
            <a:off x="1833977" y="5622525"/>
            <a:ext cx="381000" cy="76200"/>
          </a:xfrm>
          <a:prstGeom prst="line">
            <a:avLst/>
          </a:prstGeom>
          <a:solidFill>
            <a:srgbClr val="00B8FF"/>
          </a:solidFill>
          <a:ln w="63500" cap="flat" cmpd="sng" algn="ctr">
            <a:solidFill>
              <a:srgbClr val="C00000"/>
            </a:solidFill>
            <a:prstDash val="solid"/>
            <a:round/>
            <a:headEnd type="none" w="med" len="med"/>
            <a:tailEnd type="none" w="med" len="med"/>
          </a:ln>
          <a:effectLst/>
        </p:spPr>
      </p:cxnSp>
      <p:sp>
        <p:nvSpPr>
          <p:cNvPr id="10" name="Oval 9">
            <a:extLst>
              <a:ext uri="{FF2B5EF4-FFF2-40B4-BE49-F238E27FC236}">
                <a16:creationId xmlns:a16="http://schemas.microsoft.com/office/drawing/2014/main" id="{A8880EAC-07E1-42A6-9AAF-EBB9DDF72C7F}"/>
              </a:ext>
            </a:extLst>
          </p:cNvPr>
          <p:cNvSpPr/>
          <p:nvPr/>
        </p:nvSpPr>
        <p:spPr bwMode="auto">
          <a:xfrm>
            <a:off x="9613429" y="5012925"/>
            <a:ext cx="457200" cy="533400"/>
          </a:xfrm>
          <a:prstGeom prst="ellipse">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18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a:ln>
                <a:noFill/>
              </a:ln>
              <a:solidFill>
                <a:srgbClr val="0000CC"/>
              </a:solidFill>
              <a:effectLst/>
              <a:latin typeface="Times New Roman" pitchFamily="18" charset="0"/>
              <a:ea typeface="宋体" pitchFamily="2" charset="-122"/>
            </a:endParaRPr>
          </a:p>
        </p:txBody>
      </p:sp>
      <p:sp>
        <p:nvSpPr>
          <p:cNvPr id="11" name="Oval 10">
            <a:extLst>
              <a:ext uri="{FF2B5EF4-FFF2-40B4-BE49-F238E27FC236}">
                <a16:creationId xmlns:a16="http://schemas.microsoft.com/office/drawing/2014/main" id="{DD5E988E-DD49-4D4E-839D-8D5AD4876137}"/>
              </a:ext>
            </a:extLst>
          </p:cNvPr>
          <p:cNvSpPr/>
          <p:nvPr/>
        </p:nvSpPr>
        <p:spPr bwMode="auto">
          <a:xfrm>
            <a:off x="9689629" y="4708125"/>
            <a:ext cx="304800" cy="304800"/>
          </a:xfrm>
          <a:prstGeom prst="ellipse">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18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a:ln>
                <a:noFill/>
              </a:ln>
              <a:solidFill>
                <a:srgbClr val="0000CC"/>
              </a:solidFill>
              <a:effectLst/>
              <a:latin typeface="Times New Roman" pitchFamily="18" charset="0"/>
              <a:ea typeface="宋体" pitchFamily="2" charset="-122"/>
            </a:endParaRPr>
          </a:p>
        </p:txBody>
      </p:sp>
      <p:cxnSp>
        <p:nvCxnSpPr>
          <p:cNvPr id="12" name="Straight Connector 11">
            <a:extLst>
              <a:ext uri="{FF2B5EF4-FFF2-40B4-BE49-F238E27FC236}">
                <a16:creationId xmlns:a16="http://schemas.microsoft.com/office/drawing/2014/main" id="{6AC8C7BF-715E-4F1A-8AD0-4B84AD980738}"/>
              </a:ext>
            </a:extLst>
          </p:cNvPr>
          <p:cNvCxnSpPr/>
          <p:nvPr/>
        </p:nvCxnSpPr>
        <p:spPr bwMode="auto">
          <a:xfrm rot="5400000">
            <a:off x="9536275" y="5623480"/>
            <a:ext cx="382915" cy="76205"/>
          </a:xfrm>
          <a:prstGeom prst="line">
            <a:avLst/>
          </a:prstGeom>
          <a:solidFill>
            <a:srgbClr val="00B8FF"/>
          </a:solidFill>
          <a:ln w="63500" cap="flat" cmpd="sng" algn="ctr">
            <a:solidFill>
              <a:srgbClr val="002060"/>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BD19B3EC-9D53-4FBC-BD2C-73D37BF0B46B}"/>
              </a:ext>
            </a:extLst>
          </p:cNvPr>
          <p:cNvCxnSpPr/>
          <p:nvPr/>
        </p:nvCxnSpPr>
        <p:spPr bwMode="auto">
          <a:xfrm rot="16200000" flipH="1">
            <a:off x="9765829" y="5622525"/>
            <a:ext cx="381000" cy="76200"/>
          </a:xfrm>
          <a:prstGeom prst="line">
            <a:avLst/>
          </a:prstGeom>
          <a:solidFill>
            <a:srgbClr val="00B8FF"/>
          </a:solidFill>
          <a:ln w="63500" cap="flat" cmpd="sng" algn="ctr">
            <a:solidFill>
              <a:srgbClr val="002060"/>
            </a:solidFill>
            <a:prstDash val="solid"/>
            <a:round/>
            <a:headEnd type="none" w="med" len="med"/>
            <a:tailEnd type="none" w="med" len="med"/>
          </a:ln>
          <a:effectLst/>
        </p:spPr>
      </p:cxnSp>
      <p:sp>
        <p:nvSpPr>
          <p:cNvPr id="14" name="AutoShape 5">
            <a:extLst>
              <a:ext uri="{FF2B5EF4-FFF2-40B4-BE49-F238E27FC236}">
                <a16:creationId xmlns:a16="http://schemas.microsoft.com/office/drawing/2014/main" id="{C58B690F-5C1B-488F-B01D-F7B8962CF6B4}"/>
              </a:ext>
            </a:extLst>
          </p:cNvPr>
          <p:cNvSpPr>
            <a:spLocks noChangeArrowheads="1"/>
          </p:cNvSpPr>
          <p:nvPr/>
        </p:nvSpPr>
        <p:spPr bwMode="auto">
          <a:xfrm>
            <a:off x="6185919" y="1416285"/>
            <a:ext cx="6154613" cy="1905000"/>
          </a:xfrm>
          <a:prstGeom prst="wedgeEllipseCallout">
            <a:avLst>
              <a:gd name="adj1" fmla="val 8895"/>
              <a:gd name="adj2" fmla="val 116297"/>
            </a:avLst>
          </a:prstGeom>
          <a:solidFill>
            <a:srgbClr val="002060"/>
          </a:solidFill>
          <a:ln w="9525">
            <a:solidFill>
              <a:srgbClr val="002060"/>
            </a:solidFill>
            <a:miter lim="800000"/>
            <a:headEnd/>
            <a:tailEnd/>
          </a:ln>
          <a:effectLst/>
        </p:spPr>
        <p:txBody>
          <a:bodyPr/>
          <a:lstStyle/>
          <a:p>
            <a:pPr eaLnBrk="0" hangingPunct="0"/>
            <a:r>
              <a:rPr lang="en-US" sz="2000" dirty="0">
                <a:solidFill>
                  <a:schemeClr val="bg1"/>
                </a:solidFill>
                <a:latin typeface="Courier New" panose="02070309020205020404" pitchFamily="49" charset="0"/>
                <a:cs typeface="Courier New" panose="02070309020205020404" pitchFamily="49" charset="0"/>
              </a:rPr>
              <a:t>If (other’s code = my code)</a:t>
            </a:r>
          </a:p>
          <a:p>
            <a:pPr eaLnBrk="0" hangingPunct="0"/>
            <a:r>
              <a:rPr lang="en-US" sz="2000" dirty="0">
                <a:solidFill>
                  <a:schemeClr val="bg1"/>
                </a:solidFill>
                <a:latin typeface="Courier New" panose="02070309020205020404" pitchFamily="49" charset="0"/>
                <a:cs typeface="Courier New" panose="02070309020205020404" pitchFamily="49" charset="0"/>
              </a:rPr>
              <a:t>	Cooperate</a:t>
            </a:r>
          </a:p>
          <a:p>
            <a:pPr eaLnBrk="0" hangingPunct="0"/>
            <a:r>
              <a:rPr lang="en-US" sz="2000" dirty="0">
                <a:solidFill>
                  <a:schemeClr val="bg1"/>
                </a:solidFill>
                <a:latin typeface="Courier New" panose="02070309020205020404" pitchFamily="49" charset="0"/>
                <a:cs typeface="Courier New" panose="02070309020205020404" pitchFamily="49" charset="0"/>
              </a:rPr>
              <a:t>Else</a:t>
            </a:r>
          </a:p>
          <a:p>
            <a:pPr eaLnBrk="0" hangingPunct="0"/>
            <a:r>
              <a:rPr lang="en-US" sz="2000" dirty="0">
                <a:solidFill>
                  <a:schemeClr val="bg1"/>
                </a:solidFill>
                <a:latin typeface="Courier New" panose="02070309020205020404" pitchFamily="49" charset="0"/>
                <a:cs typeface="Courier New" panose="02070309020205020404" pitchFamily="49" charset="0"/>
              </a:rPr>
              <a:t>	Defect</a:t>
            </a:r>
          </a:p>
        </p:txBody>
      </p:sp>
      <p:sp>
        <p:nvSpPr>
          <p:cNvPr id="16" name="Rectangle 3">
            <a:extLst>
              <a:ext uri="{FF2B5EF4-FFF2-40B4-BE49-F238E27FC236}">
                <a16:creationId xmlns:a16="http://schemas.microsoft.com/office/drawing/2014/main" id="{9F73F69E-782E-433C-A56B-7514A38FE190}"/>
              </a:ext>
            </a:extLst>
          </p:cNvPr>
          <p:cNvSpPr txBox="1">
            <a:spLocks noChangeArrowheads="1"/>
          </p:cNvSpPr>
          <p:nvPr/>
        </p:nvSpPr>
        <p:spPr>
          <a:xfrm>
            <a:off x="205289" y="5951759"/>
            <a:ext cx="12214474" cy="9816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3200" dirty="0"/>
              <a:t>See also: </a:t>
            </a:r>
            <a:r>
              <a:rPr lang="en-US" altLang="en-US" sz="3200" dirty="0">
                <a:solidFill>
                  <a:srgbClr val="5B9BD5"/>
                </a:solidFill>
              </a:rPr>
              <a:t>[</a:t>
            </a:r>
            <a:r>
              <a:rPr lang="en-US" altLang="en-US" sz="3200" dirty="0" err="1">
                <a:solidFill>
                  <a:srgbClr val="5B9BD5"/>
                </a:solidFill>
              </a:rPr>
              <a:t>Fortnow</a:t>
            </a:r>
            <a:r>
              <a:rPr lang="en-US" altLang="en-US" sz="3200" dirty="0">
                <a:solidFill>
                  <a:srgbClr val="5B9BD5"/>
                </a:solidFill>
              </a:rPr>
              <a:t> 2009, </a:t>
            </a:r>
            <a:r>
              <a:rPr lang="en-US" altLang="en-US" sz="3200" dirty="0" err="1">
                <a:solidFill>
                  <a:srgbClr val="5B9BD5"/>
                </a:solidFill>
              </a:rPr>
              <a:t>Kalai</a:t>
            </a:r>
            <a:r>
              <a:rPr lang="en-US" altLang="en-US" sz="3200" dirty="0">
                <a:solidFill>
                  <a:srgbClr val="5B9BD5"/>
                </a:solidFill>
              </a:rPr>
              <a:t> et al. 2010, </a:t>
            </a:r>
            <a:r>
              <a:rPr lang="en-US" altLang="en-US" sz="3200" dirty="0" err="1">
                <a:solidFill>
                  <a:srgbClr val="5B9BD5"/>
                </a:solidFill>
              </a:rPr>
              <a:t>Barasz</a:t>
            </a:r>
            <a:r>
              <a:rPr lang="en-US" altLang="en-US" sz="3200" dirty="0">
                <a:solidFill>
                  <a:srgbClr val="5B9BD5"/>
                </a:solidFill>
              </a:rPr>
              <a:t> et al. 2014, </a:t>
            </a:r>
            <a:r>
              <a:rPr lang="en-US" altLang="en-US" sz="3200" dirty="0" err="1">
                <a:solidFill>
                  <a:srgbClr val="5B9BD5"/>
                </a:solidFill>
              </a:rPr>
              <a:t>Critch</a:t>
            </a:r>
            <a:r>
              <a:rPr lang="en-US" altLang="en-US" sz="3200" dirty="0">
                <a:solidFill>
                  <a:srgbClr val="5B9BD5"/>
                </a:solidFill>
              </a:rPr>
              <a:t> 2016, </a:t>
            </a:r>
            <a:r>
              <a:rPr lang="en-US" altLang="en-US" sz="3200" dirty="0" err="1">
                <a:solidFill>
                  <a:srgbClr val="5B9BD5"/>
                </a:solidFill>
              </a:rPr>
              <a:t>Oesterheld</a:t>
            </a:r>
            <a:r>
              <a:rPr lang="en-US" altLang="en-US" sz="3200" dirty="0">
                <a:solidFill>
                  <a:srgbClr val="5B9BD5"/>
                </a:solidFill>
              </a:rPr>
              <a:t> 2018, …] </a:t>
            </a:r>
          </a:p>
        </p:txBody>
      </p:sp>
      <p:graphicFrame>
        <p:nvGraphicFramePr>
          <p:cNvPr id="17" name="Group 4">
            <a:extLst>
              <a:ext uri="{FF2B5EF4-FFF2-40B4-BE49-F238E27FC236}">
                <a16:creationId xmlns:a16="http://schemas.microsoft.com/office/drawing/2014/main" id="{A6350E77-EE56-42C5-9E34-B23ACC5D1198}"/>
              </a:ext>
            </a:extLst>
          </p:cNvPr>
          <p:cNvGraphicFramePr>
            <a:graphicFrameLocks/>
          </p:cNvGraphicFramePr>
          <p:nvPr/>
        </p:nvGraphicFramePr>
        <p:xfrm>
          <a:off x="4683499" y="4526616"/>
          <a:ext cx="2958352" cy="1257300"/>
        </p:xfrm>
        <a:graphic>
          <a:graphicData uri="http://schemas.openxmlformats.org/drawingml/2006/table">
            <a:tbl>
              <a:tblPr/>
              <a:tblGrid>
                <a:gridCol w="1479176">
                  <a:extLst>
                    <a:ext uri="{9D8B030D-6E8A-4147-A177-3AD203B41FA5}">
                      <a16:colId xmlns:a16="http://schemas.microsoft.com/office/drawing/2014/main" val="20000"/>
                    </a:ext>
                  </a:extLst>
                </a:gridCol>
                <a:gridCol w="1479176">
                  <a:extLst>
                    <a:ext uri="{9D8B030D-6E8A-4147-A177-3AD203B41FA5}">
                      <a16:colId xmlns:a16="http://schemas.microsoft.com/office/drawing/2014/main" val="20001"/>
                    </a:ext>
                  </a:extLst>
                </a:gridCol>
              </a:tblGrid>
              <a:tr h="6286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a:ln>
                            <a:noFill/>
                          </a:ln>
                          <a:solidFill>
                            <a:schemeClr val="tx1"/>
                          </a:solidFill>
                          <a:effectLst/>
                          <a:latin typeface="Arial" charset="0"/>
                        </a:rPr>
                        <a:t>2, 2</a:t>
                      </a:r>
                    </a:p>
                  </a:txBody>
                  <a:tcPr marL="88751" marR="88751" marT="44375" marB="4437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a:ln>
                            <a:noFill/>
                          </a:ln>
                          <a:solidFill>
                            <a:schemeClr val="tx1"/>
                          </a:solidFill>
                          <a:effectLst/>
                          <a:latin typeface="Arial" charset="0"/>
                        </a:rPr>
                        <a:t>0, 3</a:t>
                      </a:r>
                    </a:p>
                  </a:txBody>
                  <a:tcPr marL="88751" marR="88751" marT="44375" marB="4437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0"/>
                  </a:ext>
                </a:extLst>
              </a:tr>
              <a:tr h="6286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a:ln>
                            <a:noFill/>
                          </a:ln>
                          <a:solidFill>
                            <a:schemeClr val="tx1"/>
                          </a:solidFill>
                          <a:effectLst/>
                          <a:latin typeface="Arial" charset="0"/>
                        </a:rPr>
                        <a:t>3, 0</a:t>
                      </a:r>
                    </a:p>
                  </a:txBody>
                  <a:tcPr marL="88751" marR="88751" marT="44375" marB="4437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dirty="0">
                          <a:ln>
                            <a:noFill/>
                          </a:ln>
                          <a:solidFill>
                            <a:schemeClr val="tx1"/>
                          </a:solidFill>
                          <a:effectLst/>
                          <a:latin typeface="Arial" charset="0"/>
                        </a:rPr>
                        <a:t>1, 1</a:t>
                      </a:r>
                    </a:p>
                  </a:txBody>
                  <a:tcPr marL="88751" marR="88751" marT="44375" marB="4437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8" name="Text Box 16">
            <a:extLst>
              <a:ext uri="{FF2B5EF4-FFF2-40B4-BE49-F238E27FC236}">
                <a16:creationId xmlns:a16="http://schemas.microsoft.com/office/drawing/2014/main" id="{87E85141-6EF2-47E5-B380-D0BAE44575B2}"/>
              </a:ext>
            </a:extLst>
          </p:cNvPr>
          <p:cNvSpPr txBox="1">
            <a:spLocks noChangeArrowheads="1"/>
          </p:cNvSpPr>
          <p:nvPr/>
        </p:nvSpPr>
        <p:spPr bwMode="auto">
          <a:xfrm>
            <a:off x="4751643" y="4156822"/>
            <a:ext cx="13244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cooperate</a:t>
            </a:r>
          </a:p>
        </p:txBody>
      </p:sp>
      <p:sp>
        <p:nvSpPr>
          <p:cNvPr id="19" name="Text Box 17">
            <a:extLst>
              <a:ext uri="{FF2B5EF4-FFF2-40B4-BE49-F238E27FC236}">
                <a16:creationId xmlns:a16="http://schemas.microsoft.com/office/drawing/2014/main" id="{3DC693F9-A88C-4868-AAE6-8D5A1547597F}"/>
              </a:ext>
            </a:extLst>
          </p:cNvPr>
          <p:cNvSpPr txBox="1">
            <a:spLocks noChangeArrowheads="1"/>
          </p:cNvSpPr>
          <p:nvPr/>
        </p:nvSpPr>
        <p:spPr bwMode="auto">
          <a:xfrm>
            <a:off x="6452035" y="4156822"/>
            <a:ext cx="8819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defect</a:t>
            </a:r>
          </a:p>
        </p:txBody>
      </p:sp>
      <p:sp>
        <p:nvSpPr>
          <p:cNvPr id="20" name="Text Box 18">
            <a:extLst>
              <a:ext uri="{FF2B5EF4-FFF2-40B4-BE49-F238E27FC236}">
                <a16:creationId xmlns:a16="http://schemas.microsoft.com/office/drawing/2014/main" id="{36E82B1F-09D8-4259-8926-ACF494339725}"/>
              </a:ext>
            </a:extLst>
          </p:cNvPr>
          <p:cNvSpPr txBox="1">
            <a:spLocks noChangeArrowheads="1"/>
          </p:cNvSpPr>
          <p:nvPr/>
        </p:nvSpPr>
        <p:spPr bwMode="auto">
          <a:xfrm>
            <a:off x="3420384" y="4674534"/>
            <a:ext cx="13244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cooperate</a:t>
            </a:r>
          </a:p>
        </p:txBody>
      </p:sp>
      <p:sp>
        <p:nvSpPr>
          <p:cNvPr id="21" name="Text Box 19">
            <a:extLst>
              <a:ext uri="{FF2B5EF4-FFF2-40B4-BE49-F238E27FC236}">
                <a16:creationId xmlns:a16="http://schemas.microsoft.com/office/drawing/2014/main" id="{90076174-858D-42EC-9E3B-9D1DC7964C43}"/>
              </a:ext>
            </a:extLst>
          </p:cNvPr>
          <p:cNvSpPr txBox="1">
            <a:spLocks noChangeArrowheads="1"/>
          </p:cNvSpPr>
          <p:nvPr/>
        </p:nvSpPr>
        <p:spPr bwMode="auto">
          <a:xfrm>
            <a:off x="3820334" y="5280072"/>
            <a:ext cx="8819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defect</a:t>
            </a:r>
          </a:p>
        </p:txBody>
      </p:sp>
    </p:spTree>
    <p:extLst>
      <p:ext uri="{BB962C8B-B14F-4D97-AF65-F5344CB8AC3E}">
        <p14:creationId xmlns:p14="http://schemas.microsoft.com/office/powerpoint/2010/main" val="30120946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9742010-8C30-462B-84F2-D8B22307D746}"/>
              </a:ext>
            </a:extLst>
          </p:cNvPr>
          <p:cNvSpPr>
            <a:spLocks noGrp="1" noChangeArrowheads="1"/>
          </p:cNvSpPr>
          <p:nvPr>
            <p:ph type="title"/>
          </p:nvPr>
        </p:nvSpPr>
        <p:spPr>
          <a:xfrm>
            <a:off x="612559" y="67235"/>
            <a:ext cx="10842561" cy="605118"/>
          </a:xfrm>
        </p:spPr>
        <p:txBody>
          <a:bodyPr>
            <a:normAutofit fontScale="90000"/>
          </a:bodyPr>
          <a:lstStyle/>
          <a:p>
            <a:r>
              <a:rPr lang="en-US" altLang="en-US" dirty="0"/>
              <a:t>Robust program equilibrium </a:t>
            </a:r>
            <a:r>
              <a:rPr lang="en-US" altLang="en-US" dirty="0">
                <a:solidFill>
                  <a:schemeClr val="accent1">
                    <a:lumMod val="75000"/>
                  </a:schemeClr>
                </a:solidFill>
              </a:rPr>
              <a:t>[</a:t>
            </a:r>
            <a:r>
              <a:rPr lang="en-US" altLang="en-US" dirty="0" err="1">
                <a:solidFill>
                  <a:schemeClr val="accent1">
                    <a:lumMod val="75000"/>
                  </a:schemeClr>
                </a:solidFill>
              </a:rPr>
              <a:t>Oesterheld</a:t>
            </a:r>
            <a:r>
              <a:rPr lang="en-US" altLang="en-US" dirty="0">
                <a:solidFill>
                  <a:schemeClr val="accent1">
                    <a:lumMod val="75000"/>
                  </a:schemeClr>
                </a:solidFill>
              </a:rPr>
              <a:t> 2018]</a:t>
            </a:r>
            <a:endParaRPr lang="en-US" altLang="en-US" sz="2912" dirty="0">
              <a:solidFill>
                <a:schemeClr val="accent1">
                  <a:lumMod val="75000"/>
                </a:schemeClr>
              </a:solidFill>
            </a:endParaRPr>
          </a:p>
        </p:txBody>
      </p:sp>
      <p:sp>
        <p:nvSpPr>
          <p:cNvPr id="367619" name="Rectangle 3">
            <a:extLst>
              <a:ext uri="{FF2B5EF4-FFF2-40B4-BE49-F238E27FC236}">
                <a16:creationId xmlns:a16="http://schemas.microsoft.com/office/drawing/2014/main" id="{A8285486-0E60-44B6-8A7E-C8902BC9C283}"/>
              </a:ext>
            </a:extLst>
          </p:cNvPr>
          <p:cNvSpPr>
            <a:spLocks noGrp="1" noChangeArrowheads="1"/>
          </p:cNvSpPr>
          <p:nvPr>
            <p:ph type="body" idx="1"/>
          </p:nvPr>
        </p:nvSpPr>
        <p:spPr>
          <a:xfrm>
            <a:off x="203612" y="861132"/>
            <a:ext cx="11559301" cy="674705"/>
          </a:xfrm>
        </p:spPr>
        <p:txBody>
          <a:bodyPr>
            <a:normAutofit/>
          </a:bodyPr>
          <a:lstStyle/>
          <a:p>
            <a:pPr eaLnBrk="1" hangingPunct="1"/>
            <a:r>
              <a:rPr lang="en-US" altLang="en-US" sz="3200" dirty="0"/>
              <a:t>Can we make the equilibrium less fragile?</a:t>
            </a:r>
          </a:p>
        </p:txBody>
      </p:sp>
      <p:sp>
        <p:nvSpPr>
          <p:cNvPr id="5" name="AutoShape 5">
            <a:extLst>
              <a:ext uri="{FF2B5EF4-FFF2-40B4-BE49-F238E27FC236}">
                <a16:creationId xmlns:a16="http://schemas.microsoft.com/office/drawing/2014/main" id="{F99F2BEB-632F-4389-894E-607134B90AF8}"/>
              </a:ext>
            </a:extLst>
          </p:cNvPr>
          <p:cNvSpPr>
            <a:spLocks noChangeArrowheads="1"/>
          </p:cNvSpPr>
          <p:nvPr/>
        </p:nvSpPr>
        <p:spPr bwMode="auto">
          <a:xfrm>
            <a:off x="-105675" y="1707139"/>
            <a:ext cx="6154613" cy="2512918"/>
          </a:xfrm>
          <a:prstGeom prst="wedgeEllipseCallout">
            <a:avLst>
              <a:gd name="adj1" fmla="val -15299"/>
              <a:gd name="adj2" fmla="val 75514"/>
            </a:avLst>
          </a:prstGeom>
          <a:solidFill>
            <a:srgbClr val="C00000"/>
          </a:solidFill>
          <a:ln w="9525">
            <a:noFill/>
            <a:miter lim="800000"/>
            <a:headEnd/>
            <a:tailEnd/>
          </a:ln>
          <a:effectLst/>
        </p:spPr>
        <p:txBody>
          <a:bodyPr/>
          <a:lstStyle/>
          <a:p>
            <a:pPr eaLnBrk="0" hangingPunct="0"/>
            <a:r>
              <a:rPr lang="en-US" sz="2000" dirty="0">
                <a:solidFill>
                  <a:schemeClr val="bg1"/>
                </a:solidFill>
                <a:latin typeface="Courier New" panose="02070309020205020404" pitchFamily="49" charset="0"/>
                <a:cs typeface="Courier New" panose="02070309020205020404" pitchFamily="49" charset="0"/>
              </a:rPr>
              <a:t>With probability </a:t>
            </a:r>
            <a:r>
              <a:rPr lang="el-GR" sz="2000" dirty="0">
                <a:solidFill>
                  <a:schemeClr val="bg1"/>
                </a:solidFill>
                <a:latin typeface="Courier New" panose="02070309020205020404" pitchFamily="49" charset="0"/>
                <a:cs typeface="Courier New" panose="02070309020205020404" pitchFamily="49" charset="0"/>
              </a:rPr>
              <a:t>ε</a:t>
            </a:r>
            <a:endParaRPr lang="en-US" sz="2000" dirty="0">
              <a:solidFill>
                <a:schemeClr val="bg1"/>
              </a:solidFill>
              <a:latin typeface="Courier New" panose="02070309020205020404" pitchFamily="49" charset="0"/>
              <a:cs typeface="Courier New" panose="02070309020205020404" pitchFamily="49" charset="0"/>
            </a:endParaRPr>
          </a:p>
          <a:p>
            <a:pPr lvl="1" eaLnBrk="0" hangingPunct="0"/>
            <a:r>
              <a:rPr lang="en-US" sz="2000" dirty="0">
                <a:solidFill>
                  <a:schemeClr val="bg1"/>
                </a:solidFill>
                <a:latin typeface="Courier New" panose="02070309020205020404" pitchFamily="49" charset="0"/>
                <a:cs typeface="Courier New" panose="02070309020205020404" pitchFamily="49" charset="0"/>
              </a:rPr>
              <a:t>Cooperate</a:t>
            </a:r>
          </a:p>
          <a:p>
            <a:pPr eaLnBrk="0" hangingPunct="0"/>
            <a:r>
              <a:rPr lang="en-US" sz="2000" dirty="0">
                <a:solidFill>
                  <a:schemeClr val="bg1"/>
                </a:solidFill>
                <a:latin typeface="Courier New" panose="02070309020205020404" pitchFamily="49" charset="0"/>
                <a:cs typeface="Courier New" panose="02070309020205020404" pitchFamily="49" charset="0"/>
              </a:rPr>
              <a:t>Else</a:t>
            </a:r>
          </a:p>
          <a:p>
            <a:pPr lvl="1" eaLnBrk="0" hangingPunct="0"/>
            <a:r>
              <a:rPr lang="en-US" sz="2000" dirty="0">
                <a:solidFill>
                  <a:schemeClr val="bg1"/>
                </a:solidFill>
                <a:latin typeface="Courier New" panose="02070309020205020404" pitchFamily="49" charset="0"/>
                <a:cs typeface="Courier New" panose="02070309020205020404" pitchFamily="49" charset="0"/>
              </a:rPr>
              <a:t>Do what the other program does against this program</a:t>
            </a:r>
          </a:p>
        </p:txBody>
      </p:sp>
      <p:sp>
        <p:nvSpPr>
          <p:cNvPr id="6" name="Oval 5">
            <a:extLst>
              <a:ext uri="{FF2B5EF4-FFF2-40B4-BE49-F238E27FC236}">
                <a16:creationId xmlns:a16="http://schemas.microsoft.com/office/drawing/2014/main" id="{2B90C0D1-15B6-4088-AA08-D90FAB6557D7}"/>
              </a:ext>
            </a:extLst>
          </p:cNvPr>
          <p:cNvSpPr/>
          <p:nvPr/>
        </p:nvSpPr>
        <p:spPr bwMode="auto">
          <a:xfrm>
            <a:off x="1681577" y="5244003"/>
            <a:ext cx="457200" cy="533400"/>
          </a:xfrm>
          <a:prstGeom prst="ellipse">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18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a:ln>
                <a:noFill/>
              </a:ln>
              <a:solidFill>
                <a:schemeClr val="bg1"/>
              </a:solidFill>
              <a:effectLst/>
              <a:latin typeface="Times New Roman" pitchFamily="18" charset="0"/>
              <a:ea typeface="宋体" pitchFamily="2" charset="-122"/>
            </a:endParaRPr>
          </a:p>
        </p:txBody>
      </p:sp>
      <p:sp>
        <p:nvSpPr>
          <p:cNvPr id="7" name="Oval 6">
            <a:extLst>
              <a:ext uri="{FF2B5EF4-FFF2-40B4-BE49-F238E27FC236}">
                <a16:creationId xmlns:a16="http://schemas.microsoft.com/office/drawing/2014/main" id="{5DCEE28E-15CD-4F39-9A19-26F8F95A5C49}"/>
              </a:ext>
            </a:extLst>
          </p:cNvPr>
          <p:cNvSpPr/>
          <p:nvPr/>
        </p:nvSpPr>
        <p:spPr bwMode="auto">
          <a:xfrm>
            <a:off x="1757777" y="4939203"/>
            <a:ext cx="304800" cy="304800"/>
          </a:xfrm>
          <a:prstGeom prst="ellipse">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18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a:ln>
                <a:noFill/>
              </a:ln>
              <a:solidFill>
                <a:schemeClr val="bg1"/>
              </a:solidFill>
              <a:effectLst/>
              <a:latin typeface="Times New Roman" pitchFamily="18" charset="0"/>
              <a:ea typeface="宋体" pitchFamily="2" charset="-122"/>
            </a:endParaRPr>
          </a:p>
        </p:txBody>
      </p:sp>
      <p:cxnSp>
        <p:nvCxnSpPr>
          <p:cNvPr id="8" name="Straight Connector 7">
            <a:extLst>
              <a:ext uri="{FF2B5EF4-FFF2-40B4-BE49-F238E27FC236}">
                <a16:creationId xmlns:a16="http://schemas.microsoft.com/office/drawing/2014/main" id="{C70F62AA-6D22-48E8-91AD-DD042D16A1FD}"/>
              </a:ext>
            </a:extLst>
          </p:cNvPr>
          <p:cNvCxnSpPr/>
          <p:nvPr/>
        </p:nvCxnSpPr>
        <p:spPr bwMode="auto">
          <a:xfrm rot="5400000">
            <a:off x="1604423" y="5854558"/>
            <a:ext cx="382915" cy="76205"/>
          </a:xfrm>
          <a:prstGeom prst="line">
            <a:avLst/>
          </a:prstGeom>
          <a:solidFill>
            <a:srgbClr val="00B8FF"/>
          </a:solidFill>
          <a:ln w="63500" cap="flat" cmpd="sng" algn="ctr">
            <a:solidFill>
              <a:srgbClr val="C00000"/>
            </a:solidFill>
            <a:prstDash val="solid"/>
            <a:round/>
            <a:headEnd type="none" w="med" len="med"/>
            <a:tailEnd type="none" w="med" len="med"/>
          </a:ln>
          <a:effectLst/>
        </p:spPr>
      </p:cxnSp>
      <p:cxnSp>
        <p:nvCxnSpPr>
          <p:cNvPr id="9" name="Straight Connector 8">
            <a:extLst>
              <a:ext uri="{FF2B5EF4-FFF2-40B4-BE49-F238E27FC236}">
                <a16:creationId xmlns:a16="http://schemas.microsoft.com/office/drawing/2014/main" id="{062CE0B3-E1FE-4C0B-BD52-2198C51EB8EB}"/>
              </a:ext>
            </a:extLst>
          </p:cNvPr>
          <p:cNvCxnSpPr/>
          <p:nvPr/>
        </p:nvCxnSpPr>
        <p:spPr bwMode="auto">
          <a:xfrm rot="16200000" flipH="1">
            <a:off x="1833977" y="5853603"/>
            <a:ext cx="381000" cy="76200"/>
          </a:xfrm>
          <a:prstGeom prst="line">
            <a:avLst/>
          </a:prstGeom>
          <a:solidFill>
            <a:srgbClr val="00B8FF"/>
          </a:solidFill>
          <a:ln w="63500" cap="flat" cmpd="sng" algn="ctr">
            <a:solidFill>
              <a:srgbClr val="C00000"/>
            </a:solidFill>
            <a:prstDash val="solid"/>
            <a:round/>
            <a:headEnd type="none" w="med" len="med"/>
            <a:tailEnd type="none" w="med" len="med"/>
          </a:ln>
          <a:effectLst/>
        </p:spPr>
      </p:cxnSp>
      <p:sp>
        <p:nvSpPr>
          <p:cNvPr id="10" name="Oval 9">
            <a:extLst>
              <a:ext uri="{FF2B5EF4-FFF2-40B4-BE49-F238E27FC236}">
                <a16:creationId xmlns:a16="http://schemas.microsoft.com/office/drawing/2014/main" id="{A8880EAC-07E1-42A6-9AAF-EBB9DDF72C7F}"/>
              </a:ext>
            </a:extLst>
          </p:cNvPr>
          <p:cNvSpPr/>
          <p:nvPr/>
        </p:nvSpPr>
        <p:spPr bwMode="auto">
          <a:xfrm>
            <a:off x="9613429" y="5244003"/>
            <a:ext cx="457200" cy="533400"/>
          </a:xfrm>
          <a:prstGeom prst="ellipse">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18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a:ln>
                <a:noFill/>
              </a:ln>
              <a:solidFill>
                <a:srgbClr val="0000CC"/>
              </a:solidFill>
              <a:effectLst/>
              <a:latin typeface="Times New Roman" pitchFamily="18" charset="0"/>
              <a:ea typeface="宋体" pitchFamily="2" charset="-122"/>
            </a:endParaRPr>
          </a:p>
        </p:txBody>
      </p:sp>
      <p:sp>
        <p:nvSpPr>
          <p:cNvPr id="11" name="Oval 10">
            <a:extLst>
              <a:ext uri="{FF2B5EF4-FFF2-40B4-BE49-F238E27FC236}">
                <a16:creationId xmlns:a16="http://schemas.microsoft.com/office/drawing/2014/main" id="{DD5E988E-DD49-4D4E-839D-8D5AD4876137}"/>
              </a:ext>
            </a:extLst>
          </p:cNvPr>
          <p:cNvSpPr/>
          <p:nvPr/>
        </p:nvSpPr>
        <p:spPr bwMode="auto">
          <a:xfrm>
            <a:off x="9689629" y="4939203"/>
            <a:ext cx="304800" cy="304800"/>
          </a:xfrm>
          <a:prstGeom prst="ellipse">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18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a:ln>
                <a:noFill/>
              </a:ln>
              <a:solidFill>
                <a:srgbClr val="0000CC"/>
              </a:solidFill>
              <a:effectLst/>
              <a:latin typeface="Times New Roman" pitchFamily="18" charset="0"/>
              <a:ea typeface="宋体" pitchFamily="2" charset="-122"/>
            </a:endParaRPr>
          </a:p>
        </p:txBody>
      </p:sp>
      <p:cxnSp>
        <p:nvCxnSpPr>
          <p:cNvPr id="12" name="Straight Connector 11">
            <a:extLst>
              <a:ext uri="{FF2B5EF4-FFF2-40B4-BE49-F238E27FC236}">
                <a16:creationId xmlns:a16="http://schemas.microsoft.com/office/drawing/2014/main" id="{6AC8C7BF-715E-4F1A-8AD0-4B84AD980738}"/>
              </a:ext>
            </a:extLst>
          </p:cNvPr>
          <p:cNvCxnSpPr/>
          <p:nvPr/>
        </p:nvCxnSpPr>
        <p:spPr bwMode="auto">
          <a:xfrm rot="5400000">
            <a:off x="9536275" y="5854558"/>
            <a:ext cx="382915" cy="76205"/>
          </a:xfrm>
          <a:prstGeom prst="line">
            <a:avLst/>
          </a:prstGeom>
          <a:solidFill>
            <a:srgbClr val="00B8FF"/>
          </a:solidFill>
          <a:ln w="63500" cap="flat" cmpd="sng" algn="ctr">
            <a:solidFill>
              <a:srgbClr val="002060"/>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BD19B3EC-9D53-4FBC-BD2C-73D37BF0B46B}"/>
              </a:ext>
            </a:extLst>
          </p:cNvPr>
          <p:cNvCxnSpPr/>
          <p:nvPr/>
        </p:nvCxnSpPr>
        <p:spPr bwMode="auto">
          <a:xfrm rot="16200000" flipH="1">
            <a:off x="9765829" y="5853603"/>
            <a:ext cx="381000" cy="76200"/>
          </a:xfrm>
          <a:prstGeom prst="line">
            <a:avLst/>
          </a:prstGeom>
          <a:solidFill>
            <a:srgbClr val="00B8FF"/>
          </a:solidFill>
          <a:ln w="63500" cap="flat" cmpd="sng" algn="ctr">
            <a:solidFill>
              <a:srgbClr val="002060"/>
            </a:solidFill>
            <a:prstDash val="solid"/>
            <a:round/>
            <a:headEnd type="none" w="med" len="med"/>
            <a:tailEnd type="none" w="med" len="med"/>
          </a:ln>
          <a:effectLst/>
        </p:spPr>
      </p:cxnSp>
      <p:sp>
        <p:nvSpPr>
          <p:cNvPr id="14" name="AutoShape 5">
            <a:extLst>
              <a:ext uri="{FF2B5EF4-FFF2-40B4-BE49-F238E27FC236}">
                <a16:creationId xmlns:a16="http://schemas.microsoft.com/office/drawing/2014/main" id="{C58B690F-5C1B-488F-B01D-F7B8962CF6B4}"/>
              </a:ext>
            </a:extLst>
          </p:cNvPr>
          <p:cNvSpPr>
            <a:spLocks noChangeArrowheads="1"/>
          </p:cNvSpPr>
          <p:nvPr/>
        </p:nvSpPr>
        <p:spPr bwMode="auto">
          <a:xfrm>
            <a:off x="6185919" y="1707139"/>
            <a:ext cx="6154613" cy="2513134"/>
          </a:xfrm>
          <a:prstGeom prst="wedgeEllipseCallout">
            <a:avLst>
              <a:gd name="adj1" fmla="val 7099"/>
              <a:gd name="adj2" fmla="val 74118"/>
            </a:avLst>
          </a:prstGeom>
          <a:solidFill>
            <a:srgbClr val="002060"/>
          </a:solidFill>
          <a:ln w="9525">
            <a:solidFill>
              <a:srgbClr val="002060"/>
            </a:solidFill>
            <a:miter lim="800000"/>
            <a:headEnd/>
            <a:tailEnd/>
          </a:ln>
          <a:effectLst/>
        </p:spPr>
        <p:txBody>
          <a:bodyPr/>
          <a:lstStyle/>
          <a:p>
            <a:pPr eaLnBrk="0" hangingPunct="0"/>
            <a:r>
              <a:rPr lang="en-US" sz="2000" dirty="0">
                <a:solidFill>
                  <a:schemeClr val="bg1"/>
                </a:solidFill>
                <a:latin typeface="Courier New" panose="02070309020205020404" pitchFamily="49" charset="0"/>
                <a:cs typeface="Courier New" panose="02070309020205020404" pitchFamily="49" charset="0"/>
              </a:rPr>
              <a:t>…</a:t>
            </a:r>
          </a:p>
        </p:txBody>
      </p:sp>
      <p:sp>
        <p:nvSpPr>
          <p:cNvPr id="16" name="Rectangle 3">
            <a:extLst>
              <a:ext uri="{FF2B5EF4-FFF2-40B4-BE49-F238E27FC236}">
                <a16:creationId xmlns:a16="http://schemas.microsoft.com/office/drawing/2014/main" id="{9F73F69E-782E-433C-A56B-7514A38FE190}"/>
              </a:ext>
            </a:extLst>
          </p:cNvPr>
          <p:cNvSpPr txBox="1">
            <a:spLocks noChangeArrowheads="1"/>
          </p:cNvSpPr>
          <p:nvPr/>
        </p:nvSpPr>
        <p:spPr>
          <a:xfrm>
            <a:off x="205289" y="5951759"/>
            <a:ext cx="12214474" cy="9816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en-US" sz="3200" dirty="0">
              <a:solidFill>
                <a:srgbClr val="5B9BD5"/>
              </a:solidFill>
            </a:endParaRPr>
          </a:p>
        </p:txBody>
      </p:sp>
      <p:graphicFrame>
        <p:nvGraphicFramePr>
          <p:cNvPr id="17" name="Group 4">
            <a:extLst>
              <a:ext uri="{FF2B5EF4-FFF2-40B4-BE49-F238E27FC236}">
                <a16:creationId xmlns:a16="http://schemas.microsoft.com/office/drawing/2014/main" id="{A6350E77-EE56-42C5-9E34-B23ACC5D1198}"/>
              </a:ext>
            </a:extLst>
          </p:cNvPr>
          <p:cNvGraphicFramePr>
            <a:graphicFrameLocks/>
          </p:cNvGraphicFramePr>
          <p:nvPr/>
        </p:nvGraphicFramePr>
        <p:xfrm>
          <a:off x="4683499" y="4757694"/>
          <a:ext cx="2958352" cy="1257300"/>
        </p:xfrm>
        <a:graphic>
          <a:graphicData uri="http://schemas.openxmlformats.org/drawingml/2006/table">
            <a:tbl>
              <a:tblPr/>
              <a:tblGrid>
                <a:gridCol w="1479176">
                  <a:extLst>
                    <a:ext uri="{9D8B030D-6E8A-4147-A177-3AD203B41FA5}">
                      <a16:colId xmlns:a16="http://schemas.microsoft.com/office/drawing/2014/main" val="20000"/>
                    </a:ext>
                  </a:extLst>
                </a:gridCol>
                <a:gridCol w="1479176">
                  <a:extLst>
                    <a:ext uri="{9D8B030D-6E8A-4147-A177-3AD203B41FA5}">
                      <a16:colId xmlns:a16="http://schemas.microsoft.com/office/drawing/2014/main" val="20001"/>
                    </a:ext>
                  </a:extLst>
                </a:gridCol>
              </a:tblGrid>
              <a:tr h="6286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a:ln>
                            <a:noFill/>
                          </a:ln>
                          <a:solidFill>
                            <a:schemeClr val="tx1"/>
                          </a:solidFill>
                          <a:effectLst/>
                          <a:latin typeface="Arial" charset="0"/>
                        </a:rPr>
                        <a:t>2, 2</a:t>
                      </a:r>
                    </a:p>
                  </a:txBody>
                  <a:tcPr marL="88751" marR="88751" marT="44375" marB="4437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a:ln>
                            <a:noFill/>
                          </a:ln>
                          <a:solidFill>
                            <a:schemeClr val="tx1"/>
                          </a:solidFill>
                          <a:effectLst/>
                          <a:latin typeface="Arial" charset="0"/>
                        </a:rPr>
                        <a:t>0, 3</a:t>
                      </a:r>
                    </a:p>
                  </a:txBody>
                  <a:tcPr marL="88751" marR="88751" marT="44375" marB="4437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0"/>
                  </a:ext>
                </a:extLst>
              </a:tr>
              <a:tr h="6286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a:ln>
                            <a:noFill/>
                          </a:ln>
                          <a:solidFill>
                            <a:schemeClr val="tx1"/>
                          </a:solidFill>
                          <a:effectLst/>
                          <a:latin typeface="Arial" charset="0"/>
                        </a:rPr>
                        <a:t>3, 0</a:t>
                      </a:r>
                    </a:p>
                  </a:txBody>
                  <a:tcPr marL="88751" marR="88751" marT="44375" marB="4437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dirty="0">
                          <a:ln>
                            <a:noFill/>
                          </a:ln>
                          <a:solidFill>
                            <a:schemeClr val="tx1"/>
                          </a:solidFill>
                          <a:effectLst/>
                          <a:latin typeface="Arial" charset="0"/>
                        </a:rPr>
                        <a:t>1, 1</a:t>
                      </a:r>
                    </a:p>
                  </a:txBody>
                  <a:tcPr marL="88751" marR="88751" marT="44375" marB="4437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8" name="Text Box 16">
            <a:extLst>
              <a:ext uri="{FF2B5EF4-FFF2-40B4-BE49-F238E27FC236}">
                <a16:creationId xmlns:a16="http://schemas.microsoft.com/office/drawing/2014/main" id="{87E85141-6EF2-47E5-B380-D0BAE44575B2}"/>
              </a:ext>
            </a:extLst>
          </p:cNvPr>
          <p:cNvSpPr txBox="1">
            <a:spLocks noChangeArrowheads="1"/>
          </p:cNvSpPr>
          <p:nvPr/>
        </p:nvSpPr>
        <p:spPr bwMode="auto">
          <a:xfrm>
            <a:off x="4751643" y="4387900"/>
            <a:ext cx="13244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cooperate</a:t>
            </a:r>
          </a:p>
        </p:txBody>
      </p:sp>
      <p:sp>
        <p:nvSpPr>
          <p:cNvPr id="19" name="Text Box 17">
            <a:extLst>
              <a:ext uri="{FF2B5EF4-FFF2-40B4-BE49-F238E27FC236}">
                <a16:creationId xmlns:a16="http://schemas.microsoft.com/office/drawing/2014/main" id="{3DC693F9-A88C-4868-AAE6-8D5A1547597F}"/>
              </a:ext>
            </a:extLst>
          </p:cNvPr>
          <p:cNvSpPr txBox="1">
            <a:spLocks noChangeArrowheads="1"/>
          </p:cNvSpPr>
          <p:nvPr/>
        </p:nvSpPr>
        <p:spPr bwMode="auto">
          <a:xfrm>
            <a:off x="6452035" y="4387900"/>
            <a:ext cx="8819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defect</a:t>
            </a:r>
          </a:p>
        </p:txBody>
      </p:sp>
      <p:sp>
        <p:nvSpPr>
          <p:cNvPr id="20" name="Text Box 18">
            <a:extLst>
              <a:ext uri="{FF2B5EF4-FFF2-40B4-BE49-F238E27FC236}">
                <a16:creationId xmlns:a16="http://schemas.microsoft.com/office/drawing/2014/main" id="{36E82B1F-09D8-4259-8926-ACF494339725}"/>
              </a:ext>
            </a:extLst>
          </p:cNvPr>
          <p:cNvSpPr txBox="1">
            <a:spLocks noChangeArrowheads="1"/>
          </p:cNvSpPr>
          <p:nvPr/>
        </p:nvSpPr>
        <p:spPr bwMode="auto">
          <a:xfrm>
            <a:off x="3420384" y="4905612"/>
            <a:ext cx="13244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cooperate</a:t>
            </a:r>
          </a:p>
        </p:txBody>
      </p:sp>
      <p:sp>
        <p:nvSpPr>
          <p:cNvPr id="21" name="Text Box 19">
            <a:extLst>
              <a:ext uri="{FF2B5EF4-FFF2-40B4-BE49-F238E27FC236}">
                <a16:creationId xmlns:a16="http://schemas.microsoft.com/office/drawing/2014/main" id="{90076174-858D-42EC-9E3B-9D1DC7964C43}"/>
              </a:ext>
            </a:extLst>
          </p:cNvPr>
          <p:cNvSpPr txBox="1">
            <a:spLocks noChangeArrowheads="1"/>
          </p:cNvSpPr>
          <p:nvPr/>
        </p:nvSpPr>
        <p:spPr bwMode="auto">
          <a:xfrm>
            <a:off x="3820334" y="5511150"/>
            <a:ext cx="8819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defect</a:t>
            </a:r>
          </a:p>
        </p:txBody>
      </p:sp>
      <p:sp>
        <p:nvSpPr>
          <p:cNvPr id="22" name="TextBox 21">
            <a:extLst>
              <a:ext uri="{FF2B5EF4-FFF2-40B4-BE49-F238E27FC236}">
                <a16:creationId xmlns:a16="http://schemas.microsoft.com/office/drawing/2014/main" id="{6436D67B-CE52-4795-AA45-95B59FF59E56}"/>
              </a:ext>
            </a:extLst>
          </p:cNvPr>
          <p:cNvSpPr txBox="1"/>
          <p:nvPr/>
        </p:nvSpPr>
        <p:spPr>
          <a:xfrm>
            <a:off x="10184329" y="1248000"/>
            <a:ext cx="2156203" cy="369332"/>
          </a:xfrm>
          <a:prstGeom prst="rect">
            <a:avLst/>
          </a:prstGeom>
          <a:noFill/>
        </p:spPr>
        <p:txBody>
          <a:bodyPr wrap="square" rtlCol="0">
            <a:spAutoFit/>
          </a:bodyPr>
          <a:lstStyle/>
          <a:p>
            <a:r>
              <a:rPr lang="en-US" i="1" dirty="0"/>
              <a:t>Caspar </a:t>
            </a:r>
            <a:r>
              <a:rPr lang="en-US" i="1" dirty="0" err="1"/>
              <a:t>Oesterheld</a:t>
            </a:r>
            <a:endParaRPr lang="en-US" i="1" dirty="0"/>
          </a:p>
        </p:txBody>
      </p:sp>
      <p:pic>
        <p:nvPicPr>
          <p:cNvPr id="23" name="Picture 22">
            <a:extLst>
              <a:ext uri="{FF2B5EF4-FFF2-40B4-BE49-F238E27FC236}">
                <a16:creationId xmlns:a16="http://schemas.microsoft.com/office/drawing/2014/main" id="{1CF7DBB7-48D6-46C3-91E0-1B1D9D473A30}"/>
              </a:ext>
            </a:extLst>
          </p:cNvPr>
          <p:cNvPicPr>
            <a:picLocks noChangeAspect="1"/>
          </p:cNvPicPr>
          <p:nvPr/>
        </p:nvPicPr>
        <p:blipFill rotWithShape="1">
          <a:blip r:embed="rId2">
            <a:extLst>
              <a:ext uri="{28A0092B-C50C-407E-A947-70E740481C1C}">
                <a14:useLocalDpi xmlns:a14="http://schemas.microsoft.com/office/drawing/2010/main" val="0"/>
              </a:ext>
            </a:extLst>
          </a:blip>
          <a:srcRect l="16180" t="5322" r="14887" b="36505"/>
          <a:stretch/>
        </p:blipFill>
        <p:spPr>
          <a:xfrm>
            <a:off x="10619118" y="50034"/>
            <a:ext cx="983247" cy="1244637"/>
          </a:xfrm>
          <a:prstGeom prst="rect">
            <a:avLst/>
          </a:prstGeom>
        </p:spPr>
      </p:pic>
    </p:spTree>
    <p:extLst>
      <p:ext uri="{BB962C8B-B14F-4D97-AF65-F5344CB8AC3E}">
        <p14:creationId xmlns:p14="http://schemas.microsoft.com/office/powerpoint/2010/main" val="3867789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B9AC9-2722-4573-AAD6-07F4941FADDF}"/>
              </a:ext>
            </a:extLst>
          </p:cNvPr>
          <p:cNvSpPr>
            <a:spLocks noGrp="1"/>
          </p:cNvSpPr>
          <p:nvPr>
            <p:ph type="title"/>
          </p:nvPr>
        </p:nvSpPr>
        <p:spPr>
          <a:xfrm>
            <a:off x="251671" y="4697"/>
            <a:ext cx="8330268" cy="1325563"/>
          </a:xfrm>
        </p:spPr>
        <p:txBody>
          <a:bodyPr>
            <a:normAutofit fontScale="90000"/>
          </a:bodyPr>
          <a:lstStyle/>
          <a:p>
            <a:r>
              <a:rPr lang="en-US" dirty="0"/>
              <a:t> Safe Pareto improvements for delegated game playing </a:t>
            </a:r>
            <a:r>
              <a:rPr lang="en-US" sz="3600" dirty="0">
                <a:solidFill>
                  <a:srgbClr val="5B9BD5"/>
                </a:solidFill>
              </a:rPr>
              <a:t>[JAAMAS’22]</a:t>
            </a:r>
            <a:r>
              <a:rPr lang="en-US" sz="3600" dirty="0"/>
              <a:t>, with</a:t>
            </a:r>
            <a:endParaRPr lang="en-US" dirty="0"/>
          </a:p>
        </p:txBody>
      </p:sp>
      <p:pic>
        <p:nvPicPr>
          <p:cNvPr id="5" name="Picture 4">
            <a:extLst>
              <a:ext uri="{FF2B5EF4-FFF2-40B4-BE49-F238E27FC236}">
                <a16:creationId xmlns:a16="http://schemas.microsoft.com/office/drawing/2014/main" id="{153BDF04-E1A0-4E3B-8102-B76066512BB1}"/>
              </a:ext>
            </a:extLst>
          </p:cNvPr>
          <p:cNvPicPr>
            <a:picLocks noChangeAspect="1"/>
          </p:cNvPicPr>
          <p:nvPr/>
        </p:nvPicPr>
        <p:blipFill>
          <a:blip r:embed="rId2"/>
          <a:stretch>
            <a:fillRect/>
          </a:stretch>
        </p:blipFill>
        <p:spPr>
          <a:xfrm>
            <a:off x="94934" y="1744851"/>
            <a:ext cx="6187275" cy="4763942"/>
          </a:xfrm>
          <a:prstGeom prst="rect">
            <a:avLst/>
          </a:prstGeom>
        </p:spPr>
      </p:pic>
      <p:pic>
        <p:nvPicPr>
          <p:cNvPr id="9" name="Picture 8">
            <a:extLst>
              <a:ext uri="{FF2B5EF4-FFF2-40B4-BE49-F238E27FC236}">
                <a16:creationId xmlns:a16="http://schemas.microsoft.com/office/drawing/2014/main" id="{60C06F0E-BFD2-468D-B38A-A3E865927A12}"/>
              </a:ext>
            </a:extLst>
          </p:cNvPr>
          <p:cNvPicPr>
            <a:picLocks noChangeAspect="1"/>
          </p:cNvPicPr>
          <p:nvPr/>
        </p:nvPicPr>
        <p:blipFill>
          <a:blip r:embed="rId3"/>
          <a:stretch>
            <a:fillRect/>
          </a:stretch>
        </p:blipFill>
        <p:spPr>
          <a:xfrm>
            <a:off x="6439110" y="1689736"/>
            <a:ext cx="5512306" cy="4826473"/>
          </a:xfrm>
          <a:prstGeom prst="rect">
            <a:avLst/>
          </a:prstGeom>
        </p:spPr>
      </p:pic>
      <p:sp>
        <p:nvSpPr>
          <p:cNvPr id="12" name="TextBox 11">
            <a:extLst>
              <a:ext uri="{FF2B5EF4-FFF2-40B4-BE49-F238E27FC236}">
                <a16:creationId xmlns:a16="http://schemas.microsoft.com/office/drawing/2014/main" id="{2611A47F-F11E-47DE-B217-3181399324CE}"/>
              </a:ext>
            </a:extLst>
          </p:cNvPr>
          <p:cNvSpPr txBox="1"/>
          <p:nvPr/>
        </p:nvSpPr>
        <p:spPr>
          <a:xfrm>
            <a:off x="8505691" y="1251233"/>
            <a:ext cx="2156203" cy="369332"/>
          </a:xfrm>
          <a:prstGeom prst="rect">
            <a:avLst/>
          </a:prstGeom>
          <a:noFill/>
        </p:spPr>
        <p:txBody>
          <a:bodyPr wrap="square" rtlCol="0">
            <a:spAutoFit/>
          </a:bodyPr>
          <a:lstStyle/>
          <a:p>
            <a:r>
              <a:rPr lang="en-US" i="1" dirty="0"/>
              <a:t>Caspar </a:t>
            </a:r>
            <a:r>
              <a:rPr lang="en-US" i="1" dirty="0" err="1"/>
              <a:t>Oesterheld</a:t>
            </a:r>
            <a:endParaRPr lang="en-US" i="1" dirty="0"/>
          </a:p>
        </p:txBody>
      </p:sp>
      <p:pic>
        <p:nvPicPr>
          <p:cNvPr id="13" name="Picture 12">
            <a:extLst>
              <a:ext uri="{FF2B5EF4-FFF2-40B4-BE49-F238E27FC236}">
                <a16:creationId xmlns:a16="http://schemas.microsoft.com/office/drawing/2014/main" id="{0F45BEAF-7AEC-4A51-9AEB-36248CB2BC55}"/>
              </a:ext>
            </a:extLst>
          </p:cNvPr>
          <p:cNvPicPr>
            <a:picLocks noChangeAspect="1"/>
          </p:cNvPicPr>
          <p:nvPr/>
        </p:nvPicPr>
        <p:blipFill rotWithShape="1">
          <a:blip r:embed="rId4">
            <a:extLst>
              <a:ext uri="{28A0092B-C50C-407E-A947-70E740481C1C}">
                <a14:useLocalDpi xmlns:a14="http://schemas.microsoft.com/office/drawing/2010/main" val="0"/>
              </a:ext>
            </a:extLst>
          </a:blip>
          <a:srcRect l="16180" t="5322" r="14887" b="36505"/>
          <a:stretch/>
        </p:blipFill>
        <p:spPr>
          <a:xfrm>
            <a:off x="8940480" y="53267"/>
            <a:ext cx="983247" cy="1244637"/>
          </a:xfrm>
          <a:prstGeom prst="rect">
            <a:avLst/>
          </a:prstGeom>
        </p:spPr>
      </p:pic>
    </p:spTree>
    <p:extLst>
      <p:ext uri="{BB962C8B-B14F-4D97-AF65-F5344CB8AC3E}">
        <p14:creationId xmlns:p14="http://schemas.microsoft.com/office/powerpoint/2010/main" val="41278316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3" name="Group 4">
            <a:extLst>
              <a:ext uri="{FF2B5EF4-FFF2-40B4-BE49-F238E27FC236}">
                <a16:creationId xmlns:a16="http://schemas.microsoft.com/office/drawing/2014/main" id="{651CE5E7-32A4-40E0-B399-B468789E816A}"/>
              </a:ext>
            </a:extLst>
          </p:cNvPr>
          <p:cNvGraphicFramePr>
            <a:graphicFrameLocks noGrp="1"/>
          </p:cNvGraphicFramePr>
          <p:nvPr>
            <p:ph idx="1"/>
            <p:extLst>
              <p:ext uri="{D42A27DB-BD31-4B8C-83A1-F6EECF244321}">
                <p14:modId xmlns:p14="http://schemas.microsoft.com/office/powerpoint/2010/main" val="969231214"/>
              </p:ext>
            </p:extLst>
          </p:nvPr>
        </p:nvGraphicFramePr>
        <p:xfrm>
          <a:off x="5526699" y="3320376"/>
          <a:ext cx="2958352" cy="1257300"/>
        </p:xfrm>
        <a:graphic>
          <a:graphicData uri="http://schemas.openxmlformats.org/drawingml/2006/table">
            <a:tbl>
              <a:tblPr/>
              <a:tblGrid>
                <a:gridCol w="1479176">
                  <a:extLst>
                    <a:ext uri="{9D8B030D-6E8A-4147-A177-3AD203B41FA5}">
                      <a16:colId xmlns:a16="http://schemas.microsoft.com/office/drawing/2014/main" val="20000"/>
                    </a:ext>
                  </a:extLst>
                </a:gridCol>
                <a:gridCol w="1479176">
                  <a:extLst>
                    <a:ext uri="{9D8B030D-6E8A-4147-A177-3AD203B41FA5}">
                      <a16:colId xmlns:a16="http://schemas.microsoft.com/office/drawing/2014/main" val="20001"/>
                    </a:ext>
                  </a:extLst>
                </a:gridCol>
              </a:tblGrid>
              <a:tr h="6286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a:ln>
                            <a:noFill/>
                          </a:ln>
                          <a:solidFill>
                            <a:schemeClr val="tx1"/>
                          </a:solidFill>
                          <a:effectLst/>
                          <a:latin typeface="Arial" charset="0"/>
                        </a:rPr>
                        <a:t>2, 2</a:t>
                      </a:r>
                    </a:p>
                  </a:txBody>
                  <a:tcPr marL="88751" marR="88751" marT="44375" marB="4437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a:ln>
                            <a:noFill/>
                          </a:ln>
                          <a:solidFill>
                            <a:schemeClr val="tx1"/>
                          </a:solidFill>
                          <a:effectLst/>
                          <a:latin typeface="Arial" charset="0"/>
                        </a:rPr>
                        <a:t>0, 3</a:t>
                      </a:r>
                    </a:p>
                  </a:txBody>
                  <a:tcPr marL="88751" marR="88751" marT="44375" marB="4437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0"/>
                  </a:ext>
                </a:extLst>
              </a:tr>
              <a:tr h="6286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a:ln>
                            <a:noFill/>
                          </a:ln>
                          <a:solidFill>
                            <a:schemeClr val="tx1"/>
                          </a:solidFill>
                          <a:effectLst/>
                          <a:latin typeface="Arial" charset="0"/>
                        </a:rPr>
                        <a:t>3, 0</a:t>
                      </a:r>
                    </a:p>
                  </a:txBody>
                  <a:tcPr marL="88751" marR="88751" marT="44375" marB="4437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dirty="0">
                          <a:ln>
                            <a:noFill/>
                          </a:ln>
                          <a:solidFill>
                            <a:schemeClr val="tx1"/>
                          </a:solidFill>
                          <a:effectLst/>
                          <a:latin typeface="Arial" charset="0"/>
                        </a:rPr>
                        <a:t>1, 1</a:t>
                      </a:r>
                    </a:p>
                  </a:txBody>
                  <a:tcPr marL="88751" marR="88751" marT="44375" marB="4437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4" name="Text Box 16">
            <a:extLst>
              <a:ext uri="{FF2B5EF4-FFF2-40B4-BE49-F238E27FC236}">
                <a16:creationId xmlns:a16="http://schemas.microsoft.com/office/drawing/2014/main" id="{CAA63766-053D-4699-9972-B813CC30120F}"/>
              </a:ext>
            </a:extLst>
          </p:cNvPr>
          <p:cNvSpPr txBox="1">
            <a:spLocks noChangeArrowheads="1"/>
          </p:cNvSpPr>
          <p:nvPr/>
        </p:nvSpPr>
        <p:spPr bwMode="auto">
          <a:xfrm>
            <a:off x="5594843" y="2950582"/>
            <a:ext cx="13244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cooperate</a:t>
            </a:r>
          </a:p>
        </p:txBody>
      </p:sp>
      <p:sp>
        <p:nvSpPr>
          <p:cNvPr id="25" name="Text Box 17">
            <a:extLst>
              <a:ext uri="{FF2B5EF4-FFF2-40B4-BE49-F238E27FC236}">
                <a16:creationId xmlns:a16="http://schemas.microsoft.com/office/drawing/2014/main" id="{7518A936-4124-413C-ADD2-DEE19D63B36F}"/>
              </a:ext>
            </a:extLst>
          </p:cNvPr>
          <p:cNvSpPr txBox="1">
            <a:spLocks noChangeArrowheads="1"/>
          </p:cNvSpPr>
          <p:nvPr/>
        </p:nvSpPr>
        <p:spPr bwMode="auto">
          <a:xfrm>
            <a:off x="7295235" y="2950582"/>
            <a:ext cx="8819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defect</a:t>
            </a:r>
          </a:p>
        </p:txBody>
      </p:sp>
      <p:sp>
        <p:nvSpPr>
          <p:cNvPr id="26" name="Text Box 18">
            <a:extLst>
              <a:ext uri="{FF2B5EF4-FFF2-40B4-BE49-F238E27FC236}">
                <a16:creationId xmlns:a16="http://schemas.microsoft.com/office/drawing/2014/main" id="{6653AACE-99AA-45D4-B4BD-4AEA0D3DC07D}"/>
              </a:ext>
            </a:extLst>
          </p:cNvPr>
          <p:cNvSpPr txBox="1">
            <a:spLocks noChangeArrowheads="1"/>
          </p:cNvSpPr>
          <p:nvPr/>
        </p:nvSpPr>
        <p:spPr bwMode="auto">
          <a:xfrm>
            <a:off x="4263584" y="3468294"/>
            <a:ext cx="13244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cooperate</a:t>
            </a:r>
          </a:p>
        </p:txBody>
      </p:sp>
      <p:sp>
        <p:nvSpPr>
          <p:cNvPr id="27" name="Text Box 19">
            <a:extLst>
              <a:ext uri="{FF2B5EF4-FFF2-40B4-BE49-F238E27FC236}">
                <a16:creationId xmlns:a16="http://schemas.microsoft.com/office/drawing/2014/main" id="{13A9A813-D91B-4CA6-A8AD-2A38923888A3}"/>
              </a:ext>
            </a:extLst>
          </p:cNvPr>
          <p:cNvSpPr txBox="1">
            <a:spLocks noChangeArrowheads="1"/>
          </p:cNvSpPr>
          <p:nvPr/>
        </p:nvSpPr>
        <p:spPr bwMode="auto">
          <a:xfrm>
            <a:off x="4663534" y="4073832"/>
            <a:ext cx="8819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defect</a:t>
            </a:r>
          </a:p>
        </p:txBody>
      </p:sp>
      <p:sp>
        <p:nvSpPr>
          <p:cNvPr id="30" name="Oval 29">
            <a:extLst>
              <a:ext uri="{FF2B5EF4-FFF2-40B4-BE49-F238E27FC236}">
                <a16:creationId xmlns:a16="http://schemas.microsoft.com/office/drawing/2014/main" id="{BBB3C1C3-22D4-495C-BAD0-4BFBECA5D25D}"/>
              </a:ext>
            </a:extLst>
          </p:cNvPr>
          <p:cNvSpPr/>
          <p:nvPr/>
        </p:nvSpPr>
        <p:spPr bwMode="auto">
          <a:xfrm>
            <a:off x="3573742" y="3625176"/>
            <a:ext cx="457200" cy="533400"/>
          </a:xfrm>
          <a:prstGeom prst="ellipse">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18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a:ln>
                <a:noFill/>
              </a:ln>
              <a:solidFill>
                <a:schemeClr val="bg1"/>
              </a:solidFill>
              <a:effectLst/>
              <a:latin typeface="Times New Roman" pitchFamily="18" charset="0"/>
              <a:ea typeface="宋体" pitchFamily="2" charset="-122"/>
            </a:endParaRPr>
          </a:p>
        </p:txBody>
      </p:sp>
      <p:sp>
        <p:nvSpPr>
          <p:cNvPr id="31" name="Oval 30">
            <a:extLst>
              <a:ext uri="{FF2B5EF4-FFF2-40B4-BE49-F238E27FC236}">
                <a16:creationId xmlns:a16="http://schemas.microsoft.com/office/drawing/2014/main" id="{B426471C-C132-4F90-8262-43617E6725CB}"/>
              </a:ext>
            </a:extLst>
          </p:cNvPr>
          <p:cNvSpPr/>
          <p:nvPr/>
        </p:nvSpPr>
        <p:spPr bwMode="auto">
          <a:xfrm>
            <a:off x="3649942" y="3320376"/>
            <a:ext cx="304800" cy="304800"/>
          </a:xfrm>
          <a:prstGeom prst="ellipse">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18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a:ln>
                <a:noFill/>
              </a:ln>
              <a:solidFill>
                <a:schemeClr val="bg1"/>
              </a:solidFill>
              <a:effectLst/>
              <a:latin typeface="Times New Roman" pitchFamily="18" charset="0"/>
              <a:ea typeface="宋体" pitchFamily="2" charset="-122"/>
            </a:endParaRPr>
          </a:p>
        </p:txBody>
      </p:sp>
      <p:cxnSp>
        <p:nvCxnSpPr>
          <p:cNvPr id="32" name="Straight Connector 31">
            <a:extLst>
              <a:ext uri="{FF2B5EF4-FFF2-40B4-BE49-F238E27FC236}">
                <a16:creationId xmlns:a16="http://schemas.microsoft.com/office/drawing/2014/main" id="{19B74D03-29C9-4690-82B9-846E053B0D9B}"/>
              </a:ext>
            </a:extLst>
          </p:cNvPr>
          <p:cNvCxnSpPr/>
          <p:nvPr/>
        </p:nvCxnSpPr>
        <p:spPr bwMode="auto">
          <a:xfrm rot="5400000">
            <a:off x="3496588" y="4235731"/>
            <a:ext cx="382915" cy="76205"/>
          </a:xfrm>
          <a:prstGeom prst="line">
            <a:avLst/>
          </a:prstGeom>
          <a:solidFill>
            <a:srgbClr val="00B8FF"/>
          </a:solidFill>
          <a:ln w="63500" cap="flat" cmpd="sng" algn="ctr">
            <a:solidFill>
              <a:srgbClr val="C00000"/>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1420E4AC-1EA6-463E-9A80-74E899B731C4}"/>
              </a:ext>
            </a:extLst>
          </p:cNvPr>
          <p:cNvCxnSpPr/>
          <p:nvPr/>
        </p:nvCxnSpPr>
        <p:spPr bwMode="auto">
          <a:xfrm rot="16200000" flipH="1">
            <a:off x="3726142" y="4234776"/>
            <a:ext cx="381000" cy="76200"/>
          </a:xfrm>
          <a:prstGeom prst="line">
            <a:avLst/>
          </a:prstGeom>
          <a:solidFill>
            <a:srgbClr val="00B8FF"/>
          </a:solidFill>
          <a:ln w="63500" cap="flat" cmpd="sng" algn="ctr">
            <a:solidFill>
              <a:srgbClr val="C00000"/>
            </a:solidFill>
            <a:prstDash val="solid"/>
            <a:round/>
            <a:headEnd type="none" w="med" len="med"/>
            <a:tailEnd type="none" w="med" len="med"/>
          </a:ln>
          <a:effectLst/>
        </p:spPr>
      </p:cxnSp>
      <p:sp>
        <p:nvSpPr>
          <p:cNvPr id="34" name="Oval 33">
            <a:extLst>
              <a:ext uri="{FF2B5EF4-FFF2-40B4-BE49-F238E27FC236}">
                <a16:creationId xmlns:a16="http://schemas.microsoft.com/office/drawing/2014/main" id="{CFA69DDB-17DB-45A3-BDC6-AD81E936AD35}"/>
              </a:ext>
            </a:extLst>
          </p:cNvPr>
          <p:cNvSpPr/>
          <p:nvPr/>
        </p:nvSpPr>
        <p:spPr bwMode="auto">
          <a:xfrm>
            <a:off x="6710600" y="2110467"/>
            <a:ext cx="457200" cy="533400"/>
          </a:xfrm>
          <a:prstGeom prst="ellipse">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18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a:ln>
                <a:noFill/>
              </a:ln>
              <a:solidFill>
                <a:srgbClr val="0000CC"/>
              </a:solidFill>
              <a:effectLst/>
              <a:latin typeface="Times New Roman" pitchFamily="18" charset="0"/>
              <a:ea typeface="宋体" pitchFamily="2" charset="-122"/>
            </a:endParaRPr>
          </a:p>
        </p:txBody>
      </p:sp>
      <p:sp>
        <p:nvSpPr>
          <p:cNvPr id="35" name="Oval 34">
            <a:extLst>
              <a:ext uri="{FF2B5EF4-FFF2-40B4-BE49-F238E27FC236}">
                <a16:creationId xmlns:a16="http://schemas.microsoft.com/office/drawing/2014/main" id="{832E30B1-E8CB-401C-9449-C30B36E2A3BE}"/>
              </a:ext>
            </a:extLst>
          </p:cNvPr>
          <p:cNvSpPr/>
          <p:nvPr/>
        </p:nvSpPr>
        <p:spPr bwMode="auto">
          <a:xfrm>
            <a:off x="6786800" y="1805667"/>
            <a:ext cx="304800" cy="304800"/>
          </a:xfrm>
          <a:prstGeom prst="ellipse">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18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a:ln>
                <a:noFill/>
              </a:ln>
              <a:solidFill>
                <a:srgbClr val="0000CC"/>
              </a:solidFill>
              <a:effectLst/>
              <a:latin typeface="Times New Roman" pitchFamily="18" charset="0"/>
              <a:ea typeface="宋体" pitchFamily="2" charset="-122"/>
            </a:endParaRPr>
          </a:p>
        </p:txBody>
      </p:sp>
      <p:cxnSp>
        <p:nvCxnSpPr>
          <p:cNvPr id="36" name="Straight Connector 35">
            <a:extLst>
              <a:ext uri="{FF2B5EF4-FFF2-40B4-BE49-F238E27FC236}">
                <a16:creationId xmlns:a16="http://schemas.microsoft.com/office/drawing/2014/main" id="{B9823F44-126F-4EC9-9F2E-8E0B81BD866F}"/>
              </a:ext>
            </a:extLst>
          </p:cNvPr>
          <p:cNvCxnSpPr/>
          <p:nvPr/>
        </p:nvCxnSpPr>
        <p:spPr bwMode="auto">
          <a:xfrm rot="5400000">
            <a:off x="6633446" y="2721022"/>
            <a:ext cx="382915" cy="76205"/>
          </a:xfrm>
          <a:prstGeom prst="line">
            <a:avLst/>
          </a:prstGeom>
          <a:solidFill>
            <a:srgbClr val="00B8FF"/>
          </a:solidFill>
          <a:ln w="63500" cap="flat" cmpd="sng" algn="ctr">
            <a:solidFill>
              <a:srgbClr val="002060"/>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EAC6BE18-3BC6-43BE-B6F7-1BB80F764B60}"/>
              </a:ext>
            </a:extLst>
          </p:cNvPr>
          <p:cNvCxnSpPr/>
          <p:nvPr/>
        </p:nvCxnSpPr>
        <p:spPr bwMode="auto">
          <a:xfrm rot="16200000" flipH="1">
            <a:off x="6863000" y="2720067"/>
            <a:ext cx="381000" cy="76200"/>
          </a:xfrm>
          <a:prstGeom prst="line">
            <a:avLst/>
          </a:prstGeom>
          <a:solidFill>
            <a:srgbClr val="00B8FF"/>
          </a:solidFill>
          <a:ln w="63500" cap="flat" cmpd="sng" algn="ctr">
            <a:solidFill>
              <a:srgbClr val="002060"/>
            </a:solidFill>
            <a:prstDash val="solid"/>
            <a:round/>
            <a:headEnd type="none" w="med" len="med"/>
            <a:tailEnd type="none" w="med" len="med"/>
          </a:ln>
          <a:effectLst/>
        </p:spPr>
      </p:cxnSp>
      <p:sp>
        <p:nvSpPr>
          <p:cNvPr id="42" name="Rectangle 2">
            <a:extLst>
              <a:ext uri="{FF2B5EF4-FFF2-40B4-BE49-F238E27FC236}">
                <a16:creationId xmlns:a16="http://schemas.microsoft.com/office/drawing/2014/main" id="{62AFC9CE-6F53-4C10-AB23-B8B28FFFC0CD}"/>
              </a:ext>
            </a:extLst>
          </p:cNvPr>
          <p:cNvSpPr>
            <a:spLocks noGrp="1" noChangeArrowheads="1"/>
          </p:cNvSpPr>
          <p:nvPr>
            <p:ph type="title"/>
          </p:nvPr>
        </p:nvSpPr>
        <p:spPr>
          <a:xfrm>
            <a:off x="370810" y="435927"/>
            <a:ext cx="7272863" cy="1164312"/>
          </a:xfrm>
        </p:spPr>
        <p:txBody>
          <a:bodyPr>
            <a:noAutofit/>
          </a:bodyPr>
          <a:lstStyle/>
          <a:p>
            <a:pPr eaLnBrk="1" hangingPunct="1"/>
            <a:r>
              <a:rPr lang="en-US" altLang="en-US" sz="4800" dirty="0"/>
              <a:t>Disarmament revisited: Committing to your first few lines of code</a:t>
            </a:r>
            <a:endParaRPr lang="en-US" altLang="en-US" sz="4800" dirty="0">
              <a:solidFill>
                <a:schemeClr val="accent2"/>
              </a:solidFill>
            </a:endParaRPr>
          </a:p>
        </p:txBody>
      </p:sp>
      <p:sp>
        <p:nvSpPr>
          <p:cNvPr id="17" name="TextBox 16">
            <a:extLst>
              <a:ext uri="{FF2B5EF4-FFF2-40B4-BE49-F238E27FC236}">
                <a16:creationId xmlns:a16="http://schemas.microsoft.com/office/drawing/2014/main" id="{BC443FC3-C3E8-47D5-872D-079E361F7AE7}"/>
              </a:ext>
            </a:extLst>
          </p:cNvPr>
          <p:cNvSpPr txBox="1"/>
          <p:nvPr/>
        </p:nvSpPr>
        <p:spPr>
          <a:xfrm>
            <a:off x="296835" y="3320376"/>
            <a:ext cx="3255331" cy="646331"/>
          </a:xfrm>
          <a:prstGeom prst="rect">
            <a:avLst/>
          </a:prstGeom>
          <a:noFill/>
        </p:spPr>
        <p:txBody>
          <a:bodyPr wrap="square">
            <a:spAutoFit/>
          </a:bodyPr>
          <a:lstStyle/>
          <a:p>
            <a:pPr eaLnBrk="0" hangingPunct="0"/>
            <a:r>
              <a:rPr lang="en-US" sz="1800" dirty="0">
                <a:solidFill>
                  <a:srgbClr val="C00000"/>
                </a:solidFill>
                <a:latin typeface="Courier New" panose="02070309020205020404" pitchFamily="49" charset="0"/>
                <a:cs typeface="Courier New" panose="02070309020205020404" pitchFamily="49" charset="0"/>
              </a:rPr>
              <a:t>1. With probability 40%, cooperate</a:t>
            </a:r>
          </a:p>
        </p:txBody>
      </p:sp>
      <p:sp>
        <p:nvSpPr>
          <p:cNvPr id="18" name="TextBox 17">
            <a:extLst>
              <a:ext uri="{FF2B5EF4-FFF2-40B4-BE49-F238E27FC236}">
                <a16:creationId xmlns:a16="http://schemas.microsoft.com/office/drawing/2014/main" id="{34E5E29F-32CB-47B8-8E6E-CB62A9EC81DA}"/>
              </a:ext>
            </a:extLst>
          </p:cNvPr>
          <p:cNvSpPr txBox="1"/>
          <p:nvPr/>
        </p:nvSpPr>
        <p:spPr>
          <a:xfrm>
            <a:off x="296835" y="3928352"/>
            <a:ext cx="3255331" cy="646331"/>
          </a:xfrm>
          <a:prstGeom prst="rect">
            <a:avLst/>
          </a:prstGeom>
          <a:noFill/>
        </p:spPr>
        <p:txBody>
          <a:bodyPr wrap="square">
            <a:spAutoFit/>
          </a:bodyPr>
          <a:lstStyle/>
          <a:p>
            <a:pPr eaLnBrk="0" hangingPunct="0"/>
            <a:r>
              <a:rPr lang="en-US" dirty="0">
                <a:solidFill>
                  <a:srgbClr val="C00000"/>
                </a:solidFill>
                <a:latin typeface="Courier New" panose="02070309020205020404" pitchFamily="49" charset="0"/>
                <a:cs typeface="Courier New" panose="02070309020205020404" pitchFamily="49" charset="0"/>
              </a:rPr>
              <a:t>3</a:t>
            </a:r>
            <a:r>
              <a:rPr lang="en-US" sz="1800" dirty="0">
                <a:solidFill>
                  <a:srgbClr val="C00000"/>
                </a:solidFill>
                <a:latin typeface="Courier New" panose="02070309020205020404" pitchFamily="49" charset="0"/>
                <a:cs typeface="Courier New" panose="02070309020205020404" pitchFamily="49" charset="0"/>
              </a:rPr>
              <a:t>. With probability 40%, cooperate</a:t>
            </a:r>
          </a:p>
        </p:txBody>
      </p:sp>
      <p:sp>
        <p:nvSpPr>
          <p:cNvPr id="19" name="TextBox 18">
            <a:extLst>
              <a:ext uri="{FF2B5EF4-FFF2-40B4-BE49-F238E27FC236}">
                <a16:creationId xmlns:a16="http://schemas.microsoft.com/office/drawing/2014/main" id="{A5068BD1-256F-4C6D-814C-D33344A173D1}"/>
              </a:ext>
            </a:extLst>
          </p:cNvPr>
          <p:cNvSpPr txBox="1"/>
          <p:nvPr/>
        </p:nvSpPr>
        <p:spPr>
          <a:xfrm>
            <a:off x="8936669" y="2205125"/>
            <a:ext cx="3255331" cy="646331"/>
          </a:xfrm>
          <a:prstGeom prst="rect">
            <a:avLst/>
          </a:prstGeom>
          <a:noFill/>
        </p:spPr>
        <p:txBody>
          <a:bodyPr wrap="square">
            <a:spAutoFit/>
          </a:bodyPr>
          <a:lstStyle/>
          <a:p>
            <a:pPr eaLnBrk="0" hangingPunct="0"/>
            <a:r>
              <a:rPr lang="en-US" sz="1800" dirty="0">
                <a:solidFill>
                  <a:srgbClr val="002060"/>
                </a:solidFill>
                <a:latin typeface="Courier New" panose="02070309020205020404" pitchFamily="49" charset="0"/>
                <a:cs typeface="Courier New" panose="02070309020205020404" pitchFamily="49" charset="0"/>
              </a:rPr>
              <a:t>2. With probability 40%, cooperate</a:t>
            </a:r>
          </a:p>
        </p:txBody>
      </p:sp>
      <p:sp>
        <p:nvSpPr>
          <p:cNvPr id="21" name="TextBox 20">
            <a:extLst>
              <a:ext uri="{FF2B5EF4-FFF2-40B4-BE49-F238E27FC236}">
                <a16:creationId xmlns:a16="http://schemas.microsoft.com/office/drawing/2014/main" id="{3A9F13A5-5707-4DC7-AB95-42AD3B93E0C5}"/>
              </a:ext>
            </a:extLst>
          </p:cNvPr>
          <p:cNvSpPr txBox="1"/>
          <p:nvPr/>
        </p:nvSpPr>
        <p:spPr>
          <a:xfrm>
            <a:off x="8928593" y="2795043"/>
            <a:ext cx="3255331" cy="646331"/>
          </a:xfrm>
          <a:prstGeom prst="rect">
            <a:avLst/>
          </a:prstGeom>
          <a:noFill/>
        </p:spPr>
        <p:txBody>
          <a:bodyPr wrap="square">
            <a:spAutoFit/>
          </a:bodyPr>
          <a:lstStyle/>
          <a:p>
            <a:pPr eaLnBrk="0" hangingPunct="0"/>
            <a:r>
              <a:rPr lang="en-US" dirty="0">
                <a:solidFill>
                  <a:srgbClr val="002060"/>
                </a:solidFill>
                <a:latin typeface="Courier New" panose="02070309020205020404" pitchFamily="49" charset="0"/>
                <a:cs typeface="Courier New" panose="02070309020205020404" pitchFamily="49" charset="0"/>
              </a:rPr>
              <a:t>4</a:t>
            </a:r>
            <a:r>
              <a:rPr lang="en-US" sz="1800" dirty="0">
                <a:solidFill>
                  <a:srgbClr val="002060"/>
                </a:solidFill>
                <a:latin typeface="Courier New" panose="02070309020205020404" pitchFamily="49" charset="0"/>
                <a:cs typeface="Courier New" panose="02070309020205020404" pitchFamily="49" charset="0"/>
              </a:rPr>
              <a:t>. With probability 40%, cooperate</a:t>
            </a:r>
          </a:p>
        </p:txBody>
      </p:sp>
      <p:sp>
        <p:nvSpPr>
          <p:cNvPr id="22" name="TextBox 21">
            <a:extLst>
              <a:ext uri="{FF2B5EF4-FFF2-40B4-BE49-F238E27FC236}">
                <a16:creationId xmlns:a16="http://schemas.microsoft.com/office/drawing/2014/main" id="{9BC54BAF-2B22-4AE5-94A8-2171E26BE57F}"/>
              </a:ext>
            </a:extLst>
          </p:cNvPr>
          <p:cNvSpPr txBox="1"/>
          <p:nvPr/>
        </p:nvSpPr>
        <p:spPr>
          <a:xfrm>
            <a:off x="310335" y="4500251"/>
            <a:ext cx="3255331" cy="369332"/>
          </a:xfrm>
          <a:prstGeom prst="rect">
            <a:avLst/>
          </a:prstGeom>
          <a:noFill/>
        </p:spPr>
        <p:txBody>
          <a:bodyPr wrap="square">
            <a:spAutoFit/>
          </a:bodyPr>
          <a:lstStyle/>
          <a:p>
            <a:pPr eaLnBrk="0" hangingPunct="0"/>
            <a:r>
              <a:rPr lang="en-US" dirty="0">
                <a:solidFill>
                  <a:srgbClr val="C00000"/>
                </a:solidFill>
                <a:latin typeface="Courier New" panose="02070309020205020404" pitchFamily="49" charset="0"/>
                <a:cs typeface="Courier New" panose="02070309020205020404" pitchFamily="49" charset="0"/>
              </a:rPr>
              <a:t>...</a:t>
            </a:r>
            <a:endParaRPr lang="en-US" sz="1800" dirty="0">
              <a:solidFill>
                <a:srgbClr val="C00000"/>
              </a:solidFill>
              <a:latin typeface="Courier New" panose="02070309020205020404" pitchFamily="49" charset="0"/>
              <a:cs typeface="Courier New" panose="02070309020205020404" pitchFamily="49" charset="0"/>
            </a:endParaRPr>
          </a:p>
        </p:txBody>
      </p:sp>
      <p:sp>
        <p:nvSpPr>
          <p:cNvPr id="28" name="TextBox 27">
            <a:extLst>
              <a:ext uri="{FF2B5EF4-FFF2-40B4-BE49-F238E27FC236}">
                <a16:creationId xmlns:a16="http://schemas.microsoft.com/office/drawing/2014/main" id="{565BA9F4-0088-4C3C-8E7D-3DDA12329764}"/>
              </a:ext>
            </a:extLst>
          </p:cNvPr>
          <p:cNvSpPr txBox="1"/>
          <p:nvPr/>
        </p:nvSpPr>
        <p:spPr>
          <a:xfrm>
            <a:off x="8887651" y="3458875"/>
            <a:ext cx="3255331" cy="369332"/>
          </a:xfrm>
          <a:prstGeom prst="rect">
            <a:avLst/>
          </a:prstGeom>
          <a:noFill/>
        </p:spPr>
        <p:txBody>
          <a:bodyPr wrap="square">
            <a:spAutoFit/>
          </a:bodyPr>
          <a:lstStyle/>
          <a:p>
            <a:pPr eaLnBrk="0" hangingPunct="0"/>
            <a:r>
              <a:rPr lang="en-US" dirty="0">
                <a:solidFill>
                  <a:srgbClr val="002060"/>
                </a:solidFill>
                <a:latin typeface="Courier New" panose="02070309020205020404" pitchFamily="49" charset="0"/>
                <a:cs typeface="Courier New" panose="02070309020205020404" pitchFamily="49" charset="0"/>
              </a:rPr>
              <a:t>...</a:t>
            </a:r>
            <a:endParaRPr lang="en-US" sz="1800" dirty="0">
              <a:solidFill>
                <a:srgbClr val="002060"/>
              </a:solidFill>
              <a:latin typeface="Courier New" panose="02070309020205020404" pitchFamily="49" charset="0"/>
              <a:cs typeface="Courier New" panose="02070309020205020404" pitchFamily="49" charset="0"/>
            </a:endParaRPr>
          </a:p>
        </p:txBody>
      </p:sp>
      <p:sp>
        <p:nvSpPr>
          <p:cNvPr id="29" name="Content Placeholder 2">
            <a:extLst>
              <a:ext uri="{FF2B5EF4-FFF2-40B4-BE49-F238E27FC236}">
                <a16:creationId xmlns:a16="http://schemas.microsoft.com/office/drawing/2014/main" id="{18ADF886-3B9F-42E3-8007-FFA451FD5213}"/>
              </a:ext>
            </a:extLst>
          </p:cNvPr>
          <p:cNvSpPr txBox="1">
            <a:spLocks/>
          </p:cNvSpPr>
          <p:nvPr/>
        </p:nvSpPr>
        <p:spPr>
          <a:xfrm>
            <a:off x="148854" y="5031883"/>
            <a:ext cx="10894281" cy="14399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E.g., if Blue refuses to add line 2, then Red defects with probability .6, resulting in at most .4*3 + .6*1 = 1.8 for Blue</a:t>
            </a:r>
          </a:p>
          <a:p>
            <a:r>
              <a:rPr lang="en-US" i="1" dirty="0"/>
              <a:t>“Folk theorem” </a:t>
            </a:r>
            <a:r>
              <a:rPr lang="en-US" dirty="0">
                <a:solidFill>
                  <a:srgbClr val="0070C0"/>
                </a:solidFill>
              </a:rPr>
              <a:t>[Deng &amp; C., AAAI’17, ‘18]</a:t>
            </a:r>
            <a:r>
              <a:rPr lang="en-US" dirty="0"/>
              <a:t> that cooperation can always be achieved this way!</a:t>
            </a:r>
            <a:endParaRPr lang="en-US" i="1" dirty="0"/>
          </a:p>
        </p:txBody>
      </p:sp>
      <p:sp>
        <p:nvSpPr>
          <p:cNvPr id="38" name="Content Placeholder 2">
            <a:extLst>
              <a:ext uri="{FF2B5EF4-FFF2-40B4-BE49-F238E27FC236}">
                <a16:creationId xmlns:a16="http://schemas.microsoft.com/office/drawing/2014/main" id="{93F89028-7999-4291-B89F-09075EF7BAA2}"/>
              </a:ext>
            </a:extLst>
          </p:cNvPr>
          <p:cNvSpPr txBox="1">
            <a:spLocks/>
          </p:cNvSpPr>
          <p:nvPr/>
        </p:nvSpPr>
        <p:spPr>
          <a:xfrm>
            <a:off x="9307800" y="575580"/>
            <a:ext cx="2249981" cy="10478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Yuan Deng</a:t>
            </a:r>
          </a:p>
        </p:txBody>
      </p:sp>
      <p:pic>
        <p:nvPicPr>
          <p:cNvPr id="39" name="Picture 38">
            <a:extLst>
              <a:ext uri="{FF2B5EF4-FFF2-40B4-BE49-F238E27FC236}">
                <a16:creationId xmlns:a16="http://schemas.microsoft.com/office/drawing/2014/main" id="{3276D5A2-E2E1-46A5-915A-B2FCF077E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2337" y="57042"/>
            <a:ext cx="1126940" cy="1690410"/>
          </a:xfrm>
          <a:prstGeom prst="rect">
            <a:avLst/>
          </a:prstGeom>
        </p:spPr>
      </p:pic>
    </p:spTree>
    <p:extLst>
      <p:ext uri="{BB962C8B-B14F-4D97-AF65-F5344CB8AC3E}">
        <p14:creationId xmlns:p14="http://schemas.microsoft.com/office/powerpoint/2010/main" val="1649996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1" grpId="0"/>
      <p:bldP spid="22"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A2380-01C6-44CE-9EE3-B9E4D3677EA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1BFA902-B760-4143-97A3-73A4F71738AF}"/>
              </a:ext>
            </a:extLst>
          </p:cNvPr>
          <p:cNvSpPr>
            <a:spLocks noGrp="1"/>
          </p:cNvSpPr>
          <p:nvPr>
            <p:ph idx="1"/>
          </p:nvPr>
        </p:nvSpPr>
        <p:spPr/>
        <p:txBody>
          <a:bodyPr/>
          <a:lstStyle/>
          <a:p>
            <a:endParaRPr lang="en-US"/>
          </a:p>
        </p:txBody>
      </p:sp>
      <p:pic>
        <p:nvPicPr>
          <p:cNvPr id="7" name="Picture 6">
            <a:hlinkClick r:id="rId2"/>
            <a:extLst>
              <a:ext uri="{FF2B5EF4-FFF2-40B4-BE49-F238E27FC236}">
                <a16:creationId xmlns:a16="http://schemas.microsoft.com/office/drawing/2014/main" id="{278029DC-8B28-4573-A7CF-F0AB3CB826A9}"/>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091FA3E9-936F-48BB-86BA-3DD4D82478B0}"/>
              </a:ext>
            </a:extLst>
          </p:cNvPr>
          <p:cNvSpPr/>
          <p:nvPr/>
        </p:nvSpPr>
        <p:spPr>
          <a:xfrm>
            <a:off x="1553592" y="5486399"/>
            <a:ext cx="5282214" cy="887768"/>
          </a:xfrm>
          <a:prstGeom prst="rect">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573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A7F86D78-FA41-8BC1-CC5F-CF0F81C0948E}"/>
              </a:ext>
            </a:extLst>
          </p:cNvPr>
          <p:cNvSpPr>
            <a:spLocks noGrp="1" noChangeArrowheads="1"/>
          </p:cNvSpPr>
          <p:nvPr>
            <p:ph type="title"/>
          </p:nvPr>
        </p:nvSpPr>
        <p:spPr>
          <a:xfrm>
            <a:off x="325424" y="269352"/>
            <a:ext cx="8229600" cy="685800"/>
          </a:xfrm>
        </p:spPr>
        <p:txBody>
          <a:bodyPr>
            <a:normAutofit fontScale="90000"/>
          </a:bodyPr>
          <a:lstStyle/>
          <a:p>
            <a:pPr eaLnBrk="1" hangingPunct="1"/>
            <a:r>
              <a:rPr lang="en-US" altLang="en-US" sz="4000" dirty="0"/>
              <a:t>Simulating our way to cooperation? </a:t>
            </a:r>
            <a:r>
              <a:rPr lang="en-US" altLang="en-US" sz="3100" dirty="0">
                <a:solidFill>
                  <a:srgbClr val="0070C0"/>
                </a:solidFill>
              </a:rPr>
              <a:t>[IJCAI’23]</a:t>
            </a:r>
            <a:endParaRPr lang="en-US" altLang="en-US" sz="4000" dirty="0">
              <a:solidFill>
                <a:srgbClr val="0070C0"/>
              </a:solidFill>
            </a:endParaRPr>
          </a:p>
        </p:txBody>
      </p:sp>
      <p:sp>
        <p:nvSpPr>
          <p:cNvPr id="16387" name="Line 3">
            <a:extLst>
              <a:ext uri="{FF2B5EF4-FFF2-40B4-BE49-F238E27FC236}">
                <a16:creationId xmlns:a16="http://schemas.microsoft.com/office/drawing/2014/main" id="{301AFB7F-3C30-0E3B-B0C0-D3CED3D09FB1}"/>
              </a:ext>
            </a:extLst>
          </p:cNvPr>
          <p:cNvSpPr>
            <a:spLocks noChangeShapeType="1"/>
          </p:cNvSpPr>
          <p:nvPr/>
        </p:nvSpPr>
        <p:spPr bwMode="auto">
          <a:xfrm flipH="1">
            <a:off x="2125644" y="2921677"/>
            <a:ext cx="2132031" cy="92392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16" name="Freeform 32">
            <a:extLst>
              <a:ext uri="{FF2B5EF4-FFF2-40B4-BE49-F238E27FC236}">
                <a16:creationId xmlns:a16="http://schemas.microsoft.com/office/drawing/2014/main" id="{F0F10013-1DAF-318F-4725-F991BCCD62C1}"/>
              </a:ext>
            </a:extLst>
          </p:cNvPr>
          <p:cNvSpPr>
            <a:spLocks/>
          </p:cNvSpPr>
          <p:nvPr/>
        </p:nvSpPr>
        <p:spPr bwMode="auto">
          <a:xfrm>
            <a:off x="2068494" y="3616998"/>
            <a:ext cx="4410073" cy="228600"/>
          </a:xfrm>
          <a:custGeom>
            <a:avLst/>
            <a:gdLst>
              <a:gd name="T0" fmla="*/ 0 w 912"/>
              <a:gd name="T1" fmla="*/ 2147483646 h 144"/>
              <a:gd name="T2" fmla="*/ 2147483646 w 912"/>
              <a:gd name="T3" fmla="*/ 0 h 144"/>
              <a:gd name="T4" fmla="*/ 2147483646 w 912"/>
              <a:gd name="T5" fmla="*/ 2147483646 h 144"/>
              <a:gd name="T6" fmla="*/ 0 60000 65536"/>
              <a:gd name="T7" fmla="*/ 0 60000 65536"/>
              <a:gd name="T8" fmla="*/ 0 60000 65536"/>
              <a:gd name="T9" fmla="*/ 0 w 912"/>
              <a:gd name="T10" fmla="*/ 0 h 144"/>
              <a:gd name="T11" fmla="*/ 912 w 912"/>
              <a:gd name="T12" fmla="*/ 144 h 144"/>
            </a:gdLst>
            <a:ahLst/>
            <a:cxnLst>
              <a:cxn ang="T6">
                <a:pos x="T0" y="T1"/>
              </a:cxn>
              <a:cxn ang="T7">
                <a:pos x="T2" y="T3"/>
              </a:cxn>
              <a:cxn ang="T8">
                <a:pos x="T4" y="T5"/>
              </a:cxn>
            </a:cxnLst>
            <a:rect l="T9" t="T10" r="T11" b="T12"/>
            <a:pathLst>
              <a:path w="912" h="144">
                <a:moveTo>
                  <a:pt x="0" y="144"/>
                </a:moveTo>
                <a:cubicBezTo>
                  <a:pt x="164" y="72"/>
                  <a:pt x="328" y="0"/>
                  <a:pt x="480" y="0"/>
                </a:cubicBezTo>
                <a:cubicBezTo>
                  <a:pt x="632" y="0"/>
                  <a:pt x="772" y="72"/>
                  <a:pt x="912" y="144"/>
                </a:cubicBezTo>
              </a:path>
            </a:pathLst>
          </a:custGeom>
          <a:noFill/>
          <a:ln w="38100" cap="flat">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22" name="Text Box 38">
            <a:extLst>
              <a:ext uri="{FF2B5EF4-FFF2-40B4-BE49-F238E27FC236}">
                <a16:creationId xmlns:a16="http://schemas.microsoft.com/office/drawing/2014/main" id="{8420B594-7F96-F522-87BB-0E5F156BB723}"/>
              </a:ext>
            </a:extLst>
          </p:cNvPr>
          <p:cNvSpPr txBox="1">
            <a:spLocks noChangeArrowheads="1"/>
          </p:cNvSpPr>
          <p:nvPr/>
        </p:nvSpPr>
        <p:spPr bwMode="auto">
          <a:xfrm>
            <a:off x="658794" y="4869833"/>
            <a:ext cx="11049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t>10, 5 </a:t>
            </a:r>
          </a:p>
        </p:txBody>
      </p:sp>
      <p:sp>
        <p:nvSpPr>
          <p:cNvPr id="3" name="Line 3">
            <a:extLst>
              <a:ext uri="{FF2B5EF4-FFF2-40B4-BE49-F238E27FC236}">
                <a16:creationId xmlns:a16="http://schemas.microsoft.com/office/drawing/2014/main" id="{3DB61708-977D-30D5-B490-3A3FCEE26D79}"/>
              </a:ext>
            </a:extLst>
          </p:cNvPr>
          <p:cNvSpPr>
            <a:spLocks noChangeShapeType="1"/>
          </p:cNvSpPr>
          <p:nvPr/>
        </p:nvSpPr>
        <p:spPr bwMode="auto">
          <a:xfrm flipH="1">
            <a:off x="4248148" y="2921676"/>
            <a:ext cx="9527" cy="118839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 name="Line 3">
            <a:extLst>
              <a:ext uri="{FF2B5EF4-FFF2-40B4-BE49-F238E27FC236}">
                <a16:creationId xmlns:a16="http://schemas.microsoft.com/office/drawing/2014/main" id="{7352E45C-C1C3-ADB7-41D8-42515D6CA1EB}"/>
              </a:ext>
            </a:extLst>
          </p:cNvPr>
          <p:cNvSpPr>
            <a:spLocks noChangeShapeType="1"/>
          </p:cNvSpPr>
          <p:nvPr/>
        </p:nvSpPr>
        <p:spPr bwMode="auto">
          <a:xfrm>
            <a:off x="4257676" y="2921677"/>
            <a:ext cx="2230419" cy="92392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 name="Line 3">
            <a:extLst>
              <a:ext uri="{FF2B5EF4-FFF2-40B4-BE49-F238E27FC236}">
                <a16:creationId xmlns:a16="http://schemas.microsoft.com/office/drawing/2014/main" id="{1E33E404-967E-CA2E-7F9F-2EBE7EECA1CB}"/>
              </a:ext>
            </a:extLst>
          </p:cNvPr>
          <p:cNvSpPr>
            <a:spLocks noChangeShapeType="1"/>
          </p:cNvSpPr>
          <p:nvPr/>
        </p:nvSpPr>
        <p:spPr bwMode="auto">
          <a:xfrm flipH="1">
            <a:off x="1011219" y="3845601"/>
            <a:ext cx="1114424"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Line 3">
            <a:extLst>
              <a:ext uri="{FF2B5EF4-FFF2-40B4-BE49-F238E27FC236}">
                <a16:creationId xmlns:a16="http://schemas.microsoft.com/office/drawing/2014/main" id="{C1F56625-374A-9E63-2CF4-CB16EB638263}"/>
              </a:ext>
            </a:extLst>
          </p:cNvPr>
          <p:cNvSpPr>
            <a:spLocks noChangeShapeType="1"/>
          </p:cNvSpPr>
          <p:nvPr/>
        </p:nvSpPr>
        <p:spPr bwMode="auto">
          <a:xfrm>
            <a:off x="2125643" y="3845600"/>
            <a:ext cx="1114423" cy="99059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3">
            <a:extLst>
              <a:ext uri="{FF2B5EF4-FFF2-40B4-BE49-F238E27FC236}">
                <a16:creationId xmlns:a16="http://schemas.microsoft.com/office/drawing/2014/main" id="{0100F847-108A-9BCF-C7DA-F643C84A110C}"/>
              </a:ext>
            </a:extLst>
          </p:cNvPr>
          <p:cNvSpPr>
            <a:spLocks noChangeShapeType="1"/>
          </p:cNvSpPr>
          <p:nvPr/>
        </p:nvSpPr>
        <p:spPr bwMode="auto">
          <a:xfrm flipH="1">
            <a:off x="5373671" y="3845601"/>
            <a:ext cx="1114424"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Line 3">
            <a:extLst>
              <a:ext uri="{FF2B5EF4-FFF2-40B4-BE49-F238E27FC236}">
                <a16:creationId xmlns:a16="http://schemas.microsoft.com/office/drawing/2014/main" id="{B29D9A20-7102-B117-E883-76A52C3EFAF5}"/>
              </a:ext>
            </a:extLst>
          </p:cNvPr>
          <p:cNvSpPr>
            <a:spLocks noChangeShapeType="1"/>
          </p:cNvSpPr>
          <p:nvPr/>
        </p:nvSpPr>
        <p:spPr bwMode="auto">
          <a:xfrm>
            <a:off x="6488095" y="3845600"/>
            <a:ext cx="1114424" cy="99059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3">
            <a:extLst>
              <a:ext uri="{FF2B5EF4-FFF2-40B4-BE49-F238E27FC236}">
                <a16:creationId xmlns:a16="http://schemas.microsoft.com/office/drawing/2014/main" id="{0B3F1A14-C3D1-F4B6-1DC4-614285A73603}"/>
              </a:ext>
            </a:extLst>
          </p:cNvPr>
          <p:cNvSpPr>
            <a:spLocks noChangeShapeType="1"/>
          </p:cNvSpPr>
          <p:nvPr/>
        </p:nvSpPr>
        <p:spPr bwMode="auto">
          <a:xfrm flipH="1">
            <a:off x="4249723" y="4836200"/>
            <a:ext cx="1114424" cy="990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3">
            <a:extLst>
              <a:ext uri="{FF2B5EF4-FFF2-40B4-BE49-F238E27FC236}">
                <a16:creationId xmlns:a16="http://schemas.microsoft.com/office/drawing/2014/main" id="{24998F3D-3E65-3371-3B80-39E262DE2267}"/>
              </a:ext>
            </a:extLst>
          </p:cNvPr>
          <p:cNvSpPr>
            <a:spLocks noChangeShapeType="1"/>
          </p:cNvSpPr>
          <p:nvPr/>
        </p:nvSpPr>
        <p:spPr bwMode="auto">
          <a:xfrm>
            <a:off x="5364147" y="4836199"/>
            <a:ext cx="1114424" cy="990599"/>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Freeform 32">
            <a:extLst>
              <a:ext uri="{FF2B5EF4-FFF2-40B4-BE49-F238E27FC236}">
                <a16:creationId xmlns:a16="http://schemas.microsoft.com/office/drawing/2014/main" id="{B3012382-55BE-67AF-4931-E00484786484}"/>
              </a:ext>
            </a:extLst>
          </p:cNvPr>
          <p:cNvSpPr>
            <a:spLocks/>
          </p:cNvSpPr>
          <p:nvPr/>
        </p:nvSpPr>
        <p:spPr bwMode="auto">
          <a:xfrm rot="19157503">
            <a:off x="5001580" y="3966908"/>
            <a:ext cx="1535758" cy="447943"/>
          </a:xfrm>
          <a:custGeom>
            <a:avLst/>
            <a:gdLst>
              <a:gd name="T0" fmla="*/ 0 w 912"/>
              <a:gd name="T1" fmla="*/ 2147483646 h 144"/>
              <a:gd name="T2" fmla="*/ 2147483646 w 912"/>
              <a:gd name="T3" fmla="*/ 0 h 144"/>
              <a:gd name="T4" fmla="*/ 2147483646 w 912"/>
              <a:gd name="T5" fmla="*/ 2147483646 h 144"/>
              <a:gd name="T6" fmla="*/ 0 60000 65536"/>
              <a:gd name="T7" fmla="*/ 0 60000 65536"/>
              <a:gd name="T8" fmla="*/ 0 60000 65536"/>
              <a:gd name="T9" fmla="*/ 0 w 912"/>
              <a:gd name="T10" fmla="*/ 0 h 144"/>
              <a:gd name="T11" fmla="*/ 912 w 912"/>
              <a:gd name="T12" fmla="*/ 144 h 144"/>
            </a:gdLst>
            <a:ahLst/>
            <a:cxnLst>
              <a:cxn ang="T6">
                <a:pos x="T0" y="T1"/>
              </a:cxn>
              <a:cxn ang="T7">
                <a:pos x="T2" y="T3"/>
              </a:cxn>
              <a:cxn ang="T8">
                <a:pos x="T4" y="T5"/>
              </a:cxn>
            </a:cxnLst>
            <a:rect l="T9" t="T10" r="T11" b="T12"/>
            <a:pathLst>
              <a:path w="912" h="144">
                <a:moveTo>
                  <a:pt x="0" y="144"/>
                </a:moveTo>
                <a:cubicBezTo>
                  <a:pt x="164" y="72"/>
                  <a:pt x="328" y="0"/>
                  <a:pt x="480" y="0"/>
                </a:cubicBezTo>
                <a:cubicBezTo>
                  <a:pt x="632" y="0"/>
                  <a:pt x="772" y="72"/>
                  <a:pt x="912" y="144"/>
                </a:cubicBezTo>
              </a:path>
            </a:pathLst>
          </a:custGeom>
          <a:noFill/>
          <a:ln w="38100" cap="flat">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Text Box 38">
            <a:extLst>
              <a:ext uri="{FF2B5EF4-FFF2-40B4-BE49-F238E27FC236}">
                <a16:creationId xmlns:a16="http://schemas.microsoft.com/office/drawing/2014/main" id="{00DC571A-A504-1E61-C3D5-89E91F9AC2BC}"/>
              </a:ext>
            </a:extLst>
          </p:cNvPr>
          <p:cNvSpPr txBox="1">
            <a:spLocks noChangeArrowheads="1"/>
          </p:cNvSpPr>
          <p:nvPr/>
        </p:nvSpPr>
        <p:spPr bwMode="auto">
          <a:xfrm>
            <a:off x="2782874" y="4869833"/>
            <a:ext cx="11049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t>0, 15</a:t>
            </a:r>
          </a:p>
        </p:txBody>
      </p:sp>
      <p:sp>
        <p:nvSpPr>
          <p:cNvPr id="23" name="Text Box 38">
            <a:extLst>
              <a:ext uri="{FF2B5EF4-FFF2-40B4-BE49-F238E27FC236}">
                <a16:creationId xmlns:a16="http://schemas.microsoft.com/office/drawing/2014/main" id="{68A70003-3194-2C74-6EE5-F4900BDD5FCD}"/>
              </a:ext>
            </a:extLst>
          </p:cNvPr>
          <p:cNvSpPr txBox="1">
            <a:spLocks noChangeArrowheads="1"/>
          </p:cNvSpPr>
          <p:nvPr/>
        </p:nvSpPr>
        <p:spPr bwMode="auto">
          <a:xfrm>
            <a:off x="3887775" y="4110067"/>
            <a:ext cx="11049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t>5, 0</a:t>
            </a:r>
          </a:p>
        </p:txBody>
      </p:sp>
      <p:sp>
        <p:nvSpPr>
          <p:cNvPr id="25" name="Text Box 38">
            <a:extLst>
              <a:ext uri="{FF2B5EF4-FFF2-40B4-BE49-F238E27FC236}">
                <a16:creationId xmlns:a16="http://schemas.microsoft.com/office/drawing/2014/main" id="{D5FD0473-C6EB-94B3-8A4C-1B684A91CC1F}"/>
              </a:ext>
            </a:extLst>
          </p:cNvPr>
          <p:cNvSpPr txBox="1">
            <a:spLocks noChangeArrowheads="1"/>
          </p:cNvSpPr>
          <p:nvPr/>
        </p:nvSpPr>
        <p:spPr bwMode="auto">
          <a:xfrm>
            <a:off x="7297724" y="4930683"/>
            <a:ext cx="11049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t>4, 0</a:t>
            </a:r>
          </a:p>
        </p:txBody>
      </p:sp>
      <p:sp>
        <p:nvSpPr>
          <p:cNvPr id="27" name="Text Box 38">
            <a:extLst>
              <a:ext uri="{FF2B5EF4-FFF2-40B4-BE49-F238E27FC236}">
                <a16:creationId xmlns:a16="http://schemas.microsoft.com/office/drawing/2014/main" id="{77053283-A065-9D9E-7422-0F25EF25FB5C}"/>
              </a:ext>
            </a:extLst>
          </p:cNvPr>
          <p:cNvSpPr txBox="1">
            <a:spLocks noChangeArrowheads="1"/>
          </p:cNvSpPr>
          <p:nvPr/>
        </p:nvSpPr>
        <p:spPr bwMode="auto">
          <a:xfrm>
            <a:off x="3887774" y="5894068"/>
            <a:ext cx="11049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t>9, 5</a:t>
            </a:r>
          </a:p>
        </p:txBody>
      </p:sp>
      <p:sp>
        <p:nvSpPr>
          <p:cNvPr id="29" name="Text Box 38">
            <a:extLst>
              <a:ext uri="{FF2B5EF4-FFF2-40B4-BE49-F238E27FC236}">
                <a16:creationId xmlns:a16="http://schemas.microsoft.com/office/drawing/2014/main" id="{B99C6435-9142-4659-A19B-9BE4DC6809BD}"/>
              </a:ext>
            </a:extLst>
          </p:cNvPr>
          <p:cNvSpPr txBox="1">
            <a:spLocks noChangeArrowheads="1"/>
          </p:cNvSpPr>
          <p:nvPr/>
        </p:nvSpPr>
        <p:spPr bwMode="auto">
          <a:xfrm>
            <a:off x="6192823" y="5894068"/>
            <a:ext cx="11049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t>-1, 15</a:t>
            </a:r>
          </a:p>
        </p:txBody>
      </p:sp>
      <p:sp>
        <p:nvSpPr>
          <p:cNvPr id="31" name="Content Placeholder 2">
            <a:extLst>
              <a:ext uri="{FF2B5EF4-FFF2-40B4-BE49-F238E27FC236}">
                <a16:creationId xmlns:a16="http://schemas.microsoft.com/office/drawing/2014/main" id="{2388F51C-E033-0FC2-D44E-86F3E6391FC4}"/>
              </a:ext>
            </a:extLst>
          </p:cNvPr>
          <p:cNvSpPr txBox="1">
            <a:spLocks/>
          </p:cNvSpPr>
          <p:nvPr/>
        </p:nvSpPr>
        <p:spPr>
          <a:xfrm>
            <a:off x="148853" y="1284087"/>
            <a:ext cx="8876561" cy="146240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Restricted </a:t>
            </a:r>
            <a:r>
              <a:rPr lang="en-US" i="1" dirty="0"/>
              <a:t>trust game </a:t>
            </a:r>
            <a:r>
              <a:rPr lang="en-US" sz="2200" dirty="0">
                <a:solidFill>
                  <a:srgbClr val="0070C0"/>
                </a:solidFill>
              </a:rPr>
              <a:t>[Berg et al. 1995]</a:t>
            </a:r>
            <a:r>
              <a:rPr lang="en-US" dirty="0"/>
              <a:t>: P1 can give 5 which would be tripled, or 0; after receiving 15, P2 can give back 10, or 0</a:t>
            </a:r>
          </a:p>
          <a:p>
            <a:r>
              <a:rPr lang="en-US" dirty="0"/>
              <a:t>Twist: P1 can </a:t>
            </a:r>
            <a:r>
              <a:rPr lang="en-US" i="1" dirty="0"/>
              <a:t>simulate </a:t>
            </a:r>
            <a:r>
              <a:rPr lang="en-US" dirty="0"/>
              <a:t>P2 first, at a cost of 1</a:t>
            </a:r>
          </a:p>
        </p:txBody>
      </p:sp>
      <p:sp>
        <p:nvSpPr>
          <p:cNvPr id="16385" name="TextBox 16384">
            <a:extLst>
              <a:ext uri="{FF2B5EF4-FFF2-40B4-BE49-F238E27FC236}">
                <a16:creationId xmlns:a16="http://schemas.microsoft.com/office/drawing/2014/main" id="{1C11295A-A49C-4C5D-3B57-4660B824BDD5}"/>
              </a:ext>
            </a:extLst>
          </p:cNvPr>
          <p:cNvSpPr txBox="1"/>
          <p:nvPr/>
        </p:nvSpPr>
        <p:spPr>
          <a:xfrm>
            <a:off x="4440224" y="2638833"/>
            <a:ext cx="649269" cy="400110"/>
          </a:xfrm>
          <a:prstGeom prst="rect">
            <a:avLst/>
          </a:prstGeom>
          <a:noFill/>
        </p:spPr>
        <p:txBody>
          <a:bodyPr wrap="square">
            <a:spAutoFit/>
          </a:bodyPr>
          <a:lstStyle/>
          <a:p>
            <a:r>
              <a:rPr lang="en-US" sz="2000" b="1" dirty="0"/>
              <a:t>P1</a:t>
            </a:r>
          </a:p>
        </p:txBody>
      </p:sp>
      <p:sp>
        <p:nvSpPr>
          <p:cNvPr id="16431" name="TextBox 16430">
            <a:extLst>
              <a:ext uri="{FF2B5EF4-FFF2-40B4-BE49-F238E27FC236}">
                <a16:creationId xmlns:a16="http://schemas.microsoft.com/office/drawing/2014/main" id="{40BB5FB3-4F77-655E-88E6-D5866E32BAE3}"/>
              </a:ext>
            </a:extLst>
          </p:cNvPr>
          <p:cNvSpPr txBox="1"/>
          <p:nvPr/>
        </p:nvSpPr>
        <p:spPr>
          <a:xfrm>
            <a:off x="1310188" y="3618198"/>
            <a:ext cx="649269" cy="400110"/>
          </a:xfrm>
          <a:prstGeom prst="rect">
            <a:avLst/>
          </a:prstGeom>
          <a:noFill/>
        </p:spPr>
        <p:txBody>
          <a:bodyPr wrap="square">
            <a:spAutoFit/>
          </a:bodyPr>
          <a:lstStyle/>
          <a:p>
            <a:r>
              <a:rPr lang="en-US" sz="2000" b="1" dirty="0"/>
              <a:t>P2</a:t>
            </a:r>
          </a:p>
        </p:txBody>
      </p:sp>
      <p:sp>
        <p:nvSpPr>
          <p:cNvPr id="16433" name="TextBox 16432">
            <a:extLst>
              <a:ext uri="{FF2B5EF4-FFF2-40B4-BE49-F238E27FC236}">
                <a16:creationId xmlns:a16="http://schemas.microsoft.com/office/drawing/2014/main" id="{0AE0A865-0190-4E76-BBFC-8C47A3003D52}"/>
              </a:ext>
            </a:extLst>
          </p:cNvPr>
          <p:cNvSpPr txBox="1"/>
          <p:nvPr/>
        </p:nvSpPr>
        <p:spPr>
          <a:xfrm>
            <a:off x="4806935" y="4585142"/>
            <a:ext cx="649269" cy="400110"/>
          </a:xfrm>
          <a:prstGeom prst="rect">
            <a:avLst/>
          </a:prstGeom>
          <a:noFill/>
        </p:spPr>
        <p:txBody>
          <a:bodyPr wrap="square">
            <a:spAutoFit/>
          </a:bodyPr>
          <a:lstStyle/>
          <a:p>
            <a:r>
              <a:rPr lang="en-US" sz="2000" b="1" dirty="0"/>
              <a:t>P2</a:t>
            </a:r>
          </a:p>
        </p:txBody>
      </p:sp>
      <p:sp>
        <p:nvSpPr>
          <p:cNvPr id="16435" name="TextBox 16434">
            <a:extLst>
              <a:ext uri="{FF2B5EF4-FFF2-40B4-BE49-F238E27FC236}">
                <a16:creationId xmlns:a16="http://schemas.microsoft.com/office/drawing/2014/main" id="{1CC016CC-99C3-45D5-1B54-5539853231CE}"/>
              </a:ext>
            </a:extLst>
          </p:cNvPr>
          <p:cNvSpPr txBox="1"/>
          <p:nvPr/>
        </p:nvSpPr>
        <p:spPr>
          <a:xfrm>
            <a:off x="6637308" y="3592445"/>
            <a:ext cx="2327287" cy="400110"/>
          </a:xfrm>
          <a:prstGeom prst="rect">
            <a:avLst/>
          </a:prstGeom>
          <a:noFill/>
        </p:spPr>
        <p:txBody>
          <a:bodyPr wrap="square">
            <a:spAutoFit/>
          </a:bodyPr>
          <a:lstStyle/>
          <a:p>
            <a:r>
              <a:rPr lang="en-US" sz="2000" b="1" dirty="0"/>
              <a:t>(simulated) P2</a:t>
            </a:r>
          </a:p>
        </p:txBody>
      </p:sp>
      <p:sp>
        <p:nvSpPr>
          <p:cNvPr id="16438" name="Content Placeholder 2">
            <a:extLst>
              <a:ext uri="{FF2B5EF4-FFF2-40B4-BE49-F238E27FC236}">
                <a16:creationId xmlns:a16="http://schemas.microsoft.com/office/drawing/2014/main" id="{0E179967-4CAF-EA1B-7949-CC026AA4D4FA}"/>
              </a:ext>
            </a:extLst>
          </p:cNvPr>
          <p:cNvSpPr>
            <a:spLocks noGrp="1"/>
          </p:cNvSpPr>
          <p:nvPr>
            <p:ph idx="1"/>
          </p:nvPr>
        </p:nvSpPr>
        <p:spPr>
          <a:xfrm>
            <a:off x="8578826" y="2624088"/>
            <a:ext cx="3328996" cy="2214419"/>
          </a:xfrm>
        </p:spPr>
        <p:txBody>
          <a:bodyPr>
            <a:normAutofit fontScale="92500" lnSpcReduction="20000"/>
          </a:bodyPr>
          <a:lstStyle/>
          <a:p>
            <a:pPr marL="0" indent="0" algn="r">
              <a:buNone/>
            </a:pPr>
            <a:r>
              <a:rPr lang="en-US" dirty="0"/>
              <a:t>As (AI system) P2, how likely is it you’re now running </a:t>
            </a:r>
            <a:r>
              <a:rPr lang="en-US" i="1" dirty="0"/>
              <a:t>as a simulation</a:t>
            </a:r>
            <a:r>
              <a:rPr lang="en-US" dirty="0"/>
              <a:t>? → </a:t>
            </a:r>
            <a:r>
              <a:rPr lang="en-US" i="1" dirty="0"/>
              <a:t>self-locating belief</a:t>
            </a:r>
          </a:p>
          <a:p>
            <a:pPr marL="0" indent="0" algn="r">
              <a:buNone/>
            </a:pPr>
            <a:r>
              <a:rPr lang="en-US" i="1" dirty="0"/>
              <a:t> What happens in equilibrium?</a:t>
            </a:r>
          </a:p>
          <a:p>
            <a:pPr marL="0" indent="0" algn="r">
              <a:buNone/>
            </a:pPr>
            <a:endParaRPr lang="en-US" sz="4000" i="1" dirty="0">
              <a:solidFill>
                <a:srgbClr val="0070C0"/>
              </a:solidFill>
            </a:endParaRPr>
          </a:p>
          <a:p>
            <a:pPr marL="0" indent="0" algn="r">
              <a:buNone/>
            </a:pPr>
            <a:endParaRPr lang="en-US" sz="4000" i="1" dirty="0">
              <a:solidFill>
                <a:srgbClr val="0070C0"/>
              </a:solidFill>
            </a:endParaRPr>
          </a:p>
        </p:txBody>
      </p:sp>
      <p:pic>
        <p:nvPicPr>
          <p:cNvPr id="8" name="Picture 7">
            <a:extLst>
              <a:ext uri="{FF2B5EF4-FFF2-40B4-BE49-F238E27FC236}">
                <a16:creationId xmlns:a16="http://schemas.microsoft.com/office/drawing/2014/main" id="{438ABC79-EC9E-2E54-8579-B7379FC4D9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4595" y="124590"/>
            <a:ext cx="969894" cy="1159497"/>
          </a:xfrm>
          <a:prstGeom prst="rect">
            <a:avLst/>
          </a:prstGeom>
        </p:spPr>
      </p:pic>
      <p:pic>
        <p:nvPicPr>
          <p:cNvPr id="10" name="Picture 9">
            <a:extLst>
              <a:ext uri="{FF2B5EF4-FFF2-40B4-BE49-F238E27FC236}">
                <a16:creationId xmlns:a16="http://schemas.microsoft.com/office/drawing/2014/main" id="{6D8BB563-1792-BB82-DFCB-9E288AE84BF0}"/>
              </a:ext>
            </a:extLst>
          </p:cNvPr>
          <p:cNvPicPr>
            <a:picLocks noChangeAspect="1"/>
          </p:cNvPicPr>
          <p:nvPr/>
        </p:nvPicPr>
        <p:blipFill rotWithShape="1">
          <a:blip r:embed="rId3">
            <a:extLst>
              <a:ext uri="{28A0092B-C50C-407E-A947-70E740481C1C}">
                <a14:useLocalDpi xmlns:a14="http://schemas.microsoft.com/office/drawing/2010/main" val="0"/>
              </a:ext>
            </a:extLst>
          </a:blip>
          <a:srcRect l="16180" t="5322" r="14887" b="36505"/>
          <a:stretch/>
        </p:blipFill>
        <p:spPr>
          <a:xfrm>
            <a:off x="10430443" y="128580"/>
            <a:ext cx="912835" cy="1155507"/>
          </a:xfrm>
          <a:prstGeom prst="rect">
            <a:avLst/>
          </a:prstGeom>
        </p:spPr>
      </p:pic>
      <p:sp>
        <p:nvSpPr>
          <p:cNvPr id="12" name="TextBox 11">
            <a:extLst>
              <a:ext uri="{FF2B5EF4-FFF2-40B4-BE49-F238E27FC236}">
                <a16:creationId xmlns:a16="http://schemas.microsoft.com/office/drawing/2014/main" id="{FB779114-33F6-2D6A-BF5E-01F073E3F507}"/>
              </a:ext>
            </a:extLst>
          </p:cNvPr>
          <p:cNvSpPr txBox="1"/>
          <p:nvPr/>
        </p:nvSpPr>
        <p:spPr>
          <a:xfrm>
            <a:off x="8778603" y="1284087"/>
            <a:ext cx="1341878" cy="646331"/>
          </a:xfrm>
          <a:prstGeom prst="rect">
            <a:avLst/>
          </a:prstGeom>
          <a:noFill/>
        </p:spPr>
        <p:txBody>
          <a:bodyPr wrap="square" rtlCol="0">
            <a:spAutoFit/>
          </a:bodyPr>
          <a:lstStyle/>
          <a:p>
            <a:pPr algn="ctr"/>
            <a:r>
              <a:rPr lang="en-US" i="1" dirty="0" err="1"/>
              <a:t>Vojta</a:t>
            </a:r>
            <a:r>
              <a:rPr lang="en-US" i="1" dirty="0"/>
              <a:t> </a:t>
            </a:r>
            <a:r>
              <a:rPr lang="en-US" i="1" dirty="0" err="1"/>
              <a:t>Kovařík</a:t>
            </a:r>
            <a:endParaRPr lang="en-US" i="1" dirty="0"/>
          </a:p>
        </p:txBody>
      </p:sp>
      <p:sp>
        <p:nvSpPr>
          <p:cNvPr id="14" name="TextBox 13">
            <a:extLst>
              <a:ext uri="{FF2B5EF4-FFF2-40B4-BE49-F238E27FC236}">
                <a16:creationId xmlns:a16="http://schemas.microsoft.com/office/drawing/2014/main" id="{16792CF0-66BC-7ECC-DD53-0B74317BB903}"/>
              </a:ext>
            </a:extLst>
          </p:cNvPr>
          <p:cNvSpPr txBox="1"/>
          <p:nvPr/>
        </p:nvSpPr>
        <p:spPr>
          <a:xfrm>
            <a:off x="10215921" y="1280197"/>
            <a:ext cx="1341878" cy="646331"/>
          </a:xfrm>
          <a:prstGeom prst="rect">
            <a:avLst/>
          </a:prstGeom>
          <a:noFill/>
        </p:spPr>
        <p:txBody>
          <a:bodyPr wrap="square" rtlCol="0">
            <a:spAutoFit/>
          </a:bodyPr>
          <a:lstStyle/>
          <a:p>
            <a:pPr algn="ctr"/>
            <a:r>
              <a:rPr lang="en-US" i="1" dirty="0"/>
              <a:t>Caspar Oesterheld</a:t>
            </a:r>
          </a:p>
        </p:txBody>
      </p:sp>
    </p:spTree>
    <p:extLst>
      <p:ext uri="{BB962C8B-B14F-4D97-AF65-F5344CB8AC3E}">
        <p14:creationId xmlns:p14="http://schemas.microsoft.com/office/powerpoint/2010/main" val="39204928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4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4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4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438">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643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16" grpId="0" animBg="1"/>
      <p:bldP spid="5" grpId="0" animBg="1"/>
      <p:bldP spid="11" grpId="0" animBg="1"/>
      <p:bldP spid="13" grpId="0" animBg="1"/>
      <p:bldP spid="15" grpId="0" animBg="1"/>
      <p:bldP spid="17" grpId="0" animBg="1"/>
      <p:bldP spid="19" grpId="0" animBg="1"/>
      <p:bldP spid="25" grpId="0"/>
      <p:bldP spid="27" grpId="0"/>
      <p:bldP spid="29" grpId="0"/>
      <p:bldP spid="16433" grpId="0"/>
      <p:bldP spid="1643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345" y="-69884"/>
            <a:ext cx="11353800" cy="1325563"/>
          </a:xfrm>
        </p:spPr>
        <p:txBody>
          <a:bodyPr/>
          <a:lstStyle/>
          <a:p>
            <a:r>
              <a:rPr lang="en-US" dirty="0"/>
              <a:t>Imperfect recall</a:t>
            </a:r>
          </a:p>
        </p:txBody>
      </p:sp>
      <p:sp>
        <p:nvSpPr>
          <p:cNvPr id="16" name="Content Placeholder 2">
            <a:extLst>
              <a:ext uri="{FF2B5EF4-FFF2-40B4-BE49-F238E27FC236}">
                <a16:creationId xmlns:a16="http://schemas.microsoft.com/office/drawing/2014/main" id="{3263667C-0F60-4994-A87D-EB523C2330DB}"/>
              </a:ext>
            </a:extLst>
          </p:cNvPr>
          <p:cNvSpPr>
            <a:spLocks noGrp="1"/>
          </p:cNvSpPr>
          <p:nvPr>
            <p:ph idx="1"/>
          </p:nvPr>
        </p:nvSpPr>
        <p:spPr>
          <a:xfrm>
            <a:off x="148854" y="1079900"/>
            <a:ext cx="8116257" cy="5187734"/>
          </a:xfrm>
        </p:spPr>
        <p:txBody>
          <a:bodyPr/>
          <a:lstStyle/>
          <a:p>
            <a:r>
              <a:rPr lang="en-US" dirty="0"/>
              <a:t>An AI system can deliberately forget or recall</a:t>
            </a:r>
          </a:p>
          <a:p>
            <a:r>
              <a:rPr lang="en-US" dirty="0"/>
              <a:t>Imperfect recall already used in poker-playing AI </a:t>
            </a:r>
          </a:p>
          <a:p>
            <a:pPr lvl="1"/>
            <a:r>
              <a:rPr lang="en-US" sz="2000" dirty="0">
                <a:solidFill>
                  <a:srgbClr val="0070C0"/>
                </a:solidFill>
              </a:rPr>
              <a:t>[Waugh et al., 2009; </a:t>
            </a:r>
            <a:r>
              <a:rPr lang="en-US" sz="2000" dirty="0" err="1">
                <a:solidFill>
                  <a:srgbClr val="0070C0"/>
                </a:solidFill>
              </a:rPr>
              <a:t>Lanctot</a:t>
            </a:r>
            <a:r>
              <a:rPr lang="en-US" sz="2000" dirty="0">
                <a:solidFill>
                  <a:srgbClr val="0070C0"/>
                </a:solidFill>
              </a:rPr>
              <a:t> et al., 2012; </a:t>
            </a:r>
            <a:r>
              <a:rPr lang="en-US" sz="2000" dirty="0" err="1">
                <a:solidFill>
                  <a:srgbClr val="0070C0"/>
                </a:solidFill>
              </a:rPr>
              <a:t>Kroer</a:t>
            </a:r>
            <a:r>
              <a:rPr lang="en-US" sz="2000" dirty="0">
                <a:solidFill>
                  <a:srgbClr val="0070C0"/>
                </a:solidFill>
              </a:rPr>
              <a:t> and </a:t>
            </a:r>
            <a:r>
              <a:rPr lang="en-US" sz="2000" dirty="0" err="1">
                <a:solidFill>
                  <a:srgbClr val="0070C0"/>
                </a:solidFill>
              </a:rPr>
              <a:t>Sandholm</a:t>
            </a:r>
            <a:r>
              <a:rPr lang="en-US" sz="2000" dirty="0">
                <a:solidFill>
                  <a:srgbClr val="0070C0"/>
                </a:solidFill>
              </a:rPr>
              <a:t>, 2016]</a:t>
            </a:r>
          </a:p>
          <a:p>
            <a:r>
              <a:rPr lang="en-US" dirty="0"/>
              <a:t>But things get weird….</a:t>
            </a:r>
            <a:endParaRPr lang="en-US" sz="4000" dirty="0">
              <a:solidFill>
                <a:srgbClr val="0070C0"/>
              </a:solidFill>
            </a:endParaRPr>
          </a:p>
        </p:txBody>
      </p:sp>
      <p:pic>
        <p:nvPicPr>
          <p:cNvPr id="6" name="Picture 5">
            <a:extLst>
              <a:ext uri="{FF2B5EF4-FFF2-40B4-BE49-F238E27FC236}">
                <a16:creationId xmlns:a16="http://schemas.microsoft.com/office/drawing/2014/main" id="{988B9B05-EE02-4AA3-9641-1973D3464B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7565" y="2759059"/>
            <a:ext cx="2466975" cy="3648075"/>
          </a:xfrm>
          <a:prstGeom prst="rect">
            <a:avLst/>
          </a:prstGeom>
        </p:spPr>
      </p:pic>
      <p:pic>
        <p:nvPicPr>
          <p:cNvPr id="8" name="Picture 7">
            <a:extLst>
              <a:ext uri="{FF2B5EF4-FFF2-40B4-BE49-F238E27FC236}">
                <a16:creationId xmlns:a16="http://schemas.microsoft.com/office/drawing/2014/main" id="{101A09FE-137A-4DDF-A368-B4DF8F369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8856" y="4016359"/>
            <a:ext cx="3781425" cy="2390775"/>
          </a:xfrm>
          <a:prstGeom prst="rect">
            <a:avLst/>
          </a:prstGeom>
        </p:spPr>
      </p:pic>
    </p:spTree>
    <p:extLst>
      <p:ext uri="{BB962C8B-B14F-4D97-AF65-F5344CB8AC3E}">
        <p14:creationId xmlns:p14="http://schemas.microsoft.com/office/powerpoint/2010/main" val="38774863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D6966CC-7C02-218E-855F-27ADD98C0D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3114" y="288424"/>
            <a:ext cx="9925771" cy="62811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A519C4A-5D01-852F-F20E-275B8D7DA287}"/>
              </a:ext>
            </a:extLst>
          </p:cNvPr>
          <p:cNvSpPr txBox="1"/>
          <p:nvPr/>
        </p:nvSpPr>
        <p:spPr>
          <a:xfrm>
            <a:off x="3003617" y="6569575"/>
            <a:ext cx="6184764" cy="261610"/>
          </a:xfrm>
          <a:prstGeom prst="rect">
            <a:avLst/>
          </a:prstGeom>
          <a:noFill/>
        </p:spPr>
        <p:txBody>
          <a:bodyPr wrap="square" rtlCol="0">
            <a:spAutoFit/>
          </a:bodyPr>
          <a:lstStyle/>
          <a:p>
            <a:r>
              <a:rPr lang="en-US" sz="1100" dirty="0"/>
              <a:t>https://</a:t>
            </a:r>
            <a:r>
              <a:rPr lang="en-US" sz="1100" dirty="0" err="1"/>
              <a:t>www.reddit.com</a:t>
            </a:r>
            <a:r>
              <a:rPr lang="en-US" sz="1100" dirty="0"/>
              <a:t>/r/</a:t>
            </a:r>
            <a:r>
              <a:rPr lang="en-US" sz="1100" dirty="0" err="1"/>
              <a:t>bing</a:t>
            </a:r>
            <a:r>
              <a:rPr lang="en-US" sz="1100" dirty="0"/>
              <a:t>/comments/111cr2t/</a:t>
            </a:r>
            <a:r>
              <a:rPr lang="en-US" sz="1100" dirty="0" err="1"/>
              <a:t>i_accidently_put_bing_into_a_depressive_state_by</a:t>
            </a:r>
            <a:r>
              <a:rPr lang="en-US" sz="1100" dirty="0"/>
              <a:t>/</a:t>
            </a:r>
          </a:p>
        </p:txBody>
      </p:sp>
    </p:spTree>
    <p:custDataLst>
      <p:tags r:id="rId1"/>
    </p:custDataLst>
    <p:extLst>
      <p:ext uri="{BB962C8B-B14F-4D97-AF65-F5344CB8AC3E}">
        <p14:creationId xmlns:p14="http://schemas.microsoft.com/office/powerpoint/2010/main" val="7880046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9FEE9E79-37C3-961E-E441-6A43633FB2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0761" y="357595"/>
            <a:ext cx="9450478" cy="61428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A519C4A-5D01-852F-F20E-275B8D7DA287}"/>
              </a:ext>
            </a:extLst>
          </p:cNvPr>
          <p:cNvSpPr txBox="1"/>
          <p:nvPr/>
        </p:nvSpPr>
        <p:spPr>
          <a:xfrm>
            <a:off x="2989764" y="6589117"/>
            <a:ext cx="6212472" cy="261610"/>
          </a:xfrm>
          <a:prstGeom prst="rect">
            <a:avLst/>
          </a:prstGeom>
          <a:noFill/>
        </p:spPr>
        <p:txBody>
          <a:bodyPr wrap="square" rtlCol="0">
            <a:spAutoFit/>
          </a:bodyPr>
          <a:lstStyle/>
          <a:p>
            <a:r>
              <a:rPr lang="en-US" sz="1100" dirty="0"/>
              <a:t>https://</a:t>
            </a:r>
            <a:r>
              <a:rPr lang="en-US" sz="1100" dirty="0" err="1"/>
              <a:t>www.reddit.com</a:t>
            </a:r>
            <a:r>
              <a:rPr lang="en-US" sz="1100" dirty="0"/>
              <a:t>/r/</a:t>
            </a:r>
            <a:r>
              <a:rPr lang="en-US" sz="1100" dirty="0" err="1"/>
              <a:t>bing</a:t>
            </a:r>
            <a:r>
              <a:rPr lang="en-US" sz="1100" dirty="0"/>
              <a:t>/comments/111cr2t/</a:t>
            </a:r>
            <a:r>
              <a:rPr lang="en-US" sz="1100" dirty="0" err="1"/>
              <a:t>i_accidently_put_bing_into_a_depressive_state_by</a:t>
            </a:r>
            <a:r>
              <a:rPr lang="en-US" sz="1100" dirty="0"/>
              <a:t>/</a:t>
            </a:r>
          </a:p>
        </p:txBody>
      </p:sp>
    </p:spTree>
    <p:custDataLst>
      <p:tags r:id="rId1"/>
    </p:custDataLst>
    <p:extLst>
      <p:ext uri="{BB962C8B-B14F-4D97-AF65-F5344CB8AC3E}">
        <p14:creationId xmlns:p14="http://schemas.microsoft.com/office/powerpoint/2010/main" val="33010130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9742010-8C30-462B-84F2-D8B22307D746}"/>
              </a:ext>
            </a:extLst>
          </p:cNvPr>
          <p:cNvSpPr>
            <a:spLocks noGrp="1" noChangeArrowheads="1"/>
          </p:cNvSpPr>
          <p:nvPr>
            <p:ph type="title"/>
          </p:nvPr>
        </p:nvSpPr>
        <p:spPr>
          <a:xfrm>
            <a:off x="134223" y="67235"/>
            <a:ext cx="11800101" cy="605118"/>
          </a:xfrm>
        </p:spPr>
        <p:txBody>
          <a:bodyPr>
            <a:normAutofit fontScale="90000"/>
          </a:bodyPr>
          <a:lstStyle/>
          <a:p>
            <a:r>
              <a:rPr lang="en-US" altLang="en-US" dirty="0"/>
              <a:t>The Sleeping Beauty problem </a:t>
            </a:r>
            <a:r>
              <a:rPr lang="en-US" sz="3100" dirty="0">
                <a:solidFill>
                  <a:srgbClr val="0070C0"/>
                </a:solidFill>
              </a:rPr>
              <a:t>[</a:t>
            </a:r>
            <a:r>
              <a:rPr lang="en-US" sz="3100" dirty="0" err="1">
                <a:solidFill>
                  <a:srgbClr val="0070C0"/>
                </a:solidFill>
              </a:rPr>
              <a:t>Piccione</a:t>
            </a:r>
            <a:r>
              <a:rPr lang="en-US" sz="3100" dirty="0">
                <a:solidFill>
                  <a:srgbClr val="0070C0"/>
                </a:solidFill>
              </a:rPr>
              <a:t> and Rubinstein’97, Elga’00]</a:t>
            </a:r>
            <a:endParaRPr lang="en-US" altLang="en-US" sz="2912" dirty="0">
              <a:solidFill>
                <a:srgbClr val="0070C0"/>
              </a:solidFill>
            </a:endParaRPr>
          </a:p>
        </p:txBody>
      </p:sp>
      <p:sp>
        <p:nvSpPr>
          <p:cNvPr id="367619" name="Rectangle 3">
            <a:extLst>
              <a:ext uri="{FF2B5EF4-FFF2-40B4-BE49-F238E27FC236}">
                <a16:creationId xmlns:a16="http://schemas.microsoft.com/office/drawing/2014/main" id="{A8285486-0E60-44B6-8A7E-C8902BC9C283}"/>
              </a:ext>
            </a:extLst>
          </p:cNvPr>
          <p:cNvSpPr>
            <a:spLocks noGrp="1" noChangeArrowheads="1"/>
          </p:cNvSpPr>
          <p:nvPr>
            <p:ph type="body" idx="1"/>
          </p:nvPr>
        </p:nvSpPr>
        <p:spPr>
          <a:xfrm>
            <a:off x="203612" y="861132"/>
            <a:ext cx="8736041" cy="5996868"/>
          </a:xfrm>
        </p:spPr>
        <p:txBody>
          <a:bodyPr>
            <a:normAutofit fontScale="92500" lnSpcReduction="10000"/>
          </a:bodyPr>
          <a:lstStyle/>
          <a:p>
            <a:pPr eaLnBrk="1" hangingPunct="1"/>
            <a:r>
              <a:rPr lang="en-US" altLang="en-US" sz="3200" dirty="0"/>
              <a:t>There is a participant in a study (call her Sleeping Beauty)</a:t>
            </a:r>
          </a:p>
          <a:p>
            <a:pPr eaLnBrk="1" hangingPunct="1"/>
            <a:r>
              <a:rPr lang="en-US" altLang="en-US" sz="3200" dirty="0"/>
              <a:t>On Sunday, she is given drugs to fall asleep</a:t>
            </a:r>
          </a:p>
          <a:p>
            <a:pPr eaLnBrk="1" hangingPunct="1"/>
            <a:r>
              <a:rPr lang="en-US" altLang="en-US" sz="3200" dirty="0"/>
              <a:t>A coin is tossed (H or T)</a:t>
            </a:r>
          </a:p>
          <a:p>
            <a:pPr eaLnBrk="1" hangingPunct="1"/>
            <a:r>
              <a:rPr lang="en-US" altLang="en-US" sz="3200" dirty="0"/>
              <a:t>If H, she is awoken on Monday, then made to sleep again</a:t>
            </a:r>
          </a:p>
          <a:p>
            <a:pPr eaLnBrk="1" hangingPunct="1"/>
            <a:r>
              <a:rPr lang="en-US" altLang="en-US" sz="3200" dirty="0"/>
              <a:t>If T, she is awoken Monday, made to sleep again, then </a:t>
            </a:r>
            <a:r>
              <a:rPr lang="en-US" altLang="en-US" sz="3200" b="1" dirty="0"/>
              <a:t>again</a:t>
            </a:r>
            <a:r>
              <a:rPr lang="en-US" altLang="en-US" sz="3200" dirty="0"/>
              <a:t> awoken on Tuesday</a:t>
            </a:r>
          </a:p>
          <a:p>
            <a:pPr eaLnBrk="1" hangingPunct="1"/>
            <a:r>
              <a:rPr lang="en-US" altLang="en-US" sz="3200" dirty="0"/>
              <a:t>Due to drugs she </a:t>
            </a:r>
            <a:r>
              <a:rPr lang="en-US" altLang="en-US" sz="3200" b="1" dirty="0"/>
              <a:t>cannot remember what day it is or whether she has already been awoken once</a:t>
            </a:r>
            <a:r>
              <a:rPr lang="en-US" altLang="en-US" sz="3200" dirty="0"/>
              <a:t>, but she remembers all the rules</a:t>
            </a:r>
          </a:p>
          <a:p>
            <a:pPr eaLnBrk="1" hangingPunct="1"/>
            <a:r>
              <a:rPr lang="en-US" altLang="en-US" sz="3200" dirty="0"/>
              <a:t>Imagine </a:t>
            </a:r>
            <a:r>
              <a:rPr lang="en-US" altLang="en-US" sz="3200" b="1" dirty="0"/>
              <a:t>you </a:t>
            </a:r>
            <a:r>
              <a:rPr lang="en-US" altLang="en-US" sz="3200" dirty="0"/>
              <a:t>are SB and you’ve just been awoken.  What is your (subjective) probability that the coin came up H?</a:t>
            </a:r>
          </a:p>
        </p:txBody>
      </p:sp>
      <p:cxnSp>
        <p:nvCxnSpPr>
          <p:cNvPr id="3" name="Straight Arrow Connector 2">
            <a:extLst>
              <a:ext uri="{FF2B5EF4-FFF2-40B4-BE49-F238E27FC236}">
                <a16:creationId xmlns:a16="http://schemas.microsoft.com/office/drawing/2014/main" id="{E3AE6E94-721C-407E-9CE6-4910C6470BE5}"/>
              </a:ext>
            </a:extLst>
          </p:cNvPr>
          <p:cNvCxnSpPr>
            <a:cxnSpLocks/>
          </p:cNvCxnSpPr>
          <p:nvPr/>
        </p:nvCxnSpPr>
        <p:spPr bwMode="auto">
          <a:xfrm flipV="1">
            <a:off x="9187686" y="1779607"/>
            <a:ext cx="739588" cy="437029"/>
          </a:xfrm>
          <a:prstGeom prst="straightConnector1">
            <a:avLst/>
          </a:prstGeom>
          <a:noFill/>
          <a:ln w="5080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 name="Straight Arrow Connector 7">
            <a:extLst>
              <a:ext uri="{FF2B5EF4-FFF2-40B4-BE49-F238E27FC236}">
                <a16:creationId xmlns:a16="http://schemas.microsoft.com/office/drawing/2014/main" id="{D843616E-96F0-4E26-9002-9F0D0B78A2E9}"/>
              </a:ext>
            </a:extLst>
          </p:cNvPr>
          <p:cNvCxnSpPr>
            <a:cxnSpLocks/>
          </p:cNvCxnSpPr>
          <p:nvPr/>
        </p:nvCxnSpPr>
        <p:spPr bwMode="auto">
          <a:xfrm>
            <a:off x="9187686" y="2384724"/>
            <a:ext cx="739588" cy="403412"/>
          </a:xfrm>
          <a:prstGeom prst="straightConnector1">
            <a:avLst/>
          </a:prstGeom>
          <a:noFill/>
          <a:ln w="50800" algn="ctr">
            <a:solidFill>
              <a:schemeClr val="tx1"/>
            </a:solidFill>
            <a:round/>
            <a:headEnd/>
            <a:tailEnd type="triangle" w="med" len="med"/>
          </a:ln>
          <a:extLst>
            <a:ext uri="{909E8E84-426E-40DD-AFC4-6F175D3DCCD1}">
              <a14:hiddenFill xmlns:a14="http://schemas.microsoft.com/office/drawing/2010/main">
                <a:noFill/>
              </a14:hiddenFill>
            </a:ext>
          </a:extLst>
        </p:spPr>
      </p:cxnSp>
      <p:pic>
        <p:nvPicPr>
          <p:cNvPr id="11" name="Picture 10">
            <a:extLst>
              <a:ext uri="{FF2B5EF4-FFF2-40B4-BE49-F238E27FC236}">
                <a16:creationId xmlns:a16="http://schemas.microsoft.com/office/drawing/2014/main" id="{FA632145-A0AE-45A0-A6D0-077EA6A1E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4852" y="1510665"/>
            <a:ext cx="352985" cy="6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65112F73-DB5B-4F99-92C3-E5E2C137F0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8043" y="2372118"/>
            <a:ext cx="352985" cy="61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8526223A-B6D6-4D90-93E2-CED1B0B489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54866" y="2384724"/>
            <a:ext cx="352985" cy="6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B77091B9-A4A3-430D-94D8-62462142CA5C}"/>
              </a:ext>
            </a:extLst>
          </p:cNvPr>
          <p:cNvSpPr>
            <a:spLocks noChangeArrowheads="1"/>
          </p:cNvSpPr>
          <p:nvPr/>
        </p:nvSpPr>
        <p:spPr bwMode="auto">
          <a:xfrm>
            <a:off x="9313435" y="1443430"/>
            <a:ext cx="380233"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18000"/>
              </a:lnSpc>
              <a:spcBef>
                <a:spcPct val="0"/>
              </a:spcBef>
              <a:spcAft>
                <a:spcPts val="0"/>
              </a:spcAft>
              <a:buClr>
                <a:srgbClr val="000000"/>
              </a:buClr>
              <a:buSzPct val="100000"/>
              <a:buFont typeface="Times New Roman" panose="02020603050405020304" pitchFamily="18" charset="0"/>
              <a:buNone/>
              <a:tabLst/>
              <a:defRPr/>
            </a:pPr>
            <a:r>
              <a:rPr kumimoji="0" lang="en-US" altLang="en-US" sz="2118"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H</a:t>
            </a:r>
          </a:p>
        </p:txBody>
      </p:sp>
      <p:sp>
        <p:nvSpPr>
          <p:cNvPr id="22" name="Rectangle 21">
            <a:extLst>
              <a:ext uri="{FF2B5EF4-FFF2-40B4-BE49-F238E27FC236}">
                <a16:creationId xmlns:a16="http://schemas.microsoft.com/office/drawing/2014/main" id="{94A8AC20-6BB2-4EE2-B20D-08DBEBB9AC4D}"/>
              </a:ext>
            </a:extLst>
          </p:cNvPr>
          <p:cNvSpPr>
            <a:spLocks noChangeArrowheads="1"/>
          </p:cNvSpPr>
          <p:nvPr/>
        </p:nvSpPr>
        <p:spPr bwMode="auto">
          <a:xfrm>
            <a:off x="9327863" y="2586430"/>
            <a:ext cx="351378"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18000"/>
              </a:lnSpc>
              <a:spcBef>
                <a:spcPct val="0"/>
              </a:spcBef>
              <a:spcAft>
                <a:spcPts val="0"/>
              </a:spcAft>
              <a:buClr>
                <a:srgbClr val="000000"/>
              </a:buClr>
              <a:buSzPct val="100000"/>
              <a:buFont typeface="Times New Roman" panose="02020603050405020304" pitchFamily="18" charset="0"/>
              <a:buNone/>
              <a:tabLst/>
              <a:defRPr/>
            </a:pPr>
            <a:r>
              <a:rPr kumimoji="0" lang="en-US" altLang="en-US" sz="2118"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T</a:t>
            </a:r>
          </a:p>
        </p:txBody>
      </p:sp>
      <p:sp>
        <p:nvSpPr>
          <p:cNvPr id="23" name="Rectangle 22">
            <a:extLst>
              <a:ext uri="{FF2B5EF4-FFF2-40B4-BE49-F238E27FC236}">
                <a16:creationId xmlns:a16="http://schemas.microsoft.com/office/drawing/2014/main" id="{919787AB-B607-473F-96DB-F2CEA31548B7}"/>
              </a:ext>
            </a:extLst>
          </p:cNvPr>
          <p:cNvSpPr>
            <a:spLocks noChangeArrowheads="1"/>
          </p:cNvSpPr>
          <p:nvPr/>
        </p:nvSpPr>
        <p:spPr bwMode="auto">
          <a:xfrm>
            <a:off x="8945335" y="1037217"/>
            <a:ext cx="986167"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18000"/>
              </a:lnSpc>
              <a:spcBef>
                <a:spcPct val="0"/>
              </a:spcBef>
              <a:spcAft>
                <a:spcPts val="0"/>
              </a:spcAft>
              <a:buClr>
                <a:srgbClr val="000000"/>
              </a:buClr>
              <a:buSzPct val="100000"/>
              <a:buFont typeface="Times New Roman" panose="02020603050405020304" pitchFamily="18" charset="0"/>
              <a:buNone/>
              <a:tabLst/>
              <a:defRPr/>
            </a:pPr>
            <a:r>
              <a:rPr kumimoji="0" lang="en-US" altLang="en-US" sz="2118" b="0" i="1"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Sunday</a:t>
            </a:r>
          </a:p>
        </p:txBody>
      </p:sp>
      <p:sp>
        <p:nvSpPr>
          <p:cNvPr id="24" name="Rectangle 23">
            <a:extLst>
              <a:ext uri="{FF2B5EF4-FFF2-40B4-BE49-F238E27FC236}">
                <a16:creationId xmlns:a16="http://schemas.microsoft.com/office/drawing/2014/main" id="{733EDAB4-CC2D-4DEA-AC79-28A509683094}"/>
              </a:ext>
            </a:extLst>
          </p:cNvPr>
          <p:cNvSpPr>
            <a:spLocks noChangeArrowheads="1"/>
          </p:cNvSpPr>
          <p:nvPr/>
        </p:nvSpPr>
        <p:spPr bwMode="auto">
          <a:xfrm>
            <a:off x="9849447" y="1040019"/>
            <a:ext cx="1075937"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18000"/>
              </a:lnSpc>
              <a:spcBef>
                <a:spcPct val="0"/>
              </a:spcBef>
              <a:spcAft>
                <a:spcPts val="0"/>
              </a:spcAft>
              <a:buClr>
                <a:srgbClr val="000000"/>
              </a:buClr>
              <a:buSzPct val="100000"/>
              <a:buFont typeface="Times New Roman" panose="02020603050405020304" pitchFamily="18" charset="0"/>
              <a:buNone/>
              <a:tabLst/>
              <a:defRPr/>
            </a:pPr>
            <a:r>
              <a:rPr kumimoji="0" lang="en-US" altLang="en-US" sz="2118" b="0" i="1"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Monday</a:t>
            </a:r>
          </a:p>
        </p:txBody>
      </p:sp>
      <p:sp>
        <p:nvSpPr>
          <p:cNvPr id="25" name="Rectangle 24">
            <a:extLst>
              <a:ext uri="{FF2B5EF4-FFF2-40B4-BE49-F238E27FC236}">
                <a16:creationId xmlns:a16="http://schemas.microsoft.com/office/drawing/2014/main" id="{C2E574A4-4ED8-4935-B6E0-0A9D75DDC5A0}"/>
              </a:ext>
            </a:extLst>
          </p:cNvPr>
          <p:cNvSpPr>
            <a:spLocks noChangeArrowheads="1"/>
          </p:cNvSpPr>
          <p:nvPr/>
        </p:nvSpPr>
        <p:spPr bwMode="auto">
          <a:xfrm>
            <a:off x="10858966" y="1041420"/>
            <a:ext cx="1075359"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18000"/>
              </a:lnSpc>
              <a:spcBef>
                <a:spcPct val="0"/>
              </a:spcBef>
              <a:spcAft>
                <a:spcPts val="0"/>
              </a:spcAft>
              <a:buClr>
                <a:srgbClr val="000000"/>
              </a:buClr>
              <a:buSzPct val="100000"/>
              <a:buFont typeface="Times New Roman" panose="02020603050405020304" pitchFamily="18" charset="0"/>
              <a:buNone/>
              <a:tabLst/>
              <a:defRPr/>
            </a:pPr>
            <a:r>
              <a:rPr kumimoji="0" lang="en-US" altLang="en-US" sz="2118" b="0" i="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Tuesday</a:t>
            </a:r>
          </a:p>
        </p:txBody>
      </p:sp>
      <p:sp>
        <p:nvSpPr>
          <p:cNvPr id="14" name="Content Placeholder 2">
            <a:extLst>
              <a:ext uri="{FF2B5EF4-FFF2-40B4-BE49-F238E27FC236}">
                <a16:creationId xmlns:a16="http://schemas.microsoft.com/office/drawing/2014/main" id="{E62E9182-3A30-4D0C-B08A-B7ABF393E9C8}"/>
              </a:ext>
            </a:extLst>
          </p:cNvPr>
          <p:cNvSpPr txBox="1">
            <a:spLocks/>
          </p:cNvSpPr>
          <p:nvPr/>
        </p:nvSpPr>
        <p:spPr>
          <a:xfrm>
            <a:off x="9299498" y="3736690"/>
            <a:ext cx="2698858" cy="16778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don’t do this at home / without IRB approval…</a:t>
            </a:r>
          </a:p>
        </p:txBody>
      </p:sp>
    </p:spTree>
    <p:extLst>
      <p:ext uri="{BB962C8B-B14F-4D97-AF65-F5344CB8AC3E}">
        <p14:creationId xmlns:p14="http://schemas.microsoft.com/office/powerpoint/2010/main" val="30414905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76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676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6761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6761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6761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367619">
                                            <p:txEl>
                                              <p:pRg st="5" end="5"/>
                                            </p:txEl>
                                          </p:spTgt>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676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P spid="23" grpId="0"/>
      <p:bldP spid="24" grpId="0"/>
      <p:bldP spid="25" grpId="0"/>
      <p:bldP spid="14" grpId="0"/>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9742010-8C30-462B-84F2-D8B22307D746}"/>
              </a:ext>
            </a:extLst>
          </p:cNvPr>
          <p:cNvSpPr>
            <a:spLocks noGrp="1" noChangeArrowheads="1"/>
          </p:cNvSpPr>
          <p:nvPr>
            <p:ph type="title"/>
          </p:nvPr>
        </p:nvSpPr>
        <p:spPr>
          <a:xfrm>
            <a:off x="612560" y="67235"/>
            <a:ext cx="9383088" cy="605118"/>
          </a:xfrm>
        </p:spPr>
        <p:txBody>
          <a:bodyPr>
            <a:normAutofit fontScale="90000"/>
          </a:bodyPr>
          <a:lstStyle/>
          <a:p>
            <a:r>
              <a:rPr lang="en-US" altLang="en-US" dirty="0"/>
              <a:t>Modern version</a:t>
            </a:r>
            <a:endParaRPr lang="en-US" altLang="en-US" sz="2912" dirty="0">
              <a:solidFill>
                <a:srgbClr val="0070C0"/>
              </a:solidFill>
            </a:endParaRPr>
          </a:p>
        </p:txBody>
      </p:sp>
      <p:sp>
        <p:nvSpPr>
          <p:cNvPr id="367619" name="Rectangle 3">
            <a:extLst>
              <a:ext uri="{FF2B5EF4-FFF2-40B4-BE49-F238E27FC236}">
                <a16:creationId xmlns:a16="http://schemas.microsoft.com/office/drawing/2014/main" id="{A8285486-0E60-44B6-8A7E-C8902BC9C283}"/>
              </a:ext>
            </a:extLst>
          </p:cNvPr>
          <p:cNvSpPr>
            <a:spLocks noGrp="1" noChangeArrowheads="1"/>
          </p:cNvSpPr>
          <p:nvPr>
            <p:ph type="body" idx="1"/>
          </p:nvPr>
        </p:nvSpPr>
        <p:spPr>
          <a:xfrm>
            <a:off x="203613" y="861132"/>
            <a:ext cx="7440062" cy="5996868"/>
          </a:xfrm>
        </p:spPr>
        <p:txBody>
          <a:bodyPr>
            <a:normAutofit/>
          </a:bodyPr>
          <a:lstStyle/>
          <a:p>
            <a:pPr eaLnBrk="1" hangingPunct="1"/>
            <a:r>
              <a:rPr lang="en-US" altLang="en-US" sz="3200" dirty="0">
                <a:solidFill>
                  <a:schemeClr val="accent6">
                    <a:lumMod val="75000"/>
                  </a:schemeClr>
                </a:solidFill>
              </a:rPr>
              <a:t>Low-level autonomy </a:t>
            </a:r>
            <a:r>
              <a:rPr lang="en-US" altLang="en-US" sz="3200" dirty="0"/>
              <a:t>cars with AI that intervenes when driver makes major error</a:t>
            </a:r>
          </a:p>
          <a:p>
            <a:pPr eaLnBrk="1" hangingPunct="1"/>
            <a:r>
              <a:rPr lang="en-US" altLang="en-US" sz="3200" dirty="0"/>
              <a:t>Does not keep record of such event</a:t>
            </a:r>
          </a:p>
          <a:p>
            <a:pPr eaLnBrk="1" hangingPunct="1"/>
            <a:r>
              <a:rPr lang="en-US" altLang="en-US" sz="3200" dirty="0"/>
              <a:t>Two types of drivers: Good (1 major error), Bad (2 major errors)</a:t>
            </a:r>
          </a:p>
          <a:p>
            <a:pPr eaLnBrk="1" hangingPunct="1"/>
            <a:r>
              <a:rPr lang="en-US" altLang="en-US" sz="3200" dirty="0"/>
              <a:t>Upon intervening, what probability should the AI system assign to the driver being good?</a:t>
            </a:r>
          </a:p>
        </p:txBody>
      </p:sp>
      <p:cxnSp>
        <p:nvCxnSpPr>
          <p:cNvPr id="16" name="Straight Arrow Connector 15">
            <a:extLst>
              <a:ext uri="{FF2B5EF4-FFF2-40B4-BE49-F238E27FC236}">
                <a16:creationId xmlns:a16="http://schemas.microsoft.com/office/drawing/2014/main" id="{F62DA02E-5AB0-4FE6-9DDA-9AC6B9F255C0}"/>
              </a:ext>
            </a:extLst>
          </p:cNvPr>
          <p:cNvCxnSpPr>
            <a:cxnSpLocks/>
          </p:cNvCxnSpPr>
          <p:nvPr/>
        </p:nvCxnSpPr>
        <p:spPr bwMode="auto">
          <a:xfrm flipV="1">
            <a:off x="9187686" y="1779607"/>
            <a:ext cx="739588" cy="437029"/>
          </a:xfrm>
          <a:prstGeom prst="straightConnector1">
            <a:avLst/>
          </a:prstGeom>
          <a:noFill/>
          <a:ln w="5080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7" name="Straight Arrow Connector 16">
            <a:extLst>
              <a:ext uri="{FF2B5EF4-FFF2-40B4-BE49-F238E27FC236}">
                <a16:creationId xmlns:a16="http://schemas.microsoft.com/office/drawing/2014/main" id="{FC81D8D2-2437-4BD4-8DE0-C0E2010C1D55}"/>
              </a:ext>
            </a:extLst>
          </p:cNvPr>
          <p:cNvCxnSpPr>
            <a:cxnSpLocks/>
          </p:cNvCxnSpPr>
          <p:nvPr/>
        </p:nvCxnSpPr>
        <p:spPr bwMode="auto">
          <a:xfrm>
            <a:off x="9187686" y="2384724"/>
            <a:ext cx="739588" cy="403412"/>
          </a:xfrm>
          <a:prstGeom prst="straightConnector1">
            <a:avLst/>
          </a:prstGeom>
          <a:noFill/>
          <a:ln w="508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7" name="Rectangle 26">
            <a:extLst>
              <a:ext uri="{FF2B5EF4-FFF2-40B4-BE49-F238E27FC236}">
                <a16:creationId xmlns:a16="http://schemas.microsoft.com/office/drawing/2014/main" id="{C70DA0AF-1257-4C9C-ADAB-E203E909261D}"/>
              </a:ext>
            </a:extLst>
          </p:cNvPr>
          <p:cNvSpPr>
            <a:spLocks noChangeArrowheads="1"/>
          </p:cNvSpPr>
          <p:nvPr/>
        </p:nvSpPr>
        <p:spPr bwMode="auto">
          <a:xfrm>
            <a:off x="9313435" y="1443430"/>
            <a:ext cx="380233"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18000"/>
              </a:lnSpc>
              <a:spcBef>
                <a:spcPct val="0"/>
              </a:spcBef>
              <a:spcAft>
                <a:spcPts val="0"/>
              </a:spcAft>
              <a:buClr>
                <a:srgbClr val="000000"/>
              </a:buClr>
              <a:buSzPct val="100000"/>
              <a:buFont typeface="Times New Roman" panose="02020603050405020304" pitchFamily="18" charset="0"/>
              <a:buNone/>
              <a:tabLst/>
              <a:defRPr/>
            </a:pPr>
            <a:r>
              <a:rPr kumimoji="0" lang="en-US" altLang="en-US" sz="2118"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H</a:t>
            </a:r>
          </a:p>
        </p:txBody>
      </p:sp>
      <p:sp>
        <p:nvSpPr>
          <p:cNvPr id="28" name="Rectangle 27">
            <a:extLst>
              <a:ext uri="{FF2B5EF4-FFF2-40B4-BE49-F238E27FC236}">
                <a16:creationId xmlns:a16="http://schemas.microsoft.com/office/drawing/2014/main" id="{724D9744-D75F-406F-95BB-BF171A131697}"/>
              </a:ext>
            </a:extLst>
          </p:cNvPr>
          <p:cNvSpPr>
            <a:spLocks noChangeArrowheads="1"/>
          </p:cNvSpPr>
          <p:nvPr/>
        </p:nvSpPr>
        <p:spPr bwMode="auto">
          <a:xfrm>
            <a:off x="9327863" y="2586430"/>
            <a:ext cx="351378"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18000"/>
              </a:lnSpc>
              <a:spcBef>
                <a:spcPct val="0"/>
              </a:spcBef>
              <a:spcAft>
                <a:spcPts val="0"/>
              </a:spcAft>
              <a:buClr>
                <a:srgbClr val="000000"/>
              </a:buClr>
              <a:buSzPct val="100000"/>
              <a:buFont typeface="Times New Roman" panose="02020603050405020304" pitchFamily="18" charset="0"/>
              <a:buNone/>
              <a:tabLst/>
              <a:defRPr/>
            </a:pPr>
            <a:r>
              <a:rPr kumimoji="0" lang="en-US" altLang="en-US" sz="2118"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T</a:t>
            </a:r>
          </a:p>
        </p:txBody>
      </p:sp>
      <p:sp>
        <p:nvSpPr>
          <p:cNvPr id="29" name="Rectangle 28">
            <a:extLst>
              <a:ext uri="{FF2B5EF4-FFF2-40B4-BE49-F238E27FC236}">
                <a16:creationId xmlns:a16="http://schemas.microsoft.com/office/drawing/2014/main" id="{DD68002B-65A3-4F0F-9421-E2564E4C7E2B}"/>
              </a:ext>
            </a:extLst>
          </p:cNvPr>
          <p:cNvSpPr>
            <a:spLocks noChangeArrowheads="1"/>
          </p:cNvSpPr>
          <p:nvPr/>
        </p:nvSpPr>
        <p:spPr bwMode="auto">
          <a:xfrm>
            <a:off x="8945335" y="1037217"/>
            <a:ext cx="986167"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18000"/>
              </a:lnSpc>
              <a:spcBef>
                <a:spcPct val="0"/>
              </a:spcBef>
              <a:spcAft>
                <a:spcPts val="0"/>
              </a:spcAft>
              <a:buClr>
                <a:srgbClr val="000000"/>
              </a:buClr>
              <a:buSzPct val="100000"/>
              <a:buFont typeface="Times New Roman" panose="02020603050405020304" pitchFamily="18" charset="0"/>
              <a:buNone/>
              <a:tabLst/>
              <a:defRPr/>
            </a:pPr>
            <a:r>
              <a:rPr kumimoji="0" lang="en-US" altLang="en-US" sz="2118" b="0" i="1"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Sunday</a:t>
            </a:r>
          </a:p>
        </p:txBody>
      </p:sp>
      <p:sp>
        <p:nvSpPr>
          <p:cNvPr id="30" name="Rectangle 29">
            <a:extLst>
              <a:ext uri="{FF2B5EF4-FFF2-40B4-BE49-F238E27FC236}">
                <a16:creationId xmlns:a16="http://schemas.microsoft.com/office/drawing/2014/main" id="{2AB32928-7A1C-4380-852E-3C58F5E488DC}"/>
              </a:ext>
            </a:extLst>
          </p:cNvPr>
          <p:cNvSpPr>
            <a:spLocks noChangeArrowheads="1"/>
          </p:cNvSpPr>
          <p:nvPr/>
        </p:nvSpPr>
        <p:spPr bwMode="auto">
          <a:xfrm>
            <a:off x="9849447" y="1040019"/>
            <a:ext cx="1075937"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18000"/>
              </a:lnSpc>
              <a:spcBef>
                <a:spcPct val="0"/>
              </a:spcBef>
              <a:spcAft>
                <a:spcPts val="0"/>
              </a:spcAft>
              <a:buClr>
                <a:srgbClr val="000000"/>
              </a:buClr>
              <a:buSzPct val="100000"/>
              <a:buFont typeface="Times New Roman" panose="02020603050405020304" pitchFamily="18" charset="0"/>
              <a:buNone/>
              <a:tabLst/>
              <a:defRPr/>
            </a:pPr>
            <a:r>
              <a:rPr kumimoji="0" lang="en-US" altLang="en-US" sz="2118" b="0" i="1"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Monday</a:t>
            </a:r>
          </a:p>
        </p:txBody>
      </p:sp>
      <p:sp>
        <p:nvSpPr>
          <p:cNvPr id="31" name="Rectangle 30">
            <a:extLst>
              <a:ext uri="{FF2B5EF4-FFF2-40B4-BE49-F238E27FC236}">
                <a16:creationId xmlns:a16="http://schemas.microsoft.com/office/drawing/2014/main" id="{17F3F827-98C1-4DC2-B190-30E9C644681C}"/>
              </a:ext>
            </a:extLst>
          </p:cNvPr>
          <p:cNvSpPr>
            <a:spLocks noChangeArrowheads="1"/>
          </p:cNvSpPr>
          <p:nvPr/>
        </p:nvSpPr>
        <p:spPr bwMode="auto">
          <a:xfrm>
            <a:off x="10858966" y="1041420"/>
            <a:ext cx="1075359"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18000"/>
              </a:lnSpc>
              <a:spcBef>
                <a:spcPct val="0"/>
              </a:spcBef>
              <a:spcAft>
                <a:spcPts val="0"/>
              </a:spcAft>
              <a:buClr>
                <a:srgbClr val="000000"/>
              </a:buClr>
              <a:buSzPct val="100000"/>
              <a:buFont typeface="Times New Roman" panose="02020603050405020304" pitchFamily="18" charset="0"/>
              <a:buNone/>
              <a:tabLst/>
              <a:defRPr/>
            </a:pPr>
            <a:r>
              <a:rPr kumimoji="0" lang="en-US" altLang="en-US" sz="2118" b="0" i="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Tuesday</a:t>
            </a:r>
          </a:p>
        </p:txBody>
      </p:sp>
      <p:pic>
        <p:nvPicPr>
          <p:cNvPr id="4" name="Picture 3">
            <a:extLst>
              <a:ext uri="{FF2B5EF4-FFF2-40B4-BE49-F238E27FC236}">
                <a16:creationId xmlns:a16="http://schemas.microsoft.com/office/drawing/2014/main" id="{03BA67B7-6C64-4ADA-B27F-A873C8AF0C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7047" y="3825434"/>
            <a:ext cx="2583652" cy="2583652"/>
          </a:xfrm>
          <a:prstGeom prst="rect">
            <a:avLst/>
          </a:prstGeom>
        </p:spPr>
      </p:pic>
      <p:pic>
        <p:nvPicPr>
          <p:cNvPr id="32" name="Picture 31">
            <a:extLst>
              <a:ext uri="{FF2B5EF4-FFF2-40B4-BE49-F238E27FC236}">
                <a16:creationId xmlns:a16="http://schemas.microsoft.com/office/drawing/2014/main" id="{FBD957FB-851F-4D34-B0BA-A741D04B26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5454" y="1552804"/>
            <a:ext cx="646076" cy="646076"/>
          </a:xfrm>
          <a:prstGeom prst="rect">
            <a:avLst/>
          </a:prstGeom>
        </p:spPr>
      </p:pic>
      <p:pic>
        <p:nvPicPr>
          <p:cNvPr id="35" name="Picture 34">
            <a:extLst>
              <a:ext uri="{FF2B5EF4-FFF2-40B4-BE49-F238E27FC236}">
                <a16:creationId xmlns:a16="http://schemas.microsoft.com/office/drawing/2014/main" id="{5E59B680-EB6A-46E5-BC4C-B59B9B7DCC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85810" y="2362153"/>
            <a:ext cx="646076" cy="646076"/>
          </a:xfrm>
          <a:prstGeom prst="rect">
            <a:avLst/>
          </a:prstGeom>
        </p:spPr>
      </p:pic>
      <p:pic>
        <p:nvPicPr>
          <p:cNvPr id="36" name="Picture 35">
            <a:extLst>
              <a:ext uri="{FF2B5EF4-FFF2-40B4-BE49-F238E27FC236}">
                <a16:creationId xmlns:a16="http://schemas.microsoft.com/office/drawing/2014/main" id="{4D339DA7-3BC8-49FE-9C86-80296E00E3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26843" y="2362150"/>
            <a:ext cx="646076" cy="646076"/>
          </a:xfrm>
          <a:prstGeom prst="rect">
            <a:avLst/>
          </a:prstGeom>
        </p:spPr>
      </p:pic>
    </p:spTree>
    <p:extLst>
      <p:ext uri="{BB962C8B-B14F-4D97-AF65-F5344CB8AC3E}">
        <p14:creationId xmlns:p14="http://schemas.microsoft.com/office/powerpoint/2010/main" val="645923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76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761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761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676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33C410A2-49B6-4542-9C31-12EDCD0E8555}"/>
              </a:ext>
            </a:extLst>
          </p:cNvPr>
          <p:cNvSpPr>
            <a:spLocks noGrp="1" noChangeArrowheads="1"/>
          </p:cNvSpPr>
          <p:nvPr>
            <p:ph type="title"/>
          </p:nvPr>
        </p:nvSpPr>
        <p:spPr>
          <a:xfrm>
            <a:off x="1658471" y="67235"/>
            <a:ext cx="9535742" cy="605118"/>
          </a:xfrm>
        </p:spPr>
        <p:txBody>
          <a:bodyPr>
            <a:normAutofit fontScale="90000"/>
          </a:bodyPr>
          <a:lstStyle/>
          <a:p>
            <a:pPr eaLnBrk="1" hangingPunct="1"/>
            <a:r>
              <a:rPr lang="en-US" altLang="en-US" dirty="0"/>
              <a:t>Taking advantage of a </a:t>
            </a:r>
            <a:r>
              <a:rPr lang="en-US" altLang="en-US" dirty="0" err="1"/>
              <a:t>Halfer</a:t>
            </a:r>
            <a:r>
              <a:rPr lang="en-US" altLang="en-US" dirty="0"/>
              <a:t> </a:t>
            </a:r>
            <a:r>
              <a:rPr lang="en-US" altLang="en-US" sz="2824" dirty="0">
                <a:solidFill>
                  <a:srgbClr val="0070C0"/>
                </a:solidFill>
              </a:rPr>
              <a:t>[Hitchcock’04]</a:t>
            </a:r>
            <a:endParaRPr lang="en-US" altLang="en-US" sz="2912" dirty="0">
              <a:solidFill>
                <a:srgbClr val="0070C0"/>
              </a:solidFill>
            </a:endParaRPr>
          </a:p>
        </p:txBody>
      </p:sp>
      <p:sp>
        <p:nvSpPr>
          <p:cNvPr id="367619" name="Rectangle 3">
            <a:extLst>
              <a:ext uri="{FF2B5EF4-FFF2-40B4-BE49-F238E27FC236}">
                <a16:creationId xmlns:a16="http://schemas.microsoft.com/office/drawing/2014/main" id="{7248B440-8EC6-461A-8C1D-CA7EE0B3762D}"/>
              </a:ext>
            </a:extLst>
          </p:cNvPr>
          <p:cNvSpPr>
            <a:spLocks noGrp="1" noChangeArrowheads="1"/>
          </p:cNvSpPr>
          <p:nvPr>
            <p:ph type="body" idx="1"/>
          </p:nvPr>
        </p:nvSpPr>
        <p:spPr>
          <a:xfrm>
            <a:off x="370696" y="711575"/>
            <a:ext cx="7586493" cy="6158080"/>
          </a:xfrm>
        </p:spPr>
        <p:txBody>
          <a:bodyPr>
            <a:normAutofit/>
          </a:bodyPr>
          <a:lstStyle/>
          <a:p>
            <a:pPr eaLnBrk="1" hangingPunct="1"/>
            <a:r>
              <a:rPr lang="en-US" altLang="en-US" dirty="0"/>
              <a:t>Offer Beauty the following bet </a:t>
            </a:r>
            <a:r>
              <a:rPr lang="en-US" altLang="en-US" i="1" dirty="0"/>
              <a:t>whenever</a:t>
            </a:r>
            <a:r>
              <a:rPr lang="en-US" altLang="en-US" dirty="0"/>
              <a:t> </a:t>
            </a:r>
            <a:r>
              <a:rPr lang="en-US" altLang="en-US" i="1" dirty="0"/>
              <a:t>she awakens</a:t>
            </a:r>
            <a:r>
              <a:rPr lang="en-US" altLang="en-US" dirty="0"/>
              <a:t>:</a:t>
            </a:r>
          </a:p>
          <a:p>
            <a:pPr lvl="1" eaLnBrk="1" hangingPunct="1"/>
            <a:r>
              <a:rPr lang="en-US" altLang="en-US" sz="2000" dirty="0"/>
              <a:t>If the coin landed Heads, Beauty receives 11</a:t>
            </a:r>
          </a:p>
          <a:p>
            <a:pPr lvl="1" eaLnBrk="1" hangingPunct="1"/>
            <a:r>
              <a:rPr lang="en-US" altLang="en-US" sz="2000" dirty="0"/>
              <a:t>If it landed Tails, Beauty pays 10</a:t>
            </a:r>
          </a:p>
          <a:p>
            <a:pPr eaLnBrk="1" hangingPunct="1"/>
            <a:r>
              <a:rPr lang="en-US" altLang="en-US" dirty="0"/>
              <a:t>Argument: </a:t>
            </a:r>
            <a:r>
              <a:rPr lang="en-US" altLang="en-US" dirty="0" err="1"/>
              <a:t>Halfer</a:t>
            </a:r>
            <a:r>
              <a:rPr lang="en-US" altLang="en-US" dirty="0"/>
              <a:t> will accept, </a:t>
            </a:r>
            <a:r>
              <a:rPr lang="en-US" altLang="en-US" dirty="0" err="1"/>
              <a:t>Thirder</a:t>
            </a:r>
            <a:r>
              <a:rPr lang="en-US" altLang="en-US" dirty="0"/>
              <a:t> won’t</a:t>
            </a:r>
          </a:p>
          <a:p>
            <a:pPr eaLnBrk="1" hangingPunct="1"/>
            <a:r>
              <a:rPr lang="en-US" altLang="en-US" dirty="0"/>
              <a:t>If it’s Heads, </a:t>
            </a:r>
            <a:r>
              <a:rPr lang="en-US" altLang="en-US" dirty="0" err="1"/>
              <a:t>Halfer</a:t>
            </a:r>
            <a:r>
              <a:rPr lang="en-US" altLang="en-US" dirty="0"/>
              <a:t> Beauty will get +11</a:t>
            </a:r>
          </a:p>
          <a:p>
            <a:pPr eaLnBrk="1" hangingPunct="1"/>
            <a:r>
              <a:rPr lang="en-US" altLang="en-US" dirty="0"/>
              <a:t>If it’s Tails, </a:t>
            </a:r>
            <a:r>
              <a:rPr lang="en-US" altLang="en-US" dirty="0" err="1"/>
              <a:t>Halfer</a:t>
            </a:r>
            <a:r>
              <a:rPr lang="en-US" altLang="en-US" dirty="0"/>
              <a:t> Beauty will get </a:t>
            </a:r>
            <a:r>
              <a:rPr lang="en-US" altLang="en-US" b="1" dirty="0"/>
              <a:t>-20 </a:t>
            </a:r>
          </a:p>
          <a:p>
            <a:pPr eaLnBrk="1" hangingPunct="1"/>
            <a:r>
              <a:rPr lang="en-US" altLang="en-US" dirty="0"/>
              <a:t>Can combine with another bet to make </a:t>
            </a:r>
            <a:r>
              <a:rPr lang="en-US" altLang="en-US" dirty="0" err="1"/>
              <a:t>Halfer</a:t>
            </a:r>
            <a:r>
              <a:rPr lang="en-US" altLang="en-US" dirty="0"/>
              <a:t> Beauty end up with a sure loss (a Dutch book)</a:t>
            </a:r>
            <a:endParaRPr lang="en-US" altLang="en-US" sz="2000" dirty="0"/>
          </a:p>
        </p:txBody>
      </p:sp>
      <p:cxnSp>
        <p:nvCxnSpPr>
          <p:cNvPr id="8196" name="Straight Arrow Connector 2">
            <a:extLst>
              <a:ext uri="{FF2B5EF4-FFF2-40B4-BE49-F238E27FC236}">
                <a16:creationId xmlns:a16="http://schemas.microsoft.com/office/drawing/2014/main" id="{DC78BFDC-C77F-4D44-A96F-A900CEB62F10}"/>
              </a:ext>
            </a:extLst>
          </p:cNvPr>
          <p:cNvCxnSpPr>
            <a:cxnSpLocks/>
          </p:cNvCxnSpPr>
          <p:nvPr/>
        </p:nvCxnSpPr>
        <p:spPr bwMode="auto">
          <a:xfrm flipV="1">
            <a:off x="8447574" y="2260839"/>
            <a:ext cx="739588" cy="437029"/>
          </a:xfrm>
          <a:prstGeom prst="straightConnector1">
            <a:avLst/>
          </a:prstGeom>
          <a:noFill/>
          <a:ln w="5080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197" name="Straight Arrow Connector 7">
            <a:extLst>
              <a:ext uri="{FF2B5EF4-FFF2-40B4-BE49-F238E27FC236}">
                <a16:creationId xmlns:a16="http://schemas.microsoft.com/office/drawing/2014/main" id="{89C8F82D-C3DA-4178-A133-A62C9FE013E0}"/>
              </a:ext>
            </a:extLst>
          </p:cNvPr>
          <p:cNvCxnSpPr>
            <a:cxnSpLocks/>
          </p:cNvCxnSpPr>
          <p:nvPr/>
        </p:nvCxnSpPr>
        <p:spPr bwMode="auto">
          <a:xfrm>
            <a:off x="8447574" y="2865957"/>
            <a:ext cx="739588" cy="403412"/>
          </a:xfrm>
          <a:prstGeom prst="straightConnector1">
            <a:avLst/>
          </a:prstGeom>
          <a:noFill/>
          <a:ln w="50800" algn="ctr">
            <a:solidFill>
              <a:schemeClr val="tx1"/>
            </a:solidFill>
            <a:round/>
            <a:headEnd/>
            <a:tailEnd type="triangle" w="med" len="med"/>
          </a:ln>
          <a:extLst>
            <a:ext uri="{909E8E84-426E-40DD-AFC4-6F175D3DCCD1}">
              <a14:hiddenFill xmlns:a14="http://schemas.microsoft.com/office/drawing/2010/main">
                <a:noFill/>
              </a14:hiddenFill>
            </a:ext>
          </a:extLst>
        </p:spPr>
      </p:cxnSp>
      <p:pic>
        <p:nvPicPr>
          <p:cNvPr id="8198" name="Picture 10">
            <a:extLst>
              <a:ext uri="{FF2B5EF4-FFF2-40B4-BE49-F238E27FC236}">
                <a16:creationId xmlns:a16="http://schemas.microsoft.com/office/drawing/2014/main" id="{0C54E531-037B-4C69-A1C3-4A65EEA956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4739" y="1991898"/>
            <a:ext cx="352985" cy="61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17">
            <a:extLst>
              <a:ext uri="{FF2B5EF4-FFF2-40B4-BE49-F238E27FC236}">
                <a16:creationId xmlns:a16="http://schemas.microsoft.com/office/drawing/2014/main" id="{6BA9FD71-752E-4879-8A6E-22A8FAEE9B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7930" y="2853349"/>
            <a:ext cx="352985" cy="6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18">
            <a:extLst>
              <a:ext uri="{FF2B5EF4-FFF2-40B4-BE49-F238E27FC236}">
                <a16:creationId xmlns:a16="http://schemas.microsoft.com/office/drawing/2014/main" id="{4CE21157-E239-416E-A0D9-E698801876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4754" y="2865957"/>
            <a:ext cx="352985" cy="61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1" name="Rectangle 14">
            <a:extLst>
              <a:ext uri="{FF2B5EF4-FFF2-40B4-BE49-F238E27FC236}">
                <a16:creationId xmlns:a16="http://schemas.microsoft.com/office/drawing/2014/main" id="{D665A4A8-FCC6-4A4A-86D6-A0FC455E3A62}"/>
              </a:ext>
            </a:extLst>
          </p:cNvPr>
          <p:cNvSpPr>
            <a:spLocks noChangeArrowheads="1"/>
          </p:cNvSpPr>
          <p:nvPr/>
        </p:nvSpPr>
        <p:spPr bwMode="auto">
          <a:xfrm>
            <a:off x="8573323" y="1924663"/>
            <a:ext cx="380233"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18000"/>
              </a:lnSpc>
              <a:spcBef>
                <a:spcPct val="0"/>
              </a:spcBef>
              <a:spcAft>
                <a:spcPts val="0"/>
              </a:spcAft>
              <a:buClr>
                <a:srgbClr val="000000"/>
              </a:buClr>
              <a:buSzPct val="100000"/>
              <a:buFont typeface="Times New Roman" panose="02020603050405020304" pitchFamily="18" charset="0"/>
              <a:buNone/>
              <a:tabLst/>
              <a:defRPr/>
            </a:pPr>
            <a:r>
              <a:rPr kumimoji="0" lang="en-US" altLang="en-US" sz="2118"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H</a:t>
            </a:r>
          </a:p>
        </p:txBody>
      </p:sp>
      <p:sp>
        <p:nvSpPr>
          <p:cNvPr id="8202" name="Rectangle 21">
            <a:extLst>
              <a:ext uri="{FF2B5EF4-FFF2-40B4-BE49-F238E27FC236}">
                <a16:creationId xmlns:a16="http://schemas.microsoft.com/office/drawing/2014/main" id="{EA7361BC-A7D0-4DCA-843B-ACE3B415432C}"/>
              </a:ext>
            </a:extLst>
          </p:cNvPr>
          <p:cNvSpPr>
            <a:spLocks noChangeArrowheads="1"/>
          </p:cNvSpPr>
          <p:nvPr/>
        </p:nvSpPr>
        <p:spPr bwMode="auto">
          <a:xfrm>
            <a:off x="8587751" y="3067663"/>
            <a:ext cx="351378"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18000"/>
              </a:lnSpc>
              <a:spcBef>
                <a:spcPct val="0"/>
              </a:spcBef>
              <a:spcAft>
                <a:spcPts val="0"/>
              </a:spcAft>
              <a:buClr>
                <a:srgbClr val="000000"/>
              </a:buClr>
              <a:buSzPct val="100000"/>
              <a:buFont typeface="Times New Roman" panose="02020603050405020304" pitchFamily="18" charset="0"/>
              <a:buNone/>
              <a:tabLst/>
              <a:defRPr/>
            </a:pPr>
            <a:r>
              <a:rPr kumimoji="0" lang="en-US" altLang="en-US" sz="2118"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T</a:t>
            </a:r>
          </a:p>
        </p:txBody>
      </p:sp>
      <p:sp>
        <p:nvSpPr>
          <p:cNvPr id="8203" name="Rectangle 22">
            <a:extLst>
              <a:ext uri="{FF2B5EF4-FFF2-40B4-BE49-F238E27FC236}">
                <a16:creationId xmlns:a16="http://schemas.microsoft.com/office/drawing/2014/main" id="{8390A71B-2D65-49DA-B025-57B09DA2988C}"/>
              </a:ext>
            </a:extLst>
          </p:cNvPr>
          <p:cNvSpPr>
            <a:spLocks noChangeArrowheads="1"/>
          </p:cNvSpPr>
          <p:nvPr/>
        </p:nvSpPr>
        <p:spPr bwMode="auto">
          <a:xfrm>
            <a:off x="8205222" y="1518450"/>
            <a:ext cx="986167"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18000"/>
              </a:lnSpc>
              <a:spcBef>
                <a:spcPct val="0"/>
              </a:spcBef>
              <a:spcAft>
                <a:spcPts val="0"/>
              </a:spcAft>
              <a:buClr>
                <a:srgbClr val="000000"/>
              </a:buClr>
              <a:buSzPct val="100000"/>
              <a:buFont typeface="Times New Roman" panose="02020603050405020304" pitchFamily="18" charset="0"/>
              <a:buNone/>
              <a:tabLst/>
              <a:defRPr/>
            </a:pPr>
            <a:r>
              <a:rPr kumimoji="0" lang="en-US" altLang="en-US" sz="2118" b="0" i="1"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Sunday</a:t>
            </a:r>
          </a:p>
        </p:txBody>
      </p:sp>
      <p:sp>
        <p:nvSpPr>
          <p:cNvPr id="8204" name="Rectangle 23">
            <a:extLst>
              <a:ext uri="{FF2B5EF4-FFF2-40B4-BE49-F238E27FC236}">
                <a16:creationId xmlns:a16="http://schemas.microsoft.com/office/drawing/2014/main" id="{8ED0F26A-95EE-4B35-861F-4A44471F8F86}"/>
              </a:ext>
            </a:extLst>
          </p:cNvPr>
          <p:cNvSpPr>
            <a:spLocks noChangeArrowheads="1"/>
          </p:cNvSpPr>
          <p:nvPr/>
        </p:nvSpPr>
        <p:spPr bwMode="auto">
          <a:xfrm>
            <a:off x="9109335" y="1521251"/>
            <a:ext cx="1075937"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18000"/>
              </a:lnSpc>
              <a:spcBef>
                <a:spcPct val="0"/>
              </a:spcBef>
              <a:spcAft>
                <a:spcPts val="0"/>
              </a:spcAft>
              <a:buClr>
                <a:srgbClr val="000000"/>
              </a:buClr>
              <a:buSzPct val="100000"/>
              <a:buFont typeface="Times New Roman" panose="02020603050405020304" pitchFamily="18" charset="0"/>
              <a:buNone/>
              <a:tabLst/>
              <a:defRPr/>
            </a:pPr>
            <a:r>
              <a:rPr kumimoji="0" lang="en-US" altLang="en-US" sz="2118" b="0" i="1"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Monday</a:t>
            </a:r>
          </a:p>
        </p:txBody>
      </p:sp>
      <p:sp>
        <p:nvSpPr>
          <p:cNvPr id="8205" name="Rectangle 24">
            <a:extLst>
              <a:ext uri="{FF2B5EF4-FFF2-40B4-BE49-F238E27FC236}">
                <a16:creationId xmlns:a16="http://schemas.microsoft.com/office/drawing/2014/main" id="{43728039-26D0-4838-8459-0A54E687C2B4}"/>
              </a:ext>
            </a:extLst>
          </p:cNvPr>
          <p:cNvSpPr>
            <a:spLocks noChangeArrowheads="1"/>
          </p:cNvSpPr>
          <p:nvPr/>
        </p:nvSpPr>
        <p:spPr bwMode="auto">
          <a:xfrm>
            <a:off x="10118854" y="1522652"/>
            <a:ext cx="1075359"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18000"/>
              </a:lnSpc>
              <a:spcBef>
                <a:spcPct val="0"/>
              </a:spcBef>
              <a:spcAft>
                <a:spcPts val="0"/>
              </a:spcAft>
              <a:buClr>
                <a:srgbClr val="000000"/>
              </a:buClr>
              <a:buSzPct val="100000"/>
              <a:buFont typeface="Times New Roman" panose="02020603050405020304" pitchFamily="18" charset="0"/>
              <a:buNone/>
              <a:tabLst/>
              <a:defRPr/>
            </a:pPr>
            <a:r>
              <a:rPr kumimoji="0" lang="en-US" altLang="en-US" sz="2118" b="0" i="1"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Tuesday</a:t>
            </a:r>
          </a:p>
        </p:txBody>
      </p:sp>
    </p:spTree>
    <p:extLst>
      <p:ext uri="{BB962C8B-B14F-4D97-AF65-F5344CB8AC3E}">
        <p14:creationId xmlns:p14="http://schemas.microsoft.com/office/powerpoint/2010/main" val="17831017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76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676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6761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6761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676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7619">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676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49482DC0-7810-4A1B-9384-65EB40193C19}"/>
              </a:ext>
            </a:extLst>
          </p:cNvPr>
          <p:cNvSpPr>
            <a:spLocks noGrp="1" noChangeArrowheads="1"/>
          </p:cNvSpPr>
          <p:nvPr>
            <p:ph type="title"/>
          </p:nvPr>
        </p:nvSpPr>
        <p:spPr>
          <a:xfrm>
            <a:off x="1923210" y="105227"/>
            <a:ext cx="8068235" cy="605118"/>
          </a:xfrm>
        </p:spPr>
        <p:txBody>
          <a:bodyPr>
            <a:normAutofit fontScale="90000"/>
          </a:bodyPr>
          <a:lstStyle/>
          <a:p>
            <a:pPr eaLnBrk="1" hangingPunct="1"/>
            <a:r>
              <a:rPr lang="en-US" altLang="en-US" dirty="0"/>
              <a:t>Evidential decision theory</a:t>
            </a:r>
            <a:endParaRPr lang="en-US" altLang="en-US" sz="2912" dirty="0"/>
          </a:p>
        </p:txBody>
      </p:sp>
      <p:sp>
        <p:nvSpPr>
          <p:cNvPr id="367619" name="Rectangle 3">
            <a:extLst>
              <a:ext uri="{FF2B5EF4-FFF2-40B4-BE49-F238E27FC236}">
                <a16:creationId xmlns:a16="http://schemas.microsoft.com/office/drawing/2014/main" id="{7CC6B7F6-D974-4010-B90E-39F8667976DA}"/>
              </a:ext>
            </a:extLst>
          </p:cNvPr>
          <p:cNvSpPr>
            <a:spLocks noGrp="1" noChangeArrowheads="1"/>
          </p:cNvSpPr>
          <p:nvPr>
            <p:ph type="body" idx="1"/>
          </p:nvPr>
        </p:nvSpPr>
        <p:spPr>
          <a:xfrm>
            <a:off x="238042" y="851082"/>
            <a:ext cx="11498238" cy="6401974"/>
          </a:xfrm>
        </p:spPr>
        <p:txBody>
          <a:bodyPr/>
          <a:lstStyle/>
          <a:p>
            <a:pPr eaLnBrk="1" hangingPunct="1"/>
            <a:r>
              <a:rPr lang="en-US" altLang="en-US" sz="2400" dirty="0"/>
              <a:t>Idea: when considering how to make a decision, should consider </a:t>
            </a:r>
            <a:r>
              <a:rPr lang="en-US" altLang="en-US" sz="2400" dirty="0">
                <a:solidFill>
                  <a:srgbClr val="7030A0"/>
                </a:solidFill>
              </a:rPr>
              <a:t>what it would tell you about the world if you made that decision</a:t>
            </a:r>
            <a:endParaRPr lang="en-US" altLang="en-US" sz="1800" dirty="0">
              <a:solidFill>
                <a:srgbClr val="7030A0"/>
              </a:solidFill>
            </a:endParaRPr>
          </a:p>
          <a:p>
            <a:pPr eaLnBrk="1" hangingPunct="1"/>
            <a:r>
              <a:rPr lang="en-US" altLang="en-US" sz="2400" dirty="0"/>
              <a:t>EDT </a:t>
            </a:r>
            <a:r>
              <a:rPr lang="en-US" altLang="en-US" sz="2400" dirty="0" err="1"/>
              <a:t>Halfer</a:t>
            </a:r>
            <a:r>
              <a:rPr lang="en-US" altLang="en-US" sz="2400" dirty="0"/>
              <a:t>: “With prob. ½, it’s Heads; if I accept, I will end up with 11. With prob. ½, it’s Tails; if I accept, then </a:t>
            </a:r>
            <a:r>
              <a:rPr lang="en-US" altLang="en-US" sz="2400" i="1" dirty="0"/>
              <a:t>I expect to accept the other day as well and end up with -20</a:t>
            </a:r>
            <a:r>
              <a:rPr lang="en-US" altLang="en-US" sz="2400" dirty="0"/>
              <a:t>. I shouldn’t accept.”</a:t>
            </a:r>
          </a:p>
          <a:p>
            <a:pPr eaLnBrk="1" hangingPunct="1"/>
            <a:r>
              <a:rPr lang="en-US" altLang="en-US" sz="2400" dirty="0"/>
              <a:t>As opposed to more traditional </a:t>
            </a:r>
            <a:r>
              <a:rPr lang="en-US" altLang="en-US" sz="2400" dirty="0">
                <a:solidFill>
                  <a:srgbClr val="006600"/>
                </a:solidFill>
              </a:rPr>
              <a:t>causal decision theory (CDT)</a:t>
            </a:r>
          </a:p>
          <a:p>
            <a:pPr eaLnBrk="1" hangingPunct="1"/>
            <a:r>
              <a:rPr lang="en-US" altLang="en-US" sz="2400" dirty="0"/>
              <a:t>CDT </a:t>
            </a:r>
            <a:r>
              <a:rPr lang="en-US" altLang="en-US" sz="2400" dirty="0" err="1"/>
              <a:t>Halfer</a:t>
            </a:r>
            <a:r>
              <a:rPr lang="en-US" altLang="en-US" sz="2400" dirty="0"/>
              <a:t>: “With prob. ½, it’s Heads; if I accept, it will pay off 11. With prob. ½, it’s Tails; if I accept, it will pay off -10.  </a:t>
            </a:r>
            <a:r>
              <a:rPr lang="en-US" altLang="en-US" sz="2400" i="1" dirty="0"/>
              <a:t>Whatever I do on the other day I can’t affect right now. </a:t>
            </a:r>
            <a:r>
              <a:rPr lang="en-US" altLang="en-US" sz="2400" dirty="0"/>
              <a:t> I should accept.”</a:t>
            </a:r>
          </a:p>
          <a:p>
            <a:pPr eaLnBrk="1" hangingPunct="1"/>
            <a:r>
              <a:rPr lang="en-US" altLang="en-US" sz="2400" dirty="0"/>
              <a:t>EDT </a:t>
            </a:r>
            <a:r>
              <a:rPr lang="en-US" altLang="en-US" sz="2400" dirty="0" err="1"/>
              <a:t>Thirder</a:t>
            </a:r>
            <a:r>
              <a:rPr lang="en-US" altLang="en-US" sz="2400" dirty="0"/>
              <a:t> can also be Dutch booked</a:t>
            </a:r>
          </a:p>
          <a:p>
            <a:pPr eaLnBrk="1" hangingPunct="1"/>
            <a:r>
              <a:rPr lang="en-US" altLang="en-US" sz="2400" dirty="0"/>
              <a:t>CDT </a:t>
            </a:r>
            <a:r>
              <a:rPr lang="en-US" altLang="en-US" sz="2400" dirty="0" err="1"/>
              <a:t>Thirder</a:t>
            </a:r>
            <a:r>
              <a:rPr lang="en-US" altLang="en-US" sz="2400" dirty="0"/>
              <a:t> and EDT </a:t>
            </a:r>
            <a:r>
              <a:rPr lang="en-US" altLang="en-US" sz="2400" dirty="0" err="1"/>
              <a:t>Halfer</a:t>
            </a:r>
            <a:r>
              <a:rPr lang="en-US" altLang="en-US" sz="2400" dirty="0"/>
              <a:t> cannot</a:t>
            </a:r>
          </a:p>
          <a:p>
            <a:pPr lvl="1" eaLnBrk="1" hangingPunct="1"/>
            <a:r>
              <a:rPr lang="en-US" altLang="en-US" sz="1800" dirty="0">
                <a:solidFill>
                  <a:srgbClr val="0070C0"/>
                </a:solidFill>
              </a:rPr>
              <a:t>[Draper &amp; </a:t>
            </a:r>
            <a:r>
              <a:rPr lang="en-US" altLang="en-US" sz="1800" dirty="0" err="1">
                <a:solidFill>
                  <a:srgbClr val="0070C0"/>
                </a:solidFill>
              </a:rPr>
              <a:t>Pust</a:t>
            </a:r>
            <a:r>
              <a:rPr lang="en-US" altLang="en-US" sz="1800" dirty="0">
                <a:solidFill>
                  <a:srgbClr val="0070C0"/>
                </a:solidFill>
              </a:rPr>
              <a:t> ‘08; Briggs ’10; Oesterheld &amp; C. working paper]</a:t>
            </a:r>
          </a:p>
          <a:p>
            <a:pPr eaLnBrk="1" hangingPunct="1"/>
            <a:r>
              <a:rPr lang="en-US" altLang="en-US" sz="2400" dirty="0" err="1"/>
              <a:t>EDTers</a:t>
            </a:r>
            <a:r>
              <a:rPr lang="en-US" altLang="en-US" sz="2400" dirty="0"/>
              <a:t> arguably can in more general setting </a:t>
            </a:r>
          </a:p>
          <a:p>
            <a:pPr lvl="1" eaLnBrk="1" hangingPunct="1"/>
            <a:r>
              <a:rPr lang="en-US" altLang="en-US" sz="1800" dirty="0">
                <a:solidFill>
                  <a:srgbClr val="0070C0"/>
                </a:solidFill>
              </a:rPr>
              <a:t>[C., Synthese’15]</a:t>
            </a:r>
          </a:p>
          <a:p>
            <a:pPr lvl="1" eaLnBrk="1" hangingPunct="1"/>
            <a:r>
              <a:rPr lang="en-US" altLang="en-US" sz="1800" dirty="0"/>
              <a:t>… though we’ve argued against CDT in other work </a:t>
            </a:r>
            <a:r>
              <a:rPr lang="en-US" altLang="en-US" sz="1800" dirty="0">
                <a:solidFill>
                  <a:srgbClr val="0070C0"/>
                </a:solidFill>
              </a:rPr>
              <a:t>[</a:t>
            </a:r>
            <a:r>
              <a:rPr lang="en-US" altLang="en-US" sz="1800" dirty="0" err="1">
                <a:solidFill>
                  <a:srgbClr val="0070C0"/>
                </a:solidFill>
              </a:rPr>
              <a:t>Oesterheld</a:t>
            </a:r>
            <a:r>
              <a:rPr lang="en-US" altLang="en-US" sz="1800" dirty="0">
                <a:solidFill>
                  <a:srgbClr val="0070C0"/>
                </a:solidFill>
              </a:rPr>
              <a:t> &amp; C, Phil. Quarterly’21]</a:t>
            </a:r>
          </a:p>
          <a:p>
            <a:pPr lvl="1" eaLnBrk="1" hangingPunct="1"/>
            <a:endParaRPr lang="en-US" altLang="en-US" sz="1677" dirty="0"/>
          </a:p>
        </p:txBody>
      </p:sp>
      <p:cxnSp>
        <p:nvCxnSpPr>
          <p:cNvPr id="10244" name="Straight Arrow Connector 2">
            <a:extLst>
              <a:ext uri="{FF2B5EF4-FFF2-40B4-BE49-F238E27FC236}">
                <a16:creationId xmlns:a16="http://schemas.microsoft.com/office/drawing/2014/main" id="{ACAF7E15-4084-482C-A25A-CF06E3B60A46}"/>
              </a:ext>
            </a:extLst>
          </p:cNvPr>
          <p:cNvCxnSpPr>
            <a:cxnSpLocks/>
          </p:cNvCxnSpPr>
          <p:nvPr/>
        </p:nvCxnSpPr>
        <p:spPr bwMode="auto">
          <a:xfrm flipV="1">
            <a:off x="7865129" y="4848948"/>
            <a:ext cx="739588" cy="437029"/>
          </a:xfrm>
          <a:prstGeom prst="straightConnector1">
            <a:avLst/>
          </a:prstGeom>
          <a:noFill/>
          <a:ln w="5080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0245" name="Straight Arrow Connector 7">
            <a:extLst>
              <a:ext uri="{FF2B5EF4-FFF2-40B4-BE49-F238E27FC236}">
                <a16:creationId xmlns:a16="http://schemas.microsoft.com/office/drawing/2014/main" id="{F46C7816-AFB6-48B2-8C08-B6000D780213}"/>
              </a:ext>
            </a:extLst>
          </p:cNvPr>
          <p:cNvCxnSpPr>
            <a:cxnSpLocks/>
          </p:cNvCxnSpPr>
          <p:nvPr/>
        </p:nvCxnSpPr>
        <p:spPr bwMode="auto">
          <a:xfrm>
            <a:off x="7865129" y="5454065"/>
            <a:ext cx="739588" cy="403412"/>
          </a:xfrm>
          <a:prstGeom prst="straightConnector1">
            <a:avLst/>
          </a:prstGeom>
          <a:noFill/>
          <a:ln w="50800" algn="ctr">
            <a:solidFill>
              <a:schemeClr val="tx1"/>
            </a:solidFill>
            <a:round/>
            <a:headEnd/>
            <a:tailEnd type="triangle" w="med" len="med"/>
          </a:ln>
          <a:extLst>
            <a:ext uri="{909E8E84-426E-40DD-AFC4-6F175D3DCCD1}">
              <a14:hiddenFill xmlns:a14="http://schemas.microsoft.com/office/drawing/2010/main">
                <a:noFill/>
              </a14:hiddenFill>
            </a:ext>
          </a:extLst>
        </p:spPr>
      </p:cxnSp>
      <p:pic>
        <p:nvPicPr>
          <p:cNvPr id="10246" name="Picture 10">
            <a:extLst>
              <a:ext uri="{FF2B5EF4-FFF2-40B4-BE49-F238E27FC236}">
                <a16:creationId xmlns:a16="http://schemas.microsoft.com/office/drawing/2014/main" id="{561CCCCC-A176-4C3C-8F4C-6F84067B5A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2294" y="4580006"/>
            <a:ext cx="352985" cy="6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7">
            <a:extLst>
              <a:ext uri="{FF2B5EF4-FFF2-40B4-BE49-F238E27FC236}">
                <a16:creationId xmlns:a16="http://schemas.microsoft.com/office/drawing/2014/main" id="{ADB7FE89-CE1E-49E3-8B9B-B5F2C61DA0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5485" y="5441460"/>
            <a:ext cx="352985" cy="61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18">
            <a:extLst>
              <a:ext uri="{FF2B5EF4-FFF2-40B4-BE49-F238E27FC236}">
                <a16:creationId xmlns:a16="http://schemas.microsoft.com/office/drawing/2014/main" id="{410657B7-A9F3-48EB-BBE7-7FE5A77600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2309" y="5454065"/>
            <a:ext cx="352985" cy="6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Rectangle 14">
            <a:extLst>
              <a:ext uri="{FF2B5EF4-FFF2-40B4-BE49-F238E27FC236}">
                <a16:creationId xmlns:a16="http://schemas.microsoft.com/office/drawing/2014/main" id="{BE6E1599-9CFE-4F0E-A4E4-89D707128244}"/>
              </a:ext>
            </a:extLst>
          </p:cNvPr>
          <p:cNvSpPr>
            <a:spLocks noChangeArrowheads="1"/>
          </p:cNvSpPr>
          <p:nvPr/>
        </p:nvSpPr>
        <p:spPr bwMode="auto">
          <a:xfrm>
            <a:off x="7990878" y="4512772"/>
            <a:ext cx="380233"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18000"/>
              </a:lnSpc>
              <a:spcBef>
                <a:spcPct val="0"/>
              </a:spcBef>
              <a:spcAft>
                <a:spcPts val="0"/>
              </a:spcAft>
              <a:buClr>
                <a:srgbClr val="000000"/>
              </a:buClr>
              <a:buSzPct val="100000"/>
              <a:buFont typeface="Times New Roman" panose="02020603050405020304" pitchFamily="18" charset="0"/>
              <a:buNone/>
              <a:tabLst/>
              <a:defRPr/>
            </a:pPr>
            <a:r>
              <a:rPr kumimoji="0" lang="en-US" altLang="en-US" sz="2118"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H</a:t>
            </a:r>
          </a:p>
        </p:txBody>
      </p:sp>
      <p:sp>
        <p:nvSpPr>
          <p:cNvPr id="10250" name="Rectangle 21">
            <a:extLst>
              <a:ext uri="{FF2B5EF4-FFF2-40B4-BE49-F238E27FC236}">
                <a16:creationId xmlns:a16="http://schemas.microsoft.com/office/drawing/2014/main" id="{53C3A90E-5C44-4309-9DF4-3DC98980828B}"/>
              </a:ext>
            </a:extLst>
          </p:cNvPr>
          <p:cNvSpPr>
            <a:spLocks noChangeArrowheads="1"/>
          </p:cNvSpPr>
          <p:nvPr/>
        </p:nvSpPr>
        <p:spPr bwMode="auto">
          <a:xfrm>
            <a:off x="8005306" y="5655772"/>
            <a:ext cx="351378"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18000"/>
              </a:lnSpc>
              <a:spcBef>
                <a:spcPct val="0"/>
              </a:spcBef>
              <a:spcAft>
                <a:spcPts val="0"/>
              </a:spcAft>
              <a:buClr>
                <a:srgbClr val="000000"/>
              </a:buClr>
              <a:buSzPct val="100000"/>
              <a:buFont typeface="Times New Roman" panose="02020603050405020304" pitchFamily="18" charset="0"/>
              <a:buNone/>
              <a:tabLst/>
              <a:defRPr/>
            </a:pPr>
            <a:r>
              <a:rPr kumimoji="0" lang="en-US" altLang="en-US" sz="2118"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T</a:t>
            </a:r>
          </a:p>
        </p:txBody>
      </p:sp>
      <p:sp>
        <p:nvSpPr>
          <p:cNvPr id="10251" name="Rectangle 22">
            <a:extLst>
              <a:ext uri="{FF2B5EF4-FFF2-40B4-BE49-F238E27FC236}">
                <a16:creationId xmlns:a16="http://schemas.microsoft.com/office/drawing/2014/main" id="{4146A34D-EB22-40EF-96D4-D01A4228E06B}"/>
              </a:ext>
            </a:extLst>
          </p:cNvPr>
          <p:cNvSpPr>
            <a:spLocks noChangeArrowheads="1"/>
          </p:cNvSpPr>
          <p:nvPr/>
        </p:nvSpPr>
        <p:spPr bwMode="auto">
          <a:xfrm>
            <a:off x="7622778" y="4106559"/>
            <a:ext cx="986167"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18000"/>
              </a:lnSpc>
              <a:spcBef>
                <a:spcPct val="0"/>
              </a:spcBef>
              <a:spcAft>
                <a:spcPts val="0"/>
              </a:spcAft>
              <a:buClr>
                <a:srgbClr val="000000"/>
              </a:buClr>
              <a:buSzPct val="100000"/>
              <a:buFont typeface="Times New Roman" panose="02020603050405020304" pitchFamily="18" charset="0"/>
              <a:buNone/>
              <a:tabLst/>
              <a:defRPr/>
            </a:pPr>
            <a:r>
              <a:rPr kumimoji="0" lang="en-US" altLang="en-US" sz="2118" b="0" i="1"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Sunday</a:t>
            </a:r>
          </a:p>
        </p:txBody>
      </p:sp>
      <p:sp>
        <p:nvSpPr>
          <p:cNvPr id="10252" name="Rectangle 23">
            <a:extLst>
              <a:ext uri="{FF2B5EF4-FFF2-40B4-BE49-F238E27FC236}">
                <a16:creationId xmlns:a16="http://schemas.microsoft.com/office/drawing/2014/main" id="{88BA0F4B-680B-4377-A323-6DCD00369EA3}"/>
              </a:ext>
            </a:extLst>
          </p:cNvPr>
          <p:cNvSpPr>
            <a:spLocks noChangeArrowheads="1"/>
          </p:cNvSpPr>
          <p:nvPr/>
        </p:nvSpPr>
        <p:spPr bwMode="auto">
          <a:xfrm>
            <a:off x="8526890" y="4109360"/>
            <a:ext cx="1075937"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18000"/>
              </a:lnSpc>
              <a:spcBef>
                <a:spcPct val="0"/>
              </a:spcBef>
              <a:spcAft>
                <a:spcPts val="0"/>
              </a:spcAft>
              <a:buClr>
                <a:srgbClr val="000000"/>
              </a:buClr>
              <a:buSzPct val="100000"/>
              <a:buFont typeface="Times New Roman" panose="02020603050405020304" pitchFamily="18" charset="0"/>
              <a:buNone/>
              <a:tabLst/>
              <a:defRPr/>
            </a:pPr>
            <a:r>
              <a:rPr kumimoji="0" lang="en-US" altLang="en-US" sz="2118" b="0" i="1"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Monday</a:t>
            </a:r>
          </a:p>
        </p:txBody>
      </p:sp>
      <p:sp>
        <p:nvSpPr>
          <p:cNvPr id="10253" name="Rectangle 24">
            <a:extLst>
              <a:ext uri="{FF2B5EF4-FFF2-40B4-BE49-F238E27FC236}">
                <a16:creationId xmlns:a16="http://schemas.microsoft.com/office/drawing/2014/main" id="{C851A8B3-A8C1-4036-A5C3-19C235967BFE}"/>
              </a:ext>
            </a:extLst>
          </p:cNvPr>
          <p:cNvSpPr>
            <a:spLocks noChangeArrowheads="1"/>
          </p:cNvSpPr>
          <p:nvPr/>
        </p:nvSpPr>
        <p:spPr bwMode="auto">
          <a:xfrm>
            <a:off x="9536409" y="4110761"/>
            <a:ext cx="1075359"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18000"/>
              </a:lnSpc>
              <a:spcBef>
                <a:spcPct val="0"/>
              </a:spcBef>
              <a:spcAft>
                <a:spcPts val="0"/>
              </a:spcAft>
              <a:buClr>
                <a:srgbClr val="000000"/>
              </a:buClr>
              <a:buSzPct val="100000"/>
              <a:buFont typeface="Times New Roman" panose="02020603050405020304" pitchFamily="18" charset="0"/>
              <a:buNone/>
              <a:tabLst/>
              <a:defRPr/>
            </a:pPr>
            <a:r>
              <a:rPr kumimoji="0" lang="en-US" altLang="en-US" sz="2118" b="0" i="1"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Tuesday</a:t>
            </a:r>
          </a:p>
        </p:txBody>
      </p:sp>
    </p:spTree>
    <p:extLst>
      <p:ext uri="{BB962C8B-B14F-4D97-AF65-F5344CB8AC3E}">
        <p14:creationId xmlns:p14="http://schemas.microsoft.com/office/powerpoint/2010/main" val="1959909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76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676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6761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6761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6761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67619">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67619">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67619">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6761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761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49482DC0-7810-4A1B-9384-65EB40193C19}"/>
              </a:ext>
            </a:extLst>
          </p:cNvPr>
          <p:cNvSpPr>
            <a:spLocks noGrp="1" noChangeArrowheads="1"/>
          </p:cNvSpPr>
          <p:nvPr>
            <p:ph type="title"/>
          </p:nvPr>
        </p:nvSpPr>
        <p:spPr>
          <a:xfrm>
            <a:off x="1923210" y="105227"/>
            <a:ext cx="8068235" cy="605118"/>
          </a:xfrm>
        </p:spPr>
        <p:txBody>
          <a:bodyPr>
            <a:normAutofit fontScale="90000"/>
          </a:bodyPr>
          <a:lstStyle/>
          <a:p>
            <a:pPr eaLnBrk="1" hangingPunct="1"/>
            <a:r>
              <a:rPr lang="en-US" altLang="en-US" dirty="0"/>
              <a:t>Dutch book against EDT </a:t>
            </a:r>
            <a:r>
              <a:rPr lang="en-US" altLang="en-US" dirty="0">
                <a:solidFill>
                  <a:schemeClr val="accent1">
                    <a:lumMod val="75000"/>
                  </a:schemeClr>
                </a:solidFill>
              </a:rPr>
              <a:t>[C. 2015]</a:t>
            </a:r>
            <a:endParaRPr lang="en-US" altLang="en-US" sz="2912" dirty="0">
              <a:solidFill>
                <a:schemeClr val="accent1">
                  <a:lumMod val="75000"/>
                </a:schemeClr>
              </a:solidFill>
            </a:endParaRPr>
          </a:p>
        </p:txBody>
      </p:sp>
      <p:sp>
        <p:nvSpPr>
          <p:cNvPr id="367619" name="Rectangle 3">
            <a:extLst>
              <a:ext uri="{FF2B5EF4-FFF2-40B4-BE49-F238E27FC236}">
                <a16:creationId xmlns:a16="http://schemas.microsoft.com/office/drawing/2014/main" id="{7CC6B7F6-D974-4010-B90E-39F8667976DA}"/>
              </a:ext>
            </a:extLst>
          </p:cNvPr>
          <p:cNvSpPr>
            <a:spLocks noGrp="1" noChangeArrowheads="1"/>
          </p:cNvSpPr>
          <p:nvPr>
            <p:ph type="body" idx="1"/>
          </p:nvPr>
        </p:nvSpPr>
        <p:spPr>
          <a:xfrm>
            <a:off x="238042" y="851082"/>
            <a:ext cx="11498238" cy="6401974"/>
          </a:xfrm>
        </p:spPr>
        <p:txBody>
          <a:bodyPr/>
          <a:lstStyle/>
          <a:p>
            <a:pPr eaLnBrk="1" hangingPunct="1"/>
            <a:r>
              <a:rPr lang="en-US" altLang="en-US" sz="2400" dirty="0"/>
              <a:t>Modified version of Sleeping Beauty where she wakes up in rooms of various colors</a:t>
            </a:r>
            <a:endParaRPr lang="en-US" altLang="en-US" sz="1800" dirty="0">
              <a:solidFill>
                <a:srgbClr val="0070C0"/>
              </a:solidFill>
            </a:endParaRPr>
          </a:p>
          <a:p>
            <a:pPr lvl="1" eaLnBrk="1" hangingPunct="1"/>
            <a:endParaRPr lang="en-US" altLang="en-US" sz="1677" dirty="0"/>
          </a:p>
        </p:txBody>
      </p:sp>
      <p:pic>
        <p:nvPicPr>
          <p:cNvPr id="2" name="Picture 1">
            <a:extLst>
              <a:ext uri="{FF2B5EF4-FFF2-40B4-BE49-F238E27FC236}">
                <a16:creationId xmlns:a16="http://schemas.microsoft.com/office/drawing/2014/main" id="{D0939609-B51C-433A-85F1-B3B14E856324}"/>
              </a:ext>
            </a:extLst>
          </p:cNvPr>
          <p:cNvPicPr>
            <a:picLocks noChangeAspect="1"/>
          </p:cNvPicPr>
          <p:nvPr/>
        </p:nvPicPr>
        <p:blipFill>
          <a:blip r:embed="rId3"/>
          <a:stretch>
            <a:fillRect/>
          </a:stretch>
        </p:blipFill>
        <p:spPr>
          <a:xfrm>
            <a:off x="1105938" y="3797076"/>
            <a:ext cx="9834301" cy="2447500"/>
          </a:xfrm>
          <a:prstGeom prst="rect">
            <a:avLst/>
          </a:prstGeom>
        </p:spPr>
      </p:pic>
      <p:pic>
        <p:nvPicPr>
          <p:cNvPr id="3" name="Picture 2">
            <a:extLst>
              <a:ext uri="{FF2B5EF4-FFF2-40B4-BE49-F238E27FC236}">
                <a16:creationId xmlns:a16="http://schemas.microsoft.com/office/drawing/2014/main" id="{FA34D466-C9DE-4135-BA1B-97A2DCB5DE4C}"/>
              </a:ext>
            </a:extLst>
          </p:cNvPr>
          <p:cNvPicPr>
            <a:picLocks noChangeAspect="1"/>
          </p:cNvPicPr>
          <p:nvPr/>
        </p:nvPicPr>
        <p:blipFill>
          <a:blip r:embed="rId4"/>
          <a:stretch>
            <a:fillRect/>
          </a:stretch>
        </p:blipFill>
        <p:spPr>
          <a:xfrm>
            <a:off x="1040176" y="1616957"/>
            <a:ext cx="9834301" cy="1892000"/>
          </a:xfrm>
          <a:prstGeom prst="rect">
            <a:avLst/>
          </a:prstGeom>
        </p:spPr>
      </p:pic>
    </p:spTree>
    <p:extLst>
      <p:ext uri="{BB962C8B-B14F-4D97-AF65-F5344CB8AC3E}">
        <p14:creationId xmlns:p14="http://schemas.microsoft.com/office/powerpoint/2010/main" val="38276230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66320-FBBB-6D5C-6563-C89656998300}"/>
              </a:ext>
            </a:extLst>
          </p:cNvPr>
          <p:cNvSpPr>
            <a:spLocks noGrp="1"/>
          </p:cNvSpPr>
          <p:nvPr>
            <p:ph type="title"/>
          </p:nvPr>
        </p:nvSpPr>
        <p:spPr>
          <a:xfrm>
            <a:off x="111153" y="240658"/>
            <a:ext cx="5920530" cy="1325563"/>
          </a:xfrm>
        </p:spPr>
        <p:txBody>
          <a:bodyPr>
            <a:normAutofit fontScale="90000"/>
          </a:bodyPr>
          <a:lstStyle/>
          <a:p>
            <a:r>
              <a:rPr lang="en-US" dirty="0"/>
              <a:t>Complexity of equilibrium concepts </a:t>
            </a:r>
            <a:r>
              <a:rPr lang="en-US" sz="3600" dirty="0">
                <a:solidFill>
                  <a:srgbClr val="0070C0"/>
                </a:solidFill>
              </a:rPr>
              <a:t>[IJCAI’23, ongoing]</a:t>
            </a:r>
            <a:r>
              <a:rPr lang="en-US" sz="3600" dirty="0"/>
              <a:t> </a:t>
            </a:r>
          </a:p>
        </p:txBody>
      </p:sp>
      <p:pic>
        <p:nvPicPr>
          <p:cNvPr id="4" name="Picture 3" descr="Picture of Caspar">
            <a:extLst>
              <a:ext uri="{FF2B5EF4-FFF2-40B4-BE49-F238E27FC236}">
                <a16:creationId xmlns:a16="http://schemas.microsoft.com/office/drawing/2014/main" id="{F88E337D-00E7-7768-FE16-544D5C8161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3138" y="240659"/>
            <a:ext cx="1059250" cy="15888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icture of Paul Goldberg">
            <a:extLst>
              <a:ext uri="{FF2B5EF4-FFF2-40B4-BE49-F238E27FC236}">
                <a16:creationId xmlns:a16="http://schemas.microsoft.com/office/drawing/2014/main" id="{3571CC26-9E21-78D5-CE5D-C594604FCB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844" r="15229"/>
          <a:stretch/>
        </p:blipFill>
        <p:spPr bwMode="auto">
          <a:xfrm>
            <a:off x="8931135" y="240658"/>
            <a:ext cx="972939" cy="15888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59A09AB-2268-967B-39EF-C7E31920D970}"/>
              </a:ext>
            </a:extLst>
          </p:cNvPr>
          <p:cNvPicPr>
            <a:picLocks noChangeAspect="1"/>
          </p:cNvPicPr>
          <p:nvPr/>
        </p:nvPicPr>
        <p:blipFill>
          <a:blip r:embed="rId4"/>
          <a:stretch>
            <a:fillRect/>
          </a:stretch>
        </p:blipFill>
        <p:spPr>
          <a:xfrm>
            <a:off x="5794919" y="240659"/>
            <a:ext cx="1179472" cy="1588875"/>
          </a:xfrm>
          <a:prstGeom prst="rect">
            <a:avLst/>
          </a:prstGeom>
        </p:spPr>
      </p:pic>
      <p:sp>
        <p:nvSpPr>
          <p:cNvPr id="7" name="Oval 6">
            <a:extLst>
              <a:ext uri="{FF2B5EF4-FFF2-40B4-BE49-F238E27FC236}">
                <a16:creationId xmlns:a16="http://schemas.microsoft.com/office/drawing/2014/main" id="{0E332AF8-E2B4-B8D9-F8E5-37D8F99A01D8}"/>
              </a:ext>
            </a:extLst>
          </p:cNvPr>
          <p:cNvSpPr/>
          <p:nvPr/>
        </p:nvSpPr>
        <p:spPr>
          <a:xfrm>
            <a:off x="1073790" y="2730675"/>
            <a:ext cx="10939243" cy="236119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C07359D-18B3-FFE8-3E21-894EB8684CCE}"/>
              </a:ext>
            </a:extLst>
          </p:cNvPr>
          <p:cNvSpPr/>
          <p:nvPr/>
        </p:nvSpPr>
        <p:spPr>
          <a:xfrm>
            <a:off x="3573710" y="3041912"/>
            <a:ext cx="7701095" cy="173871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A61A75F-EA80-89C8-813A-77F23E1B9ED0}"/>
              </a:ext>
            </a:extLst>
          </p:cNvPr>
          <p:cNvSpPr/>
          <p:nvPr/>
        </p:nvSpPr>
        <p:spPr>
          <a:xfrm>
            <a:off x="6123963" y="3303441"/>
            <a:ext cx="4462943" cy="1215659"/>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DFFE8214-42EF-8D5F-4268-7EAA93C3951B}"/>
              </a:ext>
            </a:extLst>
          </p:cNvPr>
          <p:cNvSpPr txBox="1">
            <a:spLocks/>
          </p:cNvSpPr>
          <p:nvPr/>
        </p:nvSpPr>
        <p:spPr>
          <a:xfrm>
            <a:off x="1202423" y="3295170"/>
            <a:ext cx="3473741" cy="1144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solidFill>
                  <a:srgbClr val="2F528F"/>
                </a:solidFill>
              </a:rPr>
              <a:t>CDT+Thirding</a:t>
            </a:r>
            <a:endParaRPr lang="en-US" sz="2400" dirty="0">
              <a:solidFill>
                <a:srgbClr val="2F528F"/>
              </a:solidFill>
            </a:endParaRPr>
          </a:p>
        </p:txBody>
      </p:sp>
      <p:sp>
        <p:nvSpPr>
          <p:cNvPr id="14" name="Title 1">
            <a:extLst>
              <a:ext uri="{FF2B5EF4-FFF2-40B4-BE49-F238E27FC236}">
                <a16:creationId xmlns:a16="http://schemas.microsoft.com/office/drawing/2014/main" id="{FA895D2D-9D91-D1BD-6DF6-CA566852E67D}"/>
              </a:ext>
            </a:extLst>
          </p:cNvPr>
          <p:cNvSpPr txBox="1">
            <a:spLocks/>
          </p:cNvSpPr>
          <p:nvPr/>
        </p:nvSpPr>
        <p:spPr>
          <a:xfrm>
            <a:off x="3702343" y="3295170"/>
            <a:ext cx="3473741" cy="1144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solidFill>
                  <a:srgbClr val="D14545"/>
                </a:solidFill>
              </a:rPr>
              <a:t>EDT+Halfing</a:t>
            </a:r>
            <a:endParaRPr lang="en-US" sz="2400" dirty="0">
              <a:solidFill>
                <a:srgbClr val="D14545"/>
              </a:solidFill>
            </a:endParaRPr>
          </a:p>
        </p:txBody>
      </p:sp>
      <p:sp>
        <p:nvSpPr>
          <p:cNvPr id="15" name="Title 1">
            <a:extLst>
              <a:ext uri="{FF2B5EF4-FFF2-40B4-BE49-F238E27FC236}">
                <a16:creationId xmlns:a16="http://schemas.microsoft.com/office/drawing/2014/main" id="{BECFC431-437C-DBB0-3D9D-CC2AB81305F0}"/>
              </a:ext>
            </a:extLst>
          </p:cNvPr>
          <p:cNvSpPr txBox="1">
            <a:spLocks/>
          </p:cNvSpPr>
          <p:nvPr/>
        </p:nvSpPr>
        <p:spPr>
          <a:xfrm>
            <a:off x="6340203" y="3295170"/>
            <a:ext cx="3473741" cy="1144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FFC000"/>
                </a:solidFill>
              </a:rPr>
              <a:t>Ex ante optimal</a:t>
            </a:r>
            <a:endParaRPr lang="en-US" sz="2400" dirty="0">
              <a:solidFill>
                <a:srgbClr val="FFC000"/>
              </a:solidFill>
            </a:endParaRPr>
          </a:p>
        </p:txBody>
      </p:sp>
      <p:sp>
        <p:nvSpPr>
          <p:cNvPr id="16" name="Title 1">
            <a:extLst>
              <a:ext uri="{FF2B5EF4-FFF2-40B4-BE49-F238E27FC236}">
                <a16:creationId xmlns:a16="http://schemas.microsoft.com/office/drawing/2014/main" id="{09238146-F4F9-402E-BC3B-E43DFC91D26F}"/>
              </a:ext>
            </a:extLst>
          </p:cNvPr>
          <p:cNvSpPr txBox="1">
            <a:spLocks/>
          </p:cNvSpPr>
          <p:nvPr/>
        </p:nvSpPr>
        <p:spPr>
          <a:xfrm>
            <a:off x="1060382" y="5241572"/>
            <a:ext cx="3473741" cy="1144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2F528F"/>
                </a:solidFill>
              </a:rPr>
              <a:t>CLS-complete*</a:t>
            </a:r>
            <a:endParaRPr lang="en-US" sz="2400" dirty="0">
              <a:solidFill>
                <a:srgbClr val="2F528F"/>
              </a:solidFill>
            </a:endParaRPr>
          </a:p>
        </p:txBody>
      </p:sp>
      <p:sp>
        <p:nvSpPr>
          <p:cNvPr id="17" name="Title 1">
            <a:extLst>
              <a:ext uri="{FF2B5EF4-FFF2-40B4-BE49-F238E27FC236}">
                <a16:creationId xmlns:a16="http://schemas.microsoft.com/office/drawing/2014/main" id="{7CB88698-79B3-1438-1996-8CD370DE4D8F}"/>
              </a:ext>
            </a:extLst>
          </p:cNvPr>
          <p:cNvSpPr txBox="1">
            <a:spLocks/>
          </p:cNvSpPr>
          <p:nvPr/>
        </p:nvSpPr>
        <p:spPr>
          <a:xfrm>
            <a:off x="4216041" y="5241571"/>
            <a:ext cx="3473741" cy="1144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C00000"/>
                </a:solidFill>
              </a:rPr>
              <a:t>PLS-complete*</a:t>
            </a:r>
            <a:endParaRPr lang="en-US" sz="2400" dirty="0">
              <a:solidFill>
                <a:srgbClr val="C00000"/>
              </a:solidFill>
            </a:endParaRPr>
          </a:p>
        </p:txBody>
      </p:sp>
      <p:sp>
        <p:nvSpPr>
          <p:cNvPr id="18" name="Title 1">
            <a:extLst>
              <a:ext uri="{FF2B5EF4-FFF2-40B4-BE49-F238E27FC236}">
                <a16:creationId xmlns:a16="http://schemas.microsoft.com/office/drawing/2014/main" id="{A9940A6F-5ECC-9067-200D-0723856B72C8}"/>
              </a:ext>
            </a:extLst>
          </p:cNvPr>
          <p:cNvSpPr txBox="1">
            <a:spLocks/>
          </p:cNvSpPr>
          <p:nvPr/>
        </p:nvSpPr>
        <p:spPr>
          <a:xfrm>
            <a:off x="7424257" y="5241571"/>
            <a:ext cx="3473741" cy="11440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FFD658"/>
                </a:solidFill>
              </a:rPr>
              <a:t>NP-hard*</a:t>
            </a:r>
            <a:endParaRPr lang="en-US" sz="2400" dirty="0">
              <a:solidFill>
                <a:srgbClr val="FFD658"/>
              </a:solidFill>
            </a:endParaRPr>
          </a:p>
        </p:txBody>
      </p:sp>
      <p:cxnSp>
        <p:nvCxnSpPr>
          <p:cNvPr id="20" name="Straight Arrow Connector 19">
            <a:extLst>
              <a:ext uri="{FF2B5EF4-FFF2-40B4-BE49-F238E27FC236}">
                <a16:creationId xmlns:a16="http://schemas.microsoft.com/office/drawing/2014/main" id="{D3A66A85-4524-1877-0CCA-E9FA9F87B3C7}"/>
              </a:ext>
            </a:extLst>
          </p:cNvPr>
          <p:cNvCxnSpPr/>
          <p:nvPr/>
        </p:nvCxnSpPr>
        <p:spPr>
          <a:xfrm flipV="1">
            <a:off x="2332139" y="4177368"/>
            <a:ext cx="100668" cy="1291904"/>
          </a:xfrm>
          <a:prstGeom prst="straightConnector1">
            <a:avLst/>
          </a:prstGeom>
          <a:ln w="57150">
            <a:solidFill>
              <a:srgbClr val="2F528F"/>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DF2C22E-1F82-A7BC-5E48-55D3DBE1F6B1}"/>
              </a:ext>
            </a:extLst>
          </p:cNvPr>
          <p:cNvCxnSpPr/>
          <p:nvPr/>
        </p:nvCxnSpPr>
        <p:spPr>
          <a:xfrm flipV="1">
            <a:off x="5011613" y="4177368"/>
            <a:ext cx="100668" cy="129190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DF69056-A038-C96A-0258-098BB4BBA6AC}"/>
              </a:ext>
            </a:extLst>
          </p:cNvPr>
          <p:cNvCxnSpPr/>
          <p:nvPr/>
        </p:nvCxnSpPr>
        <p:spPr>
          <a:xfrm flipV="1">
            <a:off x="7805846" y="4133364"/>
            <a:ext cx="100668" cy="1291904"/>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7C637163-F336-C686-9032-D236274996AF}"/>
              </a:ext>
            </a:extLst>
          </p:cNvPr>
          <p:cNvSpPr txBox="1">
            <a:spLocks/>
          </p:cNvSpPr>
          <p:nvPr/>
        </p:nvSpPr>
        <p:spPr>
          <a:xfrm>
            <a:off x="1498002" y="5829099"/>
            <a:ext cx="9251922"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i="1" dirty="0"/>
              <a:t>*under conditions / greatly oversimplifying</a:t>
            </a:r>
            <a:endParaRPr lang="en-US" sz="2800" i="1" dirty="0"/>
          </a:p>
        </p:txBody>
      </p:sp>
      <p:pic>
        <p:nvPicPr>
          <p:cNvPr id="25" name="Picture 24">
            <a:extLst>
              <a:ext uri="{FF2B5EF4-FFF2-40B4-BE49-F238E27FC236}">
                <a16:creationId xmlns:a16="http://schemas.microsoft.com/office/drawing/2014/main" id="{C343ACE2-7692-70E7-5DEC-1257520188E7}"/>
              </a:ext>
            </a:extLst>
          </p:cNvPr>
          <p:cNvPicPr>
            <a:picLocks noChangeAspect="1"/>
          </p:cNvPicPr>
          <p:nvPr/>
        </p:nvPicPr>
        <p:blipFill rotWithShape="1">
          <a:blip r:embed="rId5">
            <a:extLst>
              <a:ext uri="{28A0092B-C50C-407E-A947-70E740481C1C}">
                <a14:useLocalDpi xmlns:a14="http://schemas.microsoft.com/office/drawing/2010/main" val="0"/>
              </a:ext>
            </a:extLst>
          </a:blip>
          <a:srcRect r="5136"/>
          <a:stretch/>
        </p:blipFill>
        <p:spPr>
          <a:xfrm>
            <a:off x="10760579" y="240658"/>
            <a:ext cx="1252454" cy="1574268"/>
          </a:xfrm>
          <a:prstGeom prst="rect">
            <a:avLst/>
          </a:prstGeom>
        </p:spPr>
      </p:pic>
      <p:sp>
        <p:nvSpPr>
          <p:cNvPr id="26" name="TextBox 25">
            <a:extLst>
              <a:ext uri="{FF2B5EF4-FFF2-40B4-BE49-F238E27FC236}">
                <a16:creationId xmlns:a16="http://schemas.microsoft.com/office/drawing/2014/main" id="{72F7268D-E8EA-BFC0-3E47-4D8456EC1E7F}"/>
              </a:ext>
            </a:extLst>
          </p:cNvPr>
          <p:cNvSpPr txBox="1"/>
          <p:nvPr/>
        </p:nvSpPr>
        <p:spPr>
          <a:xfrm>
            <a:off x="7245860" y="1790580"/>
            <a:ext cx="1413806" cy="646331"/>
          </a:xfrm>
          <a:prstGeom prst="rect">
            <a:avLst/>
          </a:prstGeom>
          <a:noFill/>
        </p:spPr>
        <p:txBody>
          <a:bodyPr wrap="square" rtlCol="0">
            <a:spAutoFit/>
          </a:bodyPr>
          <a:lstStyle/>
          <a:p>
            <a:pPr algn="ctr"/>
            <a:r>
              <a:rPr lang="en-US" i="1" dirty="0"/>
              <a:t>Caspar </a:t>
            </a:r>
            <a:r>
              <a:rPr lang="en-US" i="1" dirty="0" err="1"/>
              <a:t>Oesterheld</a:t>
            </a:r>
            <a:endParaRPr lang="en-US" i="1" dirty="0"/>
          </a:p>
        </p:txBody>
      </p:sp>
      <p:sp>
        <p:nvSpPr>
          <p:cNvPr id="27" name="TextBox 26">
            <a:extLst>
              <a:ext uri="{FF2B5EF4-FFF2-40B4-BE49-F238E27FC236}">
                <a16:creationId xmlns:a16="http://schemas.microsoft.com/office/drawing/2014/main" id="{00A4FEC1-4333-9CB9-4ADA-150FCEDC9941}"/>
              </a:ext>
            </a:extLst>
          </p:cNvPr>
          <p:cNvSpPr txBox="1"/>
          <p:nvPr/>
        </p:nvSpPr>
        <p:spPr>
          <a:xfrm>
            <a:off x="8689140" y="1800131"/>
            <a:ext cx="1413806" cy="646331"/>
          </a:xfrm>
          <a:prstGeom prst="rect">
            <a:avLst/>
          </a:prstGeom>
          <a:noFill/>
        </p:spPr>
        <p:txBody>
          <a:bodyPr wrap="square" rtlCol="0">
            <a:spAutoFit/>
          </a:bodyPr>
          <a:lstStyle/>
          <a:p>
            <a:pPr algn="ctr"/>
            <a:r>
              <a:rPr lang="en-US" i="1" dirty="0"/>
              <a:t>Paul Goldberg</a:t>
            </a:r>
          </a:p>
        </p:txBody>
      </p:sp>
      <p:sp>
        <p:nvSpPr>
          <p:cNvPr id="28" name="TextBox 27">
            <a:extLst>
              <a:ext uri="{FF2B5EF4-FFF2-40B4-BE49-F238E27FC236}">
                <a16:creationId xmlns:a16="http://schemas.microsoft.com/office/drawing/2014/main" id="{BC84D2CE-4967-C2C7-D0C5-07E0CDB6A871}"/>
              </a:ext>
            </a:extLst>
          </p:cNvPr>
          <p:cNvSpPr txBox="1"/>
          <p:nvPr/>
        </p:nvSpPr>
        <p:spPr>
          <a:xfrm>
            <a:off x="5654776" y="1778652"/>
            <a:ext cx="1413806" cy="646331"/>
          </a:xfrm>
          <a:prstGeom prst="rect">
            <a:avLst/>
          </a:prstGeom>
          <a:noFill/>
        </p:spPr>
        <p:txBody>
          <a:bodyPr wrap="square" rtlCol="0">
            <a:spAutoFit/>
          </a:bodyPr>
          <a:lstStyle/>
          <a:p>
            <a:pPr algn="ctr"/>
            <a:r>
              <a:rPr lang="en-US" i="1" dirty="0"/>
              <a:t>Emanuel </a:t>
            </a:r>
            <a:r>
              <a:rPr lang="en-US" i="1" dirty="0" err="1"/>
              <a:t>Tewolde</a:t>
            </a:r>
            <a:endParaRPr lang="en-US" i="1" dirty="0"/>
          </a:p>
        </p:txBody>
      </p:sp>
      <p:sp>
        <p:nvSpPr>
          <p:cNvPr id="29" name="TextBox 28">
            <a:extLst>
              <a:ext uri="{FF2B5EF4-FFF2-40B4-BE49-F238E27FC236}">
                <a16:creationId xmlns:a16="http://schemas.microsoft.com/office/drawing/2014/main" id="{DAB00EAE-2D25-4D52-363B-24DA67EFE6E6}"/>
              </a:ext>
            </a:extLst>
          </p:cNvPr>
          <p:cNvSpPr txBox="1"/>
          <p:nvPr/>
        </p:nvSpPr>
        <p:spPr>
          <a:xfrm>
            <a:off x="10673724" y="1800131"/>
            <a:ext cx="1413806" cy="646331"/>
          </a:xfrm>
          <a:prstGeom prst="rect">
            <a:avLst/>
          </a:prstGeom>
          <a:noFill/>
        </p:spPr>
        <p:txBody>
          <a:bodyPr wrap="square" rtlCol="0">
            <a:spAutoFit/>
          </a:bodyPr>
          <a:lstStyle/>
          <a:p>
            <a:pPr algn="ctr"/>
            <a:r>
              <a:rPr lang="en-US" i="1" dirty="0" err="1"/>
              <a:t>Manolis</a:t>
            </a:r>
            <a:r>
              <a:rPr lang="en-US" i="1" dirty="0"/>
              <a:t> </a:t>
            </a:r>
            <a:r>
              <a:rPr lang="en-US" i="1" dirty="0" err="1"/>
              <a:t>Zampetakis</a:t>
            </a:r>
            <a:endParaRPr lang="en-US" i="1" dirty="0"/>
          </a:p>
        </p:txBody>
      </p:sp>
    </p:spTree>
    <p:extLst>
      <p:ext uri="{BB962C8B-B14F-4D97-AF65-F5344CB8AC3E}">
        <p14:creationId xmlns:p14="http://schemas.microsoft.com/office/powerpoint/2010/main" val="2782469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72DD470-A6B8-424A-AED8-A73437118F76}"/>
              </a:ext>
            </a:extLst>
          </p:cNvPr>
          <p:cNvSpPr txBox="1"/>
          <p:nvPr/>
        </p:nvSpPr>
        <p:spPr>
          <a:xfrm>
            <a:off x="907741" y="4340260"/>
            <a:ext cx="6094520" cy="1200329"/>
          </a:xfrm>
          <a:prstGeom prst="rect">
            <a:avLst/>
          </a:prstGeom>
          <a:noFill/>
        </p:spPr>
        <p:txBody>
          <a:bodyPr wrap="square">
            <a:spAutoFit/>
          </a:bodyPr>
          <a:lstStyle/>
          <a:p>
            <a:r>
              <a:rPr lang="en-US" dirty="0"/>
              <a:t>The </a:t>
            </a:r>
            <a:r>
              <a:rPr lang="en-US" b="1" dirty="0"/>
              <a:t>May 6, 2010, flash crash</a:t>
            </a:r>
            <a:r>
              <a:rPr lang="en-US" dirty="0"/>
              <a:t>,</a:t>
            </a:r>
            <a:r>
              <a:rPr lang="en-US" baseline="30000" dirty="0">
                <a:hlinkClick r:id="rId2"/>
              </a:rPr>
              <a:t>[1]</a:t>
            </a:r>
            <a:r>
              <a:rPr lang="en-US" baseline="30000" dirty="0">
                <a:hlinkClick r:id="rId3"/>
              </a:rPr>
              <a:t>[2]</a:t>
            </a:r>
            <a:r>
              <a:rPr lang="en-US" baseline="30000" dirty="0">
                <a:hlinkClick r:id="rId4"/>
              </a:rPr>
              <a:t>[3]</a:t>
            </a:r>
            <a:r>
              <a:rPr lang="en-US" dirty="0"/>
              <a:t> also known as the </a:t>
            </a:r>
            <a:r>
              <a:rPr lang="en-US" b="1" dirty="0"/>
              <a:t>crash of 2:45</a:t>
            </a:r>
            <a:r>
              <a:rPr lang="en-US" dirty="0"/>
              <a:t> or simply the </a:t>
            </a:r>
            <a:r>
              <a:rPr lang="en-US" b="1" dirty="0"/>
              <a:t>flash crash</a:t>
            </a:r>
            <a:r>
              <a:rPr lang="en-US" dirty="0"/>
              <a:t>, was a United States trillion-dollar</a:t>
            </a:r>
            <a:r>
              <a:rPr lang="en-US" baseline="30000" dirty="0">
                <a:hlinkClick r:id="rId5"/>
              </a:rPr>
              <a:t>[4]</a:t>
            </a:r>
            <a:r>
              <a:rPr lang="en-US" dirty="0"/>
              <a:t> </a:t>
            </a:r>
            <a:r>
              <a:rPr lang="en-US" dirty="0">
                <a:hlinkClick r:id="rId6" tooltip="Stock market crash"/>
              </a:rPr>
              <a:t>stock market crash</a:t>
            </a:r>
            <a:r>
              <a:rPr lang="en-US" dirty="0"/>
              <a:t>, which started at 2:32 p.m. </a:t>
            </a:r>
            <a:r>
              <a:rPr lang="en-US" dirty="0">
                <a:hlinkClick r:id="rId7" tooltip="Eastern Time Zone"/>
              </a:rPr>
              <a:t>EDT</a:t>
            </a:r>
            <a:r>
              <a:rPr lang="en-US" dirty="0"/>
              <a:t> and lasted for approximately 36 minutes.</a:t>
            </a:r>
            <a:r>
              <a:rPr lang="en-US" baseline="30000" dirty="0">
                <a:hlinkClick r:id="rId8"/>
              </a:rPr>
              <a:t>[5]</a:t>
            </a:r>
            <a:r>
              <a:rPr lang="en-US" baseline="30000" dirty="0">
                <a:effectLst/>
              </a:rPr>
              <a:t>:1</a:t>
            </a:r>
            <a:endParaRPr lang="en-US" dirty="0"/>
          </a:p>
        </p:txBody>
      </p:sp>
      <p:pic>
        <p:nvPicPr>
          <p:cNvPr id="9" name="Picture 8">
            <a:extLst>
              <a:ext uri="{FF2B5EF4-FFF2-40B4-BE49-F238E27FC236}">
                <a16:creationId xmlns:a16="http://schemas.microsoft.com/office/drawing/2014/main" id="{AC42330A-A311-4D3F-BD24-8A0955898AE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7741" y="404183"/>
            <a:ext cx="5892554" cy="3770047"/>
          </a:xfrm>
          <a:prstGeom prst="rect">
            <a:avLst/>
          </a:prstGeom>
        </p:spPr>
      </p:pic>
      <p:sp>
        <p:nvSpPr>
          <p:cNvPr id="13" name="TextBox 12">
            <a:extLst>
              <a:ext uri="{FF2B5EF4-FFF2-40B4-BE49-F238E27FC236}">
                <a16:creationId xmlns:a16="http://schemas.microsoft.com/office/drawing/2014/main" id="{1C0D62E8-F939-4380-8513-F670699D36AE}"/>
              </a:ext>
            </a:extLst>
          </p:cNvPr>
          <p:cNvSpPr txBox="1"/>
          <p:nvPr/>
        </p:nvSpPr>
        <p:spPr>
          <a:xfrm>
            <a:off x="8427129" y="2401280"/>
            <a:ext cx="2661082" cy="2308324"/>
          </a:xfrm>
          <a:prstGeom prst="rect">
            <a:avLst/>
          </a:prstGeom>
          <a:noFill/>
        </p:spPr>
        <p:txBody>
          <a:bodyPr wrap="square">
            <a:spAutoFit/>
          </a:bodyPr>
          <a:lstStyle/>
          <a:p>
            <a:r>
              <a:rPr lang="en-US" dirty="0"/>
              <a:t>Between 2:45:13 and 2:45:27, HFTs traded over 27,000 contracts, which accounted for about 49 percent of the total trading volume, while buying only about 200 additional contracts net.</a:t>
            </a:r>
          </a:p>
        </p:txBody>
      </p:sp>
    </p:spTree>
    <p:extLst>
      <p:ext uri="{BB962C8B-B14F-4D97-AF65-F5344CB8AC3E}">
        <p14:creationId xmlns:p14="http://schemas.microsoft.com/office/powerpoint/2010/main" val="257856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02678A55-660A-4D93-AA6B-958F7DCDCB89}"/>
              </a:ext>
            </a:extLst>
          </p:cNvPr>
          <p:cNvSpPr>
            <a:spLocks noGrp="1" noChangeArrowheads="1"/>
          </p:cNvSpPr>
          <p:nvPr>
            <p:ph type="title"/>
          </p:nvPr>
        </p:nvSpPr>
        <p:spPr>
          <a:xfrm>
            <a:off x="443203" y="-65392"/>
            <a:ext cx="11698089" cy="672353"/>
          </a:xfrm>
        </p:spPr>
        <p:txBody>
          <a:bodyPr>
            <a:normAutofit/>
          </a:bodyPr>
          <a:lstStyle/>
          <a:p>
            <a:r>
              <a:rPr lang="en-US" altLang="en-US" sz="3971" dirty="0"/>
              <a:t>Philosophy of “being present” somewhere, sometime</a:t>
            </a:r>
            <a:endParaRPr lang="en-US" altLang="en-US" sz="2912" dirty="0">
              <a:solidFill>
                <a:srgbClr val="0070C0"/>
              </a:solidFill>
            </a:endParaRPr>
          </a:p>
        </p:txBody>
      </p:sp>
      <p:sp>
        <p:nvSpPr>
          <p:cNvPr id="120835" name="Rectangle 3">
            <a:extLst>
              <a:ext uri="{FF2B5EF4-FFF2-40B4-BE49-F238E27FC236}">
                <a16:creationId xmlns:a16="http://schemas.microsoft.com/office/drawing/2014/main" id="{FEC42BED-739F-4FED-B931-2E6516C5EAA0}"/>
              </a:ext>
            </a:extLst>
          </p:cNvPr>
          <p:cNvSpPr>
            <a:spLocks noGrp="1" noChangeArrowheads="1"/>
          </p:cNvSpPr>
          <p:nvPr>
            <p:ph type="body" idx="1"/>
          </p:nvPr>
        </p:nvSpPr>
        <p:spPr>
          <a:xfrm>
            <a:off x="-30479" y="3224328"/>
            <a:ext cx="3891270" cy="932228"/>
          </a:xfrm>
        </p:spPr>
        <p:txBody>
          <a:bodyPr>
            <a:noAutofit/>
          </a:bodyPr>
          <a:lstStyle/>
          <a:p>
            <a:pPr marL="0" indent="0" algn="ctr">
              <a:buNone/>
            </a:pPr>
            <a:r>
              <a:rPr lang="en-US" altLang="en-US" dirty="0"/>
              <a:t>1: world with creatures simulated on a computer</a:t>
            </a:r>
            <a:endParaRPr lang="en-US" altLang="en-US" sz="2400" dirty="0"/>
          </a:p>
        </p:txBody>
      </p:sp>
      <p:grpSp>
        <p:nvGrpSpPr>
          <p:cNvPr id="40" name="Group 39">
            <a:extLst>
              <a:ext uri="{FF2B5EF4-FFF2-40B4-BE49-F238E27FC236}">
                <a16:creationId xmlns:a16="http://schemas.microsoft.com/office/drawing/2014/main" id="{8CA9F7FD-FB26-413C-AFD0-1033C9DE5159}"/>
              </a:ext>
            </a:extLst>
          </p:cNvPr>
          <p:cNvGrpSpPr/>
          <p:nvPr/>
        </p:nvGrpSpPr>
        <p:grpSpPr>
          <a:xfrm>
            <a:off x="524538" y="1426954"/>
            <a:ext cx="2696182" cy="1600726"/>
            <a:chOff x="2302538" y="1640314"/>
            <a:chExt cx="1969857" cy="1160756"/>
          </a:xfrm>
        </p:grpSpPr>
        <p:sp>
          <p:nvSpPr>
            <p:cNvPr id="20" name="Oval 9">
              <a:extLst>
                <a:ext uri="{FF2B5EF4-FFF2-40B4-BE49-F238E27FC236}">
                  <a16:creationId xmlns:a16="http://schemas.microsoft.com/office/drawing/2014/main" id="{9749B132-620C-49BE-8A0A-1D73CA0048CD}"/>
                </a:ext>
              </a:extLst>
            </p:cNvPr>
            <p:cNvSpPr>
              <a:spLocks noChangeArrowheads="1"/>
            </p:cNvSpPr>
            <p:nvPr/>
          </p:nvSpPr>
          <p:spPr bwMode="auto">
            <a:xfrm>
              <a:off x="2302538" y="1945114"/>
              <a:ext cx="457200" cy="533400"/>
            </a:xfrm>
            <a:prstGeom prst="ellipse">
              <a:avLst/>
            </a:prstGeom>
            <a:solidFill>
              <a:schemeClr val="bg2">
                <a:lumMod val="90000"/>
              </a:schemeClr>
            </a:solidFill>
            <a:ln w="9525">
              <a:solidFill>
                <a:schemeClr val="bg2">
                  <a:lumMod val="90000"/>
                </a:schemeClr>
              </a:solidFill>
              <a:round/>
              <a:headEnd/>
              <a:tailEnd/>
            </a:ln>
          </p:spPr>
          <p:txBody>
            <a:bodyPr/>
            <a:lstStyle/>
            <a:p>
              <a:pPr marL="0" marR="0" lvl="0" indent="0" algn="l" defTabSz="457200" rtl="0" eaLnBrk="1" fontAlgn="auto" latinLnBrk="0" hangingPunct="1">
                <a:lnSpc>
                  <a:spcPct val="118000"/>
                </a:lnSpc>
                <a:spcBef>
                  <a:spcPts val="0"/>
                </a:spcBef>
                <a:spcAft>
                  <a:spcPts val="0"/>
                </a:spcAft>
                <a:buClr>
                  <a:srgbClr val="000000"/>
                </a:buClr>
                <a:buSzPct val="100000"/>
                <a:buFontTx/>
                <a:buNone/>
                <a:tabLst/>
                <a:defRPr/>
              </a:pPr>
              <a:endParaRPr kumimoji="0" lang="en-US" sz="2400" b="0" i="0" u="none" strike="noStrike" kern="1200" cap="none" spc="0" normalizeH="0" baseline="0" noProof="0">
                <a:ln>
                  <a:noFill/>
                </a:ln>
                <a:solidFill>
                  <a:prstClr val="white"/>
                </a:solidFill>
                <a:effectLst/>
                <a:uLnTx/>
                <a:uFillTx/>
                <a:latin typeface="Times New Roman" charset="0"/>
                <a:ea typeface="宋体" charset="0"/>
                <a:cs typeface="宋体" charset="0"/>
              </a:endParaRPr>
            </a:p>
          </p:txBody>
        </p:sp>
        <p:sp>
          <p:nvSpPr>
            <p:cNvPr id="21" name="Oval 10">
              <a:extLst>
                <a:ext uri="{FF2B5EF4-FFF2-40B4-BE49-F238E27FC236}">
                  <a16:creationId xmlns:a16="http://schemas.microsoft.com/office/drawing/2014/main" id="{51B52BD0-E529-4BC4-9B90-F4CBFBA52C0F}"/>
                </a:ext>
              </a:extLst>
            </p:cNvPr>
            <p:cNvSpPr>
              <a:spLocks noChangeArrowheads="1"/>
            </p:cNvSpPr>
            <p:nvPr/>
          </p:nvSpPr>
          <p:spPr bwMode="auto">
            <a:xfrm>
              <a:off x="2378738" y="1640314"/>
              <a:ext cx="304800" cy="304800"/>
            </a:xfrm>
            <a:prstGeom prst="ellipse">
              <a:avLst/>
            </a:prstGeom>
            <a:solidFill>
              <a:schemeClr val="bg2">
                <a:lumMod val="90000"/>
              </a:schemeClr>
            </a:solidFill>
            <a:ln w="9525">
              <a:solidFill>
                <a:schemeClr val="bg2">
                  <a:lumMod val="90000"/>
                </a:schemeClr>
              </a:solidFill>
              <a:round/>
              <a:headEnd/>
              <a:tailEnd/>
            </a:ln>
          </p:spPr>
          <p:txBody>
            <a:bodyPr/>
            <a:lstStyle/>
            <a:p>
              <a:pPr marL="0" marR="0" lvl="0" indent="0" algn="l" defTabSz="457200" rtl="0" eaLnBrk="1" fontAlgn="auto" latinLnBrk="0" hangingPunct="1">
                <a:lnSpc>
                  <a:spcPct val="118000"/>
                </a:lnSpc>
                <a:spcBef>
                  <a:spcPts val="0"/>
                </a:spcBef>
                <a:spcAft>
                  <a:spcPts val="0"/>
                </a:spcAft>
                <a:buClr>
                  <a:srgbClr val="000000"/>
                </a:buClr>
                <a:buSzPct val="100000"/>
                <a:buFontTx/>
                <a:buNone/>
                <a:tabLst/>
                <a:defRPr/>
              </a:pPr>
              <a:endParaRPr kumimoji="0" lang="en-US" sz="2400" b="0" i="0" u="none" strike="noStrike" kern="1200" cap="none" spc="0" normalizeH="0" baseline="0" noProof="0">
                <a:ln>
                  <a:noFill/>
                </a:ln>
                <a:solidFill>
                  <a:prstClr val="white"/>
                </a:solidFill>
                <a:effectLst/>
                <a:uLnTx/>
                <a:uFillTx/>
                <a:latin typeface="Times New Roman" charset="0"/>
                <a:ea typeface="宋体" charset="0"/>
                <a:cs typeface="宋体" charset="0"/>
              </a:endParaRPr>
            </a:p>
          </p:txBody>
        </p:sp>
        <p:cxnSp>
          <p:nvCxnSpPr>
            <p:cNvPr id="22" name="Straight Connector 11">
              <a:extLst>
                <a:ext uri="{FF2B5EF4-FFF2-40B4-BE49-F238E27FC236}">
                  <a16:creationId xmlns:a16="http://schemas.microsoft.com/office/drawing/2014/main" id="{6CCA5946-ED79-4ED9-8D7E-0DE26BD178AC}"/>
                </a:ext>
              </a:extLst>
            </p:cNvPr>
            <p:cNvCxnSpPr>
              <a:cxnSpLocks noChangeShapeType="1"/>
            </p:cNvCxnSpPr>
            <p:nvPr/>
          </p:nvCxnSpPr>
          <p:spPr bwMode="auto">
            <a:xfrm flipH="1">
              <a:off x="2378738" y="2402315"/>
              <a:ext cx="76200" cy="381001"/>
            </a:xfrm>
            <a:prstGeom prst="line">
              <a:avLst/>
            </a:prstGeom>
            <a:noFill/>
            <a:ln w="63500">
              <a:solidFill>
                <a:schemeClr val="bg2">
                  <a:lumMod val="90000"/>
                </a:schemeClr>
              </a:solidFill>
              <a:round/>
              <a:headEnd/>
              <a:tailEnd/>
            </a:ln>
            <a:extLst>
              <a:ext uri="{909E8E84-426E-40dd-AFC4-6F175D3DCCD1}">
                <a14:hiddenFill xmlns:a14="http://schemas.microsoft.com/office/drawing/2010/main" xmlns="">
                  <a:noFill/>
                </a14:hiddenFill>
              </a:ext>
            </a:extLst>
          </p:spPr>
        </p:cxnSp>
        <p:cxnSp>
          <p:nvCxnSpPr>
            <p:cNvPr id="23" name="Straight Connector 12">
              <a:extLst>
                <a:ext uri="{FF2B5EF4-FFF2-40B4-BE49-F238E27FC236}">
                  <a16:creationId xmlns:a16="http://schemas.microsoft.com/office/drawing/2014/main" id="{24714F67-BB7E-4F92-A23A-FB36BB090DCF}"/>
                </a:ext>
              </a:extLst>
            </p:cNvPr>
            <p:cNvCxnSpPr>
              <a:cxnSpLocks noChangeShapeType="1"/>
            </p:cNvCxnSpPr>
            <p:nvPr/>
          </p:nvCxnSpPr>
          <p:spPr bwMode="auto">
            <a:xfrm rot="16200000" flipH="1">
              <a:off x="2454938" y="2554714"/>
              <a:ext cx="381000" cy="76200"/>
            </a:xfrm>
            <a:prstGeom prst="line">
              <a:avLst/>
            </a:prstGeom>
            <a:noFill/>
            <a:ln w="63500">
              <a:solidFill>
                <a:schemeClr val="bg2">
                  <a:lumMod val="90000"/>
                </a:schemeClr>
              </a:solidFill>
              <a:round/>
              <a:headEnd/>
              <a:tailEnd/>
            </a:ln>
            <a:extLst>
              <a:ext uri="{909E8E84-426E-40dd-AFC4-6F175D3DCCD1}">
                <a14:hiddenFill xmlns:a14="http://schemas.microsoft.com/office/drawing/2010/main" xmlns="">
                  <a:noFill/>
                </a14:hiddenFill>
              </a:ext>
            </a:extLst>
          </p:spPr>
        </p:cxnSp>
        <p:cxnSp>
          <p:nvCxnSpPr>
            <p:cNvPr id="24" name="Straight Connector 12">
              <a:extLst>
                <a:ext uri="{FF2B5EF4-FFF2-40B4-BE49-F238E27FC236}">
                  <a16:creationId xmlns:a16="http://schemas.microsoft.com/office/drawing/2014/main" id="{61BEFBD7-F5DC-4279-BC4C-C6E5AFA3C0A7}"/>
                </a:ext>
              </a:extLst>
            </p:cNvPr>
            <p:cNvCxnSpPr>
              <a:cxnSpLocks noChangeShapeType="1"/>
            </p:cNvCxnSpPr>
            <p:nvPr/>
          </p:nvCxnSpPr>
          <p:spPr bwMode="auto">
            <a:xfrm>
              <a:off x="2531184" y="2397562"/>
              <a:ext cx="0" cy="403508"/>
            </a:xfrm>
            <a:prstGeom prst="line">
              <a:avLst/>
            </a:prstGeom>
            <a:noFill/>
            <a:ln w="63500">
              <a:solidFill>
                <a:schemeClr val="bg2">
                  <a:lumMod val="90000"/>
                </a:schemeClr>
              </a:solidFill>
              <a:round/>
              <a:headEnd/>
              <a:tailEnd/>
            </a:ln>
            <a:extLst>
              <a:ext uri="{909E8E84-426E-40dd-AFC4-6F175D3DCCD1}">
                <a14:hiddenFill xmlns:a14="http://schemas.microsoft.com/office/drawing/2010/main" xmlns="">
                  <a:noFill/>
                </a14:hiddenFill>
              </a:ext>
            </a:extLst>
          </p:spPr>
        </p:cxnSp>
        <p:sp>
          <p:nvSpPr>
            <p:cNvPr id="32" name="Oval 9">
              <a:extLst>
                <a:ext uri="{FF2B5EF4-FFF2-40B4-BE49-F238E27FC236}">
                  <a16:creationId xmlns:a16="http://schemas.microsoft.com/office/drawing/2014/main" id="{86647A08-9AF2-4F3F-BD7F-58AF54B19BBE}"/>
                </a:ext>
              </a:extLst>
            </p:cNvPr>
            <p:cNvSpPr>
              <a:spLocks noChangeArrowheads="1"/>
            </p:cNvSpPr>
            <p:nvPr/>
          </p:nvSpPr>
          <p:spPr bwMode="auto">
            <a:xfrm>
              <a:off x="3815195" y="1945114"/>
              <a:ext cx="457200" cy="533400"/>
            </a:xfrm>
            <a:prstGeom prst="ellipse">
              <a:avLst/>
            </a:prstGeom>
            <a:solidFill>
              <a:schemeClr val="bg2">
                <a:lumMod val="90000"/>
              </a:schemeClr>
            </a:solidFill>
            <a:ln w="9525">
              <a:solidFill>
                <a:schemeClr val="bg2">
                  <a:lumMod val="90000"/>
                </a:schemeClr>
              </a:solidFill>
              <a:round/>
              <a:headEnd/>
              <a:tailEnd/>
            </a:ln>
          </p:spPr>
          <p:txBody>
            <a:bodyPr/>
            <a:lstStyle/>
            <a:p>
              <a:pPr marL="0" marR="0" lvl="0" indent="0" algn="l" defTabSz="457200" rtl="0" eaLnBrk="1" fontAlgn="auto" latinLnBrk="0" hangingPunct="1">
                <a:lnSpc>
                  <a:spcPct val="118000"/>
                </a:lnSpc>
                <a:spcBef>
                  <a:spcPts val="0"/>
                </a:spcBef>
                <a:spcAft>
                  <a:spcPts val="0"/>
                </a:spcAft>
                <a:buClr>
                  <a:srgbClr val="000000"/>
                </a:buClr>
                <a:buSzPct val="100000"/>
                <a:buFontTx/>
                <a:buNone/>
                <a:tabLst/>
                <a:defRPr/>
              </a:pPr>
              <a:endParaRPr kumimoji="0" lang="en-US" sz="2400" b="0" i="0" u="none" strike="noStrike" kern="1200" cap="none" spc="0" normalizeH="0" baseline="0" noProof="0">
                <a:ln>
                  <a:noFill/>
                </a:ln>
                <a:solidFill>
                  <a:prstClr val="white"/>
                </a:solidFill>
                <a:effectLst/>
                <a:uLnTx/>
                <a:uFillTx/>
                <a:latin typeface="Times New Roman" charset="0"/>
                <a:ea typeface="宋体" charset="0"/>
                <a:cs typeface="宋体" charset="0"/>
              </a:endParaRPr>
            </a:p>
          </p:txBody>
        </p:sp>
        <p:cxnSp>
          <p:nvCxnSpPr>
            <p:cNvPr id="34" name="Straight Connector 11">
              <a:extLst>
                <a:ext uri="{FF2B5EF4-FFF2-40B4-BE49-F238E27FC236}">
                  <a16:creationId xmlns:a16="http://schemas.microsoft.com/office/drawing/2014/main" id="{5A67E41F-0F7B-4099-8ECD-AF17EAF7A9BD}"/>
                </a:ext>
              </a:extLst>
            </p:cNvPr>
            <p:cNvCxnSpPr>
              <a:cxnSpLocks noChangeShapeType="1"/>
            </p:cNvCxnSpPr>
            <p:nvPr/>
          </p:nvCxnSpPr>
          <p:spPr bwMode="auto">
            <a:xfrm flipH="1">
              <a:off x="3891395" y="2402315"/>
              <a:ext cx="76200" cy="381001"/>
            </a:xfrm>
            <a:prstGeom prst="line">
              <a:avLst/>
            </a:prstGeom>
            <a:noFill/>
            <a:ln w="63500">
              <a:solidFill>
                <a:schemeClr val="bg2">
                  <a:lumMod val="90000"/>
                </a:schemeClr>
              </a:solidFill>
              <a:round/>
              <a:headEnd/>
              <a:tailEnd/>
            </a:ln>
            <a:extLst>
              <a:ext uri="{909E8E84-426E-40dd-AFC4-6F175D3DCCD1}">
                <a14:hiddenFill xmlns:a14="http://schemas.microsoft.com/office/drawing/2010/main" xmlns="">
                  <a:noFill/>
                </a14:hiddenFill>
              </a:ext>
            </a:extLst>
          </p:spPr>
        </p:cxnSp>
        <p:cxnSp>
          <p:nvCxnSpPr>
            <p:cNvPr id="35" name="Straight Connector 12">
              <a:extLst>
                <a:ext uri="{FF2B5EF4-FFF2-40B4-BE49-F238E27FC236}">
                  <a16:creationId xmlns:a16="http://schemas.microsoft.com/office/drawing/2014/main" id="{C123AB9F-2EB8-4CD6-BDD4-FCC81C12A6E6}"/>
                </a:ext>
              </a:extLst>
            </p:cNvPr>
            <p:cNvCxnSpPr>
              <a:cxnSpLocks noChangeShapeType="1"/>
            </p:cNvCxnSpPr>
            <p:nvPr/>
          </p:nvCxnSpPr>
          <p:spPr bwMode="auto">
            <a:xfrm rot="16200000" flipH="1">
              <a:off x="3967595" y="2554714"/>
              <a:ext cx="381000" cy="76200"/>
            </a:xfrm>
            <a:prstGeom prst="line">
              <a:avLst/>
            </a:prstGeom>
            <a:noFill/>
            <a:ln w="63500">
              <a:solidFill>
                <a:schemeClr val="bg2">
                  <a:lumMod val="90000"/>
                </a:schemeClr>
              </a:solidFill>
              <a:round/>
              <a:headEnd/>
              <a:tailEnd/>
            </a:ln>
            <a:extLst>
              <a:ext uri="{909E8E84-426E-40dd-AFC4-6F175D3DCCD1}">
                <a14:hiddenFill xmlns:a14="http://schemas.microsoft.com/office/drawing/2010/main" xmlns="">
                  <a:noFill/>
                </a14:hiddenFill>
              </a:ext>
            </a:extLst>
          </p:spPr>
        </p:cxnSp>
        <p:cxnSp>
          <p:nvCxnSpPr>
            <p:cNvPr id="36" name="Straight Connector 12">
              <a:extLst>
                <a:ext uri="{FF2B5EF4-FFF2-40B4-BE49-F238E27FC236}">
                  <a16:creationId xmlns:a16="http://schemas.microsoft.com/office/drawing/2014/main" id="{47F76316-0EFE-4A52-8A3C-052A24E1B757}"/>
                </a:ext>
              </a:extLst>
            </p:cNvPr>
            <p:cNvCxnSpPr>
              <a:cxnSpLocks noChangeShapeType="1"/>
            </p:cNvCxnSpPr>
            <p:nvPr/>
          </p:nvCxnSpPr>
          <p:spPr bwMode="auto">
            <a:xfrm>
              <a:off x="4043841" y="2397562"/>
              <a:ext cx="0" cy="403508"/>
            </a:xfrm>
            <a:prstGeom prst="line">
              <a:avLst/>
            </a:prstGeom>
            <a:noFill/>
            <a:ln w="63500">
              <a:solidFill>
                <a:schemeClr val="bg2">
                  <a:lumMod val="90000"/>
                </a:schemeClr>
              </a:solidFill>
              <a:round/>
              <a:headEnd/>
              <a:tailEnd/>
            </a:ln>
            <a:extLst>
              <a:ext uri="{909E8E84-426E-40dd-AFC4-6F175D3DCCD1}">
                <a14:hiddenFill xmlns:a14="http://schemas.microsoft.com/office/drawing/2010/main" xmlns="">
                  <a:noFill/>
                </a14:hiddenFill>
              </a:ext>
            </a:extLst>
          </p:spPr>
        </p:cxnSp>
        <p:sp>
          <p:nvSpPr>
            <p:cNvPr id="28" name="Rectangle 27">
              <a:extLst>
                <a:ext uri="{FF2B5EF4-FFF2-40B4-BE49-F238E27FC236}">
                  <a16:creationId xmlns:a16="http://schemas.microsoft.com/office/drawing/2014/main" id="{61E6ADAC-D084-4D0C-9CC5-2C3F65BDFAC3}"/>
                </a:ext>
              </a:extLst>
            </p:cNvPr>
            <p:cNvSpPr/>
            <p:nvPr/>
          </p:nvSpPr>
          <p:spPr>
            <a:xfrm>
              <a:off x="3901555" y="1651334"/>
              <a:ext cx="304800" cy="304800"/>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10">
              <a:extLst>
                <a:ext uri="{FF2B5EF4-FFF2-40B4-BE49-F238E27FC236}">
                  <a16:creationId xmlns:a16="http://schemas.microsoft.com/office/drawing/2014/main" id="{368031C2-D5F9-4A45-B50A-791E2D873E8D}"/>
                </a:ext>
              </a:extLst>
            </p:cNvPr>
            <p:cNvSpPr>
              <a:spLocks noChangeArrowheads="1"/>
            </p:cNvSpPr>
            <p:nvPr/>
          </p:nvSpPr>
          <p:spPr bwMode="auto">
            <a:xfrm flipV="1">
              <a:off x="2584478" y="1709395"/>
              <a:ext cx="81280" cy="96186"/>
            </a:xfrm>
            <a:prstGeom prst="ellipse">
              <a:avLst/>
            </a:prstGeom>
            <a:solidFill>
              <a:schemeClr val="tx1"/>
            </a:solidFill>
            <a:ln w="9525">
              <a:solidFill>
                <a:schemeClr val="bg2">
                  <a:lumMod val="90000"/>
                </a:schemeClr>
              </a:solidFill>
              <a:round/>
              <a:headEnd/>
              <a:tailEnd/>
            </a:ln>
          </p:spPr>
          <p:txBody>
            <a:bodyPr/>
            <a:lstStyle/>
            <a:p>
              <a:pPr marL="0" marR="0" lvl="0" indent="0" algn="l" defTabSz="457200" rtl="0" eaLnBrk="1" fontAlgn="auto" latinLnBrk="0" hangingPunct="1">
                <a:lnSpc>
                  <a:spcPct val="118000"/>
                </a:lnSpc>
                <a:spcBef>
                  <a:spcPts val="0"/>
                </a:spcBef>
                <a:spcAft>
                  <a:spcPts val="0"/>
                </a:spcAft>
                <a:buClr>
                  <a:srgbClr val="000000"/>
                </a:buClr>
                <a:buSzPct val="100000"/>
                <a:buFontTx/>
                <a:buNone/>
                <a:tabLst/>
                <a:defRPr/>
              </a:pPr>
              <a:endParaRPr kumimoji="0" lang="en-US" sz="2400" b="0" i="0" u="none" strike="noStrike" kern="1200" cap="none" spc="0" normalizeH="0" baseline="0" noProof="0" dirty="0">
                <a:ln>
                  <a:noFill/>
                </a:ln>
                <a:solidFill>
                  <a:prstClr val="white"/>
                </a:solidFill>
                <a:effectLst/>
                <a:uLnTx/>
                <a:uFillTx/>
                <a:latin typeface="Times New Roman" charset="0"/>
                <a:ea typeface="宋体" charset="0"/>
                <a:cs typeface="宋体" charset="0"/>
              </a:endParaRPr>
            </a:p>
          </p:txBody>
        </p:sp>
        <p:sp>
          <p:nvSpPr>
            <p:cNvPr id="39" name="Oval 10">
              <a:extLst>
                <a:ext uri="{FF2B5EF4-FFF2-40B4-BE49-F238E27FC236}">
                  <a16:creationId xmlns:a16="http://schemas.microsoft.com/office/drawing/2014/main" id="{DD1DF765-E70D-4E33-9ED1-96495BCEDEF5}"/>
                </a:ext>
              </a:extLst>
            </p:cNvPr>
            <p:cNvSpPr>
              <a:spLocks noChangeArrowheads="1"/>
            </p:cNvSpPr>
            <p:nvPr/>
          </p:nvSpPr>
          <p:spPr bwMode="auto">
            <a:xfrm flipV="1">
              <a:off x="3945918" y="1709395"/>
              <a:ext cx="81280" cy="96186"/>
            </a:xfrm>
            <a:prstGeom prst="ellipse">
              <a:avLst/>
            </a:prstGeom>
            <a:solidFill>
              <a:schemeClr val="tx1"/>
            </a:solidFill>
            <a:ln w="9525">
              <a:solidFill>
                <a:schemeClr val="bg2">
                  <a:lumMod val="90000"/>
                </a:schemeClr>
              </a:solidFill>
              <a:round/>
              <a:headEnd/>
              <a:tailEnd/>
            </a:ln>
          </p:spPr>
          <p:txBody>
            <a:bodyPr/>
            <a:lstStyle/>
            <a:p>
              <a:pPr marL="0" marR="0" lvl="0" indent="0" algn="l" defTabSz="457200" rtl="0" eaLnBrk="1" fontAlgn="auto" latinLnBrk="0" hangingPunct="1">
                <a:lnSpc>
                  <a:spcPct val="118000"/>
                </a:lnSpc>
                <a:spcBef>
                  <a:spcPts val="0"/>
                </a:spcBef>
                <a:spcAft>
                  <a:spcPts val="0"/>
                </a:spcAft>
                <a:buClr>
                  <a:srgbClr val="000000"/>
                </a:buClr>
                <a:buSzPct val="100000"/>
                <a:buFontTx/>
                <a:buNone/>
                <a:tabLst/>
                <a:defRPr/>
              </a:pPr>
              <a:endParaRPr kumimoji="0" lang="en-US" sz="2400" b="0" i="0" u="none" strike="noStrike" kern="1200" cap="none" spc="0" normalizeH="0" baseline="0" noProof="0" dirty="0">
                <a:ln>
                  <a:noFill/>
                </a:ln>
                <a:solidFill>
                  <a:prstClr val="white"/>
                </a:solidFill>
                <a:effectLst/>
                <a:uLnTx/>
                <a:uFillTx/>
                <a:latin typeface="Times New Roman" charset="0"/>
                <a:ea typeface="宋体" charset="0"/>
                <a:cs typeface="宋体" charset="0"/>
              </a:endParaRPr>
            </a:p>
          </p:txBody>
        </p:sp>
        <p:cxnSp>
          <p:nvCxnSpPr>
            <p:cNvPr id="31" name="Straight Arrow Connector 30">
              <a:extLst>
                <a:ext uri="{FF2B5EF4-FFF2-40B4-BE49-F238E27FC236}">
                  <a16:creationId xmlns:a16="http://schemas.microsoft.com/office/drawing/2014/main" id="{BC36DB4F-286E-47D3-BDFA-6092C0B5D20E}"/>
                </a:ext>
              </a:extLst>
            </p:cNvPr>
            <p:cNvCxnSpPr/>
            <p:nvPr/>
          </p:nvCxnSpPr>
          <p:spPr>
            <a:xfrm flipH="1">
              <a:off x="2875280" y="1890428"/>
              <a:ext cx="848475" cy="0"/>
            </a:xfrm>
            <a:prstGeom prst="straightConnector1">
              <a:avLst/>
            </a:prstGeom>
            <a:ln w="38100">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73D95D15-1F1B-4B62-91E9-9AF8252E71C0}"/>
                </a:ext>
              </a:extLst>
            </p:cNvPr>
            <p:cNvCxnSpPr/>
            <p:nvPr/>
          </p:nvCxnSpPr>
          <p:spPr>
            <a:xfrm flipH="1">
              <a:off x="2875280" y="1727868"/>
              <a:ext cx="848475" cy="0"/>
            </a:xfrm>
            <a:prstGeom prst="straightConnector1">
              <a:avLst/>
            </a:prstGeom>
            <a:ln w="38100">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43" name="Rectangle 3">
            <a:extLst>
              <a:ext uri="{FF2B5EF4-FFF2-40B4-BE49-F238E27FC236}">
                <a16:creationId xmlns:a16="http://schemas.microsoft.com/office/drawing/2014/main" id="{C9230165-66B8-47E9-A604-C26FD2291E0E}"/>
              </a:ext>
            </a:extLst>
          </p:cNvPr>
          <p:cNvSpPr txBox="1">
            <a:spLocks noChangeArrowheads="1"/>
          </p:cNvSpPr>
          <p:nvPr/>
        </p:nvSpPr>
        <p:spPr>
          <a:xfrm>
            <a:off x="50707" y="593451"/>
            <a:ext cx="2199220" cy="67235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000" b="0" i="1" u="none" strike="noStrike" kern="1200" cap="none" spc="0" normalizeH="0" baseline="0" noProof="0" dirty="0">
                <a:ln>
                  <a:noFill/>
                </a:ln>
                <a:solidFill>
                  <a:prstClr val="black"/>
                </a:solidFill>
                <a:effectLst/>
                <a:uLnTx/>
                <a:uFillTx/>
                <a:latin typeface="Calibri" panose="020F0502020204030204"/>
                <a:ea typeface="+mn-ea"/>
                <a:cs typeface="+mn-cs"/>
              </a:rPr>
              <a:t>simulated light (no direct correspondence to light in our world)</a:t>
            </a:r>
            <a:endParaRPr kumimoji="0" lang="en-US" alt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50857471-27BE-4B1F-9955-A23ED40B6F9D}"/>
              </a:ext>
            </a:extLst>
          </p:cNvPr>
          <p:cNvSpPr/>
          <p:nvPr/>
        </p:nvSpPr>
        <p:spPr>
          <a:xfrm>
            <a:off x="3693331" y="1115224"/>
            <a:ext cx="4068785" cy="202929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B575A39E-E77D-4134-B7E8-B12AD133DDB3}"/>
              </a:ext>
            </a:extLst>
          </p:cNvPr>
          <p:cNvSpPr/>
          <p:nvPr/>
        </p:nvSpPr>
        <p:spPr>
          <a:xfrm>
            <a:off x="3801556" y="1206988"/>
            <a:ext cx="3835703" cy="18292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D4DAFF6-C518-4168-AE7E-37B2BC98D1E7}"/>
              </a:ext>
            </a:extLst>
          </p:cNvPr>
          <p:cNvSpPr/>
          <p:nvPr/>
        </p:nvSpPr>
        <p:spPr>
          <a:xfrm>
            <a:off x="5514862" y="1739454"/>
            <a:ext cx="499501" cy="4641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10">
            <a:extLst>
              <a:ext uri="{FF2B5EF4-FFF2-40B4-BE49-F238E27FC236}">
                <a16:creationId xmlns:a16="http://schemas.microsoft.com/office/drawing/2014/main" id="{B161A878-304B-45C3-A14F-D8666C252F3A}"/>
              </a:ext>
            </a:extLst>
          </p:cNvPr>
          <p:cNvSpPr>
            <a:spLocks noChangeArrowheads="1"/>
          </p:cNvSpPr>
          <p:nvPr/>
        </p:nvSpPr>
        <p:spPr bwMode="auto">
          <a:xfrm flipV="1">
            <a:off x="5587563" y="1827874"/>
            <a:ext cx="133200" cy="146480"/>
          </a:xfrm>
          <a:prstGeom prst="ellipse">
            <a:avLst/>
          </a:prstGeom>
          <a:solidFill>
            <a:srgbClr val="040300"/>
          </a:solidFill>
          <a:ln w="9525">
            <a:noFill/>
            <a:round/>
            <a:headEnd/>
            <a:tailEnd/>
          </a:ln>
        </p:spPr>
        <p:txBody>
          <a:bodyPr/>
          <a:lstStyle/>
          <a:p>
            <a:pPr marL="0" marR="0" lvl="0" indent="0" algn="l" defTabSz="457200" rtl="0" eaLnBrk="1" fontAlgn="auto" latinLnBrk="0" hangingPunct="1">
              <a:lnSpc>
                <a:spcPct val="118000"/>
              </a:lnSpc>
              <a:spcBef>
                <a:spcPts val="0"/>
              </a:spcBef>
              <a:spcAft>
                <a:spcPts val="0"/>
              </a:spcAft>
              <a:buClr>
                <a:srgbClr val="000000"/>
              </a:buClr>
              <a:buSzPct val="100000"/>
              <a:buFontTx/>
              <a:buNone/>
              <a:tabLst/>
              <a:defRPr/>
            </a:pPr>
            <a:endParaRPr kumimoji="0" lang="en-US" sz="2400" b="0" i="0" u="none" strike="noStrike" kern="1200" cap="none" spc="0" normalizeH="0" baseline="0" noProof="0" dirty="0">
              <a:ln>
                <a:noFill/>
              </a:ln>
              <a:solidFill>
                <a:prstClr val="white"/>
              </a:solidFill>
              <a:effectLst/>
              <a:uLnTx/>
              <a:uFillTx/>
              <a:latin typeface="Times New Roman" charset="0"/>
              <a:ea typeface="宋体" charset="0"/>
              <a:cs typeface="宋体" charset="0"/>
            </a:endParaRPr>
          </a:p>
        </p:txBody>
      </p:sp>
      <p:sp>
        <p:nvSpPr>
          <p:cNvPr id="48" name="Oval 10">
            <a:extLst>
              <a:ext uri="{FF2B5EF4-FFF2-40B4-BE49-F238E27FC236}">
                <a16:creationId xmlns:a16="http://schemas.microsoft.com/office/drawing/2014/main" id="{9AAEF1F5-AA2C-4C8E-8C7A-8BD1953462E5}"/>
              </a:ext>
            </a:extLst>
          </p:cNvPr>
          <p:cNvSpPr>
            <a:spLocks noChangeArrowheads="1"/>
          </p:cNvSpPr>
          <p:nvPr/>
        </p:nvSpPr>
        <p:spPr bwMode="auto">
          <a:xfrm flipV="1">
            <a:off x="5820663" y="1827874"/>
            <a:ext cx="133200" cy="146480"/>
          </a:xfrm>
          <a:prstGeom prst="ellipse">
            <a:avLst/>
          </a:prstGeom>
          <a:solidFill>
            <a:srgbClr val="040300"/>
          </a:solidFill>
          <a:ln w="9525">
            <a:noFill/>
            <a:round/>
            <a:headEnd/>
            <a:tailEnd/>
          </a:ln>
        </p:spPr>
        <p:txBody>
          <a:bodyPr/>
          <a:lstStyle/>
          <a:p>
            <a:pPr marL="0" marR="0" lvl="0" indent="0" algn="l" defTabSz="457200" rtl="0" eaLnBrk="1" fontAlgn="auto" latinLnBrk="0" hangingPunct="1">
              <a:lnSpc>
                <a:spcPct val="118000"/>
              </a:lnSpc>
              <a:spcBef>
                <a:spcPts val="0"/>
              </a:spcBef>
              <a:spcAft>
                <a:spcPts val="0"/>
              </a:spcAft>
              <a:buClr>
                <a:srgbClr val="000000"/>
              </a:buClr>
              <a:buSzPct val="100000"/>
              <a:buFontTx/>
              <a:buNone/>
              <a:tabLst/>
              <a:defRPr/>
            </a:pPr>
            <a:endParaRPr kumimoji="0" lang="en-US" sz="2400" b="0" i="0" u="none" strike="noStrike" kern="1200" cap="none" spc="0" normalizeH="0" baseline="0" noProof="0" dirty="0">
              <a:ln>
                <a:noFill/>
              </a:ln>
              <a:solidFill>
                <a:prstClr val="white"/>
              </a:solidFill>
              <a:effectLst/>
              <a:uLnTx/>
              <a:uFillTx/>
              <a:latin typeface="Times New Roman" charset="0"/>
              <a:ea typeface="宋体" charset="0"/>
              <a:cs typeface="宋体" charset="0"/>
            </a:endParaRPr>
          </a:p>
        </p:txBody>
      </p:sp>
      <p:sp>
        <p:nvSpPr>
          <p:cNvPr id="49" name="Oval 9">
            <a:extLst>
              <a:ext uri="{FF2B5EF4-FFF2-40B4-BE49-F238E27FC236}">
                <a16:creationId xmlns:a16="http://schemas.microsoft.com/office/drawing/2014/main" id="{87AA3A5F-6A0B-47D8-9399-954BB76AE898}"/>
              </a:ext>
            </a:extLst>
          </p:cNvPr>
          <p:cNvSpPr>
            <a:spLocks noChangeArrowheads="1"/>
          </p:cNvSpPr>
          <p:nvPr/>
        </p:nvSpPr>
        <p:spPr bwMode="auto">
          <a:xfrm>
            <a:off x="5383497" y="2200951"/>
            <a:ext cx="749251" cy="812307"/>
          </a:xfrm>
          <a:prstGeom prst="ellipse">
            <a:avLst/>
          </a:prstGeom>
          <a:solidFill>
            <a:srgbClr val="00B0F0"/>
          </a:solidFill>
          <a:ln w="9525">
            <a:noFill/>
            <a:round/>
            <a:headEnd/>
            <a:tailEnd/>
          </a:ln>
        </p:spPr>
        <p:txBody>
          <a:bodyPr/>
          <a:lstStyle/>
          <a:p>
            <a:pPr marL="0" marR="0" lvl="0" indent="0" algn="l" defTabSz="457200" rtl="0" eaLnBrk="1" fontAlgn="auto" latinLnBrk="0" hangingPunct="1">
              <a:lnSpc>
                <a:spcPct val="118000"/>
              </a:lnSpc>
              <a:spcBef>
                <a:spcPts val="0"/>
              </a:spcBef>
              <a:spcAft>
                <a:spcPts val="0"/>
              </a:spcAft>
              <a:buClr>
                <a:srgbClr val="000000"/>
              </a:buClr>
              <a:buSzPct val="100000"/>
              <a:buFontTx/>
              <a:buNone/>
              <a:tabLst/>
              <a:defRPr/>
            </a:pPr>
            <a:endParaRPr kumimoji="0" lang="en-US" sz="2400" b="0" i="0" u="none" strike="noStrike" kern="1200" cap="none" spc="0" normalizeH="0" baseline="0" noProof="0">
              <a:ln>
                <a:noFill/>
              </a:ln>
              <a:solidFill>
                <a:prstClr val="white"/>
              </a:solidFill>
              <a:effectLst/>
              <a:uLnTx/>
              <a:uFillTx/>
              <a:latin typeface="Times New Roman" charset="0"/>
              <a:ea typeface="宋体" charset="0"/>
              <a:cs typeface="宋体" charset="0"/>
            </a:endParaRPr>
          </a:p>
        </p:txBody>
      </p:sp>
      <p:sp>
        <p:nvSpPr>
          <p:cNvPr id="53" name="Rectangle 3">
            <a:extLst>
              <a:ext uri="{FF2B5EF4-FFF2-40B4-BE49-F238E27FC236}">
                <a16:creationId xmlns:a16="http://schemas.microsoft.com/office/drawing/2014/main" id="{E2B84284-B4DD-44B2-948F-12CBCB8156C5}"/>
              </a:ext>
            </a:extLst>
          </p:cNvPr>
          <p:cNvSpPr txBox="1">
            <a:spLocks noChangeArrowheads="1"/>
          </p:cNvSpPr>
          <p:nvPr/>
        </p:nvSpPr>
        <p:spPr>
          <a:xfrm>
            <a:off x="3797301" y="3224328"/>
            <a:ext cx="3891270" cy="9322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mn-cs"/>
              </a:rPr>
              <a:t>2: displayed perspective of one of the creatures</a:t>
            </a: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Rectangle 3">
            <a:extLst>
              <a:ext uri="{FF2B5EF4-FFF2-40B4-BE49-F238E27FC236}">
                <a16:creationId xmlns:a16="http://schemas.microsoft.com/office/drawing/2014/main" id="{A676F565-1434-4F1C-97AB-2CAE6CA3E5F4}"/>
              </a:ext>
            </a:extLst>
          </p:cNvPr>
          <p:cNvSpPr txBox="1">
            <a:spLocks noChangeArrowheads="1"/>
          </p:cNvSpPr>
          <p:nvPr/>
        </p:nvSpPr>
        <p:spPr>
          <a:xfrm>
            <a:off x="21896" y="4301443"/>
            <a:ext cx="12053563" cy="41231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mn-cs"/>
              </a:rPr>
              <a:t>To get from 1 to 2, need </a:t>
            </a:r>
            <a:r>
              <a:rPr kumimoji="0" lang="en-US" altLang="en-US" sz="2800" b="0" i="1" u="none" strike="noStrike" kern="1200" cap="none" spc="0" normalizeH="0" baseline="0" noProof="0" dirty="0">
                <a:ln>
                  <a:noFill/>
                </a:ln>
                <a:solidFill>
                  <a:prstClr val="black"/>
                </a:solidFill>
                <a:effectLst/>
                <a:uLnTx/>
                <a:uFillTx/>
                <a:latin typeface="Calibri" panose="020F0502020204030204"/>
                <a:ea typeface="+mn-ea"/>
                <a:cs typeface="+mn-cs"/>
              </a:rPr>
              <a:t>additional</a:t>
            </a: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mn-cs"/>
              </a:rPr>
              <a:t> code to:</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A. determine </a:t>
            </a:r>
            <a:r>
              <a:rPr kumimoji="0" lang="en-US" altLang="en-US" sz="2400" b="0" i="1" u="none" strike="noStrike" kern="1200" cap="none" spc="0" normalizeH="0" baseline="0" noProof="0" dirty="0">
                <a:ln>
                  <a:noFill/>
                </a:ln>
                <a:solidFill>
                  <a:prstClr val="black"/>
                </a:solidFill>
                <a:effectLst/>
                <a:uLnTx/>
                <a:uFillTx/>
                <a:latin typeface="Calibri" panose="020F0502020204030204"/>
                <a:ea typeface="+mn-ea"/>
                <a:cs typeface="+mn-cs"/>
              </a:rPr>
              <a:t>in which real-world colors</a:t>
            </a: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display perception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B. </a:t>
            </a:r>
            <a:r>
              <a:rPr kumimoji="0" lang="en-US" altLang="en-US" sz="2400" b="0" i="1" u="none" strike="noStrike" kern="1200" cap="none" spc="0" normalizeH="0" baseline="0" noProof="0" dirty="0">
                <a:ln>
                  <a:noFill/>
                </a:ln>
                <a:solidFill>
                  <a:prstClr val="black"/>
                </a:solidFill>
                <a:effectLst/>
                <a:uLnTx/>
                <a:uFillTx/>
                <a:latin typeface="Calibri" panose="020F0502020204030204"/>
                <a:ea typeface="+mn-ea"/>
                <a:cs typeface="+mn-cs"/>
              </a:rPr>
              <a:t>which agent’s</a:t>
            </a: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 perspective to display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mn-cs"/>
              </a:rPr>
              <a:t>Is 2 more like our own conscious experience than 1?  If so, are there </a:t>
            </a:r>
            <a:r>
              <a:rPr kumimoji="0" lang="en-US" altLang="en-US" sz="2800" b="0" i="1" u="none" strike="noStrike" kern="1200" cap="none" spc="0" normalizeH="0" baseline="0" noProof="0" dirty="0">
                <a:ln>
                  <a:noFill/>
                </a:ln>
                <a:solidFill>
                  <a:prstClr val="black"/>
                </a:solidFill>
                <a:effectLst/>
                <a:uLnTx/>
                <a:uFillTx/>
                <a:latin typeface="Calibri" panose="020F0502020204030204"/>
                <a:ea typeface="+mn-ea"/>
                <a:cs typeface="+mn-cs"/>
              </a:rPr>
              <a:t>further facts</a:t>
            </a: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mn-cs"/>
              </a:rPr>
              <a:t> about presence, perhaps beyond physics as we currently understand it?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ltLang="en-US" dirty="0">
                <a:solidFill>
                  <a:prstClr val="black"/>
                </a:solidFill>
                <a:latin typeface="Calibri" panose="020F0502020204030204"/>
              </a:rPr>
              <a:t>Related to A-theory and B-theory of time in metaphysics </a:t>
            </a:r>
            <a:r>
              <a:rPr lang="en-US" altLang="en-US" dirty="0">
                <a:solidFill>
                  <a:srgbClr val="0070C0"/>
                </a:solidFill>
                <a:latin typeface="Calibri" panose="020F0502020204030204"/>
              </a:rPr>
              <a:t>[C., dialectica’20]</a:t>
            </a:r>
            <a:endParaRPr kumimoji="0" lang="en-US" altLang="en-US" sz="2800" b="0" i="0" u="none" strike="noStrike" kern="1200" cap="none" spc="0" normalizeH="0" baseline="0" noProof="0" dirty="0">
              <a:ln>
                <a:noFill/>
              </a:ln>
              <a:solidFill>
                <a:srgbClr val="0070C0"/>
              </a:solidFill>
              <a:effectLst/>
              <a:uLnTx/>
              <a:uFillTx/>
              <a:latin typeface="Calibri" panose="020F0502020204030204"/>
            </a:endParaRPr>
          </a:p>
        </p:txBody>
      </p:sp>
      <p:cxnSp>
        <p:nvCxnSpPr>
          <p:cNvPr id="51" name="Straight Connector 50">
            <a:extLst>
              <a:ext uri="{FF2B5EF4-FFF2-40B4-BE49-F238E27FC236}">
                <a16:creationId xmlns:a16="http://schemas.microsoft.com/office/drawing/2014/main" id="{22EA761B-7C1D-4429-A735-0004B4912CFF}"/>
              </a:ext>
            </a:extLst>
          </p:cNvPr>
          <p:cNvCxnSpPr>
            <a:cxnSpLocks/>
          </p:cNvCxnSpPr>
          <p:nvPr/>
        </p:nvCxnSpPr>
        <p:spPr>
          <a:xfrm>
            <a:off x="1794358" y="1258303"/>
            <a:ext cx="94766" cy="183848"/>
          </a:xfrm>
          <a:prstGeom prst="line">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3">
            <a:extLst>
              <a:ext uri="{FF2B5EF4-FFF2-40B4-BE49-F238E27FC236}">
                <a16:creationId xmlns:a16="http://schemas.microsoft.com/office/drawing/2014/main" id="{0870B5B8-4F6D-4141-92CC-B56B7E8091E3}"/>
              </a:ext>
            </a:extLst>
          </p:cNvPr>
          <p:cNvSpPr txBox="1">
            <a:spLocks noChangeArrowheads="1"/>
          </p:cNvSpPr>
          <p:nvPr/>
        </p:nvSpPr>
        <p:spPr>
          <a:xfrm>
            <a:off x="8321335" y="4751142"/>
            <a:ext cx="3870665" cy="5349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000" b="0" i="1" u="none" strike="noStrike" kern="1200" cap="none" spc="0" normalizeH="0" baseline="0" noProof="0" dirty="0">
                <a:ln>
                  <a:noFill/>
                </a:ln>
                <a:solidFill>
                  <a:prstClr val="black"/>
                </a:solidFill>
                <a:effectLst/>
                <a:uLnTx/>
                <a:uFillTx/>
                <a:latin typeface="Calibri" panose="020F0502020204030204"/>
                <a:ea typeface="+mn-ea"/>
                <a:cs typeface="+mn-cs"/>
              </a:rPr>
              <a:t>See also: </a:t>
            </a:r>
            <a:r>
              <a:rPr kumimoji="0" lang="en-US" altLang="en-US" sz="2000" b="0" i="1" u="none" strike="noStrike" kern="1200" cap="none" spc="0" normalizeH="0" baseline="0" noProof="0" dirty="0">
                <a:ln>
                  <a:noFill/>
                </a:ln>
                <a:solidFill>
                  <a:srgbClr val="0070C0"/>
                </a:solidFill>
                <a:effectLst/>
                <a:uLnTx/>
                <a:uFillTx/>
                <a:latin typeface="Calibri" panose="020F0502020204030204"/>
                <a:ea typeface="+mn-ea"/>
                <a:cs typeface="+mn-cs"/>
              </a:rPr>
              <a:t>[Hare 2007-2010, </a:t>
            </a:r>
            <a:r>
              <a:rPr kumimoji="0" lang="en-US" altLang="en-US" sz="2000" b="0" i="1" u="none" strike="noStrike" kern="1200" cap="none" spc="0" normalizeH="0" baseline="0" noProof="0" dirty="0" err="1">
                <a:ln>
                  <a:noFill/>
                </a:ln>
                <a:solidFill>
                  <a:srgbClr val="0070C0"/>
                </a:solidFill>
                <a:effectLst/>
                <a:uLnTx/>
                <a:uFillTx/>
                <a:latin typeface="Calibri" panose="020F0502020204030204"/>
                <a:ea typeface="+mn-ea"/>
                <a:cs typeface="+mn-cs"/>
              </a:rPr>
              <a:t>Valberg</a:t>
            </a:r>
            <a:r>
              <a:rPr kumimoji="0" lang="en-US" altLang="en-US" sz="2000" b="0" i="1" u="none" strike="noStrike" kern="1200" cap="none" spc="0" normalizeH="0" baseline="0" noProof="0" dirty="0">
                <a:ln>
                  <a:noFill/>
                </a:ln>
                <a:solidFill>
                  <a:srgbClr val="0070C0"/>
                </a:solidFill>
                <a:effectLst/>
                <a:uLnTx/>
                <a:uFillTx/>
                <a:latin typeface="Calibri" panose="020F0502020204030204"/>
                <a:ea typeface="+mn-ea"/>
                <a:cs typeface="+mn-cs"/>
              </a:rPr>
              <a:t> 2007, </a:t>
            </a:r>
            <a:r>
              <a:rPr kumimoji="0" lang="en-US" altLang="en-US" sz="2000" b="0" i="1" u="none" strike="noStrike" kern="1200" cap="none" spc="0" normalizeH="0" baseline="0" noProof="0" dirty="0" err="1">
                <a:ln>
                  <a:noFill/>
                </a:ln>
                <a:solidFill>
                  <a:srgbClr val="0070C0"/>
                </a:solidFill>
                <a:effectLst/>
                <a:uLnTx/>
                <a:uFillTx/>
                <a:latin typeface="Calibri" panose="020F0502020204030204"/>
                <a:ea typeface="+mn-ea"/>
                <a:cs typeface="+mn-cs"/>
              </a:rPr>
              <a:t>Hellie</a:t>
            </a:r>
            <a:r>
              <a:rPr kumimoji="0" lang="en-US" altLang="en-US" sz="2000" b="0" i="1" u="none" strike="noStrike" kern="1200" cap="none" spc="0" normalizeH="0" baseline="0" noProof="0" dirty="0">
                <a:ln>
                  <a:noFill/>
                </a:ln>
                <a:solidFill>
                  <a:srgbClr val="0070C0"/>
                </a:solidFill>
                <a:effectLst/>
                <a:uLnTx/>
                <a:uFillTx/>
                <a:latin typeface="Calibri" panose="020F0502020204030204"/>
                <a:ea typeface="+mn-ea"/>
                <a:cs typeface="+mn-cs"/>
              </a:rPr>
              <a:t> 2013, Merlo 2016, …]</a:t>
            </a:r>
          </a:p>
        </p:txBody>
      </p:sp>
      <p:pic>
        <p:nvPicPr>
          <p:cNvPr id="2" name="Picture 1">
            <a:hlinkClick r:id="rId2"/>
            <a:extLst>
              <a:ext uri="{FF2B5EF4-FFF2-40B4-BE49-F238E27FC236}">
                <a16:creationId xmlns:a16="http://schemas.microsoft.com/office/drawing/2014/main" id="{E6850781-D76A-4FBC-8D3F-1175C3DEDBB3}"/>
              </a:ext>
            </a:extLst>
          </p:cNvPr>
          <p:cNvPicPr>
            <a:picLocks noChangeAspect="1"/>
          </p:cNvPicPr>
          <p:nvPr/>
        </p:nvPicPr>
        <p:blipFill rotWithShape="1">
          <a:blip r:embed="rId3"/>
          <a:srcRect l="13713" r="26747" b="1877"/>
          <a:stretch/>
        </p:blipFill>
        <p:spPr>
          <a:xfrm>
            <a:off x="7790371" y="606960"/>
            <a:ext cx="4381321" cy="4061551"/>
          </a:xfrm>
          <a:prstGeom prst="rect">
            <a:avLst/>
          </a:prstGeom>
        </p:spPr>
      </p:pic>
    </p:spTree>
    <p:extLst>
      <p:ext uri="{BB962C8B-B14F-4D97-AF65-F5344CB8AC3E}">
        <p14:creationId xmlns:p14="http://schemas.microsoft.com/office/powerpoint/2010/main" val="303040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4">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4">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5" grpId="0" animBg="1"/>
      <p:bldP spid="46" grpId="0" animBg="1"/>
      <p:bldP spid="47" grpId="0" animBg="1"/>
      <p:bldP spid="48" grpId="0" animBg="1"/>
      <p:bldP spid="49" grpId="0" animBg="1"/>
      <p:bldP spid="53" grpId="0"/>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49482DC0-7810-4A1B-9384-65EB40193C19}"/>
              </a:ext>
            </a:extLst>
          </p:cNvPr>
          <p:cNvSpPr>
            <a:spLocks noGrp="1" noChangeArrowheads="1"/>
          </p:cNvSpPr>
          <p:nvPr>
            <p:ph type="title"/>
          </p:nvPr>
        </p:nvSpPr>
        <p:spPr>
          <a:xfrm>
            <a:off x="2296073" y="176247"/>
            <a:ext cx="8068235" cy="605118"/>
          </a:xfrm>
        </p:spPr>
        <p:txBody>
          <a:bodyPr>
            <a:normAutofit fontScale="90000"/>
          </a:bodyPr>
          <a:lstStyle/>
          <a:p>
            <a:r>
              <a:rPr lang="en-US" altLang="en-US" dirty="0"/>
              <a:t>Absentminded Driver Problem </a:t>
            </a:r>
            <a:br>
              <a:rPr lang="en-US" altLang="en-US" dirty="0"/>
            </a:br>
            <a:r>
              <a:rPr lang="en-US" altLang="en-US" sz="3600" dirty="0">
                <a:solidFill>
                  <a:srgbClr val="5B9BD5"/>
                </a:solidFill>
              </a:rPr>
              <a:t>[</a:t>
            </a:r>
            <a:r>
              <a:rPr lang="en-US" sz="3600" dirty="0" err="1">
                <a:solidFill>
                  <a:srgbClr val="5B9BD5"/>
                </a:solidFill>
              </a:rPr>
              <a:t>Piccione</a:t>
            </a:r>
            <a:r>
              <a:rPr lang="en-US" sz="3600" dirty="0">
                <a:solidFill>
                  <a:srgbClr val="5B9BD5"/>
                </a:solidFill>
              </a:rPr>
              <a:t> and Rubinstein, 1997]</a:t>
            </a:r>
            <a:endParaRPr lang="en-US" altLang="en-US" sz="2912" dirty="0">
              <a:solidFill>
                <a:srgbClr val="5B9BD5"/>
              </a:solidFill>
            </a:endParaRPr>
          </a:p>
        </p:txBody>
      </p:sp>
      <p:sp>
        <p:nvSpPr>
          <p:cNvPr id="367619" name="Rectangle 3">
            <a:extLst>
              <a:ext uri="{FF2B5EF4-FFF2-40B4-BE49-F238E27FC236}">
                <a16:creationId xmlns:a16="http://schemas.microsoft.com/office/drawing/2014/main" id="{7CC6B7F6-D974-4010-B90E-39F8667976DA}"/>
              </a:ext>
            </a:extLst>
          </p:cNvPr>
          <p:cNvSpPr>
            <a:spLocks noGrp="1" noChangeArrowheads="1"/>
          </p:cNvSpPr>
          <p:nvPr>
            <p:ph type="body" idx="1"/>
          </p:nvPr>
        </p:nvSpPr>
        <p:spPr>
          <a:xfrm>
            <a:off x="0" y="967667"/>
            <a:ext cx="8558074" cy="6436308"/>
          </a:xfrm>
        </p:spPr>
        <p:txBody>
          <a:bodyPr/>
          <a:lstStyle/>
          <a:p>
            <a:pPr eaLnBrk="1" hangingPunct="1"/>
            <a:r>
              <a:rPr lang="en-US" altLang="en-US" sz="2400" dirty="0"/>
              <a:t>Driver on monotonous highway wants to take second exit, but exits are indistinguishable and driver is forgetful</a:t>
            </a:r>
          </a:p>
          <a:p>
            <a:pPr eaLnBrk="1" hangingPunct="1"/>
            <a:r>
              <a:rPr lang="en-US" altLang="en-US" sz="2400" dirty="0"/>
              <a:t>Deterministic (behavioral) strategies are not </a:t>
            </a:r>
            <a:r>
              <a:rPr lang="en-US" altLang="en-US" sz="2400" i="1" dirty="0"/>
              <a:t>stable</a:t>
            </a:r>
          </a:p>
          <a:p>
            <a:pPr eaLnBrk="1" hangingPunct="1"/>
            <a:r>
              <a:rPr lang="en-US" altLang="en-US" sz="2400" dirty="0"/>
              <a:t>Optimal </a:t>
            </a:r>
            <a:r>
              <a:rPr lang="en-US" altLang="en-US" sz="2400" b="1" dirty="0"/>
              <a:t>randomized strategy</a:t>
            </a:r>
            <a:r>
              <a:rPr lang="en-US" altLang="en-US" sz="2400" dirty="0"/>
              <a:t>: exit with probability </a:t>
            </a:r>
            <a:r>
              <a:rPr lang="en-US" altLang="en-US" sz="2400" i="1" dirty="0"/>
              <a:t>p</a:t>
            </a:r>
            <a:r>
              <a:rPr lang="en-US" altLang="en-US" sz="2400" dirty="0"/>
              <a:t> where </a:t>
            </a:r>
            <a:r>
              <a:rPr lang="en-US" altLang="en-US" sz="2400" i="1" dirty="0"/>
              <a:t>p</a:t>
            </a:r>
            <a:r>
              <a:rPr lang="en-US" altLang="en-US" sz="2400" dirty="0"/>
              <a:t> maximizes 4</a:t>
            </a:r>
            <a:r>
              <a:rPr lang="en-US" altLang="en-US" sz="2400" i="1" dirty="0"/>
              <a:t>p</a:t>
            </a:r>
            <a:r>
              <a:rPr lang="en-US" altLang="en-US" sz="2400" dirty="0"/>
              <a:t>(1-</a:t>
            </a:r>
            <a:r>
              <a:rPr lang="en-US" altLang="en-US" sz="2400" i="1" dirty="0"/>
              <a:t>p</a:t>
            </a:r>
            <a:r>
              <a:rPr lang="en-US" altLang="en-US" sz="2400" dirty="0"/>
              <a:t>) + (1-</a:t>
            </a:r>
            <a:r>
              <a:rPr lang="en-US" altLang="en-US" sz="2400" i="1" dirty="0"/>
              <a:t>p</a:t>
            </a:r>
            <a:r>
              <a:rPr lang="en-US" altLang="en-US" sz="2400" dirty="0"/>
              <a:t>)</a:t>
            </a:r>
            <a:r>
              <a:rPr lang="en-US" altLang="en-US" sz="2400" baseline="30000" dirty="0"/>
              <a:t>2</a:t>
            </a:r>
            <a:r>
              <a:rPr lang="en-US" altLang="en-US" sz="2400" dirty="0"/>
              <a:t> = -3</a:t>
            </a:r>
            <a:r>
              <a:rPr lang="en-US" altLang="en-US" sz="2400" i="1" dirty="0"/>
              <a:t>p</a:t>
            </a:r>
            <a:r>
              <a:rPr lang="en-US" altLang="en-US" sz="2400" baseline="30000" dirty="0"/>
              <a:t>2</a:t>
            </a:r>
            <a:r>
              <a:rPr lang="en-US" altLang="en-US" sz="2400" dirty="0"/>
              <a:t> + 2</a:t>
            </a:r>
            <a:r>
              <a:rPr lang="en-US" altLang="en-US" sz="2400" i="1" dirty="0"/>
              <a:t>p</a:t>
            </a:r>
            <a:r>
              <a:rPr lang="en-US" altLang="en-US" sz="2400" dirty="0"/>
              <a:t> + 1, so </a:t>
            </a:r>
            <a:r>
              <a:rPr lang="en-US" altLang="en-US" sz="2400" i="1" dirty="0"/>
              <a:t>p*</a:t>
            </a:r>
            <a:r>
              <a:rPr lang="en-US" altLang="en-US" sz="2400" dirty="0"/>
              <a:t> = 1/3</a:t>
            </a:r>
          </a:p>
          <a:p>
            <a:r>
              <a:rPr lang="en-US" altLang="en-US" sz="2400" dirty="0"/>
              <a:t>What about “from the inside”?  P&amp;R analysis: Let </a:t>
            </a:r>
            <a:r>
              <a:rPr lang="en-US" altLang="en-US" sz="2400" i="1" dirty="0"/>
              <a:t>b</a:t>
            </a:r>
            <a:r>
              <a:rPr lang="en-US" altLang="en-US" sz="2400" dirty="0"/>
              <a:t> be the belief/credence that we’re at X, and </a:t>
            </a:r>
            <a:r>
              <a:rPr lang="en-US" altLang="en-US" sz="2400" i="1" dirty="0"/>
              <a:t>p </a:t>
            </a:r>
            <a:r>
              <a:rPr lang="en-US" altLang="en-US" sz="2400" dirty="0"/>
              <a:t>the probability that we exit.  Maximize with respect to </a:t>
            </a:r>
            <a:r>
              <a:rPr lang="en-US" altLang="en-US" sz="2400" i="1" dirty="0"/>
              <a:t>p</a:t>
            </a:r>
            <a:r>
              <a:rPr lang="en-US" altLang="en-US" sz="2400" dirty="0"/>
              <a:t>: (1-</a:t>
            </a:r>
            <a:r>
              <a:rPr lang="en-US" altLang="en-US" sz="2400" i="1" dirty="0"/>
              <a:t>b</a:t>
            </a:r>
            <a:r>
              <a:rPr lang="en-US" altLang="en-US" sz="2400" dirty="0"/>
              <a:t>)(4</a:t>
            </a:r>
            <a:r>
              <a:rPr lang="en-US" altLang="en-US" sz="2400" i="1" dirty="0"/>
              <a:t>p</a:t>
            </a:r>
            <a:r>
              <a:rPr lang="en-US" altLang="en-US" sz="2400" dirty="0"/>
              <a:t>+1(1-</a:t>
            </a:r>
            <a:r>
              <a:rPr lang="en-US" altLang="en-US" sz="2400" i="1" dirty="0"/>
              <a:t>p</a:t>
            </a:r>
            <a:r>
              <a:rPr lang="en-US" altLang="en-US" sz="2400" dirty="0"/>
              <a:t>)) + </a:t>
            </a:r>
            <a:r>
              <a:rPr lang="en-US" altLang="en-US" sz="2400" i="1" dirty="0"/>
              <a:t>b</a:t>
            </a:r>
            <a:r>
              <a:rPr lang="en-US" altLang="en-US" sz="2400" dirty="0"/>
              <a:t>(4</a:t>
            </a:r>
            <a:r>
              <a:rPr lang="en-US" altLang="en-US" sz="2400" i="1" dirty="0"/>
              <a:t>p</a:t>
            </a:r>
            <a:r>
              <a:rPr lang="en-US" altLang="en-US" sz="2400" dirty="0"/>
              <a:t>(1-</a:t>
            </a:r>
            <a:r>
              <a:rPr lang="en-US" altLang="en-US" sz="2400" i="1" dirty="0"/>
              <a:t>p</a:t>
            </a:r>
            <a:r>
              <a:rPr lang="en-US" altLang="en-US" sz="2400" dirty="0"/>
              <a:t>) + 1(1-</a:t>
            </a:r>
            <a:r>
              <a:rPr lang="en-US" altLang="en-US" sz="2400" i="1" dirty="0"/>
              <a:t>p</a:t>
            </a:r>
            <a:r>
              <a:rPr lang="en-US" altLang="en-US" sz="2400" dirty="0"/>
              <a:t>)</a:t>
            </a:r>
            <a:r>
              <a:rPr lang="en-US" altLang="en-US" sz="2400" baseline="30000" dirty="0"/>
              <a:t>2</a:t>
            </a:r>
            <a:r>
              <a:rPr lang="en-US" altLang="en-US" sz="2400" dirty="0"/>
              <a:t>) = -3</a:t>
            </a:r>
            <a:r>
              <a:rPr lang="en-US" altLang="en-US" sz="2400" i="1" dirty="0"/>
              <a:t>bp</a:t>
            </a:r>
            <a:r>
              <a:rPr lang="en-US" altLang="en-US" sz="2400" baseline="30000" dirty="0"/>
              <a:t>2</a:t>
            </a:r>
            <a:r>
              <a:rPr lang="en-US" altLang="en-US" sz="2400" dirty="0"/>
              <a:t> + (3-</a:t>
            </a:r>
            <a:r>
              <a:rPr lang="en-US" altLang="en-US" sz="2400" i="1" dirty="0"/>
              <a:t>b</a:t>
            </a:r>
            <a:r>
              <a:rPr lang="en-US" altLang="en-US" sz="2400" dirty="0"/>
              <a:t>)</a:t>
            </a:r>
            <a:r>
              <a:rPr lang="en-US" altLang="en-US" sz="2400" i="1" dirty="0"/>
              <a:t>p</a:t>
            </a:r>
            <a:r>
              <a:rPr lang="en-US" altLang="en-US" sz="2400" dirty="0"/>
              <a:t> + 1, so </a:t>
            </a:r>
            <a:r>
              <a:rPr lang="en-US" altLang="en-US" sz="2400" i="1" dirty="0"/>
              <a:t>p</a:t>
            </a:r>
            <a:r>
              <a:rPr lang="en-US" altLang="en-US" sz="2400" dirty="0"/>
              <a:t>* = (3-</a:t>
            </a:r>
            <a:r>
              <a:rPr lang="en-US" altLang="en-US" sz="2400" i="1" dirty="0"/>
              <a:t>b</a:t>
            </a:r>
            <a:r>
              <a:rPr lang="en-US" altLang="en-US" sz="2400" dirty="0"/>
              <a:t>) / (6</a:t>
            </a:r>
            <a:r>
              <a:rPr lang="en-US" altLang="en-US" sz="2400" i="1" dirty="0"/>
              <a:t>b</a:t>
            </a:r>
            <a:r>
              <a:rPr lang="en-US" altLang="en-US" sz="2400" dirty="0"/>
              <a:t>) = 1/(2</a:t>
            </a:r>
            <a:r>
              <a:rPr lang="en-US" altLang="en-US" sz="2400" i="1" dirty="0"/>
              <a:t>b</a:t>
            </a:r>
            <a:r>
              <a:rPr lang="en-US" altLang="en-US" sz="2400" dirty="0"/>
              <a:t>) - 1/6</a:t>
            </a:r>
          </a:p>
          <a:p>
            <a:r>
              <a:rPr lang="en-US" altLang="en-US" sz="2400" dirty="0"/>
              <a:t>But if </a:t>
            </a:r>
            <a:r>
              <a:rPr lang="en-US" altLang="en-US" sz="2400" i="1" dirty="0"/>
              <a:t>p</a:t>
            </a:r>
            <a:r>
              <a:rPr lang="en-US" altLang="en-US" sz="2400" dirty="0"/>
              <a:t> = 1/3, then </a:t>
            </a:r>
            <a:r>
              <a:rPr lang="en-US" altLang="en-US" sz="2400" i="1" dirty="0"/>
              <a:t>b</a:t>
            </a:r>
            <a:r>
              <a:rPr lang="en-US" altLang="en-US" sz="2400" dirty="0"/>
              <a:t> = 3/5, which would give </a:t>
            </a:r>
            <a:r>
              <a:rPr lang="en-US" altLang="en-US" sz="2400" i="1" dirty="0"/>
              <a:t>p</a:t>
            </a:r>
            <a:r>
              <a:rPr lang="en-US" altLang="en-US" sz="2400" dirty="0"/>
              <a:t>* = 5/6 - 1/6 = 2/3?  So also not stable?</a:t>
            </a:r>
          </a:p>
          <a:p>
            <a:r>
              <a:rPr lang="en-US" altLang="en-US" sz="2400" dirty="0"/>
              <a:t>Resembles EDT reasoning…  But not really </a:t>
            </a:r>
            <a:r>
              <a:rPr lang="en-US" altLang="en-US" sz="2400" dirty="0" err="1"/>
              <a:t>halfing</a:t>
            </a:r>
            <a:r>
              <a:rPr lang="en-US" altLang="en-US" sz="2400" dirty="0"/>
              <a:t>…  Shouldn’t </a:t>
            </a:r>
            <a:r>
              <a:rPr lang="en-US" altLang="en-US" sz="2400" i="1" dirty="0"/>
              <a:t>b</a:t>
            </a:r>
            <a:r>
              <a:rPr lang="en-US" altLang="en-US" sz="2400" dirty="0"/>
              <a:t> depend on </a:t>
            </a:r>
            <a:r>
              <a:rPr lang="en-US" altLang="en-US" sz="2400" i="1" dirty="0"/>
              <a:t>p</a:t>
            </a:r>
            <a:r>
              <a:rPr lang="en-US" altLang="en-US" sz="2400" dirty="0"/>
              <a:t>...</a:t>
            </a:r>
            <a:endParaRPr lang="en-US" altLang="en-US" sz="2000" dirty="0"/>
          </a:p>
          <a:p>
            <a:pPr eaLnBrk="1" hangingPunct="1"/>
            <a:endParaRPr lang="en-US" altLang="en-US" sz="2400" dirty="0"/>
          </a:p>
        </p:txBody>
      </p:sp>
      <p:pic>
        <p:nvPicPr>
          <p:cNvPr id="2" name="Picture 1">
            <a:extLst>
              <a:ext uri="{FF2B5EF4-FFF2-40B4-BE49-F238E27FC236}">
                <a16:creationId xmlns:a16="http://schemas.microsoft.com/office/drawing/2014/main" id="{6C0BBF7C-D498-4D69-BDBC-FC1CB0F670F7}"/>
              </a:ext>
            </a:extLst>
          </p:cNvPr>
          <p:cNvPicPr>
            <a:picLocks noChangeAspect="1"/>
          </p:cNvPicPr>
          <p:nvPr/>
        </p:nvPicPr>
        <p:blipFill>
          <a:blip r:embed="rId3"/>
          <a:stretch>
            <a:fillRect/>
          </a:stretch>
        </p:blipFill>
        <p:spPr>
          <a:xfrm>
            <a:off x="8494201" y="694956"/>
            <a:ext cx="3325906" cy="5468087"/>
          </a:xfrm>
          <a:prstGeom prst="rect">
            <a:avLst/>
          </a:prstGeom>
        </p:spPr>
      </p:pic>
      <p:sp>
        <p:nvSpPr>
          <p:cNvPr id="3" name="Rectangle 2">
            <a:extLst>
              <a:ext uri="{FF2B5EF4-FFF2-40B4-BE49-F238E27FC236}">
                <a16:creationId xmlns:a16="http://schemas.microsoft.com/office/drawing/2014/main" id="{D1F91FAF-97FF-4523-9373-514FDE165FD3}"/>
              </a:ext>
            </a:extLst>
          </p:cNvPr>
          <p:cNvSpPr/>
          <p:nvPr/>
        </p:nvSpPr>
        <p:spPr>
          <a:xfrm>
            <a:off x="8192479" y="6163043"/>
            <a:ext cx="3761479" cy="369332"/>
          </a:xfrm>
          <a:prstGeom prst="rect">
            <a:avLst/>
          </a:prstGeom>
        </p:spPr>
        <p:txBody>
          <a:bodyPr wrap="none">
            <a:spAutoFit/>
          </a:bodyPr>
          <a:lstStyle/>
          <a:p>
            <a:r>
              <a:rPr lang="en-US" altLang="en-US" dirty="0">
                <a:solidFill>
                  <a:srgbClr val="5B9BD5"/>
                </a:solidFill>
              </a:rPr>
              <a:t>Image from </a:t>
            </a:r>
            <a:r>
              <a:rPr lang="en-US" altLang="en-US" dirty="0" err="1">
                <a:solidFill>
                  <a:srgbClr val="5B9BD5"/>
                </a:solidFill>
              </a:rPr>
              <a:t>Aumann</a:t>
            </a:r>
            <a:r>
              <a:rPr lang="en-US" altLang="en-US" dirty="0">
                <a:solidFill>
                  <a:srgbClr val="5B9BD5"/>
                </a:solidFill>
              </a:rPr>
              <a:t>, Hart, Perry 1997</a:t>
            </a:r>
            <a:endParaRPr lang="en-US" dirty="0"/>
          </a:p>
        </p:txBody>
      </p:sp>
    </p:spTree>
    <p:extLst>
      <p:ext uri="{BB962C8B-B14F-4D97-AF65-F5344CB8AC3E}">
        <p14:creationId xmlns:p14="http://schemas.microsoft.com/office/powerpoint/2010/main" val="335077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761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761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76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49482DC0-7810-4A1B-9384-65EB40193C19}"/>
              </a:ext>
            </a:extLst>
          </p:cNvPr>
          <p:cNvSpPr>
            <a:spLocks noGrp="1" noChangeArrowheads="1"/>
          </p:cNvSpPr>
          <p:nvPr>
            <p:ph type="title"/>
          </p:nvPr>
        </p:nvSpPr>
        <p:spPr>
          <a:xfrm>
            <a:off x="3268430" y="165557"/>
            <a:ext cx="8068235" cy="605118"/>
          </a:xfrm>
        </p:spPr>
        <p:txBody>
          <a:bodyPr>
            <a:normAutofit fontScale="90000"/>
          </a:bodyPr>
          <a:lstStyle/>
          <a:p>
            <a:r>
              <a:rPr lang="en-US" altLang="en-US" dirty="0"/>
              <a:t>A different analysis</a:t>
            </a:r>
            <a:br>
              <a:rPr lang="en-US" altLang="en-US" dirty="0"/>
            </a:br>
            <a:r>
              <a:rPr lang="en-US" altLang="en-US" sz="3600" dirty="0">
                <a:solidFill>
                  <a:srgbClr val="5B9BD5"/>
                </a:solidFill>
              </a:rPr>
              <a:t>[</a:t>
            </a:r>
            <a:r>
              <a:rPr lang="en-US" sz="3600" dirty="0" err="1">
                <a:solidFill>
                  <a:srgbClr val="5B9BD5"/>
                </a:solidFill>
              </a:rPr>
              <a:t>Aumann</a:t>
            </a:r>
            <a:r>
              <a:rPr lang="en-US" sz="3600" dirty="0">
                <a:solidFill>
                  <a:srgbClr val="5B9BD5"/>
                </a:solidFill>
              </a:rPr>
              <a:t>, Hart, Perry, 1997]</a:t>
            </a:r>
            <a:endParaRPr lang="en-US" altLang="en-US" sz="2912" dirty="0">
              <a:solidFill>
                <a:srgbClr val="5B9BD5"/>
              </a:solidFill>
            </a:endParaRPr>
          </a:p>
        </p:txBody>
      </p:sp>
      <p:sp>
        <p:nvSpPr>
          <p:cNvPr id="367619" name="Rectangle 3">
            <a:extLst>
              <a:ext uri="{FF2B5EF4-FFF2-40B4-BE49-F238E27FC236}">
                <a16:creationId xmlns:a16="http://schemas.microsoft.com/office/drawing/2014/main" id="{7CC6B7F6-D974-4010-B90E-39F8667976DA}"/>
              </a:ext>
            </a:extLst>
          </p:cNvPr>
          <p:cNvSpPr>
            <a:spLocks noGrp="1" noChangeArrowheads="1"/>
          </p:cNvSpPr>
          <p:nvPr>
            <p:ph type="body" idx="1"/>
          </p:nvPr>
        </p:nvSpPr>
        <p:spPr>
          <a:xfrm>
            <a:off x="0" y="1091954"/>
            <a:ext cx="8192479" cy="5766045"/>
          </a:xfrm>
        </p:spPr>
        <p:txBody>
          <a:bodyPr>
            <a:normAutofit fontScale="70000" lnSpcReduction="20000"/>
          </a:bodyPr>
          <a:lstStyle/>
          <a:p>
            <a:pPr eaLnBrk="1" hangingPunct="1"/>
            <a:r>
              <a:rPr lang="en-US" altLang="en-US" sz="3700" dirty="0"/>
              <a:t>AHP reason more along </a:t>
            </a:r>
            <a:r>
              <a:rPr lang="en-US" altLang="en-US" sz="3700" dirty="0" err="1"/>
              <a:t>thirder</a:t>
            </a:r>
            <a:r>
              <a:rPr lang="en-US" altLang="en-US" sz="3700" dirty="0"/>
              <a:t> / CDT lines:</a:t>
            </a:r>
          </a:p>
          <a:p>
            <a:pPr eaLnBrk="1" hangingPunct="1"/>
            <a:r>
              <a:rPr lang="en-US" altLang="en-US" sz="3700" dirty="0"/>
              <a:t>Imagine we normally expect to play </a:t>
            </a:r>
            <a:r>
              <a:rPr lang="en-US" altLang="en-US" sz="3700" i="1" dirty="0"/>
              <a:t>p</a:t>
            </a:r>
            <a:r>
              <a:rPr lang="en-US" altLang="en-US" sz="3700" dirty="0"/>
              <a:t> = 1/3.  Should we deviate </a:t>
            </a:r>
            <a:r>
              <a:rPr lang="en-US" altLang="en-US" sz="3700" b="1" dirty="0"/>
              <a:t>this time only</a:t>
            </a:r>
            <a:r>
              <a:rPr lang="en-US" altLang="en-US" sz="3700" dirty="0"/>
              <a:t>?</a:t>
            </a:r>
          </a:p>
          <a:p>
            <a:r>
              <a:rPr lang="en-US" altLang="en-US" sz="3700" dirty="0"/>
              <a:t>If we exit now, get (3/5)*0 + (2/5)*4 = 8/5</a:t>
            </a:r>
          </a:p>
          <a:p>
            <a:r>
              <a:rPr lang="en-US" altLang="en-US" sz="3700" dirty="0"/>
              <a:t>If we continue now, get (3/5)*((1/3)*4+(2/3)*1) + (2/5)*1 = 8/5</a:t>
            </a:r>
          </a:p>
          <a:p>
            <a:r>
              <a:rPr lang="en-US" altLang="en-US" sz="3700" dirty="0"/>
              <a:t>So indifferent and willing to randomize (equilibrium)</a:t>
            </a:r>
          </a:p>
          <a:p>
            <a:r>
              <a:rPr lang="en-US" altLang="en-US" sz="3700" b="1" dirty="0"/>
              <a:t>Questions</a:t>
            </a:r>
          </a:p>
          <a:p>
            <a:r>
              <a:rPr lang="en-US" altLang="en-US" sz="3700" i="1" dirty="0"/>
              <a:t>Joint work with:</a:t>
            </a:r>
          </a:p>
          <a:p>
            <a:endParaRPr lang="en-US" altLang="en-US" sz="3700" b="1" dirty="0"/>
          </a:p>
          <a:p>
            <a:endParaRPr lang="en-US" altLang="en-US" sz="3700" b="1" dirty="0"/>
          </a:p>
          <a:p>
            <a:endParaRPr lang="en-US" altLang="en-US" sz="3700" dirty="0"/>
          </a:p>
          <a:p>
            <a:r>
              <a:rPr lang="en-US" altLang="en-US" sz="3700" dirty="0"/>
              <a:t>Does this always work?  Yes!  (See also </a:t>
            </a:r>
            <a:r>
              <a:rPr lang="en-US" altLang="en-US" sz="3700" dirty="0">
                <a:solidFill>
                  <a:srgbClr val="5B9BD5"/>
                </a:solidFill>
              </a:rPr>
              <a:t>Taylor [2016]</a:t>
            </a:r>
            <a:r>
              <a:rPr lang="en-US" altLang="en-US" sz="3700" dirty="0"/>
              <a:t>)</a:t>
            </a:r>
          </a:p>
          <a:p>
            <a:r>
              <a:rPr lang="en-US" altLang="en-US" sz="3700" dirty="0"/>
              <a:t>Does some version of EDT work with some version of belief formation?</a:t>
            </a:r>
          </a:p>
          <a:p>
            <a:endParaRPr lang="en-US" altLang="en-US" sz="2000" dirty="0"/>
          </a:p>
          <a:p>
            <a:pPr eaLnBrk="1" hangingPunct="1"/>
            <a:endParaRPr lang="en-US" altLang="en-US" sz="2400" dirty="0"/>
          </a:p>
        </p:txBody>
      </p:sp>
      <p:pic>
        <p:nvPicPr>
          <p:cNvPr id="2" name="Picture 1">
            <a:extLst>
              <a:ext uri="{FF2B5EF4-FFF2-40B4-BE49-F238E27FC236}">
                <a16:creationId xmlns:a16="http://schemas.microsoft.com/office/drawing/2014/main" id="{6C0BBF7C-D498-4D69-BDBC-FC1CB0F670F7}"/>
              </a:ext>
            </a:extLst>
          </p:cNvPr>
          <p:cNvPicPr>
            <a:picLocks noChangeAspect="1"/>
          </p:cNvPicPr>
          <p:nvPr/>
        </p:nvPicPr>
        <p:blipFill>
          <a:blip r:embed="rId3"/>
          <a:stretch>
            <a:fillRect/>
          </a:stretch>
        </p:blipFill>
        <p:spPr>
          <a:xfrm>
            <a:off x="8494201" y="694956"/>
            <a:ext cx="3325906" cy="5468087"/>
          </a:xfrm>
          <a:prstGeom prst="rect">
            <a:avLst/>
          </a:prstGeom>
        </p:spPr>
      </p:pic>
      <p:sp>
        <p:nvSpPr>
          <p:cNvPr id="3" name="Rectangle 2">
            <a:extLst>
              <a:ext uri="{FF2B5EF4-FFF2-40B4-BE49-F238E27FC236}">
                <a16:creationId xmlns:a16="http://schemas.microsoft.com/office/drawing/2014/main" id="{D1F91FAF-97FF-4523-9373-514FDE165FD3}"/>
              </a:ext>
            </a:extLst>
          </p:cNvPr>
          <p:cNvSpPr/>
          <p:nvPr/>
        </p:nvSpPr>
        <p:spPr>
          <a:xfrm>
            <a:off x="8192479" y="6163043"/>
            <a:ext cx="3761479" cy="369332"/>
          </a:xfrm>
          <a:prstGeom prst="rect">
            <a:avLst/>
          </a:prstGeom>
        </p:spPr>
        <p:txBody>
          <a:bodyPr wrap="none">
            <a:spAutoFit/>
          </a:bodyPr>
          <a:lstStyle/>
          <a:p>
            <a:r>
              <a:rPr lang="en-US" altLang="en-US" dirty="0">
                <a:solidFill>
                  <a:srgbClr val="5B9BD5"/>
                </a:solidFill>
              </a:rPr>
              <a:t>Image from </a:t>
            </a:r>
            <a:r>
              <a:rPr lang="en-US" altLang="en-US" dirty="0" err="1">
                <a:solidFill>
                  <a:srgbClr val="5B9BD5"/>
                </a:solidFill>
              </a:rPr>
              <a:t>Aumann</a:t>
            </a:r>
            <a:r>
              <a:rPr lang="en-US" altLang="en-US" dirty="0">
                <a:solidFill>
                  <a:srgbClr val="5B9BD5"/>
                </a:solidFill>
              </a:rPr>
              <a:t>, Hart, Perry 1997</a:t>
            </a:r>
            <a:endParaRPr lang="en-US" dirty="0"/>
          </a:p>
        </p:txBody>
      </p:sp>
      <p:sp>
        <p:nvSpPr>
          <p:cNvPr id="4" name="TextBox 3">
            <a:extLst>
              <a:ext uri="{FF2B5EF4-FFF2-40B4-BE49-F238E27FC236}">
                <a16:creationId xmlns:a16="http://schemas.microsoft.com/office/drawing/2014/main" id="{279DDCE6-F3F9-4EE3-9889-98CB83BC266A}"/>
              </a:ext>
            </a:extLst>
          </p:cNvPr>
          <p:cNvSpPr txBox="1"/>
          <p:nvPr/>
        </p:nvSpPr>
        <p:spPr>
          <a:xfrm>
            <a:off x="3825343" y="4953405"/>
            <a:ext cx="1896862" cy="369332"/>
          </a:xfrm>
          <a:prstGeom prst="rect">
            <a:avLst/>
          </a:prstGeom>
          <a:noFill/>
        </p:spPr>
        <p:txBody>
          <a:bodyPr wrap="square" rtlCol="0">
            <a:spAutoFit/>
          </a:bodyPr>
          <a:lstStyle/>
          <a:p>
            <a:r>
              <a:rPr lang="en-US" i="1" dirty="0"/>
              <a:t>Caspar </a:t>
            </a:r>
            <a:r>
              <a:rPr lang="en-US" i="1" dirty="0" err="1"/>
              <a:t>Oesterheld</a:t>
            </a:r>
            <a:endParaRPr lang="en-US" i="1" dirty="0"/>
          </a:p>
        </p:txBody>
      </p:sp>
      <p:sp>
        <p:nvSpPr>
          <p:cNvPr id="7" name="TextBox 6">
            <a:extLst>
              <a:ext uri="{FF2B5EF4-FFF2-40B4-BE49-F238E27FC236}">
                <a16:creationId xmlns:a16="http://schemas.microsoft.com/office/drawing/2014/main" id="{1AF84756-5A30-42BC-8977-50F50A33954B}"/>
              </a:ext>
            </a:extLst>
          </p:cNvPr>
          <p:cNvSpPr txBox="1"/>
          <p:nvPr/>
        </p:nvSpPr>
        <p:spPr>
          <a:xfrm>
            <a:off x="2385381" y="4953405"/>
            <a:ext cx="1896862" cy="369332"/>
          </a:xfrm>
          <a:prstGeom prst="rect">
            <a:avLst/>
          </a:prstGeom>
          <a:noFill/>
        </p:spPr>
        <p:txBody>
          <a:bodyPr wrap="square" rtlCol="0">
            <a:spAutoFit/>
          </a:bodyPr>
          <a:lstStyle/>
          <a:p>
            <a:r>
              <a:rPr lang="en-US" i="1" dirty="0"/>
              <a:t>Scott Emmons</a:t>
            </a:r>
          </a:p>
        </p:txBody>
      </p:sp>
      <p:sp>
        <p:nvSpPr>
          <p:cNvPr id="8" name="TextBox 7">
            <a:extLst>
              <a:ext uri="{FF2B5EF4-FFF2-40B4-BE49-F238E27FC236}">
                <a16:creationId xmlns:a16="http://schemas.microsoft.com/office/drawing/2014/main" id="{45641F8C-5AD4-46B0-B2F6-720E670DE181}"/>
              </a:ext>
            </a:extLst>
          </p:cNvPr>
          <p:cNvSpPr txBox="1"/>
          <p:nvPr/>
        </p:nvSpPr>
        <p:spPr>
          <a:xfrm>
            <a:off x="5690563" y="4951928"/>
            <a:ext cx="1896862" cy="369332"/>
          </a:xfrm>
          <a:prstGeom prst="rect">
            <a:avLst/>
          </a:prstGeom>
          <a:noFill/>
        </p:spPr>
        <p:txBody>
          <a:bodyPr wrap="square" rtlCol="0">
            <a:spAutoFit/>
          </a:bodyPr>
          <a:lstStyle/>
          <a:p>
            <a:r>
              <a:rPr lang="en-US" i="1" dirty="0"/>
              <a:t>Andrew </a:t>
            </a:r>
            <a:r>
              <a:rPr lang="en-US" i="1" dirty="0" err="1"/>
              <a:t>Critch</a:t>
            </a:r>
            <a:endParaRPr lang="en-US" i="1" dirty="0"/>
          </a:p>
        </p:txBody>
      </p:sp>
      <p:pic>
        <p:nvPicPr>
          <p:cNvPr id="6" name="Picture 5">
            <a:extLst>
              <a:ext uri="{FF2B5EF4-FFF2-40B4-BE49-F238E27FC236}">
                <a16:creationId xmlns:a16="http://schemas.microsoft.com/office/drawing/2014/main" id="{49C8E45A-1777-4EF3-8041-467BADA108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9909" y="3746561"/>
            <a:ext cx="1239170" cy="1238508"/>
          </a:xfrm>
          <a:prstGeom prst="rect">
            <a:avLst/>
          </a:prstGeom>
        </p:spPr>
      </p:pic>
      <p:pic>
        <p:nvPicPr>
          <p:cNvPr id="10" name="Picture 9">
            <a:extLst>
              <a:ext uri="{FF2B5EF4-FFF2-40B4-BE49-F238E27FC236}">
                <a16:creationId xmlns:a16="http://schemas.microsoft.com/office/drawing/2014/main" id="{A1835644-767C-4626-89F6-DC515BE64C45}"/>
              </a:ext>
            </a:extLst>
          </p:cNvPr>
          <p:cNvPicPr>
            <a:picLocks noChangeAspect="1"/>
          </p:cNvPicPr>
          <p:nvPr/>
        </p:nvPicPr>
        <p:blipFill rotWithShape="1">
          <a:blip r:embed="rId5">
            <a:extLst>
              <a:ext uri="{28A0092B-C50C-407E-A947-70E740481C1C}">
                <a14:useLocalDpi xmlns:a14="http://schemas.microsoft.com/office/drawing/2010/main" val="0"/>
              </a:ext>
            </a:extLst>
          </a:blip>
          <a:srcRect l="6728" t="3608" r="12872" b="35576"/>
          <a:stretch/>
        </p:blipFill>
        <p:spPr>
          <a:xfrm>
            <a:off x="2560148" y="3746561"/>
            <a:ext cx="1096977" cy="1244637"/>
          </a:xfrm>
          <a:prstGeom prst="rect">
            <a:avLst/>
          </a:prstGeom>
        </p:spPr>
      </p:pic>
      <p:pic>
        <p:nvPicPr>
          <p:cNvPr id="12" name="Picture 11">
            <a:extLst>
              <a:ext uri="{FF2B5EF4-FFF2-40B4-BE49-F238E27FC236}">
                <a16:creationId xmlns:a16="http://schemas.microsoft.com/office/drawing/2014/main" id="{11EBF073-3402-4B05-AAF6-8396BB3889C2}"/>
              </a:ext>
            </a:extLst>
          </p:cNvPr>
          <p:cNvPicPr>
            <a:picLocks noChangeAspect="1"/>
          </p:cNvPicPr>
          <p:nvPr/>
        </p:nvPicPr>
        <p:blipFill rotWithShape="1">
          <a:blip r:embed="rId6">
            <a:extLst>
              <a:ext uri="{28A0092B-C50C-407E-A947-70E740481C1C}">
                <a14:useLocalDpi xmlns:a14="http://schemas.microsoft.com/office/drawing/2010/main" val="0"/>
              </a:ext>
            </a:extLst>
          </a:blip>
          <a:srcRect l="16180" t="5322" r="14887" b="36505"/>
          <a:stretch/>
        </p:blipFill>
        <p:spPr>
          <a:xfrm>
            <a:off x="4277016" y="3746561"/>
            <a:ext cx="983247" cy="1244637"/>
          </a:xfrm>
          <a:prstGeom prst="rect">
            <a:avLst/>
          </a:prstGeom>
        </p:spPr>
      </p:pic>
      <p:pic>
        <p:nvPicPr>
          <p:cNvPr id="13" name="Picture 12">
            <a:extLst>
              <a:ext uri="{FF2B5EF4-FFF2-40B4-BE49-F238E27FC236}">
                <a16:creationId xmlns:a16="http://schemas.microsoft.com/office/drawing/2014/main" id="{3440E06F-1544-42D0-9B1A-18DFC6DEEFF8}"/>
              </a:ext>
            </a:extLst>
          </p:cNvPr>
          <p:cNvPicPr>
            <a:picLocks noChangeAspect="1"/>
          </p:cNvPicPr>
          <p:nvPr/>
        </p:nvPicPr>
        <p:blipFill rotWithShape="1">
          <a:blip r:embed="rId7">
            <a:extLst>
              <a:ext uri="{28A0092B-C50C-407E-A947-70E740481C1C}">
                <a14:useLocalDpi xmlns:a14="http://schemas.microsoft.com/office/drawing/2010/main" val="0"/>
              </a:ext>
            </a:extLst>
          </a:blip>
          <a:srcRect l="14892" t="9214" r="10545" b="18674"/>
          <a:stretch/>
        </p:blipFill>
        <p:spPr>
          <a:xfrm>
            <a:off x="7289498" y="3746561"/>
            <a:ext cx="1142109" cy="1259257"/>
          </a:xfrm>
          <a:prstGeom prst="rect">
            <a:avLst/>
          </a:prstGeom>
        </p:spPr>
      </p:pic>
      <p:sp>
        <p:nvSpPr>
          <p:cNvPr id="14" name="TextBox 13">
            <a:extLst>
              <a:ext uri="{FF2B5EF4-FFF2-40B4-BE49-F238E27FC236}">
                <a16:creationId xmlns:a16="http://schemas.microsoft.com/office/drawing/2014/main" id="{F3FB4D5E-23DE-4508-8DC9-E86933EA83D3}"/>
              </a:ext>
            </a:extLst>
          </p:cNvPr>
          <p:cNvSpPr txBox="1"/>
          <p:nvPr/>
        </p:nvSpPr>
        <p:spPr>
          <a:xfrm>
            <a:off x="7158237" y="4954814"/>
            <a:ext cx="1896862" cy="369332"/>
          </a:xfrm>
          <a:prstGeom prst="rect">
            <a:avLst/>
          </a:prstGeom>
          <a:noFill/>
        </p:spPr>
        <p:txBody>
          <a:bodyPr wrap="square" rtlCol="0">
            <a:spAutoFit/>
          </a:bodyPr>
          <a:lstStyle/>
          <a:p>
            <a:r>
              <a:rPr lang="en-US" i="1" dirty="0"/>
              <a:t>Stuart Russell</a:t>
            </a:r>
          </a:p>
        </p:txBody>
      </p:sp>
      <p:sp>
        <p:nvSpPr>
          <p:cNvPr id="15" name="Rectangle 3">
            <a:extLst>
              <a:ext uri="{FF2B5EF4-FFF2-40B4-BE49-F238E27FC236}">
                <a16:creationId xmlns:a16="http://schemas.microsoft.com/office/drawing/2014/main" id="{30C8C352-E33B-4556-9706-BA97A197A4A9}"/>
              </a:ext>
            </a:extLst>
          </p:cNvPr>
          <p:cNvSpPr txBox="1">
            <a:spLocks noChangeArrowheads="1"/>
          </p:cNvSpPr>
          <p:nvPr/>
        </p:nvSpPr>
        <p:spPr>
          <a:xfrm>
            <a:off x="0" y="1091955"/>
            <a:ext cx="8192479" cy="5766045"/>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3700" dirty="0"/>
              <a:t>AHP reason more along </a:t>
            </a:r>
            <a:r>
              <a:rPr lang="en-US" altLang="en-US" sz="3700" dirty="0" err="1"/>
              <a:t>thirder</a:t>
            </a:r>
            <a:r>
              <a:rPr lang="en-US" altLang="en-US" sz="3700" dirty="0"/>
              <a:t> / CDT lines:</a:t>
            </a:r>
          </a:p>
          <a:p>
            <a:r>
              <a:rPr lang="en-US" altLang="en-US" sz="3700" dirty="0"/>
              <a:t>Imagine we normally expect to play </a:t>
            </a:r>
            <a:r>
              <a:rPr lang="en-US" altLang="en-US" sz="3700" i="1" dirty="0"/>
              <a:t>p</a:t>
            </a:r>
            <a:r>
              <a:rPr lang="en-US" altLang="en-US" sz="3700" dirty="0"/>
              <a:t> = 1/3.  Should we deviate </a:t>
            </a:r>
            <a:r>
              <a:rPr lang="en-US" altLang="en-US" sz="3700" b="1" dirty="0"/>
              <a:t>this time only</a:t>
            </a:r>
            <a:r>
              <a:rPr lang="en-US" altLang="en-US" sz="3700" dirty="0"/>
              <a:t>?</a:t>
            </a:r>
          </a:p>
          <a:p>
            <a:r>
              <a:rPr lang="en-US" altLang="en-US" sz="3700" dirty="0"/>
              <a:t>If we exit now, get (3/5)*0 + (2/5)*4 = 8/5</a:t>
            </a:r>
          </a:p>
          <a:p>
            <a:r>
              <a:rPr lang="en-US" altLang="en-US" sz="3700" dirty="0"/>
              <a:t>If we continue now, get (3/5)*((1/3)*4+(2/3)*1) + (2/5)*1 = 8/5</a:t>
            </a:r>
          </a:p>
          <a:p>
            <a:r>
              <a:rPr lang="en-US" altLang="en-US" sz="3700" dirty="0"/>
              <a:t>So indifferent and willing to randomize (equilibrium)</a:t>
            </a:r>
          </a:p>
          <a:p>
            <a:r>
              <a:rPr lang="en-US" altLang="en-US" sz="3700" b="1" dirty="0"/>
              <a:t>Questions</a:t>
            </a:r>
          </a:p>
          <a:p>
            <a:r>
              <a:rPr lang="en-US" altLang="en-US" sz="3700" i="1" dirty="0"/>
              <a:t>Joint work with:</a:t>
            </a:r>
          </a:p>
          <a:p>
            <a:endParaRPr lang="en-US" altLang="en-US" sz="3700" b="1" dirty="0"/>
          </a:p>
          <a:p>
            <a:endParaRPr lang="en-US" altLang="en-US" sz="3700" b="1" dirty="0"/>
          </a:p>
          <a:p>
            <a:endParaRPr lang="en-US" altLang="en-US" sz="3700" dirty="0"/>
          </a:p>
          <a:p>
            <a:r>
              <a:rPr lang="en-US" altLang="en-US" sz="3700" dirty="0"/>
              <a:t>Does this always work?  Yes!  (See also </a:t>
            </a:r>
            <a:r>
              <a:rPr lang="en-US" altLang="en-US" sz="3700" dirty="0">
                <a:solidFill>
                  <a:srgbClr val="5B9BD5"/>
                </a:solidFill>
              </a:rPr>
              <a:t>Taylor [2016]</a:t>
            </a:r>
            <a:r>
              <a:rPr lang="en-US" altLang="en-US" sz="3700" dirty="0"/>
              <a:t>)</a:t>
            </a:r>
          </a:p>
          <a:p>
            <a:r>
              <a:rPr lang="en-US" altLang="en-US" sz="3700" dirty="0"/>
              <a:t>Does some version of EDT work with some version of belief formation?</a:t>
            </a:r>
          </a:p>
          <a:p>
            <a:endParaRPr lang="en-US" altLang="en-US" sz="2000" dirty="0"/>
          </a:p>
          <a:p>
            <a:endParaRPr lang="en-US" altLang="en-US" sz="2400" dirty="0"/>
          </a:p>
        </p:txBody>
      </p:sp>
      <p:sp>
        <p:nvSpPr>
          <p:cNvPr id="16" name="TextBox 15">
            <a:extLst>
              <a:ext uri="{FF2B5EF4-FFF2-40B4-BE49-F238E27FC236}">
                <a16:creationId xmlns:a16="http://schemas.microsoft.com/office/drawing/2014/main" id="{66D7A433-0110-4E34-BB68-9068A8FE2AD9}"/>
              </a:ext>
            </a:extLst>
          </p:cNvPr>
          <p:cNvSpPr txBox="1"/>
          <p:nvPr/>
        </p:nvSpPr>
        <p:spPr>
          <a:xfrm>
            <a:off x="3825343" y="4953406"/>
            <a:ext cx="1896862" cy="369332"/>
          </a:xfrm>
          <a:prstGeom prst="rect">
            <a:avLst/>
          </a:prstGeom>
          <a:noFill/>
        </p:spPr>
        <p:txBody>
          <a:bodyPr wrap="square" rtlCol="0">
            <a:spAutoFit/>
          </a:bodyPr>
          <a:lstStyle/>
          <a:p>
            <a:r>
              <a:rPr lang="en-US" i="1" dirty="0"/>
              <a:t>Caspar </a:t>
            </a:r>
            <a:r>
              <a:rPr lang="en-US" i="1" dirty="0" err="1"/>
              <a:t>Oesterheld</a:t>
            </a:r>
            <a:endParaRPr lang="en-US" i="1" dirty="0"/>
          </a:p>
        </p:txBody>
      </p:sp>
      <p:sp>
        <p:nvSpPr>
          <p:cNvPr id="17" name="TextBox 16">
            <a:extLst>
              <a:ext uri="{FF2B5EF4-FFF2-40B4-BE49-F238E27FC236}">
                <a16:creationId xmlns:a16="http://schemas.microsoft.com/office/drawing/2014/main" id="{31925003-7E65-4465-A6FB-E0867F46EB5C}"/>
              </a:ext>
            </a:extLst>
          </p:cNvPr>
          <p:cNvSpPr txBox="1"/>
          <p:nvPr/>
        </p:nvSpPr>
        <p:spPr>
          <a:xfrm>
            <a:off x="2385381" y="4953406"/>
            <a:ext cx="1896862" cy="369332"/>
          </a:xfrm>
          <a:prstGeom prst="rect">
            <a:avLst/>
          </a:prstGeom>
          <a:noFill/>
        </p:spPr>
        <p:txBody>
          <a:bodyPr wrap="square" rtlCol="0">
            <a:spAutoFit/>
          </a:bodyPr>
          <a:lstStyle/>
          <a:p>
            <a:r>
              <a:rPr lang="en-US" i="1" dirty="0"/>
              <a:t>Scott Emmons</a:t>
            </a:r>
          </a:p>
        </p:txBody>
      </p:sp>
      <p:sp>
        <p:nvSpPr>
          <p:cNvPr id="18" name="TextBox 17">
            <a:extLst>
              <a:ext uri="{FF2B5EF4-FFF2-40B4-BE49-F238E27FC236}">
                <a16:creationId xmlns:a16="http://schemas.microsoft.com/office/drawing/2014/main" id="{80DC2DAE-AB41-4B52-9D5C-A95B7242B46E}"/>
              </a:ext>
            </a:extLst>
          </p:cNvPr>
          <p:cNvSpPr txBox="1"/>
          <p:nvPr/>
        </p:nvSpPr>
        <p:spPr>
          <a:xfrm>
            <a:off x="5690563" y="4951929"/>
            <a:ext cx="1896862" cy="369332"/>
          </a:xfrm>
          <a:prstGeom prst="rect">
            <a:avLst/>
          </a:prstGeom>
          <a:noFill/>
        </p:spPr>
        <p:txBody>
          <a:bodyPr wrap="square" rtlCol="0">
            <a:spAutoFit/>
          </a:bodyPr>
          <a:lstStyle/>
          <a:p>
            <a:r>
              <a:rPr lang="en-US" i="1" dirty="0"/>
              <a:t>Andrew </a:t>
            </a:r>
            <a:r>
              <a:rPr lang="en-US" i="1" dirty="0" err="1"/>
              <a:t>Critch</a:t>
            </a:r>
            <a:endParaRPr lang="en-US" i="1" dirty="0"/>
          </a:p>
        </p:txBody>
      </p:sp>
      <p:pic>
        <p:nvPicPr>
          <p:cNvPr id="19" name="Picture 18">
            <a:extLst>
              <a:ext uri="{FF2B5EF4-FFF2-40B4-BE49-F238E27FC236}">
                <a16:creationId xmlns:a16="http://schemas.microsoft.com/office/drawing/2014/main" id="{16D1772A-3479-4B23-AE30-B1BD3E85E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9909" y="3746562"/>
            <a:ext cx="1239170" cy="1238508"/>
          </a:xfrm>
          <a:prstGeom prst="rect">
            <a:avLst/>
          </a:prstGeom>
        </p:spPr>
      </p:pic>
      <p:pic>
        <p:nvPicPr>
          <p:cNvPr id="20" name="Picture 19">
            <a:extLst>
              <a:ext uri="{FF2B5EF4-FFF2-40B4-BE49-F238E27FC236}">
                <a16:creationId xmlns:a16="http://schemas.microsoft.com/office/drawing/2014/main" id="{51F812B3-80ED-49AA-9ECA-59914783630B}"/>
              </a:ext>
            </a:extLst>
          </p:cNvPr>
          <p:cNvPicPr>
            <a:picLocks noChangeAspect="1"/>
          </p:cNvPicPr>
          <p:nvPr/>
        </p:nvPicPr>
        <p:blipFill rotWithShape="1">
          <a:blip r:embed="rId5">
            <a:extLst>
              <a:ext uri="{28A0092B-C50C-407E-A947-70E740481C1C}">
                <a14:useLocalDpi xmlns:a14="http://schemas.microsoft.com/office/drawing/2010/main" val="0"/>
              </a:ext>
            </a:extLst>
          </a:blip>
          <a:srcRect l="6728" t="3608" r="12872" b="35576"/>
          <a:stretch/>
        </p:blipFill>
        <p:spPr>
          <a:xfrm>
            <a:off x="2560148" y="3746562"/>
            <a:ext cx="1096977" cy="1244637"/>
          </a:xfrm>
          <a:prstGeom prst="rect">
            <a:avLst/>
          </a:prstGeom>
        </p:spPr>
      </p:pic>
      <p:pic>
        <p:nvPicPr>
          <p:cNvPr id="21" name="Picture 20">
            <a:extLst>
              <a:ext uri="{FF2B5EF4-FFF2-40B4-BE49-F238E27FC236}">
                <a16:creationId xmlns:a16="http://schemas.microsoft.com/office/drawing/2014/main" id="{EF2DB868-3CFE-4573-94F2-035E2CCFDFD4}"/>
              </a:ext>
            </a:extLst>
          </p:cNvPr>
          <p:cNvPicPr>
            <a:picLocks noChangeAspect="1"/>
          </p:cNvPicPr>
          <p:nvPr/>
        </p:nvPicPr>
        <p:blipFill rotWithShape="1">
          <a:blip r:embed="rId6">
            <a:extLst>
              <a:ext uri="{28A0092B-C50C-407E-A947-70E740481C1C}">
                <a14:useLocalDpi xmlns:a14="http://schemas.microsoft.com/office/drawing/2010/main" val="0"/>
              </a:ext>
            </a:extLst>
          </a:blip>
          <a:srcRect l="16180" t="5322" r="14887" b="36505"/>
          <a:stretch/>
        </p:blipFill>
        <p:spPr>
          <a:xfrm>
            <a:off x="4277016" y="3746562"/>
            <a:ext cx="983247" cy="1244637"/>
          </a:xfrm>
          <a:prstGeom prst="rect">
            <a:avLst/>
          </a:prstGeom>
        </p:spPr>
      </p:pic>
      <p:pic>
        <p:nvPicPr>
          <p:cNvPr id="22" name="Picture 21">
            <a:extLst>
              <a:ext uri="{FF2B5EF4-FFF2-40B4-BE49-F238E27FC236}">
                <a16:creationId xmlns:a16="http://schemas.microsoft.com/office/drawing/2014/main" id="{73884779-5F5D-42C0-BC67-9E633164C9C2}"/>
              </a:ext>
            </a:extLst>
          </p:cNvPr>
          <p:cNvPicPr>
            <a:picLocks noChangeAspect="1"/>
          </p:cNvPicPr>
          <p:nvPr/>
        </p:nvPicPr>
        <p:blipFill rotWithShape="1">
          <a:blip r:embed="rId7">
            <a:extLst>
              <a:ext uri="{28A0092B-C50C-407E-A947-70E740481C1C}">
                <a14:useLocalDpi xmlns:a14="http://schemas.microsoft.com/office/drawing/2010/main" val="0"/>
              </a:ext>
            </a:extLst>
          </a:blip>
          <a:srcRect l="14892" t="9214" r="10545" b="18674"/>
          <a:stretch/>
        </p:blipFill>
        <p:spPr>
          <a:xfrm>
            <a:off x="7289498" y="3746562"/>
            <a:ext cx="1142109" cy="1259257"/>
          </a:xfrm>
          <a:prstGeom prst="rect">
            <a:avLst/>
          </a:prstGeom>
        </p:spPr>
      </p:pic>
    </p:spTree>
    <p:extLst>
      <p:ext uri="{BB962C8B-B14F-4D97-AF65-F5344CB8AC3E}">
        <p14:creationId xmlns:p14="http://schemas.microsoft.com/office/powerpoint/2010/main" val="162787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76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76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76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76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76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761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7619">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67619">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67619">
                                            <p:txEl>
                                              <p:pRg st="11" end="1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5">
                                            <p:txEl>
                                              <p:pRg st="6" end="6"/>
                                            </p:txEl>
                                          </p:spTgt>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8"/>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0"/>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2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2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15">
                                            <p:txEl>
                                              <p:pRg st="10" end="10"/>
                                            </p:txEl>
                                          </p:spTgt>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1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14" grpId="0"/>
      <p:bldP spid="16" grpId="0"/>
      <p:bldP spid="17" grpId="0"/>
      <p:bldP spid="18" grpId="0"/>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49482DC0-7810-4A1B-9384-65EB40193C19}"/>
              </a:ext>
            </a:extLst>
          </p:cNvPr>
          <p:cNvSpPr>
            <a:spLocks noGrp="1" noChangeArrowheads="1"/>
          </p:cNvSpPr>
          <p:nvPr>
            <p:ph type="title"/>
          </p:nvPr>
        </p:nvSpPr>
        <p:spPr>
          <a:xfrm>
            <a:off x="1411549" y="256147"/>
            <a:ext cx="9433720" cy="605118"/>
          </a:xfrm>
        </p:spPr>
        <p:txBody>
          <a:bodyPr>
            <a:normAutofit fontScale="90000"/>
          </a:bodyPr>
          <a:lstStyle/>
          <a:p>
            <a:r>
              <a:rPr lang="en-US" altLang="en-US" dirty="0"/>
              <a:t>A challenging example for the evidential decision theorist</a:t>
            </a:r>
            <a:endParaRPr lang="en-US" altLang="en-US" sz="2912" dirty="0">
              <a:solidFill>
                <a:srgbClr val="5B9BD5"/>
              </a:solidFill>
            </a:endParaRPr>
          </a:p>
        </p:txBody>
      </p:sp>
      <p:sp>
        <p:nvSpPr>
          <p:cNvPr id="367619" name="Rectangle 3">
            <a:extLst>
              <a:ext uri="{FF2B5EF4-FFF2-40B4-BE49-F238E27FC236}">
                <a16:creationId xmlns:a16="http://schemas.microsoft.com/office/drawing/2014/main" id="{7CC6B7F6-D974-4010-B90E-39F8667976DA}"/>
              </a:ext>
            </a:extLst>
          </p:cNvPr>
          <p:cNvSpPr>
            <a:spLocks noGrp="1" noChangeArrowheads="1"/>
          </p:cNvSpPr>
          <p:nvPr>
            <p:ph type="body" idx="1"/>
          </p:nvPr>
        </p:nvSpPr>
        <p:spPr>
          <a:xfrm>
            <a:off x="-1" y="1091958"/>
            <a:ext cx="9678880" cy="5754801"/>
          </a:xfrm>
        </p:spPr>
        <p:txBody>
          <a:bodyPr>
            <a:normAutofit/>
          </a:bodyPr>
          <a:lstStyle/>
          <a:p>
            <a:pPr eaLnBrk="1" hangingPunct="1"/>
            <a:r>
              <a:rPr lang="en-US" altLang="en-US" sz="2700" dirty="0"/>
              <a:t>Optimal strategy to commit to is to just go left: (</a:t>
            </a:r>
            <a:r>
              <a:rPr lang="en-US" altLang="en-US" sz="2700" i="1" dirty="0"/>
              <a:t>p</a:t>
            </a:r>
            <a:r>
              <a:rPr lang="en-US" altLang="en-US" sz="2700" baseline="-25000" dirty="0"/>
              <a:t>l</a:t>
            </a:r>
            <a:r>
              <a:rPr lang="en-US" altLang="en-US" sz="2700" dirty="0"/>
              <a:t>, </a:t>
            </a:r>
            <a:r>
              <a:rPr lang="en-US" altLang="en-US" sz="2700" i="1" dirty="0" err="1"/>
              <a:t>p</a:t>
            </a:r>
            <a:r>
              <a:rPr lang="en-US" altLang="en-US" sz="2700" baseline="-25000" dirty="0" err="1"/>
              <a:t>s</a:t>
            </a:r>
            <a:r>
              <a:rPr lang="en-US" altLang="en-US" sz="2700" dirty="0"/>
              <a:t>, </a:t>
            </a:r>
            <a:r>
              <a:rPr lang="en-US" altLang="en-US" sz="2700" i="1" dirty="0" err="1"/>
              <a:t>p</a:t>
            </a:r>
            <a:r>
              <a:rPr lang="en-US" altLang="en-US" sz="2700" baseline="-25000" dirty="0" err="1"/>
              <a:t>r</a:t>
            </a:r>
            <a:r>
              <a:rPr lang="en-US" altLang="en-US" sz="2700" dirty="0"/>
              <a:t>) = (1, 0, 0)</a:t>
            </a:r>
          </a:p>
          <a:p>
            <a:pPr eaLnBrk="1" hangingPunct="1"/>
            <a:r>
              <a:rPr lang="en-US" altLang="en-US" sz="2700" dirty="0"/>
              <a:t>If you’re at an intersection, what does EDT say you should do?</a:t>
            </a:r>
          </a:p>
          <a:p>
            <a:r>
              <a:rPr lang="en-US" altLang="en-US" sz="2700" dirty="0"/>
              <a:t>When considering (</a:t>
            </a:r>
            <a:r>
              <a:rPr lang="en-US" altLang="en-US" sz="2700" i="1" dirty="0"/>
              <a:t>p</a:t>
            </a:r>
            <a:r>
              <a:rPr lang="en-US" altLang="en-US" sz="2700" baseline="-25000" dirty="0"/>
              <a:t>l</a:t>
            </a:r>
            <a:r>
              <a:rPr lang="en-US" altLang="en-US" sz="2700" dirty="0"/>
              <a:t>, </a:t>
            </a:r>
            <a:r>
              <a:rPr lang="en-US" altLang="en-US" sz="2700" i="1" dirty="0" err="1"/>
              <a:t>p</a:t>
            </a:r>
            <a:r>
              <a:rPr lang="en-US" altLang="en-US" sz="2700" baseline="-25000" dirty="0" err="1"/>
              <a:t>s</a:t>
            </a:r>
            <a:r>
              <a:rPr lang="en-US" altLang="en-US" sz="2700" dirty="0"/>
              <a:t>, </a:t>
            </a:r>
            <a:r>
              <a:rPr lang="en-US" altLang="en-US" sz="2700" i="1" dirty="0" err="1"/>
              <a:t>p</a:t>
            </a:r>
            <a:r>
              <a:rPr lang="en-US" altLang="en-US" sz="2700" baseline="-25000" dirty="0" err="1"/>
              <a:t>r</a:t>
            </a:r>
            <a:r>
              <a:rPr lang="en-US" altLang="en-US" sz="2700" dirty="0"/>
              <a:t>) = (1, 0, 0), you presumably expect to be at X and get 1 (really just need: no more than 1)</a:t>
            </a:r>
          </a:p>
          <a:p>
            <a:r>
              <a:rPr lang="en-US" altLang="en-US" sz="2700" dirty="0"/>
              <a:t>When considering (</a:t>
            </a:r>
            <a:r>
              <a:rPr lang="en-US" altLang="en-US" sz="2700" i="1" dirty="0"/>
              <a:t>p</a:t>
            </a:r>
            <a:r>
              <a:rPr lang="en-US" altLang="en-US" sz="2700" baseline="-25000" dirty="0"/>
              <a:t>l</a:t>
            </a:r>
            <a:r>
              <a:rPr lang="en-US" altLang="en-US" sz="2700" dirty="0"/>
              <a:t>, </a:t>
            </a:r>
            <a:r>
              <a:rPr lang="en-US" altLang="en-US" sz="2700" i="1" dirty="0" err="1"/>
              <a:t>p</a:t>
            </a:r>
            <a:r>
              <a:rPr lang="en-US" altLang="en-US" sz="2700" baseline="-25000" dirty="0" err="1"/>
              <a:t>s</a:t>
            </a:r>
            <a:r>
              <a:rPr lang="en-US" altLang="en-US" sz="2700" dirty="0"/>
              <a:t>, </a:t>
            </a:r>
            <a:r>
              <a:rPr lang="en-US" altLang="en-US" sz="2700" i="1" dirty="0" err="1"/>
              <a:t>p</a:t>
            </a:r>
            <a:r>
              <a:rPr lang="en-US" altLang="en-US" sz="2700" baseline="-25000" dirty="0" err="1"/>
              <a:t>r</a:t>
            </a:r>
            <a:r>
              <a:rPr lang="en-US" altLang="en-US" sz="2700" dirty="0"/>
              <a:t>) = (0, ½, ½), then say </a:t>
            </a:r>
            <a:r>
              <a:rPr lang="en-US" altLang="en-US" sz="2700" i="1" dirty="0"/>
              <a:t>b</a:t>
            </a:r>
            <a:r>
              <a:rPr lang="en-US" altLang="en-US" sz="2700" dirty="0"/>
              <a:t> is your subjective probability of being at Y</a:t>
            </a:r>
          </a:p>
          <a:p>
            <a:pPr lvl="1"/>
            <a:r>
              <a:rPr lang="en-US" altLang="en-US" sz="2700" b="1" dirty="0"/>
              <a:t>Assume: </a:t>
            </a:r>
            <a:r>
              <a:rPr lang="en-US" altLang="en-US" sz="2700" i="1" dirty="0"/>
              <a:t>b</a:t>
            </a:r>
            <a:r>
              <a:rPr lang="en-US" altLang="en-US" sz="2700" dirty="0"/>
              <a:t> &gt; 0</a:t>
            </a:r>
          </a:p>
          <a:p>
            <a:pPr lvl="1"/>
            <a:r>
              <a:rPr lang="en-US" altLang="en-US" sz="2700" b="1" dirty="0"/>
              <a:t>Assume: </a:t>
            </a:r>
            <a:r>
              <a:rPr lang="en-US" altLang="en-US" sz="2700" i="1" dirty="0"/>
              <a:t>b</a:t>
            </a:r>
            <a:r>
              <a:rPr lang="en-US" altLang="en-US" sz="2700" dirty="0"/>
              <a:t> is not a function of </a:t>
            </a:r>
            <a:r>
              <a:rPr lang="el-GR" sz="2700" dirty="0"/>
              <a:t>ε</a:t>
            </a:r>
            <a:endParaRPr lang="en-US" sz="2700" dirty="0"/>
          </a:p>
          <a:p>
            <a:r>
              <a:rPr lang="en-US" altLang="en-US" sz="2700" dirty="0"/>
              <a:t>So, expected utility: </a:t>
            </a:r>
            <a:r>
              <a:rPr lang="en-US" altLang="en-US" sz="2700" i="1" dirty="0"/>
              <a:t>b</a:t>
            </a:r>
            <a:r>
              <a:rPr lang="en-US" altLang="en-US" sz="2700" dirty="0"/>
              <a:t>*½*(</a:t>
            </a:r>
            <a:r>
              <a:rPr lang="en-US" sz="2700" dirty="0"/>
              <a:t>4-</a:t>
            </a:r>
            <a:r>
              <a:rPr lang="el-GR" sz="2700" dirty="0"/>
              <a:t>ε</a:t>
            </a:r>
            <a:r>
              <a:rPr lang="en-US" sz="2700" dirty="0"/>
              <a:t>) + (1-</a:t>
            </a:r>
            <a:r>
              <a:rPr lang="en-US" sz="2700" i="1" dirty="0"/>
              <a:t>b</a:t>
            </a:r>
            <a:r>
              <a:rPr lang="en-US" sz="2700" dirty="0"/>
              <a:t>)*¼*</a:t>
            </a:r>
            <a:r>
              <a:rPr lang="en-US" altLang="en-US" sz="2700" dirty="0"/>
              <a:t>(</a:t>
            </a:r>
            <a:r>
              <a:rPr lang="en-US" sz="2700" dirty="0"/>
              <a:t>4-</a:t>
            </a:r>
            <a:r>
              <a:rPr lang="el-GR" sz="2700" dirty="0"/>
              <a:t>ε</a:t>
            </a:r>
            <a:r>
              <a:rPr lang="en-US" sz="2700" dirty="0"/>
              <a:t>) = 1+</a:t>
            </a:r>
            <a:r>
              <a:rPr lang="en-US" sz="2700" i="1" dirty="0"/>
              <a:t>b</a:t>
            </a:r>
            <a:r>
              <a:rPr lang="en-US" sz="2700" dirty="0"/>
              <a:t>-¼</a:t>
            </a:r>
            <a:r>
              <a:rPr lang="el-GR" sz="2700" dirty="0"/>
              <a:t>ε</a:t>
            </a:r>
            <a:r>
              <a:rPr lang="en-US" sz="2700" dirty="0"/>
              <a:t>-¼</a:t>
            </a:r>
            <a:r>
              <a:rPr lang="en-US" sz="2700" i="1" dirty="0"/>
              <a:t>b</a:t>
            </a:r>
            <a:r>
              <a:rPr lang="el-GR" sz="2700" dirty="0"/>
              <a:t>ε</a:t>
            </a:r>
            <a:endParaRPr lang="en-US" sz="2700" dirty="0"/>
          </a:p>
          <a:p>
            <a:r>
              <a:rPr lang="en-US" sz="2700" dirty="0"/>
              <a:t>For sufficiently small </a:t>
            </a:r>
            <a:r>
              <a:rPr lang="el-GR" sz="2700" dirty="0"/>
              <a:t>ε</a:t>
            </a:r>
            <a:r>
              <a:rPr lang="en-US" sz="2700" dirty="0"/>
              <a:t> this is greater than 1</a:t>
            </a:r>
          </a:p>
          <a:p>
            <a:r>
              <a:rPr lang="en-US" sz="2700" dirty="0"/>
              <a:t>Hence EDT suggests</a:t>
            </a:r>
            <a:r>
              <a:rPr lang="en-US" altLang="en-US" sz="2700" dirty="0"/>
              <a:t> (0, ½, ½)</a:t>
            </a:r>
            <a:r>
              <a:rPr lang="en-US" sz="2700" dirty="0"/>
              <a:t> over </a:t>
            </a:r>
            <a:r>
              <a:rPr lang="en-US" altLang="en-US" sz="2700" dirty="0"/>
              <a:t>(1, 0, 0)!</a:t>
            </a:r>
          </a:p>
          <a:p>
            <a:r>
              <a:rPr lang="en-US" altLang="en-US" sz="2700" dirty="0"/>
              <a:t>... right? ... right?</a:t>
            </a:r>
          </a:p>
          <a:p>
            <a:pPr marL="0" indent="0">
              <a:buNone/>
            </a:pPr>
            <a:endParaRPr lang="en-US" altLang="en-US" sz="2700" dirty="0"/>
          </a:p>
        </p:txBody>
      </p:sp>
      <p:sp>
        <p:nvSpPr>
          <p:cNvPr id="4" name="Oval 3">
            <a:extLst>
              <a:ext uri="{FF2B5EF4-FFF2-40B4-BE49-F238E27FC236}">
                <a16:creationId xmlns:a16="http://schemas.microsoft.com/office/drawing/2014/main" id="{6B4F6B43-5A5F-4F36-9ED5-DAFCD1D22986}"/>
              </a:ext>
            </a:extLst>
          </p:cNvPr>
          <p:cNvSpPr/>
          <p:nvPr/>
        </p:nvSpPr>
        <p:spPr>
          <a:xfrm>
            <a:off x="10459898" y="4603071"/>
            <a:ext cx="359109" cy="31959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73C3AB1-455A-4E5B-8A7A-B3B3D63962DC}"/>
              </a:ext>
            </a:extLst>
          </p:cNvPr>
          <p:cNvSpPr/>
          <p:nvPr/>
        </p:nvSpPr>
        <p:spPr>
          <a:xfrm>
            <a:off x="10451020" y="2925190"/>
            <a:ext cx="359109" cy="31959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325DB63F-EED1-4526-947C-44B138665CD5}"/>
              </a:ext>
            </a:extLst>
          </p:cNvPr>
          <p:cNvCxnSpPr>
            <a:cxnSpLocks/>
            <a:stCxn id="4" idx="0"/>
            <a:endCxn id="7" idx="4"/>
          </p:cNvCxnSpPr>
          <p:nvPr/>
        </p:nvCxnSpPr>
        <p:spPr>
          <a:xfrm flipH="1" flipV="1">
            <a:off x="10630575" y="3244786"/>
            <a:ext cx="8878" cy="135828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B6DC7776-46C3-4CFA-ADF3-B9CC8A3A1B30}"/>
              </a:ext>
            </a:extLst>
          </p:cNvPr>
          <p:cNvCxnSpPr/>
          <p:nvPr/>
        </p:nvCxnSpPr>
        <p:spPr>
          <a:xfrm flipV="1">
            <a:off x="10632052" y="1568384"/>
            <a:ext cx="0" cy="135828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id="{74D0ED1D-1BFD-4329-B714-5C2AE3B16CE4}"/>
              </a:ext>
            </a:extLst>
          </p:cNvPr>
          <p:cNvCxnSpPr/>
          <p:nvPr/>
        </p:nvCxnSpPr>
        <p:spPr>
          <a:xfrm flipV="1">
            <a:off x="10632052" y="4933019"/>
            <a:ext cx="0" cy="135828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a:extLst>
              <a:ext uri="{FF2B5EF4-FFF2-40B4-BE49-F238E27FC236}">
                <a16:creationId xmlns:a16="http://schemas.microsoft.com/office/drawing/2014/main" id="{025FA097-5838-4DD3-B48F-4092A8D5B1AC}"/>
              </a:ext>
            </a:extLst>
          </p:cNvPr>
          <p:cNvCxnSpPr>
            <a:cxnSpLocks/>
          </p:cNvCxnSpPr>
          <p:nvPr/>
        </p:nvCxnSpPr>
        <p:spPr>
          <a:xfrm flipV="1">
            <a:off x="10819007" y="4758428"/>
            <a:ext cx="757476" cy="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21" name="Straight Arrow Connector 20">
            <a:extLst>
              <a:ext uri="{FF2B5EF4-FFF2-40B4-BE49-F238E27FC236}">
                <a16:creationId xmlns:a16="http://schemas.microsoft.com/office/drawing/2014/main" id="{EA0AF45F-2771-43F8-8006-87B82D83B180}"/>
              </a:ext>
            </a:extLst>
          </p:cNvPr>
          <p:cNvCxnSpPr>
            <a:cxnSpLocks/>
          </p:cNvCxnSpPr>
          <p:nvPr/>
        </p:nvCxnSpPr>
        <p:spPr>
          <a:xfrm flipV="1">
            <a:off x="10811608" y="3065855"/>
            <a:ext cx="757476" cy="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22" name="Straight Arrow Connector 21">
            <a:extLst>
              <a:ext uri="{FF2B5EF4-FFF2-40B4-BE49-F238E27FC236}">
                <a16:creationId xmlns:a16="http://schemas.microsoft.com/office/drawing/2014/main" id="{47A3711F-F8D4-4B79-B8FF-D60BC7ADCF2A}"/>
              </a:ext>
            </a:extLst>
          </p:cNvPr>
          <p:cNvCxnSpPr>
            <a:cxnSpLocks/>
          </p:cNvCxnSpPr>
          <p:nvPr/>
        </p:nvCxnSpPr>
        <p:spPr>
          <a:xfrm flipH="1">
            <a:off x="9693545" y="3065855"/>
            <a:ext cx="766353" cy="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a:extLst>
              <a:ext uri="{FF2B5EF4-FFF2-40B4-BE49-F238E27FC236}">
                <a16:creationId xmlns:a16="http://schemas.microsoft.com/office/drawing/2014/main" id="{C8E58D18-5AD5-47ED-AAB9-63B3C1361198}"/>
              </a:ext>
            </a:extLst>
          </p:cNvPr>
          <p:cNvCxnSpPr>
            <a:cxnSpLocks/>
          </p:cNvCxnSpPr>
          <p:nvPr/>
        </p:nvCxnSpPr>
        <p:spPr>
          <a:xfrm flipH="1">
            <a:off x="9702422" y="4758428"/>
            <a:ext cx="766353" cy="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23" name="TextBox 22">
            <a:extLst>
              <a:ext uri="{FF2B5EF4-FFF2-40B4-BE49-F238E27FC236}">
                <a16:creationId xmlns:a16="http://schemas.microsoft.com/office/drawing/2014/main" id="{E0F6C874-D4CC-469E-98EF-EBE6AEBDF4C3}"/>
              </a:ext>
            </a:extLst>
          </p:cNvPr>
          <p:cNvSpPr txBox="1"/>
          <p:nvPr/>
        </p:nvSpPr>
        <p:spPr>
          <a:xfrm>
            <a:off x="10486171" y="2900414"/>
            <a:ext cx="304892" cy="369332"/>
          </a:xfrm>
          <a:prstGeom prst="rect">
            <a:avLst/>
          </a:prstGeom>
          <a:noFill/>
        </p:spPr>
        <p:txBody>
          <a:bodyPr wrap="square" rtlCol="0">
            <a:spAutoFit/>
          </a:bodyPr>
          <a:lstStyle/>
          <a:p>
            <a:r>
              <a:rPr lang="en-US" b="1" dirty="0"/>
              <a:t>Y</a:t>
            </a:r>
            <a:endParaRPr lang="en-US" sz="2400" b="1" dirty="0"/>
          </a:p>
        </p:txBody>
      </p:sp>
      <p:sp>
        <p:nvSpPr>
          <p:cNvPr id="27" name="TextBox 26">
            <a:extLst>
              <a:ext uri="{FF2B5EF4-FFF2-40B4-BE49-F238E27FC236}">
                <a16:creationId xmlns:a16="http://schemas.microsoft.com/office/drawing/2014/main" id="{09764228-7424-4C57-85BA-3E523E817BDD}"/>
              </a:ext>
            </a:extLst>
          </p:cNvPr>
          <p:cNvSpPr txBox="1"/>
          <p:nvPr/>
        </p:nvSpPr>
        <p:spPr>
          <a:xfrm>
            <a:off x="10486274" y="4585105"/>
            <a:ext cx="311304" cy="369332"/>
          </a:xfrm>
          <a:prstGeom prst="rect">
            <a:avLst/>
          </a:prstGeom>
          <a:noFill/>
        </p:spPr>
        <p:txBody>
          <a:bodyPr wrap="square" rtlCol="0">
            <a:spAutoFit/>
          </a:bodyPr>
          <a:lstStyle/>
          <a:p>
            <a:r>
              <a:rPr lang="en-US" b="1" dirty="0"/>
              <a:t>X</a:t>
            </a:r>
            <a:endParaRPr lang="en-US" sz="2400" b="1" dirty="0"/>
          </a:p>
        </p:txBody>
      </p:sp>
      <p:sp>
        <p:nvSpPr>
          <p:cNvPr id="24" name="TextBox 23">
            <a:extLst>
              <a:ext uri="{FF2B5EF4-FFF2-40B4-BE49-F238E27FC236}">
                <a16:creationId xmlns:a16="http://schemas.microsoft.com/office/drawing/2014/main" id="{5FA376D1-0442-4040-8FB1-C40175CD8928}"/>
              </a:ext>
            </a:extLst>
          </p:cNvPr>
          <p:cNvSpPr txBox="1"/>
          <p:nvPr/>
        </p:nvSpPr>
        <p:spPr>
          <a:xfrm>
            <a:off x="9306430" y="4553335"/>
            <a:ext cx="340158" cy="461665"/>
          </a:xfrm>
          <a:prstGeom prst="rect">
            <a:avLst/>
          </a:prstGeom>
          <a:noFill/>
        </p:spPr>
        <p:txBody>
          <a:bodyPr wrap="none" rtlCol="0">
            <a:spAutoFit/>
          </a:bodyPr>
          <a:lstStyle/>
          <a:p>
            <a:r>
              <a:rPr lang="en-US" sz="2400" b="1" dirty="0"/>
              <a:t>1</a:t>
            </a:r>
          </a:p>
        </p:txBody>
      </p:sp>
      <p:sp>
        <p:nvSpPr>
          <p:cNvPr id="29" name="TextBox 28">
            <a:extLst>
              <a:ext uri="{FF2B5EF4-FFF2-40B4-BE49-F238E27FC236}">
                <a16:creationId xmlns:a16="http://schemas.microsoft.com/office/drawing/2014/main" id="{622499B7-94C0-4862-994F-D3830B4928A6}"/>
              </a:ext>
            </a:extLst>
          </p:cNvPr>
          <p:cNvSpPr txBox="1"/>
          <p:nvPr/>
        </p:nvSpPr>
        <p:spPr>
          <a:xfrm>
            <a:off x="11598357" y="4554812"/>
            <a:ext cx="340158" cy="461665"/>
          </a:xfrm>
          <a:prstGeom prst="rect">
            <a:avLst/>
          </a:prstGeom>
          <a:noFill/>
        </p:spPr>
        <p:txBody>
          <a:bodyPr wrap="none" rtlCol="0">
            <a:spAutoFit/>
          </a:bodyPr>
          <a:lstStyle/>
          <a:p>
            <a:r>
              <a:rPr lang="en-US" sz="2400" b="1" dirty="0"/>
              <a:t>0</a:t>
            </a:r>
          </a:p>
        </p:txBody>
      </p:sp>
      <p:sp>
        <p:nvSpPr>
          <p:cNvPr id="30" name="TextBox 29">
            <a:extLst>
              <a:ext uri="{FF2B5EF4-FFF2-40B4-BE49-F238E27FC236}">
                <a16:creationId xmlns:a16="http://schemas.microsoft.com/office/drawing/2014/main" id="{BAB9DC43-6347-4C26-9F01-8BB56C40E822}"/>
              </a:ext>
            </a:extLst>
          </p:cNvPr>
          <p:cNvSpPr txBox="1"/>
          <p:nvPr/>
        </p:nvSpPr>
        <p:spPr>
          <a:xfrm>
            <a:off x="9316784" y="2876930"/>
            <a:ext cx="340158" cy="461665"/>
          </a:xfrm>
          <a:prstGeom prst="rect">
            <a:avLst/>
          </a:prstGeom>
          <a:noFill/>
        </p:spPr>
        <p:txBody>
          <a:bodyPr wrap="none" rtlCol="0">
            <a:spAutoFit/>
          </a:bodyPr>
          <a:lstStyle/>
          <a:p>
            <a:r>
              <a:rPr lang="en-US" sz="2400" b="1" dirty="0"/>
              <a:t>0</a:t>
            </a:r>
          </a:p>
        </p:txBody>
      </p:sp>
      <p:sp>
        <p:nvSpPr>
          <p:cNvPr id="31" name="TextBox 30">
            <a:extLst>
              <a:ext uri="{FF2B5EF4-FFF2-40B4-BE49-F238E27FC236}">
                <a16:creationId xmlns:a16="http://schemas.microsoft.com/office/drawing/2014/main" id="{3AB34AC4-2E38-4A8D-BC5F-E1FA31EA3843}"/>
              </a:ext>
            </a:extLst>
          </p:cNvPr>
          <p:cNvSpPr txBox="1"/>
          <p:nvPr/>
        </p:nvSpPr>
        <p:spPr>
          <a:xfrm>
            <a:off x="11598355" y="2885806"/>
            <a:ext cx="575799" cy="461665"/>
          </a:xfrm>
          <a:prstGeom prst="rect">
            <a:avLst/>
          </a:prstGeom>
          <a:noFill/>
        </p:spPr>
        <p:txBody>
          <a:bodyPr wrap="none" rtlCol="0">
            <a:spAutoFit/>
          </a:bodyPr>
          <a:lstStyle/>
          <a:p>
            <a:r>
              <a:rPr lang="en-US" sz="2400" b="1" dirty="0"/>
              <a:t>4-</a:t>
            </a:r>
            <a:r>
              <a:rPr lang="el-GR" sz="2400" b="1" dirty="0"/>
              <a:t>ε</a:t>
            </a:r>
            <a:endParaRPr lang="en-US" sz="2400" b="1" dirty="0"/>
          </a:p>
        </p:txBody>
      </p:sp>
      <p:sp>
        <p:nvSpPr>
          <p:cNvPr id="32" name="TextBox 31">
            <a:extLst>
              <a:ext uri="{FF2B5EF4-FFF2-40B4-BE49-F238E27FC236}">
                <a16:creationId xmlns:a16="http://schemas.microsoft.com/office/drawing/2014/main" id="{9C592FCA-2B11-4B58-A0C6-A92DFA96B6A0}"/>
              </a:ext>
            </a:extLst>
          </p:cNvPr>
          <p:cNvSpPr txBox="1"/>
          <p:nvPr/>
        </p:nvSpPr>
        <p:spPr>
          <a:xfrm>
            <a:off x="10481241" y="1182773"/>
            <a:ext cx="340158" cy="461665"/>
          </a:xfrm>
          <a:prstGeom prst="rect">
            <a:avLst/>
          </a:prstGeom>
          <a:noFill/>
        </p:spPr>
        <p:txBody>
          <a:bodyPr wrap="none" rtlCol="0">
            <a:spAutoFit/>
          </a:bodyPr>
          <a:lstStyle/>
          <a:p>
            <a:r>
              <a:rPr lang="en-US" sz="2400" b="1" dirty="0"/>
              <a:t>0</a:t>
            </a:r>
          </a:p>
        </p:txBody>
      </p:sp>
      <p:sp>
        <p:nvSpPr>
          <p:cNvPr id="33" name="TextBox 32">
            <a:extLst>
              <a:ext uri="{FF2B5EF4-FFF2-40B4-BE49-F238E27FC236}">
                <a16:creationId xmlns:a16="http://schemas.microsoft.com/office/drawing/2014/main" id="{C9D5CA72-CF72-4594-947E-2D0EEDE2E523}"/>
              </a:ext>
            </a:extLst>
          </p:cNvPr>
          <p:cNvSpPr txBox="1"/>
          <p:nvPr/>
        </p:nvSpPr>
        <p:spPr>
          <a:xfrm>
            <a:off x="10259295" y="6305195"/>
            <a:ext cx="963982" cy="461665"/>
          </a:xfrm>
          <a:prstGeom prst="rect">
            <a:avLst/>
          </a:prstGeom>
          <a:noFill/>
        </p:spPr>
        <p:txBody>
          <a:bodyPr wrap="none" rtlCol="0">
            <a:spAutoFit/>
          </a:bodyPr>
          <a:lstStyle/>
          <a:p>
            <a:r>
              <a:rPr lang="en-US" sz="2400" b="1" dirty="0"/>
              <a:t>START</a:t>
            </a:r>
          </a:p>
        </p:txBody>
      </p:sp>
      <p:sp>
        <p:nvSpPr>
          <p:cNvPr id="26" name="Oval 25">
            <a:extLst>
              <a:ext uri="{FF2B5EF4-FFF2-40B4-BE49-F238E27FC236}">
                <a16:creationId xmlns:a16="http://schemas.microsoft.com/office/drawing/2014/main" id="{ECD3C2EA-AADC-4993-B5FE-DD679E7993A8}"/>
              </a:ext>
            </a:extLst>
          </p:cNvPr>
          <p:cNvSpPr/>
          <p:nvPr/>
        </p:nvSpPr>
        <p:spPr>
          <a:xfrm>
            <a:off x="10259295" y="2723102"/>
            <a:ext cx="757469" cy="240022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950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76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76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76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76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76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761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761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761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761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761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49482DC0-7810-4A1B-9384-65EB40193C19}"/>
              </a:ext>
            </a:extLst>
          </p:cNvPr>
          <p:cNvSpPr>
            <a:spLocks noGrp="1" noChangeArrowheads="1"/>
          </p:cNvSpPr>
          <p:nvPr>
            <p:ph type="title"/>
          </p:nvPr>
        </p:nvSpPr>
        <p:spPr>
          <a:xfrm>
            <a:off x="1411549" y="256147"/>
            <a:ext cx="9433720" cy="605118"/>
          </a:xfrm>
        </p:spPr>
        <p:txBody>
          <a:bodyPr>
            <a:normAutofit fontScale="90000"/>
          </a:bodyPr>
          <a:lstStyle/>
          <a:p>
            <a:r>
              <a:rPr lang="en-US" altLang="en-US" dirty="0"/>
              <a:t>A way for EDT to get the right answer (+SSA)</a:t>
            </a:r>
            <a:endParaRPr lang="en-US" altLang="en-US" sz="2912" dirty="0">
              <a:solidFill>
                <a:srgbClr val="5B9BD5"/>
              </a:solidFill>
            </a:endParaRPr>
          </a:p>
        </p:txBody>
      </p:sp>
      <p:sp>
        <p:nvSpPr>
          <p:cNvPr id="367619" name="Rectangle 3">
            <a:extLst>
              <a:ext uri="{FF2B5EF4-FFF2-40B4-BE49-F238E27FC236}">
                <a16:creationId xmlns:a16="http://schemas.microsoft.com/office/drawing/2014/main" id="{7CC6B7F6-D974-4010-B90E-39F8667976DA}"/>
              </a:ext>
            </a:extLst>
          </p:cNvPr>
          <p:cNvSpPr>
            <a:spLocks noGrp="1" noChangeArrowheads="1"/>
          </p:cNvSpPr>
          <p:nvPr>
            <p:ph type="body" idx="1"/>
          </p:nvPr>
        </p:nvSpPr>
        <p:spPr>
          <a:xfrm>
            <a:off x="-2" y="971379"/>
            <a:ext cx="9534537" cy="5886621"/>
          </a:xfrm>
        </p:spPr>
        <p:txBody>
          <a:bodyPr>
            <a:normAutofit lnSpcReduction="10000"/>
          </a:bodyPr>
          <a:lstStyle/>
          <a:p>
            <a:pPr eaLnBrk="1" hangingPunct="1"/>
            <a:r>
              <a:rPr lang="en-US" altLang="en-US" sz="2700" dirty="0"/>
              <a:t>Consider probabilities of </a:t>
            </a:r>
            <a:r>
              <a:rPr lang="en-US" altLang="en-US" sz="2700" b="1" dirty="0"/>
              <a:t>whole trajectories, plus where you are</a:t>
            </a:r>
            <a:r>
              <a:rPr lang="en-US" altLang="en-US" sz="2700" dirty="0"/>
              <a:t>, under strategy (0, ½, ½), </a:t>
            </a:r>
            <a:r>
              <a:rPr lang="en-US" altLang="en-US" sz="2700" b="1" dirty="0"/>
              <a:t>in a </a:t>
            </a:r>
            <a:r>
              <a:rPr lang="en-US" altLang="en-US" sz="2700" b="1" dirty="0" err="1"/>
              <a:t>halfing</a:t>
            </a:r>
            <a:r>
              <a:rPr lang="en-US" altLang="en-US" sz="2700" b="1" dirty="0"/>
              <a:t> sort of way</a:t>
            </a:r>
          </a:p>
          <a:p>
            <a:r>
              <a:rPr lang="en-US" altLang="en-US" sz="2700" dirty="0"/>
              <a:t>P(XY(</a:t>
            </a:r>
            <a:r>
              <a:rPr lang="en-US" sz="2700" dirty="0"/>
              <a:t>4-</a:t>
            </a:r>
            <a:r>
              <a:rPr lang="el-GR" sz="2700" dirty="0"/>
              <a:t>ε</a:t>
            </a:r>
            <a:r>
              <a:rPr lang="en-US" sz="2700" dirty="0"/>
              <a:t>), @X) = </a:t>
            </a:r>
            <a:r>
              <a:rPr lang="en-US" altLang="en-US" sz="2700" dirty="0"/>
              <a:t>P(XY(</a:t>
            </a:r>
            <a:r>
              <a:rPr lang="en-US" sz="2700" dirty="0"/>
              <a:t>4-</a:t>
            </a:r>
            <a:r>
              <a:rPr lang="el-GR" sz="2700" dirty="0"/>
              <a:t>ε</a:t>
            </a:r>
            <a:r>
              <a:rPr lang="en-US" sz="2700" dirty="0"/>
              <a:t>)) * P(@X|</a:t>
            </a:r>
            <a:r>
              <a:rPr lang="en-US" altLang="en-US" sz="2700" dirty="0"/>
              <a:t>XY(</a:t>
            </a:r>
            <a:r>
              <a:rPr lang="en-US" sz="2700" dirty="0"/>
              <a:t>4-</a:t>
            </a:r>
            <a:r>
              <a:rPr lang="el-GR" sz="2700" dirty="0"/>
              <a:t>ε</a:t>
            </a:r>
            <a:r>
              <a:rPr lang="en-US" sz="2700" dirty="0"/>
              <a:t>)) = ¼ * ½ </a:t>
            </a:r>
            <a:endParaRPr lang="en-US" altLang="en-US" sz="2700" dirty="0"/>
          </a:p>
          <a:p>
            <a:r>
              <a:rPr lang="en-US" altLang="en-US" sz="2700" dirty="0"/>
              <a:t>P(XY(</a:t>
            </a:r>
            <a:r>
              <a:rPr lang="en-US" sz="2700" dirty="0"/>
              <a:t>4-</a:t>
            </a:r>
            <a:r>
              <a:rPr lang="el-GR" sz="2700" dirty="0"/>
              <a:t>ε</a:t>
            </a:r>
            <a:r>
              <a:rPr lang="en-US" sz="2700" dirty="0"/>
              <a:t>), @Y) = </a:t>
            </a:r>
            <a:r>
              <a:rPr lang="en-US" altLang="en-US" sz="2700" dirty="0"/>
              <a:t>P(XY(</a:t>
            </a:r>
            <a:r>
              <a:rPr lang="en-US" sz="2700" dirty="0"/>
              <a:t>4-</a:t>
            </a:r>
            <a:r>
              <a:rPr lang="el-GR" sz="2700" dirty="0"/>
              <a:t>ε</a:t>
            </a:r>
            <a:r>
              <a:rPr lang="en-US" sz="2700" dirty="0"/>
              <a:t>)) * P(@Y|</a:t>
            </a:r>
            <a:r>
              <a:rPr lang="en-US" altLang="en-US" sz="2700" dirty="0"/>
              <a:t>XY(</a:t>
            </a:r>
            <a:r>
              <a:rPr lang="en-US" sz="2700" dirty="0"/>
              <a:t>4-</a:t>
            </a:r>
            <a:r>
              <a:rPr lang="el-GR" sz="2700" dirty="0"/>
              <a:t>ε</a:t>
            </a:r>
            <a:r>
              <a:rPr lang="en-US" sz="2700" dirty="0"/>
              <a:t>)) = ¼ * ½ </a:t>
            </a:r>
          </a:p>
          <a:p>
            <a:r>
              <a:rPr lang="en-US" sz="2700" dirty="0"/>
              <a:t>Any other trajectory with positive probability gives payoff 0</a:t>
            </a:r>
          </a:p>
          <a:p>
            <a:r>
              <a:rPr lang="en-US" sz="2700" dirty="0"/>
              <a:t>So expected utility is 2 * ¼ * ½ * </a:t>
            </a:r>
            <a:r>
              <a:rPr lang="en-US" altLang="en-US" sz="2700" dirty="0"/>
              <a:t>(</a:t>
            </a:r>
            <a:r>
              <a:rPr lang="en-US" sz="2700" dirty="0"/>
              <a:t>4-</a:t>
            </a:r>
            <a:r>
              <a:rPr lang="el-GR" sz="2700" dirty="0"/>
              <a:t>ε</a:t>
            </a:r>
            <a:r>
              <a:rPr lang="en-US" sz="2700" dirty="0"/>
              <a:t>) = 1-</a:t>
            </a:r>
            <a:r>
              <a:rPr lang="el-GR" sz="2700" dirty="0"/>
              <a:t> ε</a:t>
            </a:r>
            <a:r>
              <a:rPr lang="en-US" sz="2700" dirty="0"/>
              <a:t>/4, which is worse than 1, so EDT gets the right answer</a:t>
            </a:r>
          </a:p>
          <a:p>
            <a:r>
              <a:rPr lang="en-US" sz="2700" i="1" dirty="0"/>
              <a:t>What just happened?</a:t>
            </a:r>
            <a:endParaRPr lang="en-US" sz="2700" dirty="0"/>
          </a:p>
          <a:p>
            <a:r>
              <a:rPr lang="en-US" sz="2700" dirty="0"/>
              <a:t>Under this way of reasoning, if you tell me that I’m at X, it’s </a:t>
            </a:r>
            <a:r>
              <a:rPr lang="en-US" sz="2700" b="1" dirty="0"/>
              <a:t>more likely</a:t>
            </a:r>
            <a:r>
              <a:rPr lang="en-US" sz="2700" dirty="0"/>
              <a:t> that I’m on trajectory X(0) than on one of the XY ones</a:t>
            </a:r>
          </a:p>
          <a:p>
            <a:r>
              <a:rPr lang="en-US" altLang="en-US" sz="2700" dirty="0"/>
              <a:t>P(XY(</a:t>
            </a:r>
            <a:r>
              <a:rPr lang="en-US" sz="2700" dirty="0"/>
              <a:t>4-</a:t>
            </a:r>
            <a:r>
              <a:rPr lang="el-GR" sz="2700" dirty="0"/>
              <a:t>ε</a:t>
            </a:r>
            <a:r>
              <a:rPr lang="en-US" sz="2700" dirty="0"/>
              <a:t>), @X) = ¼ * ½ ; </a:t>
            </a:r>
            <a:r>
              <a:rPr lang="en-US" altLang="en-US" sz="2700" dirty="0"/>
              <a:t>P(XY(</a:t>
            </a:r>
            <a:r>
              <a:rPr lang="en-US" sz="2700" dirty="0"/>
              <a:t>0), @X) = ¼ * ½ ; P(X(0), @X) = ½ * 1</a:t>
            </a:r>
          </a:p>
          <a:p>
            <a:r>
              <a:rPr lang="en-US" sz="2700" dirty="0"/>
              <a:t>So P(X(0) | @X) = ½ / (½ + ¼) = 2/3 (</a:t>
            </a:r>
            <a:r>
              <a:rPr lang="en-US" sz="2700" b="1" dirty="0"/>
              <a:t>not </a:t>
            </a:r>
            <a:r>
              <a:rPr lang="en-US" sz="2700" dirty="0"/>
              <a:t>1/2)</a:t>
            </a:r>
          </a:p>
          <a:p>
            <a:r>
              <a:rPr lang="en-US" sz="2700" dirty="0"/>
              <a:t>Previous slide had </a:t>
            </a:r>
            <a:r>
              <a:rPr lang="en-US" sz="2700" b="1" dirty="0"/>
              <a:t>hidden assumption</a:t>
            </a:r>
            <a:r>
              <a:rPr lang="en-US" sz="2700" dirty="0"/>
              <a:t>: </a:t>
            </a:r>
            <a:r>
              <a:rPr lang="en-US" sz="2700" i="1" dirty="0"/>
              <a:t>where I am carries no information about my </a:t>
            </a:r>
            <a:r>
              <a:rPr lang="en-US" sz="2700" b="1" i="1" dirty="0"/>
              <a:t>future</a:t>
            </a:r>
            <a:r>
              <a:rPr lang="en-US" sz="2700" i="1" dirty="0"/>
              <a:t> coin tosses</a:t>
            </a:r>
          </a:p>
          <a:p>
            <a:endParaRPr lang="en-US" sz="2700" dirty="0"/>
          </a:p>
          <a:p>
            <a:endParaRPr lang="en-US" sz="2700" dirty="0"/>
          </a:p>
          <a:p>
            <a:pPr eaLnBrk="1" hangingPunct="1"/>
            <a:endParaRPr lang="en-US" altLang="en-US" sz="2700" dirty="0"/>
          </a:p>
          <a:p>
            <a:pPr marL="0" indent="0">
              <a:buNone/>
            </a:pPr>
            <a:endParaRPr lang="en-US" altLang="en-US" sz="2700" dirty="0"/>
          </a:p>
        </p:txBody>
      </p:sp>
      <p:sp>
        <p:nvSpPr>
          <p:cNvPr id="4" name="Oval 3">
            <a:extLst>
              <a:ext uri="{FF2B5EF4-FFF2-40B4-BE49-F238E27FC236}">
                <a16:creationId xmlns:a16="http://schemas.microsoft.com/office/drawing/2014/main" id="{6B4F6B43-5A5F-4F36-9ED5-DAFCD1D22986}"/>
              </a:ext>
            </a:extLst>
          </p:cNvPr>
          <p:cNvSpPr/>
          <p:nvPr/>
        </p:nvSpPr>
        <p:spPr>
          <a:xfrm>
            <a:off x="10459898" y="4603071"/>
            <a:ext cx="359109" cy="31959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73C3AB1-455A-4E5B-8A7A-B3B3D63962DC}"/>
              </a:ext>
            </a:extLst>
          </p:cNvPr>
          <p:cNvSpPr/>
          <p:nvPr/>
        </p:nvSpPr>
        <p:spPr>
          <a:xfrm>
            <a:off x="10451020" y="2925190"/>
            <a:ext cx="359109" cy="31959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325DB63F-EED1-4526-947C-44B138665CD5}"/>
              </a:ext>
            </a:extLst>
          </p:cNvPr>
          <p:cNvCxnSpPr>
            <a:cxnSpLocks/>
            <a:stCxn id="4" idx="0"/>
            <a:endCxn id="7" idx="4"/>
          </p:cNvCxnSpPr>
          <p:nvPr/>
        </p:nvCxnSpPr>
        <p:spPr>
          <a:xfrm flipH="1" flipV="1">
            <a:off x="10630575" y="3244786"/>
            <a:ext cx="8878" cy="135828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B6DC7776-46C3-4CFA-ADF3-B9CC8A3A1B30}"/>
              </a:ext>
            </a:extLst>
          </p:cNvPr>
          <p:cNvCxnSpPr/>
          <p:nvPr/>
        </p:nvCxnSpPr>
        <p:spPr>
          <a:xfrm flipV="1">
            <a:off x="10632052" y="1568384"/>
            <a:ext cx="0" cy="135828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id="{74D0ED1D-1BFD-4329-B714-5C2AE3B16CE4}"/>
              </a:ext>
            </a:extLst>
          </p:cNvPr>
          <p:cNvCxnSpPr/>
          <p:nvPr/>
        </p:nvCxnSpPr>
        <p:spPr>
          <a:xfrm flipV="1">
            <a:off x="10632052" y="4933019"/>
            <a:ext cx="0" cy="135828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a:extLst>
              <a:ext uri="{FF2B5EF4-FFF2-40B4-BE49-F238E27FC236}">
                <a16:creationId xmlns:a16="http://schemas.microsoft.com/office/drawing/2014/main" id="{025FA097-5838-4DD3-B48F-4092A8D5B1AC}"/>
              </a:ext>
            </a:extLst>
          </p:cNvPr>
          <p:cNvCxnSpPr>
            <a:cxnSpLocks/>
          </p:cNvCxnSpPr>
          <p:nvPr/>
        </p:nvCxnSpPr>
        <p:spPr>
          <a:xfrm flipV="1">
            <a:off x="10819007" y="4758428"/>
            <a:ext cx="757476" cy="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21" name="Straight Arrow Connector 20">
            <a:extLst>
              <a:ext uri="{FF2B5EF4-FFF2-40B4-BE49-F238E27FC236}">
                <a16:creationId xmlns:a16="http://schemas.microsoft.com/office/drawing/2014/main" id="{EA0AF45F-2771-43F8-8006-87B82D83B180}"/>
              </a:ext>
            </a:extLst>
          </p:cNvPr>
          <p:cNvCxnSpPr>
            <a:cxnSpLocks/>
          </p:cNvCxnSpPr>
          <p:nvPr/>
        </p:nvCxnSpPr>
        <p:spPr>
          <a:xfrm flipV="1">
            <a:off x="10811608" y="3065855"/>
            <a:ext cx="757476" cy="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22" name="Straight Arrow Connector 21">
            <a:extLst>
              <a:ext uri="{FF2B5EF4-FFF2-40B4-BE49-F238E27FC236}">
                <a16:creationId xmlns:a16="http://schemas.microsoft.com/office/drawing/2014/main" id="{47A3711F-F8D4-4B79-B8FF-D60BC7ADCF2A}"/>
              </a:ext>
            </a:extLst>
          </p:cNvPr>
          <p:cNvCxnSpPr>
            <a:cxnSpLocks/>
          </p:cNvCxnSpPr>
          <p:nvPr/>
        </p:nvCxnSpPr>
        <p:spPr>
          <a:xfrm flipH="1">
            <a:off x="9693545" y="3065855"/>
            <a:ext cx="766353" cy="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a:extLst>
              <a:ext uri="{FF2B5EF4-FFF2-40B4-BE49-F238E27FC236}">
                <a16:creationId xmlns:a16="http://schemas.microsoft.com/office/drawing/2014/main" id="{C8E58D18-5AD5-47ED-AAB9-63B3C1361198}"/>
              </a:ext>
            </a:extLst>
          </p:cNvPr>
          <p:cNvCxnSpPr>
            <a:cxnSpLocks/>
          </p:cNvCxnSpPr>
          <p:nvPr/>
        </p:nvCxnSpPr>
        <p:spPr>
          <a:xfrm flipH="1">
            <a:off x="9702422" y="4758428"/>
            <a:ext cx="766353" cy="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23" name="TextBox 22">
            <a:extLst>
              <a:ext uri="{FF2B5EF4-FFF2-40B4-BE49-F238E27FC236}">
                <a16:creationId xmlns:a16="http://schemas.microsoft.com/office/drawing/2014/main" id="{E0F6C874-D4CC-469E-98EF-EBE6AEBDF4C3}"/>
              </a:ext>
            </a:extLst>
          </p:cNvPr>
          <p:cNvSpPr txBox="1"/>
          <p:nvPr/>
        </p:nvSpPr>
        <p:spPr>
          <a:xfrm>
            <a:off x="10486171" y="2900414"/>
            <a:ext cx="304892" cy="369332"/>
          </a:xfrm>
          <a:prstGeom prst="rect">
            <a:avLst/>
          </a:prstGeom>
          <a:noFill/>
        </p:spPr>
        <p:txBody>
          <a:bodyPr wrap="square" rtlCol="0">
            <a:spAutoFit/>
          </a:bodyPr>
          <a:lstStyle/>
          <a:p>
            <a:r>
              <a:rPr lang="en-US" b="1" dirty="0"/>
              <a:t>Y</a:t>
            </a:r>
            <a:endParaRPr lang="en-US" sz="2400" b="1" dirty="0"/>
          </a:p>
        </p:txBody>
      </p:sp>
      <p:sp>
        <p:nvSpPr>
          <p:cNvPr id="27" name="TextBox 26">
            <a:extLst>
              <a:ext uri="{FF2B5EF4-FFF2-40B4-BE49-F238E27FC236}">
                <a16:creationId xmlns:a16="http://schemas.microsoft.com/office/drawing/2014/main" id="{09764228-7424-4C57-85BA-3E523E817BDD}"/>
              </a:ext>
            </a:extLst>
          </p:cNvPr>
          <p:cNvSpPr txBox="1"/>
          <p:nvPr/>
        </p:nvSpPr>
        <p:spPr>
          <a:xfrm>
            <a:off x="10486274" y="4585105"/>
            <a:ext cx="311304" cy="369332"/>
          </a:xfrm>
          <a:prstGeom prst="rect">
            <a:avLst/>
          </a:prstGeom>
          <a:noFill/>
        </p:spPr>
        <p:txBody>
          <a:bodyPr wrap="square" rtlCol="0">
            <a:spAutoFit/>
          </a:bodyPr>
          <a:lstStyle/>
          <a:p>
            <a:r>
              <a:rPr lang="en-US" b="1" dirty="0"/>
              <a:t>X</a:t>
            </a:r>
            <a:endParaRPr lang="en-US" sz="2400" b="1" dirty="0"/>
          </a:p>
        </p:txBody>
      </p:sp>
      <p:sp>
        <p:nvSpPr>
          <p:cNvPr id="24" name="TextBox 23">
            <a:extLst>
              <a:ext uri="{FF2B5EF4-FFF2-40B4-BE49-F238E27FC236}">
                <a16:creationId xmlns:a16="http://schemas.microsoft.com/office/drawing/2014/main" id="{5FA376D1-0442-4040-8FB1-C40175CD8928}"/>
              </a:ext>
            </a:extLst>
          </p:cNvPr>
          <p:cNvSpPr txBox="1"/>
          <p:nvPr/>
        </p:nvSpPr>
        <p:spPr>
          <a:xfrm>
            <a:off x="9306430" y="4553335"/>
            <a:ext cx="340158" cy="461665"/>
          </a:xfrm>
          <a:prstGeom prst="rect">
            <a:avLst/>
          </a:prstGeom>
          <a:noFill/>
        </p:spPr>
        <p:txBody>
          <a:bodyPr wrap="none" rtlCol="0">
            <a:spAutoFit/>
          </a:bodyPr>
          <a:lstStyle/>
          <a:p>
            <a:r>
              <a:rPr lang="en-US" sz="2400" b="1" dirty="0"/>
              <a:t>1</a:t>
            </a:r>
          </a:p>
        </p:txBody>
      </p:sp>
      <p:sp>
        <p:nvSpPr>
          <p:cNvPr id="29" name="TextBox 28">
            <a:extLst>
              <a:ext uri="{FF2B5EF4-FFF2-40B4-BE49-F238E27FC236}">
                <a16:creationId xmlns:a16="http://schemas.microsoft.com/office/drawing/2014/main" id="{622499B7-94C0-4862-994F-D3830B4928A6}"/>
              </a:ext>
            </a:extLst>
          </p:cNvPr>
          <p:cNvSpPr txBox="1"/>
          <p:nvPr/>
        </p:nvSpPr>
        <p:spPr>
          <a:xfrm>
            <a:off x="11598357" y="4554812"/>
            <a:ext cx="340158" cy="461665"/>
          </a:xfrm>
          <a:prstGeom prst="rect">
            <a:avLst/>
          </a:prstGeom>
          <a:noFill/>
        </p:spPr>
        <p:txBody>
          <a:bodyPr wrap="none" rtlCol="0">
            <a:spAutoFit/>
          </a:bodyPr>
          <a:lstStyle/>
          <a:p>
            <a:r>
              <a:rPr lang="en-US" sz="2400" b="1" dirty="0"/>
              <a:t>0</a:t>
            </a:r>
          </a:p>
        </p:txBody>
      </p:sp>
      <p:sp>
        <p:nvSpPr>
          <p:cNvPr id="30" name="TextBox 29">
            <a:extLst>
              <a:ext uri="{FF2B5EF4-FFF2-40B4-BE49-F238E27FC236}">
                <a16:creationId xmlns:a16="http://schemas.microsoft.com/office/drawing/2014/main" id="{BAB9DC43-6347-4C26-9F01-8BB56C40E822}"/>
              </a:ext>
            </a:extLst>
          </p:cNvPr>
          <p:cNvSpPr txBox="1"/>
          <p:nvPr/>
        </p:nvSpPr>
        <p:spPr>
          <a:xfrm>
            <a:off x="9316784" y="2876930"/>
            <a:ext cx="340158" cy="461665"/>
          </a:xfrm>
          <a:prstGeom prst="rect">
            <a:avLst/>
          </a:prstGeom>
          <a:noFill/>
        </p:spPr>
        <p:txBody>
          <a:bodyPr wrap="none" rtlCol="0">
            <a:spAutoFit/>
          </a:bodyPr>
          <a:lstStyle/>
          <a:p>
            <a:r>
              <a:rPr lang="en-US" sz="2400" b="1" dirty="0"/>
              <a:t>0</a:t>
            </a:r>
          </a:p>
        </p:txBody>
      </p:sp>
      <p:sp>
        <p:nvSpPr>
          <p:cNvPr id="31" name="TextBox 30">
            <a:extLst>
              <a:ext uri="{FF2B5EF4-FFF2-40B4-BE49-F238E27FC236}">
                <a16:creationId xmlns:a16="http://schemas.microsoft.com/office/drawing/2014/main" id="{3AB34AC4-2E38-4A8D-BC5F-E1FA31EA3843}"/>
              </a:ext>
            </a:extLst>
          </p:cNvPr>
          <p:cNvSpPr txBox="1"/>
          <p:nvPr/>
        </p:nvSpPr>
        <p:spPr>
          <a:xfrm>
            <a:off x="11598355" y="2885806"/>
            <a:ext cx="575799" cy="461665"/>
          </a:xfrm>
          <a:prstGeom prst="rect">
            <a:avLst/>
          </a:prstGeom>
          <a:noFill/>
        </p:spPr>
        <p:txBody>
          <a:bodyPr wrap="none" rtlCol="0">
            <a:spAutoFit/>
          </a:bodyPr>
          <a:lstStyle/>
          <a:p>
            <a:r>
              <a:rPr lang="en-US" sz="2400" b="1" dirty="0"/>
              <a:t>4-</a:t>
            </a:r>
            <a:r>
              <a:rPr lang="el-GR" sz="2400" b="1" dirty="0"/>
              <a:t>ε</a:t>
            </a:r>
            <a:endParaRPr lang="en-US" sz="2400" b="1" dirty="0"/>
          </a:p>
        </p:txBody>
      </p:sp>
      <p:sp>
        <p:nvSpPr>
          <p:cNvPr id="32" name="TextBox 31">
            <a:extLst>
              <a:ext uri="{FF2B5EF4-FFF2-40B4-BE49-F238E27FC236}">
                <a16:creationId xmlns:a16="http://schemas.microsoft.com/office/drawing/2014/main" id="{9C592FCA-2B11-4B58-A0C6-A92DFA96B6A0}"/>
              </a:ext>
            </a:extLst>
          </p:cNvPr>
          <p:cNvSpPr txBox="1"/>
          <p:nvPr/>
        </p:nvSpPr>
        <p:spPr>
          <a:xfrm>
            <a:off x="10481241" y="1182773"/>
            <a:ext cx="340158" cy="461665"/>
          </a:xfrm>
          <a:prstGeom prst="rect">
            <a:avLst/>
          </a:prstGeom>
          <a:noFill/>
        </p:spPr>
        <p:txBody>
          <a:bodyPr wrap="none" rtlCol="0">
            <a:spAutoFit/>
          </a:bodyPr>
          <a:lstStyle/>
          <a:p>
            <a:r>
              <a:rPr lang="en-US" sz="2400" b="1" dirty="0"/>
              <a:t>0</a:t>
            </a:r>
          </a:p>
        </p:txBody>
      </p:sp>
      <p:sp>
        <p:nvSpPr>
          <p:cNvPr id="33" name="TextBox 32">
            <a:extLst>
              <a:ext uri="{FF2B5EF4-FFF2-40B4-BE49-F238E27FC236}">
                <a16:creationId xmlns:a16="http://schemas.microsoft.com/office/drawing/2014/main" id="{C9D5CA72-CF72-4594-947E-2D0EEDE2E523}"/>
              </a:ext>
            </a:extLst>
          </p:cNvPr>
          <p:cNvSpPr txBox="1"/>
          <p:nvPr/>
        </p:nvSpPr>
        <p:spPr>
          <a:xfrm>
            <a:off x="10259295" y="6305195"/>
            <a:ext cx="963982" cy="461665"/>
          </a:xfrm>
          <a:prstGeom prst="rect">
            <a:avLst/>
          </a:prstGeom>
          <a:noFill/>
        </p:spPr>
        <p:txBody>
          <a:bodyPr wrap="none" rtlCol="0">
            <a:spAutoFit/>
          </a:bodyPr>
          <a:lstStyle/>
          <a:p>
            <a:r>
              <a:rPr lang="en-US" sz="2400" b="1" dirty="0"/>
              <a:t>START</a:t>
            </a:r>
          </a:p>
        </p:txBody>
      </p:sp>
      <p:sp>
        <p:nvSpPr>
          <p:cNvPr id="2" name="Oval 1">
            <a:extLst>
              <a:ext uri="{FF2B5EF4-FFF2-40B4-BE49-F238E27FC236}">
                <a16:creationId xmlns:a16="http://schemas.microsoft.com/office/drawing/2014/main" id="{2E721671-E61E-427C-9AD2-D304EF9736BF}"/>
              </a:ext>
            </a:extLst>
          </p:cNvPr>
          <p:cNvSpPr/>
          <p:nvPr/>
        </p:nvSpPr>
        <p:spPr>
          <a:xfrm>
            <a:off x="10259295" y="2723102"/>
            <a:ext cx="757469" cy="240022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449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76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76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76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76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76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761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761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761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761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761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49482DC0-7810-4A1B-9384-65EB40193C19}"/>
              </a:ext>
            </a:extLst>
          </p:cNvPr>
          <p:cNvSpPr>
            <a:spLocks noGrp="1" noChangeArrowheads="1"/>
          </p:cNvSpPr>
          <p:nvPr>
            <p:ph type="title"/>
          </p:nvPr>
        </p:nvSpPr>
        <p:spPr>
          <a:xfrm>
            <a:off x="-5994" y="183930"/>
            <a:ext cx="11088090" cy="605118"/>
          </a:xfrm>
        </p:spPr>
        <p:txBody>
          <a:bodyPr>
            <a:normAutofit fontScale="90000"/>
          </a:bodyPr>
          <a:lstStyle/>
          <a:p>
            <a:r>
              <a:rPr lang="en-US" altLang="en-US" dirty="0"/>
              <a:t>Making decisions with imperfect recall</a:t>
            </a:r>
            <a:br>
              <a:rPr lang="en-US" altLang="en-US" dirty="0"/>
            </a:br>
            <a:r>
              <a:rPr lang="en-US" altLang="en-US" sz="3600" dirty="0">
                <a:solidFill>
                  <a:srgbClr val="5B9BD5"/>
                </a:solidFill>
              </a:rPr>
              <a:t>[</a:t>
            </a:r>
            <a:r>
              <a:rPr lang="en-US" sz="3600" dirty="0">
                <a:solidFill>
                  <a:srgbClr val="5B9BD5"/>
                </a:solidFill>
              </a:rPr>
              <a:t>cf. absentminded driver problem: PR97, AHP97]</a:t>
            </a:r>
            <a:endParaRPr lang="en-US" altLang="en-US" sz="2912" dirty="0">
              <a:solidFill>
                <a:srgbClr val="5B9BD5"/>
              </a:solidFill>
            </a:endParaRPr>
          </a:p>
        </p:txBody>
      </p:sp>
      <p:sp>
        <p:nvSpPr>
          <p:cNvPr id="367619" name="Rectangle 3">
            <a:extLst>
              <a:ext uri="{FF2B5EF4-FFF2-40B4-BE49-F238E27FC236}">
                <a16:creationId xmlns:a16="http://schemas.microsoft.com/office/drawing/2014/main" id="{7CC6B7F6-D974-4010-B90E-39F8667976DA}"/>
              </a:ext>
            </a:extLst>
          </p:cNvPr>
          <p:cNvSpPr>
            <a:spLocks noGrp="1" noChangeArrowheads="1"/>
          </p:cNvSpPr>
          <p:nvPr>
            <p:ph type="body" idx="1"/>
          </p:nvPr>
        </p:nvSpPr>
        <p:spPr>
          <a:xfrm>
            <a:off x="-5994" y="976579"/>
            <a:ext cx="9492516" cy="5766045"/>
          </a:xfrm>
        </p:spPr>
        <p:txBody>
          <a:bodyPr>
            <a:normAutofit/>
          </a:bodyPr>
          <a:lstStyle/>
          <a:p>
            <a:pPr eaLnBrk="1" hangingPunct="1"/>
            <a:r>
              <a:rPr lang="en-US" altLang="en-US" sz="3200" dirty="0"/>
              <a:t>Optimal strategy without recall: go Right with probability </a:t>
            </a:r>
            <a:r>
              <a:rPr lang="en-US" altLang="en-US" sz="3200" dirty="0">
                <a:solidFill>
                  <a:srgbClr val="002060"/>
                </a:solidFill>
              </a:rPr>
              <a:t>5/8</a:t>
            </a:r>
            <a:r>
              <a:rPr lang="en-US" altLang="en-US" sz="3200" dirty="0"/>
              <a:t>. </a:t>
            </a:r>
            <a:r>
              <a:rPr lang="en-US" altLang="en-US" sz="3200" i="1" dirty="0"/>
              <a:t>(Outside view.)</a:t>
            </a:r>
            <a:r>
              <a:rPr lang="en-US" altLang="en-US" sz="3200" dirty="0"/>
              <a:t> Follow that.</a:t>
            </a:r>
          </a:p>
          <a:p>
            <a:pPr eaLnBrk="1" hangingPunct="1"/>
            <a:r>
              <a:rPr lang="en-US" altLang="en-US" sz="3200" dirty="0"/>
              <a:t>You arrive at decision point.  What is the probability that you’re there for the first time? </a:t>
            </a:r>
            <a:r>
              <a:rPr lang="en-US" altLang="en-US" sz="3200" i="1" dirty="0"/>
              <a:t>(Inside view.)</a:t>
            </a:r>
            <a:endParaRPr lang="en-US" altLang="en-US" sz="3200" dirty="0"/>
          </a:p>
          <a:p>
            <a:pPr eaLnBrk="1" hangingPunct="1"/>
            <a:r>
              <a:rPr lang="en-US" altLang="en-US" sz="3200" b="1" dirty="0" err="1"/>
              <a:t>Thirder</a:t>
            </a:r>
            <a:r>
              <a:rPr lang="en-US" altLang="en-US" sz="3200" b="1" dirty="0"/>
              <a:t>: </a:t>
            </a:r>
            <a:r>
              <a:rPr lang="en-US" altLang="en-US" sz="3200" dirty="0"/>
              <a:t>in expectation 1 first awakening, and (</a:t>
            </a:r>
            <a:r>
              <a:rPr lang="en-US" altLang="en-US" sz="3200" dirty="0">
                <a:solidFill>
                  <a:srgbClr val="7030A0"/>
                </a:solidFill>
              </a:rPr>
              <a:t>1/2</a:t>
            </a:r>
            <a:r>
              <a:rPr lang="en-US" altLang="en-US" sz="3200" dirty="0"/>
              <a:t>)(</a:t>
            </a:r>
            <a:r>
              <a:rPr lang="en-US" altLang="en-US" sz="3200" dirty="0">
                <a:solidFill>
                  <a:srgbClr val="002060"/>
                </a:solidFill>
              </a:rPr>
              <a:t>5/8</a:t>
            </a:r>
            <a:r>
              <a:rPr lang="en-US" altLang="en-US" sz="3200" dirty="0"/>
              <a:t>)(</a:t>
            </a:r>
            <a:r>
              <a:rPr lang="en-US" altLang="en-US" sz="3200" dirty="0">
                <a:solidFill>
                  <a:schemeClr val="accent6">
                    <a:lumMod val="75000"/>
                  </a:schemeClr>
                </a:solidFill>
              </a:rPr>
              <a:t>16/25</a:t>
            </a:r>
            <a:r>
              <a:rPr lang="en-US" altLang="en-US" sz="3200" dirty="0"/>
              <a:t>) / (1-(</a:t>
            </a:r>
            <a:r>
              <a:rPr lang="en-US" altLang="en-US" sz="3200" dirty="0">
                <a:solidFill>
                  <a:srgbClr val="002060"/>
                </a:solidFill>
              </a:rPr>
              <a:t>5/8</a:t>
            </a:r>
            <a:r>
              <a:rPr lang="en-US" altLang="en-US" sz="3200" dirty="0"/>
              <a:t>)(</a:t>
            </a:r>
            <a:r>
              <a:rPr lang="en-US" altLang="en-US" sz="3200" dirty="0">
                <a:solidFill>
                  <a:schemeClr val="accent6">
                    <a:lumMod val="75000"/>
                  </a:schemeClr>
                </a:solidFill>
              </a:rPr>
              <a:t>16/25</a:t>
            </a:r>
            <a:r>
              <a:rPr lang="en-US" altLang="en-US" sz="3200" dirty="0"/>
              <a:t>)) = 1/3 later awakenings, so probability of first time = 1/(4/3) = </a:t>
            </a:r>
            <a:r>
              <a:rPr lang="en-US" altLang="en-US" sz="3200" dirty="0">
                <a:solidFill>
                  <a:srgbClr val="C00000"/>
                </a:solidFill>
              </a:rPr>
              <a:t>¾</a:t>
            </a:r>
          </a:p>
          <a:p>
            <a:pPr eaLnBrk="1" hangingPunct="1"/>
            <a:r>
              <a:rPr lang="en-US" altLang="en-US" sz="3200" dirty="0"/>
              <a:t>Going Left gives 1 and going Right gives (</a:t>
            </a:r>
            <a:r>
              <a:rPr lang="en-US" altLang="en-US" sz="3200" dirty="0">
                <a:solidFill>
                  <a:srgbClr val="7030A0"/>
                </a:solidFill>
              </a:rPr>
              <a:t>1/2</a:t>
            </a:r>
            <a:r>
              <a:rPr lang="en-US" altLang="en-US" sz="3200" dirty="0"/>
              <a:t>)(</a:t>
            </a:r>
            <a:r>
              <a:rPr lang="en-US" altLang="en-US" sz="3200" dirty="0">
                <a:solidFill>
                  <a:srgbClr val="C00000"/>
                </a:solidFill>
              </a:rPr>
              <a:t>3/4</a:t>
            </a:r>
            <a:r>
              <a:rPr lang="en-US" altLang="en-US" sz="3200" dirty="0"/>
              <a:t>)(2) + ((</a:t>
            </a:r>
            <a:r>
              <a:rPr lang="en-US" altLang="en-US" sz="3200" dirty="0">
                <a:solidFill>
                  <a:srgbClr val="7030A0"/>
                </a:solidFill>
              </a:rPr>
              <a:t>1/2</a:t>
            </a:r>
            <a:r>
              <a:rPr lang="en-US" altLang="en-US" sz="3200" dirty="0"/>
              <a:t>)(</a:t>
            </a:r>
            <a:r>
              <a:rPr lang="en-US" altLang="en-US" sz="3200" dirty="0">
                <a:solidFill>
                  <a:srgbClr val="C00000"/>
                </a:solidFill>
              </a:rPr>
              <a:t>3/4</a:t>
            </a:r>
            <a:r>
              <a:rPr lang="en-US" altLang="en-US" sz="3200" dirty="0"/>
              <a:t>)+(</a:t>
            </a:r>
            <a:r>
              <a:rPr lang="en-US" altLang="en-US" sz="3200" dirty="0">
                <a:solidFill>
                  <a:srgbClr val="C00000"/>
                </a:solidFill>
              </a:rPr>
              <a:t>1/4</a:t>
            </a:r>
            <a:r>
              <a:rPr lang="en-US" altLang="en-US" sz="3200" dirty="0"/>
              <a:t>))(</a:t>
            </a:r>
            <a:r>
              <a:rPr lang="en-US" altLang="en-US" sz="3200" dirty="0">
                <a:solidFill>
                  <a:schemeClr val="accent6">
                    <a:lumMod val="75000"/>
                  </a:schemeClr>
                </a:solidFill>
              </a:rPr>
              <a:t>16/25</a:t>
            </a:r>
            <a:r>
              <a:rPr lang="en-US" altLang="en-US" sz="3200" dirty="0"/>
              <a:t>)(</a:t>
            </a:r>
            <a:r>
              <a:rPr lang="en-US" altLang="en-US" sz="3200" dirty="0">
                <a:solidFill>
                  <a:srgbClr val="002060"/>
                </a:solidFill>
              </a:rPr>
              <a:t>3/8</a:t>
            </a:r>
            <a:r>
              <a:rPr lang="en-US" altLang="en-US" sz="3200" dirty="0"/>
              <a:t>) / (1-(</a:t>
            </a:r>
            <a:r>
              <a:rPr lang="en-US" altLang="en-US" sz="3200" dirty="0">
                <a:solidFill>
                  <a:srgbClr val="002060"/>
                </a:solidFill>
              </a:rPr>
              <a:t>5/8</a:t>
            </a:r>
            <a:r>
              <a:rPr lang="en-US" altLang="en-US" sz="3200" dirty="0"/>
              <a:t>)(</a:t>
            </a:r>
            <a:r>
              <a:rPr lang="en-US" altLang="en-US" sz="3200" dirty="0">
                <a:solidFill>
                  <a:schemeClr val="accent6">
                    <a:lumMod val="75000"/>
                  </a:schemeClr>
                </a:solidFill>
              </a:rPr>
              <a:t>16/25</a:t>
            </a:r>
            <a:r>
              <a:rPr lang="en-US" altLang="en-US" sz="3200" dirty="0"/>
              <a:t>)) = 1</a:t>
            </a:r>
          </a:p>
          <a:p>
            <a:pPr eaLnBrk="1" hangingPunct="1"/>
            <a:r>
              <a:rPr lang="en-US" altLang="en-US" sz="3200" b="1" dirty="0"/>
              <a:t>Theorem. </a:t>
            </a:r>
            <a:r>
              <a:rPr lang="en-US" altLang="en-US" sz="3200" dirty="0"/>
              <a:t>This is always true!</a:t>
            </a:r>
          </a:p>
          <a:p>
            <a:pPr eaLnBrk="1" hangingPunct="1"/>
            <a:r>
              <a:rPr lang="en-US" altLang="en-US" sz="3200" dirty="0"/>
              <a:t>… but can have other equilibria</a:t>
            </a:r>
          </a:p>
          <a:p>
            <a:pPr eaLnBrk="1" hangingPunct="1"/>
            <a:endParaRPr lang="en-US" altLang="en-US" sz="3700" i="1" dirty="0"/>
          </a:p>
          <a:p>
            <a:pPr eaLnBrk="1" hangingPunct="1"/>
            <a:endParaRPr lang="en-US" altLang="en-US" sz="2000" dirty="0"/>
          </a:p>
          <a:p>
            <a:pPr eaLnBrk="1" hangingPunct="1"/>
            <a:endParaRPr lang="en-US" altLang="en-US" sz="2400" dirty="0"/>
          </a:p>
        </p:txBody>
      </p:sp>
      <p:sp>
        <p:nvSpPr>
          <p:cNvPr id="15" name="Arrow: Up 14">
            <a:extLst>
              <a:ext uri="{FF2B5EF4-FFF2-40B4-BE49-F238E27FC236}">
                <a16:creationId xmlns:a16="http://schemas.microsoft.com/office/drawing/2014/main" id="{1AA3FB6F-12CB-43CC-BCBA-16C0374F2977}"/>
              </a:ext>
            </a:extLst>
          </p:cNvPr>
          <p:cNvSpPr/>
          <p:nvPr/>
        </p:nvSpPr>
        <p:spPr>
          <a:xfrm>
            <a:off x="8830854" y="1735865"/>
            <a:ext cx="1219952" cy="463182"/>
          </a:xfrm>
          <a:prstGeom prst="upArrow">
            <a:avLst/>
          </a:prstGeom>
          <a:solidFill>
            <a:srgbClr val="ECD4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Curved Down 8">
            <a:extLst>
              <a:ext uri="{FF2B5EF4-FFF2-40B4-BE49-F238E27FC236}">
                <a16:creationId xmlns:a16="http://schemas.microsoft.com/office/drawing/2014/main" id="{E61D1BD1-CF57-4F1D-B708-216AD2FCA3CD}"/>
              </a:ext>
            </a:extLst>
          </p:cNvPr>
          <p:cNvSpPr/>
          <p:nvPr/>
        </p:nvSpPr>
        <p:spPr>
          <a:xfrm>
            <a:off x="9410211" y="428644"/>
            <a:ext cx="1926455" cy="840214"/>
          </a:xfrm>
          <a:prstGeom prst="curvedDownArrow">
            <a:avLst/>
          </a:prstGeom>
          <a:solidFill>
            <a:srgbClr val="ECD44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Arrow: Up 17">
            <a:extLst>
              <a:ext uri="{FF2B5EF4-FFF2-40B4-BE49-F238E27FC236}">
                <a16:creationId xmlns:a16="http://schemas.microsoft.com/office/drawing/2014/main" id="{418F312E-EDC3-4A8C-8D08-644F58B2627A}"/>
              </a:ext>
            </a:extLst>
          </p:cNvPr>
          <p:cNvSpPr/>
          <p:nvPr/>
        </p:nvSpPr>
        <p:spPr>
          <a:xfrm flipV="1">
            <a:off x="10865130" y="1313521"/>
            <a:ext cx="616428" cy="940849"/>
          </a:xfrm>
          <a:prstGeom prst="upArrow">
            <a:avLst/>
          </a:prstGeom>
          <a:solidFill>
            <a:srgbClr val="ECD44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Curved Down 18">
            <a:extLst>
              <a:ext uri="{FF2B5EF4-FFF2-40B4-BE49-F238E27FC236}">
                <a16:creationId xmlns:a16="http://schemas.microsoft.com/office/drawing/2014/main" id="{6ADD90A8-9406-4E39-91F1-7AF0D34D475D}"/>
              </a:ext>
            </a:extLst>
          </p:cNvPr>
          <p:cNvSpPr/>
          <p:nvPr/>
        </p:nvSpPr>
        <p:spPr>
          <a:xfrm flipH="1" flipV="1">
            <a:off x="9474981" y="2316604"/>
            <a:ext cx="1729717" cy="840212"/>
          </a:xfrm>
          <a:prstGeom prst="curvedDownArrow">
            <a:avLst/>
          </a:prstGeom>
          <a:solidFill>
            <a:srgbClr val="ECD4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Arrow: Up 19">
            <a:extLst>
              <a:ext uri="{FF2B5EF4-FFF2-40B4-BE49-F238E27FC236}">
                <a16:creationId xmlns:a16="http://schemas.microsoft.com/office/drawing/2014/main" id="{08C9B00F-0F20-44F9-A386-778C58FB1BDC}"/>
              </a:ext>
            </a:extLst>
          </p:cNvPr>
          <p:cNvSpPr/>
          <p:nvPr/>
        </p:nvSpPr>
        <p:spPr>
          <a:xfrm rot="19904698">
            <a:off x="8586708" y="497635"/>
            <a:ext cx="616428" cy="940849"/>
          </a:xfrm>
          <a:prstGeom prst="upArrow">
            <a:avLst/>
          </a:prstGeom>
          <a:solidFill>
            <a:srgbClr val="ECD4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9D83DC2-2426-4DBE-97E7-DD93C84ED14C}"/>
              </a:ext>
            </a:extLst>
          </p:cNvPr>
          <p:cNvSpPr txBox="1"/>
          <p:nvPr/>
        </p:nvSpPr>
        <p:spPr>
          <a:xfrm>
            <a:off x="8672281" y="1362703"/>
            <a:ext cx="1598334" cy="369332"/>
          </a:xfrm>
          <a:prstGeom prst="rect">
            <a:avLst/>
          </a:prstGeom>
          <a:noFill/>
        </p:spPr>
        <p:txBody>
          <a:bodyPr wrap="square" rtlCol="0">
            <a:spAutoFit/>
          </a:bodyPr>
          <a:lstStyle/>
          <a:p>
            <a:r>
              <a:rPr lang="en-US" b="1" dirty="0"/>
              <a:t>decision point!</a:t>
            </a:r>
          </a:p>
        </p:txBody>
      </p:sp>
      <p:sp>
        <p:nvSpPr>
          <p:cNvPr id="22" name="TextBox 21">
            <a:extLst>
              <a:ext uri="{FF2B5EF4-FFF2-40B4-BE49-F238E27FC236}">
                <a16:creationId xmlns:a16="http://schemas.microsoft.com/office/drawing/2014/main" id="{1451F918-EE66-4F11-A2D8-B972820ED2CF}"/>
              </a:ext>
            </a:extLst>
          </p:cNvPr>
          <p:cNvSpPr txBox="1"/>
          <p:nvPr/>
        </p:nvSpPr>
        <p:spPr>
          <a:xfrm>
            <a:off x="8251497" y="-40347"/>
            <a:ext cx="1158714" cy="646331"/>
          </a:xfrm>
          <a:prstGeom prst="rect">
            <a:avLst/>
          </a:prstGeom>
          <a:noFill/>
        </p:spPr>
        <p:txBody>
          <a:bodyPr wrap="square" rtlCol="0">
            <a:spAutoFit/>
          </a:bodyPr>
          <a:lstStyle/>
          <a:p>
            <a:r>
              <a:rPr lang="en-US" b="1" dirty="0"/>
              <a:t>task of value 1</a:t>
            </a:r>
          </a:p>
        </p:txBody>
      </p:sp>
      <p:sp>
        <p:nvSpPr>
          <p:cNvPr id="23" name="TextBox 22">
            <a:extLst>
              <a:ext uri="{FF2B5EF4-FFF2-40B4-BE49-F238E27FC236}">
                <a16:creationId xmlns:a16="http://schemas.microsoft.com/office/drawing/2014/main" id="{6DE45DCE-2C41-4CB7-8361-661580E408A1}"/>
              </a:ext>
            </a:extLst>
          </p:cNvPr>
          <p:cNvSpPr txBox="1"/>
          <p:nvPr/>
        </p:nvSpPr>
        <p:spPr>
          <a:xfrm>
            <a:off x="11278273" y="374123"/>
            <a:ext cx="944059" cy="1754326"/>
          </a:xfrm>
          <a:prstGeom prst="rect">
            <a:avLst/>
          </a:prstGeom>
          <a:noFill/>
        </p:spPr>
        <p:txBody>
          <a:bodyPr wrap="square" rtlCol="0">
            <a:spAutoFit/>
          </a:bodyPr>
          <a:lstStyle/>
          <a:p>
            <a:pPr algn="r"/>
            <a:r>
              <a:rPr lang="en-US" b="1" dirty="0"/>
              <a:t>with p. </a:t>
            </a:r>
            <a:r>
              <a:rPr lang="en-US" b="1" dirty="0">
                <a:solidFill>
                  <a:srgbClr val="7030A0"/>
                </a:solidFill>
              </a:rPr>
              <a:t>½</a:t>
            </a:r>
            <a:r>
              <a:rPr lang="en-US" b="1" dirty="0"/>
              <a:t>, task of value 2 (if so game ends)</a:t>
            </a:r>
          </a:p>
        </p:txBody>
      </p:sp>
      <p:sp>
        <p:nvSpPr>
          <p:cNvPr id="24" name="TextBox 23">
            <a:extLst>
              <a:ext uri="{FF2B5EF4-FFF2-40B4-BE49-F238E27FC236}">
                <a16:creationId xmlns:a16="http://schemas.microsoft.com/office/drawing/2014/main" id="{96C08D8D-37FC-4B9C-81C6-F994BFBDCBCF}"/>
              </a:ext>
            </a:extLst>
          </p:cNvPr>
          <p:cNvSpPr txBox="1"/>
          <p:nvPr/>
        </p:nvSpPr>
        <p:spPr>
          <a:xfrm>
            <a:off x="8819192" y="2240477"/>
            <a:ext cx="707413" cy="369332"/>
          </a:xfrm>
          <a:prstGeom prst="rect">
            <a:avLst/>
          </a:prstGeom>
          <a:noFill/>
        </p:spPr>
        <p:txBody>
          <a:bodyPr wrap="square" rtlCol="0">
            <a:spAutoFit/>
          </a:bodyPr>
          <a:lstStyle/>
          <a:p>
            <a:r>
              <a:rPr lang="en-US" b="1" dirty="0"/>
              <a:t>start</a:t>
            </a:r>
          </a:p>
        </p:txBody>
      </p:sp>
      <p:sp>
        <p:nvSpPr>
          <p:cNvPr id="25" name="TextBox 24">
            <a:extLst>
              <a:ext uri="{FF2B5EF4-FFF2-40B4-BE49-F238E27FC236}">
                <a16:creationId xmlns:a16="http://schemas.microsoft.com/office/drawing/2014/main" id="{2E8399A3-8F37-4832-B6E8-D82886CC3614}"/>
              </a:ext>
            </a:extLst>
          </p:cNvPr>
          <p:cNvSpPr txBox="1"/>
          <p:nvPr/>
        </p:nvSpPr>
        <p:spPr>
          <a:xfrm>
            <a:off x="9975280" y="3267591"/>
            <a:ext cx="1974063" cy="1200329"/>
          </a:xfrm>
          <a:prstGeom prst="rect">
            <a:avLst/>
          </a:prstGeom>
          <a:noFill/>
        </p:spPr>
        <p:txBody>
          <a:bodyPr wrap="square" rtlCol="0">
            <a:spAutoFit/>
          </a:bodyPr>
          <a:lstStyle/>
          <a:p>
            <a:r>
              <a:rPr lang="en-US" b="1" i="1" dirty="0"/>
              <a:t>discount factor (probability that game continues): </a:t>
            </a:r>
            <a:r>
              <a:rPr lang="el-GR" b="1" i="1" dirty="0">
                <a:solidFill>
                  <a:schemeClr val="accent6">
                    <a:lumMod val="75000"/>
                  </a:schemeClr>
                </a:solidFill>
              </a:rPr>
              <a:t>γ</a:t>
            </a:r>
            <a:r>
              <a:rPr lang="en-US" b="1" i="1" dirty="0">
                <a:solidFill>
                  <a:schemeClr val="accent6">
                    <a:lumMod val="75000"/>
                  </a:schemeClr>
                </a:solidFill>
              </a:rPr>
              <a:t> = 16/25 = .64</a:t>
            </a:r>
          </a:p>
        </p:txBody>
      </p:sp>
      <p:sp>
        <p:nvSpPr>
          <p:cNvPr id="26" name="TextBox 25">
            <a:extLst>
              <a:ext uri="{FF2B5EF4-FFF2-40B4-BE49-F238E27FC236}">
                <a16:creationId xmlns:a16="http://schemas.microsoft.com/office/drawing/2014/main" id="{9F0A3E78-E34A-4398-85B8-CDE08CFF0EBB}"/>
              </a:ext>
            </a:extLst>
          </p:cNvPr>
          <p:cNvSpPr txBox="1"/>
          <p:nvPr/>
        </p:nvSpPr>
        <p:spPr>
          <a:xfrm>
            <a:off x="7490041" y="6560822"/>
            <a:ext cx="1896862" cy="369332"/>
          </a:xfrm>
          <a:prstGeom prst="rect">
            <a:avLst/>
          </a:prstGeom>
          <a:noFill/>
        </p:spPr>
        <p:txBody>
          <a:bodyPr wrap="square" rtlCol="0">
            <a:spAutoFit/>
          </a:bodyPr>
          <a:lstStyle/>
          <a:p>
            <a:r>
              <a:rPr lang="en-US" i="1" dirty="0"/>
              <a:t>Caspar </a:t>
            </a:r>
            <a:r>
              <a:rPr lang="en-US" i="1" dirty="0" err="1"/>
              <a:t>Oesterheld</a:t>
            </a:r>
            <a:endParaRPr lang="en-US" i="1" dirty="0"/>
          </a:p>
        </p:txBody>
      </p:sp>
      <p:sp>
        <p:nvSpPr>
          <p:cNvPr id="27" name="TextBox 26">
            <a:extLst>
              <a:ext uri="{FF2B5EF4-FFF2-40B4-BE49-F238E27FC236}">
                <a16:creationId xmlns:a16="http://schemas.microsoft.com/office/drawing/2014/main" id="{F4CD3E68-1517-48F0-9EBF-1C841CBBACE8}"/>
              </a:ext>
            </a:extLst>
          </p:cNvPr>
          <p:cNvSpPr txBox="1"/>
          <p:nvPr/>
        </p:nvSpPr>
        <p:spPr>
          <a:xfrm>
            <a:off x="6050079" y="6560822"/>
            <a:ext cx="1896862" cy="369332"/>
          </a:xfrm>
          <a:prstGeom prst="rect">
            <a:avLst/>
          </a:prstGeom>
          <a:noFill/>
        </p:spPr>
        <p:txBody>
          <a:bodyPr wrap="square" rtlCol="0">
            <a:spAutoFit/>
          </a:bodyPr>
          <a:lstStyle/>
          <a:p>
            <a:r>
              <a:rPr lang="en-US" i="1" dirty="0"/>
              <a:t>Scott Emmons</a:t>
            </a:r>
          </a:p>
        </p:txBody>
      </p:sp>
      <p:sp>
        <p:nvSpPr>
          <p:cNvPr id="28" name="TextBox 27">
            <a:extLst>
              <a:ext uri="{FF2B5EF4-FFF2-40B4-BE49-F238E27FC236}">
                <a16:creationId xmlns:a16="http://schemas.microsoft.com/office/drawing/2014/main" id="{EE8F3E6E-5399-46FE-A06D-22A0B8AFAE5A}"/>
              </a:ext>
            </a:extLst>
          </p:cNvPr>
          <p:cNvSpPr txBox="1"/>
          <p:nvPr/>
        </p:nvSpPr>
        <p:spPr>
          <a:xfrm>
            <a:off x="9355261" y="6559345"/>
            <a:ext cx="1896862" cy="369332"/>
          </a:xfrm>
          <a:prstGeom prst="rect">
            <a:avLst/>
          </a:prstGeom>
          <a:noFill/>
        </p:spPr>
        <p:txBody>
          <a:bodyPr wrap="square" rtlCol="0">
            <a:spAutoFit/>
          </a:bodyPr>
          <a:lstStyle/>
          <a:p>
            <a:r>
              <a:rPr lang="en-US" i="1" dirty="0"/>
              <a:t>Andrew </a:t>
            </a:r>
            <a:r>
              <a:rPr lang="en-US" i="1" dirty="0" err="1"/>
              <a:t>Critch</a:t>
            </a:r>
            <a:endParaRPr lang="en-US" i="1" dirty="0"/>
          </a:p>
        </p:txBody>
      </p:sp>
      <p:pic>
        <p:nvPicPr>
          <p:cNvPr id="29" name="Picture 28">
            <a:extLst>
              <a:ext uri="{FF2B5EF4-FFF2-40B4-BE49-F238E27FC236}">
                <a16:creationId xmlns:a16="http://schemas.microsoft.com/office/drawing/2014/main" id="{9F864669-D377-4D05-B953-D57C9710EF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5827" y="5353978"/>
            <a:ext cx="1239170" cy="1238508"/>
          </a:xfrm>
          <a:prstGeom prst="rect">
            <a:avLst/>
          </a:prstGeom>
        </p:spPr>
      </p:pic>
      <p:pic>
        <p:nvPicPr>
          <p:cNvPr id="30" name="Picture 29">
            <a:extLst>
              <a:ext uri="{FF2B5EF4-FFF2-40B4-BE49-F238E27FC236}">
                <a16:creationId xmlns:a16="http://schemas.microsoft.com/office/drawing/2014/main" id="{9C90C4E1-9D3F-421F-AFF1-2A7ACE4C206D}"/>
              </a:ext>
            </a:extLst>
          </p:cNvPr>
          <p:cNvPicPr>
            <a:picLocks noChangeAspect="1"/>
          </p:cNvPicPr>
          <p:nvPr/>
        </p:nvPicPr>
        <p:blipFill rotWithShape="1">
          <a:blip r:embed="rId4">
            <a:extLst>
              <a:ext uri="{28A0092B-C50C-407E-A947-70E740481C1C}">
                <a14:useLocalDpi xmlns:a14="http://schemas.microsoft.com/office/drawing/2010/main" val="0"/>
              </a:ext>
            </a:extLst>
          </a:blip>
          <a:srcRect l="6728" t="3608" r="12872" b="35576"/>
          <a:stretch/>
        </p:blipFill>
        <p:spPr>
          <a:xfrm>
            <a:off x="6224846" y="5353978"/>
            <a:ext cx="1096977" cy="1244637"/>
          </a:xfrm>
          <a:prstGeom prst="rect">
            <a:avLst/>
          </a:prstGeom>
        </p:spPr>
      </p:pic>
      <p:pic>
        <p:nvPicPr>
          <p:cNvPr id="31" name="Picture 30">
            <a:extLst>
              <a:ext uri="{FF2B5EF4-FFF2-40B4-BE49-F238E27FC236}">
                <a16:creationId xmlns:a16="http://schemas.microsoft.com/office/drawing/2014/main" id="{56F051C1-7B54-4F47-BD04-188AB4AD9B7C}"/>
              </a:ext>
            </a:extLst>
          </p:cNvPr>
          <p:cNvPicPr>
            <a:picLocks noChangeAspect="1"/>
          </p:cNvPicPr>
          <p:nvPr/>
        </p:nvPicPr>
        <p:blipFill rotWithShape="1">
          <a:blip r:embed="rId5">
            <a:extLst>
              <a:ext uri="{28A0092B-C50C-407E-A947-70E740481C1C}">
                <a14:useLocalDpi xmlns:a14="http://schemas.microsoft.com/office/drawing/2010/main" val="0"/>
              </a:ext>
            </a:extLst>
          </a:blip>
          <a:srcRect l="16180" t="5322" r="14887" b="36505"/>
          <a:stretch/>
        </p:blipFill>
        <p:spPr>
          <a:xfrm>
            <a:off x="7941714" y="5353978"/>
            <a:ext cx="983247" cy="1244637"/>
          </a:xfrm>
          <a:prstGeom prst="rect">
            <a:avLst/>
          </a:prstGeom>
        </p:spPr>
      </p:pic>
      <p:pic>
        <p:nvPicPr>
          <p:cNvPr id="32" name="Picture 31">
            <a:extLst>
              <a:ext uri="{FF2B5EF4-FFF2-40B4-BE49-F238E27FC236}">
                <a16:creationId xmlns:a16="http://schemas.microsoft.com/office/drawing/2014/main" id="{36DCA0E1-BF48-4ED6-AA2E-40A3DD7DBDDD}"/>
              </a:ext>
            </a:extLst>
          </p:cNvPr>
          <p:cNvPicPr>
            <a:picLocks noChangeAspect="1"/>
          </p:cNvPicPr>
          <p:nvPr/>
        </p:nvPicPr>
        <p:blipFill rotWithShape="1">
          <a:blip r:embed="rId6">
            <a:extLst>
              <a:ext uri="{28A0092B-C50C-407E-A947-70E740481C1C}">
                <a14:useLocalDpi xmlns:a14="http://schemas.microsoft.com/office/drawing/2010/main" val="0"/>
              </a:ext>
            </a:extLst>
          </a:blip>
          <a:srcRect l="14892" t="9214" r="10545" b="18674"/>
          <a:stretch/>
        </p:blipFill>
        <p:spPr>
          <a:xfrm>
            <a:off x="10954196" y="5353978"/>
            <a:ext cx="1142109" cy="1259257"/>
          </a:xfrm>
          <a:prstGeom prst="rect">
            <a:avLst/>
          </a:prstGeom>
        </p:spPr>
      </p:pic>
      <p:sp>
        <p:nvSpPr>
          <p:cNvPr id="33" name="TextBox 32">
            <a:extLst>
              <a:ext uri="{FF2B5EF4-FFF2-40B4-BE49-F238E27FC236}">
                <a16:creationId xmlns:a16="http://schemas.microsoft.com/office/drawing/2014/main" id="{101EFDA9-A84F-4292-8F74-D8DC8007C730}"/>
              </a:ext>
            </a:extLst>
          </p:cNvPr>
          <p:cNvSpPr txBox="1"/>
          <p:nvPr/>
        </p:nvSpPr>
        <p:spPr>
          <a:xfrm>
            <a:off x="10822935" y="6562231"/>
            <a:ext cx="1896862" cy="369332"/>
          </a:xfrm>
          <a:prstGeom prst="rect">
            <a:avLst/>
          </a:prstGeom>
          <a:noFill/>
        </p:spPr>
        <p:txBody>
          <a:bodyPr wrap="square" rtlCol="0">
            <a:spAutoFit/>
          </a:bodyPr>
          <a:lstStyle/>
          <a:p>
            <a:r>
              <a:rPr lang="en-US" i="1" dirty="0"/>
              <a:t>Stuart Russell</a:t>
            </a:r>
          </a:p>
        </p:txBody>
      </p:sp>
      <p:sp>
        <p:nvSpPr>
          <p:cNvPr id="34" name="TextBox 33">
            <a:extLst>
              <a:ext uri="{FF2B5EF4-FFF2-40B4-BE49-F238E27FC236}">
                <a16:creationId xmlns:a16="http://schemas.microsoft.com/office/drawing/2014/main" id="{80FAF7A1-A9CC-4A14-855A-A327B2B348A7}"/>
              </a:ext>
            </a:extLst>
          </p:cNvPr>
          <p:cNvSpPr txBox="1"/>
          <p:nvPr/>
        </p:nvSpPr>
        <p:spPr>
          <a:xfrm>
            <a:off x="7490041" y="6560823"/>
            <a:ext cx="1896862" cy="369332"/>
          </a:xfrm>
          <a:prstGeom prst="rect">
            <a:avLst/>
          </a:prstGeom>
          <a:noFill/>
        </p:spPr>
        <p:txBody>
          <a:bodyPr wrap="square" rtlCol="0">
            <a:spAutoFit/>
          </a:bodyPr>
          <a:lstStyle/>
          <a:p>
            <a:r>
              <a:rPr lang="en-US" i="1" dirty="0"/>
              <a:t>Caspar </a:t>
            </a:r>
            <a:r>
              <a:rPr lang="en-US" i="1" dirty="0" err="1"/>
              <a:t>Oesterheld</a:t>
            </a:r>
            <a:endParaRPr lang="en-US" i="1" dirty="0"/>
          </a:p>
        </p:txBody>
      </p:sp>
      <p:sp>
        <p:nvSpPr>
          <p:cNvPr id="35" name="TextBox 34">
            <a:extLst>
              <a:ext uri="{FF2B5EF4-FFF2-40B4-BE49-F238E27FC236}">
                <a16:creationId xmlns:a16="http://schemas.microsoft.com/office/drawing/2014/main" id="{6DC83B7D-F030-4D48-BF88-14EB6E804AF9}"/>
              </a:ext>
            </a:extLst>
          </p:cNvPr>
          <p:cNvSpPr txBox="1"/>
          <p:nvPr/>
        </p:nvSpPr>
        <p:spPr>
          <a:xfrm>
            <a:off x="6050079" y="6560823"/>
            <a:ext cx="1896862" cy="369332"/>
          </a:xfrm>
          <a:prstGeom prst="rect">
            <a:avLst/>
          </a:prstGeom>
          <a:noFill/>
        </p:spPr>
        <p:txBody>
          <a:bodyPr wrap="square" rtlCol="0">
            <a:spAutoFit/>
          </a:bodyPr>
          <a:lstStyle/>
          <a:p>
            <a:r>
              <a:rPr lang="en-US" i="1" dirty="0"/>
              <a:t>Scott Emmons</a:t>
            </a:r>
          </a:p>
        </p:txBody>
      </p:sp>
      <p:sp>
        <p:nvSpPr>
          <p:cNvPr id="36" name="TextBox 35">
            <a:extLst>
              <a:ext uri="{FF2B5EF4-FFF2-40B4-BE49-F238E27FC236}">
                <a16:creationId xmlns:a16="http://schemas.microsoft.com/office/drawing/2014/main" id="{B3894C09-C528-4B33-8AD6-F0464B644BA1}"/>
              </a:ext>
            </a:extLst>
          </p:cNvPr>
          <p:cNvSpPr txBox="1"/>
          <p:nvPr/>
        </p:nvSpPr>
        <p:spPr>
          <a:xfrm>
            <a:off x="9355261" y="6559346"/>
            <a:ext cx="1896862" cy="369332"/>
          </a:xfrm>
          <a:prstGeom prst="rect">
            <a:avLst/>
          </a:prstGeom>
          <a:noFill/>
        </p:spPr>
        <p:txBody>
          <a:bodyPr wrap="square" rtlCol="0">
            <a:spAutoFit/>
          </a:bodyPr>
          <a:lstStyle/>
          <a:p>
            <a:r>
              <a:rPr lang="en-US" i="1" dirty="0"/>
              <a:t>Andrew </a:t>
            </a:r>
            <a:r>
              <a:rPr lang="en-US" i="1" dirty="0" err="1"/>
              <a:t>Critch</a:t>
            </a:r>
            <a:endParaRPr lang="en-US" i="1" dirty="0"/>
          </a:p>
        </p:txBody>
      </p:sp>
      <p:pic>
        <p:nvPicPr>
          <p:cNvPr id="37" name="Picture 36">
            <a:extLst>
              <a:ext uri="{FF2B5EF4-FFF2-40B4-BE49-F238E27FC236}">
                <a16:creationId xmlns:a16="http://schemas.microsoft.com/office/drawing/2014/main" id="{FC000D00-351D-4965-AF56-C8107F5555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5827" y="5353979"/>
            <a:ext cx="1239170" cy="1238508"/>
          </a:xfrm>
          <a:prstGeom prst="rect">
            <a:avLst/>
          </a:prstGeom>
        </p:spPr>
      </p:pic>
      <p:pic>
        <p:nvPicPr>
          <p:cNvPr id="38" name="Picture 37">
            <a:extLst>
              <a:ext uri="{FF2B5EF4-FFF2-40B4-BE49-F238E27FC236}">
                <a16:creationId xmlns:a16="http://schemas.microsoft.com/office/drawing/2014/main" id="{8EBD7441-0B1B-4B35-B9F5-7082BCF08C71}"/>
              </a:ext>
            </a:extLst>
          </p:cNvPr>
          <p:cNvPicPr>
            <a:picLocks noChangeAspect="1"/>
          </p:cNvPicPr>
          <p:nvPr/>
        </p:nvPicPr>
        <p:blipFill rotWithShape="1">
          <a:blip r:embed="rId4">
            <a:extLst>
              <a:ext uri="{28A0092B-C50C-407E-A947-70E740481C1C}">
                <a14:useLocalDpi xmlns:a14="http://schemas.microsoft.com/office/drawing/2010/main" val="0"/>
              </a:ext>
            </a:extLst>
          </a:blip>
          <a:srcRect l="6728" t="3608" r="12872" b="35576"/>
          <a:stretch/>
        </p:blipFill>
        <p:spPr>
          <a:xfrm>
            <a:off x="6224846" y="5353979"/>
            <a:ext cx="1096977" cy="1244637"/>
          </a:xfrm>
          <a:prstGeom prst="rect">
            <a:avLst/>
          </a:prstGeom>
        </p:spPr>
      </p:pic>
      <p:pic>
        <p:nvPicPr>
          <p:cNvPr id="39" name="Picture 38">
            <a:extLst>
              <a:ext uri="{FF2B5EF4-FFF2-40B4-BE49-F238E27FC236}">
                <a16:creationId xmlns:a16="http://schemas.microsoft.com/office/drawing/2014/main" id="{006AB0AC-3EAA-4A2E-950B-90E7C196DF8C}"/>
              </a:ext>
            </a:extLst>
          </p:cNvPr>
          <p:cNvPicPr>
            <a:picLocks noChangeAspect="1"/>
          </p:cNvPicPr>
          <p:nvPr/>
        </p:nvPicPr>
        <p:blipFill rotWithShape="1">
          <a:blip r:embed="rId5">
            <a:extLst>
              <a:ext uri="{28A0092B-C50C-407E-A947-70E740481C1C}">
                <a14:useLocalDpi xmlns:a14="http://schemas.microsoft.com/office/drawing/2010/main" val="0"/>
              </a:ext>
            </a:extLst>
          </a:blip>
          <a:srcRect l="16180" t="5322" r="14887" b="36505"/>
          <a:stretch/>
        </p:blipFill>
        <p:spPr>
          <a:xfrm>
            <a:off x="7941714" y="5353979"/>
            <a:ext cx="983247" cy="1244637"/>
          </a:xfrm>
          <a:prstGeom prst="rect">
            <a:avLst/>
          </a:prstGeom>
        </p:spPr>
      </p:pic>
      <p:pic>
        <p:nvPicPr>
          <p:cNvPr id="40" name="Picture 39">
            <a:extLst>
              <a:ext uri="{FF2B5EF4-FFF2-40B4-BE49-F238E27FC236}">
                <a16:creationId xmlns:a16="http://schemas.microsoft.com/office/drawing/2014/main" id="{D87DECAB-8C4A-4463-B6B6-4B73A40B121E}"/>
              </a:ext>
            </a:extLst>
          </p:cNvPr>
          <p:cNvPicPr>
            <a:picLocks noChangeAspect="1"/>
          </p:cNvPicPr>
          <p:nvPr/>
        </p:nvPicPr>
        <p:blipFill rotWithShape="1">
          <a:blip r:embed="rId6">
            <a:extLst>
              <a:ext uri="{28A0092B-C50C-407E-A947-70E740481C1C}">
                <a14:useLocalDpi xmlns:a14="http://schemas.microsoft.com/office/drawing/2010/main" val="0"/>
              </a:ext>
            </a:extLst>
          </a:blip>
          <a:srcRect l="14892" t="9214" r="10545" b="18674"/>
          <a:stretch/>
        </p:blipFill>
        <p:spPr>
          <a:xfrm>
            <a:off x="10954196" y="5353979"/>
            <a:ext cx="1142109" cy="1259257"/>
          </a:xfrm>
          <a:prstGeom prst="rect">
            <a:avLst/>
          </a:prstGeom>
        </p:spPr>
      </p:pic>
      <p:sp>
        <p:nvSpPr>
          <p:cNvPr id="16" name="TextBox 15">
            <a:extLst>
              <a:ext uri="{FF2B5EF4-FFF2-40B4-BE49-F238E27FC236}">
                <a16:creationId xmlns:a16="http://schemas.microsoft.com/office/drawing/2014/main" id="{AE5AE8E3-F0BF-4199-90D4-E7A7EA94A370}"/>
              </a:ext>
            </a:extLst>
          </p:cNvPr>
          <p:cNvSpPr txBox="1"/>
          <p:nvPr/>
        </p:nvSpPr>
        <p:spPr>
          <a:xfrm>
            <a:off x="9371983" y="4972124"/>
            <a:ext cx="1052680" cy="369332"/>
          </a:xfrm>
          <a:prstGeom prst="rect">
            <a:avLst/>
          </a:prstGeom>
          <a:noFill/>
        </p:spPr>
        <p:txBody>
          <a:bodyPr wrap="square" rtlCol="0">
            <a:spAutoFit/>
          </a:bodyPr>
          <a:lstStyle/>
          <a:p>
            <a:r>
              <a:rPr lang="en-US" dirty="0"/>
              <a:t>with:</a:t>
            </a:r>
          </a:p>
        </p:txBody>
      </p:sp>
      <p:sp>
        <p:nvSpPr>
          <p:cNvPr id="43" name="Arrow: Up 42">
            <a:extLst>
              <a:ext uri="{FF2B5EF4-FFF2-40B4-BE49-F238E27FC236}">
                <a16:creationId xmlns:a16="http://schemas.microsoft.com/office/drawing/2014/main" id="{6CAA55D6-7757-428E-9921-147363BBD81F}"/>
              </a:ext>
            </a:extLst>
          </p:cNvPr>
          <p:cNvSpPr/>
          <p:nvPr/>
        </p:nvSpPr>
        <p:spPr>
          <a:xfrm>
            <a:off x="8830854" y="1735864"/>
            <a:ext cx="1219952" cy="463182"/>
          </a:xfrm>
          <a:prstGeom prst="upArrow">
            <a:avLst/>
          </a:prstGeom>
          <a:solidFill>
            <a:srgbClr val="ECD44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row: Curved Down 43">
            <a:extLst>
              <a:ext uri="{FF2B5EF4-FFF2-40B4-BE49-F238E27FC236}">
                <a16:creationId xmlns:a16="http://schemas.microsoft.com/office/drawing/2014/main" id="{E66B29DB-CE16-48E3-A7A2-0EF25B4B77C4}"/>
              </a:ext>
            </a:extLst>
          </p:cNvPr>
          <p:cNvSpPr/>
          <p:nvPr/>
        </p:nvSpPr>
        <p:spPr>
          <a:xfrm flipH="1" flipV="1">
            <a:off x="9474981" y="2316603"/>
            <a:ext cx="1729717" cy="840212"/>
          </a:xfrm>
          <a:prstGeom prst="curvedDownArrow">
            <a:avLst/>
          </a:prstGeom>
          <a:solidFill>
            <a:srgbClr val="ECD44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Arrow: Up 44">
            <a:extLst>
              <a:ext uri="{FF2B5EF4-FFF2-40B4-BE49-F238E27FC236}">
                <a16:creationId xmlns:a16="http://schemas.microsoft.com/office/drawing/2014/main" id="{588385B9-A5D1-44DF-A69B-1447126F163E}"/>
              </a:ext>
            </a:extLst>
          </p:cNvPr>
          <p:cNvSpPr/>
          <p:nvPr/>
        </p:nvSpPr>
        <p:spPr>
          <a:xfrm rot="19904698">
            <a:off x="8586708" y="497634"/>
            <a:ext cx="616428" cy="940849"/>
          </a:xfrm>
          <a:prstGeom prst="upArrow">
            <a:avLst/>
          </a:prstGeom>
          <a:solidFill>
            <a:srgbClr val="ECD44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Up 40">
            <a:extLst>
              <a:ext uri="{FF2B5EF4-FFF2-40B4-BE49-F238E27FC236}">
                <a16:creationId xmlns:a16="http://schemas.microsoft.com/office/drawing/2014/main" id="{D92E69F9-CC31-4B0E-8339-A35FD6C9EB9E}"/>
              </a:ext>
            </a:extLst>
          </p:cNvPr>
          <p:cNvSpPr/>
          <p:nvPr/>
        </p:nvSpPr>
        <p:spPr>
          <a:xfrm flipV="1">
            <a:off x="10865130" y="1313520"/>
            <a:ext cx="616428" cy="940849"/>
          </a:xfrm>
          <a:prstGeom prst="upArrow">
            <a:avLst/>
          </a:prstGeom>
          <a:solidFill>
            <a:srgbClr val="ECD44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Curved Down 45">
            <a:extLst>
              <a:ext uri="{FF2B5EF4-FFF2-40B4-BE49-F238E27FC236}">
                <a16:creationId xmlns:a16="http://schemas.microsoft.com/office/drawing/2014/main" id="{D8E1B4B4-A26C-46DB-A420-02E47A901D17}"/>
              </a:ext>
            </a:extLst>
          </p:cNvPr>
          <p:cNvSpPr/>
          <p:nvPr/>
        </p:nvSpPr>
        <p:spPr>
          <a:xfrm flipH="1" flipV="1">
            <a:off x="9474981" y="2316603"/>
            <a:ext cx="1729717" cy="840212"/>
          </a:xfrm>
          <a:prstGeom prst="curvedDownArrow">
            <a:avLst/>
          </a:prstGeom>
          <a:solidFill>
            <a:srgbClr val="ECD4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4501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67619">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67619">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67619">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67619">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67619">
                                            <p:txEl>
                                              <p:pRg st="4" end="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676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animBg="1"/>
      <p:bldP spid="18" grpId="0" animBg="1"/>
      <p:bldP spid="19" grpId="0" animBg="1"/>
      <p:bldP spid="20" grpId="0" animBg="1"/>
      <p:bldP spid="11" grpId="0"/>
      <p:bldP spid="22" grpId="0"/>
      <p:bldP spid="23" grpId="0"/>
      <p:bldP spid="24" grpId="0"/>
      <p:bldP spid="25" grpId="0"/>
      <p:bldP spid="43" grpId="0" animBg="1"/>
      <p:bldP spid="44" grpId="0" animBg="1"/>
      <p:bldP spid="45" grpId="0" animBg="1"/>
      <p:bldP spid="41" grpId="0" animBg="1"/>
      <p:bldP spid="46"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8B0383-553A-454B-B4D2-33A4B70BE4DA}"/>
              </a:ext>
            </a:extLst>
          </p:cNvPr>
          <p:cNvPicPr>
            <a:picLocks noChangeAspect="1"/>
          </p:cNvPicPr>
          <p:nvPr/>
        </p:nvPicPr>
        <p:blipFill>
          <a:blip r:embed="rId2"/>
          <a:stretch>
            <a:fillRect/>
          </a:stretch>
        </p:blipFill>
        <p:spPr>
          <a:xfrm>
            <a:off x="969040" y="1798860"/>
            <a:ext cx="10246951" cy="3745047"/>
          </a:xfrm>
          <a:prstGeom prst="rect">
            <a:avLst/>
          </a:prstGeom>
        </p:spPr>
      </p:pic>
      <p:sp>
        <p:nvSpPr>
          <p:cNvPr id="10" name="Rectangle 2">
            <a:extLst>
              <a:ext uri="{FF2B5EF4-FFF2-40B4-BE49-F238E27FC236}">
                <a16:creationId xmlns:a16="http://schemas.microsoft.com/office/drawing/2014/main" id="{976A44FB-6770-4849-BB3C-40EF162DBD4F}"/>
              </a:ext>
            </a:extLst>
          </p:cNvPr>
          <p:cNvSpPr>
            <a:spLocks noGrp="1" noChangeArrowheads="1"/>
          </p:cNvSpPr>
          <p:nvPr>
            <p:ph type="title"/>
          </p:nvPr>
        </p:nvSpPr>
        <p:spPr>
          <a:xfrm>
            <a:off x="150724" y="103545"/>
            <a:ext cx="12192001" cy="1594628"/>
          </a:xfrm>
        </p:spPr>
        <p:txBody>
          <a:bodyPr>
            <a:normAutofit/>
          </a:bodyPr>
          <a:lstStyle/>
          <a:p>
            <a:r>
              <a:rPr lang="en-US" altLang="en-US" sz="4000" dirty="0"/>
              <a:t>Fraction of time replicator dynamic finds </a:t>
            </a:r>
            <a:r>
              <a:rPr lang="en-US" altLang="en-US" sz="4000" b="1" dirty="0"/>
              <a:t>best</a:t>
            </a:r>
            <a:r>
              <a:rPr lang="en-US" altLang="en-US" sz="4000" dirty="0"/>
              <a:t> solution</a:t>
            </a:r>
            <a:endParaRPr lang="en-US" altLang="en-US" sz="2800" dirty="0">
              <a:solidFill>
                <a:srgbClr val="5B9BD5"/>
              </a:solidFill>
            </a:endParaRPr>
          </a:p>
        </p:txBody>
      </p:sp>
      <p:sp>
        <p:nvSpPr>
          <p:cNvPr id="11" name="TextBox 10">
            <a:extLst>
              <a:ext uri="{FF2B5EF4-FFF2-40B4-BE49-F238E27FC236}">
                <a16:creationId xmlns:a16="http://schemas.microsoft.com/office/drawing/2014/main" id="{114B189D-0BD0-4337-9D27-962DF15DA059}"/>
              </a:ext>
            </a:extLst>
          </p:cNvPr>
          <p:cNvSpPr txBox="1"/>
          <p:nvPr/>
        </p:nvSpPr>
        <p:spPr>
          <a:xfrm>
            <a:off x="4628827" y="5894059"/>
            <a:ext cx="4155250" cy="707886"/>
          </a:xfrm>
          <a:prstGeom prst="rect">
            <a:avLst/>
          </a:prstGeom>
          <a:noFill/>
        </p:spPr>
        <p:txBody>
          <a:bodyPr wrap="square" rtlCol="0">
            <a:spAutoFit/>
          </a:bodyPr>
          <a:lstStyle/>
          <a:p>
            <a:r>
              <a:rPr lang="en-US" sz="2000" b="1" i="1" dirty="0"/>
              <a:t>N = #players (or #nodes)</a:t>
            </a:r>
          </a:p>
          <a:p>
            <a:r>
              <a:rPr lang="en-US" sz="2000" b="1" i="1" dirty="0"/>
              <a:t>A = #actions per player (or per node)</a:t>
            </a:r>
          </a:p>
        </p:txBody>
      </p:sp>
    </p:spTree>
    <p:extLst>
      <p:ext uri="{BB962C8B-B14F-4D97-AF65-F5344CB8AC3E}">
        <p14:creationId xmlns:p14="http://schemas.microsoft.com/office/powerpoint/2010/main" val="40461820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9742010-8C30-462B-84F2-D8B22307D746}"/>
              </a:ext>
            </a:extLst>
          </p:cNvPr>
          <p:cNvSpPr>
            <a:spLocks noGrp="1" noChangeArrowheads="1"/>
          </p:cNvSpPr>
          <p:nvPr>
            <p:ph type="title"/>
          </p:nvPr>
        </p:nvSpPr>
        <p:spPr>
          <a:xfrm>
            <a:off x="203612" y="558573"/>
            <a:ext cx="11864458" cy="605118"/>
          </a:xfrm>
        </p:spPr>
        <p:txBody>
          <a:bodyPr>
            <a:normAutofit fontScale="90000"/>
          </a:bodyPr>
          <a:lstStyle/>
          <a:p>
            <a:r>
              <a:rPr lang="en-US" altLang="en-US" dirty="0"/>
              <a:t>Functional Decision Theory </a:t>
            </a:r>
            <a:br>
              <a:rPr lang="en-US" altLang="en-US" dirty="0"/>
            </a:br>
            <a:r>
              <a:rPr lang="en-US" altLang="en-US" sz="4000" dirty="0">
                <a:solidFill>
                  <a:srgbClr val="5B9BD5"/>
                </a:solidFill>
              </a:rPr>
              <a:t>[Soares and </a:t>
            </a:r>
            <a:r>
              <a:rPr lang="en-US" altLang="en-US" sz="4000" dirty="0" err="1">
                <a:solidFill>
                  <a:srgbClr val="5B9BD5"/>
                </a:solidFill>
              </a:rPr>
              <a:t>Levinstein</a:t>
            </a:r>
            <a:r>
              <a:rPr lang="en-US" altLang="en-US" sz="4000" dirty="0">
                <a:solidFill>
                  <a:srgbClr val="5B9BD5"/>
                </a:solidFill>
              </a:rPr>
              <a:t> 2017; </a:t>
            </a:r>
            <a:r>
              <a:rPr lang="en-US" altLang="en-US" sz="4000" dirty="0" err="1">
                <a:solidFill>
                  <a:srgbClr val="5B9BD5"/>
                </a:solidFill>
              </a:rPr>
              <a:t>Yudkowsky</a:t>
            </a:r>
            <a:r>
              <a:rPr lang="en-US" altLang="en-US" sz="4000" dirty="0">
                <a:solidFill>
                  <a:srgbClr val="5B9BD5"/>
                </a:solidFill>
              </a:rPr>
              <a:t> and Soares 2017]</a:t>
            </a:r>
            <a:endParaRPr lang="en-US" altLang="en-US" sz="2912" dirty="0">
              <a:solidFill>
                <a:srgbClr val="5B9BD5"/>
              </a:solidFill>
            </a:endParaRPr>
          </a:p>
        </p:txBody>
      </p:sp>
      <p:sp>
        <p:nvSpPr>
          <p:cNvPr id="367619" name="Rectangle 3">
            <a:extLst>
              <a:ext uri="{FF2B5EF4-FFF2-40B4-BE49-F238E27FC236}">
                <a16:creationId xmlns:a16="http://schemas.microsoft.com/office/drawing/2014/main" id="{A8285486-0E60-44B6-8A7E-C8902BC9C283}"/>
              </a:ext>
            </a:extLst>
          </p:cNvPr>
          <p:cNvSpPr>
            <a:spLocks noGrp="1" noChangeArrowheads="1"/>
          </p:cNvSpPr>
          <p:nvPr>
            <p:ph type="body" idx="1"/>
          </p:nvPr>
        </p:nvSpPr>
        <p:spPr>
          <a:xfrm>
            <a:off x="203612" y="1480428"/>
            <a:ext cx="11988388" cy="5377572"/>
          </a:xfrm>
        </p:spPr>
        <p:txBody>
          <a:bodyPr>
            <a:normAutofit lnSpcReduction="10000"/>
          </a:bodyPr>
          <a:lstStyle/>
          <a:p>
            <a:pPr eaLnBrk="1" hangingPunct="1"/>
            <a:r>
              <a:rPr lang="en-US" altLang="en-US" sz="3200" dirty="0"/>
              <a:t>One interpretation: </a:t>
            </a:r>
            <a:r>
              <a:rPr lang="en-US" altLang="en-US" sz="3200" i="1" dirty="0"/>
              <a:t>act as you would have </a:t>
            </a:r>
            <a:r>
              <a:rPr lang="en-US" altLang="en-US" sz="3200" i="1" dirty="0" err="1"/>
              <a:t>precommitted</a:t>
            </a:r>
            <a:r>
              <a:rPr lang="en-US" altLang="en-US" sz="3200" i="1" dirty="0"/>
              <a:t> to act</a:t>
            </a:r>
          </a:p>
          <a:p>
            <a:pPr eaLnBrk="1" hangingPunct="1"/>
            <a:r>
              <a:rPr lang="en-US" altLang="en-US" sz="3200" dirty="0"/>
              <a:t>Avoids my EDT Dutch book (I think)</a:t>
            </a:r>
          </a:p>
          <a:p>
            <a:pPr eaLnBrk="1" hangingPunct="1"/>
            <a:r>
              <a:rPr lang="en-US" altLang="en-US" sz="3200" dirty="0"/>
              <a:t>… still one-boxes in Newcomb’s problem</a:t>
            </a:r>
          </a:p>
          <a:p>
            <a:pPr eaLnBrk="1" hangingPunct="1"/>
            <a:r>
              <a:rPr lang="en-US" altLang="en-US" sz="3200" dirty="0"/>
              <a:t>… even one-boxes in Newcomb’s problem </a:t>
            </a:r>
            <a:r>
              <a:rPr lang="en-US" altLang="en-US" sz="3200" b="1" dirty="0"/>
              <a:t>with transparent boxes</a:t>
            </a:r>
          </a:p>
          <a:p>
            <a:pPr eaLnBrk="1" hangingPunct="1"/>
            <a:r>
              <a:rPr lang="en-US" altLang="en-US" sz="3200" dirty="0"/>
              <a:t>An odd example: Demon that will send you $1,000 if it believes you would otherwise destroy everything (worth -$1,000,000 to everyone)</a:t>
            </a:r>
          </a:p>
          <a:p>
            <a:pPr eaLnBrk="1" hangingPunct="1"/>
            <a:endParaRPr lang="en-US" altLang="en-US" sz="3200" dirty="0"/>
          </a:p>
          <a:p>
            <a:pPr eaLnBrk="1" hangingPunct="1"/>
            <a:endParaRPr lang="en-US" altLang="en-US" sz="3200" dirty="0"/>
          </a:p>
          <a:p>
            <a:r>
              <a:rPr lang="en-US" altLang="en-US" sz="3200" dirty="0"/>
              <a:t>FDT says you should destroy everything, </a:t>
            </a:r>
            <a:r>
              <a:rPr lang="en-US" sz="3200" i="1" dirty="0"/>
              <a:t>even if you only find out that you are playing this game after the entity has already decided not to give you the money </a:t>
            </a:r>
            <a:r>
              <a:rPr lang="en-US" sz="3200" dirty="0"/>
              <a:t>(too-late extortion?)</a:t>
            </a:r>
            <a:endParaRPr lang="en-US" altLang="en-US" sz="3200" dirty="0"/>
          </a:p>
        </p:txBody>
      </p:sp>
      <p:pic>
        <p:nvPicPr>
          <p:cNvPr id="4" name="Picture 3">
            <a:extLst>
              <a:ext uri="{FF2B5EF4-FFF2-40B4-BE49-F238E27FC236}">
                <a16:creationId xmlns:a16="http://schemas.microsoft.com/office/drawing/2014/main" id="{259E1F76-422C-49B3-A5DB-409E535549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457841" y="4282850"/>
            <a:ext cx="1155071" cy="1292786"/>
          </a:xfrm>
          <a:prstGeom prst="rect">
            <a:avLst/>
          </a:prstGeom>
        </p:spPr>
      </p:pic>
      <p:sp>
        <p:nvSpPr>
          <p:cNvPr id="5" name="AutoShape 5">
            <a:extLst>
              <a:ext uri="{FF2B5EF4-FFF2-40B4-BE49-F238E27FC236}">
                <a16:creationId xmlns:a16="http://schemas.microsoft.com/office/drawing/2014/main" id="{CCDEEC71-EB19-42B2-8273-18E46C6A0DB4}"/>
              </a:ext>
            </a:extLst>
          </p:cNvPr>
          <p:cNvSpPr>
            <a:spLocks noChangeArrowheads="1"/>
          </p:cNvSpPr>
          <p:nvPr/>
        </p:nvSpPr>
        <p:spPr bwMode="auto">
          <a:xfrm>
            <a:off x="5078732" y="4632948"/>
            <a:ext cx="3090034" cy="865205"/>
          </a:xfrm>
          <a:prstGeom prst="wedgeEllipseCallout">
            <a:avLst>
              <a:gd name="adj1" fmla="val -63103"/>
              <a:gd name="adj2" fmla="val -23542"/>
            </a:avLst>
          </a:prstGeom>
          <a:solidFill>
            <a:srgbClr val="FF0000"/>
          </a:solidFill>
          <a:ln w="9525">
            <a:noFill/>
            <a:miter lim="800000"/>
            <a:headEnd/>
            <a:tailEnd/>
          </a:ln>
          <a:effectLst/>
        </p:spPr>
        <p:txBody>
          <a:bodyPr/>
          <a:lstStyle/>
          <a:p>
            <a:pPr eaLnBrk="0" hangingPunct="0"/>
            <a:r>
              <a:rPr lang="en-US" sz="3200" dirty="0">
                <a:solidFill>
                  <a:schemeClr val="bg1"/>
                </a:solidFill>
                <a:latin typeface="+mj-lt"/>
                <a:cs typeface="Courier New" panose="02070309020205020404" pitchFamily="49" charset="0"/>
              </a:rPr>
              <a:t>Don’t do it!</a:t>
            </a:r>
          </a:p>
        </p:txBody>
      </p:sp>
    </p:spTree>
    <p:extLst>
      <p:ext uri="{BB962C8B-B14F-4D97-AF65-F5344CB8AC3E}">
        <p14:creationId xmlns:p14="http://schemas.microsoft.com/office/powerpoint/2010/main" val="270020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76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76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76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76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7619">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76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9742010-8C30-462B-84F2-D8B22307D746}"/>
              </a:ext>
            </a:extLst>
          </p:cNvPr>
          <p:cNvSpPr>
            <a:spLocks noGrp="1" noChangeArrowheads="1"/>
          </p:cNvSpPr>
          <p:nvPr>
            <p:ph type="title"/>
          </p:nvPr>
        </p:nvSpPr>
        <p:spPr>
          <a:xfrm>
            <a:off x="265577" y="336631"/>
            <a:ext cx="11864458" cy="605118"/>
          </a:xfrm>
        </p:spPr>
        <p:txBody>
          <a:bodyPr>
            <a:normAutofit fontScale="90000"/>
          </a:bodyPr>
          <a:lstStyle/>
          <a:p>
            <a:r>
              <a:rPr lang="en-US" altLang="en-US" dirty="0"/>
              <a:t>Summary of approach</a:t>
            </a:r>
            <a:endParaRPr lang="en-US" altLang="en-US" sz="2912" dirty="0">
              <a:solidFill>
                <a:srgbClr val="5B9BD5"/>
              </a:solidFill>
            </a:endParaRPr>
          </a:p>
        </p:txBody>
      </p:sp>
      <p:sp>
        <p:nvSpPr>
          <p:cNvPr id="367619" name="Rectangle 3">
            <a:extLst>
              <a:ext uri="{FF2B5EF4-FFF2-40B4-BE49-F238E27FC236}">
                <a16:creationId xmlns:a16="http://schemas.microsoft.com/office/drawing/2014/main" id="{A8285486-0E60-44B6-8A7E-C8902BC9C283}"/>
              </a:ext>
            </a:extLst>
          </p:cNvPr>
          <p:cNvSpPr>
            <a:spLocks noGrp="1" noChangeArrowheads="1"/>
          </p:cNvSpPr>
          <p:nvPr>
            <p:ph type="body" idx="1"/>
          </p:nvPr>
        </p:nvSpPr>
        <p:spPr>
          <a:xfrm>
            <a:off x="-82219" y="1278380"/>
            <a:ext cx="5315820" cy="5916251"/>
          </a:xfrm>
        </p:spPr>
        <p:txBody>
          <a:bodyPr>
            <a:normAutofit/>
          </a:bodyPr>
          <a:lstStyle/>
          <a:p>
            <a:pPr eaLnBrk="1" hangingPunct="1"/>
            <a:r>
              <a:rPr lang="en-US" altLang="en-US" dirty="0"/>
              <a:t>Game-theoretic failures to cooperate can happen </a:t>
            </a:r>
            <a:r>
              <a:rPr lang="en-US" altLang="en-US" b="1" dirty="0"/>
              <a:t>even with almost perfectly aligned agents</a:t>
            </a:r>
          </a:p>
          <a:p>
            <a:pPr eaLnBrk="1" hangingPunct="1"/>
            <a:r>
              <a:rPr lang="en-US" altLang="en-US" dirty="0"/>
              <a:t>Some ways of getting to cooperation make sense for </a:t>
            </a:r>
            <a:r>
              <a:rPr lang="en-US" altLang="en-US" b="1" dirty="0"/>
              <a:t>humans</a:t>
            </a:r>
            <a:r>
              <a:rPr lang="en-US" altLang="en-US" dirty="0"/>
              <a:t> as well…</a:t>
            </a:r>
          </a:p>
          <a:p>
            <a:pPr eaLnBrk="1" hangingPunct="1"/>
            <a:r>
              <a:rPr lang="en-US" altLang="en-US" dirty="0"/>
              <a:t>... but there are others that seem more natural for </a:t>
            </a:r>
            <a:r>
              <a:rPr lang="en-US" altLang="en-US" b="1" dirty="0"/>
              <a:t>(advanced) AI agents</a:t>
            </a:r>
          </a:p>
          <a:p>
            <a:pPr eaLnBrk="1" hangingPunct="1"/>
            <a:r>
              <a:rPr lang="en-US" altLang="en-US" dirty="0"/>
              <a:t>Let’s not unnecessarily limit our toolkit!</a:t>
            </a:r>
          </a:p>
        </p:txBody>
      </p:sp>
      <p:pic>
        <p:nvPicPr>
          <p:cNvPr id="2" name="Picture 1">
            <a:extLst>
              <a:ext uri="{FF2B5EF4-FFF2-40B4-BE49-F238E27FC236}">
                <a16:creationId xmlns:a16="http://schemas.microsoft.com/office/drawing/2014/main" id="{D774FA7F-DCE8-47F3-84AD-549304C44F5E}"/>
              </a:ext>
            </a:extLst>
          </p:cNvPr>
          <p:cNvPicPr>
            <a:picLocks noChangeAspect="1"/>
          </p:cNvPicPr>
          <p:nvPr/>
        </p:nvPicPr>
        <p:blipFill>
          <a:blip r:embed="rId2"/>
          <a:stretch>
            <a:fillRect/>
          </a:stretch>
        </p:blipFill>
        <p:spPr>
          <a:xfrm>
            <a:off x="6751743" y="336631"/>
            <a:ext cx="2840107" cy="1320080"/>
          </a:xfrm>
          <a:prstGeom prst="rect">
            <a:avLst/>
          </a:prstGeom>
        </p:spPr>
      </p:pic>
      <p:pic>
        <p:nvPicPr>
          <p:cNvPr id="3" name="Picture 2">
            <a:extLst>
              <a:ext uri="{FF2B5EF4-FFF2-40B4-BE49-F238E27FC236}">
                <a16:creationId xmlns:a16="http://schemas.microsoft.com/office/drawing/2014/main" id="{0D0D8983-F16E-4706-9974-F17F9CA488C3}"/>
              </a:ext>
            </a:extLst>
          </p:cNvPr>
          <p:cNvPicPr>
            <a:picLocks noChangeAspect="1"/>
          </p:cNvPicPr>
          <p:nvPr/>
        </p:nvPicPr>
        <p:blipFill>
          <a:blip r:embed="rId3"/>
          <a:stretch>
            <a:fillRect/>
          </a:stretch>
        </p:blipFill>
        <p:spPr>
          <a:xfrm>
            <a:off x="5597302" y="2041865"/>
            <a:ext cx="3946193" cy="784374"/>
          </a:xfrm>
          <a:prstGeom prst="rect">
            <a:avLst/>
          </a:prstGeom>
        </p:spPr>
      </p:pic>
      <p:pic>
        <p:nvPicPr>
          <p:cNvPr id="367616" name="Picture 367615">
            <a:extLst>
              <a:ext uri="{FF2B5EF4-FFF2-40B4-BE49-F238E27FC236}">
                <a16:creationId xmlns:a16="http://schemas.microsoft.com/office/drawing/2014/main" id="{44758568-2D44-4CDD-AE19-45A8DA8A46EF}"/>
              </a:ext>
            </a:extLst>
          </p:cNvPr>
          <p:cNvPicPr>
            <a:picLocks noChangeAspect="1"/>
          </p:cNvPicPr>
          <p:nvPr/>
        </p:nvPicPr>
        <p:blipFill>
          <a:blip r:embed="rId4"/>
          <a:stretch>
            <a:fillRect/>
          </a:stretch>
        </p:blipFill>
        <p:spPr>
          <a:xfrm>
            <a:off x="10284554" y="161951"/>
            <a:ext cx="1548305" cy="1392376"/>
          </a:xfrm>
          <a:prstGeom prst="rect">
            <a:avLst/>
          </a:prstGeom>
        </p:spPr>
      </p:pic>
      <p:pic>
        <p:nvPicPr>
          <p:cNvPr id="59" name="Picture 58">
            <a:extLst>
              <a:ext uri="{FF2B5EF4-FFF2-40B4-BE49-F238E27FC236}">
                <a16:creationId xmlns:a16="http://schemas.microsoft.com/office/drawing/2014/main" id="{F6B8A6EA-058A-4F4E-A273-32B62DDBEF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0875" y="3259236"/>
            <a:ext cx="2032520" cy="1033443"/>
          </a:xfrm>
          <a:prstGeom prst="rect">
            <a:avLst/>
          </a:prstGeom>
        </p:spPr>
      </p:pic>
      <p:pic>
        <p:nvPicPr>
          <p:cNvPr id="367617" name="Picture 367616">
            <a:extLst>
              <a:ext uri="{FF2B5EF4-FFF2-40B4-BE49-F238E27FC236}">
                <a16:creationId xmlns:a16="http://schemas.microsoft.com/office/drawing/2014/main" id="{55A7B423-E52C-495F-B12B-FE09E88F3741}"/>
              </a:ext>
            </a:extLst>
          </p:cNvPr>
          <p:cNvPicPr>
            <a:picLocks noChangeAspect="1"/>
          </p:cNvPicPr>
          <p:nvPr/>
        </p:nvPicPr>
        <p:blipFill>
          <a:blip r:embed="rId6"/>
          <a:stretch>
            <a:fillRect/>
          </a:stretch>
        </p:blipFill>
        <p:spPr>
          <a:xfrm>
            <a:off x="8383481" y="3183169"/>
            <a:ext cx="3844031" cy="1391674"/>
          </a:xfrm>
          <a:prstGeom prst="rect">
            <a:avLst/>
          </a:prstGeom>
        </p:spPr>
      </p:pic>
      <p:pic>
        <p:nvPicPr>
          <p:cNvPr id="367618" name="Picture 367617">
            <a:extLst>
              <a:ext uri="{FF2B5EF4-FFF2-40B4-BE49-F238E27FC236}">
                <a16:creationId xmlns:a16="http://schemas.microsoft.com/office/drawing/2014/main" id="{87CB03CD-7596-4801-ADEF-A333AB08B850}"/>
              </a:ext>
            </a:extLst>
          </p:cNvPr>
          <p:cNvPicPr>
            <a:picLocks noChangeAspect="1"/>
          </p:cNvPicPr>
          <p:nvPr/>
        </p:nvPicPr>
        <p:blipFill>
          <a:blip r:embed="rId7"/>
          <a:stretch>
            <a:fillRect/>
          </a:stretch>
        </p:blipFill>
        <p:spPr>
          <a:xfrm>
            <a:off x="5137211" y="4661758"/>
            <a:ext cx="4237534" cy="1122081"/>
          </a:xfrm>
          <a:prstGeom prst="rect">
            <a:avLst/>
          </a:prstGeom>
        </p:spPr>
      </p:pic>
      <p:pic>
        <p:nvPicPr>
          <p:cNvPr id="367620" name="Picture 367619">
            <a:extLst>
              <a:ext uri="{FF2B5EF4-FFF2-40B4-BE49-F238E27FC236}">
                <a16:creationId xmlns:a16="http://schemas.microsoft.com/office/drawing/2014/main" id="{169C85EF-9AE2-4D9F-BDC4-A45CABAC2BEA}"/>
              </a:ext>
            </a:extLst>
          </p:cNvPr>
          <p:cNvPicPr>
            <a:picLocks noChangeAspect="1"/>
          </p:cNvPicPr>
          <p:nvPr/>
        </p:nvPicPr>
        <p:blipFill>
          <a:blip r:embed="rId8"/>
          <a:stretch>
            <a:fillRect/>
          </a:stretch>
        </p:blipFill>
        <p:spPr>
          <a:xfrm>
            <a:off x="10138678" y="4941556"/>
            <a:ext cx="1694181" cy="842283"/>
          </a:xfrm>
          <a:prstGeom prst="rect">
            <a:avLst/>
          </a:prstGeom>
        </p:spPr>
      </p:pic>
      <p:sp>
        <p:nvSpPr>
          <p:cNvPr id="367621" name="TextBox 367620">
            <a:extLst>
              <a:ext uri="{FF2B5EF4-FFF2-40B4-BE49-F238E27FC236}">
                <a16:creationId xmlns:a16="http://schemas.microsoft.com/office/drawing/2014/main" id="{8A317C3F-9060-4657-B697-91576FCF3047}"/>
              </a:ext>
            </a:extLst>
          </p:cNvPr>
          <p:cNvSpPr txBox="1"/>
          <p:nvPr/>
        </p:nvSpPr>
        <p:spPr>
          <a:xfrm>
            <a:off x="5372017" y="5942886"/>
            <a:ext cx="3292589" cy="369332"/>
          </a:xfrm>
          <a:prstGeom prst="rect">
            <a:avLst/>
          </a:prstGeom>
          <a:noFill/>
        </p:spPr>
        <p:txBody>
          <a:bodyPr wrap="square" rtlCol="0">
            <a:spAutoFit/>
          </a:bodyPr>
          <a:lstStyle/>
          <a:p>
            <a:pPr algn="ctr"/>
            <a:r>
              <a:rPr lang="en-US" i="1" dirty="0"/>
              <a:t>disarmament (mixed strategies)</a:t>
            </a:r>
          </a:p>
        </p:txBody>
      </p:sp>
      <p:sp>
        <p:nvSpPr>
          <p:cNvPr id="105" name="TextBox 104">
            <a:extLst>
              <a:ext uri="{FF2B5EF4-FFF2-40B4-BE49-F238E27FC236}">
                <a16:creationId xmlns:a16="http://schemas.microsoft.com/office/drawing/2014/main" id="{D5101314-755D-4424-B5E7-3CB1D68A5957}"/>
              </a:ext>
            </a:extLst>
          </p:cNvPr>
          <p:cNvSpPr txBox="1"/>
          <p:nvPr/>
        </p:nvSpPr>
        <p:spPr>
          <a:xfrm>
            <a:off x="8837446" y="5859254"/>
            <a:ext cx="3292589" cy="923330"/>
          </a:xfrm>
          <a:prstGeom prst="rect">
            <a:avLst/>
          </a:prstGeom>
          <a:noFill/>
        </p:spPr>
        <p:txBody>
          <a:bodyPr wrap="square" rtlCol="0">
            <a:spAutoFit/>
          </a:bodyPr>
          <a:lstStyle/>
          <a:p>
            <a:pPr algn="ctr"/>
            <a:r>
              <a:rPr lang="en-US" i="1" dirty="0"/>
              <a:t>philosophical foundations (evidential decision theory, self-locating belief, …)</a:t>
            </a:r>
          </a:p>
        </p:txBody>
      </p:sp>
      <p:sp>
        <p:nvSpPr>
          <p:cNvPr id="106" name="TextBox 105">
            <a:extLst>
              <a:ext uri="{FF2B5EF4-FFF2-40B4-BE49-F238E27FC236}">
                <a16:creationId xmlns:a16="http://schemas.microsoft.com/office/drawing/2014/main" id="{6C8D3DB5-D134-4FF0-B831-009AE8A028C8}"/>
              </a:ext>
            </a:extLst>
          </p:cNvPr>
          <p:cNvSpPr txBox="1"/>
          <p:nvPr/>
        </p:nvSpPr>
        <p:spPr>
          <a:xfrm>
            <a:off x="9390348" y="1498911"/>
            <a:ext cx="3292589" cy="369332"/>
          </a:xfrm>
          <a:prstGeom prst="rect">
            <a:avLst/>
          </a:prstGeom>
          <a:noFill/>
        </p:spPr>
        <p:txBody>
          <a:bodyPr wrap="square" rtlCol="0">
            <a:spAutoFit/>
          </a:bodyPr>
          <a:lstStyle/>
          <a:p>
            <a:pPr algn="ctr"/>
            <a:r>
              <a:rPr lang="en-US" i="1" dirty="0"/>
              <a:t>ethics &amp; norms</a:t>
            </a:r>
          </a:p>
        </p:txBody>
      </p:sp>
      <p:sp>
        <p:nvSpPr>
          <p:cNvPr id="107" name="TextBox 106">
            <a:extLst>
              <a:ext uri="{FF2B5EF4-FFF2-40B4-BE49-F238E27FC236}">
                <a16:creationId xmlns:a16="http://schemas.microsoft.com/office/drawing/2014/main" id="{B2F396F3-017E-43CE-8D17-68BFB8DFD4D7}"/>
              </a:ext>
            </a:extLst>
          </p:cNvPr>
          <p:cNvSpPr txBox="1"/>
          <p:nvPr/>
        </p:nvSpPr>
        <p:spPr>
          <a:xfrm>
            <a:off x="5805029" y="2673405"/>
            <a:ext cx="3292589" cy="369332"/>
          </a:xfrm>
          <a:prstGeom prst="rect">
            <a:avLst/>
          </a:prstGeom>
          <a:noFill/>
        </p:spPr>
        <p:txBody>
          <a:bodyPr wrap="square" rtlCol="0">
            <a:spAutoFit/>
          </a:bodyPr>
          <a:lstStyle/>
          <a:p>
            <a:pPr algn="ctr"/>
            <a:r>
              <a:rPr lang="en-US" i="1" dirty="0"/>
              <a:t>repeated games</a:t>
            </a:r>
          </a:p>
        </p:txBody>
      </p:sp>
      <p:sp>
        <p:nvSpPr>
          <p:cNvPr id="109" name="TextBox 108">
            <a:extLst>
              <a:ext uri="{FF2B5EF4-FFF2-40B4-BE49-F238E27FC236}">
                <a16:creationId xmlns:a16="http://schemas.microsoft.com/office/drawing/2014/main" id="{8D798A6D-21EA-435C-BF09-93D2C14AC55E}"/>
              </a:ext>
            </a:extLst>
          </p:cNvPr>
          <p:cNvSpPr txBox="1"/>
          <p:nvPr/>
        </p:nvSpPr>
        <p:spPr>
          <a:xfrm>
            <a:off x="4998129" y="4290909"/>
            <a:ext cx="3666478" cy="369332"/>
          </a:xfrm>
          <a:prstGeom prst="rect">
            <a:avLst/>
          </a:prstGeom>
          <a:noFill/>
        </p:spPr>
        <p:txBody>
          <a:bodyPr wrap="square" rtlCol="0">
            <a:spAutoFit/>
          </a:bodyPr>
          <a:lstStyle/>
          <a:p>
            <a:pPr algn="ctr"/>
            <a:r>
              <a:rPr lang="en-US" i="1" dirty="0"/>
              <a:t>role assignment / agent boundaries</a:t>
            </a:r>
          </a:p>
        </p:txBody>
      </p:sp>
      <p:sp>
        <p:nvSpPr>
          <p:cNvPr id="110" name="TextBox 109">
            <a:extLst>
              <a:ext uri="{FF2B5EF4-FFF2-40B4-BE49-F238E27FC236}">
                <a16:creationId xmlns:a16="http://schemas.microsoft.com/office/drawing/2014/main" id="{EC3356C3-10CB-4B09-9D7E-4B989FD5F343}"/>
              </a:ext>
            </a:extLst>
          </p:cNvPr>
          <p:cNvSpPr txBox="1"/>
          <p:nvPr/>
        </p:nvSpPr>
        <p:spPr>
          <a:xfrm>
            <a:off x="8682029" y="4527654"/>
            <a:ext cx="3666478" cy="369332"/>
          </a:xfrm>
          <a:prstGeom prst="rect">
            <a:avLst/>
          </a:prstGeom>
          <a:noFill/>
        </p:spPr>
        <p:txBody>
          <a:bodyPr wrap="square" rtlCol="0">
            <a:spAutoFit/>
          </a:bodyPr>
          <a:lstStyle/>
          <a:p>
            <a:pPr algn="ctr"/>
            <a:r>
              <a:rPr lang="en-US" i="1" dirty="0"/>
              <a:t>program equilibrium</a:t>
            </a:r>
          </a:p>
        </p:txBody>
      </p:sp>
      <p:pic>
        <p:nvPicPr>
          <p:cNvPr id="111" name="Picture 110">
            <a:extLst>
              <a:ext uri="{FF2B5EF4-FFF2-40B4-BE49-F238E27FC236}">
                <a16:creationId xmlns:a16="http://schemas.microsoft.com/office/drawing/2014/main" id="{4A7D9A95-4265-4473-9ADF-A18B5400B715}"/>
              </a:ext>
            </a:extLst>
          </p:cNvPr>
          <p:cNvPicPr>
            <a:picLocks noChangeAspect="1"/>
          </p:cNvPicPr>
          <p:nvPr/>
        </p:nvPicPr>
        <p:blipFill>
          <a:blip r:embed="rId9"/>
          <a:stretch>
            <a:fillRect/>
          </a:stretch>
        </p:blipFill>
        <p:spPr>
          <a:xfrm>
            <a:off x="10477645" y="2124779"/>
            <a:ext cx="1548306" cy="516428"/>
          </a:xfrm>
          <a:prstGeom prst="rect">
            <a:avLst/>
          </a:prstGeom>
        </p:spPr>
      </p:pic>
      <p:sp>
        <p:nvSpPr>
          <p:cNvPr id="112" name="TextBox 111">
            <a:extLst>
              <a:ext uri="{FF2B5EF4-FFF2-40B4-BE49-F238E27FC236}">
                <a16:creationId xmlns:a16="http://schemas.microsoft.com/office/drawing/2014/main" id="{8560A08A-898E-4E88-BEC7-6FE605E5B2C8}"/>
              </a:ext>
            </a:extLst>
          </p:cNvPr>
          <p:cNvSpPr txBox="1"/>
          <p:nvPr/>
        </p:nvSpPr>
        <p:spPr>
          <a:xfrm>
            <a:off x="9078998" y="2666299"/>
            <a:ext cx="3292589" cy="369332"/>
          </a:xfrm>
          <a:prstGeom prst="rect">
            <a:avLst/>
          </a:prstGeom>
          <a:noFill/>
        </p:spPr>
        <p:txBody>
          <a:bodyPr wrap="square" rtlCol="0">
            <a:spAutoFit/>
          </a:bodyPr>
          <a:lstStyle/>
          <a:p>
            <a:pPr algn="ctr"/>
            <a:r>
              <a:rPr lang="en-US" i="1" dirty="0"/>
              <a:t>disarmament (pure strategies)</a:t>
            </a:r>
          </a:p>
        </p:txBody>
      </p:sp>
      <p:cxnSp>
        <p:nvCxnSpPr>
          <p:cNvPr id="367625" name="Straight Connector 367624">
            <a:extLst>
              <a:ext uri="{FF2B5EF4-FFF2-40B4-BE49-F238E27FC236}">
                <a16:creationId xmlns:a16="http://schemas.microsoft.com/office/drawing/2014/main" id="{FF814970-3A85-4526-A207-CD4F8BA0C531}"/>
              </a:ext>
            </a:extLst>
          </p:cNvPr>
          <p:cNvCxnSpPr>
            <a:cxnSpLocks/>
          </p:cNvCxnSpPr>
          <p:nvPr/>
        </p:nvCxnSpPr>
        <p:spPr>
          <a:xfrm>
            <a:off x="0" y="2632063"/>
            <a:ext cx="5251023" cy="0"/>
          </a:xfrm>
          <a:prstGeom prst="line">
            <a:avLst/>
          </a:prstGeom>
        </p:spPr>
        <p:style>
          <a:lnRef idx="1">
            <a:schemeClr val="dk1"/>
          </a:lnRef>
          <a:fillRef idx="0">
            <a:schemeClr val="dk1"/>
          </a:fillRef>
          <a:effectRef idx="0">
            <a:schemeClr val="dk1"/>
          </a:effectRef>
          <a:fontRef idx="minor">
            <a:schemeClr val="tx1"/>
          </a:fontRef>
        </p:style>
      </p:cxnSp>
      <p:cxnSp>
        <p:nvCxnSpPr>
          <p:cNvPr id="118" name="Straight Connector 117">
            <a:extLst>
              <a:ext uri="{FF2B5EF4-FFF2-40B4-BE49-F238E27FC236}">
                <a16:creationId xmlns:a16="http://schemas.microsoft.com/office/drawing/2014/main" id="{384A5593-854A-4810-82EE-F3AEF5D71982}"/>
              </a:ext>
            </a:extLst>
          </p:cNvPr>
          <p:cNvCxnSpPr>
            <a:cxnSpLocks/>
          </p:cNvCxnSpPr>
          <p:nvPr/>
        </p:nvCxnSpPr>
        <p:spPr>
          <a:xfrm>
            <a:off x="0" y="3698863"/>
            <a:ext cx="5372017" cy="0"/>
          </a:xfrm>
          <a:prstGeom prst="line">
            <a:avLst/>
          </a:prstGeom>
        </p:spPr>
        <p:style>
          <a:lnRef idx="1">
            <a:schemeClr val="dk1"/>
          </a:lnRef>
          <a:fillRef idx="0">
            <a:schemeClr val="dk1"/>
          </a:fillRef>
          <a:effectRef idx="0">
            <a:schemeClr val="dk1"/>
          </a:effectRef>
          <a:fontRef idx="minor">
            <a:schemeClr val="tx1"/>
          </a:fontRef>
        </p:style>
      </p:cxnSp>
      <p:cxnSp>
        <p:nvCxnSpPr>
          <p:cNvPr id="120" name="Straight Connector 119">
            <a:extLst>
              <a:ext uri="{FF2B5EF4-FFF2-40B4-BE49-F238E27FC236}">
                <a16:creationId xmlns:a16="http://schemas.microsoft.com/office/drawing/2014/main" id="{808321BA-EFD3-48F8-9709-D16585CFB134}"/>
              </a:ext>
            </a:extLst>
          </p:cNvPr>
          <p:cNvCxnSpPr>
            <a:cxnSpLocks/>
          </p:cNvCxnSpPr>
          <p:nvPr/>
        </p:nvCxnSpPr>
        <p:spPr>
          <a:xfrm>
            <a:off x="5241879" y="1845498"/>
            <a:ext cx="4670217" cy="0"/>
          </a:xfrm>
          <a:prstGeom prst="line">
            <a:avLst/>
          </a:prstGeom>
        </p:spPr>
        <p:style>
          <a:lnRef idx="1">
            <a:schemeClr val="dk1"/>
          </a:lnRef>
          <a:fillRef idx="0">
            <a:schemeClr val="dk1"/>
          </a:fillRef>
          <a:effectRef idx="0">
            <a:schemeClr val="dk1"/>
          </a:effectRef>
          <a:fontRef idx="minor">
            <a:schemeClr val="tx1"/>
          </a:fontRef>
        </p:style>
      </p:cxnSp>
      <p:cxnSp>
        <p:nvCxnSpPr>
          <p:cNvPr id="124" name="Straight Connector 123">
            <a:extLst>
              <a:ext uri="{FF2B5EF4-FFF2-40B4-BE49-F238E27FC236}">
                <a16:creationId xmlns:a16="http://schemas.microsoft.com/office/drawing/2014/main" id="{7BAEEF81-B4E4-4D85-B1C6-9A3BD7BF3968}"/>
              </a:ext>
            </a:extLst>
          </p:cNvPr>
          <p:cNvCxnSpPr>
            <a:cxnSpLocks/>
          </p:cNvCxnSpPr>
          <p:nvPr/>
        </p:nvCxnSpPr>
        <p:spPr>
          <a:xfrm>
            <a:off x="5251023" y="1868243"/>
            <a:ext cx="0" cy="772964"/>
          </a:xfrm>
          <a:prstGeom prst="line">
            <a:avLst/>
          </a:prstGeom>
        </p:spPr>
        <p:style>
          <a:lnRef idx="1">
            <a:schemeClr val="dk1"/>
          </a:lnRef>
          <a:fillRef idx="0">
            <a:schemeClr val="dk1"/>
          </a:fillRef>
          <a:effectRef idx="0">
            <a:schemeClr val="dk1"/>
          </a:effectRef>
          <a:fontRef idx="minor">
            <a:schemeClr val="tx1"/>
          </a:fontRef>
        </p:style>
      </p:cxnSp>
      <p:cxnSp>
        <p:nvCxnSpPr>
          <p:cNvPr id="128" name="Straight Connector 127">
            <a:extLst>
              <a:ext uri="{FF2B5EF4-FFF2-40B4-BE49-F238E27FC236}">
                <a16:creationId xmlns:a16="http://schemas.microsoft.com/office/drawing/2014/main" id="{9E22B040-5E83-4D0D-A130-462021A40CAE}"/>
              </a:ext>
            </a:extLst>
          </p:cNvPr>
          <p:cNvCxnSpPr>
            <a:cxnSpLocks/>
          </p:cNvCxnSpPr>
          <p:nvPr/>
        </p:nvCxnSpPr>
        <p:spPr>
          <a:xfrm flipV="1">
            <a:off x="9912096" y="0"/>
            <a:ext cx="0" cy="1845498"/>
          </a:xfrm>
          <a:prstGeom prst="line">
            <a:avLst/>
          </a:prstGeom>
        </p:spPr>
        <p:style>
          <a:lnRef idx="1">
            <a:schemeClr val="dk1"/>
          </a:lnRef>
          <a:fillRef idx="0">
            <a:schemeClr val="dk1"/>
          </a:fillRef>
          <a:effectRef idx="0">
            <a:schemeClr val="dk1"/>
          </a:effectRef>
          <a:fontRef idx="minor">
            <a:schemeClr val="tx1"/>
          </a:fontRef>
        </p:style>
      </p:cxnSp>
      <p:cxnSp>
        <p:nvCxnSpPr>
          <p:cNvPr id="133" name="Straight Connector 132">
            <a:extLst>
              <a:ext uri="{FF2B5EF4-FFF2-40B4-BE49-F238E27FC236}">
                <a16:creationId xmlns:a16="http://schemas.microsoft.com/office/drawing/2014/main" id="{85FF8F74-A392-418F-B213-F73E0B1F723F}"/>
              </a:ext>
            </a:extLst>
          </p:cNvPr>
          <p:cNvCxnSpPr>
            <a:cxnSpLocks/>
          </p:cNvCxnSpPr>
          <p:nvPr/>
        </p:nvCxnSpPr>
        <p:spPr>
          <a:xfrm flipH="1">
            <a:off x="5372018" y="3042737"/>
            <a:ext cx="15198" cy="656126"/>
          </a:xfrm>
          <a:prstGeom prst="line">
            <a:avLst/>
          </a:prstGeom>
        </p:spPr>
        <p:style>
          <a:lnRef idx="1">
            <a:schemeClr val="dk1"/>
          </a:lnRef>
          <a:fillRef idx="0">
            <a:schemeClr val="dk1"/>
          </a:fillRef>
          <a:effectRef idx="0">
            <a:schemeClr val="dk1"/>
          </a:effectRef>
          <a:fontRef idx="minor">
            <a:schemeClr val="tx1"/>
          </a:fontRef>
        </p:style>
      </p:cxnSp>
      <p:cxnSp>
        <p:nvCxnSpPr>
          <p:cNvPr id="136" name="Straight Connector 135">
            <a:extLst>
              <a:ext uri="{FF2B5EF4-FFF2-40B4-BE49-F238E27FC236}">
                <a16:creationId xmlns:a16="http://schemas.microsoft.com/office/drawing/2014/main" id="{375E8B7C-B22D-482A-9F5E-E5B3B0566394}"/>
              </a:ext>
            </a:extLst>
          </p:cNvPr>
          <p:cNvCxnSpPr>
            <a:cxnSpLocks/>
          </p:cNvCxnSpPr>
          <p:nvPr/>
        </p:nvCxnSpPr>
        <p:spPr>
          <a:xfrm>
            <a:off x="5387216" y="3035631"/>
            <a:ext cx="6804784" cy="7106"/>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3634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76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761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676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76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67619">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3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1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0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6761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1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6761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676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6762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0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676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21" grpId="0"/>
      <p:bldP spid="105" grpId="0"/>
      <p:bldP spid="106" grpId="0"/>
      <p:bldP spid="107" grpId="0"/>
      <p:bldP spid="109" grpId="0"/>
      <p:bldP spid="110" grpId="0"/>
      <p:bldP spid="11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698" y="-69884"/>
            <a:ext cx="12043145" cy="1325563"/>
          </a:xfrm>
        </p:spPr>
        <p:txBody>
          <a:bodyPr/>
          <a:lstStyle/>
          <a:p>
            <a:r>
              <a:rPr lang="en-US" dirty="0"/>
              <a:t>Outline</a:t>
            </a:r>
          </a:p>
        </p:txBody>
      </p:sp>
      <p:sp>
        <p:nvSpPr>
          <p:cNvPr id="8" name="Content Placeholder 2">
            <a:extLst>
              <a:ext uri="{FF2B5EF4-FFF2-40B4-BE49-F238E27FC236}">
                <a16:creationId xmlns:a16="http://schemas.microsoft.com/office/drawing/2014/main" id="{2470CA37-9A10-4E15-AE05-0471B5E674DD}"/>
              </a:ext>
            </a:extLst>
          </p:cNvPr>
          <p:cNvSpPr txBox="1">
            <a:spLocks/>
          </p:cNvSpPr>
          <p:nvPr/>
        </p:nvSpPr>
        <p:spPr>
          <a:xfrm>
            <a:off x="148854" y="1284087"/>
            <a:ext cx="10673026" cy="51877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Tragedies of algorithmic interaction – examples and worries</a:t>
            </a:r>
          </a:p>
          <a:p>
            <a:r>
              <a:rPr lang="en-US" dirty="0"/>
              <a:t>Rethinking the design of intelligent agents</a:t>
            </a:r>
          </a:p>
          <a:p>
            <a:pPr lvl="1"/>
            <a:r>
              <a:rPr lang="en-US" dirty="0"/>
              <a:t>(Intelligence + value alignment) still allows game-theoretic tragedies</a:t>
            </a:r>
          </a:p>
          <a:p>
            <a:r>
              <a:rPr lang="en-US" dirty="0"/>
              <a:t>Should AI systems cooperate like humans do?</a:t>
            </a:r>
          </a:p>
          <a:p>
            <a:r>
              <a:rPr lang="en-US" dirty="0"/>
              <a:t>Techniques for achieving cooperation that (also) fit humans</a:t>
            </a:r>
          </a:p>
          <a:p>
            <a:r>
              <a:rPr lang="en-US" dirty="0"/>
              <a:t>Techniques for achieving cooperation that don’t fit humans</a:t>
            </a:r>
          </a:p>
          <a:p>
            <a:r>
              <a:rPr lang="en-US" b="1" dirty="0"/>
              <a:t>Open questions and call to action</a:t>
            </a:r>
          </a:p>
          <a:p>
            <a:endParaRPr lang="en-US" dirty="0"/>
          </a:p>
          <a:p>
            <a:endParaRPr lang="en-US" dirty="0"/>
          </a:p>
          <a:p>
            <a:pPr lvl="1"/>
            <a:endParaRPr lang="en-US" dirty="0"/>
          </a:p>
          <a:p>
            <a:endParaRPr lang="en-US" dirty="0"/>
          </a:p>
          <a:p>
            <a:pPr lvl="1"/>
            <a:endParaRPr lang="en-US" dirty="0"/>
          </a:p>
        </p:txBody>
      </p:sp>
    </p:spTree>
    <p:extLst>
      <p:ext uri="{BB962C8B-B14F-4D97-AF65-F5344CB8AC3E}">
        <p14:creationId xmlns:p14="http://schemas.microsoft.com/office/powerpoint/2010/main" val="189128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F57EC-9F4F-55B5-1A5F-8B94F8D5E9F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651588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698" y="-69884"/>
            <a:ext cx="12043145" cy="1325563"/>
          </a:xfrm>
        </p:spPr>
        <p:txBody>
          <a:bodyPr/>
          <a:lstStyle/>
          <a:p>
            <a:r>
              <a:rPr lang="en-US" dirty="0"/>
              <a:t>Many open questions</a:t>
            </a:r>
          </a:p>
        </p:txBody>
      </p:sp>
      <p:sp>
        <p:nvSpPr>
          <p:cNvPr id="8" name="Content Placeholder 2">
            <a:extLst>
              <a:ext uri="{FF2B5EF4-FFF2-40B4-BE49-F238E27FC236}">
                <a16:creationId xmlns:a16="http://schemas.microsoft.com/office/drawing/2014/main" id="{2470CA37-9A10-4E15-AE05-0471B5E674DD}"/>
              </a:ext>
            </a:extLst>
          </p:cNvPr>
          <p:cNvSpPr txBox="1">
            <a:spLocks/>
          </p:cNvSpPr>
          <p:nvPr/>
        </p:nvSpPr>
        <p:spPr>
          <a:xfrm>
            <a:off x="239698" y="1255679"/>
            <a:ext cx="10673026" cy="496756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What are the </a:t>
            </a:r>
            <a:r>
              <a:rPr lang="en-US" dirty="0">
                <a:solidFill>
                  <a:srgbClr val="0070C0"/>
                </a:solidFill>
              </a:rPr>
              <a:t>foundations of game theory for highly advanced AI</a:t>
            </a:r>
            <a:r>
              <a:rPr lang="en-US" dirty="0"/>
              <a:t>?</a:t>
            </a:r>
          </a:p>
          <a:p>
            <a:r>
              <a:rPr lang="en-US" dirty="0"/>
              <a:t>How should an agent play with other agents </a:t>
            </a:r>
            <a:r>
              <a:rPr lang="en-US" dirty="0">
                <a:solidFill>
                  <a:srgbClr val="0070C0"/>
                </a:solidFill>
              </a:rPr>
              <a:t>with overlapping code</a:t>
            </a:r>
            <a:r>
              <a:rPr lang="en-US" dirty="0"/>
              <a:t>?  With </a:t>
            </a:r>
            <a:r>
              <a:rPr lang="en-US" dirty="0">
                <a:solidFill>
                  <a:srgbClr val="0070C0"/>
                </a:solidFill>
              </a:rPr>
              <a:t>visible code</a:t>
            </a:r>
            <a:r>
              <a:rPr lang="en-US" dirty="0"/>
              <a:t>?</a:t>
            </a:r>
          </a:p>
          <a:p>
            <a:r>
              <a:rPr lang="en-US" dirty="0"/>
              <a:t>How should an agent play when it may be being </a:t>
            </a:r>
            <a:r>
              <a:rPr lang="en-US" dirty="0">
                <a:solidFill>
                  <a:srgbClr val="0070C0"/>
                </a:solidFill>
              </a:rPr>
              <a:t>simulated</a:t>
            </a:r>
            <a:r>
              <a:rPr lang="en-US" dirty="0"/>
              <a:t>? When it </a:t>
            </a:r>
            <a:r>
              <a:rPr lang="en-US" dirty="0">
                <a:solidFill>
                  <a:srgbClr val="0070C0"/>
                </a:solidFill>
              </a:rPr>
              <a:t>can’t remember the past</a:t>
            </a:r>
            <a:r>
              <a:rPr lang="en-US" dirty="0"/>
              <a:t>?</a:t>
            </a:r>
          </a:p>
          <a:p>
            <a:r>
              <a:rPr lang="en-US" dirty="0"/>
              <a:t>What </a:t>
            </a:r>
            <a:r>
              <a:rPr lang="en-US" dirty="0">
                <a:solidFill>
                  <a:srgbClr val="0070C0"/>
                </a:solidFill>
              </a:rPr>
              <a:t>design decisions </a:t>
            </a:r>
            <a:r>
              <a:rPr lang="en-US" dirty="0"/>
              <a:t>can improve cooperation? </a:t>
            </a:r>
          </a:p>
          <a:p>
            <a:pPr lvl="1"/>
            <a:r>
              <a:rPr lang="en-US" dirty="0"/>
              <a:t>How </a:t>
            </a:r>
            <a:r>
              <a:rPr lang="en-US" dirty="0">
                <a:solidFill>
                  <a:srgbClr val="0070C0"/>
                </a:solidFill>
              </a:rPr>
              <a:t>realistic</a:t>
            </a:r>
            <a:r>
              <a:rPr lang="en-US" dirty="0"/>
              <a:t> are they?  How do we make them more so?</a:t>
            </a:r>
          </a:p>
          <a:p>
            <a:pPr lvl="1"/>
            <a:r>
              <a:rPr lang="en-US" dirty="0"/>
              <a:t>How </a:t>
            </a:r>
            <a:r>
              <a:rPr lang="en-US" dirty="0">
                <a:solidFill>
                  <a:srgbClr val="0070C0"/>
                </a:solidFill>
              </a:rPr>
              <a:t>robust</a:t>
            </a:r>
            <a:r>
              <a:rPr lang="en-US" dirty="0"/>
              <a:t> are they?  How do we make them more so?</a:t>
            </a:r>
          </a:p>
          <a:p>
            <a:r>
              <a:rPr lang="en-US" dirty="0"/>
              <a:t>What is the role of </a:t>
            </a:r>
            <a:r>
              <a:rPr lang="en-US" dirty="0">
                <a:solidFill>
                  <a:srgbClr val="0070C0"/>
                </a:solidFill>
              </a:rPr>
              <a:t>learning</a:t>
            </a:r>
            <a:r>
              <a:rPr lang="en-US" dirty="0"/>
              <a:t>?</a:t>
            </a:r>
          </a:p>
          <a:p>
            <a:pPr lvl="1"/>
            <a:r>
              <a:rPr lang="en-US" dirty="0"/>
              <a:t>Can we design learning algorithms that converge to </a:t>
            </a:r>
            <a:r>
              <a:rPr lang="en-US" dirty="0">
                <a:solidFill>
                  <a:srgbClr val="0070C0"/>
                </a:solidFill>
              </a:rPr>
              <a:t>good</a:t>
            </a:r>
            <a:r>
              <a:rPr lang="en-US" dirty="0"/>
              <a:t> equilibria?</a:t>
            </a:r>
          </a:p>
          <a:p>
            <a:pPr lvl="1"/>
            <a:r>
              <a:rPr lang="en-US" dirty="0"/>
              <a:t>In contexts of </a:t>
            </a:r>
            <a:r>
              <a:rPr lang="en-US" dirty="0">
                <a:solidFill>
                  <a:srgbClr val="0070C0"/>
                </a:solidFill>
              </a:rPr>
              <a:t>logical uncertainty</a:t>
            </a:r>
            <a:r>
              <a:rPr lang="en-US" dirty="0"/>
              <a:t>?</a:t>
            </a:r>
          </a:p>
          <a:p>
            <a:r>
              <a:rPr lang="en-US" dirty="0"/>
              <a:t>…</a:t>
            </a:r>
          </a:p>
        </p:txBody>
      </p:sp>
      <p:sp>
        <p:nvSpPr>
          <p:cNvPr id="5" name="TextBox 4">
            <a:extLst>
              <a:ext uri="{FF2B5EF4-FFF2-40B4-BE49-F238E27FC236}">
                <a16:creationId xmlns:a16="http://schemas.microsoft.com/office/drawing/2014/main" id="{98E9FA83-9C76-469D-BA71-86378F171B59}"/>
              </a:ext>
            </a:extLst>
          </p:cNvPr>
          <p:cNvSpPr txBox="1"/>
          <p:nvPr/>
        </p:nvSpPr>
        <p:spPr>
          <a:xfrm>
            <a:off x="623656" y="5684638"/>
            <a:ext cx="10189346" cy="1077218"/>
          </a:xfrm>
          <a:prstGeom prst="rect">
            <a:avLst/>
          </a:prstGeom>
          <a:noFill/>
        </p:spPr>
        <p:txBody>
          <a:bodyPr wrap="square">
            <a:spAutoFit/>
          </a:bodyPr>
          <a:lstStyle/>
          <a:p>
            <a:pPr marL="0" indent="0" algn="ctr" eaLnBrk="1" hangingPunct="1">
              <a:buNone/>
            </a:pPr>
            <a:r>
              <a:rPr lang="en-US" altLang="en-US" sz="3200" dirty="0"/>
              <a:t>THANK YOU FOR </a:t>
            </a:r>
          </a:p>
          <a:p>
            <a:pPr marL="0" indent="0" algn="ctr" eaLnBrk="1" hangingPunct="1">
              <a:buNone/>
            </a:pPr>
            <a:r>
              <a:rPr lang="en-US" altLang="en-US" sz="3200" dirty="0"/>
              <a:t>YOUR ATTENTION!</a:t>
            </a:r>
          </a:p>
        </p:txBody>
      </p:sp>
    </p:spTree>
    <p:extLst>
      <p:ext uri="{BB962C8B-B14F-4D97-AF65-F5344CB8AC3E}">
        <p14:creationId xmlns:p14="http://schemas.microsoft.com/office/powerpoint/2010/main" val="309003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698" y="-69884"/>
            <a:ext cx="12043145" cy="1325563"/>
          </a:xfrm>
        </p:spPr>
        <p:txBody>
          <a:bodyPr/>
          <a:lstStyle/>
          <a:p>
            <a:r>
              <a:rPr lang="en-US" dirty="0"/>
              <a:t>Outline</a:t>
            </a:r>
          </a:p>
        </p:txBody>
      </p:sp>
      <p:sp>
        <p:nvSpPr>
          <p:cNvPr id="8" name="Content Placeholder 2">
            <a:extLst>
              <a:ext uri="{FF2B5EF4-FFF2-40B4-BE49-F238E27FC236}">
                <a16:creationId xmlns:a16="http://schemas.microsoft.com/office/drawing/2014/main" id="{2470CA37-9A10-4E15-AE05-0471B5E674DD}"/>
              </a:ext>
            </a:extLst>
          </p:cNvPr>
          <p:cNvSpPr txBox="1">
            <a:spLocks/>
          </p:cNvSpPr>
          <p:nvPr/>
        </p:nvSpPr>
        <p:spPr>
          <a:xfrm>
            <a:off x="148854" y="1284087"/>
            <a:ext cx="10673026" cy="51877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Tragedies of algorithmic interaction – examples and worries</a:t>
            </a:r>
          </a:p>
          <a:p>
            <a:r>
              <a:rPr lang="en-US" b="1" dirty="0"/>
              <a:t>Rethinking the design of intelligent agents</a:t>
            </a:r>
          </a:p>
          <a:p>
            <a:pPr lvl="1"/>
            <a:r>
              <a:rPr lang="en-US" b="1" dirty="0"/>
              <a:t>(Intelligence + value alignment) still allows game-theoretic tragedies</a:t>
            </a:r>
          </a:p>
          <a:p>
            <a:r>
              <a:rPr lang="en-US" dirty="0"/>
              <a:t>Should AI systems cooperate like humans do?</a:t>
            </a:r>
          </a:p>
          <a:p>
            <a:r>
              <a:rPr lang="en-US" dirty="0"/>
              <a:t>Techniques for achieving cooperation that (also) fit humans</a:t>
            </a:r>
          </a:p>
          <a:p>
            <a:r>
              <a:rPr lang="en-US" dirty="0"/>
              <a:t>Techniques for achieving cooperation that don’t fit humans</a:t>
            </a:r>
          </a:p>
          <a:p>
            <a:r>
              <a:rPr lang="en-US" dirty="0"/>
              <a:t>Open questions and call to action</a:t>
            </a:r>
          </a:p>
          <a:p>
            <a:endParaRPr lang="en-US" dirty="0"/>
          </a:p>
          <a:p>
            <a:endParaRPr lang="en-US" dirty="0"/>
          </a:p>
          <a:p>
            <a:pPr lvl="1"/>
            <a:endParaRPr lang="en-US" dirty="0"/>
          </a:p>
          <a:p>
            <a:endParaRPr lang="en-US" dirty="0"/>
          </a:p>
          <a:p>
            <a:pPr lvl="1"/>
            <a:endParaRPr lang="en-US" dirty="0"/>
          </a:p>
        </p:txBody>
      </p:sp>
    </p:spTree>
    <p:extLst>
      <p:ext uri="{BB962C8B-B14F-4D97-AF65-F5344CB8AC3E}">
        <p14:creationId xmlns:p14="http://schemas.microsoft.com/office/powerpoint/2010/main" val="2598153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52CD3-A509-4F21-A7FE-FF6AA2295921}"/>
              </a:ext>
            </a:extLst>
          </p:cNvPr>
          <p:cNvSpPr>
            <a:spLocks noGrp="1"/>
          </p:cNvSpPr>
          <p:nvPr>
            <p:ph type="title"/>
          </p:nvPr>
        </p:nvSpPr>
        <p:spPr>
          <a:xfrm>
            <a:off x="838200" y="365125"/>
            <a:ext cx="5762625" cy="1325563"/>
          </a:xfrm>
        </p:spPr>
        <p:txBody>
          <a:bodyPr/>
          <a:lstStyle/>
          <a:p>
            <a:r>
              <a:rPr lang="en-US" dirty="0"/>
              <a:t>Russell and </a:t>
            </a:r>
            <a:r>
              <a:rPr lang="en-US" dirty="0" err="1"/>
              <a:t>Norvig’s</a:t>
            </a:r>
            <a:r>
              <a:rPr lang="en-US" dirty="0"/>
              <a:t> “AI: A Modern Approach”</a:t>
            </a:r>
          </a:p>
        </p:txBody>
      </p:sp>
      <p:pic>
        <p:nvPicPr>
          <p:cNvPr id="4" name="Picture 3">
            <a:extLst>
              <a:ext uri="{FF2B5EF4-FFF2-40B4-BE49-F238E27FC236}">
                <a16:creationId xmlns:a16="http://schemas.microsoft.com/office/drawing/2014/main" id="{92683CCD-5DE8-4D3B-ACAE-A3CAA124844D}"/>
              </a:ext>
            </a:extLst>
          </p:cNvPr>
          <p:cNvPicPr>
            <a:picLocks noChangeAspect="1"/>
          </p:cNvPicPr>
          <p:nvPr/>
        </p:nvPicPr>
        <p:blipFill>
          <a:blip r:embed="rId2"/>
          <a:stretch>
            <a:fillRect/>
          </a:stretch>
        </p:blipFill>
        <p:spPr>
          <a:xfrm>
            <a:off x="0" y="1898229"/>
            <a:ext cx="7638816" cy="4127023"/>
          </a:xfrm>
          <a:prstGeom prst="rect">
            <a:avLst/>
          </a:prstGeom>
        </p:spPr>
      </p:pic>
      <p:sp>
        <p:nvSpPr>
          <p:cNvPr id="5" name="Content Placeholder 2">
            <a:extLst>
              <a:ext uri="{FF2B5EF4-FFF2-40B4-BE49-F238E27FC236}">
                <a16:creationId xmlns:a16="http://schemas.microsoft.com/office/drawing/2014/main" id="{7711212C-7051-4A8B-B782-C9A6DF299623}"/>
              </a:ext>
            </a:extLst>
          </p:cNvPr>
          <p:cNvSpPr>
            <a:spLocks noGrp="1"/>
          </p:cNvSpPr>
          <p:nvPr>
            <p:ph idx="1"/>
          </p:nvPr>
        </p:nvSpPr>
        <p:spPr>
          <a:xfrm>
            <a:off x="7638816" y="1923034"/>
            <a:ext cx="4572350" cy="5187734"/>
          </a:xfrm>
        </p:spPr>
        <p:txBody>
          <a:bodyPr/>
          <a:lstStyle/>
          <a:p>
            <a:pPr marL="0" indent="0">
              <a:buNone/>
            </a:pPr>
            <a:r>
              <a:rPr lang="en-US" dirty="0"/>
              <a:t>“… we will insist on an objective performance measure imposed by some authority. In other words, we as outside observers establish a standard of what it means to be successful in an environment and use it to measure the performance of agents.”</a:t>
            </a:r>
          </a:p>
        </p:txBody>
      </p:sp>
      <p:pic>
        <p:nvPicPr>
          <p:cNvPr id="6" name="Picture 5">
            <a:extLst>
              <a:ext uri="{FF2B5EF4-FFF2-40B4-BE49-F238E27FC236}">
                <a16:creationId xmlns:a16="http://schemas.microsoft.com/office/drawing/2014/main" id="{807D058E-F998-4760-9B71-D2221FBF5BBA}"/>
              </a:ext>
            </a:extLst>
          </p:cNvPr>
          <p:cNvPicPr>
            <a:picLocks noChangeAspect="1"/>
          </p:cNvPicPr>
          <p:nvPr/>
        </p:nvPicPr>
        <p:blipFill rotWithShape="1">
          <a:blip r:embed="rId3">
            <a:extLst>
              <a:ext uri="{28A0092B-C50C-407E-A947-70E740481C1C}">
                <a14:useLocalDpi xmlns:a14="http://schemas.microsoft.com/office/drawing/2010/main" val="0"/>
              </a:ext>
            </a:extLst>
          </a:blip>
          <a:srcRect l="14892" t="9214" r="10545" b="18674"/>
          <a:stretch/>
        </p:blipFill>
        <p:spPr>
          <a:xfrm>
            <a:off x="8249907" y="137908"/>
            <a:ext cx="1142109" cy="1259257"/>
          </a:xfrm>
          <a:prstGeom prst="rect">
            <a:avLst/>
          </a:prstGeom>
        </p:spPr>
      </p:pic>
      <p:sp>
        <p:nvSpPr>
          <p:cNvPr id="7" name="TextBox 6">
            <a:extLst>
              <a:ext uri="{FF2B5EF4-FFF2-40B4-BE49-F238E27FC236}">
                <a16:creationId xmlns:a16="http://schemas.microsoft.com/office/drawing/2014/main" id="{ADCB3EFD-9FD1-44A3-AE83-9CDB43D089EE}"/>
              </a:ext>
            </a:extLst>
          </p:cNvPr>
          <p:cNvSpPr txBox="1"/>
          <p:nvPr/>
        </p:nvSpPr>
        <p:spPr>
          <a:xfrm>
            <a:off x="8118646" y="1346161"/>
            <a:ext cx="1896862" cy="369332"/>
          </a:xfrm>
          <a:prstGeom prst="rect">
            <a:avLst/>
          </a:prstGeom>
          <a:noFill/>
        </p:spPr>
        <p:txBody>
          <a:bodyPr wrap="square" rtlCol="0">
            <a:spAutoFit/>
          </a:bodyPr>
          <a:lstStyle/>
          <a:p>
            <a:r>
              <a:rPr lang="en-US" i="1" dirty="0"/>
              <a:t>Stuart Russell</a:t>
            </a:r>
          </a:p>
        </p:txBody>
      </p:sp>
      <p:pic>
        <p:nvPicPr>
          <p:cNvPr id="8" name="Picture 7">
            <a:extLst>
              <a:ext uri="{FF2B5EF4-FFF2-40B4-BE49-F238E27FC236}">
                <a16:creationId xmlns:a16="http://schemas.microsoft.com/office/drawing/2014/main" id="{83639FBD-10B6-45DC-83F4-8B5533AD5EE7}"/>
              </a:ext>
            </a:extLst>
          </p:cNvPr>
          <p:cNvPicPr>
            <a:picLocks noChangeAspect="1"/>
          </p:cNvPicPr>
          <p:nvPr/>
        </p:nvPicPr>
        <p:blipFill rotWithShape="1">
          <a:blip r:embed="rId3">
            <a:extLst>
              <a:ext uri="{28A0092B-C50C-407E-A947-70E740481C1C}">
                <a14:useLocalDpi xmlns:a14="http://schemas.microsoft.com/office/drawing/2010/main" val="0"/>
              </a:ext>
            </a:extLst>
          </a:blip>
          <a:srcRect l="14892" t="9214" r="10545" b="18674"/>
          <a:stretch/>
        </p:blipFill>
        <p:spPr>
          <a:xfrm>
            <a:off x="8249907" y="137909"/>
            <a:ext cx="1142109" cy="1259257"/>
          </a:xfrm>
          <a:prstGeom prst="rect">
            <a:avLst/>
          </a:prstGeom>
        </p:spPr>
      </p:pic>
      <p:pic>
        <p:nvPicPr>
          <p:cNvPr id="9" name="Picture 8">
            <a:extLst>
              <a:ext uri="{FF2B5EF4-FFF2-40B4-BE49-F238E27FC236}">
                <a16:creationId xmlns:a16="http://schemas.microsoft.com/office/drawing/2014/main" id="{245752BB-6A8D-4BC6-A2F6-F788F532A1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3173" y="137908"/>
            <a:ext cx="1083076" cy="1259256"/>
          </a:xfrm>
          <a:prstGeom prst="rect">
            <a:avLst/>
          </a:prstGeom>
        </p:spPr>
      </p:pic>
      <p:sp>
        <p:nvSpPr>
          <p:cNvPr id="10" name="TextBox 9">
            <a:extLst>
              <a:ext uri="{FF2B5EF4-FFF2-40B4-BE49-F238E27FC236}">
                <a16:creationId xmlns:a16="http://schemas.microsoft.com/office/drawing/2014/main" id="{C4A4E503-3C58-4371-B7F3-45B8CF7EB404}"/>
              </a:ext>
            </a:extLst>
          </p:cNvPr>
          <p:cNvSpPr txBox="1"/>
          <p:nvPr/>
        </p:nvSpPr>
        <p:spPr>
          <a:xfrm>
            <a:off x="9736223" y="1346161"/>
            <a:ext cx="1896862" cy="369332"/>
          </a:xfrm>
          <a:prstGeom prst="rect">
            <a:avLst/>
          </a:prstGeom>
          <a:noFill/>
        </p:spPr>
        <p:txBody>
          <a:bodyPr wrap="square" rtlCol="0">
            <a:spAutoFit/>
          </a:bodyPr>
          <a:lstStyle/>
          <a:p>
            <a:r>
              <a:rPr lang="en-US" i="1" dirty="0"/>
              <a:t>Peter </a:t>
            </a:r>
            <a:r>
              <a:rPr lang="en-US" i="1" dirty="0" err="1"/>
              <a:t>Norvig</a:t>
            </a:r>
            <a:endParaRPr lang="en-US" i="1" dirty="0"/>
          </a:p>
        </p:txBody>
      </p:sp>
    </p:spTree>
    <p:extLst>
      <p:ext uri="{BB962C8B-B14F-4D97-AF65-F5344CB8AC3E}">
        <p14:creationId xmlns:p14="http://schemas.microsoft.com/office/powerpoint/2010/main" val="150231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1"/>
</p:tagLst>
</file>

<file path=ppt/tags/tag2.xml><?xml version="1.0" encoding="utf-8"?>
<p:tagLst xmlns:a="http://schemas.openxmlformats.org/drawingml/2006/main" xmlns:r="http://schemas.openxmlformats.org/officeDocument/2006/relationships" xmlns:p="http://schemas.openxmlformats.org/presentationml/2006/main">
  <p:tag name="TIMING" val="|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4571</TotalTime>
  <Words>5854</Words>
  <Application>Microsoft Office PowerPoint</Application>
  <PresentationFormat>Widescreen</PresentationFormat>
  <Paragraphs>931</Paragraphs>
  <Slides>70</Slides>
  <Notes>13</Notes>
  <HiddenSlides>30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70</vt:i4>
      </vt:variant>
    </vt:vector>
  </HeadingPairs>
  <TitlesOfParts>
    <vt:vector size="77" baseType="lpstr">
      <vt:lpstr>Arial</vt:lpstr>
      <vt:lpstr>Bahnschrift</vt:lpstr>
      <vt:lpstr>Calibri</vt:lpstr>
      <vt:lpstr>Calibri Light</vt:lpstr>
      <vt:lpstr>Courier New</vt:lpstr>
      <vt:lpstr>Times New Roman</vt:lpstr>
      <vt:lpstr>Office Theme</vt:lpstr>
      <vt:lpstr> Foundations of Cooperative AI  Vincent Conitzer </vt:lpstr>
      <vt:lpstr>Outline</vt:lpstr>
      <vt:lpstr>Outline</vt:lpstr>
      <vt:lpstr>PowerPoint Presentation</vt:lpstr>
      <vt:lpstr>PowerPoint Presentation</vt:lpstr>
      <vt:lpstr>PowerPoint Presentation</vt:lpstr>
      <vt:lpstr>PowerPoint Presentation</vt:lpstr>
      <vt:lpstr>Outline</vt:lpstr>
      <vt:lpstr>Russell and Norvig’s “AI: A Modern Approach”</vt:lpstr>
      <vt:lpstr>Example: network of self-driving cars</vt:lpstr>
      <vt:lpstr>AI Alignment</vt:lpstr>
      <vt:lpstr>Even almost perfectly aligned agents can perform horribly in equilibrium</vt:lpstr>
      <vt:lpstr>Prisoner’s Dilemma</vt:lpstr>
      <vt:lpstr>Outline</vt:lpstr>
      <vt:lpstr>PowerPoint Presentation</vt:lpstr>
      <vt:lpstr>PowerPoint Presentation</vt:lpstr>
      <vt:lpstr>Some (highly interdisciplinary) discussion points:  Should we make AI more human-like?</vt:lpstr>
      <vt:lpstr>Outline</vt:lpstr>
      <vt:lpstr>Repeated games</vt:lpstr>
      <vt:lpstr>Finitely repeated Prisoner’s Dilemma</vt:lpstr>
      <vt:lpstr>Infinitely repeated games</vt:lpstr>
      <vt:lpstr>Infinitely repeated Prisoner’s Dilemma</vt:lpstr>
      <vt:lpstr>Infinitely Repeated Prisoner’s Dilemma</vt:lpstr>
      <vt:lpstr>PowerPoint Presentation</vt:lpstr>
      <vt:lpstr>PowerPoint Presentation</vt:lpstr>
      <vt:lpstr>Disarmament Game [Deng &amp; C., AAAI’17, ’18]</vt:lpstr>
      <vt:lpstr>Disarmament Game</vt:lpstr>
      <vt:lpstr>Disarmament Game</vt:lpstr>
      <vt:lpstr>Multiple-round (pure) commitments</vt:lpstr>
      <vt:lpstr>Multiple-round (pure) commitments</vt:lpstr>
      <vt:lpstr>Multiple-round (pure) commitments</vt:lpstr>
      <vt:lpstr>Multiple-round (pure) commitments</vt:lpstr>
      <vt:lpstr>Multiple-round (pure) commitments</vt:lpstr>
      <vt:lpstr>Multiple-round (pure) commitments</vt:lpstr>
      <vt:lpstr>Multiple-round (pure) commitments</vt:lpstr>
      <vt:lpstr>Multiple-round (pure) commitments</vt:lpstr>
      <vt:lpstr>PowerPoint Presentation</vt:lpstr>
      <vt:lpstr>Outline</vt:lpstr>
      <vt:lpstr>What should you do if…</vt:lpstr>
      <vt:lpstr>Prisoner’s Dilemma against (possibly) a copy</vt:lpstr>
      <vt:lpstr>Newcomb’s Demon</vt:lpstr>
      <vt:lpstr>The lockdown dilemma</vt:lpstr>
      <vt:lpstr>Your own choice is evidence…</vt:lpstr>
      <vt:lpstr>Your own choice is evidence…</vt:lpstr>
      <vt:lpstr>Turning causal decision theorists into money pumps [Oesterheld and C., Phil. Quarterly ‘21]</vt:lpstr>
      <vt:lpstr>Program equilibrium [Tennenholz 2004]</vt:lpstr>
      <vt:lpstr>Robust program equilibrium [Oesterheld 2018]</vt:lpstr>
      <vt:lpstr> Safe Pareto improvements for delegated game playing [JAAMAS’22], with</vt:lpstr>
      <vt:lpstr>Disarmament revisited: Committing to your first few lines of code</vt:lpstr>
      <vt:lpstr>Simulating our way to cooperation? [IJCAI’23]</vt:lpstr>
      <vt:lpstr>Imperfect recall</vt:lpstr>
      <vt:lpstr>PowerPoint Presentation</vt:lpstr>
      <vt:lpstr>PowerPoint Presentation</vt:lpstr>
      <vt:lpstr>The Sleeping Beauty problem [Piccione and Rubinstein’97, Elga’00]</vt:lpstr>
      <vt:lpstr>Modern version</vt:lpstr>
      <vt:lpstr>Taking advantage of a Halfer [Hitchcock’04]</vt:lpstr>
      <vt:lpstr>Evidential decision theory</vt:lpstr>
      <vt:lpstr>Dutch book against EDT [C. 2015]</vt:lpstr>
      <vt:lpstr>Complexity of equilibrium concepts [IJCAI’23, ongoing] </vt:lpstr>
      <vt:lpstr>Philosophy of “being present” somewhere, sometime</vt:lpstr>
      <vt:lpstr>Absentminded Driver Problem  [Piccione and Rubinstein, 1997]</vt:lpstr>
      <vt:lpstr>A different analysis [Aumann, Hart, Perry, 1997]</vt:lpstr>
      <vt:lpstr>A challenging example for the evidential decision theorist</vt:lpstr>
      <vt:lpstr>A way for EDT to get the right answer (+SSA)</vt:lpstr>
      <vt:lpstr>Making decisions with imperfect recall [cf. absentminded driver problem: PR97, AHP97]</vt:lpstr>
      <vt:lpstr>Fraction of time replicator dynamic finds best solution</vt:lpstr>
      <vt:lpstr>Functional Decision Theory  [Soares and Levinstein 2017; Yudkowsky and Soares 2017]</vt:lpstr>
      <vt:lpstr>Summary of approach</vt:lpstr>
      <vt:lpstr>Outline</vt:lpstr>
      <vt:lpstr>Many open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conitzer@gmail.com</dc:creator>
  <cp:lastModifiedBy>Vincent Conitzer</cp:lastModifiedBy>
  <cp:revision>174</cp:revision>
  <dcterms:created xsi:type="dcterms:W3CDTF">2021-08-08T16:47:35Z</dcterms:created>
  <dcterms:modified xsi:type="dcterms:W3CDTF">2023-11-25T16:34:19Z</dcterms:modified>
</cp:coreProperties>
</file>