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954" r:id="rId2"/>
    <p:sldId id="256" r:id="rId3"/>
    <p:sldId id="1352" r:id="rId4"/>
    <p:sldId id="1353" r:id="rId5"/>
    <p:sldId id="1350" r:id="rId6"/>
    <p:sldId id="135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01"/>
    <p:restoredTop sz="94557"/>
  </p:normalViewPr>
  <p:slideViewPr>
    <p:cSldViewPr snapToGrid="0">
      <p:cViewPr varScale="1">
        <p:scale>
          <a:sx n="87" d="100"/>
          <a:sy n="87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C5B30-48D6-E146-BE21-D600C3AC8F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876AB-B26C-BD46-8A4C-CB194374D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to also think about conceptual questions as to how to implement our theory paper well into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76AB-B26C-BD46-8A4C-CB194374D7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Emin: </a:t>
            </a:r>
            <a:r>
              <a:rPr lang="en-US" dirty="0" err="1"/>
              <a:t>Vojta</a:t>
            </a:r>
            <a:r>
              <a:rPr lang="en-US" dirty="0"/>
              <a:t> and I had thought about simulation games with boundedly powerful simulations (</a:t>
            </a:r>
            <a:r>
              <a:rPr lang="en-US" dirty="0" err="1"/>
              <a:t>ie</a:t>
            </a:r>
            <a:r>
              <a:rPr lang="en-US" dirty="0"/>
              <a:t> one agent can pay to simulate, but the other can pay to detect being </a:t>
            </a:r>
            <a:r>
              <a:rPr lang="en-US" dirty="0" err="1"/>
              <a:t>similated</a:t>
            </a:r>
            <a:r>
              <a:rPr lang="en-US" dirty="0"/>
              <a:t>, and had achieved some (very) preliminary but interesting results. I can ask him if he kept working on it, but it may be a good fit for a course project!</a:t>
            </a:r>
          </a:p>
          <a:p>
            <a:endParaRPr lang="en-US" dirty="0"/>
          </a:p>
          <a:p>
            <a:r>
              <a:rPr lang="en-US" dirty="0"/>
              <a:t>Do we also want to mention a repeated games project, or regret learning in team games?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76AB-B26C-BD46-8A4C-CB194374D7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4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9A9FD-A206-F555-444C-C48D57535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F2076A-5C9C-12D0-FA8A-859B8EBC7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9CC6B-ACD3-86D5-D30F-0ADB4FC05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Equilibrium Refinements need background in Nonlinear Optimization</a:t>
            </a:r>
          </a:p>
          <a:p>
            <a:r>
              <a:rPr lang="en-US" dirty="0"/>
              <a:t>Emin: </a:t>
            </a:r>
            <a:r>
              <a:rPr lang="en-US" dirty="0" err="1"/>
              <a:t>Vojta</a:t>
            </a:r>
            <a:r>
              <a:rPr lang="en-US" dirty="0"/>
              <a:t> and I had thought about simulation games with boundedly powerful simulations (</a:t>
            </a:r>
            <a:r>
              <a:rPr lang="en-US" dirty="0" err="1"/>
              <a:t>ie</a:t>
            </a:r>
            <a:r>
              <a:rPr lang="en-US" dirty="0"/>
              <a:t> one agent can pay to simulate, but the other can pay to detect being </a:t>
            </a:r>
            <a:r>
              <a:rPr lang="en-US" dirty="0" err="1"/>
              <a:t>similated</a:t>
            </a:r>
            <a:r>
              <a:rPr lang="en-US" dirty="0"/>
              <a:t>, and had achieved some (very) preliminary but interesting results. I can ask him if he kept working on it, but it may be a good fit for a course project!</a:t>
            </a:r>
          </a:p>
          <a:p>
            <a:endParaRPr lang="en-US" dirty="0"/>
          </a:p>
          <a:p>
            <a:r>
              <a:rPr lang="en-US" dirty="0"/>
              <a:t>Do we also want to mention a repeated games project, or regret learning in team games?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CE52A-BBA9-93BE-4C2E-AE54EB90C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876AB-B26C-BD46-8A4C-CB194374D7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6750-58C8-5DEF-77F9-2CF206D26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051E8-9044-B809-02AE-7E0492106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AB22-3400-0EBD-8D19-0AACEBD9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05F6A-C7E1-308B-D1B3-5818F4DC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1C4FF-1C8E-CCD3-00EE-C72647DD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1ECD-4422-B9CB-F1F4-C1C06D50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44AD5-2E93-2623-DB15-5949E5267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7900-32D9-6904-9F30-15E2FA7E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B4B9B-BF05-52AB-15F2-E906B90A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6334-8628-0EC5-9A6C-D7FE1A80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BCB1D-0608-EBE0-DE6B-AACE259C9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DA361-0764-12D2-B38F-A9DB04DCE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0612B-ED03-F321-6405-64AE935E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5D6DA-0B71-E441-E971-F7A283E9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1F6F7-78B1-D940-79B8-D747D117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0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1B3C-7797-EA49-1674-80F2698B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F044-6659-0CE1-E750-74569145C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0680B-DF51-DD87-5A17-787C55D6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5435E-7081-1907-9243-0F95D52E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B17C3-ED18-1A7E-D9D8-407D5125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971A-A224-5130-F04C-D3751391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AA079-BA5A-CB43-98D9-04B9799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D0159-F8A4-1647-5D16-717EBCA8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0091-85D1-5C5A-6937-B1A99B0F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0CAB-9D57-DD79-6A4E-9281EDCC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5341-EC4F-00C2-B001-9D312B4E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E1977-093F-4F69-0F77-1365E51C5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35DF6-5258-5196-ED1B-F02EF3BFE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0C7CF-60C0-E6FD-6C68-72BCA12D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DB9F5-BDD0-1020-7A2A-A17801AA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5898D-E160-7220-25E9-9A8DCC65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C821-C359-20C6-4127-2656A79C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5FB8F-40D9-83B9-012B-DE59524A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0375B-80E5-5857-9965-68EBFDBCC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23B0F-895D-0169-82E9-62B15946A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8D2FC-443A-ADD5-F4E0-D7F4C5900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93B6EC-862C-52B8-306C-C9C93336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5C532-743C-70CB-9F0A-8CE4340C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01C65-5819-3F6D-7B20-D8CDB432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5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C781-1BED-4EBD-8619-BA22D660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6ABC3-433F-583E-8A2C-BC8DA15DA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E3A6-B03E-09A9-9CC0-DE8A31CD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849AD-0619-72BC-4E05-450FBA5E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021EA-6B61-E73F-E332-1B5164D4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B49BF-B96E-985D-3291-74F0B1C3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5176B-15FA-5F95-14AA-C22D02AD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8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F64B-817F-4BD4-CFA6-4B7A6B0A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799D3-85A0-3D97-DC89-57B43329B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235D4-A2BC-D3FD-CEBA-D400DABE3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2877E-541D-2293-7BD7-8DF53C32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528D8-0B57-168D-8F12-F57E3B5D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CAB32-90A3-6E98-9B08-86DF4D3D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536A-3F45-1982-F455-29CB1A04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CBF01-30C8-610B-7760-2F0D22F48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F2C6D-316F-41EE-C78B-1E4E063CC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36DC7-3422-FDD1-7A3A-26CE9888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7D4FE-9DBB-46AD-B695-08C68EAD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0BA86-AEB4-7420-301D-3D29AD30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9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8D3AE-37E6-94A1-3CA2-368BA041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0576B-F092-36B8-27C6-3A6132B5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C80B8-ECB1-8EBA-D613-A0C691036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789EAB-2DF8-3149-95F6-B32DF82E5CF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923AA-F7DB-37AA-C719-77FC9410A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6901-B008-5DA0-E031-B763FA8F3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B6A9F-2D68-3D4A-BAC1-712784F1F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eg"/><Relationship Id="rId7" Type="http://schemas.openxmlformats.org/officeDocument/2006/relationships/hyperlink" Target="https://www.cs.cmu.edu/~conitzer/imperfectIJCAI24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cmu.edu/~conitzer/computationalIJCAI23.pdf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12.1965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emanueltewolde.com/files/symmetries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6320-FBBB-6D5C-6563-C8965699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6" y="111699"/>
            <a:ext cx="592053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Complexity of imperfect-recall equilibrium concepts</a:t>
            </a:r>
            <a:endParaRPr lang="en-US" sz="3600" dirty="0"/>
          </a:p>
        </p:txBody>
      </p:sp>
      <p:pic>
        <p:nvPicPr>
          <p:cNvPr id="4" name="Picture 3" descr="Picture of Caspar">
            <a:extLst>
              <a:ext uri="{FF2B5EF4-FFF2-40B4-BE49-F238E27FC236}">
                <a16:creationId xmlns:a16="http://schemas.microsoft.com/office/drawing/2014/main" id="{F88E337D-00E7-7768-FE16-544D5C81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38" y="240659"/>
            <a:ext cx="1059250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of Paul Goldberg">
            <a:extLst>
              <a:ext uri="{FF2B5EF4-FFF2-40B4-BE49-F238E27FC236}">
                <a16:creationId xmlns:a16="http://schemas.microsoft.com/office/drawing/2014/main" id="{3571CC26-9E21-78D5-CE5D-C594604FC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15229"/>
          <a:stretch/>
        </p:blipFill>
        <p:spPr bwMode="auto">
          <a:xfrm>
            <a:off x="8931135" y="240658"/>
            <a:ext cx="972939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A09AB-2268-967B-39EF-C7E31920D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919" y="240659"/>
            <a:ext cx="1179472" cy="15888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332AF8-E2B4-B8D9-F8E5-37D8F99A01D8}"/>
              </a:ext>
            </a:extLst>
          </p:cNvPr>
          <p:cNvSpPr/>
          <p:nvPr/>
        </p:nvSpPr>
        <p:spPr>
          <a:xfrm>
            <a:off x="105597" y="2730675"/>
            <a:ext cx="9997349" cy="236119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07359D-18B3-FFE8-3E21-894EB8684CCE}"/>
              </a:ext>
            </a:extLst>
          </p:cNvPr>
          <p:cNvSpPr/>
          <p:nvPr/>
        </p:nvSpPr>
        <p:spPr>
          <a:xfrm>
            <a:off x="2605518" y="3041912"/>
            <a:ext cx="7324288" cy="173871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61A75F-EA80-89C8-813A-77F23E1B9ED0}"/>
              </a:ext>
            </a:extLst>
          </p:cNvPr>
          <p:cNvSpPr/>
          <p:nvPr/>
        </p:nvSpPr>
        <p:spPr>
          <a:xfrm>
            <a:off x="5155770" y="3303441"/>
            <a:ext cx="4462943" cy="121565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FE8214-42EF-8D5F-4268-7EAA93C3951B}"/>
              </a:ext>
            </a:extLst>
          </p:cNvPr>
          <p:cNvSpPr txBox="1">
            <a:spLocks/>
          </p:cNvSpPr>
          <p:nvPr/>
        </p:nvSpPr>
        <p:spPr>
          <a:xfrm>
            <a:off x="234230" y="3295170"/>
            <a:ext cx="3473741" cy="11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2F528F"/>
                </a:solidFill>
              </a:rPr>
              <a:t>CDT+Thirding</a:t>
            </a:r>
            <a:endParaRPr lang="en-US" sz="2400" dirty="0">
              <a:solidFill>
                <a:srgbClr val="2F528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895D2D-9D91-D1BD-6DF6-CA566852E67D}"/>
              </a:ext>
            </a:extLst>
          </p:cNvPr>
          <p:cNvSpPr txBox="1">
            <a:spLocks/>
          </p:cNvSpPr>
          <p:nvPr/>
        </p:nvSpPr>
        <p:spPr>
          <a:xfrm>
            <a:off x="2734150" y="3295170"/>
            <a:ext cx="3473741" cy="11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D14545"/>
                </a:solidFill>
              </a:rPr>
              <a:t>EDT+Halfing</a:t>
            </a:r>
            <a:endParaRPr lang="en-US" sz="2400" dirty="0">
              <a:solidFill>
                <a:srgbClr val="D1454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ECFC431-437C-DBB0-3D9D-CC2AB81305F0}"/>
              </a:ext>
            </a:extLst>
          </p:cNvPr>
          <p:cNvSpPr txBox="1">
            <a:spLocks/>
          </p:cNvSpPr>
          <p:nvPr/>
        </p:nvSpPr>
        <p:spPr>
          <a:xfrm>
            <a:off x="5372010" y="3295170"/>
            <a:ext cx="3473741" cy="11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</a:rPr>
              <a:t>Ex ante optimal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238146-F4F9-402E-BC3B-E43DFC91D26F}"/>
              </a:ext>
            </a:extLst>
          </p:cNvPr>
          <p:cNvSpPr txBox="1">
            <a:spLocks/>
          </p:cNvSpPr>
          <p:nvPr/>
        </p:nvSpPr>
        <p:spPr>
          <a:xfrm>
            <a:off x="92189" y="5241572"/>
            <a:ext cx="3473741" cy="11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2F528F"/>
                </a:solidFill>
              </a:rPr>
              <a:t>CLS-complete*</a:t>
            </a:r>
            <a:endParaRPr lang="en-US" sz="2400" dirty="0">
              <a:solidFill>
                <a:srgbClr val="2F528F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CB88698-79B3-1438-1996-8CD370DE4D8F}"/>
              </a:ext>
            </a:extLst>
          </p:cNvPr>
          <p:cNvSpPr txBox="1">
            <a:spLocks/>
          </p:cNvSpPr>
          <p:nvPr/>
        </p:nvSpPr>
        <p:spPr>
          <a:xfrm>
            <a:off x="3247848" y="5241571"/>
            <a:ext cx="3473741" cy="11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C00000"/>
                </a:solidFill>
              </a:rPr>
              <a:t>PLS-complete*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940A6F-5ECC-9067-200D-0723856B72C8}"/>
              </a:ext>
            </a:extLst>
          </p:cNvPr>
          <p:cNvSpPr txBox="1">
            <a:spLocks/>
          </p:cNvSpPr>
          <p:nvPr/>
        </p:nvSpPr>
        <p:spPr>
          <a:xfrm>
            <a:off x="6456064" y="5241571"/>
            <a:ext cx="3473741" cy="1144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D658"/>
                </a:solidFill>
              </a:rPr>
              <a:t>NP-hard*</a:t>
            </a:r>
            <a:endParaRPr lang="en-US" sz="2400" dirty="0">
              <a:solidFill>
                <a:srgbClr val="FFD658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A66A85-4524-1877-0CCA-E9FA9F87B3C7}"/>
              </a:ext>
            </a:extLst>
          </p:cNvPr>
          <p:cNvCxnSpPr/>
          <p:nvPr/>
        </p:nvCxnSpPr>
        <p:spPr>
          <a:xfrm flipV="1">
            <a:off x="1363946" y="4177368"/>
            <a:ext cx="100668" cy="1291904"/>
          </a:xfrm>
          <a:prstGeom prst="straightConnector1">
            <a:avLst/>
          </a:prstGeom>
          <a:ln w="57150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F2C22E-1F82-A7BC-5E48-55D3DBE1F6B1}"/>
              </a:ext>
            </a:extLst>
          </p:cNvPr>
          <p:cNvCxnSpPr/>
          <p:nvPr/>
        </p:nvCxnSpPr>
        <p:spPr>
          <a:xfrm flipV="1">
            <a:off x="4043420" y="4177368"/>
            <a:ext cx="100668" cy="12919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F69056-A038-C96A-0258-098BB4BBA6AC}"/>
              </a:ext>
            </a:extLst>
          </p:cNvPr>
          <p:cNvCxnSpPr/>
          <p:nvPr/>
        </p:nvCxnSpPr>
        <p:spPr>
          <a:xfrm flipV="1">
            <a:off x="6837653" y="4133364"/>
            <a:ext cx="100668" cy="129190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C637163-F336-C686-9032-D236274996AF}"/>
              </a:ext>
            </a:extLst>
          </p:cNvPr>
          <p:cNvSpPr txBox="1">
            <a:spLocks/>
          </p:cNvSpPr>
          <p:nvPr/>
        </p:nvSpPr>
        <p:spPr>
          <a:xfrm>
            <a:off x="1498002" y="5829099"/>
            <a:ext cx="9251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/>
              <a:t>*under conditions / greatly oversimplifying</a:t>
            </a:r>
            <a:endParaRPr lang="en-US" sz="2800" i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343ACE2-7692-70E7-5DEC-1257520188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"/>
          <a:stretch/>
        </p:blipFill>
        <p:spPr>
          <a:xfrm>
            <a:off x="10760579" y="67414"/>
            <a:ext cx="1252454" cy="15742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F7268D-E8EA-BFC0-3E47-4D8456EC1E7F}"/>
              </a:ext>
            </a:extLst>
          </p:cNvPr>
          <p:cNvSpPr txBox="1"/>
          <p:nvPr/>
        </p:nvSpPr>
        <p:spPr>
          <a:xfrm>
            <a:off x="7245860" y="1790580"/>
            <a:ext cx="141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Caspar </a:t>
            </a:r>
            <a:r>
              <a:rPr lang="en-US" i="1" dirty="0" err="1"/>
              <a:t>Oesterheld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4FEC1-4333-9CB9-4ADA-150FCEDC9941}"/>
              </a:ext>
            </a:extLst>
          </p:cNvPr>
          <p:cNvSpPr txBox="1"/>
          <p:nvPr/>
        </p:nvSpPr>
        <p:spPr>
          <a:xfrm>
            <a:off x="8689140" y="1800131"/>
            <a:ext cx="141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Paul Goldberg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84D2CE-4967-C2C7-D0C5-07E0CDB6A871}"/>
              </a:ext>
            </a:extLst>
          </p:cNvPr>
          <p:cNvSpPr txBox="1"/>
          <p:nvPr/>
        </p:nvSpPr>
        <p:spPr>
          <a:xfrm>
            <a:off x="5654776" y="1778652"/>
            <a:ext cx="141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Emanuel </a:t>
            </a:r>
            <a:r>
              <a:rPr lang="en-US" i="1" dirty="0" err="1"/>
              <a:t>Tewolde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B00EAE-2D25-4D52-363B-24DA67EFE6E6}"/>
              </a:ext>
            </a:extLst>
          </p:cNvPr>
          <p:cNvSpPr txBox="1"/>
          <p:nvPr/>
        </p:nvSpPr>
        <p:spPr>
          <a:xfrm>
            <a:off x="10686904" y="1560219"/>
            <a:ext cx="141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Manolis</a:t>
            </a:r>
            <a:r>
              <a:rPr lang="en-US" i="1" dirty="0"/>
              <a:t> </a:t>
            </a:r>
            <a:r>
              <a:rPr lang="en-US" i="1" dirty="0" err="1"/>
              <a:t>Zampetakis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4C320-5DA0-607B-84AD-B88DB45AE233}"/>
              </a:ext>
            </a:extLst>
          </p:cNvPr>
          <p:cNvSpPr txBox="1"/>
          <p:nvPr/>
        </p:nvSpPr>
        <p:spPr>
          <a:xfrm>
            <a:off x="-9844" y="1415608"/>
            <a:ext cx="56837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Emanuel </a:t>
            </a:r>
            <a:r>
              <a:rPr lang="en-US" sz="1400" dirty="0" err="1"/>
              <a:t>Tewolde</a:t>
            </a:r>
            <a:r>
              <a:rPr lang="en-US" sz="1400" dirty="0"/>
              <a:t>, Caspar </a:t>
            </a:r>
            <a:r>
              <a:rPr lang="en-US" sz="1400" dirty="0" err="1"/>
              <a:t>Oesterheld</a:t>
            </a:r>
            <a:r>
              <a:rPr lang="en-US" sz="1400" dirty="0"/>
              <a:t>, Vincent Conitzer, and Paul Goldberg. </a:t>
            </a:r>
            <a:r>
              <a:rPr lang="en-US" sz="1400" dirty="0">
                <a:hlinkClick r:id="rId6"/>
              </a:rPr>
              <a:t>The Computational Complexity of Single-Player Imperfect-Recall Games.</a:t>
            </a:r>
            <a:r>
              <a:rPr lang="en-US" sz="1400" dirty="0"/>
              <a:t> IJCAI’23</a:t>
            </a:r>
          </a:p>
          <a:p>
            <a:r>
              <a:rPr lang="en-US" sz="1400" dirty="0"/>
              <a:t>Emanuel </a:t>
            </a:r>
            <a:r>
              <a:rPr lang="en-US" sz="1400" dirty="0" err="1"/>
              <a:t>Tewolde</a:t>
            </a:r>
            <a:r>
              <a:rPr lang="en-US" sz="1400" dirty="0"/>
              <a:t>, Brian Zhang, Caspar </a:t>
            </a:r>
            <a:r>
              <a:rPr lang="en-US" sz="1400" dirty="0" err="1"/>
              <a:t>Oesterheld</a:t>
            </a:r>
            <a:r>
              <a:rPr lang="en-US" sz="1400" dirty="0"/>
              <a:t>, Manolis </a:t>
            </a:r>
            <a:r>
              <a:rPr lang="en-US" sz="1400" dirty="0" err="1"/>
              <a:t>Zampetakis</a:t>
            </a:r>
            <a:r>
              <a:rPr lang="en-US" sz="1400" dirty="0"/>
              <a:t>, </a:t>
            </a:r>
            <a:r>
              <a:rPr lang="en-US" sz="1400" dirty="0" err="1"/>
              <a:t>Tuomas</a:t>
            </a:r>
            <a:r>
              <a:rPr lang="en-US" sz="1400" dirty="0"/>
              <a:t> </a:t>
            </a:r>
            <a:r>
              <a:rPr lang="en-US" sz="1400" dirty="0" err="1"/>
              <a:t>Sandholm</a:t>
            </a:r>
            <a:r>
              <a:rPr lang="en-US" sz="1400" dirty="0"/>
              <a:t>, Paul Goldberg, and Vincent Conitzer. </a:t>
            </a:r>
            <a:r>
              <a:rPr lang="en-US" sz="1400" dirty="0">
                <a:hlinkClick r:id="rId7"/>
              </a:rPr>
              <a:t>Imperfect-Recall Games: Equilibrium Concepts and Their Complexity.</a:t>
            </a:r>
            <a:r>
              <a:rPr lang="en-US" sz="1400" dirty="0"/>
              <a:t> IJCAI’24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0F2AD1-A93E-7116-1872-43FF1928F0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r="16875" b="19138"/>
          <a:stretch/>
        </p:blipFill>
        <p:spPr>
          <a:xfrm>
            <a:off x="10686904" y="4461205"/>
            <a:ext cx="1385159" cy="18622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2B7266-4B16-6062-B4D2-BF80AD93FE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17569" r="31078" b="26677"/>
          <a:stretch/>
        </p:blipFill>
        <p:spPr>
          <a:xfrm>
            <a:off x="10657823" y="2251999"/>
            <a:ext cx="1377945" cy="18622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EE37AC-8460-BD85-F57B-757EED7E4E68}"/>
              </a:ext>
            </a:extLst>
          </p:cNvPr>
          <p:cNvSpPr txBox="1"/>
          <p:nvPr/>
        </p:nvSpPr>
        <p:spPr>
          <a:xfrm>
            <a:off x="10639892" y="4077365"/>
            <a:ext cx="141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Brian Zhang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71D1DA-2565-4E60-DDA6-DF715770560B}"/>
              </a:ext>
            </a:extLst>
          </p:cNvPr>
          <p:cNvSpPr txBox="1"/>
          <p:nvPr/>
        </p:nvSpPr>
        <p:spPr>
          <a:xfrm>
            <a:off x="10672744" y="6264676"/>
            <a:ext cx="141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Tuomas</a:t>
            </a:r>
            <a:r>
              <a:rPr lang="en-US" i="1" dirty="0"/>
              <a:t> </a:t>
            </a:r>
            <a:r>
              <a:rPr lang="en-US" i="1" dirty="0" err="1"/>
              <a:t>Sandholm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889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1E13F3-17CE-ED59-4B73-752051CD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Equilibrium Refinement for Imperfect Recall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B8370F-02EF-7C28-974E-8EFF3B02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40" y="2560320"/>
            <a:ext cx="5769864" cy="3616642"/>
          </a:xfrm>
        </p:spPr>
        <p:txBody>
          <a:bodyPr/>
          <a:lstStyle/>
          <a:p>
            <a:r>
              <a:rPr lang="en-US" dirty="0"/>
              <a:t>Task: Study our fix of issues arising with some equilibrium concepts</a:t>
            </a:r>
          </a:p>
          <a:p>
            <a:endParaRPr lang="en-US" dirty="0"/>
          </a:p>
          <a:p>
            <a:r>
              <a:rPr lang="en-US" b="1" dirty="0"/>
              <a:t>Theory</a:t>
            </a:r>
            <a:r>
              <a:rPr lang="en-US" dirty="0"/>
              <a:t> project </a:t>
            </a:r>
          </a:p>
          <a:p>
            <a:r>
              <a:rPr lang="en-US" dirty="0"/>
              <a:t>with a significant component in nonlinear 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3E303-639F-2DFD-C028-3BAF05786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96" y="2388710"/>
            <a:ext cx="3530600" cy="336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295EE-8A52-35FF-19C7-2ADB1A154103}"/>
              </a:ext>
            </a:extLst>
          </p:cNvPr>
          <p:cNvSpPr txBox="1"/>
          <p:nvPr/>
        </p:nvSpPr>
        <p:spPr>
          <a:xfrm>
            <a:off x="44704" y="5776872"/>
            <a:ext cx="627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Ratip</a:t>
            </a:r>
            <a:r>
              <a:rPr lang="en-US" sz="1400" dirty="0"/>
              <a:t> Emin Berker, Emanuel Tewolde, Ioannis </a:t>
            </a:r>
            <a:r>
              <a:rPr lang="en-US" sz="1400" dirty="0" err="1"/>
              <a:t>Anagnostides</a:t>
            </a:r>
            <a:r>
              <a:rPr lang="en-US" sz="1400" dirty="0"/>
              <a:t>, </a:t>
            </a:r>
            <a:r>
              <a:rPr lang="en-US" sz="1400" dirty="0" err="1"/>
              <a:t>Tuomas</a:t>
            </a:r>
            <a:r>
              <a:rPr lang="en-US" sz="1400" dirty="0"/>
              <a:t> </a:t>
            </a:r>
            <a:r>
              <a:rPr lang="en-US" sz="1400" dirty="0" err="1"/>
              <a:t>Sandholm</a:t>
            </a:r>
            <a:r>
              <a:rPr lang="en-US" sz="1400" dirty="0"/>
              <a:t>, and Vincent </a:t>
            </a:r>
            <a:r>
              <a:rPr lang="en-US" sz="1400" dirty="0" err="1"/>
              <a:t>Conitzer</a:t>
            </a:r>
            <a:r>
              <a:rPr lang="en-US" sz="1400" dirty="0"/>
              <a:t>. </a:t>
            </a:r>
            <a:r>
              <a:rPr lang="en-US" sz="1400" dirty="0">
                <a:hlinkClick r:id="rId3"/>
              </a:rPr>
              <a:t>The Value of Recall in Extensive-Form Games. </a:t>
            </a:r>
            <a:r>
              <a:rPr lang="en-US" sz="1400" dirty="0"/>
              <a:t>AAAI’25</a:t>
            </a:r>
          </a:p>
        </p:txBody>
      </p:sp>
    </p:spTree>
    <p:extLst>
      <p:ext uri="{BB962C8B-B14F-4D97-AF65-F5344CB8AC3E}">
        <p14:creationId xmlns:p14="http://schemas.microsoft.com/office/powerpoint/2010/main" val="6164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AA9E-4B5B-F614-7A80-06B6DE93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B12CC-391A-3ADE-9BE2-E5300A46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3925"/>
            <a:ext cx="6326275" cy="3283038"/>
          </a:xfrm>
        </p:spPr>
        <p:txBody>
          <a:bodyPr>
            <a:normAutofit/>
          </a:bodyPr>
          <a:lstStyle/>
          <a:p>
            <a:r>
              <a:rPr lang="en-US" dirty="0"/>
              <a:t>2-player vs 2-player card game</a:t>
            </a:r>
          </a:p>
          <a:p>
            <a:r>
              <a:rPr lang="en-US" dirty="0"/>
              <a:t>Classical, but yet unsolved testbed for game-playing AI</a:t>
            </a:r>
          </a:p>
          <a:p>
            <a:endParaRPr lang="en-US" dirty="0"/>
          </a:p>
          <a:p>
            <a:r>
              <a:rPr lang="en-US" b="1" dirty="0"/>
              <a:t>Coding</a:t>
            </a:r>
            <a:r>
              <a:rPr lang="en-US" dirty="0"/>
              <a:t> project using optimization and/or reinforcement learning</a:t>
            </a:r>
          </a:p>
        </p:txBody>
      </p:sp>
      <p:pic>
        <p:nvPicPr>
          <p:cNvPr id="4" name="Picture 2" descr="Contract bridge a game of skill, not luck: Singapore's Asian Games gold medallists tell detractors ">
            <a:extLst>
              <a:ext uri="{FF2B5EF4-FFF2-40B4-BE49-F238E27FC236}">
                <a16:creationId xmlns:a16="http://schemas.microsoft.com/office/drawing/2014/main" id="{4337574F-3EBE-2180-B524-CE96DB2F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97" y="435038"/>
            <a:ext cx="3877761" cy="21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8A3E54-F2B6-71C2-4B1F-7DD35CFA213E}"/>
              </a:ext>
            </a:extLst>
          </p:cNvPr>
          <p:cNvSpPr txBox="1"/>
          <p:nvPr/>
        </p:nvSpPr>
        <p:spPr>
          <a:xfrm>
            <a:off x="3787959" y="14744"/>
            <a:ext cx="38541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https://</a:t>
            </a:r>
            <a:r>
              <a:rPr lang="en-US" sz="1100" dirty="0" err="1"/>
              <a:t>www.channelnewsasia.com</a:t>
            </a:r>
            <a:r>
              <a:rPr lang="en-US" sz="1100" dirty="0"/>
              <a:t>/sport/what-is-contract-bridge-skill-not-luck-singapore-asian-games-806306</a:t>
            </a:r>
          </a:p>
        </p:txBody>
      </p:sp>
      <p:pic>
        <p:nvPicPr>
          <p:cNvPr id="1026" name="Picture 2" descr="#40 Full Bridge game - bidding &amp; card play explained - 4 Hearts">
            <a:extLst>
              <a:ext uri="{FF2B5EF4-FFF2-40B4-BE49-F238E27FC236}">
                <a16:creationId xmlns:a16="http://schemas.microsoft.com/office/drawing/2014/main" id="{BD788DA7-AE66-A8DF-72C6-B7E923E2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46" y="435038"/>
            <a:ext cx="3887106" cy="21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B7BC4-F315-3858-45F6-CC60302FAA76}"/>
              </a:ext>
            </a:extLst>
          </p:cNvPr>
          <p:cNvSpPr txBox="1"/>
          <p:nvPr/>
        </p:nvSpPr>
        <p:spPr>
          <a:xfrm>
            <a:off x="8713765" y="20781"/>
            <a:ext cx="2758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https://</a:t>
            </a:r>
            <a:r>
              <a:rPr lang="en-US" sz="1100" dirty="0" err="1"/>
              <a:t>www.youtube.com</a:t>
            </a:r>
            <a:r>
              <a:rPr lang="en-US" sz="1100" dirty="0"/>
              <a:t>/</a:t>
            </a:r>
            <a:r>
              <a:rPr lang="en-US" sz="1100" dirty="0" err="1"/>
              <a:t>watch?v</a:t>
            </a:r>
            <a:r>
              <a:rPr lang="en-US" sz="1100" dirty="0"/>
              <a:t>=W8O-TD0rs1I&amp;ab_channel=</a:t>
            </a:r>
            <a:r>
              <a:rPr lang="en-US" sz="1100" dirty="0" err="1"/>
              <a:t>LearnModernBridge</a:t>
            </a:r>
            <a:endParaRPr lang="en-US" sz="1100" dirty="0"/>
          </a:p>
        </p:txBody>
      </p:sp>
      <p:pic>
        <p:nvPicPr>
          <p:cNvPr id="1028" name="Picture 4" descr="GitHub - google-deepmind/open_spiel: OpenSpiel is a collection of  environments and algorithms for research in general reinforcement learning  and search/planning in games.">
            <a:extLst>
              <a:ext uri="{FF2B5EF4-FFF2-40B4-BE49-F238E27FC236}">
                <a16:creationId xmlns:a16="http://schemas.microsoft.com/office/drawing/2014/main" id="{62E7AC01-16BA-FFA9-679B-2DC88303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74" y="3444171"/>
            <a:ext cx="4686978" cy="23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1E1F1F-0EEA-A434-461C-132FBAB85BEC}"/>
              </a:ext>
            </a:extLst>
          </p:cNvPr>
          <p:cNvSpPr txBox="1"/>
          <p:nvPr/>
        </p:nvSpPr>
        <p:spPr>
          <a:xfrm>
            <a:off x="8111540" y="5836400"/>
            <a:ext cx="31630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https://</a:t>
            </a:r>
            <a:r>
              <a:rPr lang="en-US" sz="1100" dirty="0" err="1"/>
              <a:t>github.com</a:t>
            </a:r>
            <a:r>
              <a:rPr lang="en-US" sz="1100" dirty="0"/>
              <a:t>/google-</a:t>
            </a:r>
            <a:r>
              <a:rPr lang="en-US" sz="1100" dirty="0" err="1"/>
              <a:t>deepmind</a:t>
            </a:r>
            <a:r>
              <a:rPr lang="en-US" sz="1100" dirty="0"/>
              <a:t>/</a:t>
            </a:r>
            <a:r>
              <a:rPr lang="en-US" sz="1100" dirty="0" err="1"/>
              <a:t>open_spiel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2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3F16-1728-FAB4-2EA8-BA519FDC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Symmetries in Sequential Games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CA2CB0-1A3A-05F2-4A81-4856BEE6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11" y="2260878"/>
            <a:ext cx="5069638" cy="3331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752CAA-8FB5-6863-AF62-5FA5F16D9945}"/>
              </a:ext>
            </a:extLst>
          </p:cNvPr>
          <p:cNvSpPr txBox="1"/>
          <p:nvPr/>
        </p:nvSpPr>
        <p:spPr>
          <a:xfrm>
            <a:off x="406987" y="5832141"/>
            <a:ext cx="4899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Emanuel Tewolde, Brian Hu Zhang, Caspar </a:t>
            </a:r>
            <a:r>
              <a:rPr lang="en-US" sz="1400" dirty="0" err="1"/>
              <a:t>Oesterheld</a:t>
            </a:r>
            <a:r>
              <a:rPr lang="en-US" sz="1400" dirty="0"/>
              <a:t>, </a:t>
            </a:r>
            <a:r>
              <a:rPr lang="en-US" sz="1400" dirty="0" err="1"/>
              <a:t>Tuomas</a:t>
            </a:r>
            <a:r>
              <a:rPr lang="en-US" sz="1400" dirty="0"/>
              <a:t> </a:t>
            </a:r>
            <a:r>
              <a:rPr lang="en-US" sz="1400" dirty="0" err="1"/>
              <a:t>Sandholm</a:t>
            </a:r>
            <a:r>
              <a:rPr lang="en-US" sz="1400" dirty="0"/>
              <a:t>, and Vincent </a:t>
            </a:r>
            <a:r>
              <a:rPr lang="en-US" sz="1400" dirty="0" err="1"/>
              <a:t>Conitzer</a:t>
            </a:r>
            <a:r>
              <a:rPr lang="en-US" sz="1400" dirty="0"/>
              <a:t>. </a:t>
            </a:r>
            <a:r>
              <a:rPr lang="en-US" sz="1400" dirty="0">
                <a:hlinkClick r:id="rId4"/>
              </a:rPr>
              <a:t>Computing Game Symmetries and Equilibria That Respect Them</a:t>
            </a:r>
            <a:r>
              <a:rPr lang="en-US" sz="1400" dirty="0"/>
              <a:t> AAAI’25</a:t>
            </a:r>
          </a:p>
        </p:txBody>
      </p:sp>
      <p:pic>
        <p:nvPicPr>
          <p:cNvPr id="6" name="Picture 6" descr="Hanabi - The Collaborative Classic Card Game, by R&amp;R Games">
            <a:extLst>
              <a:ext uri="{FF2B5EF4-FFF2-40B4-BE49-F238E27FC236}">
                <a16:creationId xmlns:a16="http://schemas.microsoft.com/office/drawing/2014/main" id="{C11729B9-10EF-5F96-889E-E11F9794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49" y="1397238"/>
            <a:ext cx="4098234" cy="32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3555E-C0C5-B564-A389-8E2514AAEADE}"/>
              </a:ext>
            </a:extLst>
          </p:cNvPr>
          <p:cNvSpPr txBox="1"/>
          <p:nvPr/>
        </p:nvSpPr>
        <p:spPr>
          <a:xfrm>
            <a:off x="8959515" y="1764456"/>
            <a:ext cx="3232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https://</a:t>
            </a:r>
            <a:r>
              <a:rPr lang="en-US" sz="1400" dirty="0" err="1"/>
              <a:t>www.walmart.com</a:t>
            </a:r>
            <a:r>
              <a:rPr lang="en-US" sz="1400" dirty="0"/>
              <a:t>/</a:t>
            </a:r>
            <a:r>
              <a:rPr lang="en-US" sz="1400" dirty="0" err="1"/>
              <a:t>ip</a:t>
            </a:r>
            <a:r>
              <a:rPr lang="en-US" sz="1400" dirty="0"/>
              <a:t>/</a:t>
            </a:r>
            <a:r>
              <a:rPr lang="en-US" sz="1400" dirty="0" err="1"/>
              <a:t>Hanabi</a:t>
            </a:r>
            <a:r>
              <a:rPr lang="en-US" sz="1400" dirty="0"/>
              <a:t>-The-Collaborative-Classic-Card-Game-by-R-R-Games/40478451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7BFB52-4868-9FF2-5285-10037489A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725" y="5275384"/>
            <a:ext cx="6326275" cy="1506436"/>
          </a:xfrm>
        </p:spPr>
        <p:txBody>
          <a:bodyPr>
            <a:normAutofit/>
          </a:bodyPr>
          <a:lstStyle/>
          <a:p>
            <a:r>
              <a:rPr lang="en-US" b="1" dirty="0"/>
              <a:t>Theory and Coding</a:t>
            </a:r>
            <a:r>
              <a:rPr lang="en-US" dirty="0"/>
              <a:t> project in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1855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75E3-63B9-F228-4530-3B7DAA41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Topics: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8157-5C8E-A423-CFA6-35522B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Making under Imperfect Recall</a:t>
            </a:r>
          </a:p>
          <a:p>
            <a:pPr lvl="1"/>
            <a:r>
              <a:rPr lang="en-US" dirty="0"/>
              <a:t>Nonlinear Optimization, Equilibrium Refinements</a:t>
            </a:r>
          </a:p>
          <a:p>
            <a:r>
              <a:rPr lang="en-US" dirty="0"/>
              <a:t>Game Theory with Simulated Agents</a:t>
            </a:r>
          </a:p>
        </p:txBody>
      </p:sp>
    </p:spTree>
    <p:extLst>
      <p:ext uri="{BB962C8B-B14F-4D97-AF65-F5344CB8AC3E}">
        <p14:creationId xmlns:p14="http://schemas.microsoft.com/office/powerpoint/2010/main" val="332703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5CDCEF-1AAD-BB97-9B96-B06A3158D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B825-AD48-713D-FD94-AD9A57FC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Topics: </a:t>
            </a:r>
            <a:r>
              <a:rPr lang="en-US" dirty="0">
                <a:solidFill>
                  <a:schemeClr val="accent4"/>
                </a:solidFill>
              </a:rPr>
              <a:t>Theory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B629-7746-EB5A-FEFE-A4E37861D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Making under Imperfect Recall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Equilibrium Refinements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Bot for the Card Game Bridge</a:t>
            </a:r>
          </a:p>
          <a:p>
            <a:r>
              <a:rPr lang="en-US" dirty="0"/>
              <a:t>Symmetries in Games, </a:t>
            </a:r>
          </a:p>
          <a:p>
            <a:r>
              <a:rPr lang="en-US" dirty="0"/>
              <a:t>Game Theory with Simulated Agents</a:t>
            </a:r>
          </a:p>
        </p:txBody>
      </p:sp>
    </p:spTree>
    <p:extLst>
      <p:ext uri="{BB962C8B-B14F-4D97-AF65-F5344CB8AC3E}">
        <p14:creationId xmlns:p14="http://schemas.microsoft.com/office/powerpoint/2010/main" val="185822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507</Words>
  <Application>Microsoft Office PowerPoint</Application>
  <PresentationFormat>Widescreen</PresentationFormat>
  <Paragraphs>55</Paragraphs>
  <Slides>6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Complexity of imperfect-recall equilibrium concepts</vt:lpstr>
      <vt:lpstr>Equilibrium Refinement for Imperfect Recall</vt:lpstr>
      <vt:lpstr>Bridge</vt:lpstr>
      <vt:lpstr>Symmetries in Sequential Games</vt:lpstr>
      <vt:lpstr>Project Topics: Theory</vt:lpstr>
      <vt:lpstr>Project Topics: Theory and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Emanuel T.</dc:creator>
  <cp:lastModifiedBy>Vincent Conitzer</cp:lastModifiedBy>
  <cp:revision>6</cp:revision>
  <dcterms:created xsi:type="dcterms:W3CDTF">2025-01-12T21:04:03Z</dcterms:created>
  <dcterms:modified xsi:type="dcterms:W3CDTF">2025-01-16T23:08:27Z</dcterms:modified>
</cp:coreProperties>
</file>