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ebp" ContentType="image/p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2"/>
  </p:notesMasterIdLst>
  <p:sldIdLst>
    <p:sldId id="308" r:id="rId2"/>
    <p:sldId id="885" r:id="rId3"/>
    <p:sldId id="259" r:id="rId4"/>
    <p:sldId id="257" r:id="rId5"/>
    <p:sldId id="857" r:id="rId6"/>
    <p:sldId id="903" r:id="rId7"/>
    <p:sldId id="949" r:id="rId8"/>
    <p:sldId id="879" r:id="rId9"/>
    <p:sldId id="884" r:id="rId10"/>
    <p:sldId id="518" r:id="rId11"/>
    <p:sldId id="860" r:id="rId12"/>
    <p:sldId id="858" r:id="rId13"/>
    <p:sldId id="267" r:id="rId14"/>
    <p:sldId id="268" r:id="rId15"/>
    <p:sldId id="891" r:id="rId16"/>
    <p:sldId id="861" r:id="rId17"/>
    <p:sldId id="889" r:id="rId18"/>
    <p:sldId id="880" r:id="rId19"/>
    <p:sldId id="872" r:id="rId20"/>
    <p:sldId id="859" r:id="rId21"/>
    <p:sldId id="875" r:id="rId22"/>
    <p:sldId id="881" r:id="rId23"/>
    <p:sldId id="899" r:id="rId24"/>
    <p:sldId id="886" r:id="rId25"/>
    <p:sldId id="901" r:id="rId26"/>
    <p:sldId id="887" r:id="rId27"/>
    <p:sldId id="888" r:id="rId28"/>
    <p:sldId id="892" r:id="rId29"/>
    <p:sldId id="256" r:id="rId30"/>
    <p:sldId id="862" r:id="rId31"/>
    <p:sldId id="344" r:id="rId32"/>
    <p:sldId id="320" r:id="rId33"/>
    <p:sldId id="360" r:id="rId34"/>
    <p:sldId id="363" r:id="rId35"/>
    <p:sldId id="364" r:id="rId36"/>
    <p:sldId id="376" r:id="rId37"/>
    <p:sldId id="365" r:id="rId38"/>
    <p:sldId id="366" r:id="rId39"/>
    <p:sldId id="369" r:id="rId40"/>
    <p:sldId id="367" r:id="rId41"/>
    <p:sldId id="368" r:id="rId42"/>
    <p:sldId id="377" r:id="rId43"/>
    <p:sldId id="370" r:id="rId44"/>
    <p:sldId id="890" r:id="rId45"/>
    <p:sldId id="546" r:id="rId46"/>
    <p:sldId id="853" r:id="rId47"/>
    <p:sldId id="856" r:id="rId48"/>
    <p:sldId id="855" r:id="rId49"/>
    <p:sldId id="863" r:id="rId50"/>
    <p:sldId id="866" r:id="rId51"/>
    <p:sldId id="851" r:id="rId52"/>
    <p:sldId id="548" r:id="rId53"/>
    <p:sldId id="549" r:id="rId54"/>
    <p:sldId id="950" r:id="rId55"/>
    <p:sldId id="952" r:id="rId56"/>
    <p:sldId id="902" r:id="rId57"/>
    <p:sldId id="867" r:id="rId58"/>
    <p:sldId id="517" r:id="rId59"/>
    <p:sldId id="954" r:id="rId60"/>
    <p:sldId id="893" r:id="rId61"/>
    <p:sldId id="894" r:id="rId62"/>
    <p:sldId id="895" r:id="rId63"/>
    <p:sldId id="896" r:id="rId64"/>
    <p:sldId id="897" r:id="rId65"/>
    <p:sldId id="898" r:id="rId66"/>
    <p:sldId id="873" r:id="rId67"/>
    <p:sldId id="877" r:id="rId68"/>
    <p:sldId id="900" r:id="rId69"/>
    <p:sldId id="956" r:id="rId70"/>
    <p:sldId id="509" r:id="rId71"/>
    <p:sldId id="515" r:id="rId72"/>
    <p:sldId id="535" r:id="rId73"/>
    <p:sldId id="955" r:id="rId74"/>
    <p:sldId id="868" r:id="rId75"/>
    <p:sldId id="869" r:id="rId76"/>
    <p:sldId id="541" r:id="rId77"/>
    <p:sldId id="542" r:id="rId78"/>
    <p:sldId id="870" r:id="rId79"/>
    <p:sldId id="871" r:id="rId80"/>
    <p:sldId id="534" r:id="rId8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0C0"/>
    <a:srgbClr val="C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33277" autoAdjust="0"/>
    <p:restoredTop sz="94660"/>
  </p:normalViewPr>
  <p:slideViewPr>
    <p:cSldViewPr snapToGrid="0">
      <p:cViewPr varScale="1">
        <p:scale>
          <a:sx n="66" d="100"/>
          <a:sy n="66" d="100"/>
        </p:scale>
        <p:origin x="48" y="619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notesMaster" Target="notesMasters/notesMaster1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D4C3A43-FA88-431C-9336-04EAD12B1B65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8095E4-505F-4689-B61C-2F1B92FB33C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79902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54050" y="1162050"/>
            <a:ext cx="5573713" cy="3136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8CB4BF-C4F0-44A5-90A9-03BD7F258C05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545263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40756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/>
              <a:t>Given 5/8 strategy, only 1/5 probability you make it to a second decision</a:t>
            </a:r>
          </a:p>
        </p:txBody>
      </p:sp>
    </p:spTree>
    <p:extLst>
      <p:ext uri="{BB962C8B-B14F-4D97-AF65-F5344CB8AC3E}">
        <p14:creationId xmlns:p14="http://schemas.microsoft.com/office/powerpoint/2010/main" val="12474390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54050" y="1162050"/>
            <a:ext cx="5573713" cy="3136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8CB4BF-C4F0-44A5-90A9-03BD7F258C05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3009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44379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88714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60527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96109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14617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73354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57188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25C5E6-44DC-4B71-8D51-1F49E6602C2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A611113-F59E-4BC7-A822-7DC342A78F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9BD370-FE66-46F8-B607-BC0A3DA46F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BAC686-100B-4B75-88C2-880ADE9CAD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C44DBFD-E04B-4FFC-A78E-629C64BFB6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80788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87EFCA-1DB6-4A99-88F3-E30AE96330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54CFE32-94F5-4B74-A8F7-2F150103257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7609AD-4D7E-4912-B71F-CB6A1BEE49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177FF1-45A0-45F8-98E6-ED63F2BEA5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EA9101-0D21-4607-83D9-C5FD3F05B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7010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320BFAA-783A-4682-9442-58641DDAECC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9A1C402-2273-4FB6-B4D5-1DD68591B04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1956591-1FCC-455C-BA17-5205CE048A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A2C22B0-33F8-4312-A75A-619B6F7B39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5E5899-0E7C-4254-BEE3-17447A7E92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2625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86" y="274544"/>
            <a:ext cx="10954712" cy="113179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09986" y="1599640"/>
            <a:ext cx="10954712" cy="4514570"/>
          </a:xfrm>
        </p:spPr>
        <p:txBody>
          <a:bodyPr/>
          <a:lstStyle/>
          <a:p>
            <a:pPr lvl="0"/>
            <a:r>
              <a:rPr lang="en-US" noProof="0"/>
              <a:t>Click icon to add table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A0128E-AA16-4CBD-B569-316D1BAC362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855577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294A3B-4C3D-478D-994C-95F1A9A44B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7926-4FA6-466B-8A1C-B60440D2E45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5BF34C-B50F-4194-867D-A01AD6C416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FAFD76C-42AB-4B79-AEF0-0EBCA7FDCA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FFCDA1-090D-4B52-923A-2A1C6ED7C0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98860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2674F8-39B3-407D-98BC-D7CF9C3C77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E051467-C569-44AA-A2D6-13A444244E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434575-92C4-467C-A067-B09726090E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3B7213-4E3B-4578-96B8-4123E1F82D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B00F17-876A-477D-909D-8358BB7C62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8996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F48B1E-2DC1-4A4A-9D23-8718DFD3E2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CB161B5-81EF-4EE7-AC37-D2424E6E39E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FEFD8CA-29FA-4CA8-99B1-5E7E24A177C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1D53D29-D0A1-47EA-A9E0-4790CF7807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B36CC4F-D50E-4939-B6A9-74A1F124B9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3D566D0-A990-4021-911C-683DD5AFF6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3165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8713FA-3826-47DB-AC1B-5D58A33553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4FE1BDB-4576-4FA7-832E-0F563E6B6C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8EB6B52-184A-4EDC-870D-A2B5FEBA310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AEE170C-A690-4CEE-A035-D6442BB321A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D169A20-AE9C-4576-B31C-55C5FC0DBD4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CDB5FB3-7328-4DF8-9D08-1C8635DF29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253DDEA-3680-4332-857D-69FEA4C2A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3B7A0C9-8E50-4E78-87D3-6806A24E96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29725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310DE3-6F4C-45E5-A493-683587249B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FAC2859-91F9-4A73-994B-278E103466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24801D6-5219-4324-8EE1-BC20F138CC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DF18B56-BA9E-41BF-988D-03F8475E36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4605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73F0DC3-154D-450F-B60F-A9C690954C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EADEB9-12EA-420C-91DB-56A0BC022C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C276CD-719E-4764-9B95-98CA2E651D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77315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0ED997-C57F-4D33-A48C-2E3105F876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1D4EB1-2B8F-46B9-8A74-FBBFE284928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0CB165-790C-4F30-A7D4-F0B169F358A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AE78B40-6A61-40BA-9CFD-D521EE2AD0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34A9173-4E5A-4D29-A8EC-AA0448B33A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690E80E-349B-49E6-8DFF-307B3BB270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91224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9038EE-212B-491E-9AE2-18F1A95705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9E03B40-5AE5-4E47-A7DA-91380B80262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52886A1-7152-4B31-9656-5EF09320639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BCDA640-6198-4977-B9ED-5B007B8479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9CDB66F-5CFD-4A86-94E5-4281831B14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51F0256-0EA2-4188-81FB-4393730067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7372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270A90-8AC0-4586-8E70-3F16B8F3B6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D208E8-0D7D-4540-984D-F1B4C0B4FB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64F609-F88F-4310-8C81-ABA5B69734C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198776-90E0-4521-A0B7-1E4B93E5FCD4}" type="datetimeFigureOut">
              <a:rPr lang="en-US" smtClean="0"/>
              <a:t>1/11/2025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22A04A-36A4-4198-BE6D-6E90E67EBE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C538A1-3D75-468A-BEF0-1373790405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7614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https://emanueltewolde.com/" TargetMode="External"/><Relationship Id="rId3" Type="http://schemas.openxmlformats.org/officeDocument/2006/relationships/hyperlink" Target="https://www.cs.cmu.edu/~focal/" TargetMode="External"/><Relationship Id="rId7" Type="http://schemas.openxmlformats.org/officeDocument/2006/relationships/image" Target="../media/image2.jpeg"/><Relationship Id="rId2" Type="http://schemas.openxmlformats.org/officeDocument/2006/relationships/hyperlink" Target="http://www.cs.cmu.edu/~15784-s25/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cs.cmu.edu/~conitzer/" TargetMode="External"/><Relationship Id="rId5" Type="http://schemas.openxmlformats.org/officeDocument/2006/relationships/image" Target="../media/image1.jpg"/><Relationship Id="rId4" Type="http://schemas.openxmlformats.org/officeDocument/2006/relationships/hyperlink" Target="https://www.cs.cmu.edu/~conitzer/FOCALAAAI23.pdf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webp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hyperlink" Target="https://brianchristian.org/the-alignment-problem/" TargetMode="External"/><Relationship Id="rId13" Type="http://schemas.openxmlformats.org/officeDocument/2006/relationships/image" Target="../media/image20.png"/><Relationship Id="rId18" Type="http://schemas.openxmlformats.org/officeDocument/2006/relationships/hyperlink" Target="https://facctconference.org/" TargetMode="External"/><Relationship Id="rId3" Type="http://schemas.openxmlformats.org/officeDocument/2006/relationships/image" Target="../media/image15.png"/><Relationship Id="rId7" Type="http://schemas.openxmlformats.org/officeDocument/2006/relationships/image" Target="../media/image17.png"/><Relationship Id="rId12" Type="http://schemas.openxmlformats.org/officeDocument/2006/relationships/hyperlink" Target="https://ai100.stanford.edu/" TargetMode="External"/><Relationship Id="rId17" Type="http://schemas.openxmlformats.org/officeDocument/2006/relationships/image" Target="../media/image22.jpg"/><Relationship Id="rId2" Type="http://schemas.openxmlformats.org/officeDocument/2006/relationships/hyperlink" Target="https://arxiv.org/abs/1709.06692" TargetMode="External"/><Relationship Id="rId16" Type="http://schemas.openxmlformats.org/officeDocument/2006/relationships/hyperlink" Target="https://www.penguin.co.uk/books/317706/moral-ai-by-conitzer-jana-schaich-borg-walter-sinnott-armstrong-and-vincent/9780241454749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proceedings.mlr.press/v97/kahng19a/kahng19a.pdf" TargetMode="External"/><Relationship Id="rId11" Type="http://schemas.openxmlformats.org/officeDocument/2006/relationships/image" Target="../media/image19.png"/><Relationship Id="rId5" Type="http://schemas.openxmlformats.org/officeDocument/2006/relationships/image" Target="../media/image16.jpg"/><Relationship Id="rId15" Type="http://schemas.openxmlformats.org/officeDocument/2006/relationships/image" Target="../media/image21.png"/><Relationship Id="rId10" Type="http://schemas.openxmlformats.org/officeDocument/2006/relationships/hyperlink" Target="https://www.schwarzmancentre.ox.ac.uk/ethicsinai" TargetMode="External"/><Relationship Id="rId19" Type="http://schemas.openxmlformats.org/officeDocument/2006/relationships/image" Target="../media/image23.png"/><Relationship Id="rId4" Type="http://schemas.openxmlformats.org/officeDocument/2006/relationships/hyperlink" Target="https://users.cs.duke.edu/~conitzer/kidneyAIJ20.pdf" TargetMode="External"/><Relationship Id="rId9" Type="http://schemas.openxmlformats.org/officeDocument/2006/relationships/image" Target="../media/image18.jpg"/><Relationship Id="rId14" Type="http://schemas.openxmlformats.org/officeDocument/2006/relationships/hyperlink" Target="https://www.aies-conference.com/2022/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2.xml"/><Relationship Id="rId5" Type="http://schemas.openxmlformats.org/officeDocument/2006/relationships/image" Target="../media/image26.wmf"/><Relationship Id="rId4" Type="http://schemas.openxmlformats.org/officeDocument/2006/relationships/image" Target="../media/image25.wmf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nytimes.com/2002/07/23/science/why-we-re-so-nice-we-re-wired-to-cooperate.html" TargetMode="External"/><Relationship Id="rId3" Type="http://schemas.openxmlformats.org/officeDocument/2006/relationships/image" Target="../media/image27.png"/><Relationship Id="rId7" Type="http://schemas.openxmlformats.org/officeDocument/2006/relationships/image" Target="../media/image29.png"/><Relationship Id="rId2" Type="http://schemas.openxmlformats.org/officeDocument/2006/relationships/hyperlink" Target="https://www.ncbi.nlm.nih.gov/pmc/articles/PMC2936178/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nautil.us/issue/1/what-makes-you-so-special/cooperation-is-what-makes-us-human" TargetMode="External"/><Relationship Id="rId5" Type="http://schemas.openxmlformats.org/officeDocument/2006/relationships/image" Target="../media/image28.png"/><Relationship Id="rId4" Type="http://schemas.openxmlformats.org/officeDocument/2006/relationships/hyperlink" Target="https://www.science.org/content/article/human-altruism-traces-back-origins-humanity" TargetMode="External"/><Relationship Id="rId9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buzzfeednews.com/article/zahrahirji/global-climate-talks-end-in-disappointment" TargetMode="External"/><Relationship Id="rId3" Type="http://schemas.openxmlformats.org/officeDocument/2006/relationships/image" Target="../media/image31.png"/><Relationship Id="rId7" Type="http://schemas.openxmlformats.org/officeDocument/2006/relationships/image" Target="../media/image33.png"/><Relationship Id="rId2" Type="http://schemas.openxmlformats.org/officeDocument/2006/relationships/hyperlink" Target="https://global.oup.com/academic/product/why-international-cooperation-is-failing-9780198714729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foreignaffairs.com/articles/world/2020-06-09/when-system-fails" TargetMode="External"/><Relationship Id="rId5" Type="http://schemas.openxmlformats.org/officeDocument/2006/relationships/image" Target="../media/image32.png"/><Relationship Id="rId4" Type="http://schemas.openxmlformats.org/officeDocument/2006/relationships/hyperlink" Target="https://www.jstor.org/stable/2010352" TargetMode="External"/><Relationship Id="rId9" Type="http://schemas.openxmlformats.org/officeDocument/2006/relationships/image" Target="../media/image34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hyperlink" Target="https://www.ai4climatecoop.org/" TargetMode="Externa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Xtb1WZtc6M4" TargetMode="External"/><Relationship Id="rId2" Type="http://schemas.openxmlformats.org/officeDocument/2006/relationships/hyperlink" Target="https://www.cooperativeai.com/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5" Type="http://schemas.openxmlformats.org/officeDocument/2006/relationships/hyperlink" Target="https://www.cooperativeai.com/contests/melting-pot-2023" TargetMode="External"/><Relationship Id="rId4" Type="http://schemas.openxmlformats.org/officeDocument/2006/relationships/image" Target="../media/image3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hyperlink" Target="https://www.cooperativeai.com/seminars" TargetMode="Externa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ciencedirect.com/science/article/pii/S0899825685710275" TargetMode="Externa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cs.cmu.edu/~conitzer/ethicalWINE08.pdf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s://www.theatlantic.com/technology/archive/2011/04/want-to-see-how-crazy-a-bot-run-market-can-be/237773/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theatlantic.com/author/james-fallows/" TargetMode="Externa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s.cmu.edu/~conitzer/fastAAAI13.pdf" TargetMode="External"/><Relationship Id="rId2" Type="http://schemas.openxmlformats.org/officeDocument/2006/relationships/hyperlink" Target="https://www.sciencedirect.com/science/article/pii/S0167923604001733" TargetMode="Externa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g"/><Relationship Id="rId4" Type="http://schemas.openxmlformats.org/officeDocument/2006/relationships/hyperlink" Target="https://www.cs.cmu.edu/~conitzer/maximalIJCAI15.pdf" TargetMode="Externa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s.cmu.edu/~conitzer/disarmamentAAAI18.pdf" TargetMode="External"/><Relationship Id="rId2" Type="http://schemas.openxmlformats.org/officeDocument/2006/relationships/hyperlink" Target="https://www.cs.cmu.edu/~conitzer/disarmamentAAAI17.pdf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jp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s://www.wired.com/2011/04/amazon-flies-24-million/" TargetMode="Externa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jp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hyperlink" Target="https://lance.fortnow.com/papers/files/discount.pdf" TargetMode="External"/><Relationship Id="rId7" Type="http://schemas.openxmlformats.org/officeDocument/2006/relationships/hyperlink" Target="https://link.springer.com/article/10.1007/s11238-018-9679-3" TargetMode="External"/><Relationship Id="rId2" Type="http://schemas.openxmlformats.org/officeDocument/2006/relationships/hyperlink" Target="https://www.sciencedirect.com/science/article/pii/S0899825604000314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arxiv.org/abs/1602.04184" TargetMode="External"/><Relationship Id="rId5" Type="http://schemas.openxmlformats.org/officeDocument/2006/relationships/hyperlink" Target="https://arxiv.org/abs/1401.5577" TargetMode="External"/><Relationship Id="rId4" Type="http://schemas.openxmlformats.org/officeDocument/2006/relationships/hyperlink" Target="https://www.sciencedirect.com/science/article/pii/S0899825609001912" TargetMode="Externa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hyperlink" Target="https://link.springer.com/article/10.1007/s11238-018-9679-3" TargetMode="Externa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arxiv.org/abs/2412.14570" TargetMode="External"/><Relationship Id="rId4" Type="http://schemas.openxmlformats.org/officeDocument/2006/relationships/hyperlink" Target="https://arxiv.org/abs/2402.08128" TargetMode="Externa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hyperlink" Target="https://link.springer.com/article/10.1007/s10458-022-09574-6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jpg"/><Relationship Id="rId4" Type="http://schemas.openxmlformats.org/officeDocument/2006/relationships/image" Target="../media/image48.emf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hyperlink" Target="https://en.wikipedia.org/wiki/2010_flash_crash#cite_note-CFTC_2014-5" TargetMode="External"/><Relationship Id="rId3" Type="http://schemas.openxmlformats.org/officeDocument/2006/relationships/hyperlink" Target="https://en.wikipedia.org/wiki/2010_flash_crash#cite_note-phillips-5-11-10-2" TargetMode="External"/><Relationship Id="rId7" Type="http://schemas.openxmlformats.org/officeDocument/2006/relationships/hyperlink" Target="https://en.wikipedia.org/wiki/Eastern_Time_Zone" TargetMode="External"/><Relationship Id="rId2" Type="http://schemas.openxmlformats.org/officeDocument/2006/relationships/hyperlink" Target="https://en.wikipedia.org/wiki/2010_flash_crash#cite_note-1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en.wikipedia.org/wiki/Stock_market_crash" TargetMode="External"/><Relationship Id="rId5" Type="http://schemas.openxmlformats.org/officeDocument/2006/relationships/hyperlink" Target="https://en.wikipedia.org/wiki/2010_flash_crash#cite_note-Traders_Magazine_2015-4" TargetMode="External"/><Relationship Id="rId4" Type="http://schemas.openxmlformats.org/officeDocument/2006/relationships/hyperlink" Target="https://en.wikipedia.org/wiki/2010_flash_crash#cite_note-3" TargetMode="External"/><Relationship Id="rId9" Type="http://schemas.openxmlformats.org/officeDocument/2006/relationships/image" Target="../media/image5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andrew.cmu.edu/user/coesterh/RIA.pdf" TargetMode="External"/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9.jp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arxiv.org/abs/2410.14311" TargetMode="External"/><Relationship Id="rId4" Type="http://schemas.openxmlformats.org/officeDocument/2006/relationships/hyperlink" Target="https://www.cs.cmu.edu/~conitzer/simulationIJCAI23.pdf" TargetMode="Externa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hyperlink" Target="https://arxiv.org/abs/2411.04462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jp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hyperlink" Target="https://academic.oup.com/analysis/article/60/2/143/189416" TargetMode="Externa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jpg"/><Relationship Id="rId3" Type="http://schemas.openxmlformats.org/officeDocument/2006/relationships/image" Target="../media/image59.jpeg"/><Relationship Id="rId7" Type="http://schemas.openxmlformats.org/officeDocument/2006/relationships/hyperlink" Target="https://www.cs.cmu.edu/~conitzer/imperfectIJCAI24.pdf" TargetMode="External"/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cs.cmu.edu/~conitzer/computationalIJCAI23.pdf" TargetMode="External"/><Relationship Id="rId5" Type="http://schemas.openxmlformats.org/officeDocument/2006/relationships/image" Target="../media/image61.jpg"/><Relationship Id="rId4" Type="http://schemas.openxmlformats.org/officeDocument/2006/relationships/image" Target="../media/image60.jpeg"/><Relationship Id="rId9" Type="http://schemas.openxmlformats.org/officeDocument/2006/relationships/image" Target="../media/image63.jp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cs.cmu.edu/~conitzer/amdUAI02.pdf" TargetMode="Externa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image" Target="../media/image67.png"/><Relationship Id="rId7" Type="http://schemas.openxmlformats.org/officeDocument/2006/relationships/image" Target="../media/image71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Relationship Id="rId9" Type="http://schemas.openxmlformats.org/officeDocument/2006/relationships/image" Target="../media/image73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hyperlink" Target="https://academic.oup.com/pq/article/71/4/pqaa086/6118001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jpg"/><Relationship Id="rId4" Type="http://schemas.openxmlformats.org/officeDocument/2006/relationships/image" Target="../media/image5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arxiv.org/abs/2401.03408" TargetMode="External"/><Relationship Id="rId5" Type="http://schemas.openxmlformats.org/officeDocument/2006/relationships/image" Target="../media/image10.emf"/><Relationship Id="rId4" Type="http://schemas.openxmlformats.org/officeDocument/2006/relationships/image" Target="../media/image9.emf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5.e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hyperlink" Target="https://link.springer.com/article/10.1007/s10670-018-9979-6" TargetMode="External"/><Relationship Id="rId2" Type="http://schemas.openxmlformats.org/officeDocument/2006/relationships/hyperlink" Target="https://dialectica.philosophie.ch/dialectica/article/view/3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6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hyperlink" Target="https://arxiv.org/abs/2207.03470" TargetMode="External"/><Relationship Id="rId3" Type="http://schemas.openxmlformats.org/officeDocument/2006/relationships/image" Target="../media/image77.emf"/><Relationship Id="rId7" Type="http://schemas.openxmlformats.org/officeDocument/2006/relationships/image" Target="../media/image13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jpg"/><Relationship Id="rId5" Type="http://schemas.openxmlformats.org/officeDocument/2006/relationships/image" Target="../media/image79.jpg"/><Relationship Id="rId4" Type="http://schemas.openxmlformats.org/officeDocument/2006/relationships/image" Target="../media/image78.jpg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jpg"/><Relationship Id="rId5" Type="http://schemas.openxmlformats.org/officeDocument/2006/relationships/image" Target="../media/image46.jpg"/><Relationship Id="rId4" Type="http://schemas.openxmlformats.org/officeDocument/2006/relationships/image" Target="../media/image79.jpg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s.cmu.edu/~conitzer/designingAAAI19.pdf" TargetMode="Externa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62916" y="1226849"/>
            <a:ext cx="8972001" cy="1325563"/>
          </a:xfrm>
        </p:spPr>
        <p:txBody>
          <a:bodyPr>
            <a:noAutofit/>
          </a:bodyPr>
          <a:lstStyle/>
          <a:p>
            <a:pPr algn="ctr"/>
            <a:r>
              <a:rPr lang="en-US" sz="4000" dirty="0">
                <a:hlinkClick r:id="rId2"/>
              </a:rPr>
              <a:t>15-784 (CMU)</a:t>
            </a:r>
            <a:br>
              <a:rPr lang="en-US" sz="4000" dirty="0">
                <a:hlinkClick r:id="rId2"/>
              </a:rPr>
            </a:br>
            <a:r>
              <a:rPr lang="en-US" sz="4000" dirty="0">
                <a:hlinkClick r:id="rId2"/>
              </a:rPr>
              <a:t> Foundations of Cooperative AI</a:t>
            </a:r>
            <a:br>
              <a:rPr lang="en-US" sz="4000" dirty="0"/>
            </a:br>
            <a:r>
              <a:rPr lang="en-US" sz="2400" dirty="0"/>
              <a:t>you should also be on Piazza for the course</a:t>
            </a:r>
            <a:br>
              <a:rPr lang="en-US" sz="4000" dirty="0"/>
            </a:br>
            <a:br>
              <a:rPr lang="en-US" sz="4000" dirty="0"/>
            </a:br>
            <a:r>
              <a:rPr lang="en-US" sz="2800" dirty="0"/>
              <a:t>See also: </a:t>
            </a:r>
            <a:r>
              <a:rPr lang="en-US" sz="2800" dirty="0">
                <a:hlinkClick r:id="rId3"/>
              </a:rPr>
              <a:t>Foundations of Cooperative AI Lab (FOCAL)</a:t>
            </a:r>
            <a:br>
              <a:rPr lang="en-US" sz="2800" dirty="0"/>
            </a:br>
            <a:r>
              <a:rPr lang="en-US" sz="1800" dirty="0"/>
              <a:t>Vision paper: Vincent Conitzer and Caspar </a:t>
            </a:r>
            <a:r>
              <a:rPr lang="en-US" sz="1800" dirty="0" err="1"/>
              <a:t>Oesterheld</a:t>
            </a:r>
            <a:r>
              <a:rPr lang="en-US" sz="1800" dirty="0"/>
              <a:t>. </a:t>
            </a:r>
            <a:r>
              <a:rPr lang="en-US" sz="1800" dirty="0">
                <a:hlinkClick r:id="rId4"/>
              </a:rPr>
              <a:t>Foundations of Cooperative AI.</a:t>
            </a:r>
            <a:r>
              <a:rPr lang="en-US" sz="1800" dirty="0"/>
              <a:t> AAAI’23</a:t>
            </a:r>
            <a:br>
              <a:rPr lang="en-US" dirty="0">
                <a:solidFill>
                  <a:srgbClr val="0070C0"/>
                </a:solidFill>
              </a:rPr>
            </a:br>
            <a:endParaRPr lang="en-US" dirty="0">
              <a:solidFill>
                <a:srgbClr val="0070C0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5D3F170-B46E-13B0-0BAA-A7458039718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63" r="12041" b="24649"/>
          <a:stretch/>
        </p:blipFill>
        <p:spPr>
          <a:xfrm>
            <a:off x="3888710" y="3786822"/>
            <a:ext cx="1254753" cy="1719869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688AAFEF-C0AE-21B4-0003-B9E6BE316D7D}"/>
              </a:ext>
            </a:extLst>
          </p:cNvPr>
          <p:cNvSpPr txBox="1"/>
          <p:nvPr/>
        </p:nvSpPr>
        <p:spPr>
          <a:xfrm>
            <a:off x="3604934" y="5506690"/>
            <a:ext cx="2648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hlinkClick r:id="rId6"/>
              </a:rPr>
              <a:t>Vincent Conitzer</a:t>
            </a:r>
            <a:endParaRPr lang="en-US" i="1" dirty="0"/>
          </a:p>
          <a:p>
            <a:r>
              <a:rPr lang="en-US" i="1" dirty="0"/>
              <a:t>(instructor)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0069D0B-232D-C478-EAC6-C023BE15583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1025" y="3786823"/>
            <a:ext cx="1275027" cy="171986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DBAB28E-6E04-EB9A-C0F4-50F5AE92A00D}"/>
              </a:ext>
            </a:extLst>
          </p:cNvPr>
          <p:cNvSpPr txBox="1"/>
          <p:nvPr/>
        </p:nvSpPr>
        <p:spPr>
          <a:xfrm>
            <a:off x="6253470" y="5506690"/>
            <a:ext cx="2648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hlinkClick r:id="rId8"/>
              </a:rPr>
              <a:t>Emanuel </a:t>
            </a:r>
            <a:r>
              <a:rPr lang="en-US" i="1" dirty="0" err="1">
                <a:hlinkClick r:id="rId8"/>
              </a:rPr>
              <a:t>Tewolde</a:t>
            </a:r>
            <a:endParaRPr lang="en-US" i="1" dirty="0"/>
          </a:p>
          <a:p>
            <a:r>
              <a:rPr lang="en-US" i="1" dirty="0"/>
              <a:t>(TA)</a:t>
            </a:r>
          </a:p>
        </p:txBody>
      </p:sp>
    </p:spTree>
    <p:extLst>
      <p:ext uri="{BB962C8B-B14F-4D97-AF65-F5344CB8AC3E}">
        <p14:creationId xmlns:p14="http://schemas.microsoft.com/office/powerpoint/2010/main" val="7916867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652CD3-A509-4F21-A7FE-FF6AA22959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5762625" cy="1325563"/>
          </a:xfrm>
        </p:spPr>
        <p:txBody>
          <a:bodyPr/>
          <a:lstStyle/>
          <a:p>
            <a:r>
              <a:rPr lang="en-US" dirty="0"/>
              <a:t>Russell and </a:t>
            </a:r>
            <a:r>
              <a:rPr lang="en-US" dirty="0" err="1"/>
              <a:t>Norvig’s</a:t>
            </a:r>
            <a:r>
              <a:rPr lang="en-US" dirty="0"/>
              <a:t> “AI: A Modern Approach”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2683CCD-5DE8-4D3B-ACAE-A3CAA12484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98229"/>
            <a:ext cx="7638816" cy="4127023"/>
          </a:xfrm>
          <a:prstGeom prst="rect">
            <a:avLst/>
          </a:prstGeom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711212C-7051-4A8B-B782-C9A6DF2996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38816" y="1923034"/>
            <a:ext cx="4572350" cy="5187734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“… we will insist on an objective performance measure imposed by some authority. In other words, we as outside observers establish a standard of what it means to be successful in an environment and use it to measure the performance of agents.”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07D058E-F998-4760-9B71-D2221FBF5BB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8249907" y="137908"/>
            <a:ext cx="1142109" cy="125925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DCB3EFD-9FD1-44A3-AE83-9CDB43D089EE}"/>
              </a:ext>
            </a:extLst>
          </p:cNvPr>
          <p:cNvSpPr txBox="1"/>
          <p:nvPr/>
        </p:nvSpPr>
        <p:spPr>
          <a:xfrm>
            <a:off x="8118646" y="1346161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Stuart Russell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3639FBD-10B6-45DC-83F4-8B5533AD5EE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8249907" y="137909"/>
            <a:ext cx="1142109" cy="125925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45752BB-6A8D-4BC6-A2F6-F788F532A17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3173" y="137908"/>
            <a:ext cx="1083076" cy="125925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4A4E503-3C58-4371-B7F3-45B8CF7EB404}"/>
              </a:ext>
            </a:extLst>
          </p:cNvPr>
          <p:cNvSpPr txBox="1"/>
          <p:nvPr/>
        </p:nvSpPr>
        <p:spPr>
          <a:xfrm>
            <a:off x="9736223" y="1346161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Peter </a:t>
            </a:r>
            <a:r>
              <a:rPr lang="en-US" i="1" dirty="0" err="1"/>
              <a:t>Norvig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1502315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CADA4F-4BF7-436C-9E9C-29729F2D5B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598" y="33734"/>
            <a:ext cx="10515600" cy="1325563"/>
          </a:xfrm>
        </p:spPr>
        <p:txBody>
          <a:bodyPr/>
          <a:lstStyle/>
          <a:p>
            <a:r>
              <a:rPr lang="en-US" dirty="0"/>
              <a:t>AI Alignment</a:t>
            </a:r>
          </a:p>
        </p:txBody>
      </p:sp>
      <p:pic>
        <p:nvPicPr>
          <p:cNvPr id="4" name="Picture 3">
            <a:hlinkClick r:id="rId2"/>
            <a:extLst>
              <a:ext uri="{FF2B5EF4-FFF2-40B4-BE49-F238E27FC236}">
                <a16:creationId xmlns:a16="http://schemas.microsoft.com/office/drawing/2014/main" id="{79034FA6-96AF-4C06-A45B-FAB35843A3E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4970"/>
          <a:stretch/>
        </p:blipFill>
        <p:spPr>
          <a:xfrm>
            <a:off x="6953738" y="305423"/>
            <a:ext cx="3119331" cy="1667424"/>
          </a:xfrm>
          <a:prstGeom prst="rect">
            <a:avLst/>
          </a:prstGeom>
        </p:spPr>
      </p:pic>
      <p:pic>
        <p:nvPicPr>
          <p:cNvPr id="5" name="Content Placeholder 4">
            <a:hlinkClick r:id="rId4"/>
            <a:extLst>
              <a:ext uri="{FF2B5EF4-FFF2-40B4-BE49-F238E27FC236}">
                <a16:creationId xmlns:a16="http://schemas.microsoft.com/office/drawing/2014/main" id="{12E44A96-D414-4093-8E12-690D4EA10AC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318" y="336776"/>
            <a:ext cx="2947386" cy="1802469"/>
          </a:xfrm>
        </p:spPr>
      </p:pic>
      <p:pic>
        <p:nvPicPr>
          <p:cNvPr id="7" name="Picture 6">
            <a:hlinkClick r:id="rId6"/>
            <a:extLst>
              <a:ext uri="{FF2B5EF4-FFF2-40B4-BE49-F238E27FC236}">
                <a16:creationId xmlns:a16="http://schemas.microsoft.com/office/drawing/2014/main" id="{E913675D-F80C-4860-A833-C37264E1CFD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1293" y="285510"/>
            <a:ext cx="1718690" cy="1718690"/>
          </a:xfrm>
          <a:prstGeom prst="rect">
            <a:avLst/>
          </a:prstGeom>
        </p:spPr>
      </p:pic>
      <p:pic>
        <p:nvPicPr>
          <p:cNvPr id="6" name="Picture 5">
            <a:hlinkClick r:id="rId8"/>
            <a:extLst>
              <a:ext uri="{FF2B5EF4-FFF2-40B4-BE49-F238E27FC236}">
                <a16:creationId xmlns:a16="http://schemas.microsoft.com/office/drawing/2014/main" id="{F7AD9222-5734-4526-9A5F-DE10697ABA6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567" y="1636309"/>
            <a:ext cx="2814399" cy="4248150"/>
          </a:xfrm>
          <a:prstGeom prst="rect">
            <a:avLst/>
          </a:prstGeom>
        </p:spPr>
      </p:pic>
      <p:pic>
        <p:nvPicPr>
          <p:cNvPr id="9" name="Picture 8">
            <a:hlinkClick r:id="rId10"/>
            <a:extLst>
              <a:ext uri="{FF2B5EF4-FFF2-40B4-BE49-F238E27FC236}">
                <a16:creationId xmlns:a16="http://schemas.microsoft.com/office/drawing/2014/main" id="{07E1CEDE-32F9-4F3E-BBAF-ECDE7BF0E00B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l="5187" t="2459" r="59149" b="38493"/>
          <a:stretch/>
        </p:blipFill>
        <p:spPr>
          <a:xfrm>
            <a:off x="5761962" y="4718756"/>
            <a:ext cx="2190481" cy="2040062"/>
          </a:xfrm>
          <a:prstGeom prst="rect">
            <a:avLst/>
          </a:prstGeom>
        </p:spPr>
      </p:pic>
      <p:pic>
        <p:nvPicPr>
          <p:cNvPr id="10" name="Picture 9">
            <a:hlinkClick r:id="rId12"/>
            <a:extLst>
              <a:ext uri="{FF2B5EF4-FFF2-40B4-BE49-F238E27FC236}">
                <a16:creationId xmlns:a16="http://schemas.microsoft.com/office/drawing/2014/main" id="{08778FEE-83F8-47F2-96CB-8298A9A48646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r="50791" b="60000"/>
          <a:stretch/>
        </p:blipFill>
        <p:spPr>
          <a:xfrm>
            <a:off x="8154800" y="4947656"/>
            <a:ext cx="3553633" cy="1624834"/>
          </a:xfrm>
          <a:prstGeom prst="rect">
            <a:avLst/>
          </a:prstGeom>
        </p:spPr>
      </p:pic>
      <p:pic>
        <p:nvPicPr>
          <p:cNvPr id="11" name="Picture 10">
            <a:hlinkClick r:id="rId14"/>
            <a:extLst>
              <a:ext uri="{FF2B5EF4-FFF2-40B4-BE49-F238E27FC236}">
                <a16:creationId xmlns:a16="http://schemas.microsoft.com/office/drawing/2014/main" id="{D214A709-4B59-4CF0-B939-E20F46990D27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l="37500" t="19821" r="6287" b="29225"/>
          <a:stretch/>
        </p:blipFill>
        <p:spPr>
          <a:xfrm>
            <a:off x="4199800" y="2275889"/>
            <a:ext cx="4320902" cy="2203148"/>
          </a:xfrm>
          <a:prstGeom prst="rect">
            <a:avLst/>
          </a:prstGeom>
        </p:spPr>
      </p:pic>
      <p:pic>
        <p:nvPicPr>
          <p:cNvPr id="8" name="Picture 7">
            <a:hlinkClick r:id="rId16"/>
            <a:extLst>
              <a:ext uri="{FF2B5EF4-FFF2-40B4-BE49-F238E27FC236}">
                <a16:creationId xmlns:a16="http://schemas.microsoft.com/office/drawing/2014/main" id="{A95D93CD-EBA6-B6C8-3F91-293E35D4005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0405" y="4611112"/>
            <a:ext cx="1367091" cy="2197895"/>
          </a:xfrm>
          <a:prstGeom prst="rect">
            <a:avLst/>
          </a:prstGeom>
        </p:spPr>
      </p:pic>
      <p:pic>
        <p:nvPicPr>
          <p:cNvPr id="3" name="Picture 2">
            <a:hlinkClick r:id="rId18"/>
            <a:extLst>
              <a:ext uri="{FF2B5EF4-FFF2-40B4-BE49-F238E27FC236}">
                <a16:creationId xmlns:a16="http://schemas.microsoft.com/office/drawing/2014/main" id="{112CABBD-757A-D348-0D02-5B0E6C47127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1004" y="2255976"/>
            <a:ext cx="3020189" cy="23128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496011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55402E-82C3-4410-B60D-5EA26B3A80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3450" y="-73906"/>
            <a:ext cx="10515600" cy="1325563"/>
          </a:xfrm>
        </p:spPr>
        <p:txBody>
          <a:bodyPr/>
          <a:lstStyle/>
          <a:p>
            <a:r>
              <a:rPr lang="en-US" dirty="0"/>
              <a:t>Even almost perfectly aligned agents can perform horribly in equilibrium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879B7A3-41BF-4497-8D8F-0D9DC1CD497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77799014"/>
              </p:ext>
            </p:extLst>
          </p:nvPr>
        </p:nvGraphicFramePr>
        <p:xfrm>
          <a:off x="1724024" y="3114678"/>
          <a:ext cx="7991472" cy="36480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5956">
                  <a:extLst>
                    <a:ext uri="{9D8B030D-6E8A-4147-A177-3AD203B41FA5}">
                      <a16:colId xmlns:a16="http://schemas.microsoft.com/office/drawing/2014/main" val="1351855960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13989815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1795008057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988535087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026865192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986057456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179983190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1864559717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2556034584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4060694639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2657992720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4283172039"/>
                    </a:ext>
                  </a:extLst>
                </a:gridCol>
              </a:tblGrid>
              <a:tr h="304006">
                <a:tc>
                  <a:txBody>
                    <a:bodyPr/>
                    <a:lstStyle/>
                    <a:p>
                      <a:pPr algn="ctr" fontAlgn="b"/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100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90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80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70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60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50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40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30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20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10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3132216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100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111, 111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90, 112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80, 102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70, 92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60, 82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20, 42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0, 22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878527333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90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112, 90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101, 101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80, 102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70, 92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60, 82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20, 42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393667651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80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102, 80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102, 80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91, 91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70, 92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60, 82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30, 52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20, 42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56094905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70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92, 70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92, 70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92, 70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81, 81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60, 82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30, 52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20, 42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456225982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60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82, 60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82, 60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82, 60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82, 60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71, 71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20, 42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10, 32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620735182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50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61, 61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40, 62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20, 42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10, 32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96753058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40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51, 51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20, 42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774063694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30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41, 41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20, 42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466057659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20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31, 31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10, 32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868903701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10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21, 21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0, 22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076999480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11, 11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706869290"/>
                  </a:ext>
                </a:extLst>
              </a:tr>
            </a:tbl>
          </a:graphicData>
        </a:graphic>
      </p:graphicFrame>
      <p:sp>
        <p:nvSpPr>
          <p:cNvPr id="5" name="Rectangle 3">
            <a:extLst>
              <a:ext uri="{FF2B5EF4-FFF2-40B4-BE49-F238E27FC236}">
                <a16:creationId xmlns:a16="http://schemas.microsoft.com/office/drawing/2014/main" id="{1C5B73C3-FFC7-4BA1-944E-383D7BA779C4}"/>
              </a:ext>
            </a:extLst>
          </p:cNvPr>
          <p:cNvSpPr txBox="1">
            <a:spLocks noChangeArrowheads="1"/>
          </p:cNvSpPr>
          <p:nvPr/>
        </p:nvSpPr>
        <p:spPr>
          <a:xfrm>
            <a:off x="737011" y="1265064"/>
            <a:ext cx="10807289" cy="1958271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200" dirty="0"/>
              <a:t>Two agents each provide part of a service, each chooses quality </a:t>
            </a:r>
            <a:r>
              <a:rPr lang="en-US" altLang="en-US" sz="3200" i="1" dirty="0"/>
              <a:t>q</a:t>
            </a:r>
            <a:r>
              <a:rPr lang="en-US" altLang="en-US" sz="3200" i="1" baseline="-25000" dirty="0"/>
              <a:t>i</a:t>
            </a:r>
          </a:p>
          <a:p>
            <a:r>
              <a:rPr lang="en-US" altLang="en-US" sz="3200" b="1" dirty="0"/>
              <a:t>Overall quality </a:t>
            </a:r>
            <a:r>
              <a:rPr lang="en-US" altLang="en-US" sz="3200" dirty="0"/>
              <a:t>determined by min</a:t>
            </a:r>
            <a:r>
              <a:rPr lang="en-US" altLang="en-US" sz="3200" i="1" baseline="-25000" dirty="0"/>
              <a:t>i</a:t>
            </a:r>
            <a:r>
              <a:rPr lang="en-US" altLang="en-US" sz="3200" dirty="0"/>
              <a:t> </a:t>
            </a:r>
            <a:r>
              <a:rPr lang="en-US" altLang="en-US" sz="3200" i="1" dirty="0"/>
              <a:t>q</a:t>
            </a:r>
            <a:r>
              <a:rPr lang="en-US" altLang="en-US" sz="3200" i="1" baseline="-25000" dirty="0"/>
              <a:t>i</a:t>
            </a:r>
            <a:endParaRPr lang="en-US" altLang="en-US" sz="3200" i="1" dirty="0"/>
          </a:p>
          <a:p>
            <a:r>
              <a:rPr lang="en-US" altLang="en-US" sz="3200" dirty="0"/>
              <a:t>Agents care primarily about overall quality, but also have a slight incentive to be the lower one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2221EAC-0A1F-468D-B556-1C4CA6F74CC3}"/>
              </a:ext>
            </a:extLst>
          </p:cNvPr>
          <p:cNvSpPr txBox="1"/>
          <p:nvPr/>
        </p:nvSpPr>
        <p:spPr>
          <a:xfrm>
            <a:off x="9734550" y="4657450"/>
            <a:ext cx="25527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i="1" dirty="0"/>
              <a:t>(Cf. Traveler’s Dilemma)</a:t>
            </a:r>
            <a:endParaRPr lang="en-US" sz="2400" i="1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5983081-E647-49EF-BAA9-603A489AD48E}"/>
              </a:ext>
            </a:extLst>
          </p:cNvPr>
          <p:cNvSpPr/>
          <p:nvPr/>
        </p:nvSpPr>
        <p:spPr>
          <a:xfrm>
            <a:off x="8982074" y="6429374"/>
            <a:ext cx="752475" cy="333375"/>
          </a:xfrm>
          <a:prstGeom prst="rect">
            <a:avLst/>
          </a:prstGeom>
          <a:noFill/>
          <a:ln w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4227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93EF1F2-9384-E443-5EB5-5839EFC529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81200" y="0"/>
            <a:ext cx="8229600" cy="685800"/>
          </a:xfrm>
        </p:spPr>
        <p:txBody>
          <a:bodyPr/>
          <a:lstStyle/>
          <a:p>
            <a:pPr eaLnBrk="1" hangingPunct="1"/>
            <a:r>
              <a:rPr lang="en-US" altLang="en-US" sz="4000"/>
              <a:t>Prisoner’s Dilemma</a:t>
            </a:r>
            <a:endParaRPr lang="en-US" altLang="en-US" sz="4000">
              <a:solidFill>
                <a:srgbClr val="CCECFF"/>
              </a:solidFill>
            </a:endParaRPr>
          </a:p>
        </p:txBody>
      </p:sp>
      <p:graphicFrame>
        <p:nvGraphicFramePr>
          <p:cNvPr id="290819" name="Group 3">
            <a:extLst>
              <a:ext uri="{FF2B5EF4-FFF2-40B4-BE49-F238E27FC236}">
                <a16:creationId xmlns:a16="http://schemas.microsoft.com/office/drawing/2014/main" id="{2AC8DAD5-35EC-4210-B749-B2C96ADF6C15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610100" y="4864100"/>
          <a:ext cx="3771900" cy="1841500"/>
        </p:xfrm>
        <a:graphic>
          <a:graphicData uri="http://schemas.openxmlformats.org/drawingml/2006/table">
            <a:tbl>
              <a:tblPr/>
              <a:tblGrid>
                <a:gridCol w="17097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621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858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-2, -2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-3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56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-3, 0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-1, -1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350" name="Text Box 14">
            <a:extLst>
              <a:ext uri="{FF2B5EF4-FFF2-40B4-BE49-F238E27FC236}">
                <a16:creationId xmlns:a16="http://schemas.microsoft.com/office/drawing/2014/main" id="{D29DEF52-282D-9D6D-FA52-AF33DA68F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4275139"/>
            <a:ext cx="1327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000">
                <a:latin typeface="Times New Roman" panose="02020603050405020304" pitchFamily="18" charset="0"/>
              </a:rPr>
              <a:t>confess</a:t>
            </a:r>
          </a:p>
        </p:txBody>
      </p:sp>
      <p:sp>
        <p:nvSpPr>
          <p:cNvPr id="14351" name="Rectangle 15">
            <a:extLst>
              <a:ext uri="{FF2B5EF4-FFF2-40B4-BE49-F238E27FC236}">
                <a16:creationId xmlns:a16="http://schemas.microsoft.com/office/drawing/2014/main" id="{41F3099A-318F-F8A7-83F8-C453B1D58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461" y="725486"/>
            <a:ext cx="1090177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/>
              <a:t>Pair of criminals has been caught</a:t>
            </a:r>
          </a:p>
          <a:p>
            <a:pPr eaLnBrk="1" hangingPunct="1"/>
            <a:r>
              <a:rPr lang="en-US" altLang="en-US" sz="2800" dirty="0"/>
              <a:t>District attorney has evidence to convict them of a minor crime (1 year in jail); knows that they committed a major crime together (3 years in jail) but cannot prove it</a:t>
            </a:r>
          </a:p>
          <a:p>
            <a:pPr eaLnBrk="1" hangingPunct="1"/>
            <a:r>
              <a:rPr lang="en-US" altLang="en-US" sz="2800" dirty="0"/>
              <a:t>Offers them a deal:</a:t>
            </a:r>
          </a:p>
          <a:p>
            <a:pPr lvl="1" eaLnBrk="1" hangingPunct="1"/>
            <a:r>
              <a:rPr lang="en-US" altLang="en-US" sz="2000" dirty="0"/>
              <a:t>If both confess to the major crime, they each get a 1 year reduction</a:t>
            </a:r>
          </a:p>
          <a:p>
            <a:pPr lvl="1" eaLnBrk="1" hangingPunct="1"/>
            <a:r>
              <a:rPr lang="en-US" altLang="en-US" sz="2000" dirty="0"/>
              <a:t>If only one confesses, that one gets 3 years reduction</a:t>
            </a:r>
          </a:p>
        </p:txBody>
      </p:sp>
      <p:sp>
        <p:nvSpPr>
          <p:cNvPr id="14352" name="Text Box 16">
            <a:extLst>
              <a:ext uri="{FF2B5EF4-FFF2-40B4-BE49-F238E27FC236}">
                <a16:creationId xmlns:a16="http://schemas.microsoft.com/office/drawing/2014/main" id="{9D41C0A8-F4D9-95C9-1DF5-549FAFBD4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1" y="4275139"/>
            <a:ext cx="2227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000">
                <a:latin typeface="Times New Roman" panose="02020603050405020304" pitchFamily="18" charset="0"/>
              </a:rPr>
              <a:t>don’t confess</a:t>
            </a:r>
          </a:p>
        </p:txBody>
      </p:sp>
      <p:sp>
        <p:nvSpPr>
          <p:cNvPr id="14353" name="Text Box 17">
            <a:extLst>
              <a:ext uri="{FF2B5EF4-FFF2-40B4-BE49-F238E27FC236}">
                <a16:creationId xmlns:a16="http://schemas.microsoft.com/office/drawing/2014/main" id="{F9E99B03-8EE7-EC24-A4A5-67E860A3E9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1" y="5891214"/>
            <a:ext cx="2227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000">
                <a:latin typeface="Times New Roman" panose="02020603050405020304" pitchFamily="18" charset="0"/>
              </a:rPr>
              <a:t>don’t confess</a:t>
            </a:r>
          </a:p>
        </p:txBody>
      </p:sp>
      <p:sp>
        <p:nvSpPr>
          <p:cNvPr id="14354" name="Text Box 18">
            <a:extLst>
              <a:ext uri="{FF2B5EF4-FFF2-40B4-BE49-F238E27FC236}">
                <a16:creationId xmlns:a16="http://schemas.microsoft.com/office/drawing/2014/main" id="{0CB5BE59-D584-17F3-59CF-D74F8350D3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976814"/>
            <a:ext cx="1327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000">
                <a:latin typeface="Times New Roman" panose="02020603050405020304" pitchFamily="18" charset="0"/>
              </a:rPr>
              <a:t>confess</a:t>
            </a:r>
          </a:p>
        </p:txBody>
      </p:sp>
      <p:sp>
        <p:nvSpPr>
          <p:cNvPr id="290835" name="Freeform 19">
            <a:extLst>
              <a:ext uri="{FF2B5EF4-FFF2-40B4-BE49-F238E27FC236}">
                <a16:creationId xmlns:a16="http://schemas.microsoft.com/office/drawing/2014/main" id="{474B8CD0-C608-7B54-F21F-7CC820E73792}"/>
              </a:ext>
            </a:extLst>
          </p:cNvPr>
          <p:cNvSpPr>
            <a:spLocks/>
          </p:cNvSpPr>
          <p:nvPr/>
        </p:nvSpPr>
        <p:spPr bwMode="auto">
          <a:xfrm>
            <a:off x="1663700" y="5334000"/>
            <a:ext cx="1536700" cy="838200"/>
          </a:xfrm>
          <a:custGeom>
            <a:avLst/>
            <a:gdLst>
              <a:gd name="T0" fmla="*/ 2147483646 w 968"/>
              <a:gd name="T1" fmla="*/ 0 h 528"/>
              <a:gd name="T2" fmla="*/ 2147483646 w 968"/>
              <a:gd name="T3" fmla="*/ 2147483646 h 528"/>
              <a:gd name="T4" fmla="*/ 2147483646 w 968"/>
              <a:gd name="T5" fmla="*/ 2147483646 h 528"/>
              <a:gd name="T6" fmla="*/ 2147483646 w 968"/>
              <a:gd name="T7" fmla="*/ 2147483646 h 528"/>
              <a:gd name="T8" fmla="*/ 0 60000 65536"/>
              <a:gd name="T9" fmla="*/ 0 60000 65536"/>
              <a:gd name="T10" fmla="*/ 0 60000 65536"/>
              <a:gd name="T11" fmla="*/ 0 60000 65536"/>
              <a:gd name="T12" fmla="*/ 0 w 968"/>
              <a:gd name="T13" fmla="*/ 0 h 528"/>
              <a:gd name="T14" fmla="*/ 968 w 968"/>
              <a:gd name="T15" fmla="*/ 528 h 5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68" h="528">
                <a:moveTo>
                  <a:pt x="968" y="0"/>
                </a:moveTo>
                <a:cubicBezTo>
                  <a:pt x="636" y="12"/>
                  <a:pt x="304" y="24"/>
                  <a:pt x="152" y="96"/>
                </a:cubicBezTo>
                <a:cubicBezTo>
                  <a:pt x="0" y="168"/>
                  <a:pt x="8" y="360"/>
                  <a:pt x="56" y="432"/>
                </a:cubicBezTo>
                <a:cubicBezTo>
                  <a:pt x="104" y="504"/>
                  <a:pt x="272" y="516"/>
                  <a:pt x="440" y="528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36" name="Freeform 20">
            <a:extLst>
              <a:ext uri="{FF2B5EF4-FFF2-40B4-BE49-F238E27FC236}">
                <a16:creationId xmlns:a16="http://schemas.microsoft.com/office/drawing/2014/main" id="{B196574F-CFE5-EEFB-E181-1EEE0209949C}"/>
              </a:ext>
            </a:extLst>
          </p:cNvPr>
          <p:cNvSpPr>
            <a:spLocks/>
          </p:cNvSpPr>
          <p:nvPr/>
        </p:nvSpPr>
        <p:spPr bwMode="auto">
          <a:xfrm>
            <a:off x="5486400" y="3898900"/>
            <a:ext cx="1701800" cy="444500"/>
          </a:xfrm>
          <a:custGeom>
            <a:avLst/>
            <a:gdLst>
              <a:gd name="T0" fmla="*/ 0 w 1072"/>
              <a:gd name="T1" fmla="*/ 2147483646 h 280"/>
              <a:gd name="T2" fmla="*/ 2147483646 w 1072"/>
              <a:gd name="T3" fmla="*/ 2147483646 h 280"/>
              <a:gd name="T4" fmla="*/ 2147483646 w 1072"/>
              <a:gd name="T5" fmla="*/ 2147483646 h 280"/>
              <a:gd name="T6" fmla="*/ 2147483646 w 1072"/>
              <a:gd name="T7" fmla="*/ 2147483646 h 280"/>
              <a:gd name="T8" fmla="*/ 0 60000 65536"/>
              <a:gd name="T9" fmla="*/ 0 60000 65536"/>
              <a:gd name="T10" fmla="*/ 0 60000 65536"/>
              <a:gd name="T11" fmla="*/ 0 60000 65536"/>
              <a:gd name="T12" fmla="*/ 0 w 1072"/>
              <a:gd name="T13" fmla="*/ 0 h 280"/>
              <a:gd name="T14" fmla="*/ 1072 w 1072"/>
              <a:gd name="T15" fmla="*/ 280 h 28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72" h="280">
                <a:moveTo>
                  <a:pt x="0" y="280"/>
                </a:moveTo>
                <a:cubicBezTo>
                  <a:pt x="112" y="180"/>
                  <a:pt x="224" y="80"/>
                  <a:pt x="384" y="40"/>
                </a:cubicBezTo>
                <a:cubicBezTo>
                  <a:pt x="544" y="0"/>
                  <a:pt x="848" y="0"/>
                  <a:pt x="960" y="40"/>
                </a:cubicBezTo>
                <a:cubicBezTo>
                  <a:pt x="1072" y="80"/>
                  <a:pt x="1064" y="180"/>
                  <a:pt x="1056" y="280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A2675316-CF0A-B4F7-5C0F-034012D7BF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755775" y="0"/>
            <a:ext cx="8731250" cy="749300"/>
          </a:xfrm>
        </p:spPr>
        <p:txBody>
          <a:bodyPr/>
          <a:lstStyle/>
          <a:p>
            <a:pPr eaLnBrk="1" hangingPunct="1"/>
            <a:r>
              <a:rPr lang="en-US" altLang="en-US" sz="4000"/>
              <a:t>“Should I buy an SUV?” </a:t>
            </a:r>
            <a:endParaRPr lang="en-US" altLang="en-US" sz="3200">
              <a:solidFill>
                <a:srgbClr val="CCECFF"/>
              </a:solidFill>
            </a:endParaRPr>
          </a:p>
        </p:txBody>
      </p:sp>
      <p:graphicFrame>
        <p:nvGraphicFramePr>
          <p:cNvPr id="291843" name="Group 3">
            <a:extLst>
              <a:ext uri="{FF2B5EF4-FFF2-40B4-BE49-F238E27FC236}">
                <a16:creationId xmlns:a16="http://schemas.microsoft.com/office/drawing/2014/main" id="{9F0AD306-B788-43DE-B1C4-00B6E39D8FB8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6018214" y="5067300"/>
          <a:ext cx="4306887" cy="1638300"/>
        </p:xfrm>
        <a:graphic>
          <a:graphicData uri="http://schemas.openxmlformats.org/drawingml/2006/table">
            <a:tbl>
              <a:tblPr/>
              <a:tblGrid>
                <a:gridCol w="2028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780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889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-10, -10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-7, -11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931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-11, -7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-8, -8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5374" name="Picture 14" descr="MCj03985250000[1]">
            <a:extLst>
              <a:ext uri="{FF2B5EF4-FFF2-40B4-BE49-F238E27FC236}">
                <a16:creationId xmlns:a16="http://schemas.microsoft.com/office/drawing/2014/main" id="{1B112374-4A95-DF89-5EB1-FCEFCB4391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9" y="1608139"/>
            <a:ext cx="1825625" cy="101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75" name="Text Box 15">
            <a:extLst>
              <a:ext uri="{FF2B5EF4-FFF2-40B4-BE49-F238E27FC236}">
                <a16:creationId xmlns:a16="http://schemas.microsoft.com/office/drawing/2014/main" id="{29C57A0B-238E-9749-63D8-FB401DB78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1795463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pic>
        <p:nvPicPr>
          <p:cNvPr id="15376" name="Picture 16" descr="MCj03984610000[1]">
            <a:extLst>
              <a:ext uri="{FF2B5EF4-FFF2-40B4-BE49-F238E27FC236}">
                <a16:creationId xmlns:a16="http://schemas.microsoft.com/office/drawing/2014/main" id="{D639A652-FFD6-467C-FEC6-DDA9E6574A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739" y="2957514"/>
            <a:ext cx="1355725" cy="547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57" name="Picture 17" descr="MCj03985250000[1]">
            <a:extLst>
              <a:ext uri="{FF2B5EF4-FFF2-40B4-BE49-F238E27FC236}">
                <a16:creationId xmlns:a16="http://schemas.microsoft.com/office/drawing/2014/main" id="{2AC8401C-EA96-A2B2-ECB1-601A0046F4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012114" y="1631950"/>
            <a:ext cx="1311275" cy="77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58" name="Picture 18" descr="MCj03985250000[1]">
            <a:extLst>
              <a:ext uri="{FF2B5EF4-FFF2-40B4-BE49-F238E27FC236}">
                <a16:creationId xmlns:a16="http://schemas.microsoft.com/office/drawing/2014/main" id="{8EAC431D-5298-159C-6C1A-C6A3A1A270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7363" y="1644650"/>
            <a:ext cx="1289050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59" name="Picture 19" descr="MCj03984610000[1]">
            <a:extLst>
              <a:ext uri="{FF2B5EF4-FFF2-40B4-BE49-F238E27FC236}">
                <a16:creationId xmlns:a16="http://schemas.microsoft.com/office/drawing/2014/main" id="{3EE0D3F3-A229-CB37-2AF1-F772270EE6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638" y="2816225"/>
            <a:ext cx="1230312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0" name="Picture 20" descr="MCj03985250000[1]">
            <a:extLst>
              <a:ext uri="{FF2B5EF4-FFF2-40B4-BE49-F238E27FC236}">
                <a16:creationId xmlns:a16="http://schemas.microsoft.com/office/drawing/2014/main" id="{81EC78D3-27BE-5F71-3A7C-5B498F46C5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61314" y="2546350"/>
            <a:ext cx="1311275" cy="77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1" name="Picture 21" descr="MCj03984610000[1]">
            <a:extLst>
              <a:ext uri="{FF2B5EF4-FFF2-40B4-BE49-F238E27FC236}">
                <a16:creationId xmlns:a16="http://schemas.microsoft.com/office/drawing/2014/main" id="{A7342B74-2504-BB62-C1A2-825F9A3A4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8" y="3641725"/>
            <a:ext cx="1230312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2" name="Picture 22" descr="MCj03984610000[1]">
            <a:extLst>
              <a:ext uri="{FF2B5EF4-FFF2-40B4-BE49-F238E27FC236}">
                <a16:creationId xmlns:a16="http://schemas.microsoft.com/office/drawing/2014/main" id="{9EA4306B-BC57-29CC-19E1-58E2D4A944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21650" y="3641725"/>
            <a:ext cx="116205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3" name="Picture 23" descr="MCDD00945_0000[1]">
            <a:extLst>
              <a:ext uri="{FF2B5EF4-FFF2-40B4-BE49-F238E27FC236}">
                <a16:creationId xmlns:a16="http://schemas.microsoft.com/office/drawing/2014/main" id="{C7BAA7E7-CA6E-669E-F873-07A004B54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9214" y="1600200"/>
            <a:ext cx="83343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4" name="Picture 24" descr="MCDD00945_0000[1]">
            <a:extLst>
              <a:ext uri="{FF2B5EF4-FFF2-40B4-BE49-F238E27FC236}">
                <a16:creationId xmlns:a16="http://schemas.microsoft.com/office/drawing/2014/main" id="{6C9E4165-4ED7-D014-43AA-2BEB887F5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314" y="2514600"/>
            <a:ext cx="83343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5" name="Picture 25" descr="MCDD00945_0000[1]">
            <a:extLst>
              <a:ext uri="{FF2B5EF4-FFF2-40B4-BE49-F238E27FC236}">
                <a16:creationId xmlns:a16="http://schemas.microsoft.com/office/drawing/2014/main" id="{9FABF084-39B9-EA63-30E2-C829971C3A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7314" y="3390900"/>
            <a:ext cx="83343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86" name="Text Box 26">
            <a:extLst>
              <a:ext uri="{FF2B5EF4-FFF2-40B4-BE49-F238E27FC236}">
                <a16:creationId xmlns:a16="http://schemas.microsoft.com/office/drawing/2014/main" id="{4AB3C5F7-9001-02DD-92FD-CAB6A53CC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3" y="2811463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3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67" name="Text Box 27">
            <a:extLst>
              <a:ext uri="{FF2B5EF4-FFF2-40B4-BE49-F238E27FC236}">
                <a16:creationId xmlns:a16="http://schemas.microsoft.com/office/drawing/2014/main" id="{299733A8-81BB-AF63-0242-EF302D379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7303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68" name="Text Box 28">
            <a:extLst>
              <a:ext uri="{FF2B5EF4-FFF2-40B4-BE49-F238E27FC236}">
                <a16:creationId xmlns:a16="http://schemas.microsoft.com/office/drawing/2014/main" id="{D9A21F12-075A-CA18-F943-4580C9E49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2438" y="16668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69" name="Text Box 29">
            <a:extLst>
              <a:ext uri="{FF2B5EF4-FFF2-40B4-BE49-F238E27FC236}">
                <a16:creationId xmlns:a16="http://schemas.microsoft.com/office/drawing/2014/main" id="{1C2BB080-136A-196A-15B5-B0A941E0B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2913" y="35718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70" name="Text Box 30">
            <a:extLst>
              <a:ext uri="{FF2B5EF4-FFF2-40B4-BE49-F238E27FC236}">
                <a16:creationId xmlns:a16="http://schemas.microsoft.com/office/drawing/2014/main" id="{4374FDEB-778A-3D7C-E825-120931245B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2438" y="35591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71" name="Text Box 31">
            <a:extLst>
              <a:ext uri="{FF2B5EF4-FFF2-40B4-BE49-F238E27FC236}">
                <a16:creationId xmlns:a16="http://schemas.microsoft.com/office/drawing/2014/main" id="{FCBEC437-5B05-5155-AA05-BD95ADD77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5913" y="26574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8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72" name="Text Box 32">
            <a:extLst>
              <a:ext uri="{FF2B5EF4-FFF2-40B4-BE49-F238E27FC236}">
                <a16:creationId xmlns:a16="http://schemas.microsoft.com/office/drawing/2014/main" id="{9DB06CC0-5858-5D24-720F-F78210DB4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2438" y="26574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2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pic>
        <p:nvPicPr>
          <p:cNvPr id="291873" name="Picture 33" descr="MCj03984610000[1]">
            <a:extLst>
              <a:ext uri="{FF2B5EF4-FFF2-40B4-BE49-F238E27FC236}">
                <a16:creationId xmlns:a16="http://schemas.microsoft.com/office/drawing/2014/main" id="{C2DBDA43-9DB4-BAD1-B2A4-5A00D7A008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7738" y="4510089"/>
            <a:ext cx="1230312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74" name="Picture 34" descr="MCj03984610000[1]">
            <a:extLst>
              <a:ext uri="{FF2B5EF4-FFF2-40B4-BE49-F238E27FC236}">
                <a16:creationId xmlns:a16="http://schemas.microsoft.com/office/drawing/2014/main" id="{CAB27B77-D54A-B48A-E7AC-7EC3372A0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1" y="5957889"/>
            <a:ext cx="1230313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75" name="Picture 35" descr="MCj03985250000[1]">
            <a:extLst>
              <a:ext uri="{FF2B5EF4-FFF2-40B4-BE49-F238E27FC236}">
                <a16:creationId xmlns:a16="http://schemas.microsoft.com/office/drawing/2014/main" id="{D20F3680-5EE3-5F2C-0945-56972864E8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7463" y="4265614"/>
            <a:ext cx="1289050" cy="763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76" name="Picture 36" descr="MCj03985250000[1]">
            <a:extLst>
              <a:ext uri="{FF2B5EF4-FFF2-40B4-BE49-F238E27FC236}">
                <a16:creationId xmlns:a16="http://schemas.microsoft.com/office/drawing/2014/main" id="{912C4F32-E48F-0A46-7C7B-440107BC79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1700" y="5065714"/>
            <a:ext cx="1289050" cy="763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97" name="Text Box 37">
            <a:extLst>
              <a:ext uri="{FF2B5EF4-FFF2-40B4-BE49-F238E27FC236}">
                <a16:creationId xmlns:a16="http://schemas.microsoft.com/office/drawing/2014/main" id="{F2033B34-04E0-D3E6-CF6F-8E5DAF8C2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1476" y="931863"/>
            <a:ext cx="3159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purchasing + gas cost</a:t>
            </a:r>
          </a:p>
        </p:txBody>
      </p:sp>
      <p:sp>
        <p:nvSpPr>
          <p:cNvPr id="291878" name="Text Box 38">
            <a:extLst>
              <a:ext uri="{FF2B5EF4-FFF2-40B4-BE49-F238E27FC236}">
                <a16:creationId xmlns:a16="http://schemas.microsoft.com/office/drawing/2014/main" id="{27EB34F1-FAE2-D50D-3786-FA2F4C245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7700" y="917575"/>
            <a:ext cx="1963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accident cost</a:t>
            </a:r>
          </a:p>
        </p:txBody>
      </p:sp>
      <p:sp>
        <p:nvSpPr>
          <p:cNvPr id="291879" name="Freeform 39">
            <a:extLst>
              <a:ext uri="{FF2B5EF4-FFF2-40B4-BE49-F238E27FC236}">
                <a16:creationId xmlns:a16="http://schemas.microsoft.com/office/drawing/2014/main" id="{56F792CF-B65A-3966-1DCF-C908551629EF}"/>
              </a:ext>
            </a:extLst>
          </p:cNvPr>
          <p:cNvSpPr>
            <a:spLocks/>
          </p:cNvSpPr>
          <p:nvPr/>
        </p:nvSpPr>
        <p:spPr bwMode="auto">
          <a:xfrm>
            <a:off x="4267200" y="5562600"/>
            <a:ext cx="254000" cy="609600"/>
          </a:xfrm>
          <a:custGeom>
            <a:avLst/>
            <a:gdLst>
              <a:gd name="T0" fmla="*/ 2147483646 w 448"/>
              <a:gd name="T1" fmla="*/ 0 h 624"/>
              <a:gd name="T2" fmla="*/ 2147483646 w 448"/>
              <a:gd name="T3" fmla="*/ 2147483646 h 624"/>
              <a:gd name="T4" fmla="*/ 2147483646 w 448"/>
              <a:gd name="T5" fmla="*/ 2147483646 h 624"/>
              <a:gd name="T6" fmla="*/ 2147483646 w 448"/>
              <a:gd name="T7" fmla="*/ 2147483646 h 624"/>
              <a:gd name="T8" fmla="*/ 0 60000 65536"/>
              <a:gd name="T9" fmla="*/ 0 60000 65536"/>
              <a:gd name="T10" fmla="*/ 0 60000 65536"/>
              <a:gd name="T11" fmla="*/ 0 60000 65536"/>
              <a:gd name="T12" fmla="*/ 0 w 448"/>
              <a:gd name="T13" fmla="*/ 0 h 624"/>
              <a:gd name="T14" fmla="*/ 448 w 448"/>
              <a:gd name="T15" fmla="*/ 624 h 6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48" h="624">
                <a:moveTo>
                  <a:pt x="400" y="0"/>
                </a:moveTo>
                <a:cubicBezTo>
                  <a:pt x="260" y="52"/>
                  <a:pt x="120" y="104"/>
                  <a:pt x="64" y="192"/>
                </a:cubicBezTo>
                <a:cubicBezTo>
                  <a:pt x="8" y="280"/>
                  <a:pt x="0" y="456"/>
                  <a:pt x="64" y="528"/>
                </a:cubicBezTo>
                <a:cubicBezTo>
                  <a:pt x="128" y="600"/>
                  <a:pt x="288" y="612"/>
                  <a:pt x="448" y="624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867" grpId="0"/>
      <p:bldP spid="291868" grpId="0"/>
      <p:bldP spid="291869" grpId="0"/>
      <p:bldP spid="291870" grpId="0"/>
      <p:bldP spid="291871" grpId="0"/>
      <p:bldP spid="291872" grpId="0"/>
      <p:bldP spid="29187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3238727"/>
              </p:ext>
            </p:extLst>
          </p:nvPr>
        </p:nvGraphicFramePr>
        <p:xfrm>
          <a:off x="4486265" y="4891305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3, 3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5, 2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2, 5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4, 4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7730" y="4521511"/>
            <a:ext cx="11977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clean BT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3086" y="4521511"/>
            <a:ext cx="190949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climate change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1566" y="5039223"/>
            <a:ext cx="12075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clean RT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1355" y="5634195"/>
            <a:ext cx="190949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climate change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2194155" y="5196105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2270355" y="4891305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2117001" y="580666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2346555" y="580570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5670166" y="3681396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5746366" y="3376596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5593012" y="429195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5822566" y="429099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88415" y="272168"/>
            <a:ext cx="7462948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Choosing a cause to support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F250AA02-9ED6-69EC-3DA6-322FD5AAD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18" y="904375"/>
            <a:ext cx="1114079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 dirty="0"/>
              <a:t>Red agent cares about climate change (+2 if someone works on that) and about cleaning up Red Town (+3 if someone works on that) </a:t>
            </a:r>
          </a:p>
          <a:p>
            <a:r>
              <a:rPr lang="en-US" altLang="en-US" sz="2800" dirty="0"/>
              <a:t>Blue agent cares about climate change (+2 if someone works on that) and about cleaning up Blue Town (+3 if someone works on that)</a:t>
            </a:r>
          </a:p>
          <a:p>
            <a:pPr eaLnBrk="1" hangingPunct="1"/>
            <a:endParaRPr lang="en-US" altLang="en-US" sz="2800" dirty="0"/>
          </a:p>
          <a:p>
            <a:pPr eaLnBrk="1" hangingPunct="1"/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369419652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70676498"/>
              </p:ext>
            </p:extLst>
          </p:nvPr>
        </p:nvGraphicFramePr>
        <p:xfrm>
          <a:off x="4557286" y="4287623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-1, -1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-2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-2, 1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0, 0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9245" y="3917829"/>
            <a:ext cx="10967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overuse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356" y="3917829"/>
            <a:ext cx="7409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don’t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7986" y="4435541"/>
            <a:ext cx="10967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overuse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0178" y="5030513"/>
            <a:ext cx="7409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don’t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2604329" y="4592423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2680529" y="4287623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2527175" y="5202978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2756729" y="5202023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5741187" y="3077714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5817387" y="2772914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5664033" y="3688269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5893587" y="3687314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88415" y="272168"/>
            <a:ext cx="6600611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Tragedy of the commons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F250AA02-9ED6-69EC-3DA6-322FD5AAD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194" y="1095203"/>
            <a:ext cx="1114079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/>
              <a:t>Overuse the environment (overgraze, pollute the river, …) or don’t</a:t>
            </a:r>
          </a:p>
          <a:p>
            <a:pPr eaLnBrk="1" hangingPunct="1"/>
            <a:r>
              <a:rPr lang="en-US" altLang="en-US" sz="2800" dirty="0"/>
              <a:t>The overusing agent benefits 3 from overusing, but </a:t>
            </a:r>
            <a:r>
              <a:rPr lang="en-US" altLang="en-US" sz="2800" b="1" dirty="0"/>
              <a:t>everyone</a:t>
            </a:r>
            <a:r>
              <a:rPr lang="en-US" altLang="en-US" sz="2800" dirty="0"/>
              <a:t> experiences a cost of 2 from each instance of overusing</a:t>
            </a:r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210117835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4890517" y="2971175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8661" y="2601381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053" y="2601381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7402" y="3119093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7352" y="3724631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2937560" y="3275975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3013760" y="2971175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2860406" y="388653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3089960" y="388557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6074418" y="1761266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6150618" y="1456466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5997264" y="237182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6226818" y="237086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86744" y="236636"/>
            <a:ext cx="6600611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Prisoner’s Dilemma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28650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1236" y="2766218"/>
            <a:ext cx="12043145" cy="1325563"/>
          </a:xfrm>
        </p:spPr>
        <p:txBody>
          <a:bodyPr/>
          <a:lstStyle/>
          <a:p>
            <a:r>
              <a:rPr lang="en-US" b="1" dirty="0"/>
              <a:t>Should AI systems cooperate like humans do?</a:t>
            </a:r>
            <a:br>
              <a:rPr lang="en-US" b="1" dirty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073046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F8DC43AF-8D87-4015-B56B-B8AED7875C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130" r="32721" b="2998"/>
          <a:stretch/>
        </p:blipFill>
        <p:spPr>
          <a:xfrm>
            <a:off x="7036065" y="143074"/>
            <a:ext cx="4382951" cy="3727973"/>
          </a:xfrm>
          <a:prstGeom prst="rect">
            <a:avLst/>
          </a:prstGeom>
        </p:spPr>
      </p:pic>
      <p:pic>
        <p:nvPicPr>
          <p:cNvPr id="7" name="Picture 6">
            <a:hlinkClick r:id="rId4"/>
            <a:extLst>
              <a:ext uri="{FF2B5EF4-FFF2-40B4-BE49-F238E27FC236}">
                <a16:creationId xmlns:a16="http://schemas.microsoft.com/office/drawing/2014/main" id="{2EB80528-0C1C-4459-8646-0875367B0E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501" b="24925"/>
          <a:stretch/>
        </p:blipFill>
        <p:spPr>
          <a:xfrm>
            <a:off x="691389" y="479933"/>
            <a:ext cx="5748050" cy="2464392"/>
          </a:xfrm>
          <a:prstGeom prst="rect">
            <a:avLst/>
          </a:prstGeom>
        </p:spPr>
      </p:pic>
      <p:pic>
        <p:nvPicPr>
          <p:cNvPr id="9" name="Picture 8">
            <a:hlinkClick r:id="rId6"/>
            <a:extLst>
              <a:ext uri="{FF2B5EF4-FFF2-40B4-BE49-F238E27FC236}">
                <a16:creationId xmlns:a16="http://schemas.microsoft.com/office/drawing/2014/main" id="{E2DE0CC4-2A16-40C6-978D-F67C534776D0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1959"/>
          <a:stretch/>
        </p:blipFill>
        <p:spPr>
          <a:xfrm>
            <a:off x="691388" y="3200565"/>
            <a:ext cx="5748051" cy="3297890"/>
          </a:xfrm>
          <a:prstGeom prst="rect">
            <a:avLst/>
          </a:prstGeom>
        </p:spPr>
      </p:pic>
      <p:pic>
        <p:nvPicPr>
          <p:cNvPr id="13" name="Picture 12">
            <a:hlinkClick r:id="rId8"/>
            <a:extLst>
              <a:ext uri="{FF2B5EF4-FFF2-40B4-BE49-F238E27FC236}">
                <a16:creationId xmlns:a16="http://schemas.microsoft.com/office/drawing/2014/main" id="{7874DF2D-C16B-4620-99FE-9E8F95C7CDDF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7314" t="15600" r="15985" b="17209"/>
          <a:stretch/>
        </p:blipFill>
        <p:spPr>
          <a:xfrm>
            <a:off x="6777304" y="4083729"/>
            <a:ext cx="4900474" cy="2414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61625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Outline for today / this week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0673026" cy="51877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Logistics</a:t>
            </a:r>
          </a:p>
          <a:p>
            <a:r>
              <a:rPr lang="en-US" dirty="0"/>
              <a:t>High-level intro / motivation</a:t>
            </a:r>
          </a:p>
          <a:p>
            <a:r>
              <a:rPr lang="en-US" dirty="0"/>
              <a:t>Quickly touching on all kinds of topics in the course!</a:t>
            </a:r>
          </a:p>
          <a:p>
            <a:pPr lvl="1"/>
            <a:r>
              <a:rPr lang="en-US" dirty="0"/>
              <a:t>Start identifying possible projects from day 1</a:t>
            </a:r>
          </a:p>
          <a:p>
            <a:pPr lvl="1"/>
            <a:r>
              <a:rPr lang="en-US" dirty="0"/>
              <a:t>Let us know if you want more references on any topic!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652545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2"/>
            <a:extLst>
              <a:ext uri="{FF2B5EF4-FFF2-40B4-BE49-F238E27FC236}">
                <a16:creationId xmlns:a16="http://schemas.microsoft.com/office/drawing/2014/main" id="{47148B13-B61E-408B-90A1-226F2303F5B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744" b="5839"/>
          <a:stretch/>
        </p:blipFill>
        <p:spPr>
          <a:xfrm>
            <a:off x="736174" y="4387649"/>
            <a:ext cx="4396145" cy="2470351"/>
          </a:xfrm>
          <a:prstGeom prst="rect">
            <a:avLst/>
          </a:prstGeom>
        </p:spPr>
      </p:pic>
      <p:pic>
        <p:nvPicPr>
          <p:cNvPr id="9" name="Picture 8">
            <a:hlinkClick r:id="rId4"/>
            <a:extLst>
              <a:ext uri="{FF2B5EF4-FFF2-40B4-BE49-F238E27FC236}">
                <a16:creationId xmlns:a16="http://schemas.microsoft.com/office/drawing/2014/main" id="{9DCCC060-4904-45CA-8489-BDAA7D520A9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988" t="18450" r="36202" b="5064"/>
          <a:stretch/>
        </p:blipFill>
        <p:spPr>
          <a:xfrm>
            <a:off x="6829425" y="460583"/>
            <a:ext cx="4057650" cy="2968417"/>
          </a:xfrm>
          <a:prstGeom prst="rect">
            <a:avLst/>
          </a:prstGeom>
        </p:spPr>
      </p:pic>
      <p:pic>
        <p:nvPicPr>
          <p:cNvPr id="11" name="Picture 10">
            <a:hlinkClick r:id="rId6"/>
            <a:extLst>
              <a:ext uri="{FF2B5EF4-FFF2-40B4-BE49-F238E27FC236}">
                <a16:creationId xmlns:a16="http://schemas.microsoft.com/office/drawing/2014/main" id="{94171CDB-0601-4A41-9E0C-77575AB14E4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7543" t="-1" r="37761" b="10255"/>
          <a:stretch/>
        </p:blipFill>
        <p:spPr>
          <a:xfrm>
            <a:off x="1082141" y="0"/>
            <a:ext cx="3704210" cy="4183792"/>
          </a:xfrm>
          <a:prstGeom prst="rect">
            <a:avLst/>
          </a:prstGeom>
        </p:spPr>
      </p:pic>
      <p:pic>
        <p:nvPicPr>
          <p:cNvPr id="13" name="Picture 12">
            <a:hlinkClick r:id="rId8"/>
            <a:extLst>
              <a:ext uri="{FF2B5EF4-FFF2-40B4-BE49-F238E27FC236}">
                <a16:creationId xmlns:a16="http://schemas.microsoft.com/office/drawing/2014/main" id="{B5CDB6F5-6947-4D90-ACBD-B3C87097EF0C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34041"/>
          <a:stretch/>
        </p:blipFill>
        <p:spPr>
          <a:xfrm>
            <a:off x="6096000" y="3616286"/>
            <a:ext cx="5524500" cy="47113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104545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Some (highly interdisciplinary) discussion points: </a:t>
            </a:r>
            <a:br>
              <a:rPr lang="en-US" dirty="0"/>
            </a:br>
            <a:r>
              <a:rPr lang="en-US" dirty="0"/>
              <a:t>Should we make AI more human-like?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239698" y="1255679"/>
            <a:ext cx="10673026" cy="4967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Should we make our agents have </a:t>
            </a:r>
            <a:r>
              <a:rPr lang="en-US" dirty="0">
                <a:solidFill>
                  <a:srgbClr val="0070C0"/>
                </a:solidFill>
              </a:rPr>
              <a:t>prosocial inclinations</a:t>
            </a:r>
            <a:r>
              <a:rPr lang="en-US" dirty="0"/>
              <a:t>?  </a:t>
            </a:r>
            <a:r>
              <a:rPr lang="en-US" dirty="0">
                <a:solidFill>
                  <a:srgbClr val="0070C0"/>
                </a:solidFill>
              </a:rPr>
              <a:t>Ethics</a:t>
            </a:r>
            <a:r>
              <a:rPr lang="en-US" dirty="0"/>
              <a:t>?</a:t>
            </a:r>
          </a:p>
          <a:p>
            <a:pPr lvl="1"/>
            <a:r>
              <a:rPr lang="en-US" dirty="0"/>
              <a:t>Genuine solution vs. wishful thinking?</a:t>
            </a:r>
          </a:p>
          <a:p>
            <a:pPr lvl="1"/>
            <a:r>
              <a:rPr lang="en-US" dirty="0"/>
              <a:t>What about </a:t>
            </a:r>
            <a:r>
              <a:rPr lang="en-US" dirty="0">
                <a:solidFill>
                  <a:srgbClr val="0070C0"/>
                </a:solidFill>
              </a:rPr>
              <a:t>norms</a:t>
            </a:r>
            <a:r>
              <a:rPr lang="en-US" dirty="0"/>
              <a:t> and </a:t>
            </a:r>
            <a:r>
              <a:rPr lang="en-US" dirty="0">
                <a:solidFill>
                  <a:srgbClr val="0070C0"/>
                </a:solidFill>
              </a:rPr>
              <a:t>rules</a:t>
            </a:r>
            <a:r>
              <a:rPr lang="en-US" dirty="0"/>
              <a:t>?</a:t>
            </a:r>
          </a:p>
          <a:p>
            <a:pPr lvl="1"/>
            <a:endParaRPr lang="en-US" dirty="0"/>
          </a:p>
          <a:p>
            <a:r>
              <a:rPr lang="en-US" dirty="0"/>
              <a:t>Do certain human </a:t>
            </a:r>
            <a:r>
              <a:rPr lang="en-US" dirty="0">
                <a:solidFill>
                  <a:srgbClr val="0070C0"/>
                </a:solidFill>
              </a:rPr>
              <a:t>cognitive limitations </a:t>
            </a:r>
            <a:r>
              <a:rPr lang="en-US" dirty="0"/>
              <a:t>limit tragedies?  Should/can we replicate that in AI agents?</a:t>
            </a:r>
          </a:p>
          <a:p>
            <a:pPr lvl="1"/>
            <a:r>
              <a:rPr lang="en-US" dirty="0"/>
              <a:t>Traveler’s dilemma and behavioral game theory</a:t>
            </a:r>
          </a:p>
          <a:p>
            <a:pPr lvl="1"/>
            <a:r>
              <a:rPr lang="en-US" i="1" dirty="0"/>
              <a:t>Any fool can tell the truth, but it requires a man of some sense to know how to lie well. -- </a:t>
            </a:r>
            <a:r>
              <a:rPr lang="en-US" dirty="0"/>
              <a:t>Samuel Butler</a:t>
            </a:r>
          </a:p>
          <a:p>
            <a:pPr lvl="1"/>
            <a:endParaRPr lang="en-US" dirty="0"/>
          </a:p>
          <a:p>
            <a:r>
              <a:rPr lang="en-US" dirty="0"/>
              <a:t>Might AI </a:t>
            </a:r>
            <a:r>
              <a:rPr lang="en-US" dirty="0">
                <a:solidFill>
                  <a:srgbClr val="0070C0"/>
                </a:solidFill>
              </a:rPr>
              <a:t>do better </a:t>
            </a:r>
            <a:r>
              <a:rPr lang="en-US" dirty="0"/>
              <a:t>on cooperation than humans?  On its own?  With some deliberate design decisions?</a:t>
            </a:r>
          </a:p>
        </p:txBody>
      </p:sp>
    </p:spTree>
    <p:extLst>
      <p:ext uri="{BB962C8B-B14F-4D97-AF65-F5344CB8AC3E}">
        <p14:creationId xmlns:p14="http://schemas.microsoft.com/office/powerpoint/2010/main" val="147443629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Improving issues already found in the world today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0673026" cy="51877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Problems of </a:t>
            </a:r>
            <a:r>
              <a:rPr lang="en-US" b="1" dirty="0"/>
              <a:t>collective action</a:t>
            </a:r>
          </a:p>
          <a:p>
            <a:pPr lvl="1"/>
            <a:r>
              <a:rPr lang="en-US" dirty="0"/>
              <a:t>Climate change and other environmental problems</a:t>
            </a:r>
          </a:p>
          <a:p>
            <a:pPr lvl="1"/>
            <a:r>
              <a:rPr lang="en-US" dirty="0"/>
              <a:t>Nuclear disarmament and preventing wars</a:t>
            </a:r>
          </a:p>
          <a:p>
            <a:pPr lvl="1"/>
            <a:r>
              <a:rPr lang="en-US" dirty="0"/>
              <a:t>Agreeing on causes to support</a:t>
            </a:r>
          </a:p>
          <a:p>
            <a:pPr lvl="1"/>
            <a:r>
              <a:rPr lang="en-US" dirty="0"/>
              <a:t>…</a:t>
            </a:r>
          </a:p>
          <a:p>
            <a:pPr lvl="1"/>
            <a:endParaRPr lang="en-US" dirty="0"/>
          </a:p>
          <a:p>
            <a:r>
              <a:rPr lang="en-US" dirty="0"/>
              <a:t>Making </a:t>
            </a:r>
            <a:r>
              <a:rPr lang="en-US" b="1" dirty="0"/>
              <a:t>better decisions </a:t>
            </a:r>
            <a:r>
              <a:rPr lang="en-US" dirty="0"/>
              <a:t>in contexts with strategic aspects</a:t>
            </a:r>
            <a:endParaRPr lang="en-US" b="1" dirty="0"/>
          </a:p>
          <a:p>
            <a:pPr lvl="1"/>
            <a:r>
              <a:rPr lang="en-US" dirty="0"/>
              <a:t>Allocating scarce resources</a:t>
            </a:r>
          </a:p>
          <a:p>
            <a:pPr lvl="1"/>
            <a:r>
              <a:rPr lang="en-US" dirty="0"/>
              <a:t>Predicting the future</a:t>
            </a:r>
          </a:p>
          <a:p>
            <a:pPr lvl="1"/>
            <a:r>
              <a:rPr lang="en-US" dirty="0"/>
              <a:t>Collective deliberation</a:t>
            </a:r>
          </a:p>
          <a:p>
            <a:pPr lvl="1"/>
            <a:r>
              <a:rPr lang="en-US" dirty="0"/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8917960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Why, technically, is AI useful in addressing these problems?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1738346" cy="540079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Dealing with </a:t>
            </a:r>
            <a:r>
              <a:rPr lang="en-US" b="1" dirty="0"/>
              <a:t>combinatorial explosions </a:t>
            </a:r>
            <a:r>
              <a:rPr lang="en-US" dirty="0"/>
              <a:t>in incentive-minded way</a:t>
            </a:r>
          </a:p>
          <a:p>
            <a:pPr lvl="1"/>
            <a:r>
              <a:rPr lang="en-US" dirty="0"/>
              <a:t>Combinatorial auctions, kidney exchanges, expressive donations</a:t>
            </a:r>
          </a:p>
          <a:p>
            <a:r>
              <a:rPr lang="en-US" dirty="0"/>
              <a:t>Efficiently </a:t>
            </a:r>
            <a:r>
              <a:rPr lang="en-US" b="1" dirty="0"/>
              <a:t>learning / eliciting important information</a:t>
            </a:r>
            <a:r>
              <a:rPr lang="en-US" dirty="0"/>
              <a:t> from the world such as preferences / values</a:t>
            </a:r>
          </a:p>
          <a:p>
            <a:pPr lvl="1"/>
            <a:r>
              <a:rPr lang="en-US" dirty="0"/>
              <a:t>Again above topics</a:t>
            </a:r>
          </a:p>
          <a:p>
            <a:r>
              <a:rPr lang="en-US" dirty="0"/>
              <a:t>Taking advantage of </a:t>
            </a:r>
            <a:r>
              <a:rPr lang="en-US" b="1" dirty="0"/>
              <a:t>rich data</a:t>
            </a:r>
          </a:p>
          <a:p>
            <a:pPr lvl="1"/>
            <a:r>
              <a:rPr lang="en-US" dirty="0"/>
              <a:t>Automated mechanism design takes advantage of knowledge about distribution of preferences</a:t>
            </a:r>
          </a:p>
          <a:p>
            <a:r>
              <a:rPr lang="en-US" b="1" dirty="0"/>
              <a:t>Monitoring, transparency, openness</a:t>
            </a:r>
          </a:p>
          <a:p>
            <a:pPr lvl="1"/>
            <a:r>
              <a:rPr lang="en-US" dirty="0"/>
              <a:t>Nuclear test monitoring, emissions monitoring, …</a:t>
            </a:r>
          </a:p>
          <a:p>
            <a:r>
              <a:rPr lang="en-US" dirty="0"/>
              <a:t>Enabling </a:t>
            </a:r>
            <a:r>
              <a:rPr lang="en-US" b="1" dirty="0"/>
              <a:t>simulation</a:t>
            </a:r>
            <a:r>
              <a:rPr lang="en-US" dirty="0"/>
              <a:t> of complex environments</a:t>
            </a:r>
          </a:p>
          <a:p>
            <a:pPr lvl="1"/>
            <a:r>
              <a:rPr lang="en-US" dirty="0"/>
              <a:t>E.g., climate change competition (next)</a:t>
            </a:r>
          </a:p>
          <a:p>
            <a:r>
              <a:rPr lang="en-US" dirty="0"/>
              <a:t>Introduction of </a:t>
            </a:r>
            <a:r>
              <a:rPr lang="en-US" b="1" dirty="0"/>
              <a:t>mediators</a:t>
            </a:r>
            <a:r>
              <a:rPr lang="en-US" dirty="0"/>
              <a:t> and other strategic entities to </a:t>
            </a:r>
            <a:r>
              <a:rPr lang="en-US" b="1" dirty="0"/>
              <a:t>strategically steer to better outcomes</a:t>
            </a:r>
          </a:p>
          <a:p>
            <a:r>
              <a:rPr lang="en-US" dirty="0"/>
              <a:t>…</a:t>
            </a:r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394919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A6FC467A-3A10-886D-D3BA-D2687393603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1845"/>
          <a:stretch/>
        </p:blipFill>
        <p:spPr>
          <a:xfrm>
            <a:off x="112450" y="0"/>
            <a:ext cx="1196709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036431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808448-5F04-74E4-99DB-8BBD9B2148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255"/>
            <a:ext cx="10515600" cy="1325563"/>
          </a:xfrm>
        </p:spPr>
        <p:txBody>
          <a:bodyPr/>
          <a:lstStyle/>
          <a:p>
            <a:r>
              <a:rPr lang="en-US" dirty="0">
                <a:hlinkClick r:id="rId2"/>
              </a:rPr>
              <a:t>Cooperative AI Foundation</a:t>
            </a:r>
            <a:r>
              <a:rPr lang="en-US" dirty="0"/>
              <a:t> competitions</a:t>
            </a:r>
          </a:p>
        </p:txBody>
      </p:sp>
      <p:pic>
        <p:nvPicPr>
          <p:cNvPr id="11" name="Picture 10">
            <a:hlinkClick r:id="rId3"/>
            <a:extLst>
              <a:ext uri="{FF2B5EF4-FFF2-40B4-BE49-F238E27FC236}">
                <a16:creationId xmlns:a16="http://schemas.microsoft.com/office/drawing/2014/main" id="{090C1A6D-BF77-B406-3BEA-A2A5D123BE1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1948" y="1186751"/>
            <a:ext cx="5419784" cy="4374953"/>
          </a:xfrm>
          <a:prstGeom prst="rect">
            <a:avLst/>
          </a:prstGeom>
        </p:spPr>
      </p:pic>
      <p:pic>
        <p:nvPicPr>
          <p:cNvPr id="13" name="Picture 12">
            <a:hlinkClick r:id="rId5"/>
            <a:extLst>
              <a:ext uri="{FF2B5EF4-FFF2-40B4-BE49-F238E27FC236}">
                <a16:creationId xmlns:a16="http://schemas.microsoft.com/office/drawing/2014/main" id="{2722B37F-CBF7-E642-35BA-EFF35F350EB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268" y="1186751"/>
            <a:ext cx="6191011" cy="4708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13754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A44639-0D79-0C9B-E282-48B9B135EC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223" y="-229678"/>
            <a:ext cx="10640627" cy="1325563"/>
          </a:xfrm>
        </p:spPr>
        <p:txBody>
          <a:bodyPr>
            <a:normAutofit/>
          </a:bodyPr>
          <a:lstStyle/>
          <a:p>
            <a:r>
              <a:rPr lang="en-US" dirty="0"/>
              <a:t>Cooperative AI Foundation seminar series</a:t>
            </a:r>
          </a:p>
        </p:txBody>
      </p:sp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0368F38F-9758-6983-9029-B984C74653A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4029"/>
          <a:stretch/>
        </p:blipFill>
        <p:spPr>
          <a:xfrm>
            <a:off x="736846" y="676869"/>
            <a:ext cx="10545931" cy="61811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135654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Outline for today / this week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0673026" cy="51877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Logistics</a:t>
            </a:r>
          </a:p>
          <a:p>
            <a:r>
              <a:rPr lang="en-US" dirty="0"/>
              <a:t>High-level intro / motivation</a:t>
            </a:r>
          </a:p>
          <a:p>
            <a:r>
              <a:rPr lang="en-US" b="1" dirty="0"/>
              <a:t>Quickly touching on all kinds of topics in the course!</a:t>
            </a:r>
          </a:p>
          <a:p>
            <a:pPr lvl="1"/>
            <a:r>
              <a:rPr lang="en-US" dirty="0"/>
              <a:t>Start identifying possible projects from day 1</a:t>
            </a:r>
          </a:p>
          <a:p>
            <a:pPr lvl="1"/>
            <a:r>
              <a:rPr lang="en-US" dirty="0"/>
              <a:t>Let us know if you want more references on any topic!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171527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86652052"/>
              </p:ext>
            </p:extLst>
          </p:nvPr>
        </p:nvGraphicFramePr>
        <p:xfrm>
          <a:off x="5004819" y="365475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0, 0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7189" y="3284962"/>
            <a:ext cx="65595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new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0487" y="3284962"/>
            <a:ext cx="5277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old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4666" y="3759501"/>
            <a:ext cx="65595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new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786" y="4408212"/>
            <a:ext cx="5277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old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3051862" y="3959556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3128062" y="3654756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2974708" y="457011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3204262" y="456915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6188720" y="2444847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6264920" y="2140047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6111566" y="305540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6341120" y="305444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67894" y="272168"/>
            <a:ext cx="9241653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Equilibrium multiplicity and selection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299B77C0-A1D5-324A-DE97-14E1FBE80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194" y="1095203"/>
            <a:ext cx="1114079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/>
              <a:t>A better new technology is introduced, but it’s most important to have the same technology as your friend</a:t>
            </a:r>
            <a:endParaRPr lang="en-US" altLang="en-US" sz="2000" dirty="0"/>
          </a:p>
        </p:txBody>
      </p:sp>
      <p:sp>
        <p:nvSpPr>
          <p:cNvPr id="7" name="Rectangle 15">
            <a:extLst>
              <a:ext uri="{FF2B5EF4-FFF2-40B4-BE49-F238E27FC236}">
                <a16:creationId xmlns:a16="http://schemas.microsoft.com/office/drawing/2014/main" id="{73AF75FE-267B-5C18-8AE8-1B1D8C28F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194" y="5212443"/>
            <a:ext cx="11140798" cy="12761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/>
              <a:t>How do we compute / learn / move over to the better equilibrium?</a:t>
            </a:r>
          </a:p>
          <a:p>
            <a:pPr eaLnBrk="1" hangingPunct="1"/>
            <a:r>
              <a:rPr lang="en-US" altLang="en-US" sz="2800" dirty="0"/>
              <a:t>How do we avoid miscoordination?</a:t>
            </a:r>
          </a:p>
          <a:p>
            <a:pPr eaLnBrk="1" hangingPunct="1"/>
            <a:r>
              <a:rPr lang="en-US" altLang="en-US" sz="2800" i="1" dirty="0"/>
              <a:t>Keep in mind throughout the course</a:t>
            </a:r>
            <a:endParaRPr lang="en-US" altLang="en-US" sz="2000" i="1" dirty="0"/>
          </a:p>
        </p:txBody>
      </p:sp>
    </p:spTree>
    <p:extLst>
      <p:ext uri="{BB962C8B-B14F-4D97-AF65-F5344CB8AC3E}">
        <p14:creationId xmlns:p14="http://schemas.microsoft.com/office/powerpoint/2010/main" val="2550783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Orange Racing Car (Top View) by qubodup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479553" y="3221520"/>
            <a:ext cx="1995635" cy="989503"/>
          </a:xfrm>
          <a:prstGeom prst="rect">
            <a:avLst/>
          </a:prstGeom>
        </p:spPr>
      </p:pic>
      <p:pic>
        <p:nvPicPr>
          <p:cNvPr id="5" name="Picture 4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0935" y="1100639"/>
            <a:ext cx="1995635" cy="989503"/>
          </a:xfrm>
          <a:prstGeom prst="rect">
            <a:avLst/>
          </a:prstGeom>
        </p:spPr>
      </p:pic>
      <p:pic>
        <p:nvPicPr>
          <p:cNvPr id="7" name="Picture 6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0935" y="90984"/>
            <a:ext cx="1995635" cy="989503"/>
          </a:xfrm>
          <a:prstGeom prst="rect">
            <a:avLst/>
          </a:prstGeom>
        </p:spPr>
      </p:pic>
      <p:pic>
        <p:nvPicPr>
          <p:cNvPr id="8" name="Picture 7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734" y="2069990"/>
            <a:ext cx="1995635" cy="989503"/>
          </a:xfrm>
          <a:prstGeom prst="rect">
            <a:avLst/>
          </a:prstGeom>
        </p:spPr>
      </p:pic>
      <p:pic>
        <p:nvPicPr>
          <p:cNvPr id="9" name="Picture 8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734" y="3019559"/>
            <a:ext cx="1995635" cy="989503"/>
          </a:xfrm>
          <a:prstGeom prst="rect">
            <a:avLst/>
          </a:prstGeom>
        </p:spPr>
      </p:pic>
      <p:pic>
        <p:nvPicPr>
          <p:cNvPr id="12" name="Picture 11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479554" y="5365431"/>
            <a:ext cx="1995635" cy="989503"/>
          </a:xfrm>
          <a:prstGeom prst="rect">
            <a:avLst/>
          </a:prstGeom>
        </p:spPr>
      </p:pic>
      <p:pic>
        <p:nvPicPr>
          <p:cNvPr id="13" name="Picture 12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734" y="3969128"/>
            <a:ext cx="1995635" cy="989503"/>
          </a:xfrm>
          <a:prstGeom prst="rect">
            <a:avLst/>
          </a:prstGeom>
        </p:spPr>
      </p:pic>
      <p:pic>
        <p:nvPicPr>
          <p:cNvPr id="14" name="Picture 13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3138" y="4958631"/>
            <a:ext cx="1995635" cy="989503"/>
          </a:xfrm>
          <a:prstGeom prst="rect">
            <a:avLst/>
          </a:prstGeom>
        </p:spPr>
      </p:pic>
      <p:pic>
        <p:nvPicPr>
          <p:cNvPr id="15" name="Picture 14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3138" y="5908200"/>
            <a:ext cx="1995635" cy="989503"/>
          </a:xfrm>
          <a:prstGeom prst="rect">
            <a:avLst/>
          </a:prstGeom>
        </p:spPr>
      </p:pic>
      <p:cxnSp>
        <p:nvCxnSpPr>
          <p:cNvPr id="19" name="Straight Connector 18"/>
          <p:cNvCxnSpPr/>
          <p:nvPr/>
        </p:nvCxnSpPr>
        <p:spPr>
          <a:xfrm flipH="1">
            <a:off x="355668" y="224855"/>
            <a:ext cx="1922837" cy="1474195"/>
          </a:xfrm>
          <a:prstGeom prst="line">
            <a:avLst/>
          </a:prstGeom>
          <a:ln w="1270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373158" y="1021832"/>
            <a:ext cx="1922837" cy="1474195"/>
          </a:xfrm>
          <a:prstGeom prst="line">
            <a:avLst/>
          </a:prstGeom>
          <a:ln w="1270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flipH="1">
            <a:off x="360668" y="1953719"/>
            <a:ext cx="1922837" cy="1474195"/>
          </a:xfrm>
          <a:prstGeom prst="line">
            <a:avLst/>
          </a:prstGeom>
          <a:ln w="1270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348178" y="2825643"/>
            <a:ext cx="1922837" cy="1474195"/>
          </a:xfrm>
          <a:prstGeom prst="line">
            <a:avLst/>
          </a:prstGeom>
          <a:ln w="1270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>
            <a:off x="1" y="4497050"/>
            <a:ext cx="2599606" cy="2360950"/>
          </a:xfrm>
          <a:prstGeom prst="rect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6967655" y="0"/>
            <a:ext cx="481936" cy="6858000"/>
          </a:xfrm>
          <a:prstGeom prst="rect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Straight Connector 30"/>
          <p:cNvCxnSpPr/>
          <p:nvPr/>
        </p:nvCxnSpPr>
        <p:spPr>
          <a:xfrm flipH="1">
            <a:off x="8406785" y="1830789"/>
            <a:ext cx="1083443" cy="1451512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 flipH="1" flipV="1">
            <a:off x="9477640" y="1845905"/>
            <a:ext cx="822576" cy="1469138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 flipH="1" flipV="1">
            <a:off x="10283590" y="3286263"/>
            <a:ext cx="876325" cy="1473101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V="1">
            <a:off x="9461014" y="3286264"/>
            <a:ext cx="822576" cy="1469137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" name="Picture 41" descr="Orange Racing Car (Top View) by qubodup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08832" y="1600339"/>
            <a:ext cx="929546" cy="460900"/>
          </a:xfrm>
          <a:prstGeom prst="rect">
            <a:avLst/>
          </a:prstGeom>
        </p:spPr>
      </p:pic>
      <p:pic>
        <p:nvPicPr>
          <p:cNvPr id="43" name="Picture 42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019" y="3026384"/>
            <a:ext cx="929546" cy="460900"/>
          </a:xfrm>
          <a:prstGeom prst="rect">
            <a:avLst/>
          </a:prstGeom>
        </p:spPr>
      </p:pic>
      <p:sp>
        <p:nvSpPr>
          <p:cNvPr id="44" name="TextBox 43"/>
          <p:cNvSpPr txBox="1"/>
          <p:nvPr/>
        </p:nvSpPr>
        <p:spPr>
          <a:xfrm>
            <a:off x="8021188" y="2160776"/>
            <a:ext cx="8106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wait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152286" y="2178266"/>
            <a:ext cx="18386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move aside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921251" y="3889642"/>
            <a:ext cx="15906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steal spot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1050343" y="3869658"/>
            <a:ext cx="8274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pass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086825" y="3285493"/>
            <a:ext cx="6399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3,0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947646" y="4775408"/>
            <a:ext cx="6399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4,1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135899" y="4770500"/>
            <a:ext cx="6399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0,3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823877" y="113927"/>
            <a:ext cx="402079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THE PARKING GAME</a:t>
            </a:r>
          </a:p>
          <a:p>
            <a:pPr algn="ctr"/>
            <a:r>
              <a:rPr lang="en-US" sz="2800" dirty="0"/>
              <a:t>(cf. the trust game </a:t>
            </a:r>
            <a:r>
              <a:rPr lang="en-US" sz="2800" dirty="0">
                <a:solidFill>
                  <a:srgbClr val="0070C0"/>
                </a:solidFill>
                <a:hlinkClick r:id="rId3"/>
              </a:rPr>
              <a:t>[Berg et al. 1995]</a:t>
            </a:r>
            <a:r>
              <a:rPr lang="en-US" sz="2800" dirty="0"/>
              <a:t>)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843545" y="5251278"/>
            <a:ext cx="402079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0070C0"/>
                </a:solidFill>
                <a:hlinkClick r:id="rId4"/>
              </a:rPr>
              <a:t>Letchford, C., Jain [2008] </a:t>
            </a:r>
            <a:r>
              <a:rPr lang="en-US" sz="2800" dirty="0"/>
              <a:t>define a solution concept capturing this</a:t>
            </a:r>
          </a:p>
        </p:txBody>
      </p:sp>
    </p:spTree>
    <p:extLst>
      <p:ext uri="{BB962C8B-B14F-4D97-AF65-F5344CB8AC3E}">
        <p14:creationId xmlns:p14="http://schemas.microsoft.com/office/powerpoint/2010/main" val="3319762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  <p:bldP spid="47" grpId="0"/>
      <p:bldP spid="27" grpId="0"/>
      <p:bldP spid="30" grpId="0"/>
      <p:bldP spid="33" grpId="0"/>
      <p:bldP spid="3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D0B5423C-5E06-4D3D-8AB5-C7666E0961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904" y="-26632"/>
            <a:ext cx="8290313" cy="521105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10F4117-03C0-4151-A289-11BC2876CF60}"/>
              </a:ext>
            </a:extLst>
          </p:cNvPr>
          <p:cNvSpPr txBox="1"/>
          <p:nvPr/>
        </p:nvSpPr>
        <p:spPr>
          <a:xfrm>
            <a:off x="1688976" y="5259993"/>
            <a:ext cx="7020017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/>
              <a:t>From </a:t>
            </a:r>
            <a:r>
              <a:rPr lang="en-US" b="1" i="1" dirty="0"/>
              <a:t>The Atlantic, “</a:t>
            </a:r>
            <a:r>
              <a:rPr lang="en-US" b="1" dirty="0">
                <a:hlinkClick r:id="rId2"/>
              </a:rPr>
              <a:t>Want to See How Crazy a Bot-Run Market Can Be?</a:t>
            </a:r>
            <a:r>
              <a:rPr lang="en-US" b="1" dirty="0"/>
              <a:t>”</a:t>
            </a:r>
          </a:p>
          <a:p>
            <a:r>
              <a:rPr lang="en-US" i="1" dirty="0"/>
              <a:t>By </a:t>
            </a:r>
            <a:r>
              <a:rPr lang="en-US" i="1" dirty="0">
                <a:hlinkClick r:id="rId4"/>
              </a:rPr>
              <a:t>James Fallows</a:t>
            </a:r>
            <a:endParaRPr lang="en-US" dirty="0"/>
          </a:p>
          <a:p>
            <a:r>
              <a:rPr lang="en-US" dirty="0"/>
              <a:t>April 23, 2011</a:t>
            </a:r>
          </a:p>
        </p:txBody>
      </p:sp>
    </p:spTree>
    <p:extLst>
      <p:ext uri="{BB962C8B-B14F-4D97-AF65-F5344CB8AC3E}">
        <p14:creationId xmlns:p14="http://schemas.microsoft.com/office/powerpoint/2010/main" val="108634205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03795276"/>
              </p:ext>
            </p:extLst>
          </p:nvPr>
        </p:nvGraphicFramePr>
        <p:xfrm>
          <a:off x="1263115" y="1593342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1259" y="1223548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cooperate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1651" y="1223548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741260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950" y="2346798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29384" y="201467"/>
            <a:ext cx="9162288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dirty="0"/>
              <a:t>Infinitely Repeated Prisoner’s Dilemma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graphicFrame>
        <p:nvGraphicFramePr>
          <p:cNvPr id="16" name="Group 4">
            <a:extLst>
              <a:ext uri="{FF2B5EF4-FFF2-40B4-BE49-F238E27FC236}">
                <a16:creationId xmlns:a16="http://schemas.microsoft.com/office/drawing/2014/main" id="{0174DDF8-FC6F-4C8F-BDDF-BDDF2E3077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5734039"/>
              </p:ext>
            </p:extLst>
          </p:nvPr>
        </p:nvGraphicFramePr>
        <p:xfrm>
          <a:off x="6814931" y="159105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7" name="Text Box 16">
            <a:extLst>
              <a:ext uri="{FF2B5EF4-FFF2-40B4-BE49-F238E27FC236}">
                <a16:creationId xmlns:a16="http://schemas.microsoft.com/office/drawing/2014/main" id="{BE575C16-2140-4D73-AFE8-DC2C181EB2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3075" y="122126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18" name="Text Box 17">
            <a:extLst>
              <a:ext uri="{FF2B5EF4-FFF2-40B4-BE49-F238E27FC236}">
                <a16:creationId xmlns:a16="http://schemas.microsoft.com/office/drawing/2014/main" id="{CF48D3BE-C45D-4D83-A6EF-7FB1248388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3467" y="122126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19" name="Text Box 18">
            <a:extLst>
              <a:ext uri="{FF2B5EF4-FFF2-40B4-BE49-F238E27FC236}">
                <a16:creationId xmlns:a16="http://schemas.microsoft.com/office/drawing/2014/main" id="{1671B396-960D-4BB2-BCC3-4917D5C01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1816" y="1738974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0" name="Text Box 19">
            <a:extLst>
              <a:ext uri="{FF2B5EF4-FFF2-40B4-BE49-F238E27FC236}">
                <a16:creationId xmlns:a16="http://schemas.microsoft.com/office/drawing/2014/main" id="{4B4BA623-D88C-4AB5-BAC5-D1D9BCFC7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766" y="234451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CD03CE50-71C2-4194-A600-84D04B829668}"/>
              </a:ext>
            </a:extLst>
          </p:cNvPr>
          <p:cNvCxnSpPr/>
          <p:nvPr/>
        </p:nvCxnSpPr>
        <p:spPr>
          <a:xfrm>
            <a:off x="4453128" y="2141370"/>
            <a:ext cx="905256" cy="0"/>
          </a:xfrm>
          <a:prstGeom prst="straightConnector1">
            <a:avLst/>
          </a:prstGeom>
          <a:ln w="1016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87A18AA3-9FE5-4ED4-A0A6-CB603DC3D60D}"/>
              </a:ext>
            </a:extLst>
          </p:cNvPr>
          <p:cNvCxnSpPr/>
          <p:nvPr/>
        </p:nvCxnSpPr>
        <p:spPr>
          <a:xfrm>
            <a:off x="9992283" y="2139084"/>
            <a:ext cx="905256" cy="0"/>
          </a:xfrm>
          <a:prstGeom prst="straightConnector1">
            <a:avLst/>
          </a:prstGeom>
          <a:ln w="1016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 Box 16">
            <a:extLst>
              <a:ext uri="{FF2B5EF4-FFF2-40B4-BE49-F238E27FC236}">
                <a16:creationId xmlns:a16="http://schemas.microsoft.com/office/drawing/2014/main" id="{3575C874-A8B5-4D3E-A9E1-F38AAB557E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6391" y="2866100"/>
            <a:ext cx="7152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i="1" dirty="0"/>
              <a:t>t=0</a:t>
            </a:r>
          </a:p>
        </p:txBody>
      </p:sp>
      <p:sp>
        <p:nvSpPr>
          <p:cNvPr id="38" name="Text Box 16">
            <a:extLst>
              <a:ext uri="{FF2B5EF4-FFF2-40B4-BE49-F238E27FC236}">
                <a16:creationId xmlns:a16="http://schemas.microsoft.com/office/drawing/2014/main" id="{9292C6F7-CABB-4EAB-B564-53B15FBE27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6477" y="2861528"/>
            <a:ext cx="7152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i="1" dirty="0"/>
              <a:t>t=1</a:t>
            </a:r>
          </a:p>
        </p:txBody>
      </p:sp>
      <p:sp>
        <p:nvSpPr>
          <p:cNvPr id="39" name="Text Box 16">
            <a:extLst>
              <a:ext uri="{FF2B5EF4-FFF2-40B4-BE49-F238E27FC236}">
                <a16:creationId xmlns:a16="http://schemas.microsoft.com/office/drawing/2014/main" id="{0E2CB850-4617-408E-8E10-0DF5C2F8CE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49361" y="1826375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i="1" dirty="0"/>
              <a:t>…</a:t>
            </a:r>
          </a:p>
        </p:txBody>
      </p:sp>
      <p:sp>
        <p:nvSpPr>
          <p:cNvPr id="41" name="Rectangle 15">
            <a:extLst>
              <a:ext uri="{FF2B5EF4-FFF2-40B4-BE49-F238E27FC236}">
                <a16:creationId xmlns:a16="http://schemas.microsoft.com/office/drawing/2014/main" id="{8C58F87F-28B8-4B9E-A96D-B6A997659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51" y="3429000"/>
            <a:ext cx="11671649" cy="3032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en-US" sz="2718" b="1" dirty="0"/>
              <a:t>Grim trigger</a:t>
            </a:r>
            <a:r>
              <a:rPr lang="en-US" altLang="en-US" sz="2718" dirty="0"/>
              <a:t> strategy: cooperate as long as everyone cooperates; after that, defect forever.  (Equilibrium, if players are somewhat patient.)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718" i="1" dirty="0"/>
              <a:t>Folk theorem</a:t>
            </a:r>
            <a:r>
              <a:rPr lang="en-US" altLang="en-US" sz="2718" dirty="0"/>
              <a:t>: with sufficiently patient players, can always sustain cooperation this way, in any game.</a:t>
            </a:r>
            <a:endParaRPr lang="en-US" altLang="en-US" sz="2718" i="1" dirty="0"/>
          </a:p>
          <a:p>
            <a:pPr eaLnBrk="1" hangingPunct="1">
              <a:lnSpc>
                <a:spcPct val="90000"/>
              </a:lnSpc>
            </a:pPr>
            <a:r>
              <a:rPr lang="en-US" altLang="en-US" sz="2718" dirty="0"/>
              <a:t>Folk theorem can be used to efficiently compute equilibria (in infinitely repeated games with sufficiently patient players) </a:t>
            </a:r>
            <a:r>
              <a:rPr lang="en-US" altLang="en-US" sz="2718" dirty="0">
                <a:solidFill>
                  <a:srgbClr val="0070C0"/>
                </a:solidFill>
              </a:rPr>
              <a:t>[</a:t>
            </a:r>
            <a:r>
              <a:rPr lang="en-US" altLang="en-US" sz="2718" dirty="0">
                <a:solidFill>
                  <a:srgbClr val="0070C0"/>
                </a:solidFill>
                <a:hlinkClick r:id="rId2"/>
              </a:rPr>
              <a:t>Littman &amp; Stone DSS 2005</a:t>
            </a:r>
            <a:r>
              <a:rPr lang="en-US" altLang="en-US" sz="2718" dirty="0">
                <a:solidFill>
                  <a:srgbClr val="0070C0"/>
                </a:solidFill>
              </a:rPr>
              <a:t>, </a:t>
            </a:r>
            <a:r>
              <a:rPr lang="en-US" altLang="en-US" sz="2718" dirty="0">
                <a:solidFill>
                  <a:srgbClr val="0070C0"/>
                </a:solidFill>
                <a:hlinkClick r:id="rId3"/>
              </a:rPr>
              <a:t>Andersen &amp; C., AAAI’13</a:t>
            </a:r>
            <a:r>
              <a:rPr lang="en-US" altLang="en-US" sz="2718" dirty="0">
                <a:solidFill>
                  <a:srgbClr val="0070C0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431522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465" y="1641743"/>
            <a:ext cx="6745070" cy="4538868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1320" y="1307776"/>
            <a:ext cx="8540435" cy="1552653"/>
          </a:xfrm>
        </p:spPr>
        <p:txBody>
          <a:bodyPr>
            <a:normAutofit fontScale="92500" lnSpcReduction="10000"/>
          </a:bodyPr>
          <a:lstStyle/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Common assumption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: an agent’s behavior is instantly observable to all other agents (instant punishment)</a:t>
            </a: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What if there is a delay in knowledge propagation due to network structure?</a:t>
            </a:r>
          </a:p>
          <a:p>
            <a:pPr marL="0" indent="0">
              <a:buNone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1330CF68-B42A-4EEF-A2F1-B99DC4580368}"/>
              </a:ext>
            </a:extLst>
          </p:cNvPr>
          <p:cNvSpPr txBox="1">
            <a:spLocks noChangeArrowheads="1"/>
          </p:cNvSpPr>
          <p:nvPr/>
        </p:nvSpPr>
        <p:spPr>
          <a:xfrm>
            <a:off x="29305" y="211016"/>
            <a:ext cx="11875477" cy="66562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/>
              <a:t>Repeated games on social networks </a:t>
            </a:r>
          </a:p>
          <a:p>
            <a:r>
              <a:rPr lang="en-US" altLang="en-US" sz="3200" dirty="0">
                <a:solidFill>
                  <a:srgbClr val="0070C0"/>
                </a:solidFill>
              </a:rPr>
              <a:t>[</a:t>
            </a:r>
            <a:r>
              <a:rPr lang="en-US" altLang="en-US" sz="3200" dirty="0">
                <a:solidFill>
                  <a:srgbClr val="0070C0"/>
                </a:solidFill>
                <a:hlinkClick r:id="rId4"/>
              </a:rPr>
              <a:t>Moon &amp; C., IJCAI’15</a:t>
            </a:r>
            <a:r>
              <a:rPr lang="en-US" altLang="en-US" sz="3200" dirty="0">
                <a:solidFill>
                  <a:srgbClr val="0070C0"/>
                </a:solidFill>
              </a:rPr>
              <a:t>]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5841AD4C-1B94-4768-A8B8-99618EAA6E90}"/>
              </a:ext>
            </a:extLst>
          </p:cNvPr>
          <p:cNvSpPr txBox="1">
            <a:spLocks/>
          </p:cNvSpPr>
          <p:nvPr/>
        </p:nvSpPr>
        <p:spPr>
          <a:xfrm>
            <a:off x="621320" y="6008729"/>
            <a:ext cx="10691449" cy="87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Algorithm </a:t>
            </a:r>
            <a:r>
              <a:rPr lang="en-US" sz="2600" dirty="0">
                <a:latin typeface="Arial" panose="020B0604020202020204" pitchFamily="34" charset="0"/>
                <a:cs typeface="Arial" panose="020B0604020202020204" pitchFamily="34" charset="0"/>
              </a:rPr>
              <a:t>for finding (</a:t>
            </a: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unique</a:t>
            </a:r>
            <a:r>
              <a:rPr lang="en-US" sz="2600" dirty="0">
                <a:latin typeface="Arial" panose="020B0604020202020204" pitchFamily="34" charset="0"/>
                <a:cs typeface="Arial" panose="020B0604020202020204" pitchFamily="34" charset="0"/>
              </a:rPr>
              <a:t>) maximal set of cooperating agents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84124B1-BCA9-45DA-8EEE-740AD547A52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305" r="16558" b="13511"/>
          <a:stretch/>
        </p:blipFill>
        <p:spPr>
          <a:xfrm>
            <a:off x="10239030" y="0"/>
            <a:ext cx="1331650" cy="1853560"/>
          </a:xfrm>
          <a:prstGeom prst="rect">
            <a:avLst/>
          </a:prstGeom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E5AD6D1D-ABF3-44C1-9CD8-5E92050D7376}"/>
              </a:ext>
            </a:extLst>
          </p:cNvPr>
          <p:cNvSpPr txBox="1">
            <a:spLocks/>
          </p:cNvSpPr>
          <p:nvPr/>
        </p:nvSpPr>
        <p:spPr>
          <a:xfrm>
            <a:off x="9779864" y="1870978"/>
            <a:ext cx="2249981" cy="10478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Catherine Moon</a:t>
            </a:r>
          </a:p>
        </p:txBody>
      </p:sp>
    </p:spTree>
    <p:extLst>
      <p:ext uri="{BB962C8B-B14F-4D97-AF65-F5344CB8AC3E}">
        <p14:creationId xmlns:p14="http://schemas.microsoft.com/office/powerpoint/2010/main" val="142456799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40522" y="1049870"/>
            <a:ext cx="8663356" cy="5669908"/>
          </a:xfrm>
        </p:spPr>
        <p:txBody>
          <a:bodyPr>
            <a:normAutofit/>
          </a:bodyPr>
          <a:lstStyle/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0" y="1823137"/>
            <a:ext cx="6798549" cy="5038211"/>
          </a:xfrm>
          <a:prstGeom prst="rect">
            <a:avLst/>
          </a:prstGeom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20379627-BDEA-448C-8896-47595C42EBBD}"/>
              </a:ext>
            </a:extLst>
          </p:cNvPr>
          <p:cNvSpPr txBox="1">
            <a:spLocks noChangeArrowheads="1"/>
          </p:cNvSpPr>
          <p:nvPr/>
        </p:nvSpPr>
        <p:spPr>
          <a:xfrm>
            <a:off x="304800" y="888001"/>
            <a:ext cx="11887200" cy="66562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/>
              <a:t>Experiments on random graphs:</a:t>
            </a:r>
          </a:p>
          <a:p>
            <a:r>
              <a:rPr lang="en-US" altLang="en-US" b="1" dirty="0"/>
              <a:t>Phase transition </a:t>
            </a:r>
            <a:r>
              <a:rPr lang="en-US" altLang="en-US" dirty="0"/>
              <a:t>between complete cooperation and complete defection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7F8F904-0C2B-4067-B447-231AC0BD2B5E}"/>
              </a:ext>
            </a:extLst>
          </p:cNvPr>
          <p:cNvSpPr txBox="1"/>
          <p:nvPr/>
        </p:nvSpPr>
        <p:spPr>
          <a:xfrm>
            <a:off x="7080739" y="2751709"/>
            <a:ext cx="4958861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Random graph models:</a:t>
            </a:r>
          </a:p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Erdős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Rényi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(ER)</a:t>
            </a:r>
          </a:p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Barabási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–Albert preferential-attachment (PA)</a:t>
            </a: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Beta = cooperation benefit, delta = discount factor</a:t>
            </a: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78916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5686887" cy="1325563"/>
          </a:xfrm>
        </p:spPr>
        <p:txBody>
          <a:bodyPr/>
          <a:lstStyle/>
          <a:p>
            <a:r>
              <a:rPr lang="en-US" altLang="zh-CN" dirty="0"/>
              <a:t>Disarmament</a:t>
            </a:r>
            <a:r>
              <a:rPr lang="zh-CN" altLang="en-US" dirty="0"/>
              <a:t> </a:t>
            </a:r>
            <a:r>
              <a:rPr lang="en-US" altLang="zh-CN" dirty="0"/>
              <a:t>Game </a:t>
            </a:r>
            <a:r>
              <a:rPr lang="en-US" altLang="zh-CN" sz="3200" dirty="0">
                <a:solidFill>
                  <a:srgbClr val="0070C0"/>
                </a:solidFill>
              </a:rPr>
              <a:t>[</a:t>
            </a:r>
            <a:r>
              <a:rPr lang="en-US" altLang="zh-CN" sz="3200" dirty="0">
                <a:solidFill>
                  <a:srgbClr val="0070C0"/>
                </a:solidFill>
                <a:hlinkClick r:id="rId2"/>
              </a:rPr>
              <a:t>Deng &amp; C., AAAI’17</a:t>
            </a:r>
            <a:r>
              <a:rPr lang="en-US" altLang="zh-CN" sz="3200" dirty="0">
                <a:solidFill>
                  <a:srgbClr val="0070C0"/>
                </a:solidFill>
              </a:rPr>
              <a:t>, </a:t>
            </a:r>
            <a:r>
              <a:rPr lang="en-US" altLang="zh-CN" sz="3200" dirty="0">
                <a:solidFill>
                  <a:srgbClr val="0070C0"/>
                </a:solidFill>
                <a:hlinkClick r:id="rId3"/>
              </a:rPr>
              <a:t>’18</a:t>
            </a:r>
            <a:r>
              <a:rPr lang="en-US" altLang="zh-CN" sz="3200" dirty="0">
                <a:solidFill>
                  <a:srgbClr val="0070C0"/>
                </a:solidFill>
              </a:rPr>
              <a:t>]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A082823-89C7-4B45-B53E-DFAB980AB846}"/>
              </a:ext>
            </a:extLst>
          </p:cNvPr>
          <p:cNvSpPr txBox="1">
            <a:spLocks/>
          </p:cNvSpPr>
          <p:nvPr/>
        </p:nvSpPr>
        <p:spPr>
          <a:xfrm>
            <a:off x="9202400" y="539166"/>
            <a:ext cx="2249981" cy="10478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Yuan Deng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731CD07-4A9F-4CD9-BAF4-2B651A8438B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3469" y="217864"/>
            <a:ext cx="1126940" cy="1690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525752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altLang="zh-CN" dirty="0"/>
              <a:t>Disarmament</a:t>
            </a:r>
            <a:r>
              <a:rPr lang="zh-CN" altLang="en-US" dirty="0"/>
              <a:t> </a:t>
            </a:r>
            <a:r>
              <a:rPr lang="en-US" altLang="zh-CN" dirty="0"/>
              <a:t>Game</a:t>
            </a:r>
            <a:endParaRPr lang="en-US" dirty="0"/>
          </a:p>
        </p:txBody>
      </p:sp>
      <p:sp>
        <p:nvSpPr>
          <p:cNvPr id="4" name="Right Arrow 3"/>
          <p:cNvSpPr/>
          <p:nvPr/>
        </p:nvSpPr>
        <p:spPr>
          <a:xfrm rot="6972447">
            <a:off x="4890569" y="4179496"/>
            <a:ext cx="2410863" cy="3659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904564" y="5393946"/>
            <a:ext cx="767827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Pure</a:t>
            </a:r>
            <a:r>
              <a:rPr lang="zh-CN" altLang="en-US" sz="2400" dirty="0"/>
              <a:t> </a:t>
            </a:r>
            <a:r>
              <a:rPr lang="en-US" altLang="zh-CN" sz="2400" dirty="0"/>
              <a:t>Nash</a:t>
            </a:r>
            <a:r>
              <a:rPr lang="zh-CN" altLang="en-US" sz="2400" dirty="0"/>
              <a:t> </a:t>
            </a:r>
            <a:r>
              <a:rPr lang="en-US" altLang="zh-CN" sz="2400" dirty="0"/>
              <a:t>equilibria</a:t>
            </a:r>
          </a:p>
          <a:p>
            <a:r>
              <a:rPr lang="en-US" altLang="zh-CN" sz="2400" dirty="0"/>
              <a:t>Pure</a:t>
            </a:r>
            <a:r>
              <a:rPr lang="zh-CN" altLang="en-US" sz="2400" dirty="0"/>
              <a:t> </a:t>
            </a:r>
            <a:r>
              <a:rPr lang="en-US" altLang="zh-CN" sz="2400" dirty="0"/>
              <a:t>Stackelberg</a:t>
            </a:r>
            <a:r>
              <a:rPr lang="zh-CN" altLang="en-US" sz="2400" dirty="0"/>
              <a:t> </a:t>
            </a:r>
            <a:r>
              <a:rPr lang="en-US" altLang="zh-CN" sz="2400" dirty="0"/>
              <a:t>equilibria</a:t>
            </a:r>
            <a:r>
              <a:rPr lang="zh-CN" altLang="en-US" sz="2400" dirty="0"/>
              <a:t> </a:t>
            </a:r>
            <a:r>
              <a:rPr lang="en-US" altLang="zh-CN" sz="2400" dirty="0"/>
              <a:t>(no</a:t>
            </a:r>
            <a:r>
              <a:rPr lang="zh-CN" altLang="en-US" sz="2400" dirty="0"/>
              <a:t> </a:t>
            </a:r>
            <a:r>
              <a:rPr lang="en-US" altLang="zh-CN" sz="2400" dirty="0"/>
              <a:t>matter</a:t>
            </a:r>
            <a:r>
              <a:rPr lang="zh-CN" altLang="en-US" sz="2400" dirty="0"/>
              <a:t> </a:t>
            </a:r>
            <a:r>
              <a:rPr lang="en-US" altLang="zh-CN" sz="2400" dirty="0"/>
              <a:t>who</a:t>
            </a:r>
            <a:r>
              <a:rPr lang="zh-CN" altLang="en-US" sz="2400" dirty="0"/>
              <a:t> </a:t>
            </a:r>
            <a:r>
              <a:rPr lang="en-US" altLang="zh-CN" sz="2400" dirty="0"/>
              <a:t>takes</a:t>
            </a:r>
            <a:r>
              <a:rPr lang="zh-CN" altLang="en-US" sz="2400" dirty="0"/>
              <a:t> </a:t>
            </a:r>
            <a:r>
              <a:rPr lang="en-US" altLang="zh-CN" sz="2400" dirty="0"/>
              <a:t>the</a:t>
            </a:r>
            <a:r>
              <a:rPr lang="zh-CN" altLang="en-US" sz="2400" dirty="0"/>
              <a:t> </a:t>
            </a:r>
            <a:r>
              <a:rPr lang="en-US" altLang="zh-CN" sz="2400" dirty="0"/>
              <a:t>lead)</a:t>
            </a:r>
            <a:endParaRPr lang="en-US" sz="2400" dirty="0"/>
          </a:p>
        </p:txBody>
      </p:sp>
      <p:sp>
        <p:nvSpPr>
          <p:cNvPr id="6" name="Right Arrow 5"/>
          <p:cNvSpPr/>
          <p:nvPr/>
        </p:nvSpPr>
        <p:spPr>
          <a:xfrm rot="8460551">
            <a:off x="5962130" y="4179495"/>
            <a:ext cx="3642263" cy="3659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73344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Disarmament</a:t>
            </a:r>
            <a:r>
              <a:rPr lang="zh-CN" altLang="en-US" dirty="0"/>
              <a:t> </a:t>
            </a:r>
            <a:r>
              <a:rPr lang="en-US" altLang="zh-CN" dirty="0"/>
              <a:t>Game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ight Arrow 4"/>
          <p:cNvSpPr/>
          <p:nvPr/>
        </p:nvSpPr>
        <p:spPr>
          <a:xfrm rot="2423711">
            <a:off x="4764845" y="4757376"/>
            <a:ext cx="2410863" cy="3659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899597" y="5743569"/>
            <a:ext cx="82924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Desired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Outcome</a:t>
            </a:r>
          </a:p>
          <a:p>
            <a:r>
              <a:rPr lang="en-US" altLang="zh-CN" sz="2400" dirty="0"/>
              <a:t>Pareto</a:t>
            </a:r>
            <a:r>
              <a:rPr lang="zh-CN" altLang="en-US" sz="2400" dirty="0"/>
              <a:t> </a:t>
            </a:r>
            <a:r>
              <a:rPr lang="en-US" altLang="zh-CN" sz="2400" dirty="0"/>
              <a:t>better</a:t>
            </a:r>
            <a:r>
              <a:rPr lang="zh-CN" altLang="en-US" sz="2400" dirty="0"/>
              <a:t> </a:t>
            </a:r>
            <a:r>
              <a:rPr lang="en-US" altLang="zh-CN" sz="2400" dirty="0"/>
              <a:t>than</a:t>
            </a:r>
            <a:r>
              <a:rPr lang="zh-CN" altLang="en-US" sz="2400" dirty="0"/>
              <a:t> </a:t>
            </a:r>
            <a:r>
              <a:rPr lang="en-US" altLang="zh-CN" sz="2400" dirty="0"/>
              <a:t>the</a:t>
            </a:r>
            <a:r>
              <a:rPr lang="zh-CN" altLang="en-US" sz="2400" dirty="0"/>
              <a:t> </a:t>
            </a:r>
            <a:r>
              <a:rPr lang="en-US" altLang="zh-CN" sz="2400" dirty="0"/>
              <a:t>Nash</a:t>
            </a:r>
            <a:r>
              <a:rPr lang="zh-CN" altLang="en-US" sz="2400" dirty="0"/>
              <a:t> </a:t>
            </a:r>
            <a:r>
              <a:rPr lang="en-US" altLang="zh-CN" sz="2400" dirty="0"/>
              <a:t>equilibrium</a:t>
            </a:r>
            <a:r>
              <a:rPr lang="zh-CN" altLang="en-US" sz="2400" dirty="0"/>
              <a:t> </a:t>
            </a:r>
            <a:r>
              <a:rPr lang="en-US" altLang="zh-CN" sz="2400" dirty="0"/>
              <a:t>outcome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3480147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72643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68459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Right Arrow 3"/>
          <p:cNvSpPr/>
          <p:nvPr/>
        </p:nvSpPr>
        <p:spPr>
          <a:xfrm rot="7464006">
            <a:off x="7360127" y="4259834"/>
            <a:ext cx="2410863" cy="3659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5251364" y="5540803"/>
            <a:ext cx="82924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Incentivize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Row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to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commit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in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the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next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round</a:t>
            </a:r>
            <a:r>
              <a:rPr lang="zh-CN" altLang="en-US" sz="2400" b="1" dirty="0"/>
              <a:t> 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64327450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8958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3A2380-01C6-44CE-9EE3-B9E4D3677E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BFA902-B760-4143-97A3-73A4F71738A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6">
            <a:hlinkClick r:id="rId2"/>
            <a:extLst>
              <a:ext uri="{FF2B5EF4-FFF2-40B4-BE49-F238E27FC236}">
                <a16:creationId xmlns:a16="http://schemas.microsoft.com/office/drawing/2014/main" id="{278029DC-8B28-4573-A7CF-F0AB3CB826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91FA3E9-936F-48BB-86BA-3DD4D82478B0}"/>
              </a:ext>
            </a:extLst>
          </p:cNvPr>
          <p:cNvSpPr/>
          <p:nvPr/>
        </p:nvSpPr>
        <p:spPr>
          <a:xfrm>
            <a:off x="1553592" y="5486399"/>
            <a:ext cx="5282214" cy="887768"/>
          </a:xfrm>
          <a:prstGeom prst="rect">
            <a:avLst/>
          </a:prstGeom>
          <a:noFill/>
          <a:ln w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5734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511044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47399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ight Arrow 4"/>
          <p:cNvSpPr/>
          <p:nvPr/>
        </p:nvSpPr>
        <p:spPr>
          <a:xfrm rot="8570521">
            <a:off x="5626495" y="3359340"/>
            <a:ext cx="1252339" cy="365952"/>
          </a:xfrm>
          <a:prstGeom prst="rightArrow">
            <a:avLst>
              <a:gd name="adj1" fmla="val 60052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851443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450478" y="5541863"/>
            <a:ext cx="928786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Fact:</a:t>
            </a:r>
            <a:r>
              <a:rPr lang="zh-CN" altLang="en-US" sz="2400" b="1" dirty="0"/>
              <a:t> </a:t>
            </a:r>
            <a:r>
              <a:rPr lang="en-US" altLang="zh-CN" sz="2400" dirty="0"/>
              <a:t>The</a:t>
            </a:r>
            <a:r>
              <a:rPr lang="zh-CN" altLang="en-US" sz="2400" b="1" dirty="0"/>
              <a:t> </a:t>
            </a:r>
            <a:r>
              <a:rPr lang="en-US" altLang="zh-CN" sz="2400" dirty="0"/>
              <a:t>desired</a:t>
            </a:r>
            <a:r>
              <a:rPr lang="zh-CN" altLang="en-US" sz="2400" dirty="0"/>
              <a:t> </a:t>
            </a:r>
            <a:r>
              <a:rPr lang="en-US" altLang="zh-CN" sz="2400" dirty="0"/>
              <a:t>outcome</a:t>
            </a:r>
            <a:r>
              <a:rPr lang="zh-CN" altLang="en-US" sz="2400" dirty="0"/>
              <a:t> </a:t>
            </a:r>
            <a:r>
              <a:rPr lang="en-US" altLang="zh-CN" sz="2400" dirty="0">
                <a:solidFill>
                  <a:srgbClr val="FF0000"/>
                </a:solidFill>
              </a:rPr>
              <a:t>cannot</a:t>
            </a:r>
            <a:r>
              <a:rPr lang="zh-CN" altLang="en-US" sz="2400" dirty="0">
                <a:solidFill>
                  <a:srgbClr val="FF0000"/>
                </a:solidFill>
              </a:rPr>
              <a:t> </a:t>
            </a:r>
            <a:r>
              <a:rPr lang="en-US" altLang="zh-CN" sz="2400" dirty="0">
                <a:solidFill>
                  <a:srgbClr val="FF0000"/>
                </a:solidFill>
              </a:rPr>
              <a:t>be</a:t>
            </a:r>
            <a:r>
              <a:rPr lang="zh-CN" altLang="en-US" sz="2400" dirty="0">
                <a:solidFill>
                  <a:srgbClr val="FF0000"/>
                </a:solidFill>
              </a:rPr>
              <a:t> </a:t>
            </a:r>
            <a:r>
              <a:rPr lang="en-US" altLang="zh-CN" sz="2400" dirty="0">
                <a:solidFill>
                  <a:srgbClr val="FF0000"/>
                </a:solidFill>
              </a:rPr>
              <a:t>achieved</a:t>
            </a:r>
            <a:r>
              <a:rPr lang="zh-CN" altLang="en-US" sz="2400" dirty="0">
                <a:solidFill>
                  <a:srgbClr val="FF0000"/>
                </a:solidFill>
              </a:rPr>
              <a:t> </a:t>
            </a:r>
            <a:r>
              <a:rPr lang="en-US" altLang="zh-CN" sz="2400" dirty="0"/>
              <a:t>if</a:t>
            </a:r>
            <a:r>
              <a:rPr lang="zh-CN" altLang="en-US" sz="2400" dirty="0"/>
              <a:t> </a:t>
            </a:r>
            <a:r>
              <a:rPr lang="en-US" altLang="zh-CN" sz="2400" dirty="0"/>
              <a:t>Row</a:t>
            </a:r>
            <a:r>
              <a:rPr lang="zh-CN" altLang="en-US" sz="2400" dirty="0"/>
              <a:t> </a:t>
            </a:r>
            <a:r>
              <a:rPr lang="en-US" altLang="zh-CN" sz="2400" dirty="0"/>
              <a:t>commits</a:t>
            </a:r>
            <a:r>
              <a:rPr lang="zh-CN" altLang="en-US" sz="2400" dirty="0"/>
              <a:t> </a:t>
            </a:r>
            <a:r>
              <a:rPr lang="en-US" altLang="zh-CN" sz="2400" dirty="0"/>
              <a:t>first</a:t>
            </a:r>
          </a:p>
          <a:p>
            <a:r>
              <a:rPr lang="en-US" altLang="zh-CN" sz="2400" dirty="0"/>
              <a:t>In general, it is an </a:t>
            </a:r>
            <a:r>
              <a:rPr lang="en-US" altLang="zh-CN" sz="2400" dirty="0">
                <a:solidFill>
                  <a:srgbClr val="FF0000"/>
                </a:solidFill>
              </a:rPr>
              <a:t>NP-hard problem</a:t>
            </a:r>
            <a:r>
              <a:rPr lang="zh-CN" altLang="en-US" sz="2400" dirty="0">
                <a:solidFill>
                  <a:srgbClr val="FF0000"/>
                </a:solidFill>
              </a:rPr>
              <a:t> </a:t>
            </a:r>
            <a:r>
              <a:rPr lang="en-US" altLang="zh-CN" sz="2400" dirty="0"/>
              <a:t>to determine whether an outcome can be reached without creating incentive to deviate from disarmament</a:t>
            </a:r>
            <a:endParaRPr lang="en-US" altLang="zh-CN" sz="2400" b="1" dirty="0"/>
          </a:p>
        </p:txBody>
      </p:sp>
      <p:graphicFrame>
        <p:nvGraphicFramePr>
          <p:cNvPr id="5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Right Arrow 5"/>
          <p:cNvSpPr/>
          <p:nvPr/>
        </p:nvSpPr>
        <p:spPr>
          <a:xfrm rot="8570521">
            <a:off x="5626495" y="3359340"/>
            <a:ext cx="1252339" cy="365952"/>
          </a:xfrm>
          <a:prstGeom prst="rightArrow">
            <a:avLst>
              <a:gd name="adj1" fmla="val 60052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028983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1236" y="2766218"/>
            <a:ext cx="12043145" cy="1325563"/>
          </a:xfrm>
        </p:spPr>
        <p:txBody>
          <a:bodyPr/>
          <a:lstStyle/>
          <a:p>
            <a:r>
              <a:rPr lang="en-US" b="1" dirty="0"/>
              <a:t>AI agents can be unlike us…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670295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What should you do if…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861132"/>
            <a:ext cx="11293063" cy="596829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… you knew </a:t>
            </a:r>
            <a:r>
              <a:rPr lang="en-US" altLang="en-US" sz="3200" i="1" dirty="0"/>
              <a:t>others could read your code</a:t>
            </a:r>
            <a:r>
              <a:rPr lang="en-US" altLang="en-US" sz="3200" dirty="0"/>
              <a:t>?</a:t>
            </a:r>
          </a:p>
          <a:p>
            <a:pPr eaLnBrk="1" hangingPunct="1"/>
            <a:r>
              <a:rPr lang="en-US" altLang="en-US" sz="3200" dirty="0"/>
              <a:t>… you knew </a:t>
            </a:r>
            <a:r>
              <a:rPr lang="en-US" altLang="en-US" sz="3200" i="1" dirty="0"/>
              <a:t>you were facing someone running the same code</a:t>
            </a:r>
            <a:r>
              <a:rPr lang="en-US" altLang="en-US" sz="3200" dirty="0"/>
              <a:t>?</a:t>
            </a:r>
          </a:p>
          <a:p>
            <a:pPr eaLnBrk="1" hangingPunct="1"/>
            <a:r>
              <a:rPr lang="en-US" altLang="en-US" sz="3200" dirty="0"/>
              <a:t>… you knew </a:t>
            </a:r>
            <a:r>
              <a:rPr lang="en-US" altLang="en-US" sz="3200" i="1" dirty="0"/>
              <a:t>you had been in the same situation before but can’t possibly remember what you did</a:t>
            </a:r>
            <a:r>
              <a:rPr lang="en-US" altLang="en-US" sz="3200" dirty="0"/>
              <a:t>?</a:t>
            </a:r>
          </a:p>
          <a:p>
            <a:pPr eaLnBrk="1" hangingPunct="1"/>
            <a:endParaRPr lang="en-US" altLang="en-US" sz="32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4AF4D8D-51CC-49D6-8E19-FDC3CDDA0EF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9175" y="2738921"/>
            <a:ext cx="2571750" cy="385762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6A77684-9D18-4BD0-81F8-E8E9722FB3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807" y="3295357"/>
            <a:ext cx="2755392" cy="329793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3DB1984-2E63-4394-A807-17FA9A9A9BE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3645" y="3295357"/>
            <a:ext cx="4539878" cy="3028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012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Program equilibrium 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[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  <a:hlinkClick r:id="rId2"/>
              </a:rPr>
              <a:t>Tennenholtz 2004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]</a:t>
            </a:r>
            <a:endParaRPr lang="en-US" altLang="en-US" sz="2912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861132"/>
            <a:ext cx="11559301" cy="674705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Make your own code legible to the other player’s program!</a:t>
            </a: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id="{F99F2BEB-632F-4389-894E-607134B90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05675" y="1476061"/>
            <a:ext cx="6154613" cy="1905000"/>
          </a:xfrm>
          <a:prstGeom prst="wedgeEllipseCallout">
            <a:avLst>
              <a:gd name="adj1" fmla="val -15626"/>
              <a:gd name="adj2" fmla="val 113501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 (other’s code = my code)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	Cooperate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	Defect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B90C0D1-15B6-4088-AA08-D90FAB6557D7}"/>
              </a:ext>
            </a:extLst>
          </p:cNvPr>
          <p:cNvSpPr/>
          <p:nvPr/>
        </p:nvSpPr>
        <p:spPr bwMode="auto">
          <a:xfrm>
            <a:off x="1681577" y="5012925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DCEE28E-15CD-4F39-9A19-26F8F95A5C49}"/>
              </a:ext>
            </a:extLst>
          </p:cNvPr>
          <p:cNvSpPr/>
          <p:nvPr/>
        </p:nvSpPr>
        <p:spPr bwMode="auto">
          <a:xfrm>
            <a:off x="1757777" y="4708125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70F62AA-6D22-48E8-91AD-DD042D16A1FD}"/>
              </a:ext>
            </a:extLst>
          </p:cNvPr>
          <p:cNvCxnSpPr/>
          <p:nvPr/>
        </p:nvCxnSpPr>
        <p:spPr bwMode="auto">
          <a:xfrm rot="5400000">
            <a:off x="1604423" y="562348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62CE0B3-E1FE-4C0B-BD52-2198C51EB8EB}"/>
              </a:ext>
            </a:extLst>
          </p:cNvPr>
          <p:cNvCxnSpPr/>
          <p:nvPr/>
        </p:nvCxnSpPr>
        <p:spPr bwMode="auto">
          <a:xfrm rot="16200000" flipH="1">
            <a:off x="1833977" y="562252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8880EAC-07E1-42A6-9AAF-EBB9DDF72C7F}"/>
              </a:ext>
            </a:extLst>
          </p:cNvPr>
          <p:cNvSpPr/>
          <p:nvPr/>
        </p:nvSpPr>
        <p:spPr bwMode="auto">
          <a:xfrm>
            <a:off x="9613429" y="5012925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D5E988E-DD49-4D4E-839D-8D5AD4876137}"/>
              </a:ext>
            </a:extLst>
          </p:cNvPr>
          <p:cNvSpPr/>
          <p:nvPr/>
        </p:nvSpPr>
        <p:spPr bwMode="auto">
          <a:xfrm>
            <a:off x="9689629" y="4708125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AC8C7BF-715E-4F1A-8AD0-4B84AD980738}"/>
              </a:ext>
            </a:extLst>
          </p:cNvPr>
          <p:cNvCxnSpPr/>
          <p:nvPr/>
        </p:nvCxnSpPr>
        <p:spPr bwMode="auto">
          <a:xfrm rot="5400000">
            <a:off x="9536275" y="562348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D19B3EC-9D53-4FBC-BD2C-73D37BF0B46B}"/>
              </a:ext>
            </a:extLst>
          </p:cNvPr>
          <p:cNvCxnSpPr/>
          <p:nvPr/>
        </p:nvCxnSpPr>
        <p:spPr bwMode="auto">
          <a:xfrm rot="16200000" flipH="1">
            <a:off x="9765829" y="562252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AutoShape 5">
            <a:extLst>
              <a:ext uri="{FF2B5EF4-FFF2-40B4-BE49-F238E27FC236}">
                <a16:creationId xmlns:a16="http://schemas.microsoft.com/office/drawing/2014/main" id="{C58B690F-5C1B-488F-B01D-F7B8962CF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919" y="1416285"/>
            <a:ext cx="6154613" cy="1905000"/>
          </a:xfrm>
          <a:prstGeom prst="wedgeEllipseCallout">
            <a:avLst>
              <a:gd name="adj1" fmla="val 8895"/>
              <a:gd name="adj2" fmla="val 116297"/>
            </a:avLst>
          </a:prstGeom>
          <a:solidFill>
            <a:srgbClr val="002060"/>
          </a:solidFill>
          <a:ln w="9525">
            <a:solidFill>
              <a:srgbClr val="00206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 (other’s code = my code)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	Cooperate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	Defect</a:t>
            </a:r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9F73F69E-782E-433C-A56B-7514A38FE190}"/>
              </a:ext>
            </a:extLst>
          </p:cNvPr>
          <p:cNvSpPr txBox="1">
            <a:spLocks noChangeArrowheads="1"/>
          </p:cNvSpPr>
          <p:nvPr/>
        </p:nvSpPr>
        <p:spPr>
          <a:xfrm>
            <a:off x="205289" y="5951759"/>
            <a:ext cx="12214474" cy="9816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200" dirty="0"/>
              <a:t>See also: </a:t>
            </a:r>
            <a:r>
              <a:rPr lang="en-US" altLang="en-US" sz="3200" dirty="0">
                <a:solidFill>
                  <a:srgbClr val="5B9BD5"/>
                </a:solidFill>
              </a:rPr>
              <a:t>[</a:t>
            </a:r>
            <a:r>
              <a:rPr lang="en-US" altLang="en-US" sz="3200" dirty="0">
                <a:solidFill>
                  <a:srgbClr val="5B9BD5"/>
                </a:solidFill>
                <a:hlinkClick r:id="rId3"/>
              </a:rPr>
              <a:t>Fortnow 2009</a:t>
            </a:r>
            <a:r>
              <a:rPr lang="en-US" altLang="en-US" sz="3200" dirty="0">
                <a:solidFill>
                  <a:srgbClr val="5B9BD5"/>
                </a:solidFill>
              </a:rPr>
              <a:t>, </a:t>
            </a:r>
            <a:r>
              <a:rPr lang="en-US" altLang="en-US" sz="3200" dirty="0">
                <a:solidFill>
                  <a:srgbClr val="5B9BD5"/>
                </a:solidFill>
                <a:hlinkClick r:id="rId4"/>
              </a:rPr>
              <a:t>Kalai et al. 2010</a:t>
            </a:r>
            <a:r>
              <a:rPr lang="en-US" altLang="en-US" sz="3200" dirty="0">
                <a:solidFill>
                  <a:srgbClr val="5B9BD5"/>
                </a:solidFill>
              </a:rPr>
              <a:t>, </a:t>
            </a:r>
            <a:r>
              <a:rPr lang="en-US" altLang="en-US" sz="3200" dirty="0">
                <a:solidFill>
                  <a:srgbClr val="5B9BD5"/>
                </a:solidFill>
                <a:hlinkClick r:id="rId5"/>
              </a:rPr>
              <a:t>Barasz et al. 2014</a:t>
            </a:r>
            <a:r>
              <a:rPr lang="en-US" altLang="en-US" sz="3200" dirty="0">
                <a:solidFill>
                  <a:srgbClr val="5B9BD5"/>
                </a:solidFill>
              </a:rPr>
              <a:t>, </a:t>
            </a:r>
            <a:r>
              <a:rPr lang="en-US" altLang="en-US" sz="3200" dirty="0">
                <a:solidFill>
                  <a:srgbClr val="5B9BD5"/>
                </a:solidFill>
                <a:hlinkClick r:id="rId6"/>
              </a:rPr>
              <a:t>Critch 2016</a:t>
            </a:r>
            <a:r>
              <a:rPr lang="en-US" altLang="en-US" sz="3200" dirty="0">
                <a:solidFill>
                  <a:srgbClr val="5B9BD5"/>
                </a:solidFill>
              </a:rPr>
              <a:t>, </a:t>
            </a:r>
            <a:r>
              <a:rPr lang="en-US" altLang="en-US" sz="3200" dirty="0">
                <a:solidFill>
                  <a:srgbClr val="5B9BD5"/>
                </a:solidFill>
                <a:hlinkClick r:id="rId7"/>
              </a:rPr>
              <a:t>Oesterheld 2018</a:t>
            </a:r>
            <a:r>
              <a:rPr lang="en-US" altLang="en-US" sz="3200" dirty="0">
                <a:solidFill>
                  <a:srgbClr val="5B9BD5"/>
                </a:solidFill>
              </a:rPr>
              <a:t>, …] </a:t>
            </a:r>
          </a:p>
        </p:txBody>
      </p:sp>
      <p:graphicFrame>
        <p:nvGraphicFramePr>
          <p:cNvPr id="17" name="Group 4">
            <a:extLst>
              <a:ext uri="{FF2B5EF4-FFF2-40B4-BE49-F238E27FC236}">
                <a16:creationId xmlns:a16="http://schemas.microsoft.com/office/drawing/2014/main" id="{A6350E77-EE56-42C5-9E34-B23ACC5D1198}"/>
              </a:ext>
            </a:extLst>
          </p:cNvPr>
          <p:cNvGraphicFramePr>
            <a:graphicFrameLocks/>
          </p:cNvGraphicFramePr>
          <p:nvPr/>
        </p:nvGraphicFramePr>
        <p:xfrm>
          <a:off x="4683499" y="452661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8" name="Text Box 16">
            <a:extLst>
              <a:ext uri="{FF2B5EF4-FFF2-40B4-BE49-F238E27FC236}">
                <a16:creationId xmlns:a16="http://schemas.microsoft.com/office/drawing/2014/main" id="{87E85141-6EF2-47E5-B380-D0BAE4457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1643" y="415682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19" name="Text Box 17">
            <a:extLst>
              <a:ext uri="{FF2B5EF4-FFF2-40B4-BE49-F238E27FC236}">
                <a16:creationId xmlns:a16="http://schemas.microsoft.com/office/drawing/2014/main" id="{3DC693F9-A88C-4868-AAE6-8D5A15475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2035" y="415682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0" name="Text Box 18">
            <a:extLst>
              <a:ext uri="{FF2B5EF4-FFF2-40B4-BE49-F238E27FC236}">
                <a16:creationId xmlns:a16="http://schemas.microsoft.com/office/drawing/2014/main" id="{36E82B1F-09D8-4259-8926-ACF494339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0384" y="4674534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1" name="Text Box 19">
            <a:extLst>
              <a:ext uri="{FF2B5EF4-FFF2-40B4-BE49-F238E27FC236}">
                <a16:creationId xmlns:a16="http://schemas.microsoft.com/office/drawing/2014/main" id="{90076174-858D-42EC-9E3B-9D1DC7964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0334" y="528007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</p:spTree>
    <p:extLst>
      <p:ext uri="{BB962C8B-B14F-4D97-AF65-F5344CB8AC3E}">
        <p14:creationId xmlns:p14="http://schemas.microsoft.com/office/powerpoint/2010/main" val="76821306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59" y="67235"/>
            <a:ext cx="10842561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Robust program equilibrium 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[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  <a:hlinkClick r:id="rId2"/>
              </a:rPr>
              <a:t>Oesterheld 2018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]</a:t>
            </a:r>
            <a:endParaRPr lang="en-US" altLang="en-US" sz="2912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861132"/>
            <a:ext cx="11559301" cy="674705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Can we make the equilibrium less fragile?</a:t>
            </a: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id="{F99F2BEB-632F-4389-894E-607134B90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05675" y="1707139"/>
            <a:ext cx="6154613" cy="2512918"/>
          </a:xfrm>
          <a:prstGeom prst="wedgeEllipseCallout">
            <a:avLst>
              <a:gd name="adj1" fmla="val -15299"/>
              <a:gd name="adj2" fmla="val 75514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With probability </a:t>
            </a:r>
            <a:r>
              <a:rPr lang="el-GR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ε</a:t>
            </a:r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lvl="1"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Cooperate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</a:p>
          <a:p>
            <a:pPr lvl="1"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Do what the other program does against this program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B90C0D1-15B6-4088-AA08-D90FAB6557D7}"/>
              </a:ext>
            </a:extLst>
          </p:cNvPr>
          <p:cNvSpPr/>
          <p:nvPr/>
        </p:nvSpPr>
        <p:spPr bwMode="auto">
          <a:xfrm>
            <a:off x="1681577" y="5244003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DCEE28E-15CD-4F39-9A19-26F8F95A5C49}"/>
              </a:ext>
            </a:extLst>
          </p:cNvPr>
          <p:cNvSpPr/>
          <p:nvPr/>
        </p:nvSpPr>
        <p:spPr bwMode="auto">
          <a:xfrm>
            <a:off x="1757777" y="4939203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70F62AA-6D22-48E8-91AD-DD042D16A1FD}"/>
              </a:ext>
            </a:extLst>
          </p:cNvPr>
          <p:cNvCxnSpPr/>
          <p:nvPr/>
        </p:nvCxnSpPr>
        <p:spPr bwMode="auto">
          <a:xfrm rot="5400000">
            <a:off x="1604423" y="5854558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62CE0B3-E1FE-4C0B-BD52-2198C51EB8EB}"/>
              </a:ext>
            </a:extLst>
          </p:cNvPr>
          <p:cNvCxnSpPr/>
          <p:nvPr/>
        </p:nvCxnSpPr>
        <p:spPr bwMode="auto">
          <a:xfrm rot="16200000" flipH="1">
            <a:off x="1833977" y="5853603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8880EAC-07E1-42A6-9AAF-EBB9DDF72C7F}"/>
              </a:ext>
            </a:extLst>
          </p:cNvPr>
          <p:cNvSpPr/>
          <p:nvPr/>
        </p:nvSpPr>
        <p:spPr bwMode="auto">
          <a:xfrm>
            <a:off x="9613429" y="5244003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D5E988E-DD49-4D4E-839D-8D5AD4876137}"/>
              </a:ext>
            </a:extLst>
          </p:cNvPr>
          <p:cNvSpPr/>
          <p:nvPr/>
        </p:nvSpPr>
        <p:spPr bwMode="auto">
          <a:xfrm>
            <a:off x="9689629" y="4939203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AC8C7BF-715E-4F1A-8AD0-4B84AD980738}"/>
              </a:ext>
            </a:extLst>
          </p:cNvPr>
          <p:cNvCxnSpPr/>
          <p:nvPr/>
        </p:nvCxnSpPr>
        <p:spPr bwMode="auto">
          <a:xfrm rot="5400000">
            <a:off x="9536275" y="5854558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D19B3EC-9D53-4FBC-BD2C-73D37BF0B46B}"/>
              </a:ext>
            </a:extLst>
          </p:cNvPr>
          <p:cNvCxnSpPr/>
          <p:nvPr/>
        </p:nvCxnSpPr>
        <p:spPr bwMode="auto">
          <a:xfrm rot="16200000" flipH="1">
            <a:off x="9765829" y="5853603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AutoShape 5">
            <a:extLst>
              <a:ext uri="{FF2B5EF4-FFF2-40B4-BE49-F238E27FC236}">
                <a16:creationId xmlns:a16="http://schemas.microsoft.com/office/drawing/2014/main" id="{C58B690F-5C1B-488F-B01D-F7B8962CF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919" y="1707139"/>
            <a:ext cx="6154613" cy="2513134"/>
          </a:xfrm>
          <a:prstGeom prst="wedgeEllipseCallout">
            <a:avLst>
              <a:gd name="adj1" fmla="val 7099"/>
              <a:gd name="adj2" fmla="val 74118"/>
            </a:avLst>
          </a:prstGeom>
          <a:solidFill>
            <a:srgbClr val="002060"/>
          </a:solidFill>
          <a:ln w="9525">
            <a:solidFill>
              <a:srgbClr val="00206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9F73F69E-782E-433C-A56B-7514A38FE190}"/>
              </a:ext>
            </a:extLst>
          </p:cNvPr>
          <p:cNvSpPr txBox="1">
            <a:spLocks noChangeArrowheads="1"/>
          </p:cNvSpPr>
          <p:nvPr/>
        </p:nvSpPr>
        <p:spPr>
          <a:xfrm>
            <a:off x="205289" y="5951759"/>
            <a:ext cx="12214474" cy="9816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en-US" sz="3200" dirty="0">
              <a:solidFill>
                <a:srgbClr val="5B9BD5"/>
              </a:solidFill>
            </a:endParaRPr>
          </a:p>
        </p:txBody>
      </p:sp>
      <p:graphicFrame>
        <p:nvGraphicFramePr>
          <p:cNvPr id="17" name="Group 4">
            <a:extLst>
              <a:ext uri="{FF2B5EF4-FFF2-40B4-BE49-F238E27FC236}">
                <a16:creationId xmlns:a16="http://schemas.microsoft.com/office/drawing/2014/main" id="{A6350E77-EE56-42C5-9E34-B23ACC5D1198}"/>
              </a:ext>
            </a:extLst>
          </p:cNvPr>
          <p:cNvGraphicFramePr>
            <a:graphicFrameLocks/>
          </p:cNvGraphicFramePr>
          <p:nvPr/>
        </p:nvGraphicFramePr>
        <p:xfrm>
          <a:off x="4683499" y="4757694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8" name="Text Box 16">
            <a:extLst>
              <a:ext uri="{FF2B5EF4-FFF2-40B4-BE49-F238E27FC236}">
                <a16:creationId xmlns:a16="http://schemas.microsoft.com/office/drawing/2014/main" id="{87E85141-6EF2-47E5-B380-D0BAE4457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1643" y="4387900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19" name="Text Box 17">
            <a:extLst>
              <a:ext uri="{FF2B5EF4-FFF2-40B4-BE49-F238E27FC236}">
                <a16:creationId xmlns:a16="http://schemas.microsoft.com/office/drawing/2014/main" id="{3DC693F9-A88C-4868-AAE6-8D5A15475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2035" y="4387900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0" name="Text Box 18">
            <a:extLst>
              <a:ext uri="{FF2B5EF4-FFF2-40B4-BE49-F238E27FC236}">
                <a16:creationId xmlns:a16="http://schemas.microsoft.com/office/drawing/2014/main" id="{36E82B1F-09D8-4259-8926-ACF494339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0384" y="490561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1" name="Text Box 19">
            <a:extLst>
              <a:ext uri="{FF2B5EF4-FFF2-40B4-BE49-F238E27FC236}">
                <a16:creationId xmlns:a16="http://schemas.microsoft.com/office/drawing/2014/main" id="{90076174-858D-42EC-9E3B-9D1DC7964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0334" y="5511150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436D67B-CE52-4795-AA45-95B59FF59E56}"/>
              </a:ext>
            </a:extLst>
          </p:cNvPr>
          <p:cNvSpPr txBox="1"/>
          <p:nvPr/>
        </p:nvSpPr>
        <p:spPr>
          <a:xfrm>
            <a:off x="10184329" y="1248000"/>
            <a:ext cx="21562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1CF7DBB7-48D6-46C3-91E0-1B1D9D473A3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10619118" y="50034"/>
            <a:ext cx="983247" cy="124463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34883F8-AB50-BDEA-0E87-E079B470749F}"/>
              </a:ext>
            </a:extLst>
          </p:cNvPr>
          <p:cNvSpPr txBox="1"/>
          <p:nvPr/>
        </p:nvSpPr>
        <p:spPr>
          <a:xfrm>
            <a:off x="0" y="6243827"/>
            <a:ext cx="11986711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See also: Vojtech Kovarik, Caspar </a:t>
            </a:r>
            <a:r>
              <a:rPr lang="en-US" dirty="0" err="1"/>
              <a:t>Oesterheld</a:t>
            </a:r>
            <a:r>
              <a:rPr lang="en-US" dirty="0"/>
              <a:t>, and Vincent Conitzer. </a:t>
            </a:r>
            <a:r>
              <a:rPr lang="en-US" dirty="0">
                <a:hlinkClick r:id="rId4"/>
              </a:rPr>
              <a:t>Recursive Joint Simulation in Games.</a:t>
            </a:r>
            <a:r>
              <a:rPr lang="en-US" dirty="0"/>
              <a:t> LOFT’24.</a:t>
            </a:r>
            <a:br>
              <a:rPr lang="en-US" dirty="0"/>
            </a:br>
            <a:r>
              <a:rPr lang="en-US" dirty="0"/>
              <a:t>	Emery Cooper, Caspar </a:t>
            </a:r>
            <a:r>
              <a:rPr lang="en-US" dirty="0" err="1"/>
              <a:t>Oesterheld</a:t>
            </a:r>
            <a:r>
              <a:rPr lang="en-US" dirty="0"/>
              <a:t>, and Vincent Conitzer. </a:t>
            </a:r>
            <a:r>
              <a:rPr lang="en-US" dirty="0" err="1">
                <a:hlinkClick r:id="rId5"/>
              </a:rPr>
              <a:t>Characterising</a:t>
            </a:r>
            <a:r>
              <a:rPr lang="en-US" dirty="0">
                <a:hlinkClick r:id="rId5"/>
              </a:rPr>
              <a:t> simulation-based program equilibria.</a:t>
            </a:r>
            <a:r>
              <a:rPr lang="en-US" dirty="0"/>
              <a:t> AAAI’25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778967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0B9AC9-2722-4573-AAD6-07F4941FAD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094" y="4697"/>
            <a:ext cx="8375821" cy="1325563"/>
          </a:xfrm>
        </p:spPr>
        <p:txBody>
          <a:bodyPr>
            <a:normAutofit/>
          </a:bodyPr>
          <a:lstStyle/>
          <a:p>
            <a:r>
              <a:rPr lang="en-US" dirty="0"/>
              <a:t> </a:t>
            </a:r>
            <a:r>
              <a:rPr lang="en-US" sz="3600" dirty="0"/>
              <a:t>Safe Pareto improvements for delegated game playing [</a:t>
            </a:r>
            <a:r>
              <a:rPr lang="en-US" sz="3600" dirty="0">
                <a:hlinkClick r:id="rId2"/>
              </a:rPr>
              <a:t>JAAMAS’22</a:t>
            </a:r>
            <a:r>
              <a:rPr lang="en-US" sz="3600" dirty="0"/>
              <a:t>]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53BDF04-E1A0-4E3B-8102-B76066512BB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934" y="1744851"/>
            <a:ext cx="6187275" cy="476394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0C06F0E-BFD2-468D-B38A-A3E865927A1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39110" y="1689736"/>
            <a:ext cx="5512306" cy="4826473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611A47F-F11E-47DE-B217-3181399324CE}"/>
              </a:ext>
            </a:extLst>
          </p:cNvPr>
          <p:cNvSpPr txBox="1"/>
          <p:nvPr/>
        </p:nvSpPr>
        <p:spPr>
          <a:xfrm>
            <a:off x="8505691" y="1251233"/>
            <a:ext cx="21562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F45BEAF-7AEC-4A51-9AEB-36248CB2BC5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8940480" y="53267"/>
            <a:ext cx="983247" cy="1244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7831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69231214"/>
              </p:ext>
            </p:extLst>
          </p:nvPr>
        </p:nvGraphicFramePr>
        <p:xfrm>
          <a:off x="5526699" y="332037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843" y="295058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5235" y="295058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584" y="3468294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3534" y="407383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3573742" y="3625176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3649942" y="3320376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3496588" y="423573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3726142" y="423477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6710600" y="2110467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6786800" y="1805667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6633446" y="272102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6863000" y="272006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0810" y="435927"/>
            <a:ext cx="7272863" cy="1164312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Disarmament revisited: Committing to your first few lines of code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C443FC3-C3E8-47D5-872D-079E361F7AE7}"/>
              </a:ext>
            </a:extLst>
          </p:cNvPr>
          <p:cNvSpPr txBox="1"/>
          <p:nvPr/>
        </p:nvSpPr>
        <p:spPr>
          <a:xfrm>
            <a:off x="296835" y="3320376"/>
            <a:ext cx="32553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sz="1800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1. With probability 40%, cooperate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4E5E29F-32CB-47B8-8E6E-CB62A9EC81DA}"/>
              </a:ext>
            </a:extLst>
          </p:cNvPr>
          <p:cNvSpPr txBox="1"/>
          <p:nvPr/>
        </p:nvSpPr>
        <p:spPr>
          <a:xfrm>
            <a:off x="296835" y="3928352"/>
            <a:ext cx="32553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3</a:t>
            </a:r>
            <a:r>
              <a:rPr lang="en-US" sz="1800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 With probability 40%, cooperate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5068BD1-256F-4C6D-814C-D33344A173D1}"/>
              </a:ext>
            </a:extLst>
          </p:cNvPr>
          <p:cNvSpPr txBox="1"/>
          <p:nvPr/>
        </p:nvSpPr>
        <p:spPr>
          <a:xfrm>
            <a:off x="8936669" y="2205125"/>
            <a:ext cx="32553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sz="1800" dirty="0">
                <a:solidFill>
                  <a:srgbClr val="00206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2. With probability 40%, cooperate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9F13A5-5707-4DC7-AB95-42AD3B93E0C5}"/>
              </a:ext>
            </a:extLst>
          </p:cNvPr>
          <p:cNvSpPr txBox="1"/>
          <p:nvPr/>
        </p:nvSpPr>
        <p:spPr>
          <a:xfrm>
            <a:off x="8928593" y="2795043"/>
            <a:ext cx="32553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dirty="0">
                <a:solidFill>
                  <a:srgbClr val="00206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4</a:t>
            </a:r>
            <a:r>
              <a:rPr lang="en-US" sz="1800" dirty="0">
                <a:solidFill>
                  <a:srgbClr val="00206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 With probability 40%, cooperate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BC54BAF-2B22-4AE5-94A8-2171E26BE57F}"/>
              </a:ext>
            </a:extLst>
          </p:cNvPr>
          <p:cNvSpPr txBox="1"/>
          <p:nvPr/>
        </p:nvSpPr>
        <p:spPr>
          <a:xfrm>
            <a:off x="310335" y="4500251"/>
            <a:ext cx="325533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...</a:t>
            </a:r>
            <a:endParaRPr lang="en-US" sz="1800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65BA9F4-0088-4C3C-8E7D-3DDA12329764}"/>
              </a:ext>
            </a:extLst>
          </p:cNvPr>
          <p:cNvSpPr txBox="1"/>
          <p:nvPr/>
        </p:nvSpPr>
        <p:spPr>
          <a:xfrm>
            <a:off x="8887651" y="3458875"/>
            <a:ext cx="325533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dirty="0">
                <a:solidFill>
                  <a:srgbClr val="00206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...</a:t>
            </a:r>
            <a:endParaRPr lang="en-US" sz="1800" dirty="0">
              <a:solidFill>
                <a:srgbClr val="00206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18ADF886-3B9F-42E3-8007-FFA451FD5213}"/>
              </a:ext>
            </a:extLst>
          </p:cNvPr>
          <p:cNvSpPr txBox="1">
            <a:spLocks/>
          </p:cNvSpPr>
          <p:nvPr/>
        </p:nvSpPr>
        <p:spPr>
          <a:xfrm>
            <a:off x="148854" y="5031883"/>
            <a:ext cx="10894281" cy="143993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E.g., if Blue refuses to add line 2, then Red defects with probability .6, resulting in at most .4*3 + .6*1 = 1.8 for Blue</a:t>
            </a:r>
          </a:p>
          <a:p>
            <a:r>
              <a:rPr lang="en-US" i="1" dirty="0"/>
              <a:t>“Folk theorem” </a:t>
            </a:r>
            <a:r>
              <a:rPr lang="en-US" dirty="0">
                <a:solidFill>
                  <a:srgbClr val="0070C0"/>
                </a:solidFill>
              </a:rPr>
              <a:t>[Deng &amp; C., AAAI’17, ‘18]</a:t>
            </a:r>
            <a:r>
              <a:rPr lang="en-US" dirty="0"/>
              <a:t> that cooperation can always be achieved this way!</a:t>
            </a:r>
            <a:endParaRPr lang="en-US" i="1" dirty="0"/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93F89028-7999-4291-B89F-09075EF7BAA2}"/>
              </a:ext>
            </a:extLst>
          </p:cNvPr>
          <p:cNvSpPr txBox="1">
            <a:spLocks/>
          </p:cNvSpPr>
          <p:nvPr/>
        </p:nvSpPr>
        <p:spPr>
          <a:xfrm>
            <a:off x="9307800" y="575580"/>
            <a:ext cx="2249981" cy="10478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Yuan Deng</a:t>
            </a: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3276D5A2-E2E1-46A5-915A-B2FCF077E1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2337" y="57042"/>
            <a:ext cx="1126940" cy="1690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9996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1" grpId="0"/>
      <p:bldP spid="22" grpId="0"/>
      <p:bldP spid="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772DD470-A6B8-424A-AED8-A73437118F76}"/>
              </a:ext>
            </a:extLst>
          </p:cNvPr>
          <p:cNvSpPr txBox="1"/>
          <p:nvPr/>
        </p:nvSpPr>
        <p:spPr>
          <a:xfrm>
            <a:off x="907741" y="4340260"/>
            <a:ext cx="609452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The </a:t>
            </a:r>
            <a:r>
              <a:rPr lang="en-US" b="1" dirty="0"/>
              <a:t>May 6, 2010, flash crash</a:t>
            </a:r>
            <a:r>
              <a:rPr lang="en-US" dirty="0"/>
              <a:t>,</a:t>
            </a:r>
            <a:r>
              <a:rPr lang="en-US" baseline="30000" dirty="0">
                <a:hlinkClick r:id="rId2"/>
              </a:rPr>
              <a:t>[1]</a:t>
            </a:r>
            <a:r>
              <a:rPr lang="en-US" baseline="30000" dirty="0">
                <a:hlinkClick r:id="rId3"/>
              </a:rPr>
              <a:t>[2]</a:t>
            </a:r>
            <a:r>
              <a:rPr lang="en-US" baseline="30000" dirty="0">
                <a:hlinkClick r:id="rId4"/>
              </a:rPr>
              <a:t>[3]</a:t>
            </a:r>
            <a:r>
              <a:rPr lang="en-US" dirty="0"/>
              <a:t> also known as the </a:t>
            </a:r>
            <a:r>
              <a:rPr lang="en-US" b="1" dirty="0"/>
              <a:t>crash of 2:45</a:t>
            </a:r>
            <a:r>
              <a:rPr lang="en-US" dirty="0"/>
              <a:t> or simply the </a:t>
            </a:r>
            <a:r>
              <a:rPr lang="en-US" b="1" dirty="0"/>
              <a:t>flash crash</a:t>
            </a:r>
            <a:r>
              <a:rPr lang="en-US" dirty="0"/>
              <a:t>, was a United States trillion-dollar</a:t>
            </a:r>
            <a:r>
              <a:rPr lang="en-US" baseline="30000" dirty="0">
                <a:hlinkClick r:id="rId5"/>
              </a:rPr>
              <a:t>[4]</a:t>
            </a:r>
            <a:r>
              <a:rPr lang="en-US" dirty="0"/>
              <a:t> </a:t>
            </a:r>
            <a:r>
              <a:rPr lang="en-US" dirty="0">
                <a:hlinkClick r:id="rId6" tooltip="Stock market crash"/>
              </a:rPr>
              <a:t>stock market crash</a:t>
            </a:r>
            <a:r>
              <a:rPr lang="en-US" dirty="0"/>
              <a:t>, which started at 2:32 p.m. </a:t>
            </a:r>
            <a:r>
              <a:rPr lang="en-US" dirty="0">
                <a:hlinkClick r:id="rId7" tooltip="Eastern Time Zone"/>
              </a:rPr>
              <a:t>EDT</a:t>
            </a:r>
            <a:r>
              <a:rPr lang="en-US" dirty="0"/>
              <a:t> and lasted for approximately 36 minutes.</a:t>
            </a:r>
            <a:r>
              <a:rPr lang="en-US" baseline="30000" dirty="0">
                <a:hlinkClick r:id="rId8"/>
              </a:rPr>
              <a:t>[5]</a:t>
            </a:r>
            <a:r>
              <a:rPr lang="en-US" baseline="30000" dirty="0">
                <a:effectLst/>
              </a:rPr>
              <a:t>:1</a:t>
            </a:r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C42330A-A311-4D3F-BD24-8A0955898AE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741" y="404183"/>
            <a:ext cx="5892554" cy="3770047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C0D62E8-F939-4380-8513-F670699D36AE}"/>
              </a:ext>
            </a:extLst>
          </p:cNvPr>
          <p:cNvSpPr txBox="1"/>
          <p:nvPr/>
        </p:nvSpPr>
        <p:spPr>
          <a:xfrm>
            <a:off x="8427129" y="2401280"/>
            <a:ext cx="2661082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Between 2:45:13 and 2:45:27, HFTs traded over 27,000 contracts, which accounted for about 49 percent of the total trading volume, while buying only about 200 additional contracts net.</a:t>
            </a:r>
          </a:p>
        </p:txBody>
      </p:sp>
    </p:spTree>
    <p:extLst>
      <p:ext uri="{BB962C8B-B14F-4D97-AF65-F5344CB8AC3E}">
        <p14:creationId xmlns:p14="http://schemas.microsoft.com/office/powerpoint/2010/main" val="2578560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AAC44AB3-552F-419B-A9D4-518E027B5E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658470" y="174812"/>
            <a:ext cx="8949018" cy="665629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4174" dirty="0"/>
              <a:t>Prisoner’s Dilemma against (possibly) a copy</a:t>
            </a:r>
            <a:endParaRPr lang="en-US" altLang="en-US" sz="4174" dirty="0">
              <a:solidFill>
                <a:schemeClr val="accent2"/>
              </a:solidFill>
            </a:endParaRPr>
          </a:p>
        </p:txBody>
      </p:sp>
      <p:graphicFrame>
        <p:nvGraphicFramePr>
          <p:cNvPr id="335876" name="Group 4">
            <a:extLst>
              <a:ext uri="{FF2B5EF4-FFF2-40B4-BE49-F238E27FC236}">
                <a16:creationId xmlns:a16="http://schemas.microsoft.com/office/drawing/2014/main" id="{D10C0441-0321-4BB0-AEDE-C3A61257FD99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3869585" y="227871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35887" name="Rectangle 15">
            <a:extLst>
              <a:ext uri="{FF2B5EF4-FFF2-40B4-BE49-F238E27FC236}">
                <a16:creationId xmlns:a16="http://schemas.microsoft.com/office/drawing/2014/main" id="{D3357BE2-E575-4B6E-8505-712E2145E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01" y="3745567"/>
            <a:ext cx="7942730" cy="125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en-US" sz="2718" dirty="0"/>
              <a:t>What if you play against your twin that you always agree with?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718" dirty="0"/>
              <a:t>What if you play against your twin that you </a:t>
            </a:r>
            <a:r>
              <a:rPr lang="en-US" altLang="en-US" sz="2718" i="1" dirty="0"/>
              <a:t>almost</a:t>
            </a:r>
            <a:r>
              <a:rPr lang="en-US" altLang="en-US" sz="2718" dirty="0"/>
              <a:t> always agree with?</a:t>
            </a:r>
          </a:p>
        </p:txBody>
      </p:sp>
      <p:sp>
        <p:nvSpPr>
          <p:cNvPr id="5136" name="Text Box 16">
            <a:extLst>
              <a:ext uri="{FF2B5EF4-FFF2-40B4-BE49-F238E27FC236}">
                <a16:creationId xmlns:a16="http://schemas.microsoft.com/office/drawing/2014/main" id="{FDDF1FB2-96E4-4C51-B8A1-82FEA68D5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7729" y="190892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5137" name="Text Box 17">
            <a:extLst>
              <a:ext uri="{FF2B5EF4-FFF2-40B4-BE49-F238E27FC236}">
                <a16:creationId xmlns:a16="http://schemas.microsoft.com/office/drawing/2014/main" id="{6C2AA670-B755-424D-A717-2B2759090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8121" y="190892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5138" name="Text Box 18">
            <a:extLst>
              <a:ext uri="{FF2B5EF4-FFF2-40B4-BE49-F238E27FC236}">
                <a16:creationId xmlns:a16="http://schemas.microsoft.com/office/drawing/2014/main" id="{F970F4D5-24E9-40D7-BF29-9DD447E2E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6470" y="2426634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5139" name="Text Box 19">
            <a:extLst>
              <a:ext uri="{FF2B5EF4-FFF2-40B4-BE49-F238E27FC236}">
                <a16:creationId xmlns:a16="http://schemas.microsoft.com/office/drawing/2014/main" id="{5F4362F5-C51C-4FA7-80B0-CB1B2BEE7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6420" y="303217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6C44340-31D2-4B10-BCA6-BE93ECA2566B}"/>
              </a:ext>
            </a:extLst>
          </p:cNvPr>
          <p:cNvSpPr txBox="1"/>
          <p:nvPr/>
        </p:nvSpPr>
        <p:spPr>
          <a:xfrm>
            <a:off x="4801327" y="1020089"/>
            <a:ext cx="1035476" cy="738664"/>
          </a:xfrm>
          <a:prstGeom prst="rect">
            <a:avLst/>
          </a:prstGeom>
          <a:noFill/>
          <a:ln w="38100">
            <a:solidFill>
              <a:srgbClr val="002060"/>
            </a:solidFill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2060"/>
                </a:solidFill>
              </a:rPr>
              <a:t>instruction</a:t>
            </a:r>
            <a:r>
              <a:rPr lang="en-US" sz="1400" baseline="-25000" dirty="0">
                <a:solidFill>
                  <a:srgbClr val="002060"/>
                </a:solidFill>
              </a:rPr>
              <a:t>1</a:t>
            </a:r>
            <a:br>
              <a:rPr lang="en-US" sz="1400" baseline="-25000" dirty="0">
                <a:solidFill>
                  <a:srgbClr val="002060"/>
                </a:solidFill>
              </a:rPr>
            </a:br>
            <a:r>
              <a:rPr lang="en-US" sz="1400" dirty="0">
                <a:solidFill>
                  <a:srgbClr val="002060"/>
                </a:solidFill>
              </a:rPr>
              <a:t>instruction</a:t>
            </a:r>
            <a:r>
              <a:rPr lang="en-US" sz="1400" baseline="-25000" dirty="0">
                <a:solidFill>
                  <a:srgbClr val="002060"/>
                </a:solidFill>
              </a:rPr>
              <a:t>2</a:t>
            </a:r>
            <a:endParaRPr lang="en-US" sz="1400" dirty="0">
              <a:solidFill>
                <a:srgbClr val="002060"/>
              </a:solidFill>
            </a:endParaRPr>
          </a:p>
          <a:p>
            <a:r>
              <a:rPr lang="en-US" sz="1400" dirty="0">
                <a:solidFill>
                  <a:srgbClr val="002060"/>
                </a:solidFill>
              </a:rPr>
              <a:t>…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9411C2A-9F5D-4F37-83E1-8F309E7F18C1}"/>
              </a:ext>
            </a:extLst>
          </p:cNvPr>
          <p:cNvSpPr txBox="1"/>
          <p:nvPr/>
        </p:nvSpPr>
        <p:spPr>
          <a:xfrm>
            <a:off x="1505660" y="2373769"/>
            <a:ext cx="1035476" cy="738664"/>
          </a:xfrm>
          <a:prstGeom prst="rect">
            <a:avLst/>
          </a:prstGeom>
          <a:noFill/>
          <a:ln w="38100">
            <a:solidFill>
              <a:srgbClr val="002060"/>
            </a:solidFill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2060"/>
                </a:solidFill>
              </a:rPr>
              <a:t>instruction</a:t>
            </a:r>
            <a:r>
              <a:rPr lang="en-US" sz="1400" baseline="-25000" dirty="0">
                <a:solidFill>
                  <a:srgbClr val="002060"/>
                </a:solidFill>
              </a:rPr>
              <a:t>1</a:t>
            </a:r>
            <a:br>
              <a:rPr lang="en-US" sz="1400" baseline="-25000" dirty="0">
                <a:solidFill>
                  <a:srgbClr val="002060"/>
                </a:solidFill>
              </a:rPr>
            </a:br>
            <a:r>
              <a:rPr lang="en-US" sz="1400" dirty="0">
                <a:solidFill>
                  <a:srgbClr val="002060"/>
                </a:solidFill>
              </a:rPr>
              <a:t>instruction</a:t>
            </a:r>
            <a:r>
              <a:rPr lang="en-US" sz="1400" baseline="-25000" dirty="0">
                <a:solidFill>
                  <a:srgbClr val="002060"/>
                </a:solidFill>
              </a:rPr>
              <a:t>2</a:t>
            </a:r>
            <a:endParaRPr lang="en-US" sz="1400" dirty="0">
              <a:solidFill>
                <a:srgbClr val="002060"/>
              </a:solidFill>
            </a:endParaRPr>
          </a:p>
          <a:p>
            <a:r>
              <a:rPr lang="en-US" sz="1400" dirty="0">
                <a:solidFill>
                  <a:srgbClr val="002060"/>
                </a:solidFill>
              </a:rPr>
              <a:t>…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0785288-43B4-49F1-85CC-CAA41683D264}"/>
              </a:ext>
            </a:extLst>
          </p:cNvPr>
          <p:cNvSpPr/>
          <p:nvPr/>
        </p:nvSpPr>
        <p:spPr bwMode="auto">
          <a:xfrm>
            <a:off x="1916628" y="2583516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30C1F6B-F32E-429D-A083-C75A8BAEF610}"/>
              </a:ext>
            </a:extLst>
          </p:cNvPr>
          <p:cNvSpPr/>
          <p:nvPr/>
        </p:nvSpPr>
        <p:spPr bwMode="auto">
          <a:xfrm>
            <a:off x="1992828" y="2278716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C71035E-1690-4AB7-8DCE-37138DFE379F}"/>
              </a:ext>
            </a:extLst>
          </p:cNvPr>
          <p:cNvCxnSpPr/>
          <p:nvPr/>
        </p:nvCxnSpPr>
        <p:spPr bwMode="auto">
          <a:xfrm rot="5400000">
            <a:off x="1839474" y="319407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2C0EC5E-3801-4F7B-87B4-84748187CC5A}"/>
              </a:ext>
            </a:extLst>
          </p:cNvPr>
          <p:cNvCxnSpPr/>
          <p:nvPr/>
        </p:nvCxnSpPr>
        <p:spPr bwMode="auto">
          <a:xfrm rot="16200000" flipH="1">
            <a:off x="2069028" y="319311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Oval 15">
            <a:extLst>
              <a:ext uri="{FF2B5EF4-FFF2-40B4-BE49-F238E27FC236}">
                <a16:creationId xmlns:a16="http://schemas.microsoft.com/office/drawing/2014/main" id="{CD0F0FD7-EA86-4464-B0D6-A015E548C7E9}"/>
              </a:ext>
            </a:extLst>
          </p:cNvPr>
          <p:cNvSpPr/>
          <p:nvPr/>
        </p:nvSpPr>
        <p:spPr bwMode="auto">
          <a:xfrm>
            <a:off x="5053486" y="1068807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E32327B-AA11-4F62-8322-4A87C4B4E326}"/>
              </a:ext>
            </a:extLst>
          </p:cNvPr>
          <p:cNvSpPr/>
          <p:nvPr/>
        </p:nvSpPr>
        <p:spPr bwMode="auto">
          <a:xfrm>
            <a:off x="5129686" y="764007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B876B03-5CE5-48DD-A9B8-FCD1A743DDDE}"/>
              </a:ext>
            </a:extLst>
          </p:cNvPr>
          <p:cNvCxnSpPr/>
          <p:nvPr/>
        </p:nvCxnSpPr>
        <p:spPr bwMode="auto">
          <a:xfrm rot="5400000">
            <a:off x="4976332" y="167936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3D9E3C7-AA7B-450A-A2A5-49497F8740FF}"/>
              </a:ext>
            </a:extLst>
          </p:cNvPr>
          <p:cNvCxnSpPr/>
          <p:nvPr/>
        </p:nvCxnSpPr>
        <p:spPr bwMode="auto">
          <a:xfrm rot="16200000" flipH="1">
            <a:off x="5205886" y="167840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3232C0D1-A388-4C40-A03E-8D7A296C2F69}"/>
              </a:ext>
            </a:extLst>
          </p:cNvPr>
          <p:cNvSpPr/>
          <p:nvPr/>
        </p:nvSpPr>
        <p:spPr bwMode="auto">
          <a:xfrm>
            <a:off x="5053486" y="1061080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8D1332F9-06E5-4E90-89AF-8E98D15C86E6}"/>
              </a:ext>
            </a:extLst>
          </p:cNvPr>
          <p:cNvSpPr/>
          <p:nvPr/>
        </p:nvSpPr>
        <p:spPr bwMode="auto">
          <a:xfrm>
            <a:off x="5129686" y="756280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9634395-A8B1-4FE0-9264-72620DF1E6FC}"/>
              </a:ext>
            </a:extLst>
          </p:cNvPr>
          <p:cNvCxnSpPr/>
          <p:nvPr/>
        </p:nvCxnSpPr>
        <p:spPr bwMode="auto">
          <a:xfrm rot="5400000">
            <a:off x="4976332" y="1671635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C46FA6D-1076-455F-A205-A9180373B2BB}"/>
              </a:ext>
            </a:extLst>
          </p:cNvPr>
          <p:cNvCxnSpPr/>
          <p:nvPr/>
        </p:nvCxnSpPr>
        <p:spPr bwMode="auto">
          <a:xfrm rot="16200000" flipH="1">
            <a:off x="5205886" y="1670680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C4B141B3-6C9E-460E-90AE-C0E10636F314}"/>
              </a:ext>
            </a:extLst>
          </p:cNvPr>
          <p:cNvSpPr txBox="1"/>
          <p:nvPr/>
        </p:nvSpPr>
        <p:spPr>
          <a:xfrm>
            <a:off x="8722400" y="5830591"/>
            <a:ext cx="21562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286389C0-03D0-43CF-9578-288B6171D64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9157189" y="4632625"/>
            <a:ext cx="983247" cy="124463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39052F7F-7954-458E-8A84-8F5942923A51}"/>
              </a:ext>
            </a:extLst>
          </p:cNvPr>
          <p:cNvSpPr txBox="1"/>
          <p:nvPr/>
        </p:nvSpPr>
        <p:spPr>
          <a:xfrm>
            <a:off x="7940233" y="3709295"/>
            <a:ext cx="419799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related to: Caspar </a:t>
            </a:r>
            <a:r>
              <a:rPr lang="en-US" dirty="0" err="1"/>
              <a:t>Oesterheld</a:t>
            </a:r>
            <a:r>
              <a:rPr lang="en-US" dirty="0"/>
              <a:t>, Abram </a:t>
            </a:r>
            <a:r>
              <a:rPr lang="en-US" dirty="0" err="1"/>
              <a:t>Demski</a:t>
            </a:r>
            <a:r>
              <a:rPr lang="en-US" dirty="0"/>
              <a:t>, and Vincent Conitzer. </a:t>
            </a:r>
            <a:r>
              <a:rPr lang="en-US" dirty="0">
                <a:hlinkClick r:id="rId3"/>
              </a:rPr>
              <a:t>A theory of bounded inductive rationality.</a:t>
            </a:r>
            <a:r>
              <a:rPr lang="en-US" dirty="0"/>
              <a:t> TARK’23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76AD21C-816C-4CC9-BAA7-80B6042DB57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78603" y="4632625"/>
            <a:ext cx="995709" cy="1244637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6E38F73B-E828-441B-8991-F97443A67558}"/>
              </a:ext>
            </a:extLst>
          </p:cNvPr>
          <p:cNvSpPr txBox="1"/>
          <p:nvPr/>
        </p:nvSpPr>
        <p:spPr>
          <a:xfrm>
            <a:off x="10607488" y="5832356"/>
            <a:ext cx="1655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Abram </a:t>
            </a:r>
            <a:r>
              <a:rPr lang="en-US" i="1" dirty="0" err="1"/>
              <a:t>Demski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16258950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8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8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 animBg="1"/>
      <p:bldP spid="17" grpId="0" animBg="1"/>
      <p:bldP spid="24" grpId="0" animBg="1"/>
      <p:bldP spid="24" grpId="1" animBg="1"/>
      <p:bldP spid="25" grpId="0" animBg="1"/>
      <p:bldP spid="25" grpId="1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23210" y="105227"/>
            <a:ext cx="8068235" cy="605118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dirty="0"/>
              <a:t>Newcomb’s Demon</a:t>
            </a:r>
            <a:endParaRPr lang="en-US" altLang="en-US" sz="2912" dirty="0"/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8042" y="851082"/>
            <a:ext cx="11498238" cy="3278791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Demon earlier put positive amount of money in each of two boxes</a:t>
            </a:r>
          </a:p>
          <a:p>
            <a:pPr eaLnBrk="1" hangingPunct="1"/>
            <a:r>
              <a:rPr lang="en-US" altLang="en-US" sz="2400" dirty="0"/>
              <a:t>Your choice now: (I) get contents of Box B, or (II) get content of</a:t>
            </a:r>
            <a:r>
              <a:rPr lang="en-US" altLang="en-US" sz="2400" b="1" dirty="0"/>
              <a:t> both</a:t>
            </a:r>
            <a:r>
              <a:rPr lang="en-US" altLang="en-US" sz="2400" dirty="0"/>
              <a:t> boxes (!)</a:t>
            </a:r>
          </a:p>
          <a:p>
            <a:pPr eaLnBrk="1" hangingPunct="1"/>
            <a:r>
              <a:rPr lang="en-US" altLang="en-US" sz="2400" dirty="0"/>
              <a:t>Twist: demon first </a:t>
            </a:r>
            <a:r>
              <a:rPr lang="en-US" altLang="en-US" sz="2400" dirty="0">
                <a:solidFill>
                  <a:schemeClr val="accent1">
                    <a:lumMod val="75000"/>
                  </a:schemeClr>
                </a:solidFill>
              </a:rPr>
              <a:t>predicted</a:t>
            </a:r>
            <a:r>
              <a:rPr lang="en-US" altLang="en-US" sz="2400" dirty="0">
                <a:solidFill>
                  <a:srgbClr val="002060"/>
                </a:solidFill>
              </a:rPr>
              <a:t> </a:t>
            </a:r>
            <a:r>
              <a:rPr lang="en-US" altLang="en-US" sz="2400" dirty="0"/>
              <a:t>what you would do, is uncannily accurate</a:t>
            </a:r>
          </a:p>
          <a:p>
            <a:pPr eaLnBrk="1" hangingPunct="1"/>
            <a:r>
              <a:rPr lang="en-US" altLang="en-US" sz="2400" dirty="0"/>
              <a:t>If demon predicted you’d take just B, there’s $1,000,000 in B (and $1,000 in A)</a:t>
            </a:r>
          </a:p>
          <a:p>
            <a:pPr eaLnBrk="1" hangingPunct="1"/>
            <a:r>
              <a:rPr lang="en-US" altLang="en-US" sz="2400" dirty="0"/>
              <a:t>Otherwise, there’s $1,000 in each</a:t>
            </a:r>
          </a:p>
          <a:p>
            <a:pPr eaLnBrk="1" hangingPunct="1"/>
            <a:r>
              <a:rPr lang="en-US" altLang="en-US" sz="2400" dirty="0"/>
              <a:t>What would </a:t>
            </a:r>
            <a:r>
              <a:rPr lang="en-US" altLang="en-US" sz="2400" b="1" dirty="0"/>
              <a:t>you </a:t>
            </a:r>
            <a:r>
              <a:rPr lang="en-US" altLang="en-US" sz="2400" dirty="0"/>
              <a:t>do?</a:t>
            </a:r>
          </a:p>
          <a:p>
            <a:pPr eaLnBrk="1" hangingPunct="1"/>
            <a:endParaRPr lang="en-US" altLang="en-US" sz="2400" dirty="0"/>
          </a:p>
        </p:txBody>
      </p:sp>
      <p:sp>
        <p:nvSpPr>
          <p:cNvPr id="2" name="Cube 1">
            <a:extLst>
              <a:ext uri="{FF2B5EF4-FFF2-40B4-BE49-F238E27FC236}">
                <a16:creationId xmlns:a16="http://schemas.microsoft.com/office/drawing/2014/main" id="{DC84A7E2-51A2-482E-A59E-7EE47CDE158E}"/>
              </a:ext>
            </a:extLst>
          </p:cNvPr>
          <p:cNvSpPr/>
          <p:nvPr/>
        </p:nvSpPr>
        <p:spPr>
          <a:xfrm>
            <a:off x="346521" y="4305915"/>
            <a:ext cx="1890944" cy="1571347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ube 14">
            <a:extLst>
              <a:ext uri="{FF2B5EF4-FFF2-40B4-BE49-F238E27FC236}">
                <a16:creationId xmlns:a16="http://schemas.microsoft.com/office/drawing/2014/main" id="{CE388265-E425-4548-92BC-ADB10C8D11B8}"/>
              </a:ext>
            </a:extLst>
          </p:cNvPr>
          <p:cNvSpPr/>
          <p:nvPr/>
        </p:nvSpPr>
        <p:spPr>
          <a:xfrm>
            <a:off x="2840487" y="4305915"/>
            <a:ext cx="1890944" cy="1571347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2277BA6-F599-437A-BD92-B6FB82AF1602}"/>
              </a:ext>
            </a:extLst>
          </p:cNvPr>
          <p:cNvSpPr txBox="1"/>
          <p:nvPr/>
        </p:nvSpPr>
        <p:spPr>
          <a:xfrm>
            <a:off x="790884" y="4834136"/>
            <a:ext cx="55816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i="1" dirty="0">
                <a:solidFill>
                  <a:srgbClr val="FFFF00"/>
                </a:solidFill>
              </a:rPr>
              <a:t>A</a:t>
            </a:r>
            <a:endParaRPr lang="en-US" b="1" i="1" dirty="0">
              <a:solidFill>
                <a:srgbClr val="FFFF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3175219-BF7A-4A9A-B1A7-B25E3D985022}"/>
              </a:ext>
            </a:extLst>
          </p:cNvPr>
          <p:cNvSpPr txBox="1"/>
          <p:nvPr/>
        </p:nvSpPr>
        <p:spPr>
          <a:xfrm>
            <a:off x="3382503" y="4834136"/>
            <a:ext cx="5293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i="1" dirty="0">
                <a:solidFill>
                  <a:srgbClr val="FFFF00"/>
                </a:solidFill>
              </a:rPr>
              <a:t>B</a:t>
            </a:r>
            <a:endParaRPr lang="en-US" b="1" i="1" dirty="0">
              <a:solidFill>
                <a:srgbClr val="FFFF00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B4BFB77-A937-43ED-9EA0-D3EFA730DD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4674" y="2884424"/>
            <a:ext cx="2793651" cy="37333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8336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The lockdown dilemma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8203" y="846755"/>
            <a:ext cx="8416605" cy="596829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Lockdown is </a:t>
            </a:r>
            <a:r>
              <a:rPr lang="en-US" altLang="en-US" sz="3200" dirty="0">
                <a:solidFill>
                  <a:schemeClr val="tx1">
                    <a:lumMod val="50000"/>
                    <a:lumOff val="50000"/>
                  </a:schemeClr>
                </a:solidFill>
                <a:latin typeface="Bahnschrift" panose="020B0502040204020203" pitchFamily="34" charset="0"/>
              </a:rPr>
              <a:t>monotonous</a:t>
            </a:r>
            <a:r>
              <a:rPr lang="en-US" altLang="en-US" sz="3200" dirty="0"/>
              <a:t>: you forget what happened before, you forget what day it is</a:t>
            </a:r>
          </a:p>
          <a:p>
            <a:pPr eaLnBrk="1" hangingPunct="1"/>
            <a:r>
              <a:rPr lang="en-US" altLang="en-US" sz="3200" dirty="0"/>
              <a:t>Suppose you know lockdown lasts two days (unrealistic)</a:t>
            </a:r>
          </a:p>
          <a:p>
            <a:pPr eaLnBrk="1" hangingPunct="1"/>
            <a:r>
              <a:rPr lang="en-US" altLang="en-US" sz="3200" dirty="0"/>
              <a:t>Every morning, you can decide to eat an unhealthy cookie! (or not)</a:t>
            </a:r>
          </a:p>
          <a:p>
            <a:pPr eaLnBrk="1" hangingPunct="1"/>
            <a:r>
              <a:rPr lang="en-US" altLang="en-US" sz="3200" dirty="0"/>
              <a:t>Eating a cookie will give you +1 utility immediately, but then -3 later the </a:t>
            </a:r>
            <a:r>
              <a:rPr lang="en-US" altLang="en-US" sz="3200" i="1" dirty="0"/>
              <a:t>next</a:t>
            </a:r>
            <a:r>
              <a:rPr lang="en-US" altLang="en-US" sz="3200" dirty="0"/>
              <a:t> day</a:t>
            </a:r>
          </a:p>
          <a:p>
            <a:pPr eaLnBrk="1" hangingPunct="1"/>
            <a:r>
              <a:rPr lang="en-US" altLang="en-US" sz="3200" b="1" dirty="0"/>
              <a:t>But, </a:t>
            </a:r>
            <a:r>
              <a:rPr lang="en-US" altLang="en-US" sz="3200" b="1" i="1" dirty="0"/>
              <a:t>carpe diem</a:t>
            </a:r>
            <a:r>
              <a:rPr lang="en-US" altLang="en-US" sz="3200" b="1" dirty="0"/>
              <a:t>: you only care about today</a:t>
            </a:r>
          </a:p>
          <a:p>
            <a:pPr eaLnBrk="1" hangingPunct="1"/>
            <a:r>
              <a:rPr lang="en-US" altLang="en-US" sz="3200" dirty="0"/>
              <a:t>Should you eat the cookie right now?</a:t>
            </a:r>
          </a:p>
          <a:p>
            <a:pPr eaLnBrk="1" hangingPunct="1"/>
            <a:endParaRPr lang="en-US" altLang="en-US" sz="32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A45017C-F9C4-44C1-8B42-1E323E2AD3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2119" y="645003"/>
            <a:ext cx="2909491" cy="214258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17A221-07F1-4FF0-A249-A3A297E3EF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2119" y="2816442"/>
            <a:ext cx="2909491" cy="218211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E3DDD17-D759-401A-BDB4-FCF490A4E3EA}"/>
              </a:ext>
            </a:extLst>
          </p:cNvPr>
          <p:cNvSpPr txBox="1"/>
          <p:nvPr/>
        </p:nvSpPr>
        <p:spPr>
          <a:xfrm>
            <a:off x="8712119" y="5889831"/>
            <a:ext cx="30444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related to working paper </a:t>
            </a:r>
            <a:r>
              <a:rPr lang="en-US" dirty="0">
                <a:solidFill>
                  <a:srgbClr val="0070C0"/>
                </a:solidFill>
              </a:rPr>
              <a:t>[C.]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34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Your own choice is </a:t>
            </a:r>
            <a:r>
              <a:rPr lang="en-US" altLang="en-US" b="1" dirty="0"/>
              <a:t>evidence</a:t>
            </a:r>
            <a:r>
              <a:rPr lang="en-US" altLang="en-US" dirty="0"/>
              <a:t>…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8203" y="846755"/>
            <a:ext cx="9286616" cy="596829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… for what the demon put in the boxes</a:t>
            </a:r>
          </a:p>
          <a:p>
            <a:pPr eaLnBrk="1" hangingPunct="1"/>
            <a:r>
              <a:rPr lang="en-US" altLang="en-US" sz="3200" dirty="0"/>
              <a:t>… for whether your twin defects</a:t>
            </a:r>
          </a:p>
          <a:p>
            <a:pPr eaLnBrk="1" hangingPunct="1"/>
            <a:r>
              <a:rPr lang="en-US" altLang="en-US" sz="3200" dirty="0"/>
              <a:t>… for whether you eat the cookie on the other day</a:t>
            </a:r>
          </a:p>
          <a:p>
            <a:pPr eaLnBrk="1" hangingPunct="1"/>
            <a:endParaRPr lang="en-US" altLang="en-US" sz="3200" dirty="0"/>
          </a:p>
          <a:p>
            <a:r>
              <a:rPr lang="en-US" altLang="en-US" sz="3200" i="1" dirty="0"/>
              <a:t>Evidential Decision Theory (EDT)</a:t>
            </a:r>
            <a:r>
              <a:rPr lang="en-US" altLang="en-US" sz="3200" dirty="0"/>
              <a:t>: When considering how to make a decision, consider </a:t>
            </a:r>
            <a:r>
              <a:rPr lang="en-US" altLang="en-US" sz="3200" dirty="0">
                <a:solidFill>
                  <a:srgbClr val="7030A0"/>
                </a:solidFill>
              </a:rPr>
              <a:t>how happy you expect to be conditional on taking each option </a:t>
            </a:r>
            <a:r>
              <a:rPr lang="en-US" altLang="en-US" sz="3200" dirty="0"/>
              <a:t>and</a:t>
            </a:r>
            <a:r>
              <a:rPr lang="en-US" altLang="en-US" sz="3200" dirty="0">
                <a:solidFill>
                  <a:srgbClr val="7030A0"/>
                </a:solidFill>
              </a:rPr>
              <a:t> choose an option that maximizes that</a:t>
            </a:r>
          </a:p>
          <a:p>
            <a:endParaRPr lang="en-US" altLang="en-US" sz="3200" dirty="0">
              <a:solidFill>
                <a:srgbClr val="7030A0"/>
              </a:solidFill>
            </a:endParaRPr>
          </a:p>
          <a:p>
            <a:r>
              <a:rPr lang="en-US" altLang="en-US" sz="3200" i="1" dirty="0"/>
              <a:t>Causal Decision Theory (CDT)</a:t>
            </a:r>
            <a:r>
              <a:rPr lang="en-US" altLang="en-US" sz="3200" dirty="0"/>
              <a:t>: Your decision should focus on what you </a:t>
            </a:r>
            <a:r>
              <a:rPr lang="en-US" altLang="en-US" sz="3200" dirty="0">
                <a:solidFill>
                  <a:srgbClr val="7030A0"/>
                </a:solidFill>
              </a:rPr>
              <a:t>causally affect</a:t>
            </a:r>
            <a:endParaRPr lang="en-US" altLang="en-US" sz="3200" i="1" dirty="0">
              <a:solidFill>
                <a:srgbClr val="7030A0"/>
              </a:solidFill>
            </a:endParaRPr>
          </a:p>
          <a:p>
            <a:pPr eaLnBrk="1" hangingPunct="1"/>
            <a:endParaRPr lang="en-US" altLang="en-US" sz="3200" dirty="0"/>
          </a:p>
          <a:p>
            <a:pPr eaLnBrk="1" hangingPunct="1"/>
            <a:endParaRPr lang="en-US" altLang="en-US" sz="3200" dirty="0"/>
          </a:p>
          <a:p>
            <a:pPr eaLnBrk="1" hangingPunct="1"/>
            <a:endParaRPr lang="en-US" altLang="en-US" sz="32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69EBA9B-DA5D-40E1-BDAE-D18AB61978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58544" y="160925"/>
            <a:ext cx="2888946" cy="1197258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43B4511-75ED-486D-ADA1-A499C53FCC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8019" y="59972"/>
            <a:ext cx="1132321" cy="151319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606F50F-BB8F-47C0-B53C-54599191F37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0579" y="1573165"/>
            <a:ext cx="1761151" cy="13208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192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A7F86D78-FA41-8BC1-CC5F-CF0F81C094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" y="269352"/>
            <a:ext cx="9709608" cy="68580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4000" dirty="0"/>
              <a:t>Simulating our way to cooperation?</a:t>
            </a:r>
            <a:endParaRPr lang="en-US" altLang="en-US" sz="4000" dirty="0">
              <a:solidFill>
                <a:srgbClr val="0070C0"/>
              </a:solidFill>
            </a:endParaRPr>
          </a:p>
        </p:txBody>
      </p:sp>
      <p:sp>
        <p:nvSpPr>
          <p:cNvPr id="16387" name="Line 3">
            <a:extLst>
              <a:ext uri="{FF2B5EF4-FFF2-40B4-BE49-F238E27FC236}">
                <a16:creationId xmlns:a16="http://schemas.microsoft.com/office/drawing/2014/main" id="{301AFB7F-3C30-0E3B-B0C0-D3CED3D09F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25644" y="2921677"/>
            <a:ext cx="2132031" cy="923924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6" name="Freeform 32">
            <a:extLst>
              <a:ext uri="{FF2B5EF4-FFF2-40B4-BE49-F238E27FC236}">
                <a16:creationId xmlns:a16="http://schemas.microsoft.com/office/drawing/2014/main" id="{F0F10013-1DAF-318F-4725-F991BCCD62C1}"/>
              </a:ext>
            </a:extLst>
          </p:cNvPr>
          <p:cNvSpPr>
            <a:spLocks/>
          </p:cNvSpPr>
          <p:nvPr/>
        </p:nvSpPr>
        <p:spPr bwMode="auto">
          <a:xfrm>
            <a:off x="2068494" y="3616998"/>
            <a:ext cx="4410073" cy="228600"/>
          </a:xfrm>
          <a:custGeom>
            <a:avLst/>
            <a:gdLst>
              <a:gd name="T0" fmla="*/ 0 w 912"/>
              <a:gd name="T1" fmla="*/ 2147483646 h 144"/>
              <a:gd name="T2" fmla="*/ 2147483646 w 912"/>
              <a:gd name="T3" fmla="*/ 0 h 144"/>
              <a:gd name="T4" fmla="*/ 2147483646 w 912"/>
              <a:gd name="T5" fmla="*/ 2147483646 h 144"/>
              <a:gd name="T6" fmla="*/ 0 60000 65536"/>
              <a:gd name="T7" fmla="*/ 0 60000 65536"/>
              <a:gd name="T8" fmla="*/ 0 60000 65536"/>
              <a:gd name="T9" fmla="*/ 0 w 912"/>
              <a:gd name="T10" fmla="*/ 0 h 144"/>
              <a:gd name="T11" fmla="*/ 912 w 91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44">
                <a:moveTo>
                  <a:pt x="0" y="144"/>
                </a:moveTo>
                <a:cubicBezTo>
                  <a:pt x="164" y="72"/>
                  <a:pt x="328" y="0"/>
                  <a:pt x="480" y="0"/>
                </a:cubicBezTo>
                <a:cubicBezTo>
                  <a:pt x="632" y="0"/>
                  <a:pt x="772" y="72"/>
                  <a:pt x="912" y="144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2" name="Text Box 38">
            <a:extLst>
              <a:ext uri="{FF2B5EF4-FFF2-40B4-BE49-F238E27FC236}">
                <a16:creationId xmlns:a16="http://schemas.microsoft.com/office/drawing/2014/main" id="{8420B594-7F96-F522-87BB-0E5F156BB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794" y="4869833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10, 5 </a:t>
            </a:r>
          </a:p>
        </p:txBody>
      </p:sp>
      <p:sp>
        <p:nvSpPr>
          <p:cNvPr id="3" name="Line 3">
            <a:extLst>
              <a:ext uri="{FF2B5EF4-FFF2-40B4-BE49-F238E27FC236}">
                <a16:creationId xmlns:a16="http://schemas.microsoft.com/office/drawing/2014/main" id="{3DB61708-977D-30D5-B490-3A3FCEE26D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48148" y="2921676"/>
            <a:ext cx="9527" cy="11883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5" name="Line 3">
            <a:extLst>
              <a:ext uri="{FF2B5EF4-FFF2-40B4-BE49-F238E27FC236}">
                <a16:creationId xmlns:a16="http://schemas.microsoft.com/office/drawing/2014/main" id="{7352E45C-C1C3-ADB7-41D8-42515D6CA1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7676" y="2921677"/>
            <a:ext cx="2230419" cy="923924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Line 3">
            <a:extLst>
              <a:ext uri="{FF2B5EF4-FFF2-40B4-BE49-F238E27FC236}">
                <a16:creationId xmlns:a16="http://schemas.microsoft.com/office/drawing/2014/main" id="{1E33E404-967E-CA2E-7F9F-2EBE7EECA1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1219" y="3845601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Line 3">
            <a:extLst>
              <a:ext uri="{FF2B5EF4-FFF2-40B4-BE49-F238E27FC236}">
                <a16:creationId xmlns:a16="http://schemas.microsoft.com/office/drawing/2014/main" id="{C1F56625-374A-9E63-2CF4-CB16EB6382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5643" y="3845600"/>
            <a:ext cx="1114423" cy="99059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Line 3">
            <a:extLst>
              <a:ext uri="{FF2B5EF4-FFF2-40B4-BE49-F238E27FC236}">
                <a16:creationId xmlns:a16="http://schemas.microsoft.com/office/drawing/2014/main" id="{0100F847-108A-9BCF-C7DA-F643C84A11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3671" y="3845601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Line 3">
            <a:extLst>
              <a:ext uri="{FF2B5EF4-FFF2-40B4-BE49-F238E27FC236}">
                <a16:creationId xmlns:a16="http://schemas.microsoft.com/office/drawing/2014/main" id="{B29D9A20-7102-B117-E883-76A52C3EF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8095" y="3845600"/>
            <a:ext cx="1114424" cy="99059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Line 3">
            <a:extLst>
              <a:ext uri="{FF2B5EF4-FFF2-40B4-BE49-F238E27FC236}">
                <a16:creationId xmlns:a16="http://schemas.microsoft.com/office/drawing/2014/main" id="{0B3F1A14-C3D1-F4B6-1DC4-614285A736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49723" y="4836200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Line 3">
            <a:extLst>
              <a:ext uri="{FF2B5EF4-FFF2-40B4-BE49-F238E27FC236}">
                <a16:creationId xmlns:a16="http://schemas.microsoft.com/office/drawing/2014/main" id="{24998F3D-3E65-3371-3B80-39E262DE22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4147" y="4836199"/>
            <a:ext cx="1114424" cy="99059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2">
            <a:extLst>
              <a:ext uri="{FF2B5EF4-FFF2-40B4-BE49-F238E27FC236}">
                <a16:creationId xmlns:a16="http://schemas.microsoft.com/office/drawing/2014/main" id="{B3012382-55BE-67AF-4931-E00484786484}"/>
              </a:ext>
            </a:extLst>
          </p:cNvPr>
          <p:cNvSpPr>
            <a:spLocks/>
          </p:cNvSpPr>
          <p:nvPr/>
        </p:nvSpPr>
        <p:spPr bwMode="auto">
          <a:xfrm rot="19157503">
            <a:off x="5001580" y="3966908"/>
            <a:ext cx="1535758" cy="447943"/>
          </a:xfrm>
          <a:custGeom>
            <a:avLst/>
            <a:gdLst>
              <a:gd name="T0" fmla="*/ 0 w 912"/>
              <a:gd name="T1" fmla="*/ 2147483646 h 144"/>
              <a:gd name="T2" fmla="*/ 2147483646 w 912"/>
              <a:gd name="T3" fmla="*/ 0 h 144"/>
              <a:gd name="T4" fmla="*/ 2147483646 w 912"/>
              <a:gd name="T5" fmla="*/ 2147483646 h 144"/>
              <a:gd name="T6" fmla="*/ 0 60000 65536"/>
              <a:gd name="T7" fmla="*/ 0 60000 65536"/>
              <a:gd name="T8" fmla="*/ 0 60000 65536"/>
              <a:gd name="T9" fmla="*/ 0 w 912"/>
              <a:gd name="T10" fmla="*/ 0 h 144"/>
              <a:gd name="T11" fmla="*/ 912 w 91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44">
                <a:moveTo>
                  <a:pt x="0" y="144"/>
                </a:moveTo>
                <a:cubicBezTo>
                  <a:pt x="164" y="72"/>
                  <a:pt x="328" y="0"/>
                  <a:pt x="480" y="0"/>
                </a:cubicBezTo>
                <a:cubicBezTo>
                  <a:pt x="632" y="0"/>
                  <a:pt x="772" y="72"/>
                  <a:pt x="912" y="144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Text Box 38">
            <a:extLst>
              <a:ext uri="{FF2B5EF4-FFF2-40B4-BE49-F238E27FC236}">
                <a16:creationId xmlns:a16="http://schemas.microsoft.com/office/drawing/2014/main" id="{00DC571A-A504-1E61-C3D5-89E91F9AC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2874" y="4869833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0, 15</a:t>
            </a:r>
          </a:p>
        </p:txBody>
      </p:sp>
      <p:sp>
        <p:nvSpPr>
          <p:cNvPr id="23" name="Text Box 38">
            <a:extLst>
              <a:ext uri="{FF2B5EF4-FFF2-40B4-BE49-F238E27FC236}">
                <a16:creationId xmlns:a16="http://schemas.microsoft.com/office/drawing/2014/main" id="{68A70003-3194-2C74-6EE5-F4900BDD5F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75" y="4110067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5, 0</a:t>
            </a:r>
          </a:p>
        </p:txBody>
      </p:sp>
      <p:sp>
        <p:nvSpPr>
          <p:cNvPr id="25" name="Text Box 38">
            <a:extLst>
              <a:ext uri="{FF2B5EF4-FFF2-40B4-BE49-F238E27FC236}">
                <a16:creationId xmlns:a16="http://schemas.microsoft.com/office/drawing/2014/main" id="{D5FD0473-C6EB-94B3-8A4C-1B684A91CC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7724" y="4930683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4, 0</a:t>
            </a:r>
          </a:p>
        </p:txBody>
      </p:sp>
      <p:sp>
        <p:nvSpPr>
          <p:cNvPr id="27" name="Text Box 38">
            <a:extLst>
              <a:ext uri="{FF2B5EF4-FFF2-40B4-BE49-F238E27FC236}">
                <a16:creationId xmlns:a16="http://schemas.microsoft.com/office/drawing/2014/main" id="{77053283-A065-9D9E-7422-0F25EF25F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74" y="5894068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9, 5</a:t>
            </a:r>
          </a:p>
        </p:txBody>
      </p:sp>
      <p:sp>
        <p:nvSpPr>
          <p:cNvPr id="29" name="Text Box 38">
            <a:extLst>
              <a:ext uri="{FF2B5EF4-FFF2-40B4-BE49-F238E27FC236}">
                <a16:creationId xmlns:a16="http://schemas.microsoft.com/office/drawing/2014/main" id="{B99C6435-9142-4659-A19B-9BE4DC6809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2823" y="5894068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-1, 15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2388F51C-E033-0FC2-D44E-86F3E6391FC4}"/>
              </a:ext>
            </a:extLst>
          </p:cNvPr>
          <p:cNvSpPr txBox="1">
            <a:spLocks/>
          </p:cNvSpPr>
          <p:nvPr/>
        </p:nvSpPr>
        <p:spPr>
          <a:xfrm>
            <a:off x="148853" y="1284087"/>
            <a:ext cx="8876561" cy="146240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Restricted </a:t>
            </a:r>
            <a:r>
              <a:rPr lang="en-US" i="1" dirty="0"/>
              <a:t>trust game </a:t>
            </a:r>
            <a:r>
              <a:rPr lang="en-US" sz="2200" dirty="0">
                <a:solidFill>
                  <a:srgbClr val="0070C0"/>
                </a:solidFill>
              </a:rPr>
              <a:t>[Berg et al. 1995]</a:t>
            </a:r>
            <a:r>
              <a:rPr lang="en-US" dirty="0"/>
              <a:t>: P1 can give 5 which would be tripled, or 0; after receiving 15, P2 can give back 10, or 0</a:t>
            </a:r>
          </a:p>
          <a:p>
            <a:r>
              <a:rPr lang="en-US" dirty="0"/>
              <a:t>Twist: P1 can </a:t>
            </a:r>
            <a:r>
              <a:rPr lang="en-US" i="1" dirty="0"/>
              <a:t>simulate </a:t>
            </a:r>
            <a:r>
              <a:rPr lang="en-US" dirty="0"/>
              <a:t>P2 first, at a cost of 1</a:t>
            </a:r>
          </a:p>
        </p:txBody>
      </p:sp>
      <p:sp>
        <p:nvSpPr>
          <p:cNvPr id="16385" name="TextBox 16384">
            <a:extLst>
              <a:ext uri="{FF2B5EF4-FFF2-40B4-BE49-F238E27FC236}">
                <a16:creationId xmlns:a16="http://schemas.microsoft.com/office/drawing/2014/main" id="{1C11295A-A49C-4C5D-3B57-4660B824BDD5}"/>
              </a:ext>
            </a:extLst>
          </p:cNvPr>
          <p:cNvSpPr txBox="1"/>
          <p:nvPr/>
        </p:nvSpPr>
        <p:spPr>
          <a:xfrm>
            <a:off x="4440224" y="2638833"/>
            <a:ext cx="6492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P1</a:t>
            </a:r>
          </a:p>
        </p:txBody>
      </p:sp>
      <p:sp>
        <p:nvSpPr>
          <p:cNvPr id="16431" name="TextBox 16430">
            <a:extLst>
              <a:ext uri="{FF2B5EF4-FFF2-40B4-BE49-F238E27FC236}">
                <a16:creationId xmlns:a16="http://schemas.microsoft.com/office/drawing/2014/main" id="{40BB5FB3-4F77-655E-88E6-D5866E32BAE3}"/>
              </a:ext>
            </a:extLst>
          </p:cNvPr>
          <p:cNvSpPr txBox="1"/>
          <p:nvPr/>
        </p:nvSpPr>
        <p:spPr>
          <a:xfrm>
            <a:off x="1310188" y="3618198"/>
            <a:ext cx="6492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P2</a:t>
            </a:r>
          </a:p>
        </p:txBody>
      </p:sp>
      <p:sp>
        <p:nvSpPr>
          <p:cNvPr id="16433" name="TextBox 16432">
            <a:extLst>
              <a:ext uri="{FF2B5EF4-FFF2-40B4-BE49-F238E27FC236}">
                <a16:creationId xmlns:a16="http://schemas.microsoft.com/office/drawing/2014/main" id="{0AE0A865-0190-4E76-BBFC-8C47A3003D52}"/>
              </a:ext>
            </a:extLst>
          </p:cNvPr>
          <p:cNvSpPr txBox="1"/>
          <p:nvPr/>
        </p:nvSpPr>
        <p:spPr>
          <a:xfrm>
            <a:off x="4806935" y="4585142"/>
            <a:ext cx="6492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P2</a:t>
            </a:r>
          </a:p>
        </p:txBody>
      </p:sp>
      <p:sp>
        <p:nvSpPr>
          <p:cNvPr id="16435" name="TextBox 16434">
            <a:extLst>
              <a:ext uri="{FF2B5EF4-FFF2-40B4-BE49-F238E27FC236}">
                <a16:creationId xmlns:a16="http://schemas.microsoft.com/office/drawing/2014/main" id="{1CC016CC-99C3-45D5-1B54-5539853231CE}"/>
              </a:ext>
            </a:extLst>
          </p:cNvPr>
          <p:cNvSpPr txBox="1"/>
          <p:nvPr/>
        </p:nvSpPr>
        <p:spPr>
          <a:xfrm>
            <a:off x="6637308" y="3592445"/>
            <a:ext cx="232728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(simulated) P2</a:t>
            </a:r>
          </a:p>
        </p:txBody>
      </p:sp>
      <p:sp>
        <p:nvSpPr>
          <p:cNvPr id="16438" name="Content Placeholder 2">
            <a:extLst>
              <a:ext uri="{FF2B5EF4-FFF2-40B4-BE49-F238E27FC236}">
                <a16:creationId xmlns:a16="http://schemas.microsoft.com/office/drawing/2014/main" id="{0E179967-4CAF-EA1B-7949-CC026AA4D4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78826" y="2624088"/>
            <a:ext cx="3328996" cy="2214419"/>
          </a:xfrm>
        </p:spPr>
        <p:txBody>
          <a:bodyPr>
            <a:normAutofit fontScale="92500" lnSpcReduction="20000"/>
          </a:bodyPr>
          <a:lstStyle/>
          <a:p>
            <a:pPr marL="0" indent="0" algn="r">
              <a:buNone/>
            </a:pPr>
            <a:r>
              <a:rPr lang="en-US" dirty="0"/>
              <a:t>As (AI system) P2, how likely is it you’re now running </a:t>
            </a:r>
            <a:r>
              <a:rPr lang="en-US" i="1" dirty="0"/>
              <a:t>as a simulation</a:t>
            </a:r>
            <a:r>
              <a:rPr lang="en-US" dirty="0"/>
              <a:t>? → </a:t>
            </a:r>
            <a:r>
              <a:rPr lang="en-US" i="1" dirty="0"/>
              <a:t>self-locating belief</a:t>
            </a:r>
          </a:p>
          <a:p>
            <a:pPr marL="0" indent="0" algn="r">
              <a:buNone/>
            </a:pPr>
            <a:r>
              <a:rPr lang="en-US" i="1" dirty="0"/>
              <a:t> What happens in equilibrium?</a:t>
            </a:r>
          </a:p>
          <a:p>
            <a:pPr marL="0" indent="0" algn="r">
              <a:buNone/>
            </a:pPr>
            <a:endParaRPr lang="en-US" sz="4000" i="1" dirty="0">
              <a:solidFill>
                <a:srgbClr val="0070C0"/>
              </a:solidFill>
            </a:endParaRPr>
          </a:p>
          <a:p>
            <a:pPr marL="0" indent="0" algn="r">
              <a:buNone/>
            </a:pPr>
            <a:endParaRPr lang="en-US" sz="4000" i="1" dirty="0">
              <a:solidFill>
                <a:srgbClr val="0070C0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38ABC79-EC9E-2E54-8579-B7379FC4D9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0777" y="124590"/>
            <a:ext cx="969894" cy="115949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D8BB563-1792-BB82-DFCB-9E288AE84BF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10986625" y="128580"/>
            <a:ext cx="912835" cy="115550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B779114-33F6-2D6A-BF5E-01F073E3F507}"/>
              </a:ext>
            </a:extLst>
          </p:cNvPr>
          <p:cNvSpPr txBox="1"/>
          <p:nvPr/>
        </p:nvSpPr>
        <p:spPr>
          <a:xfrm>
            <a:off x="9334785" y="1284087"/>
            <a:ext cx="13418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 err="1"/>
              <a:t>Vojta</a:t>
            </a:r>
            <a:r>
              <a:rPr lang="en-US" i="1" dirty="0"/>
              <a:t> </a:t>
            </a:r>
            <a:r>
              <a:rPr lang="en-US" i="1" dirty="0" err="1"/>
              <a:t>Kovařík</a:t>
            </a:r>
            <a:endParaRPr lang="en-US" i="1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6792CF0-66BC-7ECC-DD53-0B74317BB903}"/>
              </a:ext>
            </a:extLst>
          </p:cNvPr>
          <p:cNvSpPr txBox="1"/>
          <p:nvPr/>
        </p:nvSpPr>
        <p:spPr>
          <a:xfrm>
            <a:off x="10772103" y="1280197"/>
            <a:ext cx="13418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Caspar Oesterheld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0AEE188-9149-D5F6-BC0E-25351A728D76}"/>
              </a:ext>
            </a:extLst>
          </p:cNvPr>
          <p:cNvSpPr txBox="1"/>
          <p:nvPr/>
        </p:nvSpPr>
        <p:spPr>
          <a:xfrm>
            <a:off x="7488226" y="5675897"/>
            <a:ext cx="4703773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/>
              <a:t>Vojtech Kovarik, Caspar </a:t>
            </a:r>
            <a:r>
              <a:rPr lang="en-US" sz="1400" dirty="0" err="1"/>
              <a:t>Oesterheld</a:t>
            </a:r>
            <a:r>
              <a:rPr lang="en-US" sz="1400" dirty="0"/>
              <a:t>, and Vincent Conitzer. </a:t>
            </a:r>
            <a:r>
              <a:rPr lang="en-US" sz="1400" dirty="0">
                <a:hlinkClick r:id="rId4"/>
              </a:rPr>
              <a:t>Game Theory with Simulation of Other Players.</a:t>
            </a:r>
            <a:r>
              <a:rPr lang="en-US" sz="1400" dirty="0"/>
              <a:t> IJCAI’23</a:t>
            </a:r>
            <a:br>
              <a:rPr lang="en-US" sz="1400" dirty="0"/>
            </a:br>
            <a:r>
              <a:rPr lang="en-US" sz="1400" dirty="0"/>
              <a:t>Vojtech Kovarik, Nathaniel </a:t>
            </a:r>
            <a:r>
              <a:rPr lang="en-US" sz="1400" dirty="0" err="1"/>
              <a:t>Sauerberg</a:t>
            </a:r>
            <a:r>
              <a:rPr lang="en-US" sz="1400" dirty="0"/>
              <a:t>, Lewis Hammond, and Vincent Conitzer. </a:t>
            </a:r>
            <a:r>
              <a:rPr lang="en-US" sz="1400" dirty="0">
                <a:hlinkClick r:id="rId5"/>
              </a:rPr>
              <a:t>Game Theory with Simulation in the Presence of Unpredictable </a:t>
            </a:r>
            <a:r>
              <a:rPr lang="en-US" sz="1400" dirty="0" err="1">
                <a:hlinkClick r:id="rId5"/>
              </a:rPr>
              <a:t>Randomisation</a:t>
            </a:r>
            <a:r>
              <a:rPr lang="en-US" sz="1400" dirty="0">
                <a:hlinkClick r:id="rId5"/>
              </a:rPr>
              <a:t>.</a:t>
            </a:r>
            <a:r>
              <a:rPr lang="en-US" sz="1400" dirty="0"/>
              <a:t> AAMAS’25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16" grpId="0" animBg="1"/>
      <p:bldP spid="5" grpId="0" animBg="1"/>
      <p:bldP spid="11" grpId="0" animBg="1"/>
      <p:bldP spid="13" grpId="0" animBg="1"/>
      <p:bldP spid="15" grpId="0" animBg="1"/>
      <p:bldP spid="17" grpId="0" animBg="1"/>
      <p:bldP spid="19" grpId="0" animBg="1"/>
      <p:bldP spid="25" grpId="0"/>
      <p:bldP spid="27" grpId="0"/>
      <p:bldP spid="29" grpId="0"/>
      <p:bldP spid="16433" grpId="0"/>
      <p:bldP spid="16435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D96A6A18-F825-C168-85C9-7BBCFA6BFF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3437" r="5000" b="1388"/>
          <a:stretch/>
        </p:blipFill>
        <p:spPr>
          <a:xfrm>
            <a:off x="1809750" y="95250"/>
            <a:ext cx="8724900" cy="676275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A12FEF6B-4494-0290-03CA-594A0B395298}"/>
              </a:ext>
            </a:extLst>
          </p:cNvPr>
          <p:cNvSpPr/>
          <p:nvPr/>
        </p:nvSpPr>
        <p:spPr>
          <a:xfrm>
            <a:off x="1952625" y="3771899"/>
            <a:ext cx="5191125" cy="1038225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72220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4EAA24-72C6-6E8D-9841-CACA0B78F7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916CB85E-3E25-93B8-53CB-0CECADDDB0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011219" y="176603"/>
            <a:ext cx="9199581" cy="6858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4000" dirty="0"/>
              <a:t>Simulation interpretation of Newcomb’s Demon</a:t>
            </a:r>
          </a:p>
        </p:txBody>
      </p:sp>
      <p:sp>
        <p:nvSpPr>
          <p:cNvPr id="16387" name="Line 3">
            <a:extLst>
              <a:ext uri="{FF2B5EF4-FFF2-40B4-BE49-F238E27FC236}">
                <a16:creationId xmlns:a16="http://schemas.microsoft.com/office/drawing/2014/main" id="{A58DAB2F-8617-4C86-9A81-69D6BE6703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09521" y="3236290"/>
            <a:ext cx="2132031" cy="923924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6" name="Freeform 32">
            <a:extLst>
              <a:ext uri="{FF2B5EF4-FFF2-40B4-BE49-F238E27FC236}">
                <a16:creationId xmlns:a16="http://schemas.microsoft.com/office/drawing/2014/main" id="{83CF09A6-FEED-C533-73EF-208B58918845}"/>
              </a:ext>
            </a:extLst>
          </p:cNvPr>
          <p:cNvSpPr>
            <a:spLocks/>
          </p:cNvSpPr>
          <p:nvPr/>
        </p:nvSpPr>
        <p:spPr bwMode="auto">
          <a:xfrm>
            <a:off x="1619044" y="3834896"/>
            <a:ext cx="4343400" cy="325315"/>
          </a:xfrm>
          <a:custGeom>
            <a:avLst/>
            <a:gdLst>
              <a:gd name="T0" fmla="*/ 0 w 912"/>
              <a:gd name="T1" fmla="*/ 2147483646 h 144"/>
              <a:gd name="T2" fmla="*/ 2147483646 w 912"/>
              <a:gd name="T3" fmla="*/ 0 h 144"/>
              <a:gd name="T4" fmla="*/ 2147483646 w 912"/>
              <a:gd name="T5" fmla="*/ 2147483646 h 144"/>
              <a:gd name="T6" fmla="*/ 0 60000 65536"/>
              <a:gd name="T7" fmla="*/ 0 60000 65536"/>
              <a:gd name="T8" fmla="*/ 0 60000 65536"/>
              <a:gd name="T9" fmla="*/ 0 w 912"/>
              <a:gd name="T10" fmla="*/ 0 h 144"/>
              <a:gd name="T11" fmla="*/ 912 w 91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44">
                <a:moveTo>
                  <a:pt x="0" y="144"/>
                </a:moveTo>
                <a:cubicBezTo>
                  <a:pt x="164" y="72"/>
                  <a:pt x="328" y="0"/>
                  <a:pt x="480" y="0"/>
                </a:cubicBezTo>
                <a:cubicBezTo>
                  <a:pt x="632" y="0"/>
                  <a:pt x="772" y="72"/>
                  <a:pt x="912" y="144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2" name="Text Box 38">
            <a:extLst>
              <a:ext uri="{FF2B5EF4-FFF2-40B4-BE49-F238E27FC236}">
                <a16:creationId xmlns:a16="http://schemas.microsoft.com/office/drawing/2014/main" id="{645D2AA0-C55E-2FBA-CDB2-73334F5C4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001" y="5184446"/>
            <a:ext cx="65139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1</a:t>
            </a:r>
          </a:p>
        </p:txBody>
      </p:sp>
      <p:sp>
        <p:nvSpPr>
          <p:cNvPr id="5" name="Line 3">
            <a:extLst>
              <a:ext uri="{FF2B5EF4-FFF2-40B4-BE49-F238E27FC236}">
                <a16:creationId xmlns:a16="http://schemas.microsoft.com/office/drawing/2014/main" id="{357FF01A-3990-558F-B328-CFCFAC6D72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1553" y="3236290"/>
            <a:ext cx="2230419" cy="923924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Line 3">
            <a:extLst>
              <a:ext uri="{FF2B5EF4-FFF2-40B4-BE49-F238E27FC236}">
                <a16:creationId xmlns:a16="http://schemas.microsoft.com/office/drawing/2014/main" id="{EDE5CF6E-B0F5-0288-7FE8-68F81573AC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5096" y="4160214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Line 3">
            <a:extLst>
              <a:ext uri="{FF2B5EF4-FFF2-40B4-BE49-F238E27FC236}">
                <a16:creationId xmlns:a16="http://schemas.microsoft.com/office/drawing/2014/main" id="{D6183888-D0E1-E6D9-6796-113BFC96BCCB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9520" y="4160213"/>
            <a:ext cx="1114423" cy="99059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Line 3">
            <a:extLst>
              <a:ext uri="{FF2B5EF4-FFF2-40B4-BE49-F238E27FC236}">
                <a16:creationId xmlns:a16="http://schemas.microsoft.com/office/drawing/2014/main" id="{0D9F9124-92C9-EB99-5AB9-4F2C686B1D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7548" y="4160214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Line 3">
            <a:extLst>
              <a:ext uri="{FF2B5EF4-FFF2-40B4-BE49-F238E27FC236}">
                <a16:creationId xmlns:a16="http://schemas.microsoft.com/office/drawing/2014/main" id="{25904FDA-CE3F-C73C-1D42-8657C0FE91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1972" y="4160213"/>
            <a:ext cx="2688178" cy="1015876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Line 3">
            <a:extLst>
              <a:ext uri="{FF2B5EF4-FFF2-40B4-BE49-F238E27FC236}">
                <a16:creationId xmlns:a16="http://schemas.microsoft.com/office/drawing/2014/main" id="{CF2A0DC7-C33A-C679-7F08-C609F9BAE0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3600" y="5150813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Line 3">
            <a:extLst>
              <a:ext uri="{FF2B5EF4-FFF2-40B4-BE49-F238E27FC236}">
                <a16:creationId xmlns:a16="http://schemas.microsoft.com/office/drawing/2014/main" id="{1ABD0CA3-55BB-2BE4-D807-226E452FC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8024" y="5150812"/>
            <a:ext cx="1114424" cy="99059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2">
            <a:extLst>
              <a:ext uri="{FF2B5EF4-FFF2-40B4-BE49-F238E27FC236}">
                <a16:creationId xmlns:a16="http://schemas.microsoft.com/office/drawing/2014/main" id="{9F71259A-DD19-F0DB-72E9-4A24F11996AC}"/>
              </a:ext>
            </a:extLst>
          </p:cNvPr>
          <p:cNvSpPr>
            <a:spLocks/>
          </p:cNvSpPr>
          <p:nvPr/>
        </p:nvSpPr>
        <p:spPr bwMode="auto">
          <a:xfrm rot="19157503">
            <a:off x="4485457" y="4281521"/>
            <a:ext cx="1535758" cy="447943"/>
          </a:xfrm>
          <a:custGeom>
            <a:avLst/>
            <a:gdLst>
              <a:gd name="T0" fmla="*/ 0 w 912"/>
              <a:gd name="T1" fmla="*/ 2147483646 h 144"/>
              <a:gd name="T2" fmla="*/ 2147483646 w 912"/>
              <a:gd name="T3" fmla="*/ 0 h 144"/>
              <a:gd name="T4" fmla="*/ 2147483646 w 912"/>
              <a:gd name="T5" fmla="*/ 2147483646 h 144"/>
              <a:gd name="T6" fmla="*/ 0 60000 65536"/>
              <a:gd name="T7" fmla="*/ 0 60000 65536"/>
              <a:gd name="T8" fmla="*/ 0 60000 65536"/>
              <a:gd name="T9" fmla="*/ 0 w 912"/>
              <a:gd name="T10" fmla="*/ 0 h 144"/>
              <a:gd name="T11" fmla="*/ 912 w 91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44">
                <a:moveTo>
                  <a:pt x="0" y="144"/>
                </a:moveTo>
                <a:cubicBezTo>
                  <a:pt x="164" y="72"/>
                  <a:pt x="328" y="0"/>
                  <a:pt x="480" y="0"/>
                </a:cubicBezTo>
                <a:cubicBezTo>
                  <a:pt x="632" y="0"/>
                  <a:pt x="772" y="72"/>
                  <a:pt x="912" y="144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Text Box 38">
            <a:extLst>
              <a:ext uri="{FF2B5EF4-FFF2-40B4-BE49-F238E27FC236}">
                <a16:creationId xmlns:a16="http://schemas.microsoft.com/office/drawing/2014/main" id="{05606FA8-BDF0-18B3-DB09-D6D92FAFF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1029" y="5184446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2</a:t>
            </a:r>
          </a:p>
        </p:txBody>
      </p:sp>
      <p:sp>
        <p:nvSpPr>
          <p:cNvPr id="27" name="Text Box 38">
            <a:extLst>
              <a:ext uri="{FF2B5EF4-FFF2-40B4-BE49-F238E27FC236}">
                <a16:creationId xmlns:a16="http://schemas.microsoft.com/office/drawing/2014/main" id="{7F550F9C-9EE3-F101-3917-DAE89ABFA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1102" y="6208681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5</a:t>
            </a:r>
          </a:p>
        </p:txBody>
      </p:sp>
      <p:sp>
        <p:nvSpPr>
          <p:cNvPr id="29" name="Text Box 38">
            <a:extLst>
              <a:ext uri="{FF2B5EF4-FFF2-40B4-BE49-F238E27FC236}">
                <a16:creationId xmlns:a16="http://schemas.microsoft.com/office/drawing/2014/main" id="{DCD41ECA-1B0C-8B7C-0341-797D1BBDE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5907" y="6208681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6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04845BA3-9F38-E750-789B-564F32875592}"/>
              </a:ext>
            </a:extLst>
          </p:cNvPr>
          <p:cNvSpPr txBox="1">
            <a:spLocks/>
          </p:cNvSpPr>
          <p:nvPr/>
        </p:nvSpPr>
        <p:spPr>
          <a:xfrm>
            <a:off x="142672" y="834838"/>
            <a:ext cx="11576421" cy="21037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Slightly modified: the demon always puts 1 in box A and:</a:t>
            </a:r>
          </a:p>
          <a:p>
            <a:r>
              <a:rPr lang="en-US" dirty="0"/>
              <a:t>50% of the time the demon simulates you and puts 1 in box B if you take both, 5 in B otherwise;</a:t>
            </a:r>
          </a:p>
          <a:p>
            <a:r>
              <a:rPr lang="en-US" dirty="0"/>
              <a:t>50% of the time it just puts 1 in B</a:t>
            </a:r>
          </a:p>
        </p:txBody>
      </p:sp>
      <p:sp>
        <p:nvSpPr>
          <p:cNvPr id="16385" name="TextBox 16384">
            <a:extLst>
              <a:ext uri="{FF2B5EF4-FFF2-40B4-BE49-F238E27FC236}">
                <a16:creationId xmlns:a16="http://schemas.microsoft.com/office/drawing/2014/main" id="{9F05284A-ACDA-4BF7-8287-E08C247F0BBE}"/>
              </a:ext>
            </a:extLst>
          </p:cNvPr>
          <p:cNvSpPr txBox="1"/>
          <p:nvPr/>
        </p:nvSpPr>
        <p:spPr>
          <a:xfrm>
            <a:off x="4551606" y="2944924"/>
            <a:ext cx="253478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Nature / Demon</a:t>
            </a:r>
          </a:p>
        </p:txBody>
      </p:sp>
      <p:sp>
        <p:nvSpPr>
          <p:cNvPr id="16431" name="TextBox 16430">
            <a:extLst>
              <a:ext uri="{FF2B5EF4-FFF2-40B4-BE49-F238E27FC236}">
                <a16:creationId xmlns:a16="http://schemas.microsoft.com/office/drawing/2014/main" id="{FA27BF15-88AB-9F33-F3BC-34CB6B4AD298}"/>
              </a:ext>
            </a:extLst>
          </p:cNvPr>
          <p:cNvSpPr txBox="1"/>
          <p:nvPr/>
        </p:nvSpPr>
        <p:spPr>
          <a:xfrm>
            <a:off x="794065" y="3932811"/>
            <a:ext cx="6492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you</a:t>
            </a:r>
          </a:p>
        </p:txBody>
      </p:sp>
      <p:sp>
        <p:nvSpPr>
          <p:cNvPr id="16433" name="TextBox 16432">
            <a:extLst>
              <a:ext uri="{FF2B5EF4-FFF2-40B4-BE49-F238E27FC236}">
                <a16:creationId xmlns:a16="http://schemas.microsoft.com/office/drawing/2014/main" id="{3FB3696F-45D6-EC00-0DAE-69939638DA23}"/>
              </a:ext>
            </a:extLst>
          </p:cNvPr>
          <p:cNvSpPr txBox="1"/>
          <p:nvPr/>
        </p:nvSpPr>
        <p:spPr>
          <a:xfrm>
            <a:off x="4107597" y="4895135"/>
            <a:ext cx="6492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you</a:t>
            </a:r>
          </a:p>
        </p:txBody>
      </p:sp>
      <p:sp>
        <p:nvSpPr>
          <p:cNvPr id="16435" name="TextBox 16434">
            <a:extLst>
              <a:ext uri="{FF2B5EF4-FFF2-40B4-BE49-F238E27FC236}">
                <a16:creationId xmlns:a16="http://schemas.microsoft.com/office/drawing/2014/main" id="{A22C9FFE-93B5-69F0-C9A0-131D09BF5DEB}"/>
              </a:ext>
            </a:extLst>
          </p:cNvPr>
          <p:cNvSpPr txBox="1"/>
          <p:nvPr/>
        </p:nvSpPr>
        <p:spPr>
          <a:xfrm>
            <a:off x="6121185" y="3907058"/>
            <a:ext cx="232728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(simulated) you</a:t>
            </a:r>
          </a:p>
        </p:txBody>
      </p:sp>
      <p:sp>
        <p:nvSpPr>
          <p:cNvPr id="8" name="Line 3">
            <a:extLst>
              <a:ext uri="{FF2B5EF4-FFF2-40B4-BE49-F238E27FC236}">
                <a16:creationId xmlns:a16="http://schemas.microsoft.com/office/drawing/2014/main" id="{835ACDAC-68AF-B194-AF37-E3046FFFF1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77464" y="5134752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Line 3">
            <a:extLst>
              <a:ext uri="{FF2B5EF4-FFF2-40B4-BE49-F238E27FC236}">
                <a16:creationId xmlns:a16="http://schemas.microsoft.com/office/drawing/2014/main" id="{10F90E70-181C-E0B0-44C3-1C8EEB88ED42}"/>
              </a:ext>
            </a:extLst>
          </p:cNvPr>
          <p:cNvSpPr>
            <a:spLocks noChangeShapeType="1"/>
          </p:cNvSpPr>
          <p:nvPr/>
        </p:nvSpPr>
        <p:spPr bwMode="auto">
          <a:xfrm>
            <a:off x="8591888" y="5134751"/>
            <a:ext cx="1114424" cy="99059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Text Box 38">
            <a:extLst>
              <a:ext uri="{FF2B5EF4-FFF2-40B4-BE49-F238E27FC236}">
                <a16:creationId xmlns:a16="http://schemas.microsoft.com/office/drawing/2014/main" id="{711CF606-8DF0-ECED-4673-BBE14E638E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3488" y="6207561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1</a:t>
            </a:r>
          </a:p>
        </p:txBody>
      </p:sp>
      <p:sp>
        <p:nvSpPr>
          <p:cNvPr id="14" name="Freeform 32">
            <a:extLst>
              <a:ext uri="{FF2B5EF4-FFF2-40B4-BE49-F238E27FC236}">
                <a16:creationId xmlns:a16="http://schemas.microsoft.com/office/drawing/2014/main" id="{6139A3CF-0E94-9DE8-3288-9363D8609A49}"/>
              </a:ext>
            </a:extLst>
          </p:cNvPr>
          <p:cNvSpPr>
            <a:spLocks/>
          </p:cNvSpPr>
          <p:nvPr/>
        </p:nvSpPr>
        <p:spPr bwMode="auto">
          <a:xfrm rot="1366818">
            <a:off x="6276922" y="3064021"/>
            <a:ext cx="2819623" cy="1682097"/>
          </a:xfrm>
          <a:custGeom>
            <a:avLst/>
            <a:gdLst>
              <a:gd name="T0" fmla="*/ 0 w 912"/>
              <a:gd name="T1" fmla="*/ 2147483646 h 144"/>
              <a:gd name="T2" fmla="*/ 2147483646 w 912"/>
              <a:gd name="T3" fmla="*/ 0 h 144"/>
              <a:gd name="T4" fmla="*/ 2147483646 w 912"/>
              <a:gd name="T5" fmla="*/ 2147483646 h 144"/>
              <a:gd name="T6" fmla="*/ 0 60000 65536"/>
              <a:gd name="T7" fmla="*/ 0 60000 65536"/>
              <a:gd name="T8" fmla="*/ 0 60000 65536"/>
              <a:gd name="T9" fmla="*/ 0 w 912"/>
              <a:gd name="T10" fmla="*/ 0 h 144"/>
              <a:gd name="T11" fmla="*/ 912 w 91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44">
                <a:moveTo>
                  <a:pt x="0" y="144"/>
                </a:moveTo>
                <a:cubicBezTo>
                  <a:pt x="164" y="72"/>
                  <a:pt x="328" y="0"/>
                  <a:pt x="480" y="0"/>
                </a:cubicBezTo>
                <a:cubicBezTo>
                  <a:pt x="632" y="0"/>
                  <a:pt x="772" y="72"/>
                  <a:pt x="912" y="144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Text Box 38">
            <a:extLst>
              <a:ext uri="{FF2B5EF4-FFF2-40B4-BE49-F238E27FC236}">
                <a16:creationId xmlns:a16="http://schemas.microsoft.com/office/drawing/2014/main" id="{3E2B095E-96A8-27CA-59D0-628310AFA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48537" y="6207561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B3596E-EED5-2C57-6DFC-98E4512BAB6A}"/>
              </a:ext>
            </a:extLst>
          </p:cNvPr>
          <p:cNvSpPr txBox="1"/>
          <p:nvPr/>
        </p:nvSpPr>
        <p:spPr>
          <a:xfrm>
            <a:off x="8720097" y="3766828"/>
            <a:ext cx="340566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Emery Cooper, Caspar </a:t>
            </a:r>
            <a:r>
              <a:rPr lang="en-US" dirty="0" err="1"/>
              <a:t>Oesterheld</a:t>
            </a:r>
            <a:r>
              <a:rPr lang="en-US" dirty="0"/>
              <a:t>, and Vincent Conitzer. </a:t>
            </a:r>
            <a:r>
              <a:rPr lang="en-US" dirty="0">
                <a:hlinkClick r:id="rId2"/>
              </a:rPr>
              <a:t>Can CDT </a:t>
            </a:r>
            <a:r>
              <a:rPr lang="en-US" dirty="0" err="1">
                <a:hlinkClick r:id="rId2"/>
              </a:rPr>
              <a:t>rationalise</a:t>
            </a:r>
            <a:r>
              <a:rPr lang="en-US" dirty="0">
                <a:hlinkClick r:id="rId2"/>
              </a:rPr>
              <a:t> the ex ante optimal policy via modified </a:t>
            </a:r>
            <a:r>
              <a:rPr lang="en-US" dirty="0" err="1">
                <a:hlinkClick r:id="rId2"/>
              </a:rPr>
              <a:t>anthropics</a:t>
            </a:r>
            <a:r>
              <a:rPr lang="en-US" dirty="0">
                <a:hlinkClick r:id="rId2"/>
              </a:rPr>
              <a:t>?</a:t>
            </a:r>
            <a:endParaRPr lang="en-US" dirty="0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7C29FA4E-8286-60EC-3001-62EEC2839E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0022" y="2495716"/>
            <a:ext cx="1244638" cy="1244638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2A148D28-7CA9-68BA-CFA1-ED3397558B1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10617110" y="2495717"/>
            <a:ext cx="983247" cy="1244637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084A02D-9BCF-FFF8-6783-7D79658390A1}"/>
              </a:ext>
            </a:extLst>
          </p:cNvPr>
          <p:cNvSpPr txBox="1"/>
          <p:nvPr/>
        </p:nvSpPr>
        <p:spPr>
          <a:xfrm>
            <a:off x="149161" y="4307168"/>
            <a:ext cx="19400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one-box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2D3A99A-56E9-34BD-8FC9-92C606F33C92}"/>
              </a:ext>
            </a:extLst>
          </p:cNvPr>
          <p:cNvSpPr txBox="1"/>
          <p:nvPr/>
        </p:nvSpPr>
        <p:spPr>
          <a:xfrm>
            <a:off x="2098755" y="4302996"/>
            <a:ext cx="19400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two-box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4E12796-CA03-0E96-E5CA-6F1427A82898}"/>
              </a:ext>
            </a:extLst>
          </p:cNvPr>
          <p:cNvSpPr txBox="1"/>
          <p:nvPr/>
        </p:nvSpPr>
        <p:spPr>
          <a:xfrm>
            <a:off x="1236474" y="3278763"/>
            <a:ext cx="19400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don’t simulate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A3F96C8-FF50-30A9-2686-63DCFCAFF5A6}"/>
              </a:ext>
            </a:extLst>
          </p:cNvPr>
          <p:cNvSpPr txBox="1"/>
          <p:nvPr/>
        </p:nvSpPr>
        <p:spPr>
          <a:xfrm>
            <a:off x="4814979" y="3300523"/>
            <a:ext cx="19400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simulate</a:t>
            </a:r>
          </a:p>
        </p:txBody>
      </p:sp>
    </p:spTree>
    <p:extLst>
      <p:ext uri="{BB962C8B-B14F-4D97-AF65-F5344CB8AC3E}">
        <p14:creationId xmlns:p14="http://schemas.microsoft.com/office/powerpoint/2010/main" val="11576031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10537522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The Sleeping Beauty problem </a:t>
            </a:r>
            <a:r>
              <a:rPr lang="en-US" dirty="0">
                <a:solidFill>
                  <a:srgbClr val="0070C0"/>
                </a:solidFill>
              </a:rPr>
              <a:t>[</a:t>
            </a:r>
            <a:r>
              <a:rPr lang="en-US" dirty="0">
                <a:solidFill>
                  <a:srgbClr val="0070C0"/>
                </a:solidFill>
                <a:hlinkClick r:id="rId2"/>
              </a:rPr>
              <a:t>Elga’00</a:t>
            </a:r>
            <a:r>
              <a:rPr lang="en-US" dirty="0">
                <a:solidFill>
                  <a:srgbClr val="0070C0"/>
                </a:solidFill>
              </a:rPr>
              <a:t>]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861132"/>
            <a:ext cx="8736041" cy="5996868"/>
          </a:xfrm>
        </p:spPr>
        <p:txBody>
          <a:bodyPr>
            <a:normAutofit fontScale="92500" lnSpcReduction="10000"/>
          </a:bodyPr>
          <a:lstStyle/>
          <a:p>
            <a:pPr eaLnBrk="1" hangingPunct="1"/>
            <a:r>
              <a:rPr lang="en-US" altLang="en-US" sz="3200" dirty="0"/>
              <a:t>There is a participant in a study (call her Sleeping Beauty)</a:t>
            </a:r>
          </a:p>
          <a:p>
            <a:pPr eaLnBrk="1" hangingPunct="1"/>
            <a:r>
              <a:rPr lang="en-US" altLang="en-US" sz="3200" dirty="0"/>
              <a:t>On Sunday, she is given drugs to fall asleep</a:t>
            </a:r>
          </a:p>
          <a:p>
            <a:pPr eaLnBrk="1" hangingPunct="1"/>
            <a:r>
              <a:rPr lang="en-US" altLang="en-US" sz="3200" dirty="0"/>
              <a:t>A coin is tossed (H or T)</a:t>
            </a:r>
          </a:p>
          <a:p>
            <a:pPr eaLnBrk="1" hangingPunct="1"/>
            <a:r>
              <a:rPr lang="en-US" altLang="en-US" sz="3200" dirty="0"/>
              <a:t>If H, she is awoken on Monday, then made to sleep again</a:t>
            </a:r>
          </a:p>
          <a:p>
            <a:pPr eaLnBrk="1" hangingPunct="1"/>
            <a:r>
              <a:rPr lang="en-US" altLang="en-US" sz="3200" dirty="0"/>
              <a:t>If T, she is awoken Monday, made to sleep again, then </a:t>
            </a:r>
            <a:r>
              <a:rPr lang="en-US" altLang="en-US" sz="3200" b="1" dirty="0"/>
              <a:t>again</a:t>
            </a:r>
            <a:r>
              <a:rPr lang="en-US" altLang="en-US" sz="3200" dirty="0"/>
              <a:t> awoken on Tuesday</a:t>
            </a:r>
          </a:p>
          <a:p>
            <a:pPr eaLnBrk="1" hangingPunct="1"/>
            <a:r>
              <a:rPr lang="en-US" altLang="en-US" sz="3200" dirty="0"/>
              <a:t>Due to drugs she </a:t>
            </a:r>
            <a:r>
              <a:rPr lang="en-US" altLang="en-US" sz="3200" b="1" dirty="0"/>
              <a:t>cannot remember what day it is or whether she has already been awoken once</a:t>
            </a:r>
            <a:r>
              <a:rPr lang="en-US" altLang="en-US" sz="3200" dirty="0"/>
              <a:t>, but she remembers all the rules</a:t>
            </a:r>
          </a:p>
          <a:p>
            <a:pPr eaLnBrk="1" hangingPunct="1"/>
            <a:r>
              <a:rPr lang="en-US" altLang="en-US" sz="3200" dirty="0"/>
              <a:t>Imagine </a:t>
            </a:r>
            <a:r>
              <a:rPr lang="en-US" altLang="en-US" sz="3200" b="1" dirty="0"/>
              <a:t>you </a:t>
            </a:r>
            <a:r>
              <a:rPr lang="en-US" altLang="en-US" sz="3200" dirty="0"/>
              <a:t>are SB and you’ve just been awoken.  What is your (subjective) probability that the coin came up H?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E3AE6E94-721C-407E-9CE6-4910C6470BE5}"/>
              </a:ext>
            </a:extLst>
          </p:cNvPr>
          <p:cNvCxnSpPr>
            <a:cxnSpLocks/>
          </p:cNvCxnSpPr>
          <p:nvPr/>
        </p:nvCxnSpPr>
        <p:spPr bwMode="auto">
          <a:xfrm flipV="1">
            <a:off x="9187686" y="1779607"/>
            <a:ext cx="739588" cy="437029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D843616E-96F0-4E26-9002-9F0D0B78A2E9}"/>
              </a:ext>
            </a:extLst>
          </p:cNvPr>
          <p:cNvCxnSpPr>
            <a:cxnSpLocks/>
          </p:cNvCxnSpPr>
          <p:nvPr/>
        </p:nvCxnSpPr>
        <p:spPr bwMode="auto">
          <a:xfrm>
            <a:off x="9187686" y="2384724"/>
            <a:ext cx="739588" cy="403412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1" name="Picture 10">
            <a:extLst>
              <a:ext uri="{FF2B5EF4-FFF2-40B4-BE49-F238E27FC236}">
                <a16:creationId xmlns:a16="http://schemas.microsoft.com/office/drawing/2014/main" id="{FA632145-A0AE-45A0-A6D0-077EA6A1E0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64852" y="1510665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65112F73-DB5B-4F99-92C3-E5E2C137F0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8043" y="2372118"/>
            <a:ext cx="352985" cy="617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8526223A-B6D6-4D90-93E2-CED1B0B489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54866" y="2384724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B77091B9-A4A3-430D-94D8-62462142C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3435" y="1443430"/>
            <a:ext cx="380233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4A8AC20-6BB2-4EE2-B20D-08DBEBB9A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7863" y="2586430"/>
            <a:ext cx="351378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19787AB-B607-473F-96DB-F2CEA3154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5335" y="1037217"/>
            <a:ext cx="98616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Sunday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33EDAB4-CC2D-4DEA-AC79-28A509683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9447" y="1040019"/>
            <a:ext cx="107593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Monday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2E574A4-4ED8-4935-B6E0-0A9D75DDC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966" y="1041420"/>
            <a:ext cx="1075359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Tuesday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E62E9182-3A30-4D0C-B08A-B7ABF393E9C8}"/>
              </a:ext>
            </a:extLst>
          </p:cNvPr>
          <p:cNvSpPr txBox="1">
            <a:spLocks/>
          </p:cNvSpPr>
          <p:nvPr/>
        </p:nvSpPr>
        <p:spPr>
          <a:xfrm>
            <a:off x="9299498" y="3736690"/>
            <a:ext cx="2698858" cy="16778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don’t do this at home / without IRB approval…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EB79F70-0620-F837-D578-DFCD7819A431}"/>
              </a:ext>
            </a:extLst>
          </p:cNvPr>
          <p:cNvSpPr txBox="1"/>
          <p:nvPr/>
        </p:nvSpPr>
        <p:spPr>
          <a:xfrm>
            <a:off x="8662794" y="5590436"/>
            <a:ext cx="3449241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en-US" sz="1800" dirty="0"/>
              <a:t>Ties to many philosophical questions in metaphysics, philosophy of mind, … (see references in paper)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506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2" grpId="0"/>
      <p:bldP spid="23" grpId="0"/>
      <p:bldP spid="24" grpId="0"/>
      <p:bldP spid="25" grpId="0"/>
      <p:bldP spid="14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Modern version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3" y="861132"/>
            <a:ext cx="7440062" cy="5996868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Low-level autonomy </a:t>
            </a:r>
            <a:r>
              <a:rPr lang="en-US" altLang="en-US" sz="3200" dirty="0"/>
              <a:t>cars with AI that intervenes when driver makes major error</a:t>
            </a:r>
          </a:p>
          <a:p>
            <a:pPr eaLnBrk="1" hangingPunct="1"/>
            <a:r>
              <a:rPr lang="en-US" altLang="en-US" sz="3200" dirty="0"/>
              <a:t>Does not keep record of such event</a:t>
            </a:r>
          </a:p>
          <a:p>
            <a:pPr eaLnBrk="1" hangingPunct="1"/>
            <a:r>
              <a:rPr lang="en-US" altLang="en-US" sz="3200" dirty="0"/>
              <a:t>Two types of drivers: Good (1 major error), Bad (2 major errors)</a:t>
            </a:r>
          </a:p>
          <a:p>
            <a:pPr eaLnBrk="1" hangingPunct="1"/>
            <a:r>
              <a:rPr lang="en-US" altLang="en-US" sz="3200" dirty="0"/>
              <a:t>Upon intervening, what probability should the AI system assign to the driver being good?</a:t>
            </a:r>
          </a:p>
          <a:p>
            <a:pPr eaLnBrk="1" hangingPunct="1"/>
            <a:r>
              <a:rPr lang="en-US" altLang="en-US" sz="3200" dirty="0"/>
              <a:t>(Similarly: half of households install a given AI system on two devices – with what probability does the AI system think it is alone?  And what about simulation case from before?)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62DA02E-5AB0-4FE6-9DDA-9AC6B9F255C0}"/>
              </a:ext>
            </a:extLst>
          </p:cNvPr>
          <p:cNvCxnSpPr>
            <a:cxnSpLocks/>
          </p:cNvCxnSpPr>
          <p:nvPr/>
        </p:nvCxnSpPr>
        <p:spPr bwMode="auto">
          <a:xfrm flipV="1">
            <a:off x="9187686" y="1779607"/>
            <a:ext cx="739588" cy="437029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FC81D8D2-2437-4BD4-8DE0-C0E2010C1D55}"/>
              </a:ext>
            </a:extLst>
          </p:cNvPr>
          <p:cNvCxnSpPr>
            <a:cxnSpLocks/>
          </p:cNvCxnSpPr>
          <p:nvPr/>
        </p:nvCxnSpPr>
        <p:spPr bwMode="auto">
          <a:xfrm>
            <a:off x="9187686" y="2384724"/>
            <a:ext cx="739588" cy="403412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Rectangle 26">
            <a:extLst>
              <a:ext uri="{FF2B5EF4-FFF2-40B4-BE49-F238E27FC236}">
                <a16:creationId xmlns:a16="http://schemas.microsoft.com/office/drawing/2014/main" id="{C70DA0AF-1257-4C9C-ADAB-E203E9092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3435" y="1443430"/>
            <a:ext cx="380233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724D9744-D75F-406F-95BB-BF171A131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7863" y="2586430"/>
            <a:ext cx="351378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DD68002B-65A3-4F0F-9421-E2564E4C7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5335" y="1037217"/>
            <a:ext cx="98616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Sunday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AB32928-7A1C-4380-852E-3C58F5E48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9447" y="1040019"/>
            <a:ext cx="107593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Monday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17F3F827-98C1-4DC2-B190-30E9C6446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966" y="1041420"/>
            <a:ext cx="1075359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Tuesday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3BA67B7-6C64-4ADA-B27F-A873C8AF0C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7047" y="3825434"/>
            <a:ext cx="2583652" cy="2583652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FBD957FB-851F-4D34-B0BA-A741D04B26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5454" y="1552804"/>
            <a:ext cx="646076" cy="646076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5E59B680-EB6A-46E5-BC4C-B59B9B7DCC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5810" y="2362153"/>
            <a:ext cx="646076" cy="646076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4D339DA7-3BC8-49FE-9C86-80296E00E3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26843" y="2362150"/>
            <a:ext cx="646076" cy="646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92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C66320-FBBB-6D5C-6563-C896569983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186" y="111699"/>
            <a:ext cx="5920530" cy="1325563"/>
          </a:xfrm>
        </p:spPr>
        <p:txBody>
          <a:bodyPr>
            <a:normAutofit fontScale="90000"/>
          </a:bodyPr>
          <a:lstStyle/>
          <a:p>
            <a:r>
              <a:rPr lang="en-US" dirty="0"/>
              <a:t>Complexity of imperfect-recall equilibrium concepts</a:t>
            </a:r>
            <a:endParaRPr lang="en-US" sz="3600" dirty="0"/>
          </a:p>
        </p:txBody>
      </p:sp>
      <p:pic>
        <p:nvPicPr>
          <p:cNvPr id="4" name="Picture 3" descr="Picture of Caspar">
            <a:extLst>
              <a:ext uri="{FF2B5EF4-FFF2-40B4-BE49-F238E27FC236}">
                <a16:creationId xmlns:a16="http://schemas.microsoft.com/office/drawing/2014/main" id="{F88E337D-00E7-7768-FE16-544D5C8161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3138" y="240659"/>
            <a:ext cx="1059250" cy="1588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picture of Paul Goldberg">
            <a:extLst>
              <a:ext uri="{FF2B5EF4-FFF2-40B4-BE49-F238E27FC236}">
                <a16:creationId xmlns:a16="http://schemas.microsoft.com/office/drawing/2014/main" id="{3571CC26-9E21-78D5-CE5D-C594604FCB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44" r="15229"/>
          <a:stretch/>
        </p:blipFill>
        <p:spPr bwMode="auto">
          <a:xfrm>
            <a:off x="8931135" y="240658"/>
            <a:ext cx="972939" cy="1588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59A09AB-2268-967B-39EF-C7E31920D9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94919" y="240659"/>
            <a:ext cx="1179472" cy="1588875"/>
          </a:xfrm>
          <a:prstGeom prst="rect">
            <a:avLst/>
          </a:prstGeom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0E332AF8-E2B4-B8D9-F8E5-37D8F99A01D8}"/>
              </a:ext>
            </a:extLst>
          </p:cNvPr>
          <p:cNvSpPr/>
          <p:nvPr/>
        </p:nvSpPr>
        <p:spPr>
          <a:xfrm>
            <a:off x="105597" y="2730675"/>
            <a:ext cx="9997349" cy="2361195"/>
          </a:xfrm>
          <a:prstGeom prst="ellipse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07359D-18B3-FFE8-3E21-894EB8684CCE}"/>
              </a:ext>
            </a:extLst>
          </p:cNvPr>
          <p:cNvSpPr/>
          <p:nvPr/>
        </p:nvSpPr>
        <p:spPr>
          <a:xfrm>
            <a:off x="2605518" y="3041912"/>
            <a:ext cx="7324288" cy="1738719"/>
          </a:xfrm>
          <a:prstGeom prst="ellipse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EA61A75F-EA80-89C8-813A-77F23E1B9ED0}"/>
              </a:ext>
            </a:extLst>
          </p:cNvPr>
          <p:cNvSpPr/>
          <p:nvPr/>
        </p:nvSpPr>
        <p:spPr>
          <a:xfrm>
            <a:off x="5155770" y="3303441"/>
            <a:ext cx="4462943" cy="1215659"/>
          </a:xfrm>
          <a:prstGeom prst="ellipse">
            <a:avLst/>
          </a:prstGeom>
          <a:noFill/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DFFE8214-42EF-8D5F-4268-7EAA93C3951B}"/>
              </a:ext>
            </a:extLst>
          </p:cNvPr>
          <p:cNvSpPr txBox="1">
            <a:spLocks/>
          </p:cNvSpPr>
          <p:nvPr/>
        </p:nvSpPr>
        <p:spPr>
          <a:xfrm>
            <a:off x="234230" y="3295170"/>
            <a:ext cx="3473741" cy="114407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 err="1">
                <a:solidFill>
                  <a:srgbClr val="2F528F"/>
                </a:solidFill>
              </a:rPr>
              <a:t>CDT+Thirding</a:t>
            </a:r>
            <a:endParaRPr lang="en-US" sz="2400" dirty="0">
              <a:solidFill>
                <a:srgbClr val="2F528F"/>
              </a:solidFill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FA895D2D-9D91-D1BD-6DF6-CA566852E67D}"/>
              </a:ext>
            </a:extLst>
          </p:cNvPr>
          <p:cNvSpPr txBox="1">
            <a:spLocks/>
          </p:cNvSpPr>
          <p:nvPr/>
        </p:nvSpPr>
        <p:spPr>
          <a:xfrm>
            <a:off x="2734150" y="3295170"/>
            <a:ext cx="3473741" cy="114407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 err="1">
                <a:solidFill>
                  <a:srgbClr val="D14545"/>
                </a:solidFill>
              </a:rPr>
              <a:t>EDT+Halfing</a:t>
            </a:r>
            <a:endParaRPr lang="en-US" sz="2400" dirty="0">
              <a:solidFill>
                <a:srgbClr val="D14545"/>
              </a:solidFill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BECFC431-437C-DBB0-3D9D-CC2AB81305F0}"/>
              </a:ext>
            </a:extLst>
          </p:cNvPr>
          <p:cNvSpPr txBox="1">
            <a:spLocks/>
          </p:cNvSpPr>
          <p:nvPr/>
        </p:nvSpPr>
        <p:spPr>
          <a:xfrm>
            <a:off x="5372010" y="3295170"/>
            <a:ext cx="3473741" cy="114407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>
                <a:solidFill>
                  <a:srgbClr val="FFC000"/>
                </a:solidFill>
              </a:rPr>
              <a:t>Ex ante optimal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09238146-F4F9-402E-BC3B-E43DFC91D26F}"/>
              </a:ext>
            </a:extLst>
          </p:cNvPr>
          <p:cNvSpPr txBox="1">
            <a:spLocks/>
          </p:cNvSpPr>
          <p:nvPr/>
        </p:nvSpPr>
        <p:spPr>
          <a:xfrm>
            <a:off x="92189" y="5241572"/>
            <a:ext cx="3473741" cy="114407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>
                <a:solidFill>
                  <a:srgbClr val="2F528F"/>
                </a:solidFill>
              </a:rPr>
              <a:t>CLS-complete*</a:t>
            </a:r>
            <a:endParaRPr lang="en-US" sz="2400" dirty="0">
              <a:solidFill>
                <a:srgbClr val="2F528F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7CB88698-79B3-1438-1996-8CD370DE4D8F}"/>
              </a:ext>
            </a:extLst>
          </p:cNvPr>
          <p:cNvSpPr txBox="1">
            <a:spLocks/>
          </p:cNvSpPr>
          <p:nvPr/>
        </p:nvSpPr>
        <p:spPr>
          <a:xfrm>
            <a:off x="3247848" y="5241571"/>
            <a:ext cx="3473741" cy="114407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>
                <a:solidFill>
                  <a:srgbClr val="C00000"/>
                </a:solidFill>
              </a:rPr>
              <a:t>PLS-complete*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A9940A6F-5ECC-9067-200D-0723856B72C8}"/>
              </a:ext>
            </a:extLst>
          </p:cNvPr>
          <p:cNvSpPr txBox="1">
            <a:spLocks/>
          </p:cNvSpPr>
          <p:nvPr/>
        </p:nvSpPr>
        <p:spPr>
          <a:xfrm>
            <a:off x="6456064" y="5241571"/>
            <a:ext cx="3473741" cy="114407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dirty="0">
                <a:solidFill>
                  <a:srgbClr val="FFD658"/>
                </a:solidFill>
              </a:rPr>
              <a:t>NP-hard*</a:t>
            </a:r>
            <a:endParaRPr lang="en-US" sz="2400" dirty="0">
              <a:solidFill>
                <a:srgbClr val="FFD658"/>
              </a:solidFill>
            </a:endParaRP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D3A66A85-4524-1877-0CCA-E9FA9F87B3C7}"/>
              </a:ext>
            </a:extLst>
          </p:cNvPr>
          <p:cNvCxnSpPr/>
          <p:nvPr/>
        </p:nvCxnSpPr>
        <p:spPr>
          <a:xfrm flipV="1">
            <a:off x="1363946" y="4177368"/>
            <a:ext cx="100668" cy="1291904"/>
          </a:xfrm>
          <a:prstGeom prst="straightConnector1">
            <a:avLst/>
          </a:prstGeom>
          <a:ln w="57150">
            <a:solidFill>
              <a:srgbClr val="2F528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CDF2C22E-1F82-A7BC-5E48-55D3DBE1F6B1}"/>
              </a:ext>
            </a:extLst>
          </p:cNvPr>
          <p:cNvCxnSpPr/>
          <p:nvPr/>
        </p:nvCxnSpPr>
        <p:spPr>
          <a:xfrm flipV="1">
            <a:off x="4043420" y="4177368"/>
            <a:ext cx="100668" cy="1291904"/>
          </a:xfrm>
          <a:prstGeom prst="straightConnector1">
            <a:avLst/>
          </a:prstGeom>
          <a:ln w="5715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4DF69056-A038-C96A-0258-098BB4BBA6AC}"/>
              </a:ext>
            </a:extLst>
          </p:cNvPr>
          <p:cNvCxnSpPr/>
          <p:nvPr/>
        </p:nvCxnSpPr>
        <p:spPr>
          <a:xfrm flipV="1">
            <a:off x="6837653" y="4133364"/>
            <a:ext cx="100668" cy="1291904"/>
          </a:xfrm>
          <a:prstGeom prst="straightConnector1">
            <a:avLst/>
          </a:prstGeom>
          <a:ln w="57150"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itle 1">
            <a:extLst>
              <a:ext uri="{FF2B5EF4-FFF2-40B4-BE49-F238E27FC236}">
                <a16:creationId xmlns:a16="http://schemas.microsoft.com/office/drawing/2014/main" id="{7C637163-F336-C686-9032-D236274996AF}"/>
              </a:ext>
            </a:extLst>
          </p:cNvPr>
          <p:cNvSpPr txBox="1">
            <a:spLocks/>
          </p:cNvSpPr>
          <p:nvPr/>
        </p:nvSpPr>
        <p:spPr>
          <a:xfrm>
            <a:off x="1498002" y="5829099"/>
            <a:ext cx="925192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i="1" dirty="0"/>
              <a:t>*under conditions / greatly oversimplifying</a:t>
            </a:r>
            <a:endParaRPr lang="en-US" sz="2800" i="1" dirty="0"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C343ACE2-7692-70E7-5DEC-1257520188E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136"/>
          <a:stretch/>
        </p:blipFill>
        <p:spPr>
          <a:xfrm>
            <a:off x="10760579" y="67414"/>
            <a:ext cx="1252454" cy="1574268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72F7268D-E8EA-BFC0-3E47-4D8456EC1E7F}"/>
              </a:ext>
            </a:extLst>
          </p:cNvPr>
          <p:cNvSpPr txBox="1"/>
          <p:nvPr/>
        </p:nvSpPr>
        <p:spPr>
          <a:xfrm>
            <a:off x="7245860" y="1790580"/>
            <a:ext cx="14138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Caspar </a:t>
            </a:r>
            <a:r>
              <a:rPr lang="en-US" i="1" dirty="0" err="1"/>
              <a:t>Oesterheld</a:t>
            </a:r>
            <a:endParaRPr lang="en-US" i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0A4FEC1-4333-9CB9-4ADA-150FCEDC9941}"/>
              </a:ext>
            </a:extLst>
          </p:cNvPr>
          <p:cNvSpPr txBox="1"/>
          <p:nvPr/>
        </p:nvSpPr>
        <p:spPr>
          <a:xfrm>
            <a:off x="8689140" y="1800131"/>
            <a:ext cx="14138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Paul Goldberg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84D2CE-4967-C2C7-D0C5-07E0CDB6A871}"/>
              </a:ext>
            </a:extLst>
          </p:cNvPr>
          <p:cNvSpPr txBox="1"/>
          <p:nvPr/>
        </p:nvSpPr>
        <p:spPr>
          <a:xfrm>
            <a:off x="5654776" y="1778652"/>
            <a:ext cx="14138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Emanuel </a:t>
            </a:r>
            <a:r>
              <a:rPr lang="en-US" i="1" dirty="0" err="1"/>
              <a:t>Tewolde</a:t>
            </a:r>
            <a:endParaRPr lang="en-US" i="1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AB00EAE-2D25-4D52-363B-24DA67EFE6E6}"/>
              </a:ext>
            </a:extLst>
          </p:cNvPr>
          <p:cNvSpPr txBox="1"/>
          <p:nvPr/>
        </p:nvSpPr>
        <p:spPr>
          <a:xfrm>
            <a:off x="10686904" y="1560219"/>
            <a:ext cx="14138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 err="1"/>
              <a:t>Manolis</a:t>
            </a:r>
            <a:r>
              <a:rPr lang="en-US" i="1" dirty="0"/>
              <a:t> </a:t>
            </a:r>
            <a:r>
              <a:rPr lang="en-US" i="1" dirty="0" err="1"/>
              <a:t>Zampetakis</a:t>
            </a:r>
            <a:endParaRPr lang="en-US" i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5B4C320-5DA0-607B-84AD-B88DB45AE233}"/>
              </a:ext>
            </a:extLst>
          </p:cNvPr>
          <p:cNvSpPr txBox="1"/>
          <p:nvPr/>
        </p:nvSpPr>
        <p:spPr>
          <a:xfrm>
            <a:off x="-9844" y="1415608"/>
            <a:ext cx="568376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/>
              <a:t>Emanuel </a:t>
            </a:r>
            <a:r>
              <a:rPr lang="en-US" sz="1400" dirty="0" err="1"/>
              <a:t>Tewolde</a:t>
            </a:r>
            <a:r>
              <a:rPr lang="en-US" sz="1400" dirty="0"/>
              <a:t>, Caspar </a:t>
            </a:r>
            <a:r>
              <a:rPr lang="en-US" sz="1400" dirty="0" err="1"/>
              <a:t>Oesterheld</a:t>
            </a:r>
            <a:r>
              <a:rPr lang="en-US" sz="1400" dirty="0"/>
              <a:t>, Vincent Conitzer, and Paul Goldberg. </a:t>
            </a:r>
            <a:r>
              <a:rPr lang="en-US" sz="1400" dirty="0">
                <a:hlinkClick r:id="rId6"/>
              </a:rPr>
              <a:t>The Computational Complexity of Single-Player Imperfect-Recall Games.</a:t>
            </a:r>
            <a:r>
              <a:rPr lang="en-US" sz="1400" dirty="0"/>
              <a:t> IJCAI’23</a:t>
            </a:r>
          </a:p>
          <a:p>
            <a:r>
              <a:rPr lang="en-US" sz="1400" dirty="0"/>
              <a:t>Emanuel </a:t>
            </a:r>
            <a:r>
              <a:rPr lang="en-US" sz="1400" dirty="0" err="1"/>
              <a:t>Tewolde</a:t>
            </a:r>
            <a:r>
              <a:rPr lang="en-US" sz="1400" dirty="0"/>
              <a:t>, Brian Zhang, Caspar </a:t>
            </a:r>
            <a:r>
              <a:rPr lang="en-US" sz="1400" dirty="0" err="1"/>
              <a:t>Oesterheld</a:t>
            </a:r>
            <a:r>
              <a:rPr lang="en-US" sz="1400" dirty="0"/>
              <a:t>, Manolis </a:t>
            </a:r>
            <a:r>
              <a:rPr lang="en-US" sz="1400" dirty="0" err="1"/>
              <a:t>Zampetakis</a:t>
            </a:r>
            <a:r>
              <a:rPr lang="en-US" sz="1400" dirty="0"/>
              <a:t>, </a:t>
            </a:r>
            <a:r>
              <a:rPr lang="en-US" sz="1400" dirty="0" err="1"/>
              <a:t>Tuomas</a:t>
            </a:r>
            <a:r>
              <a:rPr lang="en-US" sz="1400" dirty="0"/>
              <a:t> </a:t>
            </a:r>
            <a:r>
              <a:rPr lang="en-US" sz="1400" dirty="0" err="1"/>
              <a:t>Sandholm</a:t>
            </a:r>
            <a:r>
              <a:rPr lang="en-US" sz="1400" dirty="0"/>
              <a:t>, Paul Goldberg, and Vincent Conitzer. </a:t>
            </a:r>
            <a:r>
              <a:rPr lang="en-US" sz="1400" dirty="0">
                <a:hlinkClick r:id="rId7"/>
              </a:rPr>
              <a:t>Imperfect-Recall Games: Equilibrium Concepts and Their Complexity.</a:t>
            </a:r>
            <a:r>
              <a:rPr lang="en-US" sz="1400" dirty="0"/>
              <a:t> IJCAI’24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E60F2AD1-A93E-7116-1872-43FF1928F0B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02" r="16875" b="19138"/>
          <a:stretch/>
        </p:blipFill>
        <p:spPr>
          <a:xfrm>
            <a:off x="10686904" y="4461205"/>
            <a:ext cx="1385159" cy="186227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232B7266-4B16-6062-B4D2-BF80AD93FE7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68" t="17569" r="31078" b="26677"/>
          <a:stretch/>
        </p:blipFill>
        <p:spPr>
          <a:xfrm>
            <a:off x="10657823" y="2251999"/>
            <a:ext cx="1377945" cy="1862275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4FEE37AC-8460-BD85-F57B-757EED7E4E68}"/>
              </a:ext>
            </a:extLst>
          </p:cNvPr>
          <p:cNvSpPr txBox="1"/>
          <p:nvPr/>
        </p:nvSpPr>
        <p:spPr>
          <a:xfrm>
            <a:off x="10639892" y="4077365"/>
            <a:ext cx="1413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Brian Zhang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571D1DA-2565-4E60-DDA6-DF715770560B}"/>
              </a:ext>
            </a:extLst>
          </p:cNvPr>
          <p:cNvSpPr txBox="1"/>
          <p:nvPr/>
        </p:nvSpPr>
        <p:spPr>
          <a:xfrm>
            <a:off x="10672744" y="6264676"/>
            <a:ext cx="14138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 err="1"/>
              <a:t>Tuomas</a:t>
            </a:r>
            <a:r>
              <a:rPr lang="en-US" i="1" dirty="0"/>
              <a:t> </a:t>
            </a:r>
            <a:r>
              <a:rPr lang="en-US" i="1" dirty="0" err="1"/>
              <a:t>Sandholm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229889397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CE9F57EC-9F4F-55B5-1A5F-8B94F8D5E9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515883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3">
            <a:extLst>
              <a:ext uri="{FF2B5EF4-FFF2-40B4-BE49-F238E27FC236}">
                <a16:creationId xmlns:a16="http://schemas.microsoft.com/office/drawing/2014/main" id="{1A938013-52B4-6BB2-F865-4A9B81FA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34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C00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5A6FF4BE-A8A7-139E-2302-901BE258518E}"/>
              </a:ext>
            </a:extLst>
          </p:cNvPr>
          <p:cNvGrpSpPr>
            <a:grpSpLocks/>
          </p:cNvGrpSpPr>
          <p:nvPr/>
        </p:nvGrpSpPr>
        <p:grpSpPr bwMode="auto">
          <a:xfrm>
            <a:off x="8166255" y="391461"/>
            <a:ext cx="1711170" cy="1325563"/>
            <a:chOff x="2976" y="864"/>
            <a:chExt cx="780" cy="582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8FD8A307-7C08-6D60-D661-0605B352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0928576-7C5C-798E-514B-4E52A95A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B5EB9B-64CC-2C5F-5348-5109C2B90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990FC25-7D8C-6615-836F-5F6B292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A0F71A3-8FC1-E0DB-920C-86F88782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BBB8C26E-275D-00A1-B42A-774EF022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1C75BEDE-8783-91D3-B570-83C425EF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AA5E686-0C5A-8CC2-0387-C74A0190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4146832-5FC5-FDDF-3318-561D589B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A614B8D2-8791-2916-6078-84C48EA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35915B6-86C3-983E-8676-4CD06E96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53E865C6-DD20-F322-CE42-1E9851E4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C571C6F-F052-6B2E-49D0-BD5994F16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DAFD741-5F4B-9109-D077-25F76200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C4D089E-9990-DB1C-6022-1BF215AEF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222F515-8560-24F9-BA6B-F41968F56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E3B81902-806C-F343-39C2-7196A5D1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587EAC-DB53-9936-8AC9-6DAEFC6DF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FEE8832A-4653-3854-DB59-4C94E452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B3A2E0C4-82E5-E331-D2E1-2C5AC2030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992D4B12-05CC-2046-4D80-457A9426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A842D57F-1169-36EF-88FE-FDD97494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107CC066-9BC3-6CA3-49CD-AF28033E0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5BFA2D7-8249-7467-34D5-62B4A217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6F4DD13-0D25-8876-56DD-2B01D7A8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BCBDFAF-B480-03C9-ECB9-56F347308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2B8120BC-CB45-CDAB-514C-503ADBF2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CD5080D-0C80-FAEB-B9FD-D3E182496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DE1D8C53-C916-6E54-5969-65AD8602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26A4B62-94E5-A362-1432-F3FF45F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3690C5D-2A0C-4ED3-4307-7F868337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1D2FAFA-4015-AF00-33E4-F5D3002E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AF35A63-2FFC-0DF7-65D9-A120CB77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2492D7DC-3CF8-665F-0D06-7B241C20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DCBF69C-E3FE-FE51-7574-EECC8A40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C5785674-7FF4-95BC-C7CB-7C301B4F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EE8057D-E833-B878-B766-D3202DEE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EC3B4B9-55EA-1E4A-5A83-C381BD08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B31996DF-4257-B633-30D4-2FD394ED4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350CE3B1-F676-E5B4-BBEF-5B375F7E5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7E39BE32-DB2E-7225-ECFE-E8DDC74ED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CED76E21-021A-E2E7-900C-91390A1D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5A7ECFE-EB35-BA0B-A82B-E05514C9A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06FD0674-814E-4D79-476E-DE83A6AE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07403D1-65BB-760A-38A5-2CCC08E90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2C2F1552-CAF5-5239-6BD2-8DA94C9E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69425D9C-9E89-E656-4B2A-885A8795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63A66F3-00AD-5DB8-1098-23D18AB0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9F822653-5E44-B218-55CC-C832AD8C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B1E4E39-0CBD-DB68-739C-2AFA95B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28B2D98E-497B-C6FC-0A64-954FB7474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51C4C34C-1DFD-27EE-B100-9FCA00D2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5C2ACE31-FBB7-BC73-0D31-3DE47FB32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C36940C6-86B1-BA11-63D3-17B0A441F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22DF6BD3-18ED-D2D0-CA51-110507E9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21A84AA0-8319-B710-A075-F2665F10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8A9C7668-99D8-7056-30D5-22EDAD07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BE26B46A-20FB-5AA3-2B27-C0345EEC7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B4BCA9D2-A67D-217C-01EE-E9AA2BF9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EB3292E-D74D-E803-839D-6A0852DFD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AD94822-A55A-4403-AA10-E4373A8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0E7CEBE9-E1A8-3A88-DE1D-6932A557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82B8047-5EA3-B65F-9C94-E5EE9CEA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49E239BB-AEAE-DC1F-EF75-919BED85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31B73C54-C975-CC74-38B3-60A241DC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7B10578-1BA3-247B-9838-AFE1637E7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8681A728-EFE0-7DD2-D445-879C6CF7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244FFC3-E8B5-30BE-6F3A-EF933AA3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8983748-B8E6-1361-F4C5-7971F0795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ED332B4-4A3C-5D93-0EF3-74AC7E741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F0DD177-2FED-D3D9-E36A-1C4EAFDB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017AFE73-6466-4203-CF0A-FCA3F5117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862B28E9-30A7-C3A6-3123-CA45C50DD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2C61A548-5A24-9234-5B51-E10BCA19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1D50808-587A-4F99-6ADE-C8DA0BB23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" name="Title 1">
            <a:extLst>
              <a:ext uri="{FF2B5EF4-FFF2-40B4-BE49-F238E27FC236}">
                <a16:creationId xmlns:a16="http://schemas.microsoft.com/office/drawing/2014/main" id="{B0B846C5-00A5-F73D-C456-B4F9CB4D61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947" y="142062"/>
            <a:ext cx="12043145" cy="1325563"/>
          </a:xfrm>
        </p:spPr>
        <p:txBody>
          <a:bodyPr/>
          <a:lstStyle/>
          <a:p>
            <a:r>
              <a:rPr lang="en-US" dirty="0"/>
              <a:t>Mechanism design (auctions)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67627F7-35A3-3D0E-A4C3-0A2131288C3E}"/>
              </a:ext>
            </a:extLst>
          </p:cNvPr>
          <p:cNvSpPr/>
          <p:nvPr/>
        </p:nvSpPr>
        <p:spPr bwMode="auto">
          <a:xfrm>
            <a:off x="2527987" y="5462342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D8EF1122-3C93-120C-AE79-AA2E912D5D88}"/>
              </a:ext>
            </a:extLst>
          </p:cNvPr>
          <p:cNvSpPr/>
          <p:nvPr/>
        </p:nvSpPr>
        <p:spPr bwMode="auto">
          <a:xfrm>
            <a:off x="2604187" y="5157542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5F9DE7FF-F64F-2BF4-50D1-65D200FCF5F6}"/>
              </a:ext>
            </a:extLst>
          </p:cNvPr>
          <p:cNvCxnSpPr/>
          <p:nvPr/>
        </p:nvCxnSpPr>
        <p:spPr bwMode="auto">
          <a:xfrm rot="5400000">
            <a:off x="2450833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0FB9A9A-DB15-9C67-F85C-049A3BEC236A}"/>
              </a:ext>
            </a:extLst>
          </p:cNvPr>
          <p:cNvCxnSpPr/>
          <p:nvPr/>
        </p:nvCxnSpPr>
        <p:spPr bwMode="auto">
          <a:xfrm rot="16200000" flipH="1">
            <a:off x="2680387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6" name="AutoShape 23">
            <a:extLst>
              <a:ext uri="{FF2B5EF4-FFF2-40B4-BE49-F238E27FC236}">
                <a16:creationId xmlns:a16="http://schemas.microsoft.com/office/drawing/2014/main" id="{818ECF4F-06CC-EE9F-7626-DA64B66B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8365" y="2406732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0340D02E-3636-B432-2A94-B671B00EC48D}"/>
              </a:ext>
            </a:extLst>
          </p:cNvPr>
          <p:cNvSpPr/>
          <p:nvPr/>
        </p:nvSpPr>
        <p:spPr bwMode="auto">
          <a:xfrm>
            <a:off x="6185321" y="5462342"/>
            <a:ext cx="457200" cy="5334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561E928-D915-C8F4-EE3A-1BF7261BA9C6}"/>
              </a:ext>
            </a:extLst>
          </p:cNvPr>
          <p:cNvSpPr/>
          <p:nvPr/>
        </p:nvSpPr>
        <p:spPr bwMode="auto">
          <a:xfrm>
            <a:off x="6261521" y="5157542"/>
            <a:ext cx="304800" cy="3048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CF0CFD9-6FAD-D22A-720D-BF614CCECAD3}"/>
              </a:ext>
            </a:extLst>
          </p:cNvPr>
          <p:cNvCxnSpPr/>
          <p:nvPr/>
        </p:nvCxnSpPr>
        <p:spPr bwMode="auto">
          <a:xfrm rot="5400000">
            <a:off x="6108167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F325BCBC-BA40-C608-DBF6-F25B7E3D7920}"/>
              </a:ext>
            </a:extLst>
          </p:cNvPr>
          <p:cNvCxnSpPr/>
          <p:nvPr/>
        </p:nvCxnSpPr>
        <p:spPr bwMode="auto">
          <a:xfrm rot="16200000" flipH="1">
            <a:off x="6337721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1" name="AutoShape 23">
            <a:extLst>
              <a:ext uri="{FF2B5EF4-FFF2-40B4-BE49-F238E27FC236}">
                <a16:creationId xmlns:a16="http://schemas.microsoft.com/office/drawing/2014/main" id="{5543A2A2-D48E-847B-805D-3DD922736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6255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7030A0"/>
          </a:solidFill>
          <a:ln>
            <a:solidFill>
              <a:srgbClr val="7030A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FF17029-E659-3129-E353-879FAC7559A1}"/>
              </a:ext>
            </a:extLst>
          </p:cNvPr>
          <p:cNvSpPr/>
          <p:nvPr/>
        </p:nvSpPr>
        <p:spPr bwMode="auto">
          <a:xfrm>
            <a:off x="10063211" y="5460427"/>
            <a:ext cx="457200" cy="5334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4571CC7C-029E-D31B-B3A3-9DF3DD4B2FD5}"/>
              </a:ext>
            </a:extLst>
          </p:cNvPr>
          <p:cNvSpPr/>
          <p:nvPr/>
        </p:nvSpPr>
        <p:spPr bwMode="auto">
          <a:xfrm>
            <a:off x="10139411" y="5155627"/>
            <a:ext cx="304800" cy="3048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410948B4-686C-8A78-A131-91E0F7E9B536}"/>
              </a:ext>
            </a:extLst>
          </p:cNvPr>
          <p:cNvCxnSpPr/>
          <p:nvPr/>
        </p:nvCxnSpPr>
        <p:spPr bwMode="auto">
          <a:xfrm rot="5400000">
            <a:off x="9986057" y="607098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34657F1-BFD1-609E-5C7C-83BA6D280C8A}"/>
              </a:ext>
            </a:extLst>
          </p:cNvPr>
          <p:cNvCxnSpPr/>
          <p:nvPr/>
        </p:nvCxnSpPr>
        <p:spPr bwMode="auto">
          <a:xfrm rot="16200000" flipH="1">
            <a:off x="10215611" y="607002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6" name="Group 3">
            <a:extLst>
              <a:ext uri="{FF2B5EF4-FFF2-40B4-BE49-F238E27FC236}">
                <a16:creationId xmlns:a16="http://schemas.microsoft.com/office/drawing/2014/main" id="{FD9111A4-DF87-F2E3-18AE-77DEE6764181}"/>
              </a:ext>
            </a:extLst>
          </p:cNvPr>
          <p:cNvGrpSpPr>
            <a:grpSpLocks/>
          </p:cNvGrpSpPr>
          <p:nvPr/>
        </p:nvGrpSpPr>
        <p:grpSpPr bwMode="auto">
          <a:xfrm>
            <a:off x="5598024" y="2993188"/>
            <a:ext cx="847018" cy="700129"/>
            <a:chOff x="2976" y="864"/>
            <a:chExt cx="780" cy="582"/>
          </a:xfrm>
        </p:grpSpPr>
        <p:sp>
          <p:nvSpPr>
            <p:cNvPr id="97" name="Freeform 4">
              <a:extLst>
                <a:ext uri="{FF2B5EF4-FFF2-40B4-BE49-F238E27FC236}">
                  <a16:creationId xmlns:a16="http://schemas.microsoft.com/office/drawing/2014/main" id="{924A98EB-F5CA-2718-194C-0359578F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29ECE32C-6CDF-0FAC-CF01-D18859B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6">
              <a:extLst>
                <a:ext uri="{FF2B5EF4-FFF2-40B4-BE49-F238E27FC236}">
                  <a16:creationId xmlns:a16="http://schemas.microsoft.com/office/drawing/2014/main" id="{8F26195B-FBE5-21AF-13E5-15040B5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697C1624-D221-1811-BBAF-981C4E2B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3B6D4A7C-53A1-A4AA-D70E-9B4B9261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9">
              <a:extLst>
                <a:ext uri="{FF2B5EF4-FFF2-40B4-BE49-F238E27FC236}">
                  <a16:creationId xmlns:a16="http://schemas.microsoft.com/office/drawing/2014/main" id="{7CBEFAC5-C637-C0F3-C003-28A9D830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B48A36FB-0041-2997-9D34-2222EF9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CF44766E-60EA-9651-0299-0E499B1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446C8073-303B-9EE0-0D39-51B3DEA3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13">
              <a:extLst>
                <a:ext uri="{FF2B5EF4-FFF2-40B4-BE49-F238E27FC236}">
                  <a16:creationId xmlns:a16="http://schemas.microsoft.com/office/drawing/2014/main" id="{E78D07A0-3EF9-D892-FDDB-FFA5ED55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id="{C78DBD87-B430-BCFD-AF93-559DB033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id="{45DED68C-4D85-9342-211F-7589440D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16">
              <a:extLst>
                <a:ext uri="{FF2B5EF4-FFF2-40B4-BE49-F238E27FC236}">
                  <a16:creationId xmlns:a16="http://schemas.microsoft.com/office/drawing/2014/main" id="{2DFA46EA-73BF-8FA2-152F-13C5455EF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865BBA2B-45CC-C035-E495-2948C40E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466341EE-4C6D-1855-D071-E65B165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82C32070-4C34-D5B5-75FE-C2F8B9EF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60E05097-E6B4-38B8-1309-4F6D2253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53C637A5-B867-A80E-FFC9-85E6B1656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42A11D11-684C-D16E-2ADE-9C94336D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7C0D29C3-573E-D9B5-B178-034D1105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CDB70A0F-55BA-8B1C-B56F-80476E36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9158F6C7-B138-32B3-BD3E-2F28EB16B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94D3C2AE-A161-6736-0FBF-8F8BB79B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27">
              <a:extLst>
                <a:ext uri="{FF2B5EF4-FFF2-40B4-BE49-F238E27FC236}">
                  <a16:creationId xmlns:a16="http://schemas.microsoft.com/office/drawing/2014/main" id="{53F19060-58AA-D83C-6753-0B09372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F181D1EC-2A9D-0389-E18D-EFBC0B29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29">
              <a:extLst>
                <a:ext uri="{FF2B5EF4-FFF2-40B4-BE49-F238E27FC236}">
                  <a16:creationId xmlns:a16="http://schemas.microsoft.com/office/drawing/2014/main" id="{C0C49069-07B8-A192-41FE-B0C0E142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84789820-7073-BCE6-BE92-0ED2A71A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7B5A0A95-D1FE-4A16-357D-40F25CB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C54C1C12-F650-0017-5127-0513AAEF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C19F9188-9F86-6BC3-8AAF-7E6BD2BD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1F7AD56F-E606-554C-AA9C-3525BE3A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E9DF0112-4708-13F4-D952-D013B846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648E279E-A16C-6E15-1E92-5A3C26A2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7A8D22BA-6EF2-1AEB-6595-BA83B58D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812CB77B-92C9-B2C1-F89C-834A66B2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39">
              <a:extLst>
                <a:ext uri="{FF2B5EF4-FFF2-40B4-BE49-F238E27FC236}">
                  <a16:creationId xmlns:a16="http://schemas.microsoft.com/office/drawing/2014/main" id="{598CECD2-8F9F-7270-C5AB-B69174522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40">
              <a:extLst>
                <a:ext uri="{FF2B5EF4-FFF2-40B4-BE49-F238E27FC236}">
                  <a16:creationId xmlns:a16="http://schemas.microsoft.com/office/drawing/2014/main" id="{3F63E03C-4066-709B-3B5D-1E7D21410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41">
              <a:extLst>
                <a:ext uri="{FF2B5EF4-FFF2-40B4-BE49-F238E27FC236}">
                  <a16:creationId xmlns:a16="http://schemas.microsoft.com/office/drawing/2014/main" id="{7078C9CB-5CF1-A2E7-DF9F-6744DB8E2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42">
              <a:extLst>
                <a:ext uri="{FF2B5EF4-FFF2-40B4-BE49-F238E27FC236}">
                  <a16:creationId xmlns:a16="http://schemas.microsoft.com/office/drawing/2014/main" id="{C2B91697-C49F-F905-6B5D-0F926D77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43">
              <a:extLst>
                <a:ext uri="{FF2B5EF4-FFF2-40B4-BE49-F238E27FC236}">
                  <a16:creationId xmlns:a16="http://schemas.microsoft.com/office/drawing/2014/main" id="{59006BA7-3B01-DD5F-1033-7DD17375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44">
              <a:extLst>
                <a:ext uri="{FF2B5EF4-FFF2-40B4-BE49-F238E27FC236}">
                  <a16:creationId xmlns:a16="http://schemas.microsoft.com/office/drawing/2014/main" id="{247EFE94-97DB-9DD8-167A-622BC1FE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45">
              <a:extLst>
                <a:ext uri="{FF2B5EF4-FFF2-40B4-BE49-F238E27FC236}">
                  <a16:creationId xmlns:a16="http://schemas.microsoft.com/office/drawing/2014/main" id="{9CB323B4-0FEC-7727-3F56-2514BED3E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CDED249F-00C3-A889-57AC-8F549178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47">
              <a:extLst>
                <a:ext uri="{FF2B5EF4-FFF2-40B4-BE49-F238E27FC236}">
                  <a16:creationId xmlns:a16="http://schemas.microsoft.com/office/drawing/2014/main" id="{490DABB4-A32C-E376-1FFE-D70E5F3B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48">
              <a:extLst>
                <a:ext uri="{FF2B5EF4-FFF2-40B4-BE49-F238E27FC236}">
                  <a16:creationId xmlns:a16="http://schemas.microsoft.com/office/drawing/2014/main" id="{88FB5289-596D-06FB-D1F1-812BCCFB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49">
              <a:extLst>
                <a:ext uri="{FF2B5EF4-FFF2-40B4-BE49-F238E27FC236}">
                  <a16:creationId xmlns:a16="http://schemas.microsoft.com/office/drawing/2014/main" id="{C34BEB9D-4941-5733-365C-866E7F55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50">
              <a:extLst>
                <a:ext uri="{FF2B5EF4-FFF2-40B4-BE49-F238E27FC236}">
                  <a16:creationId xmlns:a16="http://schemas.microsoft.com/office/drawing/2014/main" id="{A3856161-2041-6D70-45CD-347BB320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51">
              <a:extLst>
                <a:ext uri="{FF2B5EF4-FFF2-40B4-BE49-F238E27FC236}">
                  <a16:creationId xmlns:a16="http://schemas.microsoft.com/office/drawing/2014/main" id="{F51D3971-A83E-B78A-52F6-09FA54AA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52">
              <a:extLst>
                <a:ext uri="{FF2B5EF4-FFF2-40B4-BE49-F238E27FC236}">
                  <a16:creationId xmlns:a16="http://schemas.microsoft.com/office/drawing/2014/main" id="{5C5DD082-10FA-1A45-37B4-0888CC320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53">
              <a:extLst>
                <a:ext uri="{FF2B5EF4-FFF2-40B4-BE49-F238E27FC236}">
                  <a16:creationId xmlns:a16="http://schemas.microsoft.com/office/drawing/2014/main" id="{1752CC24-51FF-7CEE-B3BA-0A0AB15B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54">
              <a:extLst>
                <a:ext uri="{FF2B5EF4-FFF2-40B4-BE49-F238E27FC236}">
                  <a16:creationId xmlns:a16="http://schemas.microsoft.com/office/drawing/2014/main" id="{04203FA2-5375-2B49-B58B-DA11548BE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55">
              <a:extLst>
                <a:ext uri="{FF2B5EF4-FFF2-40B4-BE49-F238E27FC236}">
                  <a16:creationId xmlns:a16="http://schemas.microsoft.com/office/drawing/2014/main" id="{3C2CBC6D-1BAD-C4F0-A668-9B8A411B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9A4BED63-EC7A-0E3E-8058-016E54648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461DFE1C-33EF-30C8-CE92-82E72DE02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58">
              <a:extLst>
                <a:ext uri="{FF2B5EF4-FFF2-40B4-BE49-F238E27FC236}">
                  <a16:creationId xmlns:a16="http://schemas.microsoft.com/office/drawing/2014/main" id="{D09DDC25-9BAF-F4E2-4AB6-3710F929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59">
              <a:extLst>
                <a:ext uri="{FF2B5EF4-FFF2-40B4-BE49-F238E27FC236}">
                  <a16:creationId xmlns:a16="http://schemas.microsoft.com/office/drawing/2014/main" id="{0034E1C7-B39B-5416-5195-C926539CE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60">
              <a:extLst>
                <a:ext uri="{FF2B5EF4-FFF2-40B4-BE49-F238E27FC236}">
                  <a16:creationId xmlns:a16="http://schemas.microsoft.com/office/drawing/2014/main" id="{9F15F793-F2AA-0546-E686-A1247A3D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61">
              <a:extLst>
                <a:ext uri="{FF2B5EF4-FFF2-40B4-BE49-F238E27FC236}">
                  <a16:creationId xmlns:a16="http://schemas.microsoft.com/office/drawing/2014/main" id="{7D966213-4195-F70E-EF17-55876F9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62">
              <a:extLst>
                <a:ext uri="{FF2B5EF4-FFF2-40B4-BE49-F238E27FC236}">
                  <a16:creationId xmlns:a16="http://schemas.microsoft.com/office/drawing/2014/main" id="{5A41951E-C306-B6F0-6906-F42F23FC2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63">
              <a:extLst>
                <a:ext uri="{FF2B5EF4-FFF2-40B4-BE49-F238E27FC236}">
                  <a16:creationId xmlns:a16="http://schemas.microsoft.com/office/drawing/2014/main" id="{97115B4D-2F13-8028-B981-CE76FA35D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64">
              <a:extLst>
                <a:ext uri="{FF2B5EF4-FFF2-40B4-BE49-F238E27FC236}">
                  <a16:creationId xmlns:a16="http://schemas.microsoft.com/office/drawing/2014/main" id="{36F4E0BB-53A3-7D7D-6512-445E7C2F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65">
              <a:extLst>
                <a:ext uri="{FF2B5EF4-FFF2-40B4-BE49-F238E27FC236}">
                  <a16:creationId xmlns:a16="http://schemas.microsoft.com/office/drawing/2014/main" id="{C86E0349-4AAC-12C1-3875-D0CD0EAB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66">
              <a:extLst>
                <a:ext uri="{FF2B5EF4-FFF2-40B4-BE49-F238E27FC236}">
                  <a16:creationId xmlns:a16="http://schemas.microsoft.com/office/drawing/2014/main" id="{BF456B52-C833-521F-F915-9025EF1E4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67">
              <a:extLst>
                <a:ext uri="{FF2B5EF4-FFF2-40B4-BE49-F238E27FC236}">
                  <a16:creationId xmlns:a16="http://schemas.microsoft.com/office/drawing/2014/main" id="{AF4DFD08-A288-DF50-967F-635A51F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68">
              <a:extLst>
                <a:ext uri="{FF2B5EF4-FFF2-40B4-BE49-F238E27FC236}">
                  <a16:creationId xmlns:a16="http://schemas.microsoft.com/office/drawing/2014/main" id="{88D0183D-25FF-D086-AE10-099016FD9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69">
              <a:extLst>
                <a:ext uri="{FF2B5EF4-FFF2-40B4-BE49-F238E27FC236}">
                  <a16:creationId xmlns:a16="http://schemas.microsoft.com/office/drawing/2014/main" id="{E3F3A54E-E2E0-DFC0-BDE0-BC8C835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70">
              <a:extLst>
                <a:ext uri="{FF2B5EF4-FFF2-40B4-BE49-F238E27FC236}">
                  <a16:creationId xmlns:a16="http://schemas.microsoft.com/office/drawing/2014/main" id="{00542899-D3D2-D89C-2A1E-FD1B281A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71">
              <a:extLst>
                <a:ext uri="{FF2B5EF4-FFF2-40B4-BE49-F238E27FC236}">
                  <a16:creationId xmlns:a16="http://schemas.microsoft.com/office/drawing/2014/main" id="{4F2091F0-6C59-C22E-2D7A-D8650E6D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72">
              <a:extLst>
                <a:ext uri="{FF2B5EF4-FFF2-40B4-BE49-F238E27FC236}">
                  <a16:creationId xmlns:a16="http://schemas.microsoft.com/office/drawing/2014/main" id="{C759C48C-E4F6-756D-CD1A-D99F9EE8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73">
              <a:extLst>
                <a:ext uri="{FF2B5EF4-FFF2-40B4-BE49-F238E27FC236}">
                  <a16:creationId xmlns:a16="http://schemas.microsoft.com/office/drawing/2014/main" id="{B513BF2E-1CAD-0746-B13A-128B06C2A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74">
              <a:extLst>
                <a:ext uri="{FF2B5EF4-FFF2-40B4-BE49-F238E27FC236}">
                  <a16:creationId xmlns:a16="http://schemas.microsoft.com/office/drawing/2014/main" id="{6D36D5FB-2771-CA97-4027-DE3D461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75">
              <a:extLst>
                <a:ext uri="{FF2B5EF4-FFF2-40B4-BE49-F238E27FC236}">
                  <a16:creationId xmlns:a16="http://schemas.microsoft.com/office/drawing/2014/main" id="{E16A2ECD-AEF0-C7FA-9748-E0BF5D27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76">
              <a:extLst>
                <a:ext uri="{FF2B5EF4-FFF2-40B4-BE49-F238E27FC236}">
                  <a16:creationId xmlns:a16="http://schemas.microsoft.com/office/drawing/2014/main" id="{8232E942-FE12-FC8D-053A-56B279EB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77">
              <a:extLst>
                <a:ext uri="{FF2B5EF4-FFF2-40B4-BE49-F238E27FC236}">
                  <a16:creationId xmlns:a16="http://schemas.microsoft.com/office/drawing/2014/main" id="{2A55122B-F810-3BD1-449E-9CE4A233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78">
              <a:extLst>
                <a:ext uri="{FF2B5EF4-FFF2-40B4-BE49-F238E27FC236}">
                  <a16:creationId xmlns:a16="http://schemas.microsoft.com/office/drawing/2014/main" id="{3ABB326F-35AA-1DFF-5CE2-C063938D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6D38AEF6-99D5-7E38-97F9-2E5B55AAEE9D}"/>
              </a:ext>
            </a:extLst>
          </p:cNvPr>
          <p:cNvSpPr txBox="1"/>
          <p:nvPr/>
        </p:nvSpPr>
        <p:spPr>
          <a:xfrm>
            <a:off x="5099924" y="3083280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5 </a:t>
            </a:r>
          </a:p>
        </p:txBody>
      </p:sp>
      <p:grpSp>
        <p:nvGrpSpPr>
          <p:cNvPr id="405" name="Group 3">
            <a:extLst>
              <a:ext uri="{FF2B5EF4-FFF2-40B4-BE49-F238E27FC236}">
                <a16:creationId xmlns:a16="http://schemas.microsoft.com/office/drawing/2014/main" id="{BA933A60-0FD1-F9FC-64B2-9BDBC3920C83}"/>
              </a:ext>
            </a:extLst>
          </p:cNvPr>
          <p:cNvGrpSpPr>
            <a:grpSpLocks/>
          </p:cNvGrpSpPr>
          <p:nvPr/>
        </p:nvGrpSpPr>
        <p:grpSpPr bwMode="auto">
          <a:xfrm>
            <a:off x="9381730" y="2977549"/>
            <a:ext cx="847018" cy="700129"/>
            <a:chOff x="2976" y="864"/>
            <a:chExt cx="780" cy="582"/>
          </a:xfrm>
        </p:grpSpPr>
        <p:sp>
          <p:nvSpPr>
            <p:cNvPr id="406" name="Freeform 4">
              <a:extLst>
                <a:ext uri="{FF2B5EF4-FFF2-40B4-BE49-F238E27FC236}">
                  <a16:creationId xmlns:a16="http://schemas.microsoft.com/office/drawing/2014/main" id="{56C6F63A-2CA7-1D5B-85A6-4A45B4D8D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7" name="Freeform 5">
              <a:extLst>
                <a:ext uri="{FF2B5EF4-FFF2-40B4-BE49-F238E27FC236}">
                  <a16:creationId xmlns:a16="http://schemas.microsoft.com/office/drawing/2014/main" id="{83C03818-01AD-8F0E-E087-BB644FEEC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8" name="Freeform 6">
              <a:extLst>
                <a:ext uri="{FF2B5EF4-FFF2-40B4-BE49-F238E27FC236}">
                  <a16:creationId xmlns:a16="http://schemas.microsoft.com/office/drawing/2014/main" id="{48A71F96-765D-4DCD-B6CD-35E41B060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" name="Freeform 7">
              <a:extLst>
                <a:ext uri="{FF2B5EF4-FFF2-40B4-BE49-F238E27FC236}">
                  <a16:creationId xmlns:a16="http://schemas.microsoft.com/office/drawing/2014/main" id="{3EDC31CD-26C7-DF51-E103-DF3D6B2DC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" name="Freeform 8">
              <a:extLst>
                <a:ext uri="{FF2B5EF4-FFF2-40B4-BE49-F238E27FC236}">
                  <a16:creationId xmlns:a16="http://schemas.microsoft.com/office/drawing/2014/main" id="{7DA7AB79-D084-A313-38FD-DBCA8417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" name="Freeform 9">
              <a:extLst>
                <a:ext uri="{FF2B5EF4-FFF2-40B4-BE49-F238E27FC236}">
                  <a16:creationId xmlns:a16="http://schemas.microsoft.com/office/drawing/2014/main" id="{C90BA211-C45A-E3BD-B9C5-80164314C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" name="Freeform 10">
              <a:extLst>
                <a:ext uri="{FF2B5EF4-FFF2-40B4-BE49-F238E27FC236}">
                  <a16:creationId xmlns:a16="http://schemas.microsoft.com/office/drawing/2014/main" id="{5CA4DBD7-C33F-3408-C56E-AB79396D3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" name="Freeform 11">
              <a:extLst>
                <a:ext uri="{FF2B5EF4-FFF2-40B4-BE49-F238E27FC236}">
                  <a16:creationId xmlns:a16="http://schemas.microsoft.com/office/drawing/2014/main" id="{D8558DBD-AEF4-2181-D90C-3D41DABD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4" name="Freeform 12">
              <a:extLst>
                <a:ext uri="{FF2B5EF4-FFF2-40B4-BE49-F238E27FC236}">
                  <a16:creationId xmlns:a16="http://schemas.microsoft.com/office/drawing/2014/main" id="{A83C4C28-85ED-555C-A309-4B7250869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5" name="Freeform 13">
              <a:extLst>
                <a:ext uri="{FF2B5EF4-FFF2-40B4-BE49-F238E27FC236}">
                  <a16:creationId xmlns:a16="http://schemas.microsoft.com/office/drawing/2014/main" id="{300C2167-F986-B7E4-8D95-7C02DF00C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6" name="Freeform 14">
              <a:extLst>
                <a:ext uri="{FF2B5EF4-FFF2-40B4-BE49-F238E27FC236}">
                  <a16:creationId xmlns:a16="http://schemas.microsoft.com/office/drawing/2014/main" id="{FAEA91CC-BA37-781D-2231-FEC2E1F8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7" name="Freeform 15">
              <a:extLst>
                <a:ext uri="{FF2B5EF4-FFF2-40B4-BE49-F238E27FC236}">
                  <a16:creationId xmlns:a16="http://schemas.microsoft.com/office/drawing/2014/main" id="{B2545A4A-5A00-5AA3-A897-E1E392B5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8" name="Freeform 16">
              <a:extLst>
                <a:ext uri="{FF2B5EF4-FFF2-40B4-BE49-F238E27FC236}">
                  <a16:creationId xmlns:a16="http://schemas.microsoft.com/office/drawing/2014/main" id="{ED993625-9BC3-CCF3-77B1-DD867AEF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9" name="Freeform 17">
              <a:extLst>
                <a:ext uri="{FF2B5EF4-FFF2-40B4-BE49-F238E27FC236}">
                  <a16:creationId xmlns:a16="http://schemas.microsoft.com/office/drawing/2014/main" id="{C865CEE3-AF5C-46C8-BAC5-AACC83C00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" name="Freeform 18">
              <a:extLst>
                <a:ext uri="{FF2B5EF4-FFF2-40B4-BE49-F238E27FC236}">
                  <a16:creationId xmlns:a16="http://schemas.microsoft.com/office/drawing/2014/main" id="{6E499B7D-A5FC-1F13-5379-BBD4EB19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1" name="Freeform 19">
              <a:extLst>
                <a:ext uri="{FF2B5EF4-FFF2-40B4-BE49-F238E27FC236}">
                  <a16:creationId xmlns:a16="http://schemas.microsoft.com/office/drawing/2014/main" id="{84E3DC4F-E3E7-44A7-5FA5-38D57AFE8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2" name="Freeform 20">
              <a:extLst>
                <a:ext uri="{FF2B5EF4-FFF2-40B4-BE49-F238E27FC236}">
                  <a16:creationId xmlns:a16="http://schemas.microsoft.com/office/drawing/2014/main" id="{67F6049D-C471-EA91-D113-B28028022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" name="Freeform 21">
              <a:extLst>
                <a:ext uri="{FF2B5EF4-FFF2-40B4-BE49-F238E27FC236}">
                  <a16:creationId xmlns:a16="http://schemas.microsoft.com/office/drawing/2014/main" id="{D61B1A04-F259-45AD-1AF8-9E16AAC53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4" name="Freeform 22">
              <a:extLst>
                <a:ext uri="{FF2B5EF4-FFF2-40B4-BE49-F238E27FC236}">
                  <a16:creationId xmlns:a16="http://schemas.microsoft.com/office/drawing/2014/main" id="{E0975591-95F2-7FB4-AA4D-7AEBA27C2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5" name="Freeform 23">
              <a:extLst>
                <a:ext uri="{FF2B5EF4-FFF2-40B4-BE49-F238E27FC236}">
                  <a16:creationId xmlns:a16="http://schemas.microsoft.com/office/drawing/2014/main" id="{AA89B0CE-A5EB-4FB2-5659-11EDA8DB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" name="Freeform 24">
              <a:extLst>
                <a:ext uri="{FF2B5EF4-FFF2-40B4-BE49-F238E27FC236}">
                  <a16:creationId xmlns:a16="http://schemas.microsoft.com/office/drawing/2014/main" id="{DDA1CC3B-6969-26FE-1179-B0BD9E56B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7" name="Freeform 25">
              <a:extLst>
                <a:ext uri="{FF2B5EF4-FFF2-40B4-BE49-F238E27FC236}">
                  <a16:creationId xmlns:a16="http://schemas.microsoft.com/office/drawing/2014/main" id="{16817246-443E-804C-B54A-0926FFF45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" name="Freeform 26">
              <a:extLst>
                <a:ext uri="{FF2B5EF4-FFF2-40B4-BE49-F238E27FC236}">
                  <a16:creationId xmlns:a16="http://schemas.microsoft.com/office/drawing/2014/main" id="{29C5935D-7093-6970-683E-E339B338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" name="Freeform 27">
              <a:extLst>
                <a:ext uri="{FF2B5EF4-FFF2-40B4-BE49-F238E27FC236}">
                  <a16:creationId xmlns:a16="http://schemas.microsoft.com/office/drawing/2014/main" id="{67C35C5F-21D3-4F80-EA73-A088BB94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" name="Freeform 28">
              <a:extLst>
                <a:ext uri="{FF2B5EF4-FFF2-40B4-BE49-F238E27FC236}">
                  <a16:creationId xmlns:a16="http://schemas.microsoft.com/office/drawing/2014/main" id="{8CF2857E-9ADC-A52E-A6E6-E8AB70D7A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" name="Freeform 29">
              <a:extLst>
                <a:ext uri="{FF2B5EF4-FFF2-40B4-BE49-F238E27FC236}">
                  <a16:creationId xmlns:a16="http://schemas.microsoft.com/office/drawing/2014/main" id="{99DF95C6-432D-2911-007C-ED0EB0D19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" name="Freeform 30">
              <a:extLst>
                <a:ext uri="{FF2B5EF4-FFF2-40B4-BE49-F238E27FC236}">
                  <a16:creationId xmlns:a16="http://schemas.microsoft.com/office/drawing/2014/main" id="{E01D1F44-F375-300A-C997-A008E9742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" name="Freeform 31">
              <a:extLst>
                <a:ext uri="{FF2B5EF4-FFF2-40B4-BE49-F238E27FC236}">
                  <a16:creationId xmlns:a16="http://schemas.microsoft.com/office/drawing/2014/main" id="{ABE2478C-505F-DAD9-41EB-4062E80AF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4" name="Freeform 32">
              <a:extLst>
                <a:ext uri="{FF2B5EF4-FFF2-40B4-BE49-F238E27FC236}">
                  <a16:creationId xmlns:a16="http://schemas.microsoft.com/office/drawing/2014/main" id="{E0A102E9-4FB0-6535-C6C7-10D638DB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5" name="Freeform 33">
              <a:extLst>
                <a:ext uri="{FF2B5EF4-FFF2-40B4-BE49-F238E27FC236}">
                  <a16:creationId xmlns:a16="http://schemas.microsoft.com/office/drawing/2014/main" id="{0A48B8D7-0D92-1598-391C-4AB84DCF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6" name="Freeform 34">
              <a:extLst>
                <a:ext uri="{FF2B5EF4-FFF2-40B4-BE49-F238E27FC236}">
                  <a16:creationId xmlns:a16="http://schemas.microsoft.com/office/drawing/2014/main" id="{E89D8D62-E022-5BEF-C0BE-91A0F7FE6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7" name="Freeform 35">
              <a:extLst>
                <a:ext uri="{FF2B5EF4-FFF2-40B4-BE49-F238E27FC236}">
                  <a16:creationId xmlns:a16="http://schemas.microsoft.com/office/drawing/2014/main" id="{C7F29BD8-03B9-ABF6-3549-034E50B3B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8" name="Freeform 36">
              <a:extLst>
                <a:ext uri="{FF2B5EF4-FFF2-40B4-BE49-F238E27FC236}">
                  <a16:creationId xmlns:a16="http://schemas.microsoft.com/office/drawing/2014/main" id="{6B1B9703-3675-DD6E-4798-A64A5B319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9" name="Freeform 37">
              <a:extLst>
                <a:ext uri="{FF2B5EF4-FFF2-40B4-BE49-F238E27FC236}">
                  <a16:creationId xmlns:a16="http://schemas.microsoft.com/office/drawing/2014/main" id="{E7D5423A-B61C-5BE8-4957-C3B033990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" name="Freeform 38">
              <a:extLst>
                <a:ext uri="{FF2B5EF4-FFF2-40B4-BE49-F238E27FC236}">
                  <a16:creationId xmlns:a16="http://schemas.microsoft.com/office/drawing/2014/main" id="{FEEE91F9-999C-F677-4148-59B1100B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" name="Freeform 39">
              <a:extLst>
                <a:ext uri="{FF2B5EF4-FFF2-40B4-BE49-F238E27FC236}">
                  <a16:creationId xmlns:a16="http://schemas.microsoft.com/office/drawing/2014/main" id="{DF5A7DD8-1D04-6759-C572-1C47FC179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2" name="Freeform 40">
              <a:extLst>
                <a:ext uri="{FF2B5EF4-FFF2-40B4-BE49-F238E27FC236}">
                  <a16:creationId xmlns:a16="http://schemas.microsoft.com/office/drawing/2014/main" id="{7D2633D5-FD42-B59B-F823-4BCF03710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3" name="Freeform 41">
              <a:extLst>
                <a:ext uri="{FF2B5EF4-FFF2-40B4-BE49-F238E27FC236}">
                  <a16:creationId xmlns:a16="http://schemas.microsoft.com/office/drawing/2014/main" id="{5EC04727-9D52-753E-C9F3-141C9A21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4" name="Freeform 42">
              <a:extLst>
                <a:ext uri="{FF2B5EF4-FFF2-40B4-BE49-F238E27FC236}">
                  <a16:creationId xmlns:a16="http://schemas.microsoft.com/office/drawing/2014/main" id="{1E33C990-309E-8A7A-B2E3-6F42B3A05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5" name="Freeform 43">
              <a:extLst>
                <a:ext uri="{FF2B5EF4-FFF2-40B4-BE49-F238E27FC236}">
                  <a16:creationId xmlns:a16="http://schemas.microsoft.com/office/drawing/2014/main" id="{D47AE273-FB9B-A06D-C050-1C53FA01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6" name="Freeform 44">
              <a:extLst>
                <a:ext uri="{FF2B5EF4-FFF2-40B4-BE49-F238E27FC236}">
                  <a16:creationId xmlns:a16="http://schemas.microsoft.com/office/drawing/2014/main" id="{D0F9311F-2A23-2415-D8FE-EAEDDC303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7" name="Freeform 45">
              <a:extLst>
                <a:ext uri="{FF2B5EF4-FFF2-40B4-BE49-F238E27FC236}">
                  <a16:creationId xmlns:a16="http://schemas.microsoft.com/office/drawing/2014/main" id="{38402EF9-3CF2-0EC3-E505-6936B0101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8" name="Freeform 46">
              <a:extLst>
                <a:ext uri="{FF2B5EF4-FFF2-40B4-BE49-F238E27FC236}">
                  <a16:creationId xmlns:a16="http://schemas.microsoft.com/office/drawing/2014/main" id="{AB75EA5A-21A6-8578-C371-DA2FEE118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9" name="Freeform 47">
              <a:extLst>
                <a:ext uri="{FF2B5EF4-FFF2-40B4-BE49-F238E27FC236}">
                  <a16:creationId xmlns:a16="http://schemas.microsoft.com/office/drawing/2014/main" id="{C1E86871-3879-6563-1A10-E847295DB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" name="Freeform 48">
              <a:extLst>
                <a:ext uri="{FF2B5EF4-FFF2-40B4-BE49-F238E27FC236}">
                  <a16:creationId xmlns:a16="http://schemas.microsoft.com/office/drawing/2014/main" id="{94AA29CA-2F9C-4A16-32BA-E4B08F31B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" name="Freeform 49">
              <a:extLst>
                <a:ext uri="{FF2B5EF4-FFF2-40B4-BE49-F238E27FC236}">
                  <a16:creationId xmlns:a16="http://schemas.microsoft.com/office/drawing/2014/main" id="{5F9568C3-A9FC-660F-60DB-6E743FD9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" name="Freeform 50">
              <a:extLst>
                <a:ext uri="{FF2B5EF4-FFF2-40B4-BE49-F238E27FC236}">
                  <a16:creationId xmlns:a16="http://schemas.microsoft.com/office/drawing/2014/main" id="{215672AA-8195-DE2E-1144-6C4BD2BD2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3" name="Freeform 51">
              <a:extLst>
                <a:ext uri="{FF2B5EF4-FFF2-40B4-BE49-F238E27FC236}">
                  <a16:creationId xmlns:a16="http://schemas.microsoft.com/office/drawing/2014/main" id="{BE661EFC-1F40-3479-5FD0-CE52173AA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4" name="Freeform 52">
              <a:extLst>
                <a:ext uri="{FF2B5EF4-FFF2-40B4-BE49-F238E27FC236}">
                  <a16:creationId xmlns:a16="http://schemas.microsoft.com/office/drawing/2014/main" id="{2C6E533C-7F27-1E69-564C-8C8BC6BD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5" name="Freeform 53">
              <a:extLst>
                <a:ext uri="{FF2B5EF4-FFF2-40B4-BE49-F238E27FC236}">
                  <a16:creationId xmlns:a16="http://schemas.microsoft.com/office/drawing/2014/main" id="{A02C0E4F-FFFC-8F0F-B6A4-C18C1F9FA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6" name="Freeform 54">
              <a:extLst>
                <a:ext uri="{FF2B5EF4-FFF2-40B4-BE49-F238E27FC236}">
                  <a16:creationId xmlns:a16="http://schemas.microsoft.com/office/drawing/2014/main" id="{ECA6988A-5228-27F8-DC00-5856685D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7" name="Freeform 55">
              <a:extLst>
                <a:ext uri="{FF2B5EF4-FFF2-40B4-BE49-F238E27FC236}">
                  <a16:creationId xmlns:a16="http://schemas.microsoft.com/office/drawing/2014/main" id="{23EF3E42-9297-898C-62BB-4BA831ED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8" name="Freeform 56">
              <a:extLst>
                <a:ext uri="{FF2B5EF4-FFF2-40B4-BE49-F238E27FC236}">
                  <a16:creationId xmlns:a16="http://schemas.microsoft.com/office/drawing/2014/main" id="{2EE9B5FF-D6A0-37E0-38AC-817F6302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9" name="Freeform 57">
              <a:extLst>
                <a:ext uri="{FF2B5EF4-FFF2-40B4-BE49-F238E27FC236}">
                  <a16:creationId xmlns:a16="http://schemas.microsoft.com/office/drawing/2014/main" id="{7F66DA6E-061D-2222-91F6-D3FB3A3A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" name="Freeform 58">
              <a:extLst>
                <a:ext uri="{FF2B5EF4-FFF2-40B4-BE49-F238E27FC236}">
                  <a16:creationId xmlns:a16="http://schemas.microsoft.com/office/drawing/2014/main" id="{6F429F7B-386F-5516-19A9-13C9EDB9F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" name="Freeform 59">
              <a:extLst>
                <a:ext uri="{FF2B5EF4-FFF2-40B4-BE49-F238E27FC236}">
                  <a16:creationId xmlns:a16="http://schemas.microsoft.com/office/drawing/2014/main" id="{96BF8566-14CC-7E4B-0370-8C4384F1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2" name="Freeform 60">
              <a:extLst>
                <a:ext uri="{FF2B5EF4-FFF2-40B4-BE49-F238E27FC236}">
                  <a16:creationId xmlns:a16="http://schemas.microsoft.com/office/drawing/2014/main" id="{A072A2F1-6D1B-1F93-C0F8-5347E80C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3" name="Freeform 61">
              <a:extLst>
                <a:ext uri="{FF2B5EF4-FFF2-40B4-BE49-F238E27FC236}">
                  <a16:creationId xmlns:a16="http://schemas.microsoft.com/office/drawing/2014/main" id="{B0D693D3-1684-9D75-12B6-590894BC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" name="Freeform 62">
              <a:extLst>
                <a:ext uri="{FF2B5EF4-FFF2-40B4-BE49-F238E27FC236}">
                  <a16:creationId xmlns:a16="http://schemas.microsoft.com/office/drawing/2014/main" id="{F30A5630-634B-601F-4933-367A829C3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5" name="Freeform 63">
              <a:extLst>
                <a:ext uri="{FF2B5EF4-FFF2-40B4-BE49-F238E27FC236}">
                  <a16:creationId xmlns:a16="http://schemas.microsoft.com/office/drawing/2014/main" id="{81DE7835-8659-81D6-5DB3-78C518CF2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" name="Freeform 64">
              <a:extLst>
                <a:ext uri="{FF2B5EF4-FFF2-40B4-BE49-F238E27FC236}">
                  <a16:creationId xmlns:a16="http://schemas.microsoft.com/office/drawing/2014/main" id="{0B3035F2-9AEF-3800-5412-C2B58766E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7" name="Freeform 65">
              <a:extLst>
                <a:ext uri="{FF2B5EF4-FFF2-40B4-BE49-F238E27FC236}">
                  <a16:creationId xmlns:a16="http://schemas.microsoft.com/office/drawing/2014/main" id="{8BFF9733-90F8-1D7E-C32C-5BE565A9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8" name="Freeform 66">
              <a:extLst>
                <a:ext uri="{FF2B5EF4-FFF2-40B4-BE49-F238E27FC236}">
                  <a16:creationId xmlns:a16="http://schemas.microsoft.com/office/drawing/2014/main" id="{E22E7215-EC8F-7320-80B2-A729B6EC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" name="Freeform 67">
              <a:extLst>
                <a:ext uri="{FF2B5EF4-FFF2-40B4-BE49-F238E27FC236}">
                  <a16:creationId xmlns:a16="http://schemas.microsoft.com/office/drawing/2014/main" id="{4FA398FB-9C46-9FEE-AA0C-36A7BB3C6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0" name="Freeform 68">
              <a:extLst>
                <a:ext uri="{FF2B5EF4-FFF2-40B4-BE49-F238E27FC236}">
                  <a16:creationId xmlns:a16="http://schemas.microsoft.com/office/drawing/2014/main" id="{A3AB8C93-3D7B-CC3C-DA98-E14786610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" name="Freeform 69">
              <a:extLst>
                <a:ext uri="{FF2B5EF4-FFF2-40B4-BE49-F238E27FC236}">
                  <a16:creationId xmlns:a16="http://schemas.microsoft.com/office/drawing/2014/main" id="{64CB6AAF-377A-DDDA-3F0C-4B09FB7D9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2" name="Freeform 70">
              <a:extLst>
                <a:ext uri="{FF2B5EF4-FFF2-40B4-BE49-F238E27FC236}">
                  <a16:creationId xmlns:a16="http://schemas.microsoft.com/office/drawing/2014/main" id="{9433C3F6-829C-2C3E-7155-71EBD903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" name="Freeform 71">
              <a:extLst>
                <a:ext uri="{FF2B5EF4-FFF2-40B4-BE49-F238E27FC236}">
                  <a16:creationId xmlns:a16="http://schemas.microsoft.com/office/drawing/2014/main" id="{D103C503-99AB-9143-92D6-FE1BBA572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" name="Freeform 72">
              <a:extLst>
                <a:ext uri="{FF2B5EF4-FFF2-40B4-BE49-F238E27FC236}">
                  <a16:creationId xmlns:a16="http://schemas.microsoft.com/office/drawing/2014/main" id="{BF850FFD-2311-C069-80E9-C5046DB9A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5" name="Freeform 73">
              <a:extLst>
                <a:ext uri="{FF2B5EF4-FFF2-40B4-BE49-F238E27FC236}">
                  <a16:creationId xmlns:a16="http://schemas.microsoft.com/office/drawing/2014/main" id="{24F82BE6-75B4-9654-9051-3F84A306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6" name="Freeform 74">
              <a:extLst>
                <a:ext uri="{FF2B5EF4-FFF2-40B4-BE49-F238E27FC236}">
                  <a16:creationId xmlns:a16="http://schemas.microsoft.com/office/drawing/2014/main" id="{7165E94F-13DB-45CD-EDE7-B6AD99AE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7" name="Freeform 75">
              <a:extLst>
                <a:ext uri="{FF2B5EF4-FFF2-40B4-BE49-F238E27FC236}">
                  <a16:creationId xmlns:a16="http://schemas.microsoft.com/office/drawing/2014/main" id="{6A48D211-C2FF-C7E4-9F94-DF3336C4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8" name="Freeform 76">
              <a:extLst>
                <a:ext uri="{FF2B5EF4-FFF2-40B4-BE49-F238E27FC236}">
                  <a16:creationId xmlns:a16="http://schemas.microsoft.com/office/drawing/2014/main" id="{DE68A336-B5F9-4A5C-B48C-60897BE8D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Freeform 77">
              <a:extLst>
                <a:ext uri="{FF2B5EF4-FFF2-40B4-BE49-F238E27FC236}">
                  <a16:creationId xmlns:a16="http://schemas.microsoft.com/office/drawing/2014/main" id="{7EFCD350-97F4-05FE-302B-FF852FD9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Freeform 78">
              <a:extLst>
                <a:ext uri="{FF2B5EF4-FFF2-40B4-BE49-F238E27FC236}">
                  <a16:creationId xmlns:a16="http://schemas.microsoft.com/office/drawing/2014/main" id="{71298824-AE48-9E42-CA3E-E1F4EA0E2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1" name="TextBox 480">
            <a:extLst>
              <a:ext uri="{FF2B5EF4-FFF2-40B4-BE49-F238E27FC236}">
                <a16:creationId xmlns:a16="http://schemas.microsoft.com/office/drawing/2014/main" id="{A5515E8A-2CFF-A489-9FDE-DDD48FB21C74}"/>
              </a:ext>
            </a:extLst>
          </p:cNvPr>
          <p:cNvSpPr txBox="1"/>
          <p:nvPr/>
        </p:nvSpPr>
        <p:spPr>
          <a:xfrm>
            <a:off x="8883630" y="3067641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grpSp>
        <p:nvGrpSpPr>
          <p:cNvPr id="482" name="Group 3">
            <a:extLst>
              <a:ext uri="{FF2B5EF4-FFF2-40B4-BE49-F238E27FC236}">
                <a16:creationId xmlns:a16="http://schemas.microsoft.com/office/drawing/2014/main" id="{3255CCB8-44F8-A20E-3827-A17E56819D77}"/>
              </a:ext>
            </a:extLst>
          </p:cNvPr>
          <p:cNvGrpSpPr>
            <a:grpSpLocks/>
          </p:cNvGrpSpPr>
          <p:nvPr/>
        </p:nvGrpSpPr>
        <p:grpSpPr bwMode="auto">
          <a:xfrm>
            <a:off x="1666797" y="2961173"/>
            <a:ext cx="847018" cy="700129"/>
            <a:chOff x="2976" y="864"/>
            <a:chExt cx="780" cy="582"/>
          </a:xfrm>
        </p:grpSpPr>
        <p:sp>
          <p:nvSpPr>
            <p:cNvPr id="483" name="Freeform 4">
              <a:extLst>
                <a:ext uri="{FF2B5EF4-FFF2-40B4-BE49-F238E27FC236}">
                  <a16:creationId xmlns:a16="http://schemas.microsoft.com/office/drawing/2014/main" id="{00ED5007-9546-373B-8880-24352CCD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Freeform 5">
              <a:extLst>
                <a:ext uri="{FF2B5EF4-FFF2-40B4-BE49-F238E27FC236}">
                  <a16:creationId xmlns:a16="http://schemas.microsoft.com/office/drawing/2014/main" id="{A83C3275-0D4B-DBA2-1062-6D666EF4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Freeform 6">
              <a:extLst>
                <a:ext uri="{FF2B5EF4-FFF2-40B4-BE49-F238E27FC236}">
                  <a16:creationId xmlns:a16="http://schemas.microsoft.com/office/drawing/2014/main" id="{884912F4-5C3B-4A10-3993-86038B177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Freeform 7">
              <a:extLst>
                <a:ext uri="{FF2B5EF4-FFF2-40B4-BE49-F238E27FC236}">
                  <a16:creationId xmlns:a16="http://schemas.microsoft.com/office/drawing/2014/main" id="{CD76883F-B5B0-A859-43D0-6DF113F8F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Freeform 8">
              <a:extLst>
                <a:ext uri="{FF2B5EF4-FFF2-40B4-BE49-F238E27FC236}">
                  <a16:creationId xmlns:a16="http://schemas.microsoft.com/office/drawing/2014/main" id="{4E919A83-BB57-9AE0-548C-AED5357F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Freeform 9">
              <a:extLst>
                <a:ext uri="{FF2B5EF4-FFF2-40B4-BE49-F238E27FC236}">
                  <a16:creationId xmlns:a16="http://schemas.microsoft.com/office/drawing/2014/main" id="{0AB5D2D9-8E7E-111D-0F32-F67E6AD9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Freeform 10">
              <a:extLst>
                <a:ext uri="{FF2B5EF4-FFF2-40B4-BE49-F238E27FC236}">
                  <a16:creationId xmlns:a16="http://schemas.microsoft.com/office/drawing/2014/main" id="{723C6A8D-C9FB-2602-7087-C14C7EFE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Freeform 11">
              <a:extLst>
                <a:ext uri="{FF2B5EF4-FFF2-40B4-BE49-F238E27FC236}">
                  <a16:creationId xmlns:a16="http://schemas.microsoft.com/office/drawing/2014/main" id="{79F0CFD3-116C-DC19-EDAA-4D52CF33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Freeform 12">
              <a:extLst>
                <a:ext uri="{FF2B5EF4-FFF2-40B4-BE49-F238E27FC236}">
                  <a16:creationId xmlns:a16="http://schemas.microsoft.com/office/drawing/2014/main" id="{856A8574-1C9A-F687-8E1C-195C9836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Freeform 13">
              <a:extLst>
                <a:ext uri="{FF2B5EF4-FFF2-40B4-BE49-F238E27FC236}">
                  <a16:creationId xmlns:a16="http://schemas.microsoft.com/office/drawing/2014/main" id="{82B83F0B-9BEF-D2DD-B66C-A6673BB1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Freeform 14">
              <a:extLst>
                <a:ext uri="{FF2B5EF4-FFF2-40B4-BE49-F238E27FC236}">
                  <a16:creationId xmlns:a16="http://schemas.microsoft.com/office/drawing/2014/main" id="{209000B4-A187-C4BF-44BC-86DB69DA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Freeform 15">
              <a:extLst>
                <a:ext uri="{FF2B5EF4-FFF2-40B4-BE49-F238E27FC236}">
                  <a16:creationId xmlns:a16="http://schemas.microsoft.com/office/drawing/2014/main" id="{456D66D3-D6CE-7543-EF43-FC066046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Freeform 16">
              <a:extLst>
                <a:ext uri="{FF2B5EF4-FFF2-40B4-BE49-F238E27FC236}">
                  <a16:creationId xmlns:a16="http://schemas.microsoft.com/office/drawing/2014/main" id="{C4C04134-0F3F-3446-64FB-6B442A79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Freeform 17">
              <a:extLst>
                <a:ext uri="{FF2B5EF4-FFF2-40B4-BE49-F238E27FC236}">
                  <a16:creationId xmlns:a16="http://schemas.microsoft.com/office/drawing/2014/main" id="{DF831F79-01E7-7AF3-5414-6712A716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Freeform 18">
              <a:extLst>
                <a:ext uri="{FF2B5EF4-FFF2-40B4-BE49-F238E27FC236}">
                  <a16:creationId xmlns:a16="http://schemas.microsoft.com/office/drawing/2014/main" id="{16F90DCB-9372-21DA-317F-75709586D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Freeform 19">
              <a:extLst>
                <a:ext uri="{FF2B5EF4-FFF2-40B4-BE49-F238E27FC236}">
                  <a16:creationId xmlns:a16="http://schemas.microsoft.com/office/drawing/2014/main" id="{21379D71-2C23-5A55-3403-C0484395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Freeform 20">
              <a:extLst>
                <a:ext uri="{FF2B5EF4-FFF2-40B4-BE49-F238E27FC236}">
                  <a16:creationId xmlns:a16="http://schemas.microsoft.com/office/drawing/2014/main" id="{261A58A5-91AB-812C-DECC-C96DC180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Freeform 21">
              <a:extLst>
                <a:ext uri="{FF2B5EF4-FFF2-40B4-BE49-F238E27FC236}">
                  <a16:creationId xmlns:a16="http://schemas.microsoft.com/office/drawing/2014/main" id="{304D33E4-7C46-826D-B3C8-3EE5B19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Freeform 22">
              <a:extLst>
                <a:ext uri="{FF2B5EF4-FFF2-40B4-BE49-F238E27FC236}">
                  <a16:creationId xmlns:a16="http://schemas.microsoft.com/office/drawing/2014/main" id="{D7042302-D183-C5E0-8CCB-3C20C7C0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Freeform 23">
              <a:extLst>
                <a:ext uri="{FF2B5EF4-FFF2-40B4-BE49-F238E27FC236}">
                  <a16:creationId xmlns:a16="http://schemas.microsoft.com/office/drawing/2014/main" id="{3CFC0E63-2424-38E6-D5D6-410B8012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Freeform 24">
              <a:extLst>
                <a:ext uri="{FF2B5EF4-FFF2-40B4-BE49-F238E27FC236}">
                  <a16:creationId xmlns:a16="http://schemas.microsoft.com/office/drawing/2014/main" id="{068A928B-B4C8-9CF5-E22E-DDF8C3E21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Freeform 25">
              <a:extLst>
                <a:ext uri="{FF2B5EF4-FFF2-40B4-BE49-F238E27FC236}">
                  <a16:creationId xmlns:a16="http://schemas.microsoft.com/office/drawing/2014/main" id="{14DFAF7A-45A3-7C2C-0EB9-9D344018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Freeform 26">
              <a:extLst>
                <a:ext uri="{FF2B5EF4-FFF2-40B4-BE49-F238E27FC236}">
                  <a16:creationId xmlns:a16="http://schemas.microsoft.com/office/drawing/2014/main" id="{FEDAA045-650C-1D0A-BAAF-3A0DBE0EB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Freeform 27">
              <a:extLst>
                <a:ext uri="{FF2B5EF4-FFF2-40B4-BE49-F238E27FC236}">
                  <a16:creationId xmlns:a16="http://schemas.microsoft.com/office/drawing/2014/main" id="{F6AC0842-8062-3DB9-6D24-EBB61031A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Freeform 28">
              <a:extLst>
                <a:ext uri="{FF2B5EF4-FFF2-40B4-BE49-F238E27FC236}">
                  <a16:creationId xmlns:a16="http://schemas.microsoft.com/office/drawing/2014/main" id="{928AFFB8-96F8-DC9E-CE55-DC1431AD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Freeform 29">
              <a:extLst>
                <a:ext uri="{FF2B5EF4-FFF2-40B4-BE49-F238E27FC236}">
                  <a16:creationId xmlns:a16="http://schemas.microsoft.com/office/drawing/2014/main" id="{A8B6CB45-3184-2284-B812-51144F88C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Freeform 30">
              <a:extLst>
                <a:ext uri="{FF2B5EF4-FFF2-40B4-BE49-F238E27FC236}">
                  <a16:creationId xmlns:a16="http://schemas.microsoft.com/office/drawing/2014/main" id="{C1A83F3F-F966-9DAC-404F-6AC605CD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Freeform 31">
              <a:extLst>
                <a:ext uri="{FF2B5EF4-FFF2-40B4-BE49-F238E27FC236}">
                  <a16:creationId xmlns:a16="http://schemas.microsoft.com/office/drawing/2014/main" id="{85600912-C452-B6F9-5BDE-7E4CF232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Freeform 32">
              <a:extLst>
                <a:ext uri="{FF2B5EF4-FFF2-40B4-BE49-F238E27FC236}">
                  <a16:creationId xmlns:a16="http://schemas.microsoft.com/office/drawing/2014/main" id="{5DC0BB9E-7809-B198-CAC6-7CF7115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Freeform 33">
              <a:extLst>
                <a:ext uri="{FF2B5EF4-FFF2-40B4-BE49-F238E27FC236}">
                  <a16:creationId xmlns:a16="http://schemas.microsoft.com/office/drawing/2014/main" id="{923AEF95-F966-3E5D-A3E7-4ED270C38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Freeform 34">
              <a:extLst>
                <a:ext uri="{FF2B5EF4-FFF2-40B4-BE49-F238E27FC236}">
                  <a16:creationId xmlns:a16="http://schemas.microsoft.com/office/drawing/2014/main" id="{CDB28250-615E-0006-B887-CB057F385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Freeform 35">
              <a:extLst>
                <a:ext uri="{FF2B5EF4-FFF2-40B4-BE49-F238E27FC236}">
                  <a16:creationId xmlns:a16="http://schemas.microsoft.com/office/drawing/2014/main" id="{91C93F40-E733-0C7B-56A3-1057D366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Freeform 36">
              <a:extLst>
                <a:ext uri="{FF2B5EF4-FFF2-40B4-BE49-F238E27FC236}">
                  <a16:creationId xmlns:a16="http://schemas.microsoft.com/office/drawing/2014/main" id="{3CA5B438-70D0-7641-7B82-77041040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Freeform 37">
              <a:extLst>
                <a:ext uri="{FF2B5EF4-FFF2-40B4-BE49-F238E27FC236}">
                  <a16:creationId xmlns:a16="http://schemas.microsoft.com/office/drawing/2014/main" id="{0AAB80CE-79BD-B5E8-4DA5-756513B7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Freeform 38">
              <a:extLst>
                <a:ext uri="{FF2B5EF4-FFF2-40B4-BE49-F238E27FC236}">
                  <a16:creationId xmlns:a16="http://schemas.microsoft.com/office/drawing/2014/main" id="{6B5F5BA7-AB85-59AA-96B2-3E9B57879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Freeform 39">
              <a:extLst>
                <a:ext uri="{FF2B5EF4-FFF2-40B4-BE49-F238E27FC236}">
                  <a16:creationId xmlns:a16="http://schemas.microsoft.com/office/drawing/2014/main" id="{F446AFD7-CAAC-9026-F096-CCDCA1B60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Freeform 40">
              <a:extLst>
                <a:ext uri="{FF2B5EF4-FFF2-40B4-BE49-F238E27FC236}">
                  <a16:creationId xmlns:a16="http://schemas.microsoft.com/office/drawing/2014/main" id="{18F6CEF0-BFE1-78CE-8D43-79220C05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Freeform 41">
              <a:extLst>
                <a:ext uri="{FF2B5EF4-FFF2-40B4-BE49-F238E27FC236}">
                  <a16:creationId xmlns:a16="http://schemas.microsoft.com/office/drawing/2014/main" id="{8296BDDF-38C8-C0E3-1E48-F3B9DCAE7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Freeform 42">
              <a:extLst>
                <a:ext uri="{FF2B5EF4-FFF2-40B4-BE49-F238E27FC236}">
                  <a16:creationId xmlns:a16="http://schemas.microsoft.com/office/drawing/2014/main" id="{8ACA777A-9C55-DC93-90D7-49296E8D9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Freeform 43">
              <a:extLst>
                <a:ext uri="{FF2B5EF4-FFF2-40B4-BE49-F238E27FC236}">
                  <a16:creationId xmlns:a16="http://schemas.microsoft.com/office/drawing/2014/main" id="{F8E1BE72-7258-2AB5-3485-ABDEE284E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Freeform 44">
              <a:extLst>
                <a:ext uri="{FF2B5EF4-FFF2-40B4-BE49-F238E27FC236}">
                  <a16:creationId xmlns:a16="http://schemas.microsoft.com/office/drawing/2014/main" id="{2C34E757-1AD2-B984-C053-29B8B872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Freeform 45">
              <a:extLst>
                <a:ext uri="{FF2B5EF4-FFF2-40B4-BE49-F238E27FC236}">
                  <a16:creationId xmlns:a16="http://schemas.microsoft.com/office/drawing/2014/main" id="{B8F775D3-F85D-1FEA-DC9D-71136408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Freeform 46">
              <a:extLst>
                <a:ext uri="{FF2B5EF4-FFF2-40B4-BE49-F238E27FC236}">
                  <a16:creationId xmlns:a16="http://schemas.microsoft.com/office/drawing/2014/main" id="{6620D06B-A623-FE9A-D754-EDCC97C8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Freeform 47">
              <a:extLst>
                <a:ext uri="{FF2B5EF4-FFF2-40B4-BE49-F238E27FC236}">
                  <a16:creationId xmlns:a16="http://schemas.microsoft.com/office/drawing/2014/main" id="{0ED934B5-4C9F-A569-16D7-AA9A261A8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Freeform 48">
              <a:extLst>
                <a:ext uri="{FF2B5EF4-FFF2-40B4-BE49-F238E27FC236}">
                  <a16:creationId xmlns:a16="http://schemas.microsoft.com/office/drawing/2014/main" id="{AA67FC28-ABCB-4CB8-19C4-4EF6AAA2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Freeform 49">
              <a:extLst>
                <a:ext uri="{FF2B5EF4-FFF2-40B4-BE49-F238E27FC236}">
                  <a16:creationId xmlns:a16="http://schemas.microsoft.com/office/drawing/2014/main" id="{C17B6B6E-5424-6F4F-9C9B-DCAFF86E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Freeform 50">
              <a:extLst>
                <a:ext uri="{FF2B5EF4-FFF2-40B4-BE49-F238E27FC236}">
                  <a16:creationId xmlns:a16="http://schemas.microsoft.com/office/drawing/2014/main" id="{02C6D3F6-01CC-14AE-0326-A0960700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Freeform 51">
              <a:extLst>
                <a:ext uri="{FF2B5EF4-FFF2-40B4-BE49-F238E27FC236}">
                  <a16:creationId xmlns:a16="http://schemas.microsoft.com/office/drawing/2014/main" id="{6BD3118E-E92D-6FFE-8ABE-A581F6F7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Freeform 52">
              <a:extLst>
                <a:ext uri="{FF2B5EF4-FFF2-40B4-BE49-F238E27FC236}">
                  <a16:creationId xmlns:a16="http://schemas.microsoft.com/office/drawing/2014/main" id="{79436990-59BA-193A-EA71-E593FBD39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Freeform 53">
              <a:extLst>
                <a:ext uri="{FF2B5EF4-FFF2-40B4-BE49-F238E27FC236}">
                  <a16:creationId xmlns:a16="http://schemas.microsoft.com/office/drawing/2014/main" id="{74A40F6C-5247-E55C-A7DB-07953700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Freeform 54">
              <a:extLst>
                <a:ext uri="{FF2B5EF4-FFF2-40B4-BE49-F238E27FC236}">
                  <a16:creationId xmlns:a16="http://schemas.microsoft.com/office/drawing/2014/main" id="{1E88683F-569D-3131-EBAD-9A1FCF00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Freeform 55">
              <a:extLst>
                <a:ext uri="{FF2B5EF4-FFF2-40B4-BE49-F238E27FC236}">
                  <a16:creationId xmlns:a16="http://schemas.microsoft.com/office/drawing/2014/main" id="{73FDBD80-7D69-E76B-0074-75EAD997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Freeform 56">
              <a:extLst>
                <a:ext uri="{FF2B5EF4-FFF2-40B4-BE49-F238E27FC236}">
                  <a16:creationId xmlns:a16="http://schemas.microsoft.com/office/drawing/2014/main" id="{66475127-AAE8-C25A-481D-89956234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Freeform 57">
              <a:extLst>
                <a:ext uri="{FF2B5EF4-FFF2-40B4-BE49-F238E27FC236}">
                  <a16:creationId xmlns:a16="http://schemas.microsoft.com/office/drawing/2014/main" id="{3126006A-16C2-B776-D612-36BBC91F8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Freeform 58">
              <a:extLst>
                <a:ext uri="{FF2B5EF4-FFF2-40B4-BE49-F238E27FC236}">
                  <a16:creationId xmlns:a16="http://schemas.microsoft.com/office/drawing/2014/main" id="{A81B0D33-5B26-2D4B-E45C-46804708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Freeform 59">
              <a:extLst>
                <a:ext uri="{FF2B5EF4-FFF2-40B4-BE49-F238E27FC236}">
                  <a16:creationId xmlns:a16="http://schemas.microsoft.com/office/drawing/2014/main" id="{D3382B8C-8C86-A058-2239-A9EF9D0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Freeform 60">
              <a:extLst>
                <a:ext uri="{FF2B5EF4-FFF2-40B4-BE49-F238E27FC236}">
                  <a16:creationId xmlns:a16="http://schemas.microsoft.com/office/drawing/2014/main" id="{C53E9ADB-85E3-EFAC-402C-39A5725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Freeform 61">
              <a:extLst>
                <a:ext uri="{FF2B5EF4-FFF2-40B4-BE49-F238E27FC236}">
                  <a16:creationId xmlns:a16="http://schemas.microsoft.com/office/drawing/2014/main" id="{96AF50BA-2CCF-9BEB-5976-F36454431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Freeform 62">
              <a:extLst>
                <a:ext uri="{FF2B5EF4-FFF2-40B4-BE49-F238E27FC236}">
                  <a16:creationId xmlns:a16="http://schemas.microsoft.com/office/drawing/2014/main" id="{22D5288E-BD26-0FFB-6D5A-D8B92A6D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Freeform 63">
              <a:extLst>
                <a:ext uri="{FF2B5EF4-FFF2-40B4-BE49-F238E27FC236}">
                  <a16:creationId xmlns:a16="http://schemas.microsoft.com/office/drawing/2014/main" id="{55D2C6F9-A304-4B64-22AE-04BF0B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Freeform 64">
              <a:extLst>
                <a:ext uri="{FF2B5EF4-FFF2-40B4-BE49-F238E27FC236}">
                  <a16:creationId xmlns:a16="http://schemas.microsoft.com/office/drawing/2014/main" id="{34134B88-CFBE-83E6-58D2-4D2A916E4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" name="Freeform 65">
              <a:extLst>
                <a:ext uri="{FF2B5EF4-FFF2-40B4-BE49-F238E27FC236}">
                  <a16:creationId xmlns:a16="http://schemas.microsoft.com/office/drawing/2014/main" id="{72C4EB5F-1634-A285-B0FA-D62421BC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5" name="Freeform 66">
              <a:extLst>
                <a:ext uri="{FF2B5EF4-FFF2-40B4-BE49-F238E27FC236}">
                  <a16:creationId xmlns:a16="http://schemas.microsoft.com/office/drawing/2014/main" id="{DB6C8132-6CB8-479A-E8B0-B49E946A6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6" name="Freeform 67">
              <a:extLst>
                <a:ext uri="{FF2B5EF4-FFF2-40B4-BE49-F238E27FC236}">
                  <a16:creationId xmlns:a16="http://schemas.microsoft.com/office/drawing/2014/main" id="{BF083DF8-E3EA-2080-BE5C-DF0A5C81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7" name="Freeform 68">
              <a:extLst>
                <a:ext uri="{FF2B5EF4-FFF2-40B4-BE49-F238E27FC236}">
                  <a16:creationId xmlns:a16="http://schemas.microsoft.com/office/drawing/2014/main" id="{7B58C415-024D-E6FD-836C-DDD4F33D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8" name="Freeform 69">
              <a:extLst>
                <a:ext uri="{FF2B5EF4-FFF2-40B4-BE49-F238E27FC236}">
                  <a16:creationId xmlns:a16="http://schemas.microsoft.com/office/drawing/2014/main" id="{DD469901-7C2A-E156-5BD2-2BDFE958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Freeform 70">
              <a:extLst>
                <a:ext uri="{FF2B5EF4-FFF2-40B4-BE49-F238E27FC236}">
                  <a16:creationId xmlns:a16="http://schemas.microsoft.com/office/drawing/2014/main" id="{B6375B30-0538-9615-F623-D1E064D9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Freeform 71">
              <a:extLst>
                <a:ext uri="{FF2B5EF4-FFF2-40B4-BE49-F238E27FC236}">
                  <a16:creationId xmlns:a16="http://schemas.microsoft.com/office/drawing/2014/main" id="{E7034386-1FE4-B954-2E13-5EF91CA1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Freeform 72">
              <a:extLst>
                <a:ext uri="{FF2B5EF4-FFF2-40B4-BE49-F238E27FC236}">
                  <a16:creationId xmlns:a16="http://schemas.microsoft.com/office/drawing/2014/main" id="{6FB80584-CB41-3B77-6B66-E4C09F407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2" name="Freeform 73">
              <a:extLst>
                <a:ext uri="{FF2B5EF4-FFF2-40B4-BE49-F238E27FC236}">
                  <a16:creationId xmlns:a16="http://schemas.microsoft.com/office/drawing/2014/main" id="{CFBADB65-AAA4-877D-0C1D-BFA3FAA5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Freeform 74">
              <a:extLst>
                <a:ext uri="{FF2B5EF4-FFF2-40B4-BE49-F238E27FC236}">
                  <a16:creationId xmlns:a16="http://schemas.microsoft.com/office/drawing/2014/main" id="{992098FC-270B-6B2C-8C3F-0CC6C69F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Freeform 75">
              <a:extLst>
                <a:ext uri="{FF2B5EF4-FFF2-40B4-BE49-F238E27FC236}">
                  <a16:creationId xmlns:a16="http://schemas.microsoft.com/office/drawing/2014/main" id="{2954DC32-40C3-C9B1-187D-B2D8B1A48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Freeform 76">
              <a:extLst>
                <a:ext uri="{FF2B5EF4-FFF2-40B4-BE49-F238E27FC236}">
                  <a16:creationId xmlns:a16="http://schemas.microsoft.com/office/drawing/2014/main" id="{ADE9A6D6-4474-6D65-80B5-12D893AD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Freeform 77">
              <a:extLst>
                <a:ext uri="{FF2B5EF4-FFF2-40B4-BE49-F238E27FC236}">
                  <a16:creationId xmlns:a16="http://schemas.microsoft.com/office/drawing/2014/main" id="{27926B3A-E912-9A3B-2A0F-E30F6DA4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Freeform 78">
              <a:extLst>
                <a:ext uri="{FF2B5EF4-FFF2-40B4-BE49-F238E27FC236}">
                  <a16:creationId xmlns:a16="http://schemas.microsoft.com/office/drawing/2014/main" id="{0C5AABDC-F7BC-5535-D24E-292FDA71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7F937F72-1EB9-C068-99EF-4709DDF8855F}"/>
              </a:ext>
            </a:extLst>
          </p:cNvPr>
          <p:cNvSpPr txBox="1"/>
          <p:nvPr/>
        </p:nvSpPr>
        <p:spPr>
          <a:xfrm>
            <a:off x="1168697" y="3051265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4 </a:t>
            </a:r>
          </a:p>
        </p:txBody>
      </p:sp>
      <p:sp>
        <p:nvSpPr>
          <p:cNvPr id="637" name="Rectangle 15">
            <a:extLst>
              <a:ext uri="{FF2B5EF4-FFF2-40B4-BE49-F238E27FC236}">
                <a16:creationId xmlns:a16="http://schemas.microsoft.com/office/drawing/2014/main" id="{C275EC25-3C31-3FCA-1550-DDA36D8A3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3" y="1188862"/>
            <a:ext cx="7425881" cy="64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indent="0" eaLnBrk="1" hangingPunct="1">
              <a:buNone/>
            </a:pPr>
            <a:r>
              <a:rPr lang="en-US" altLang="en-US" sz="2800" dirty="0"/>
              <a:t>What could go wrong?</a:t>
            </a:r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424254070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3">
            <a:extLst>
              <a:ext uri="{FF2B5EF4-FFF2-40B4-BE49-F238E27FC236}">
                <a16:creationId xmlns:a16="http://schemas.microsoft.com/office/drawing/2014/main" id="{1A938013-52B4-6BB2-F865-4A9B81FA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34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C00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5A6FF4BE-A8A7-139E-2302-901BE258518E}"/>
              </a:ext>
            </a:extLst>
          </p:cNvPr>
          <p:cNvGrpSpPr>
            <a:grpSpLocks/>
          </p:cNvGrpSpPr>
          <p:nvPr/>
        </p:nvGrpSpPr>
        <p:grpSpPr bwMode="auto">
          <a:xfrm>
            <a:off x="8166255" y="391461"/>
            <a:ext cx="1711170" cy="1325563"/>
            <a:chOff x="2976" y="864"/>
            <a:chExt cx="780" cy="582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8FD8A307-7C08-6D60-D661-0605B352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0928576-7C5C-798E-514B-4E52A95A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B5EB9B-64CC-2C5F-5348-5109C2B90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990FC25-7D8C-6615-836F-5F6B292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A0F71A3-8FC1-E0DB-920C-86F88782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BBB8C26E-275D-00A1-B42A-774EF022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1C75BEDE-8783-91D3-B570-83C425EF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AA5E686-0C5A-8CC2-0387-C74A0190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4146832-5FC5-FDDF-3318-561D589B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A614B8D2-8791-2916-6078-84C48EA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35915B6-86C3-983E-8676-4CD06E96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53E865C6-DD20-F322-CE42-1E9851E4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C571C6F-F052-6B2E-49D0-BD5994F16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DAFD741-5F4B-9109-D077-25F76200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C4D089E-9990-DB1C-6022-1BF215AEF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222F515-8560-24F9-BA6B-F41968F56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E3B81902-806C-F343-39C2-7196A5D1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587EAC-DB53-9936-8AC9-6DAEFC6DF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FEE8832A-4653-3854-DB59-4C94E452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B3A2E0C4-82E5-E331-D2E1-2C5AC2030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992D4B12-05CC-2046-4D80-457A9426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A842D57F-1169-36EF-88FE-FDD97494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107CC066-9BC3-6CA3-49CD-AF28033E0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5BFA2D7-8249-7467-34D5-62B4A217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6F4DD13-0D25-8876-56DD-2B01D7A8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BCBDFAF-B480-03C9-ECB9-56F347308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2B8120BC-CB45-CDAB-514C-503ADBF2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CD5080D-0C80-FAEB-B9FD-D3E182496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DE1D8C53-C916-6E54-5969-65AD8602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26A4B62-94E5-A362-1432-F3FF45F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3690C5D-2A0C-4ED3-4307-7F868337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1D2FAFA-4015-AF00-33E4-F5D3002E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AF35A63-2FFC-0DF7-65D9-A120CB77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2492D7DC-3CF8-665F-0D06-7B241C20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DCBF69C-E3FE-FE51-7574-EECC8A40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C5785674-7FF4-95BC-C7CB-7C301B4F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EE8057D-E833-B878-B766-D3202DEE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EC3B4B9-55EA-1E4A-5A83-C381BD08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B31996DF-4257-B633-30D4-2FD394ED4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350CE3B1-F676-E5B4-BBEF-5B375F7E5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7E39BE32-DB2E-7225-ECFE-E8DDC74ED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CED76E21-021A-E2E7-900C-91390A1D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5A7ECFE-EB35-BA0B-A82B-E05514C9A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06FD0674-814E-4D79-476E-DE83A6AE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07403D1-65BB-760A-38A5-2CCC08E90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2C2F1552-CAF5-5239-6BD2-8DA94C9E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69425D9C-9E89-E656-4B2A-885A8795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63A66F3-00AD-5DB8-1098-23D18AB0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9F822653-5E44-B218-55CC-C832AD8C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B1E4E39-0CBD-DB68-739C-2AFA95B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28B2D98E-497B-C6FC-0A64-954FB7474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51C4C34C-1DFD-27EE-B100-9FCA00D2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5C2ACE31-FBB7-BC73-0D31-3DE47FB32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C36940C6-86B1-BA11-63D3-17B0A441F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22DF6BD3-18ED-D2D0-CA51-110507E9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21A84AA0-8319-B710-A075-F2665F10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8A9C7668-99D8-7056-30D5-22EDAD07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BE26B46A-20FB-5AA3-2B27-C0345EEC7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B4BCA9D2-A67D-217C-01EE-E9AA2BF9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EB3292E-D74D-E803-839D-6A0852DFD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AD94822-A55A-4403-AA10-E4373A8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0E7CEBE9-E1A8-3A88-DE1D-6932A557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82B8047-5EA3-B65F-9C94-E5EE9CEA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49E239BB-AEAE-DC1F-EF75-919BED85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31B73C54-C975-CC74-38B3-60A241DC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7B10578-1BA3-247B-9838-AFE1637E7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8681A728-EFE0-7DD2-D445-879C6CF7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244FFC3-E8B5-30BE-6F3A-EF933AA3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8983748-B8E6-1361-F4C5-7971F0795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ED332B4-4A3C-5D93-0EF3-74AC7E741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F0DD177-2FED-D3D9-E36A-1C4EAFDB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017AFE73-6466-4203-CF0A-FCA3F5117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862B28E9-30A7-C3A6-3123-CA45C50DD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2C61A548-5A24-9234-5B51-E10BCA19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1D50808-587A-4F99-6ADE-C8DA0BB23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" name="Title 1">
            <a:extLst>
              <a:ext uri="{FF2B5EF4-FFF2-40B4-BE49-F238E27FC236}">
                <a16:creationId xmlns:a16="http://schemas.microsoft.com/office/drawing/2014/main" id="{B0B846C5-00A5-F73D-C456-B4F9CB4D61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947" y="26315"/>
            <a:ext cx="12043145" cy="1325563"/>
          </a:xfrm>
        </p:spPr>
        <p:txBody>
          <a:bodyPr/>
          <a:lstStyle/>
          <a:p>
            <a:r>
              <a:rPr lang="en-US" dirty="0"/>
              <a:t>Mechanism design (auctions)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67627F7-35A3-3D0E-A4C3-0A2131288C3E}"/>
              </a:ext>
            </a:extLst>
          </p:cNvPr>
          <p:cNvSpPr/>
          <p:nvPr/>
        </p:nvSpPr>
        <p:spPr bwMode="auto">
          <a:xfrm>
            <a:off x="2527987" y="5462342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D8EF1122-3C93-120C-AE79-AA2E912D5D88}"/>
              </a:ext>
            </a:extLst>
          </p:cNvPr>
          <p:cNvSpPr/>
          <p:nvPr/>
        </p:nvSpPr>
        <p:spPr bwMode="auto">
          <a:xfrm>
            <a:off x="2604187" y="5157542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5F9DE7FF-F64F-2BF4-50D1-65D200FCF5F6}"/>
              </a:ext>
            </a:extLst>
          </p:cNvPr>
          <p:cNvCxnSpPr/>
          <p:nvPr/>
        </p:nvCxnSpPr>
        <p:spPr bwMode="auto">
          <a:xfrm rot="5400000">
            <a:off x="2450833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0FB9A9A-DB15-9C67-F85C-049A3BEC236A}"/>
              </a:ext>
            </a:extLst>
          </p:cNvPr>
          <p:cNvCxnSpPr/>
          <p:nvPr/>
        </p:nvCxnSpPr>
        <p:spPr bwMode="auto">
          <a:xfrm rot="16200000" flipH="1">
            <a:off x="2680387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6" name="AutoShape 23">
            <a:extLst>
              <a:ext uri="{FF2B5EF4-FFF2-40B4-BE49-F238E27FC236}">
                <a16:creationId xmlns:a16="http://schemas.microsoft.com/office/drawing/2014/main" id="{818ECF4F-06CC-EE9F-7626-DA64B66B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8365" y="2406732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0340D02E-3636-B432-2A94-B671B00EC48D}"/>
              </a:ext>
            </a:extLst>
          </p:cNvPr>
          <p:cNvSpPr/>
          <p:nvPr/>
        </p:nvSpPr>
        <p:spPr bwMode="auto">
          <a:xfrm>
            <a:off x="6185321" y="5462342"/>
            <a:ext cx="457200" cy="5334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561E928-D915-C8F4-EE3A-1BF7261BA9C6}"/>
              </a:ext>
            </a:extLst>
          </p:cNvPr>
          <p:cNvSpPr/>
          <p:nvPr/>
        </p:nvSpPr>
        <p:spPr bwMode="auto">
          <a:xfrm>
            <a:off x="6261521" y="5157542"/>
            <a:ext cx="304800" cy="3048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CF0CFD9-6FAD-D22A-720D-BF614CCECAD3}"/>
              </a:ext>
            </a:extLst>
          </p:cNvPr>
          <p:cNvCxnSpPr/>
          <p:nvPr/>
        </p:nvCxnSpPr>
        <p:spPr bwMode="auto">
          <a:xfrm rot="5400000">
            <a:off x="6108167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F325BCBC-BA40-C608-DBF6-F25B7E3D7920}"/>
              </a:ext>
            </a:extLst>
          </p:cNvPr>
          <p:cNvCxnSpPr/>
          <p:nvPr/>
        </p:nvCxnSpPr>
        <p:spPr bwMode="auto">
          <a:xfrm rot="16200000" flipH="1">
            <a:off x="6337721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1" name="AutoShape 23">
            <a:extLst>
              <a:ext uri="{FF2B5EF4-FFF2-40B4-BE49-F238E27FC236}">
                <a16:creationId xmlns:a16="http://schemas.microsoft.com/office/drawing/2014/main" id="{5543A2A2-D48E-847B-805D-3DD922736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6255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7030A0"/>
          </a:solidFill>
          <a:ln>
            <a:solidFill>
              <a:srgbClr val="7030A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FF17029-E659-3129-E353-879FAC7559A1}"/>
              </a:ext>
            </a:extLst>
          </p:cNvPr>
          <p:cNvSpPr/>
          <p:nvPr/>
        </p:nvSpPr>
        <p:spPr bwMode="auto">
          <a:xfrm>
            <a:off x="10063211" y="5460427"/>
            <a:ext cx="457200" cy="5334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4571CC7C-029E-D31B-B3A3-9DF3DD4B2FD5}"/>
              </a:ext>
            </a:extLst>
          </p:cNvPr>
          <p:cNvSpPr/>
          <p:nvPr/>
        </p:nvSpPr>
        <p:spPr bwMode="auto">
          <a:xfrm>
            <a:off x="10139411" y="5155627"/>
            <a:ext cx="304800" cy="3048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410948B4-686C-8A78-A131-91E0F7E9B536}"/>
              </a:ext>
            </a:extLst>
          </p:cNvPr>
          <p:cNvCxnSpPr/>
          <p:nvPr/>
        </p:nvCxnSpPr>
        <p:spPr bwMode="auto">
          <a:xfrm rot="5400000">
            <a:off x="9986057" y="607098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34657F1-BFD1-609E-5C7C-83BA6D280C8A}"/>
              </a:ext>
            </a:extLst>
          </p:cNvPr>
          <p:cNvCxnSpPr/>
          <p:nvPr/>
        </p:nvCxnSpPr>
        <p:spPr bwMode="auto">
          <a:xfrm rot="16200000" flipH="1">
            <a:off x="10215611" y="607002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6" name="Group 3">
            <a:extLst>
              <a:ext uri="{FF2B5EF4-FFF2-40B4-BE49-F238E27FC236}">
                <a16:creationId xmlns:a16="http://schemas.microsoft.com/office/drawing/2014/main" id="{FD9111A4-DF87-F2E3-18AE-77DEE6764181}"/>
              </a:ext>
            </a:extLst>
          </p:cNvPr>
          <p:cNvGrpSpPr>
            <a:grpSpLocks/>
          </p:cNvGrpSpPr>
          <p:nvPr/>
        </p:nvGrpSpPr>
        <p:grpSpPr bwMode="auto">
          <a:xfrm>
            <a:off x="5598024" y="2993188"/>
            <a:ext cx="847018" cy="700129"/>
            <a:chOff x="2976" y="864"/>
            <a:chExt cx="780" cy="582"/>
          </a:xfrm>
        </p:grpSpPr>
        <p:sp>
          <p:nvSpPr>
            <p:cNvPr id="97" name="Freeform 4">
              <a:extLst>
                <a:ext uri="{FF2B5EF4-FFF2-40B4-BE49-F238E27FC236}">
                  <a16:creationId xmlns:a16="http://schemas.microsoft.com/office/drawing/2014/main" id="{924A98EB-F5CA-2718-194C-0359578F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29ECE32C-6CDF-0FAC-CF01-D18859B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6">
              <a:extLst>
                <a:ext uri="{FF2B5EF4-FFF2-40B4-BE49-F238E27FC236}">
                  <a16:creationId xmlns:a16="http://schemas.microsoft.com/office/drawing/2014/main" id="{8F26195B-FBE5-21AF-13E5-15040B5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697C1624-D221-1811-BBAF-981C4E2B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3B6D4A7C-53A1-A4AA-D70E-9B4B9261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9">
              <a:extLst>
                <a:ext uri="{FF2B5EF4-FFF2-40B4-BE49-F238E27FC236}">
                  <a16:creationId xmlns:a16="http://schemas.microsoft.com/office/drawing/2014/main" id="{7CBEFAC5-C637-C0F3-C003-28A9D830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B48A36FB-0041-2997-9D34-2222EF9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CF44766E-60EA-9651-0299-0E499B1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446C8073-303B-9EE0-0D39-51B3DEA3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13">
              <a:extLst>
                <a:ext uri="{FF2B5EF4-FFF2-40B4-BE49-F238E27FC236}">
                  <a16:creationId xmlns:a16="http://schemas.microsoft.com/office/drawing/2014/main" id="{E78D07A0-3EF9-D892-FDDB-FFA5ED55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id="{C78DBD87-B430-BCFD-AF93-559DB033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id="{45DED68C-4D85-9342-211F-7589440D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16">
              <a:extLst>
                <a:ext uri="{FF2B5EF4-FFF2-40B4-BE49-F238E27FC236}">
                  <a16:creationId xmlns:a16="http://schemas.microsoft.com/office/drawing/2014/main" id="{2DFA46EA-73BF-8FA2-152F-13C5455EF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865BBA2B-45CC-C035-E495-2948C40E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466341EE-4C6D-1855-D071-E65B165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82C32070-4C34-D5B5-75FE-C2F8B9EF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60E05097-E6B4-38B8-1309-4F6D2253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53C637A5-B867-A80E-FFC9-85E6B1656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42A11D11-684C-D16E-2ADE-9C94336D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7C0D29C3-573E-D9B5-B178-034D1105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CDB70A0F-55BA-8B1C-B56F-80476E36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9158F6C7-B138-32B3-BD3E-2F28EB16B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94D3C2AE-A161-6736-0FBF-8F8BB79B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27">
              <a:extLst>
                <a:ext uri="{FF2B5EF4-FFF2-40B4-BE49-F238E27FC236}">
                  <a16:creationId xmlns:a16="http://schemas.microsoft.com/office/drawing/2014/main" id="{53F19060-58AA-D83C-6753-0B09372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F181D1EC-2A9D-0389-E18D-EFBC0B29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29">
              <a:extLst>
                <a:ext uri="{FF2B5EF4-FFF2-40B4-BE49-F238E27FC236}">
                  <a16:creationId xmlns:a16="http://schemas.microsoft.com/office/drawing/2014/main" id="{C0C49069-07B8-A192-41FE-B0C0E142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84789820-7073-BCE6-BE92-0ED2A71A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7B5A0A95-D1FE-4A16-357D-40F25CB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C54C1C12-F650-0017-5127-0513AAEF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C19F9188-9F86-6BC3-8AAF-7E6BD2BD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1F7AD56F-E606-554C-AA9C-3525BE3A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E9DF0112-4708-13F4-D952-D013B846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648E279E-A16C-6E15-1E92-5A3C26A2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7A8D22BA-6EF2-1AEB-6595-BA83B58D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812CB77B-92C9-B2C1-F89C-834A66B2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39">
              <a:extLst>
                <a:ext uri="{FF2B5EF4-FFF2-40B4-BE49-F238E27FC236}">
                  <a16:creationId xmlns:a16="http://schemas.microsoft.com/office/drawing/2014/main" id="{598CECD2-8F9F-7270-C5AB-B69174522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40">
              <a:extLst>
                <a:ext uri="{FF2B5EF4-FFF2-40B4-BE49-F238E27FC236}">
                  <a16:creationId xmlns:a16="http://schemas.microsoft.com/office/drawing/2014/main" id="{3F63E03C-4066-709B-3B5D-1E7D21410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41">
              <a:extLst>
                <a:ext uri="{FF2B5EF4-FFF2-40B4-BE49-F238E27FC236}">
                  <a16:creationId xmlns:a16="http://schemas.microsoft.com/office/drawing/2014/main" id="{7078C9CB-5CF1-A2E7-DF9F-6744DB8E2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42">
              <a:extLst>
                <a:ext uri="{FF2B5EF4-FFF2-40B4-BE49-F238E27FC236}">
                  <a16:creationId xmlns:a16="http://schemas.microsoft.com/office/drawing/2014/main" id="{C2B91697-C49F-F905-6B5D-0F926D77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43">
              <a:extLst>
                <a:ext uri="{FF2B5EF4-FFF2-40B4-BE49-F238E27FC236}">
                  <a16:creationId xmlns:a16="http://schemas.microsoft.com/office/drawing/2014/main" id="{59006BA7-3B01-DD5F-1033-7DD17375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44">
              <a:extLst>
                <a:ext uri="{FF2B5EF4-FFF2-40B4-BE49-F238E27FC236}">
                  <a16:creationId xmlns:a16="http://schemas.microsoft.com/office/drawing/2014/main" id="{247EFE94-97DB-9DD8-167A-622BC1FE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45">
              <a:extLst>
                <a:ext uri="{FF2B5EF4-FFF2-40B4-BE49-F238E27FC236}">
                  <a16:creationId xmlns:a16="http://schemas.microsoft.com/office/drawing/2014/main" id="{9CB323B4-0FEC-7727-3F56-2514BED3E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CDED249F-00C3-A889-57AC-8F549178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47">
              <a:extLst>
                <a:ext uri="{FF2B5EF4-FFF2-40B4-BE49-F238E27FC236}">
                  <a16:creationId xmlns:a16="http://schemas.microsoft.com/office/drawing/2014/main" id="{490DABB4-A32C-E376-1FFE-D70E5F3B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48">
              <a:extLst>
                <a:ext uri="{FF2B5EF4-FFF2-40B4-BE49-F238E27FC236}">
                  <a16:creationId xmlns:a16="http://schemas.microsoft.com/office/drawing/2014/main" id="{88FB5289-596D-06FB-D1F1-812BCCFB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49">
              <a:extLst>
                <a:ext uri="{FF2B5EF4-FFF2-40B4-BE49-F238E27FC236}">
                  <a16:creationId xmlns:a16="http://schemas.microsoft.com/office/drawing/2014/main" id="{C34BEB9D-4941-5733-365C-866E7F55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50">
              <a:extLst>
                <a:ext uri="{FF2B5EF4-FFF2-40B4-BE49-F238E27FC236}">
                  <a16:creationId xmlns:a16="http://schemas.microsoft.com/office/drawing/2014/main" id="{A3856161-2041-6D70-45CD-347BB320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51">
              <a:extLst>
                <a:ext uri="{FF2B5EF4-FFF2-40B4-BE49-F238E27FC236}">
                  <a16:creationId xmlns:a16="http://schemas.microsoft.com/office/drawing/2014/main" id="{F51D3971-A83E-B78A-52F6-09FA54AA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52">
              <a:extLst>
                <a:ext uri="{FF2B5EF4-FFF2-40B4-BE49-F238E27FC236}">
                  <a16:creationId xmlns:a16="http://schemas.microsoft.com/office/drawing/2014/main" id="{5C5DD082-10FA-1A45-37B4-0888CC320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53">
              <a:extLst>
                <a:ext uri="{FF2B5EF4-FFF2-40B4-BE49-F238E27FC236}">
                  <a16:creationId xmlns:a16="http://schemas.microsoft.com/office/drawing/2014/main" id="{1752CC24-51FF-7CEE-B3BA-0A0AB15B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54">
              <a:extLst>
                <a:ext uri="{FF2B5EF4-FFF2-40B4-BE49-F238E27FC236}">
                  <a16:creationId xmlns:a16="http://schemas.microsoft.com/office/drawing/2014/main" id="{04203FA2-5375-2B49-B58B-DA11548BE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55">
              <a:extLst>
                <a:ext uri="{FF2B5EF4-FFF2-40B4-BE49-F238E27FC236}">
                  <a16:creationId xmlns:a16="http://schemas.microsoft.com/office/drawing/2014/main" id="{3C2CBC6D-1BAD-C4F0-A668-9B8A411B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9A4BED63-EC7A-0E3E-8058-016E54648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461DFE1C-33EF-30C8-CE92-82E72DE02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58">
              <a:extLst>
                <a:ext uri="{FF2B5EF4-FFF2-40B4-BE49-F238E27FC236}">
                  <a16:creationId xmlns:a16="http://schemas.microsoft.com/office/drawing/2014/main" id="{D09DDC25-9BAF-F4E2-4AB6-3710F929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59">
              <a:extLst>
                <a:ext uri="{FF2B5EF4-FFF2-40B4-BE49-F238E27FC236}">
                  <a16:creationId xmlns:a16="http://schemas.microsoft.com/office/drawing/2014/main" id="{0034E1C7-B39B-5416-5195-C926539CE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60">
              <a:extLst>
                <a:ext uri="{FF2B5EF4-FFF2-40B4-BE49-F238E27FC236}">
                  <a16:creationId xmlns:a16="http://schemas.microsoft.com/office/drawing/2014/main" id="{9F15F793-F2AA-0546-E686-A1247A3D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61">
              <a:extLst>
                <a:ext uri="{FF2B5EF4-FFF2-40B4-BE49-F238E27FC236}">
                  <a16:creationId xmlns:a16="http://schemas.microsoft.com/office/drawing/2014/main" id="{7D966213-4195-F70E-EF17-55876F9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62">
              <a:extLst>
                <a:ext uri="{FF2B5EF4-FFF2-40B4-BE49-F238E27FC236}">
                  <a16:creationId xmlns:a16="http://schemas.microsoft.com/office/drawing/2014/main" id="{5A41951E-C306-B6F0-6906-F42F23FC2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63">
              <a:extLst>
                <a:ext uri="{FF2B5EF4-FFF2-40B4-BE49-F238E27FC236}">
                  <a16:creationId xmlns:a16="http://schemas.microsoft.com/office/drawing/2014/main" id="{97115B4D-2F13-8028-B981-CE76FA35D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64">
              <a:extLst>
                <a:ext uri="{FF2B5EF4-FFF2-40B4-BE49-F238E27FC236}">
                  <a16:creationId xmlns:a16="http://schemas.microsoft.com/office/drawing/2014/main" id="{36F4E0BB-53A3-7D7D-6512-445E7C2F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65">
              <a:extLst>
                <a:ext uri="{FF2B5EF4-FFF2-40B4-BE49-F238E27FC236}">
                  <a16:creationId xmlns:a16="http://schemas.microsoft.com/office/drawing/2014/main" id="{C86E0349-4AAC-12C1-3875-D0CD0EAB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66">
              <a:extLst>
                <a:ext uri="{FF2B5EF4-FFF2-40B4-BE49-F238E27FC236}">
                  <a16:creationId xmlns:a16="http://schemas.microsoft.com/office/drawing/2014/main" id="{BF456B52-C833-521F-F915-9025EF1E4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67">
              <a:extLst>
                <a:ext uri="{FF2B5EF4-FFF2-40B4-BE49-F238E27FC236}">
                  <a16:creationId xmlns:a16="http://schemas.microsoft.com/office/drawing/2014/main" id="{AF4DFD08-A288-DF50-967F-635A51F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68">
              <a:extLst>
                <a:ext uri="{FF2B5EF4-FFF2-40B4-BE49-F238E27FC236}">
                  <a16:creationId xmlns:a16="http://schemas.microsoft.com/office/drawing/2014/main" id="{88D0183D-25FF-D086-AE10-099016FD9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69">
              <a:extLst>
                <a:ext uri="{FF2B5EF4-FFF2-40B4-BE49-F238E27FC236}">
                  <a16:creationId xmlns:a16="http://schemas.microsoft.com/office/drawing/2014/main" id="{E3F3A54E-E2E0-DFC0-BDE0-BC8C835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70">
              <a:extLst>
                <a:ext uri="{FF2B5EF4-FFF2-40B4-BE49-F238E27FC236}">
                  <a16:creationId xmlns:a16="http://schemas.microsoft.com/office/drawing/2014/main" id="{00542899-D3D2-D89C-2A1E-FD1B281A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71">
              <a:extLst>
                <a:ext uri="{FF2B5EF4-FFF2-40B4-BE49-F238E27FC236}">
                  <a16:creationId xmlns:a16="http://schemas.microsoft.com/office/drawing/2014/main" id="{4F2091F0-6C59-C22E-2D7A-D8650E6D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72">
              <a:extLst>
                <a:ext uri="{FF2B5EF4-FFF2-40B4-BE49-F238E27FC236}">
                  <a16:creationId xmlns:a16="http://schemas.microsoft.com/office/drawing/2014/main" id="{C759C48C-E4F6-756D-CD1A-D99F9EE8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73">
              <a:extLst>
                <a:ext uri="{FF2B5EF4-FFF2-40B4-BE49-F238E27FC236}">
                  <a16:creationId xmlns:a16="http://schemas.microsoft.com/office/drawing/2014/main" id="{B513BF2E-1CAD-0746-B13A-128B06C2A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74">
              <a:extLst>
                <a:ext uri="{FF2B5EF4-FFF2-40B4-BE49-F238E27FC236}">
                  <a16:creationId xmlns:a16="http://schemas.microsoft.com/office/drawing/2014/main" id="{6D36D5FB-2771-CA97-4027-DE3D461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75">
              <a:extLst>
                <a:ext uri="{FF2B5EF4-FFF2-40B4-BE49-F238E27FC236}">
                  <a16:creationId xmlns:a16="http://schemas.microsoft.com/office/drawing/2014/main" id="{E16A2ECD-AEF0-C7FA-9748-E0BF5D27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76">
              <a:extLst>
                <a:ext uri="{FF2B5EF4-FFF2-40B4-BE49-F238E27FC236}">
                  <a16:creationId xmlns:a16="http://schemas.microsoft.com/office/drawing/2014/main" id="{8232E942-FE12-FC8D-053A-56B279EB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77">
              <a:extLst>
                <a:ext uri="{FF2B5EF4-FFF2-40B4-BE49-F238E27FC236}">
                  <a16:creationId xmlns:a16="http://schemas.microsoft.com/office/drawing/2014/main" id="{2A55122B-F810-3BD1-449E-9CE4A233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78">
              <a:extLst>
                <a:ext uri="{FF2B5EF4-FFF2-40B4-BE49-F238E27FC236}">
                  <a16:creationId xmlns:a16="http://schemas.microsoft.com/office/drawing/2014/main" id="{3ABB326F-35AA-1DFF-5CE2-C063938D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6D38AEF6-99D5-7E38-97F9-2E5B55AAEE9D}"/>
              </a:ext>
            </a:extLst>
          </p:cNvPr>
          <p:cNvSpPr txBox="1"/>
          <p:nvPr/>
        </p:nvSpPr>
        <p:spPr>
          <a:xfrm>
            <a:off x="5099924" y="3083280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5 </a:t>
            </a:r>
          </a:p>
        </p:txBody>
      </p:sp>
      <p:grpSp>
        <p:nvGrpSpPr>
          <p:cNvPr id="405" name="Group 3">
            <a:extLst>
              <a:ext uri="{FF2B5EF4-FFF2-40B4-BE49-F238E27FC236}">
                <a16:creationId xmlns:a16="http://schemas.microsoft.com/office/drawing/2014/main" id="{BA933A60-0FD1-F9FC-64B2-9BDBC3920C83}"/>
              </a:ext>
            </a:extLst>
          </p:cNvPr>
          <p:cNvGrpSpPr>
            <a:grpSpLocks/>
          </p:cNvGrpSpPr>
          <p:nvPr/>
        </p:nvGrpSpPr>
        <p:grpSpPr bwMode="auto">
          <a:xfrm>
            <a:off x="9381730" y="2977549"/>
            <a:ext cx="847018" cy="700129"/>
            <a:chOff x="2976" y="864"/>
            <a:chExt cx="780" cy="582"/>
          </a:xfrm>
        </p:grpSpPr>
        <p:sp>
          <p:nvSpPr>
            <p:cNvPr id="406" name="Freeform 4">
              <a:extLst>
                <a:ext uri="{FF2B5EF4-FFF2-40B4-BE49-F238E27FC236}">
                  <a16:creationId xmlns:a16="http://schemas.microsoft.com/office/drawing/2014/main" id="{56C6F63A-2CA7-1D5B-85A6-4A45B4D8D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7" name="Freeform 5">
              <a:extLst>
                <a:ext uri="{FF2B5EF4-FFF2-40B4-BE49-F238E27FC236}">
                  <a16:creationId xmlns:a16="http://schemas.microsoft.com/office/drawing/2014/main" id="{83C03818-01AD-8F0E-E087-BB644FEEC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8" name="Freeform 6">
              <a:extLst>
                <a:ext uri="{FF2B5EF4-FFF2-40B4-BE49-F238E27FC236}">
                  <a16:creationId xmlns:a16="http://schemas.microsoft.com/office/drawing/2014/main" id="{48A71F96-765D-4DCD-B6CD-35E41B060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" name="Freeform 7">
              <a:extLst>
                <a:ext uri="{FF2B5EF4-FFF2-40B4-BE49-F238E27FC236}">
                  <a16:creationId xmlns:a16="http://schemas.microsoft.com/office/drawing/2014/main" id="{3EDC31CD-26C7-DF51-E103-DF3D6B2DC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" name="Freeform 8">
              <a:extLst>
                <a:ext uri="{FF2B5EF4-FFF2-40B4-BE49-F238E27FC236}">
                  <a16:creationId xmlns:a16="http://schemas.microsoft.com/office/drawing/2014/main" id="{7DA7AB79-D084-A313-38FD-DBCA8417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" name="Freeform 9">
              <a:extLst>
                <a:ext uri="{FF2B5EF4-FFF2-40B4-BE49-F238E27FC236}">
                  <a16:creationId xmlns:a16="http://schemas.microsoft.com/office/drawing/2014/main" id="{C90BA211-C45A-E3BD-B9C5-80164314C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" name="Freeform 10">
              <a:extLst>
                <a:ext uri="{FF2B5EF4-FFF2-40B4-BE49-F238E27FC236}">
                  <a16:creationId xmlns:a16="http://schemas.microsoft.com/office/drawing/2014/main" id="{5CA4DBD7-C33F-3408-C56E-AB79396D3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" name="Freeform 11">
              <a:extLst>
                <a:ext uri="{FF2B5EF4-FFF2-40B4-BE49-F238E27FC236}">
                  <a16:creationId xmlns:a16="http://schemas.microsoft.com/office/drawing/2014/main" id="{D8558DBD-AEF4-2181-D90C-3D41DABD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4" name="Freeform 12">
              <a:extLst>
                <a:ext uri="{FF2B5EF4-FFF2-40B4-BE49-F238E27FC236}">
                  <a16:creationId xmlns:a16="http://schemas.microsoft.com/office/drawing/2014/main" id="{A83C4C28-85ED-555C-A309-4B7250869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5" name="Freeform 13">
              <a:extLst>
                <a:ext uri="{FF2B5EF4-FFF2-40B4-BE49-F238E27FC236}">
                  <a16:creationId xmlns:a16="http://schemas.microsoft.com/office/drawing/2014/main" id="{300C2167-F986-B7E4-8D95-7C02DF00C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6" name="Freeform 14">
              <a:extLst>
                <a:ext uri="{FF2B5EF4-FFF2-40B4-BE49-F238E27FC236}">
                  <a16:creationId xmlns:a16="http://schemas.microsoft.com/office/drawing/2014/main" id="{FAEA91CC-BA37-781D-2231-FEC2E1F8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7" name="Freeform 15">
              <a:extLst>
                <a:ext uri="{FF2B5EF4-FFF2-40B4-BE49-F238E27FC236}">
                  <a16:creationId xmlns:a16="http://schemas.microsoft.com/office/drawing/2014/main" id="{B2545A4A-5A00-5AA3-A897-E1E392B5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8" name="Freeform 16">
              <a:extLst>
                <a:ext uri="{FF2B5EF4-FFF2-40B4-BE49-F238E27FC236}">
                  <a16:creationId xmlns:a16="http://schemas.microsoft.com/office/drawing/2014/main" id="{ED993625-9BC3-CCF3-77B1-DD867AEF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9" name="Freeform 17">
              <a:extLst>
                <a:ext uri="{FF2B5EF4-FFF2-40B4-BE49-F238E27FC236}">
                  <a16:creationId xmlns:a16="http://schemas.microsoft.com/office/drawing/2014/main" id="{C865CEE3-AF5C-46C8-BAC5-AACC83C00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" name="Freeform 18">
              <a:extLst>
                <a:ext uri="{FF2B5EF4-FFF2-40B4-BE49-F238E27FC236}">
                  <a16:creationId xmlns:a16="http://schemas.microsoft.com/office/drawing/2014/main" id="{6E499B7D-A5FC-1F13-5379-BBD4EB19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1" name="Freeform 19">
              <a:extLst>
                <a:ext uri="{FF2B5EF4-FFF2-40B4-BE49-F238E27FC236}">
                  <a16:creationId xmlns:a16="http://schemas.microsoft.com/office/drawing/2014/main" id="{84E3DC4F-E3E7-44A7-5FA5-38D57AFE8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2" name="Freeform 20">
              <a:extLst>
                <a:ext uri="{FF2B5EF4-FFF2-40B4-BE49-F238E27FC236}">
                  <a16:creationId xmlns:a16="http://schemas.microsoft.com/office/drawing/2014/main" id="{67F6049D-C471-EA91-D113-B28028022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" name="Freeform 21">
              <a:extLst>
                <a:ext uri="{FF2B5EF4-FFF2-40B4-BE49-F238E27FC236}">
                  <a16:creationId xmlns:a16="http://schemas.microsoft.com/office/drawing/2014/main" id="{D61B1A04-F259-45AD-1AF8-9E16AAC53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4" name="Freeform 22">
              <a:extLst>
                <a:ext uri="{FF2B5EF4-FFF2-40B4-BE49-F238E27FC236}">
                  <a16:creationId xmlns:a16="http://schemas.microsoft.com/office/drawing/2014/main" id="{E0975591-95F2-7FB4-AA4D-7AEBA27C2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5" name="Freeform 23">
              <a:extLst>
                <a:ext uri="{FF2B5EF4-FFF2-40B4-BE49-F238E27FC236}">
                  <a16:creationId xmlns:a16="http://schemas.microsoft.com/office/drawing/2014/main" id="{AA89B0CE-A5EB-4FB2-5659-11EDA8DB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" name="Freeform 24">
              <a:extLst>
                <a:ext uri="{FF2B5EF4-FFF2-40B4-BE49-F238E27FC236}">
                  <a16:creationId xmlns:a16="http://schemas.microsoft.com/office/drawing/2014/main" id="{DDA1CC3B-6969-26FE-1179-B0BD9E56B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7" name="Freeform 25">
              <a:extLst>
                <a:ext uri="{FF2B5EF4-FFF2-40B4-BE49-F238E27FC236}">
                  <a16:creationId xmlns:a16="http://schemas.microsoft.com/office/drawing/2014/main" id="{16817246-443E-804C-B54A-0926FFF45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" name="Freeform 26">
              <a:extLst>
                <a:ext uri="{FF2B5EF4-FFF2-40B4-BE49-F238E27FC236}">
                  <a16:creationId xmlns:a16="http://schemas.microsoft.com/office/drawing/2014/main" id="{29C5935D-7093-6970-683E-E339B338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" name="Freeform 27">
              <a:extLst>
                <a:ext uri="{FF2B5EF4-FFF2-40B4-BE49-F238E27FC236}">
                  <a16:creationId xmlns:a16="http://schemas.microsoft.com/office/drawing/2014/main" id="{67C35C5F-21D3-4F80-EA73-A088BB94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" name="Freeform 28">
              <a:extLst>
                <a:ext uri="{FF2B5EF4-FFF2-40B4-BE49-F238E27FC236}">
                  <a16:creationId xmlns:a16="http://schemas.microsoft.com/office/drawing/2014/main" id="{8CF2857E-9ADC-A52E-A6E6-E8AB70D7A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" name="Freeform 29">
              <a:extLst>
                <a:ext uri="{FF2B5EF4-FFF2-40B4-BE49-F238E27FC236}">
                  <a16:creationId xmlns:a16="http://schemas.microsoft.com/office/drawing/2014/main" id="{99DF95C6-432D-2911-007C-ED0EB0D19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" name="Freeform 30">
              <a:extLst>
                <a:ext uri="{FF2B5EF4-FFF2-40B4-BE49-F238E27FC236}">
                  <a16:creationId xmlns:a16="http://schemas.microsoft.com/office/drawing/2014/main" id="{E01D1F44-F375-300A-C997-A008E9742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" name="Freeform 31">
              <a:extLst>
                <a:ext uri="{FF2B5EF4-FFF2-40B4-BE49-F238E27FC236}">
                  <a16:creationId xmlns:a16="http://schemas.microsoft.com/office/drawing/2014/main" id="{ABE2478C-505F-DAD9-41EB-4062E80AF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4" name="Freeform 32">
              <a:extLst>
                <a:ext uri="{FF2B5EF4-FFF2-40B4-BE49-F238E27FC236}">
                  <a16:creationId xmlns:a16="http://schemas.microsoft.com/office/drawing/2014/main" id="{E0A102E9-4FB0-6535-C6C7-10D638DB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5" name="Freeform 33">
              <a:extLst>
                <a:ext uri="{FF2B5EF4-FFF2-40B4-BE49-F238E27FC236}">
                  <a16:creationId xmlns:a16="http://schemas.microsoft.com/office/drawing/2014/main" id="{0A48B8D7-0D92-1598-391C-4AB84DCF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6" name="Freeform 34">
              <a:extLst>
                <a:ext uri="{FF2B5EF4-FFF2-40B4-BE49-F238E27FC236}">
                  <a16:creationId xmlns:a16="http://schemas.microsoft.com/office/drawing/2014/main" id="{E89D8D62-E022-5BEF-C0BE-91A0F7FE6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7" name="Freeform 35">
              <a:extLst>
                <a:ext uri="{FF2B5EF4-FFF2-40B4-BE49-F238E27FC236}">
                  <a16:creationId xmlns:a16="http://schemas.microsoft.com/office/drawing/2014/main" id="{C7F29BD8-03B9-ABF6-3549-034E50B3B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8" name="Freeform 36">
              <a:extLst>
                <a:ext uri="{FF2B5EF4-FFF2-40B4-BE49-F238E27FC236}">
                  <a16:creationId xmlns:a16="http://schemas.microsoft.com/office/drawing/2014/main" id="{6B1B9703-3675-DD6E-4798-A64A5B319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9" name="Freeform 37">
              <a:extLst>
                <a:ext uri="{FF2B5EF4-FFF2-40B4-BE49-F238E27FC236}">
                  <a16:creationId xmlns:a16="http://schemas.microsoft.com/office/drawing/2014/main" id="{E7D5423A-B61C-5BE8-4957-C3B033990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" name="Freeform 38">
              <a:extLst>
                <a:ext uri="{FF2B5EF4-FFF2-40B4-BE49-F238E27FC236}">
                  <a16:creationId xmlns:a16="http://schemas.microsoft.com/office/drawing/2014/main" id="{FEEE91F9-999C-F677-4148-59B1100B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" name="Freeform 39">
              <a:extLst>
                <a:ext uri="{FF2B5EF4-FFF2-40B4-BE49-F238E27FC236}">
                  <a16:creationId xmlns:a16="http://schemas.microsoft.com/office/drawing/2014/main" id="{DF5A7DD8-1D04-6759-C572-1C47FC179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2" name="Freeform 40">
              <a:extLst>
                <a:ext uri="{FF2B5EF4-FFF2-40B4-BE49-F238E27FC236}">
                  <a16:creationId xmlns:a16="http://schemas.microsoft.com/office/drawing/2014/main" id="{7D2633D5-FD42-B59B-F823-4BCF03710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3" name="Freeform 41">
              <a:extLst>
                <a:ext uri="{FF2B5EF4-FFF2-40B4-BE49-F238E27FC236}">
                  <a16:creationId xmlns:a16="http://schemas.microsoft.com/office/drawing/2014/main" id="{5EC04727-9D52-753E-C9F3-141C9A21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4" name="Freeform 42">
              <a:extLst>
                <a:ext uri="{FF2B5EF4-FFF2-40B4-BE49-F238E27FC236}">
                  <a16:creationId xmlns:a16="http://schemas.microsoft.com/office/drawing/2014/main" id="{1E33C990-309E-8A7A-B2E3-6F42B3A05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5" name="Freeform 43">
              <a:extLst>
                <a:ext uri="{FF2B5EF4-FFF2-40B4-BE49-F238E27FC236}">
                  <a16:creationId xmlns:a16="http://schemas.microsoft.com/office/drawing/2014/main" id="{D47AE273-FB9B-A06D-C050-1C53FA01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6" name="Freeform 44">
              <a:extLst>
                <a:ext uri="{FF2B5EF4-FFF2-40B4-BE49-F238E27FC236}">
                  <a16:creationId xmlns:a16="http://schemas.microsoft.com/office/drawing/2014/main" id="{D0F9311F-2A23-2415-D8FE-EAEDDC303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7" name="Freeform 45">
              <a:extLst>
                <a:ext uri="{FF2B5EF4-FFF2-40B4-BE49-F238E27FC236}">
                  <a16:creationId xmlns:a16="http://schemas.microsoft.com/office/drawing/2014/main" id="{38402EF9-3CF2-0EC3-E505-6936B0101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8" name="Freeform 46">
              <a:extLst>
                <a:ext uri="{FF2B5EF4-FFF2-40B4-BE49-F238E27FC236}">
                  <a16:creationId xmlns:a16="http://schemas.microsoft.com/office/drawing/2014/main" id="{AB75EA5A-21A6-8578-C371-DA2FEE118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9" name="Freeform 47">
              <a:extLst>
                <a:ext uri="{FF2B5EF4-FFF2-40B4-BE49-F238E27FC236}">
                  <a16:creationId xmlns:a16="http://schemas.microsoft.com/office/drawing/2014/main" id="{C1E86871-3879-6563-1A10-E847295DB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" name="Freeform 48">
              <a:extLst>
                <a:ext uri="{FF2B5EF4-FFF2-40B4-BE49-F238E27FC236}">
                  <a16:creationId xmlns:a16="http://schemas.microsoft.com/office/drawing/2014/main" id="{94AA29CA-2F9C-4A16-32BA-E4B08F31B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" name="Freeform 49">
              <a:extLst>
                <a:ext uri="{FF2B5EF4-FFF2-40B4-BE49-F238E27FC236}">
                  <a16:creationId xmlns:a16="http://schemas.microsoft.com/office/drawing/2014/main" id="{5F9568C3-A9FC-660F-60DB-6E743FD9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" name="Freeform 50">
              <a:extLst>
                <a:ext uri="{FF2B5EF4-FFF2-40B4-BE49-F238E27FC236}">
                  <a16:creationId xmlns:a16="http://schemas.microsoft.com/office/drawing/2014/main" id="{215672AA-8195-DE2E-1144-6C4BD2BD2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3" name="Freeform 51">
              <a:extLst>
                <a:ext uri="{FF2B5EF4-FFF2-40B4-BE49-F238E27FC236}">
                  <a16:creationId xmlns:a16="http://schemas.microsoft.com/office/drawing/2014/main" id="{BE661EFC-1F40-3479-5FD0-CE52173AA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4" name="Freeform 52">
              <a:extLst>
                <a:ext uri="{FF2B5EF4-FFF2-40B4-BE49-F238E27FC236}">
                  <a16:creationId xmlns:a16="http://schemas.microsoft.com/office/drawing/2014/main" id="{2C6E533C-7F27-1E69-564C-8C8BC6BD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5" name="Freeform 53">
              <a:extLst>
                <a:ext uri="{FF2B5EF4-FFF2-40B4-BE49-F238E27FC236}">
                  <a16:creationId xmlns:a16="http://schemas.microsoft.com/office/drawing/2014/main" id="{A02C0E4F-FFFC-8F0F-B6A4-C18C1F9FA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6" name="Freeform 54">
              <a:extLst>
                <a:ext uri="{FF2B5EF4-FFF2-40B4-BE49-F238E27FC236}">
                  <a16:creationId xmlns:a16="http://schemas.microsoft.com/office/drawing/2014/main" id="{ECA6988A-5228-27F8-DC00-5856685D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7" name="Freeform 55">
              <a:extLst>
                <a:ext uri="{FF2B5EF4-FFF2-40B4-BE49-F238E27FC236}">
                  <a16:creationId xmlns:a16="http://schemas.microsoft.com/office/drawing/2014/main" id="{23EF3E42-9297-898C-62BB-4BA831ED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8" name="Freeform 56">
              <a:extLst>
                <a:ext uri="{FF2B5EF4-FFF2-40B4-BE49-F238E27FC236}">
                  <a16:creationId xmlns:a16="http://schemas.microsoft.com/office/drawing/2014/main" id="{2EE9B5FF-D6A0-37E0-38AC-817F6302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9" name="Freeform 57">
              <a:extLst>
                <a:ext uri="{FF2B5EF4-FFF2-40B4-BE49-F238E27FC236}">
                  <a16:creationId xmlns:a16="http://schemas.microsoft.com/office/drawing/2014/main" id="{7F66DA6E-061D-2222-91F6-D3FB3A3A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" name="Freeform 58">
              <a:extLst>
                <a:ext uri="{FF2B5EF4-FFF2-40B4-BE49-F238E27FC236}">
                  <a16:creationId xmlns:a16="http://schemas.microsoft.com/office/drawing/2014/main" id="{6F429F7B-386F-5516-19A9-13C9EDB9F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" name="Freeform 59">
              <a:extLst>
                <a:ext uri="{FF2B5EF4-FFF2-40B4-BE49-F238E27FC236}">
                  <a16:creationId xmlns:a16="http://schemas.microsoft.com/office/drawing/2014/main" id="{96BF8566-14CC-7E4B-0370-8C4384F1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2" name="Freeform 60">
              <a:extLst>
                <a:ext uri="{FF2B5EF4-FFF2-40B4-BE49-F238E27FC236}">
                  <a16:creationId xmlns:a16="http://schemas.microsoft.com/office/drawing/2014/main" id="{A072A2F1-6D1B-1F93-C0F8-5347E80C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3" name="Freeform 61">
              <a:extLst>
                <a:ext uri="{FF2B5EF4-FFF2-40B4-BE49-F238E27FC236}">
                  <a16:creationId xmlns:a16="http://schemas.microsoft.com/office/drawing/2014/main" id="{B0D693D3-1684-9D75-12B6-590894BC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" name="Freeform 62">
              <a:extLst>
                <a:ext uri="{FF2B5EF4-FFF2-40B4-BE49-F238E27FC236}">
                  <a16:creationId xmlns:a16="http://schemas.microsoft.com/office/drawing/2014/main" id="{F30A5630-634B-601F-4933-367A829C3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5" name="Freeform 63">
              <a:extLst>
                <a:ext uri="{FF2B5EF4-FFF2-40B4-BE49-F238E27FC236}">
                  <a16:creationId xmlns:a16="http://schemas.microsoft.com/office/drawing/2014/main" id="{81DE7835-8659-81D6-5DB3-78C518CF2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" name="Freeform 64">
              <a:extLst>
                <a:ext uri="{FF2B5EF4-FFF2-40B4-BE49-F238E27FC236}">
                  <a16:creationId xmlns:a16="http://schemas.microsoft.com/office/drawing/2014/main" id="{0B3035F2-9AEF-3800-5412-C2B58766E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7" name="Freeform 65">
              <a:extLst>
                <a:ext uri="{FF2B5EF4-FFF2-40B4-BE49-F238E27FC236}">
                  <a16:creationId xmlns:a16="http://schemas.microsoft.com/office/drawing/2014/main" id="{8BFF9733-90F8-1D7E-C32C-5BE565A9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8" name="Freeform 66">
              <a:extLst>
                <a:ext uri="{FF2B5EF4-FFF2-40B4-BE49-F238E27FC236}">
                  <a16:creationId xmlns:a16="http://schemas.microsoft.com/office/drawing/2014/main" id="{E22E7215-EC8F-7320-80B2-A729B6EC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" name="Freeform 67">
              <a:extLst>
                <a:ext uri="{FF2B5EF4-FFF2-40B4-BE49-F238E27FC236}">
                  <a16:creationId xmlns:a16="http://schemas.microsoft.com/office/drawing/2014/main" id="{4FA398FB-9C46-9FEE-AA0C-36A7BB3C6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0" name="Freeform 68">
              <a:extLst>
                <a:ext uri="{FF2B5EF4-FFF2-40B4-BE49-F238E27FC236}">
                  <a16:creationId xmlns:a16="http://schemas.microsoft.com/office/drawing/2014/main" id="{A3AB8C93-3D7B-CC3C-DA98-E14786610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" name="Freeform 69">
              <a:extLst>
                <a:ext uri="{FF2B5EF4-FFF2-40B4-BE49-F238E27FC236}">
                  <a16:creationId xmlns:a16="http://schemas.microsoft.com/office/drawing/2014/main" id="{64CB6AAF-377A-DDDA-3F0C-4B09FB7D9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2" name="Freeform 70">
              <a:extLst>
                <a:ext uri="{FF2B5EF4-FFF2-40B4-BE49-F238E27FC236}">
                  <a16:creationId xmlns:a16="http://schemas.microsoft.com/office/drawing/2014/main" id="{9433C3F6-829C-2C3E-7155-71EBD903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" name="Freeform 71">
              <a:extLst>
                <a:ext uri="{FF2B5EF4-FFF2-40B4-BE49-F238E27FC236}">
                  <a16:creationId xmlns:a16="http://schemas.microsoft.com/office/drawing/2014/main" id="{D103C503-99AB-9143-92D6-FE1BBA572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" name="Freeform 72">
              <a:extLst>
                <a:ext uri="{FF2B5EF4-FFF2-40B4-BE49-F238E27FC236}">
                  <a16:creationId xmlns:a16="http://schemas.microsoft.com/office/drawing/2014/main" id="{BF850FFD-2311-C069-80E9-C5046DB9A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5" name="Freeform 73">
              <a:extLst>
                <a:ext uri="{FF2B5EF4-FFF2-40B4-BE49-F238E27FC236}">
                  <a16:creationId xmlns:a16="http://schemas.microsoft.com/office/drawing/2014/main" id="{24F82BE6-75B4-9654-9051-3F84A306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6" name="Freeform 74">
              <a:extLst>
                <a:ext uri="{FF2B5EF4-FFF2-40B4-BE49-F238E27FC236}">
                  <a16:creationId xmlns:a16="http://schemas.microsoft.com/office/drawing/2014/main" id="{7165E94F-13DB-45CD-EDE7-B6AD99AE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7" name="Freeform 75">
              <a:extLst>
                <a:ext uri="{FF2B5EF4-FFF2-40B4-BE49-F238E27FC236}">
                  <a16:creationId xmlns:a16="http://schemas.microsoft.com/office/drawing/2014/main" id="{6A48D211-C2FF-C7E4-9F94-DF3336C4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8" name="Freeform 76">
              <a:extLst>
                <a:ext uri="{FF2B5EF4-FFF2-40B4-BE49-F238E27FC236}">
                  <a16:creationId xmlns:a16="http://schemas.microsoft.com/office/drawing/2014/main" id="{DE68A336-B5F9-4A5C-B48C-60897BE8D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Freeform 77">
              <a:extLst>
                <a:ext uri="{FF2B5EF4-FFF2-40B4-BE49-F238E27FC236}">
                  <a16:creationId xmlns:a16="http://schemas.microsoft.com/office/drawing/2014/main" id="{7EFCD350-97F4-05FE-302B-FF852FD9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Freeform 78">
              <a:extLst>
                <a:ext uri="{FF2B5EF4-FFF2-40B4-BE49-F238E27FC236}">
                  <a16:creationId xmlns:a16="http://schemas.microsoft.com/office/drawing/2014/main" id="{71298824-AE48-9E42-CA3E-E1F4EA0E2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1" name="TextBox 480">
            <a:extLst>
              <a:ext uri="{FF2B5EF4-FFF2-40B4-BE49-F238E27FC236}">
                <a16:creationId xmlns:a16="http://schemas.microsoft.com/office/drawing/2014/main" id="{A5515E8A-2CFF-A489-9FDE-DDD48FB21C74}"/>
              </a:ext>
            </a:extLst>
          </p:cNvPr>
          <p:cNvSpPr txBox="1"/>
          <p:nvPr/>
        </p:nvSpPr>
        <p:spPr>
          <a:xfrm>
            <a:off x="8883630" y="3067641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grpSp>
        <p:nvGrpSpPr>
          <p:cNvPr id="482" name="Group 3">
            <a:extLst>
              <a:ext uri="{FF2B5EF4-FFF2-40B4-BE49-F238E27FC236}">
                <a16:creationId xmlns:a16="http://schemas.microsoft.com/office/drawing/2014/main" id="{3255CCB8-44F8-A20E-3827-A17E56819D77}"/>
              </a:ext>
            </a:extLst>
          </p:cNvPr>
          <p:cNvGrpSpPr>
            <a:grpSpLocks/>
          </p:cNvGrpSpPr>
          <p:nvPr/>
        </p:nvGrpSpPr>
        <p:grpSpPr bwMode="auto">
          <a:xfrm>
            <a:off x="1666797" y="2961173"/>
            <a:ext cx="847018" cy="700129"/>
            <a:chOff x="2976" y="864"/>
            <a:chExt cx="780" cy="582"/>
          </a:xfrm>
        </p:grpSpPr>
        <p:sp>
          <p:nvSpPr>
            <p:cNvPr id="483" name="Freeform 4">
              <a:extLst>
                <a:ext uri="{FF2B5EF4-FFF2-40B4-BE49-F238E27FC236}">
                  <a16:creationId xmlns:a16="http://schemas.microsoft.com/office/drawing/2014/main" id="{00ED5007-9546-373B-8880-24352CCD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Freeform 5">
              <a:extLst>
                <a:ext uri="{FF2B5EF4-FFF2-40B4-BE49-F238E27FC236}">
                  <a16:creationId xmlns:a16="http://schemas.microsoft.com/office/drawing/2014/main" id="{A83C3275-0D4B-DBA2-1062-6D666EF4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Freeform 6">
              <a:extLst>
                <a:ext uri="{FF2B5EF4-FFF2-40B4-BE49-F238E27FC236}">
                  <a16:creationId xmlns:a16="http://schemas.microsoft.com/office/drawing/2014/main" id="{884912F4-5C3B-4A10-3993-86038B177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Freeform 7">
              <a:extLst>
                <a:ext uri="{FF2B5EF4-FFF2-40B4-BE49-F238E27FC236}">
                  <a16:creationId xmlns:a16="http://schemas.microsoft.com/office/drawing/2014/main" id="{CD76883F-B5B0-A859-43D0-6DF113F8F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Freeform 8">
              <a:extLst>
                <a:ext uri="{FF2B5EF4-FFF2-40B4-BE49-F238E27FC236}">
                  <a16:creationId xmlns:a16="http://schemas.microsoft.com/office/drawing/2014/main" id="{4E919A83-BB57-9AE0-548C-AED5357F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Freeform 9">
              <a:extLst>
                <a:ext uri="{FF2B5EF4-FFF2-40B4-BE49-F238E27FC236}">
                  <a16:creationId xmlns:a16="http://schemas.microsoft.com/office/drawing/2014/main" id="{0AB5D2D9-8E7E-111D-0F32-F67E6AD9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Freeform 10">
              <a:extLst>
                <a:ext uri="{FF2B5EF4-FFF2-40B4-BE49-F238E27FC236}">
                  <a16:creationId xmlns:a16="http://schemas.microsoft.com/office/drawing/2014/main" id="{723C6A8D-C9FB-2602-7087-C14C7EFE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Freeform 11">
              <a:extLst>
                <a:ext uri="{FF2B5EF4-FFF2-40B4-BE49-F238E27FC236}">
                  <a16:creationId xmlns:a16="http://schemas.microsoft.com/office/drawing/2014/main" id="{79F0CFD3-116C-DC19-EDAA-4D52CF33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Freeform 12">
              <a:extLst>
                <a:ext uri="{FF2B5EF4-FFF2-40B4-BE49-F238E27FC236}">
                  <a16:creationId xmlns:a16="http://schemas.microsoft.com/office/drawing/2014/main" id="{856A8574-1C9A-F687-8E1C-195C9836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Freeform 13">
              <a:extLst>
                <a:ext uri="{FF2B5EF4-FFF2-40B4-BE49-F238E27FC236}">
                  <a16:creationId xmlns:a16="http://schemas.microsoft.com/office/drawing/2014/main" id="{82B83F0B-9BEF-D2DD-B66C-A6673BB1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Freeform 14">
              <a:extLst>
                <a:ext uri="{FF2B5EF4-FFF2-40B4-BE49-F238E27FC236}">
                  <a16:creationId xmlns:a16="http://schemas.microsoft.com/office/drawing/2014/main" id="{209000B4-A187-C4BF-44BC-86DB69DA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Freeform 15">
              <a:extLst>
                <a:ext uri="{FF2B5EF4-FFF2-40B4-BE49-F238E27FC236}">
                  <a16:creationId xmlns:a16="http://schemas.microsoft.com/office/drawing/2014/main" id="{456D66D3-D6CE-7543-EF43-FC066046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Freeform 16">
              <a:extLst>
                <a:ext uri="{FF2B5EF4-FFF2-40B4-BE49-F238E27FC236}">
                  <a16:creationId xmlns:a16="http://schemas.microsoft.com/office/drawing/2014/main" id="{C4C04134-0F3F-3446-64FB-6B442A79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Freeform 17">
              <a:extLst>
                <a:ext uri="{FF2B5EF4-FFF2-40B4-BE49-F238E27FC236}">
                  <a16:creationId xmlns:a16="http://schemas.microsoft.com/office/drawing/2014/main" id="{DF831F79-01E7-7AF3-5414-6712A716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Freeform 18">
              <a:extLst>
                <a:ext uri="{FF2B5EF4-FFF2-40B4-BE49-F238E27FC236}">
                  <a16:creationId xmlns:a16="http://schemas.microsoft.com/office/drawing/2014/main" id="{16F90DCB-9372-21DA-317F-75709586D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Freeform 19">
              <a:extLst>
                <a:ext uri="{FF2B5EF4-FFF2-40B4-BE49-F238E27FC236}">
                  <a16:creationId xmlns:a16="http://schemas.microsoft.com/office/drawing/2014/main" id="{21379D71-2C23-5A55-3403-C0484395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Freeform 20">
              <a:extLst>
                <a:ext uri="{FF2B5EF4-FFF2-40B4-BE49-F238E27FC236}">
                  <a16:creationId xmlns:a16="http://schemas.microsoft.com/office/drawing/2014/main" id="{261A58A5-91AB-812C-DECC-C96DC180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Freeform 21">
              <a:extLst>
                <a:ext uri="{FF2B5EF4-FFF2-40B4-BE49-F238E27FC236}">
                  <a16:creationId xmlns:a16="http://schemas.microsoft.com/office/drawing/2014/main" id="{304D33E4-7C46-826D-B3C8-3EE5B19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Freeform 22">
              <a:extLst>
                <a:ext uri="{FF2B5EF4-FFF2-40B4-BE49-F238E27FC236}">
                  <a16:creationId xmlns:a16="http://schemas.microsoft.com/office/drawing/2014/main" id="{D7042302-D183-C5E0-8CCB-3C20C7C0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Freeform 23">
              <a:extLst>
                <a:ext uri="{FF2B5EF4-FFF2-40B4-BE49-F238E27FC236}">
                  <a16:creationId xmlns:a16="http://schemas.microsoft.com/office/drawing/2014/main" id="{3CFC0E63-2424-38E6-D5D6-410B8012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Freeform 24">
              <a:extLst>
                <a:ext uri="{FF2B5EF4-FFF2-40B4-BE49-F238E27FC236}">
                  <a16:creationId xmlns:a16="http://schemas.microsoft.com/office/drawing/2014/main" id="{068A928B-B4C8-9CF5-E22E-DDF8C3E21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Freeform 25">
              <a:extLst>
                <a:ext uri="{FF2B5EF4-FFF2-40B4-BE49-F238E27FC236}">
                  <a16:creationId xmlns:a16="http://schemas.microsoft.com/office/drawing/2014/main" id="{14DFAF7A-45A3-7C2C-0EB9-9D344018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Freeform 26">
              <a:extLst>
                <a:ext uri="{FF2B5EF4-FFF2-40B4-BE49-F238E27FC236}">
                  <a16:creationId xmlns:a16="http://schemas.microsoft.com/office/drawing/2014/main" id="{FEDAA045-650C-1D0A-BAAF-3A0DBE0EB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Freeform 27">
              <a:extLst>
                <a:ext uri="{FF2B5EF4-FFF2-40B4-BE49-F238E27FC236}">
                  <a16:creationId xmlns:a16="http://schemas.microsoft.com/office/drawing/2014/main" id="{F6AC0842-8062-3DB9-6D24-EBB61031A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Freeform 28">
              <a:extLst>
                <a:ext uri="{FF2B5EF4-FFF2-40B4-BE49-F238E27FC236}">
                  <a16:creationId xmlns:a16="http://schemas.microsoft.com/office/drawing/2014/main" id="{928AFFB8-96F8-DC9E-CE55-DC1431AD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Freeform 29">
              <a:extLst>
                <a:ext uri="{FF2B5EF4-FFF2-40B4-BE49-F238E27FC236}">
                  <a16:creationId xmlns:a16="http://schemas.microsoft.com/office/drawing/2014/main" id="{A8B6CB45-3184-2284-B812-51144F88C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Freeform 30">
              <a:extLst>
                <a:ext uri="{FF2B5EF4-FFF2-40B4-BE49-F238E27FC236}">
                  <a16:creationId xmlns:a16="http://schemas.microsoft.com/office/drawing/2014/main" id="{C1A83F3F-F966-9DAC-404F-6AC605CD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Freeform 31">
              <a:extLst>
                <a:ext uri="{FF2B5EF4-FFF2-40B4-BE49-F238E27FC236}">
                  <a16:creationId xmlns:a16="http://schemas.microsoft.com/office/drawing/2014/main" id="{85600912-C452-B6F9-5BDE-7E4CF232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Freeform 32">
              <a:extLst>
                <a:ext uri="{FF2B5EF4-FFF2-40B4-BE49-F238E27FC236}">
                  <a16:creationId xmlns:a16="http://schemas.microsoft.com/office/drawing/2014/main" id="{5DC0BB9E-7809-B198-CAC6-7CF7115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Freeform 33">
              <a:extLst>
                <a:ext uri="{FF2B5EF4-FFF2-40B4-BE49-F238E27FC236}">
                  <a16:creationId xmlns:a16="http://schemas.microsoft.com/office/drawing/2014/main" id="{923AEF95-F966-3E5D-A3E7-4ED270C38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Freeform 34">
              <a:extLst>
                <a:ext uri="{FF2B5EF4-FFF2-40B4-BE49-F238E27FC236}">
                  <a16:creationId xmlns:a16="http://schemas.microsoft.com/office/drawing/2014/main" id="{CDB28250-615E-0006-B887-CB057F385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Freeform 35">
              <a:extLst>
                <a:ext uri="{FF2B5EF4-FFF2-40B4-BE49-F238E27FC236}">
                  <a16:creationId xmlns:a16="http://schemas.microsoft.com/office/drawing/2014/main" id="{91C93F40-E733-0C7B-56A3-1057D366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Freeform 36">
              <a:extLst>
                <a:ext uri="{FF2B5EF4-FFF2-40B4-BE49-F238E27FC236}">
                  <a16:creationId xmlns:a16="http://schemas.microsoft.com/office/drawing/2014/main" id="{3CA5B438-70D0-7641-7B82-77041040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Freeform 37">
              <a:extLst>
                <a:ext uri="{FF2B5EF4-FFF2-40B4-BE49-F238E27FC236}">
                  <a16:creationId xmlns:a16="http://schemas.microsoft.com/office/drawing/2014/main" id="{0AAB80CE-79BD-B5E8-4DA5-756513B7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Freeform 38">
              <a:extLst>
                <a:ext uri="{FF2B5EF4-FFF2-40B4-BE49-F238E27FC236}">
                  <a16:creationId xmlns:a16="http://schemas.microsoft.com/office/drawing/2014/main" id="{6B5F5BA7-AB85-59AA-96B2-3E9B57879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Freeform 39">
              <a:extLst>
                <a:ext uri="{FF2B5EF4-FFF2-40B4-BE49-F238E27FC236}">
                  <a16:creationId xmlns:a16="http://schemas.microsoft.com/office/drawing/2014/main" id="{F446AFD7-CAAC-9026-F096-CCDCA1B60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Freeform 40">
              <a:extLst>
                <a:ext uri="{FF2B5EF4-FFF2-40B4-BE49-F238E27FC236}">
                  <a16:creationId xmlns:a16="http://schemas.microsoft.com/office/drawing/2014/main" id="{18F6CEF0-BFE1-78CE-8D43-79220C05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Freeform 41">
              <a:extLst>
                <a:ext uri="{FF2B5EF4-FFF2-40B4-BE49-F238E27FC236}">
                  <a16:creationId xmlns:a16="http://schemas.microsoft.com/office/drawing/2014/main" id="{8296BDDF-38C8-C0E3-1E48-F3B9DCAE7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Freeform 42">
              <a:extLst>
                <a:ext uri="{FF2B5EF4-FFF2-40B4-BE49-F238E27FC236}">
                  <a16:creationId xmlns:a16="http://schemas.microsoft.com/office/drawing/2014/main" id="{8ACA777A-9C55-DC93-90D7-49296E8D9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Freeform 43">
              <a:extLst>
                <a:ext uri="{FF2B5EF4-FFF2-40B4-BE49-F238E27FC236}">
                  <a16:creationId xmlns:a16="http://schemas.microsoft.com/office/drawing/2014/main" id="{F8E1BE72-7258-2AB5-3485-ABDEE284E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Freeform 44">
              <a:extLst>
                <a:ext uri="{FF2B5EF4-FFF2-40B4-BE49-F238E27FC236}">
                  <a16:creationId xmlns:a16="http://schemas.microsoft.com/office/drawing/2014/main" id="{2C34E757-1AD2-B984-C053-29B8B872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Freeform 45">
              <a:extLst>
                <a:ext uri="{FF2B5EF4-FFF2-40B4-BE49-F238E27FC236}">
                  <a16:creationId xmlns:a16="http://schemas.microsoft.com/office/drawing/2014/main" id="{B8F775D3-F85D-1FEA-DC9D-71136408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Freeform 46">
              <a:extLst>
                <a:ext uri="{FF2B5EF4-FFF2-40B4-BE49-F238E27FC236}">
                  <a16:creationId xmlns:a16="http://schemas.microsoft.com/office/drawing/2014/main" id="{6620D06B-A623-FE9A-D754-EDCC97C8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Freeform 47">
              <a:extLst>
                <a:ext uri="{FF2B5EF4-FFF2-40B4-BE49-F238E27FC236}">
                  <a16:creationId xmlns:a16="http://schemas.microsoft.com/office/drawing/2014/main" id="{0ED934B5-4C9F-A569-16D7-AA9A261A8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Freeform 48">
              <a:extLst>
                <a:ext uri="{FF2B5EF4-FFF2-40B4-BE49-F238E27FC236}">
                  <a16:creationId xmlns:a16="http://schemas.microsoft.com/office/drawing/2014/main" id="{AA67FC28-ABCB-4CB8-19C4-4EF6AAA2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Freeform 49">
              <a:extLst>
                <a:ext uri="{FF2B5EF4-FFF2-40B4-BE49-F238E27FC236}">
                  <a16:creationId xmlns:a16="http://schemas.microsoft.com/office/drawing/2014/main" id="{C17B6B6E-5424-6F4F-9C9B-DCAFF86E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Freeform 50">
              <a:extLst>
                <a:ext uri="{FF2B5EF4-FFF2-40B4-BE49-F238E27FC236}">
                  <a16:creationId xmlns:a16="http://schemas.microsoft.com/office/drawing/2014/main" id="{02C6D3F6-01CC-14AE-0326-A0960700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Freeform 51">
              <a:extLst>
                <a:ext uri="{FF2B5EF4-FFF2-40B4-BE49-F238E27FC236}">
                  <a16:creationId xmlns:a16="http://schemas.microsoft.com/office/drawing/2014/main" id="{6BD3118E-E92D-6FFE-8ABE-A581F6F7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Freeform 52">
              <a:extLst>
                <a:ext uri="{FF2B5EF4-FFF2-40B4-BE49-F238E27FC236}">
                  <a16:creationId xmlns:a16="http://schemas.microsoft.com/office/drawing/2014/main" id="{79436990-59BA-193A-EA71-E593FBD39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Freeform 53">
              <a:extLst>
                <a:ext uri="{FF2B5EF4-FFF2-40B4-BE49-F238E27FC236}">
                  <a16:creationId xmlns:a16="http://schemas.microsoft.com/office/drawing/2014/main" id="{74A40F6C-5247-E55C-A7DB-07953700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Freeform 54">
              <a:extLst>
                <a:ext uri="{FF2B5EF4-FFF2-40B4-BE49-F238E27FC236}">
                  <a16:creationId xmlns:a16="http://schemas.microsoft.com/office/drawing/2014/main" id="{1E88683F-569D-3131-EBAD-9A1FCF00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Freeform 55">
              <a:extLst>
                <a:ext uri="{FF2B5EF4-FFF2-40B4-BE49-F238E27FC236}">
                  <a16:creationId xmlns:a16="http://schemas.microsoft.com/office/drawing/2014/main" id="{73FDBD80-7D69-E76B-0074-75EAD997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Freeform 56">
              <a:extLst>
                <a:ext uri="{FF2B5EF4-FFF2-40B4-BE49-F238E27FC236}">
                  <a16:creationId xmlns:a16="http://schemas.microsoft.com/office/drawing/2014/main" id="{66475127-AAE8-C25A-481D-89956234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Freeform 57">
              <a:extLst>
                <a:ext uri="{FF2B5EF4-FFF2-40B4-BE49-F238E27FC236}">
                  <a16:creationId xmlns:a16="http://schemas.microsoft.com/office/drawing/2014/main" id="{3126006A-16C2-B776-D612-36BBC91F8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Freeform 58">
              <a:extLst>
                <a:ext uri="{FF2B5EF4-FFF2-40B4-BE49-F238E27FC236}">
                  <a16:creationId xmlns:a16="http://schemas.microsoft.com/office/drawing/2014/main" id="{A81B0D33-5B26-2D4B-E45C-46804708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Freeform 59">
              <a:extLst>
                <a:ext uri="{FF2B5EF4-FFF2-40B4-BE49-F238E27FC236}">
                  <a16:creationId xmlns:a16="http://schemas.microsoft.com/office/drawing/2014/main" id="{D3382B8C-8C86-A058-2239-A9EF9D0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Freeform 60">
              <a:extLst>
                <a:ext uri="{FF2B5EF4-FFF2-40B4-BE49-F238E27FC236}">
                  <a16:creationId xmlns:a16="http://schemas.microsoft.com/office/drawing/2014/main" id="{C53E9ADB-85E3-EFAC-402C-39A5725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Freeform 61">
              <a:extLst>
                <a:ext uri="{FF2B5EF4-FFF2-40B4-BE49-F238E27FC236}">
                  <a16:creationId xmlns:a16="http://schemas.microsoft.com/office/drawing/2014/main" id="{96AF50BA-2CCF-9BEB-5976-F36454431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Freeform 62">
              <a:extLst>
                <a:ext uri="{FF2B5EF4-FFF2-40B4-BE49-F238E27FC236}">
                  <a16:creationId xmlns:a16="http://schemas.microsoft.com/office/drawing/2014/main" id="{22D5288E-BD26-0FFB-6D5A-D8B92A6D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Freeform 63">
              <a:extLst>
                <a:ext uri="{FF2B5EF4-FFF2-40B4-BE49-F238E27FC236}">
                  <a16:creationId xmlns:a16="http://schemas.microsoft.com/office/drawing/2014/main" id="{55D2C6F9-A304-4B64-22AE-04BF0B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Freeform 64">
              <a:extLst>
                <a:ext uri="{FF2B5EF4-FFF2-40B4-BE49-F238E27FC236}">
                  <a16:creationId xmlns:a16="http://schemas.microsoft.com/office/drawing/2014/main" id="{34134B88-CFBE-83E6-58D2-4D2A916E4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" name="Freeform 65">
              <a:extLst>
                <a:ext uri="{FF2B5EF4-FFF2-40B4-BE49-F238E27FC236}">
                  <a16:creationId xmlns:a16="http://schemas.microsoft.com/office/drawing/2014/main" id="{72C4EB5F-1634-A285-B0FA-D62421BC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5" name="Freeform 66">
              <a:extLst>
                <a:ext uri="{FF2B5EF4-FFF2-40B4-BE49-F238E27FC236}">
                  <a16:creationId xmlns:a16="http://schemas.microsoft.com/office/drawing/2014/main" id="{DB6C8132-6CB8-479A-E8B0-B49E946A6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6" name="Freeform 67">
              <a:extLst>
                <a:ext uri="{FF2B5EF4-FFF2-40B4-BE49-F238E27FC236}">
                  <a16:creationId xmlns:a16="http://schemas.microsoft.com/office/drawing/2014/main" id="{BF083DF8-E3EA-2080-BE5C-DF0A5C81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7" name="Freeform 68">
              <a:extLst>
                <a:ext uri="{FF2B5EF4-FFF2-40B4-BE49-F238E27FC236}">
                  <a16:creationId xmlns:a16="http://schemas.microsoft.com/office/drawing/2014/main" id="{7B58C415-024D-E6FD-836C-DDD4F33D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8" name="Freeform 69">
              <a:extLst>
                <a:ext uri="{FF2B5EF4-FFF2-40B4-BE49-F238E27FC236}">
                  <a16:creationId xmlns:a16="http://schemas.microsoft.com/office/drawing/2014/main" id="{DD469901-7C2A-E156-5BD2-2BDFE958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Freeform 70">
              <a:extLst>
                <a:ext uri="{FF2B5EF4-FFF2-40B4-BE49-F238E27FC236}">
                  <a16:creationId xmlns:a16="http://schemas.microsoft.com/office/drawing/2014/main" id="{B6375B30-0538-9615-F623-D1E064D9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Freeform 71">
              <a:extLst>
                <a:ext uri="{FF2B5EF4-FFF2-40B4-BE49-F238E27FC236}">
                  <a16:creationId xmlns:a16="http://schemas.microsoft.com/office/drawing/2014/main" id="{E7034386-1FE4-B954-2E13-5EF91CA1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Freeform 72">
              <a:extLst>
                <a:ext uri="{FF2B5EF4-FFF2-40B4-BE49-F238E27FC236}">
                  <a16:creationId xmlns:a16="http://schemas.microsoft.com/office/drawing/2014/main" id="{6FB80584-CB41-3B77-6B66-E4C09F407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2" name="Freeform 73">
              <a:extLst>
                <a:ext uri="{FF2B5EF4-FFF2-40B4-BE49-F238E27FC236}">
                  <a16:creationId xmlns:a16="http://schemas.microsoft.com/office/drawing/2014/main" id="{CFBADB65-AAA4-877D-0C1D-BFA3FAA5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Freeform 74">
              <a:extLst>
                <a:ext uri="{FF2B5EF4-FFF2-40B4-BE49-F238E27FC236}">
                  <a16:creationId xmlns:a16="http://schemas.microsoft.com/office/drawing/2014/main" id="{992098FC-270B-6B2C-8C3F-0CC6C69F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Freeform 75">
              <a:extLst>
                <a:ext uri="{FF2B5EF4-FFF2-40B4-BE49-F238E27FC236}">
                  <a16:creationId xmlns:a16="http://schemas.microsoft.com/office/drawing/2014/main" id="{2954DC32-40C3-C9B1-187D-B2D8B1A48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Freeform 76">
              <a:extLst>
                <a:ext uri="{FF2B5EF4-FFF2-40B4-BE49-F238E27FC236}">
                  <a16:creationId xmlns:a16="http://schemas.microsoft.com/office/drawing/2014/main" id="{ADE9A6D6-4474-6D65-80B5-12D893AD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Freeform 77">
              <a:extLst>
                <a:ext uri="{FF2B5EF4-FFF2-40B4-BE49-F238E27FC236}">
                  <a16:creationId xmlns:a16="http://schemas.microsoft.com/office/drawing/2014/main" id="{27926B3A-E912-9A3B-2A0F-E30F6DA4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Freeform 78">
              <a:extLst>
                <a:ext uri="{FF2B5EF4-FFF2-40B4-BE49-F238E27FC236}">
                  <a16:creationId xmlns:a16="http://schemas.microsoft.com/office/drawing/2014/main" id="{0C5AABDC-F7BC-5535-D24E-292FDA71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7F937F72-1EB9-C068-99EF-4709DDF8855F}"/>
              </a:ext>
            </a:extLst>
          </p:cNvPr>
          <p:cNvSpPr txBox="1"/>
          <p:nvPr/>
        </p:nvSpPr>
        <p:spPr>
          <a:xfrm>
            <a:off x="1168697" y="3051265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4 </a:t>
            </a:r>
          </a:p>
        </p:txBody>
      </p:sp>
      <p:sp>
        <p:nvSpPr>
          <p:cNvPr id="3" name="AutoShape 5">
            <a:extLst>
              <a:ext uri="{FF2B5EF4-FFF2-40B4-BE49-F238E27FC236}">
                <a16:creationId xmlns:a16="http://schemas.microsoft.com/office/drawing/2014/main" id="{E2B57714-6209-A3C2-6C2E-99F7711ED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00714" y="4438162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559" name="Group 3">
            <a:extLst>
              <a:ext uri="{FF2B5EF4-FFF2-40B4-BE49-F238E27FC236}">
                <a16:creationId xmlns:a16="http://schemas.microsoft.com/office/drawing/2014/main" id="{9090B4CD-F1FE-D951-A28B-29E5699404BB}"/>
              </a:ext>
            </a:extLst>
          </p:cNvPr>
          <p:cNvGrpSpPr>
            <a:grpSpLocks/>
          </p:cNvGrpSpPr>
          <p:nvPr/>
        </p:nvGrpSpPr>
        <p:grpSpPr bwMode="auto">
          <a:xfrm>
            <a:off x="398837" y="4663981"/>
            <a:ext cx="847018" cy="700129"/>
            <a:chOff x="2976" y="864"/>
            <a:chExt cx="780" cy="582"/>
          </a:xfrm>
        </p:grpSpPr>
        <p:sp>
          <p:nvSpPr>
            <p:cNvPr id="560" name="Freeform 4">
              <a:extLst>
                <a:ext uri="{FF2B5EF4-FFF2-40B4-BE49-F238E27FC236}">
                  <a16:creationId xmlns:a16="http://schemas.microsoft.com/office/drawing/2014/main" id="{878F9A7A-B571-81F3-F677-D0266D100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1" name="Freeform 5">
              <a:extLst>
                <a:ext uri="{FF2B5EF4-FFF2-40B4-BE49-F238E27FC236}">
                  <a16:creationId xmlns:a16="http://schemas.microsoft.com/office/drawing/2014/main" id="{B43E6FD3-F4C1-4CFE-47F4-554135EB0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2" name="Freeform 6">
              <a:extLst>
                <a:ext uri="{FF2B5EF4-FFF2-40B4-BE49-F238E27FC236}">
                  <a16:creationId xmlns:a16="http://schemas.microsoft.com/office/drawing/2014/main" id="{5AA72E6C-2453-35AC-EE54-E2564AB4C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3" name="Freeform 7">
              <a:extLst>
                <a:ext uri="{FF2B5EF4-FFF2-40B4-BE49-F238E27FC236}">
                  <a16:creationId xmlns:a16="http://schemas.microsoft.com/office/drawing/2014/main" id="{60AB65C0-5537-3E4E-45EA-C25BE3DB3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" name="Freeform 8">
              <a:extLst>
                <a:ext uri="{FF2B5EF4-FFF2-40B4-BE49-F238E27FC236}">
                  <a16:creationId xmlns:a16="http://schemas.microsoft.com/office/drawing/2014/main" id="{2C5DD38E-A863-7379-67FE-9C2057980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" name="Freeform 9">
              <a:extLst>
                <a:ext uri="{FF2B5EF4-FFF2-40B4-BE49-F238E27FC236}">
                  <a16:creationId xmlns:a16="http://schemas.microsoft.com/office/drawing/2014/main" id="{C99BD800-D5B7-8129-F3D8-C40F133BE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6" name="Freeform 10">
              <a:extLst>
                <a:ext uri="{FF2B5EF4-FFF2-40B4-BE49-F238E27FC236}">
                  <a16:creationId xmlns:a16="http://schemas.microsoft.com/office/drawing/2014/main" id="{8667B3FF-2D29-5F15-6E1D-2B8B38452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" name="Freeform 11">
              <a:extLst>
                <a:ext uri="{FF2B5EF4-FFF2-40B4-BE49-F238E27FC236}">
                  <a16:creationId xmlns:a16="http://schemas.microsoft.com/office/drawing/2014/main" id="{791FFD4D-B392-DE8F-D665-6B54415A2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8" name="Freeform 12">
              <a:extLst>
                <a:ext uri="{FF2B5EF4-FFF2-40B4-BE49-F238E27FC236}">
                  <a16:creationId xmlns:a16="http://schemas.microsoft.com/office/drawing/2014/main" id="{848C99B8-5B61-335E-43DF-5F4ACB32B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9" name="Freeform 13">
              <a:extLst>
                <a:ext uri="{FF2B5EF4-FFF2-40B4-BE49-F238E27FC236}">
                  <a16:creationId xmlns:a16="http://schemas.microsoft.com/office/drawing/2014/main" id="{9E8107FB-7C5C-513E-5F2B-842D581E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0" name="Freeform 14">
              <a:extLst>
                <a:ext uri="{FF2B5EF4-FFF2-40B4-BE49-F238E27FC236}">
                  <a16:creationId xmlns:a16="http://schemas.microsoft.com/office/drawing/2014/main" id="{20EBFAEC-4CA0-533B-E787-8655E626E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1" name="Freeform 15">
              <a:extLst>
                <a:ext uri="{FF2B5EF4-FFF2-40B4-BE49-F238E27FC236}">
                  <a16:creationId xmlns:a16="http://schemas.microsoft.com/office/drawing/2014/main" id="{BC135E85-400A-503B-CDB9-D9320D2D3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2" name="Freeform 16">
              <a:extLst>
                <a:ext uri="{FF2B5EF4-FFF2-40B4-BE49-F238E27FC236}">
                  <a16:creationId xmlns:a16="http://schemas.microsoft.com/office/drawing/2014/main" id="{2031707A-910A-FF54-A950-E5FE7AB29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3" name="Freeform 17">
              <a:extLst>
                <a:ext uri="{FF2B5EF4-FFF2-40B4-BE49-F238E27FC236}">
                  <a16:creationId xmlns:a16="http://schemas.microsoft.com/office/drawing/2014/main" id="{6EBB272E-E25A-A80E-BF43-92C4FE992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" name="Freeform 18">
              <a:extLst>
                <a:ext uri="{FF2B5EF4-FFF2-40B4-BE49-F238E27FC236}">
                  <a16:creationId xmlns:a16="http://schemas.microsoft.com/office/drawing/2014/main" id="{1A8674AD-9898-84DC-C5F6-8D21B03E0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" name="Freeform 19">
              <a:extLst>
                <a:ext uri="{FF2B5EF4-FFF2-40B4-BE49-F238E27FC236}">
                  <a16:creationId xmlns:a16="http://schemas.microsoft.com/office/drawing/2014/main" id="{C48E4FAC-C649-3BD2-E68A-A96149EDD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20">
              <a:extLst>
                <a:ext uri="{FF2B5EF4-FFF2-40B4-BE49-F238E27FC236}">
                  <a16:creationId xmlns:a16="http://schemas.microsoft.com/office/drawing/2014/main" id="{702ED97A-25FD-71C1-3E14-834E9136B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21">
              <a:extLst>
                <a:ext uri="{FF2B5EF4-FFF2-40B4-BE49-F238E27FC236}">
                  <a16:creationId xmlns:a16="http://schemas.microsoft.com/office/drawing/2014/main" id="{32958CDC-BF49-C361-219D-F0FF96570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22">
              <a:extLst>
                <a:ext uri="{FF2B5EF4-FFF2-40B4-BE49-F238E27FC236}">
                  <a16:creationId xmlns:a16="http://schemas.microsoft.com/office/drawing/2014/main" id="{7706FC6A-D107-3687-C198-9ECE29019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23">
              <a:extLst>
                <a:ext uri="{FF2B5EF4-FFF2-40B4-BE49-F238E27FC236}">
                  <a16:creationId xmlns:a16="http://schemas.microsoft.com/office/drawing/2014/main" id="{253AC1A3-4B16-BC15-2C24-9CDBD3CA5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24">
              <a:extLst>
                <a:ext uri="{FF2B5EF4-FFF2-40B4-BE49-F238E27FC236}">
                  <a16:creationId xmlns:a16="http://schemas.microsoft.com/office/drawing/2014/main" id="{32375B04-6A86-FF7B-6315-1B9C73274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25">
              <a:extLst>
                <a:ext uri="{FF2B5EF4-FFF2-40B4-BE49-F238E27FC236}">
                  <a16:creationId xmlns:a16="http://schemas.microsoft.com/office/drawing/2014/main" id="{8AE142ED-B2A0-53E5-E02E-D63EB2141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26">
              <a:extLst>
                <a:ext uri="{FF2B5EF4-FFF2-40B4-BE49-F238E27FC236}">
                  <a16:creationId xmlns:a16="http://schemas.microsoft.com/office/drawing/2014/main" id="{BEBE785A-20D4-0EA2-20C2-EB4B76C71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27">
              <a:extLst>
                <a:ext uri="{FF2B5EF4-FFF2-40B4-BE49-F238E27FC236}">
                  <a16:creationId xmlns:a16="http://schemas.microsoft.com/office/drawing/2014/main" id="{00E19533-7F3F-6AED-E7DF-6818D3DA4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28">
              <a:extLst>
                <a:ext uri="{FF2B5EF4-FFF2-40B4-BE49-F238E27FC236}">
                  <a16:creationId xmlns:a16="http://schemas.microsoft.com/office/drawing/2014/main" id="{CD59A556-6287-B8E0-19FB-3746F0D5A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29">
              <a:extLst>
                <a:ext uri="{FF2B5EF4-FFF2-40B4-BE49-F238E27FC236}">
                  <a16:creationId xmlns:a16="http://schemas.microsoft.com/office/drawing/2014/main" id="{1D9FBDDB-1458-0908-22F9-489D50A2E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30">
              <a:extLst>
                <a:ext uri="{FF2B5EF4-FFF2-40B4-BE49-F238E27FC236}">
                  <a16:creationId xmlns:a16="http://schemas.microsoft.com/office/drawing/2014/main" id="{D66807C7-1271-A897-D45C-9F2E248B5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31">
              <a:extLst>
                <a:ext uri="{FF2B5EF4-FFF2-40B4-BE49-F238E27FC236}">
                  <a16:creationId xmlns:a16="http://schemas.microsoft.com/office/drawing/2014/main" id="{92067F9A-2A50-3912-B275-52DB95BDB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32">
              <a:extLst>
                <a:ext uri="{FF2B5EF4-FFF2-40B4-BE49-F238E27FC236}">
                  <a16:creationId xmlns:a16="http://schemas.microsoft.com/office/drawing/2014/main" id="{B2B428BB-E01C-A820-7EE7-BB40EB855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33">
              <a:extLst>
                <a:ext uri="{FF2B5EF4-FFF2-40B4-BE49-F238E27FC236}">
                  <a16:creationId xmlns:a16="http://schemas.microsoft.com/office/drawing/2014/main" id="{3998F484-6B14-AB5B-AD1B-E928958F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34">
              <a:extLst>
                <a:ext uri="{FF2B5EF4-FFF2-40B4-BE49-F238E27FC236}">
                  <a16:creationId xmlns:a16="http://schemas.microsoft.com/office/drawing/2014/main" id="{F57C3C22-31AC-E945-CFEA-152CB4FB0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35">
              <a:extLst>
                <a:ext uri="{FF2B5EF4-FFF2-40B4-BE49-F238E27FC236}">
                  <a16:creationId xmlns:a16="http://schemas.microsoft.com/office/drawing/2014/main" id="{2C5785E4-F7F4-279B-F0E3-A9A877576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36">
              <a:extLst>
                <a:ext uri="{FF2B5EF4-FFF2-40B4-BE49-F238E27FC236}">
                  <a16:creationId xmlns:a16="http://schemas.microsoft.com/office/drawing/2014/main" id="{9011186A-66F5-A90B-16B8-3297932BA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37">
              <a:extLst>
                <a:ext uri="{FF2B5EF4-FFF2-40B4-BE49-F238E27FC236}">
                  <a16:creationId xmlns:a16="http://schemas.microsoft.com/office/drawing/2014/main" id="{124276FF-615D-1DFC-6D53-82A87F1DE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38">
              <a:extLst>
                <a:ext uri="{FF2B5EF4-FFF2-40B4-BE49-F238E27FC236}">
                  <a16:creationId xmlns:a16="http://schemas.microsoft.com/office/drawing/2014/main" id="{99AC5972-A1B7-C067-A930-17B586666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4" name="Freeform 39">
              <a:extLst>
                <a:ext uri="{FF2B5EF4-FFF2-40B4-BE49-F238E27FC236}">
                  <a16:creationId xmlns:a16="http://schemas.microsoft.com/office/drawing/2014/main" id="{DBF99CA5-9C02-BD08-5DD7-654E39513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5" name="Freeform 40">
              <a:extLst>
                <a:ext uri="{FF2B5EF4-FFF2-40B4-BE49-F238E27FC236}">
                  <a16:creationId xmlns:a16="http://schemas.microsoft.com/office/drawing/2014/main" id="{B863CBEA-E064-92B1-961A-A131DD2B3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6" name="Freeform 41">
              <a:extLst>
                <a:ext uri="{FF2B5EF4-FFF2-40B4-BE49-F238E27FC236}">
                  <a16:creationId xmlns:a16="http://schemas.microsoft.com/office/drawing/2014/main" id="{44CE32DB-571C-C07D-38D9-DCDAC104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7" name="Freeform 42">
              <a:extLst>
                <a:ext uri="{FF2B5EF4-FFF2-40B4-BE49-F238E27FC236}">
                  <a16:creationId xmlns:a16="http://schemas.microsoft.com/office/drawing/2014/main" id="{7F2D02D6-1668-A7E5-A26C-469CB73E7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8" name="Freeform 43">
              <a:extLst>
                <a:ext uri="{FF2B5EF4-FFF2-40B4-BE49-F238E27FC236}">
                  <a16:creationId xmlns:a16="http://schemas.microsoft.com/office/drawing/2014/main" id="{6F336BAF-227D-F2A5-F5FF-7397232D6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" name="Freeform 44">
              <a:extLst>
                <a:ext uri="{FF2B5EF4-FFF2-40B4-BE49-F238E27FC236}">
                  <a16:creationId xmlns:a16="http://schemas.microsoft.com/office/drawing/2014/main" id="{F9670FB9-DB3D-4B71-8085-817464735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0" name="Freeform 45">
              <a:extLst>
                <a:ext uri="{FF2B5EF4-FFF2-40B4-BE49-F238E27FC236}">
                  <a16:creationId xmlns:a16="http://schemas.microsoft.com/office/drawing/2014/main" id="{8DCF013E-2BC9-A049-CD5E-684E6950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1" name="Freeform 46">
              <a:extLst>
                <a:ext uri="{FF2B5EF4-FFF2-40B4-BE49-F238E27FC236}">
                  <a16:creationId xmlns:a16="http://schemas.microsoft.com/office/drawing/2014/main" id="{C60FD289-33D2-3C1F-3474-C0488F955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2" name="Freeform 47">
              <a:extLst>
                <a:ext uri="{FF2B5EF4-FFF2-40B4-BE49-F238E27FC236}">
                  <a16:creationId xmlns:a16="http://schemas.microsoft.com/office/drawing/2014/main" id="{53A2AEDC-D16B-758C-3582-D1D5BB49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3" name="Freeform 48">
              <a:extLst>
                <a:ext uri="{FF2B5EF4-FFF2-40B4-BE49-F238E27FC236}">
                  <a16:creationId xmlns:a16="http://schemas.microsoft.com/office/drawing/2014/main" id="{792AB849-CE7C-7189-13A0-1FB353706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4" name="Freeform 49">
              <a:extLst>
                <a:ext uri="{FF2B5EF4-FFF2-40B4-BE49-F238E27FC236}">
                  <a16:creationId xmlns:a16="http://schemas.microsoft.com/office/drawing/2014/main" id="{92A12B04-B385-BAD6-6DC8-BCBDE818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" name="Freeform 50">
              <a:extLst>
                <a:ext uri="{FF2B5EF4-FFF2-40B4-BE49-F238E27FC236}">
                  <a16:creationId xmlns:a16="http://schemas.microsoft.com/office/drawing/2014/main" id="{049A01F0-A9FF-D6EA-E97C-C4AB2348C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6" name="Freeform 51">
              <a:extLst>
                <a:ext uri="{FF2B5EF4-FFF2-40B4-BE49-F238E27FC236}">
                  <a16:creationId xmlns:a16="http://schemas.microsoft.com/office/drawing/2014/main" id="{65C53BEA-DBCC-1202-FB76-91700A283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7" name="Freeform 52">
              <a:extLst>
                <a:ext uri="{FF2B5EF4-FFF2-40B4-BE49-F238E27FC236}">
                  <a16:creationId xmlns:a16="http://schemas.microsoft.com/office/drawing/2014/main" id="{5803ED31-A9A5-F325-F156-E7469952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8" name="Freeform 53">
              <a:extLst>
                <a:ext uri="{FF2B5EF4-FFF2-40B4-BE49-F238E27FC236}">
                  <a16:creationId xmlns:a16="http://schemas.microsoft.com/office/drawing/2014/main" id="{44498FC7-E58A-B47B-0B72-992E42521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" name="Freeform 54">
              <a:extLst>
                <a:ext uri="{FF2B5EF4-FFF2-40B4-BE49-F238E27FC236}">
                  <a16:creationId xmlns:a16="http://schemas.microsoft.com/office/drawing/2014/main" id="{F30C47DE-CBFF-0CFD-6324-9ABB6D592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0" name="Freeform 55">
              <a:extLst>
                <a:ext uri="{FF2B5EF4-FFF2-40B4-BE49-F238E27FC236}">
                  <a16:creationId xmlns:a16="http://schemas.microsoft.com/office/drawing/2014/main" id="{A3633108-33CA-3BB3-4D48-D549AA6CD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1" name="Freeform 56">
              <a:extLst>
                <a:ext uri="{FF2B5EF4-FFF2-40B4-BE49-F238E27FC236}">
                  <a16:creationId xmlns:a16="http://schemas.microsoft.com/office/drawing/2014/main" id="{ED15F31A-9395-7A52-B974-DE8E3FCFB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2" name="Freeform 57">
              <a:extLst>
                <a:ext uri="{FF2B5EF4-FFF2-40B4-BE49-F238E27FC236}">
                  <a16:creationId xmlns:a16="http://schemas.microsoft.com/office/drawing/2014/main" id="{9CA47221-548A-9BA6-75D5-8D185C8B2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3" name="Freeform 58">
              <a:extLst>
                <a:ext uri="{FF2B5EF4-FFF2-40B4-BE49-F238E27FC236}">
                  <a16:creationId xmlns:a16="http://schemas.microsoft.com/office/drawing/2014/main" id="{9E2607A1-BA5C-1108-823A-C0033ABB1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4" name="Freeform 59">
              <a:extLst>
                <a:ext uri="{FF2B5EF4-FFF2-40B4-BE49-F238E27FC236}">
                  <a16:creationId xmlns:a16="http://schemas.microsoft.com/office/drawing/2014/main" id="{B38CE274-81C6-E6EE-BBEB-B55D759B4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6" name="Freeform 60">
              <a:extLst>
                <a:ext uri="{FF2B5EF4-FFF2-40B4-BE49-F238E27FC236}">
                  <a16:creationId xmlns:a16="http://schemas.microsoft.com/office/drawing/2014/main" id="{579E8F2F-5331-F175-B695-840587621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" name="Freeform 61">
              <a:extLst>
                <a:ext uri="{FF2B5EF4-FFF2-40B4-BE49-F238E27FC236}">
                  <a16:creationId xmlns:a16="http://schemas.microsoft.com/office/drawing/2014/main" id="{F36D3AF4-C534-03AF-30E6-3323899AA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8" name="Freeform 62">
              <a:extLst>
                <a:ext uri="{FF2B5EF4-FFF2-40B4-BE49-F238E27FC236}">
                  <a16:creationId xmlns:a16="http://schemas.microsoft.com/office/drawing/2014/main" id="{1158CF37-760B-492C-60FA-655C5A883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9" name="Freeform 63">
              <a:extLst>
                <a:ext uri="{FF2B5EF4-FFF2-40B4-BE49-F238E27FC236}">
                  <a16:creationId xmlns:a16="http://schemas.microsoft.com/office/drawing/2014/main" id="{BB8E9C2F-4F2E-A21A-631F-3D5881182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0" name="Freeform 64">
              <a:extLst>
                <a:ext uri="{FF2B5EF4-FFF2-40B4-BE49-F238E27FC236}">
                  <a16:creationId xmlns:a16="http://schemas.microsoft.com/office/drawing/2014/main" id="{BC125D50-1534-C70A-F106-955EA13BA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1" name="Freeform 65">
              <a:extLst>
                <a:ext uri="{FF2B5EF4-FFF2-40B4-BE49-F238E27FC236}">
                  <a16:creationId xmlns:a16="http://schemas.microsoft.com/office/drawing/2014/main" id="{FEDE666C-EB5F-CA0C-A6D8-4A3E046C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2" name="Freeform 66">
              <a:extLst>
                <a:ext uri="{FF2B5EF4-FFF2-40B4-BE49-F238E27FC236}">
                  <a16:creationId xmlns:a16="http://schemas.microsoft.com/office/drawing/2014/main" id="{9935D733-9A9D-CE79-EA76-5A41A08A9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" name="Freeform 67">
              <a:extLst>
                <a:ext uri="{FF2B5EF4-FFF2-40B4-BE49-F238E27FC236}">
                  <a16:creationId xmlns:a16="http://schemas.microsoft.com/office/drawing/2014/main" id="{B38C3903-E32C-9639-EBF4-8D84BE173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" name="Freeform 68">
              <a:extLst>
                <a:ext uri="{FF2B5EF4-FFF2-40B4-BE49-F238E27FC236}">
                  <a16:creationId xmlns:a16="http://schemas.microsoft.com/office/drawing/2014/main" id="{DB043C7D-3CAE-526B-51DB-DF0762B34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5" name="Freeform 69">
              <a:extLst>
                <a:ext uri="{FF2B5EF4-FFF2-40B4-BE49-F238E27FC236}">
                  <a16:creationId xmlns:a16="http://schemas.microsoft.com/office/drawing/2014/main" id="{6CB4D151-EB50-1B6C-D4AA-AE541E2C7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" name="Freeform 70">
              <a:extLst>
                <a:ext uri="{FF2B5EF4-FFF2-40B4-BE49-F238E27FC236}">
                  <a16:creationId xmlns:a16="http://schemas.microsoft.com/office/drawing/2014/main" id="{16CBDD70-A27E-8F29-F446-B4BC1F4D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7" name="Freeform 71">
              <a:extLst>
                <a:ext uri="{FF2B5EF4-FFF2-40B4-BE49-F238E27FC236}">
                  <a16:creationId xmlns:a16="http://schemas.microsoft.com/office/drawing/2014/main" id="{C73B1BA7-4BF3-1AB3-46D6-7B9432BA5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8" name="Freeform 72">
              <a:extLst>
                <a:ext uri="{FF2B5EF4-FFF2-40B4-BE49-F238E27FC236}">
                  <a16:creationId xmlns:a16="http://schemas.microsoft.com/office/drawing/2014/main" id="{C8C3EFD7-5BDA-6835-14D7-BCE291B4E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9" name="Freeform 73">
              <a:extLst>
                <a:ext uri="{FF2B5EF4-FFF2-40B4-BE49-F238E27FC236}">
                  <a16:creationId xmlns:a16="http://schemas.microsoft.com/office/drawing/2014/main" id="{B038871E-0A5D-E18D-4317-30DA445EF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0" name="Freeform 74">
              <a:extLst>
                <a:ext uri="{FF2B5EF4-FFF2-40B4-BE49-F238E27FC236}">
                  <a16:creationId xmlns:a16="http://schemas.microsoft.com/office/drawing/2014/main" id="{48F9F961-F85E-ECF4-4591-4936ACFD0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1" name="Freeform 75">
              <a:extLst>
                <a:ext uri="{FF2B5EF4-FFF2-40B4-BE49-F238E27FC236}">
                  <a16:creationId xmlns:a16="http://schemas.microsoft.com/office/drawing/2014/main" id="{6F66791E-6222-4FC3-E3CD-40CEE12B0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2" name="Freeform 76">
              <a:extLst>
                <a:ext uri="{FF2B5EF4-FFF2-40B4-BE49-F238E27FC236}">
                  <a16:creationId xmlns:a16="http://schemas.microsoft.com/office/drawing/2014/main" id="{B8C09B4B-11AC-1E5D-7B99-9BA2F493D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3" name="Freeform 77">
              <a:extLst>
                <a:ext uri="{FF2B5EF4-FFF2-40B4-BE49-F238E27FC236}">
                  <a16:creationId xmlns:a16="http://schemas.microsoft.com/office/drawing/2014/main" id="{797562C7-A5B2-4B30-F1CE-8EAE579A7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" name="Freeform 78">
              <a:extLst>
                <a:ext uri="{FF2B5EF4-FFF2-40B4-BE49-F238E27FC236}">
                  <a16:creationId xmlns:a16="http://schemas.microsoft.com/office/drawing/2014/main" id="{97EACCB2-F627-A0DC-91E8-765EB649D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5" name="TextBox 594">
            <a:extLst>
              <a:ext uri="{FF2B5EF4-FFF2-40B4-BE49-F238E27FC236}">
                <a16:creationId xmlns:a16="http://schemas.microsoft.com/office/drawing/2014/main" id="{E06BA0F5-96BB-B1E4-1AF7-E6ACDAE3F4DB}"/>
              </a:ext>
            </a:extLst>
          </p:cNvPr>
          <p:cNvSpPr txBox="1"/>
          <p:nvPr/>
        </p:nvSpPr>
        <p:spPr>
          <a:xfrm>
            <a:off x="-99263" y="4754073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sp>
        <p:nvSpPr>
          <p:cNvPr id="752" name="Oval 751">
            <a:extLst>
              <a:ext uri="{FF2B5EF4-FFF2-40B4-BE49-F238E27FC236}">
                <a16:creationId xmlns:a16="http://schemas.microsoft.com/office/drawing/2014/main" id="{1B06BAEE-72B7-1936-ECFF-591322C4AD0D}"/>
              </a:ext>
            </a:extLst>
          </p:cNvPr>
          <p:cNvSpPr/>
          <p:nvPr/>
        </p:nvSpPr>
        <p:spPr bwMode="auto">
          <a:xfrm>
            <a:off x="2604187" y="5155627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753" name="AutoShape 5">
            <a:extLst>
              <a:ext uri="{FF2B5EF4-FFF2-40B4-BE49-F238E27FC236}">
                <a16:creationId xmlns:a16="http://schemas.microsoft.com/office/drawing/2014/main" id="{4CCCB304-97DD-A8E4-3A7F-408C287E6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00714" y="443624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754" name="Group 3">
            <a:extLst>
              <a:ext uri="{FF2B5EF4-FFF2-40B4-BE49-F238E27FC236}">
                <a16:creationId xmlns:a16="http://schemas.microsoft.com/office/drawing/2014/main" id="{AC36C276-6A0E-942F-8DC2-1E644107C085}"/>
              </a:ext>
            </a:extLst>
          </p:cNvPr>
          <p:cNvGrpSpPr>
            <a:grpSpLocks/>
          </p:cNvGrpSpPr>
          <p:nvPr/>
        </p:nvGrpSpPr>
        <p:grpSpPr bwMode="auto">
          <a:xfrm>
            <a:off x="398837" y="4662066"/>
            <a:ext cx="847018" cy="700129"/>
            <a:chOff x="2976" y="864"/>
            <a:chExt cx="780" cy="582"/>
          </a:xfrm>
        </p:grpSpPr>
        <p:sp>
          <p:nvSpPr>
            <p:cNvPr id="755" name="Freeform 4">
              <a:extLst>
                <a:ext uri="{FF2B5EF4-FFF2-40B4-BE49-F238E27FC236}">
                  <a16:creationId xmlns:a16="http://schemas.microsoft.com/office/drawing/2014/main" id="{415DEA07-362D-F9FC-1206-ABDF3B532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6" name="Freeform 5">
              <a:extLst>
                <a:ext uri="{FF2B5EF4-FFF2-40B4-BE49-F238E27FC236}">
                  <a16:creationId xmlns:a16="http://schemas.microsoft.com/office/drawing/2014/main" id="{70BCC390-A96C-B7BB-9014-51E5CB23D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" name="Freeform 6">
              <a:extLst>
                <a:ext uri="{FF2B5EF4-FFF2-40B4-BE49-F238E27FC236}">
                  <a16:creationId xmlns:a16="http://schemas.microsoft.com/office/drawing/2014/main" id="{07F417BA-FF57-0FD0-CA12-360E41B6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" name="Freeform 7">
              <a:extLst>
                <a:ext uri="{FF2B5EF4-FFF2-40B4-BE49-F238E27FC236}">
                  <a16:creationId xmlns:a16="http://schemas.microsoft.com/office/drawing/2014/main" id="{60744B4C-1924-25F3-704C-7D43D68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9" name="Freeform 8">
              <a:extLst>
                <a:ext uri="{FF2B5EF4-FFF2-40B4-BE49-F238E27FC236}">
                  <a16:creationId xmlns:a16="http://schemas.microsoft.com/office/drawing/2014/main" id="{46407B4F-A536-31BE-B720-3EBF39AEC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0" name="Freeform 9">
              <a:extLst>
                <a:ext uri="{FF2B5EF4-FFF2-40B4-BE49-F238E27FC236}">
                  <a16:creationId xmlns:a16="http://schemas.microsoft.com/office/drawing/2014/main" id="{56B935A1-FFE7-1997-E351-B09596C10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1" name="Freeform 10">
              <a:extLst>
                <a:ext uri="{FF2B5EF4-FFF2-40B4-BE49-F238E27FC236}">
                  <a16:creationId xmlns:a16="http://schemas.microsoft.com/office/drawing/2014/main" id="{80BB4FBD-E69E-74D0-A4C4-822CEA4C2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2" name="Freeform 11">
              <a:extLst>
                <a:ext uri="{FF2B5EF4-FFF2-40B4-BE49-F238E27FC236}">
                  <a16:creationId xmlns:a16="http://schemas.microsoft.com/office/drawing/2014/main" id="{79FF2658-D0A4-1501-8515-2B56ADD05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3" name="Freeform 12">
              <a:extLst>
                <a:ext uri="{FF2B5EF4-FFF2-40B4-BE49-F238E27FC236}">
                  <a16:creationId xmlns:a16="http://schemas.microsoft.com/office/drawing/2014/main" id="{FF9EA4F8-28CF-1368-9906-D172E9C03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4" name="Freeform 13">
              <a:extLst>
                <a:ext uri="{FF2B5EF4-FFF2-40B4-BE49-F238E27FC236}">
                  <a16:creationId xmlns:a16="http://schemas.microsoft.com/office/drawing/2014/main" id="{A9AC69F3-DE71-20F2-E74A-B9437D6E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5" name="Freeform 14">
              <a:extLst>
                <a:ext uri="{FF2B5EF4-FFF2-40B4-BE49-F238E27FC236}">
                  <a16:creationId xmlns:a16="http://schemas.microsoft.com/office/drawing/2014/main" id="{F24BFEBE-9F98-FAD1-B5E5-E32336FAD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6" name="Freeform 15">
              <a:extLst>
                <a:ext uri="{FF2B5EF4-FFF2-40B4-BE49-F238E27FC236}">
                  <a16:creationId xmlns:a16="http://schemas.microsoft.com/office/drawing/2014/main" id="{8DC8C012-79B1-2A75-736B-31498EF2E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7" name="Freeform 16">
              <a:extLst>
                <a:ext uri="{FF2B5EF4-FFF2-40B4-BE49-F238E27FC236}">
                  <a16:creationId xmlns:a16="http://schemas.microsoft.com/office/drawing/2014/main" id="{DDF6D3E9-9994-6C5E-7B83-2810C82BA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" name="Freeform 17">
              <a:extLst>
                <a:ext uri="{FF2B5EF4-FFF2-40B4-BE49-F238E27FC236}">
                  <a16:creationId xmlns:a16="http://schemas.microsoft.com/office/drawing/2014/main" id="{AA158C52-AAE5-5A79-3592-7C6153B50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9" name="Freeform 18">
              <a:extLst>
                <a:ext uri="{FF2B5EF4-FFF2-40B4-BE49-F238E27FC236}">
                  <a16:creationId xmlns:a16="http://schemas.microsoft.com/office/drawing/2014/main" id="{DC582E2A-D51E-CACE-C065-2030D4116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0" name="Freeform 19">
              <a:extLst>
                <a:ext uri="{FF2B5EF4-FFF2-40B4-BE49-F238E27FC236}">
                  <a16:creationId xmlns:a16="http://schemas.microsoft.com/office/drawing/2014/main" id="{1F78F77E-BF43-A6CE-44EF-3DF49E60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1" name="Freeform 20">
              <a:extLst>
                <a:ext uri="{FF2B5EF4-FFF2-40B4-BE49-F238E27FC236}">
                  <a16:creationId xmlns:a16="http://schemas.microsoft.com/office/drawing/2014/main" id="{EA242C84-C076-4CD8-4C7E-8D86641C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2" name="Freeform 21">
              <a:extLst>
                <a:ext uri="{FF2B5EF4-FFF2-40B4-BE49-F238E27FC236}">
                  <a16:creationId xmlns:a16="http://schemas.microsoft.com/office/drawing/2014/main" id="{4999ED4D-1FDA-E9B1-D939-D71CCBD3D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3" name="Freeform 22">
              <a:extLst>
                <a:ext uri="{FF2B5EF4-FFF2-40B4-BE49-F238E27FC236}">
                  <a16:creationId xmlns:a16="http://schemas.microsoft.com/office/drawing/2014/main" id="{A0EDA533-1133-E7B7-A9B2-26BD3BA8A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4" name="Freeform 23">
              <a:extLst>
                <a:ext uri="{FF2B5EF4-FFF2-40B4-BE49-F238E27FC236}">
                  <a16:creationId xmlns:a16="http://schemas.microsoft.com/office/drawing/2014/main" id="{71BEA193-F1BB-C155-C2DD-5027CCD4B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5" name="Freeform 24">
              <a:extLst>
                <a:ext uri="{FF2B5EF4-FFF2-40B4-BE49-F238E27FC236}">
                  <a16:creationId xmlns:a16="http://schemas.microsoft.com/office/drawing/2014/main" id="{00033B50-6DB3-8CB8-7380-E9A9624E4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6" name="Freeform 25">
              <a:extLst>
                <a:ext uri="{FF2B5EF4-FFF2-40B4-BE49-F238E27FC236}">
                  <a16:creationId xmlns:a16="http://schemas.microsoft.com/office/drawing/2014/main" id="{527A6CE3-5B6B-12C0-D5AC-5DEC57FB6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7" name="Freeform 26">
              <a:extLst>
                <a:ext uri="{FF2B5EF4-FFF2-40B4-BE49-F238E27FC236}">
                  <a16:creationId xmlns:a16="http://schemas.microsoft.com/office/drawing/2014/main" id="{442D2F5C-4BEF-CE17-5172-FD5672EC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" name="Freeform 27">
              <a:extLst>
                <a:ext uri="{FF2B5EF4-FFF2-40B4-BE49-F238E27FC236}">
                  <a16:creationId xmlns:a16="http://schemas.microsoft.com/office/drawing/2014/main" id="{D2B86D56-1302-51F6-F576-32884A02B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9" name="Freeform 28">
              <a:extLst>
                <a:ext uri="{FF2B5EF4-FFF2-40B4-BE49-F238E27FC236}">
                  <a16:creationId xmlns:a16="http://schemas.microsoft.com/office/drawing/2014/main" id="{2DC813CD-F0B2-6EF3-DEA0-41B8A2355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0" name="Freeform 29">
              <a:extLst>
                <a:ext uri="{FF2B5EF4-FFF2-40B4-BE49-F238E27FC236}">
                  <a16:creationId xmlns:a16="http://schemas.microsoft.com/office/drawing/2014/main" id="{629409CA-DDF2-5BD5-D565-A5BF2492A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1" name="Freeform 30">
              <a:extLst>
                <a:ext uri="{FF2B5EF4-FFF2-40B4-BE49-F238E27FC236}">
                  <a16:creationId xmlns:a16="http://schemas.microsoft.com/office/drawing/2014/main" id="{470D84B4-7C87-DCFF-212F-B9B2DCAD7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2" name="Freeform 31">
              <a:extLst>
                <a:ext uri="{FF2B5EF4-FFF2-40B4-BE49-F238E27FC236}">
                  <a16:creationId xmlns:a16="http://schemas.microsoft.com/office/drawing/2014/main" id="{14864FA7-0C3B-B41C-3465-7ECD3F93A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3" name="Freeform 32">
              <a:extLst>
                <a:ext uri="{FF2B5EF4-FFF2-40B4-BE49-F238E27FC236}">
                  <a16:creationId xmlns:a16="http://schemas.microsoft.com/office/drawing/2014/main" id="{3B6A6263-09EB-26D0-E8CE-E95C2C1B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4" name="Freeform 33">
              <a:extLst>
                <a:ext uri="{FF2B5EF4-FFF2-40B4-BE49-F238E27FC236}">
                  <a16:creationId xmlns:a16="http://schemas.microsoft.com/office/drawing/2014/main" id="{09019FB4-C7BC-CACD-16CD-69ABA522C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5" name="Freeform 34">
              <a:extLst>
                <a:ext uri="{FF2B5EF4-FFF2-40B4-BE49-F238E27FC236}">
                  <a16:creationId xmlns:a16="http://schemas.microsoft.com/office/drawing/2014/main" id="{124D8E69-6FB6-02B1-68D8-C72ED74B3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6" name="Freeform 35">
              <a:extLst>
                <a:ext uri="{FF2B5EF4-FFF2-40B4-BE49-F238E27FC236}">
                  <a16:creationId xmlns:a16="http://schemas.microsoft.com/office/drawing/2014/main" id="{C6D08F9B-5764-F5E4-98DF-D0C780703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7" name="Freeform 36">
              <a:extLst>
                <a:ext uri="{FF2B5EF4-FFF2-40B4-BE49-F238E27FC236}">
                  <a16:creationId xmlns:a16="http://schemas.microsoft.com/office/drawing/2014/main" id="{EB5E882D-6007-4E33-3B91-6A84DE866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" name="Freeform 37">
              <a:extLst>
                <a:ext uri="{FF2B5EF4-FFF2-40B4-BE49-F238E27FC236}">
                  <a16:creationId xmlns:a16="http://schemas.microsoft.com/office/drawing/2014/main" id="{B2F34A20-0FBE-1486-FF97-3B83D78C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" name="Freeform 38">
              <a:extLst>
                <a:ext uri="{FF2B5EF4-FFF2-40B4-BE49-F238E27FC236}">
                  <a16:creationId xmlns:a16="http://schemas.microsoft.com/office/drawing/2014/main" id="{E4ACB23E-DF95-48EF-D898-4E6FF4C47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0" name="Freeform 39">
              <a:extLst>
                <a:ext uri="{FF2B5EF4-FFF2-40B4-BE49-F238E27FC236}">
                  <a16:creationId xmlns:a16="http://schemas.microsoft.com/office/drawing/2014/main" id="{E84DFC28-D284-A3FB-AB55-EABADA209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1" name="Freeform 40">
              <a:extLst>
                <a:ext uri="{FF2B5EF4-FFF2-40B4-BE49-F238E27FC236}">
                  <a16:creationId xmlns:a16="http://schemas.microsoft.com/office/drawing/2014/main" id="{E5907B46-9E3A-FCAA-04DE-F94EB154F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2" name="Freeform 41">
              <a:extLst>
                <a:ext uri="{FF2B5EF4-FFF2-40B4-BE49-F238E27FC236}">
                  <a16:creationId xmlns:a16="http://schemas.microsoft.com/office/drawing/2014/main" id="{E6170F83-AD88-4999-E99F-48C858233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3" name="Freeform 42">
              <a:extLst>
                <a:ext uri="{FF2B5EF4-FFF2-40B4-BE49-F238E27FC236}">
                  <a16:creationId xmlns:a16="http://schemas.microsoft.com/office/drawing/2014/main" id="{BC03821D-FD6C-21B8-813F-1E0536A8A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4" name="Freeform 43">
              <a:extLst>
                <a:ext uri="{FF2B5EF4-FFF2-40B4-BE49-F238E27FC236}">
                  <a16:creationId xmlns:a16="http://schemas.microsoft.com/office/drawing/2014/main" id="{E7B3C2A8-9004-05C7-E2E9-69026CADF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5" name="Freeform 44">
              <a:extLst>
                <a:ext uri="{FF2B5EF4-FFF2-40B4-BE49-F238E27FC236}">
                  <a16:creationId xmlns:a16="http://schemas.microsoft.com/office/drawing/2014/main" id="{BBFEFF8D-BC03-CAB8-C790-373FF8E6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6" name="Freeform 45">
              <a:extLst>
                <a:ext uri="{FF2B5EF4-FFF2-40B4-BE49-F238E27FC236}">
                  <a16:creationId xmlns:a16="http://schemas.microsoft.com/office/drawing/2014/main" id="{841060E4-C116-7920-07C2-664707A23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7" name="Freeform 46">
              <a:extLst>
                <a:ext uri="{FF2B5EF4-FFF2-40B4-BE49-F238E27FC236}">
                  <a16:creationId xmlns:a16="http://schemas.microsoft.com/office/drawing/2014/main" id="{F4B1C593-BDF5-96B0-C790-8F5BA501E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" name="Freeform 47">
              <a:extLst>
                <a:ext uri="{FF2B5EF4-FFF2-40B4-BE49-F238E27FC236}">
                  <a16:creationId xmlns:a16="http://schemas.microsoft.com/office/drawing/2014/main" id="{240CC813-96D7-4EF7-86C3-70DB946EE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9" name="Freeform 48">
              <a:extLst>
                <a:ext uri="{FF2B5EF4-FFF2-40B4-BE49-F238E27FC236}">
                  <a16:creationId xmlns:a16="http://schemas.microsoft.com/office/drawing/2014/main" id="{77455715-07D3-F71E-E58D-69C9F762A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0" name="Freeform 49">
              <a:extLst>
                <a:ext uri="{FF2B5EF4-FFF2-40B4-BE49-F238E27FC236}">
                  <a16:creationId xmlns:a16="http://schemas.microsoft.com/office/drawing/2014/main" id="{C7722CF2-50FA-04F0-06B5-AC439229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" name="Freeform 50">
              <a:extLst>
                <a:ext uri="{FF2B5EF4-FFF2-40B4-BE49-F238E27FC236}">
                  <a16:creationId xmlns:a16="http://schemas.microsoft.com/office/drawing/2014/main" id="{22B2348E-167F-BEFD-8C2A-BA8D4245B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2" name="Freeform 51">
              <a:extLst>
                <a:ext uri="{FF2B5EF4-FFF2-40B4-BE49-F238E27FC236}">
                  <a16:creationId xmlns:a16="http://schemas.microsoft.com/office/drawing/2014/main" id="{3B60AF8E-70DA-884C-ACAC-E43DB7AA5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3" name="Freeform 52">
              <a:extLst>
                <a:ext uri="{FF2B5EF4-FFF2-40B4-BE49-F238E27FC236}">
                  <a16:creationId xmlns:a16="http://schemas.microsoft.com/office/drawing/2014/main" id="{206947F3-3F3F-C857-79CF-9C072ADE6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4" name="Freeform 53">
              <a:extLst>
                <a:ext uri="{FF2B5EF4-FFF2-40B4-BE49-F238E27FC236}">
                  <a16:creationId xmlns:a16="http://schemas.microsoft.com/office/drawing/2014/main" id="{1CDA00B1-FD73-25A3-79AA-6307B210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5" name="Freeform 54">
              <a:extLst>
                <a:ext uri="{FF2B5EF4-FFF2-40B4-BE49-F238E27FC236}">
                  <a16:creationId xmlns:a16="http://schemas.microsoft.com/office/drawing/2014/main" id="{44C807F2-7384-D708-9B31-13B17ADDA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6" name="Freeform 55">
              <a:extLst>
                <a:ext uri="{FF2B5EF4-FFF2-40B4-BE49-F238E27FC236}">
                  <a16:creationId xmlns:a16="http://schemas.microsoft.com/office/drawing/2014/main" id="{DE1E77BD-BE27-95DD-3A84-29255197F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7" name="Freeform 56">
              <a:extLst>
                <a:ext uri="{FF2B5EF4-FFF2-40B4-BE49-F238E27FC236}">
                  <a16:creationId xmlns:a16="http://schemas.microsoft.com/office/drawing/2014/main" id="{20A1F6AB-2CFE-35AB-BFEA-A524BDC59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8" name="Freeform 57">
              <a:extLst>
                <a:ext uri="{FF2B5EF4-FFF2-40B4-BE49-F238E27FC236}">
                  <a16:creationId xmlns:a16="http://schemas.microsoft.com/office/drawing/2014/main" id="{8260EFCF-E4C1-F3E8-597F-F05F8D31C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" name="Freeform 58">
              <a:extLst>
                <a:ext uri="{FF2B5EF4-FFF2-40B4-BE49-F238E27FC236}">
                  <a16:creationId xmlns:a16="http://schemas.microsoft.com/office/drawing/2014/main" id="{C0C4F56A-A3E7-2A0B-C687-55BEACF6C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" name="Freeform 59">
              <a:extLst>
                <a:ext uri="{FF2B5EF4-FFF2-40B4-BE49-F238E27FC236}">
                  <a16:creationId xmlns:a16="http://schemas.microsoft.com/office/drawing/2014/main" id="{751F64D6-8EE4-CAB5-0FBB-459A78DC2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" name="Freeform 60">
              <a:extLst>
                <a:ext uri="{FF2B5EF4-FFF2-40B4-BE49-F238E27FC236}">
                  <a16:creationId xmlns:a16="http://schemas.microsoft.com/office/drawing/2014/main" id="{455DF777-9FAE-9059-6152-CC4653284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2" name="Freeform 61">
              <a:extLst>
                <a:ext uri="{FF2B5EF4-FFF2-40B4-BE49-F238E27FC236}">
                  <a16:creationId xmlns:a16="http://schemas.microsoft.com/office/drawing/2014/main" id="{951F7DDB-BCFE-FD9B-B95E-17DF74CD3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" name="Freeform 62">
              <a:extLst>
                <a:ext uri="{FF2B5EF4-FFF2-40B4-BE49-F238E27FC236}">
                  <a16:creationId xmlns:a16="http://schemas.microsoft.com/office/drawing/2014/main" id="{04261CA2-E889-4D15-3C53-976C30095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4" name="Freeform 63">
              <a:extLst>
                <a:ext uri="{FF2B5EF4-FFF2-40B4-BE49-F238E27FC236}">
                  <a16:creationId xmlns:a16="http://schemas.microsoft.com/office/drawing/2014/main" id="{58AF1BF8-7CAA-80B9-AE33-DDF414F89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5" name="Freeform 64">
              <a:extLst>
                <a:ext uri="{FF2B5EF4-FFF2-40B4-BE49-F238E27FC236}">
                  <a16:creationId xmlns:a16="http://schemas.microsoft.com/office/drawing/2014/main" id="{02C5CF3F-C7C9-F2DA-1AFC-313532E0D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6" name="Freeform 65">
              <a:extLst>
                <a:ext uri="{FF2B5EF4-FFF2-40B4-BE49-F238E27FC236}">
                  <a16:creationId xmlns:a16="http://schemas.microsoft.com/office/drawing/2014/main" id="{FDF84A2C-7F63-0136-FE75-E29EC5ED9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7" name="Freeform 66">
              <a:extLst>
                <a:ext uri="{FF2B5EF4-FFF2-40B4-BE49-F238E27FC236}">
                  <a16:creationId xmlns:a16="http://schemas.microsoft.com/office/drawing/2014/main" id="{ADF218BC-B638-D890-72DC-E41DF5983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8" name="Freeform 67">
              <a:extLst>
                <a:ext uri="{FF2B5EF4-FFF2-40B4-BE49-F238E27FC236}">
                  <a16:creationId xmlns:a16="http://schemas.microsoft.com/office/drawing/2014/main" id="{FBD8E067-0838-EBE4-5EFB-0BEEB997A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" name="Freeform 68">
              <a:extLst>
                <a:ext uri="{FF2B5EF4-FFF2-40B4-BE49-F238E27FC236}">
                  <a16:creationId xmlns:a16="http://schemas.microsoft.com/office/drawing/2014/main" id="{9B957D96-1A47-5ACB-7BB2-6F981B627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0" name="Freeform 69">
              <a:extLst>
                <a:ext uri="{FF2B5EF4-FFF2-40B4-BE49-F238E27FC236}">
                  <a16:creationId xmlns:a16="http://schemas.microsoft.com/office/drawing/2014/main" id="{F9E11780-3C65-8613-F224-CA3931120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1" name="Freeform 70">
              <a:extLst>
                <a:ext uri="{FF2B5EF4-FFF2-40B4-BE49-F238E27FC236}">
                  <a16:creationId xmlns:a16="http://schemas.microsoft.com/office/drawing/2014/main" id="{A415BDAF-47BA-6B45-C3BA-4FC8A6611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2" name="Freeform 71">
              <a:extLst>
                <a:ext uri="{FF2B5EF4-FFF2-40B4-BE49-F238E27FC236}">
                  <a16:creationId xmlns:a16="http://schemas.microsoft.com/office/drawing/2014/main" id="{F46AE031-A58C-1D22-ABD4-992A22644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3" name="Freeform 72">
              <a:extLst>
                <a:ext uri="{FF2B5EF4-FFF2-40B4-BE49-F238E27FC236}">
                  <a16:creationId xmlns:a16="http://schemas.microsoft.com/office/drawing/2014/main" id="{876EEB40-895F-E424-2219-489CEC774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4" name="Freeform 73">
              <a:extLst>
                <a:ext uri="{FF2B5EF4-FFF2-40B4-BE49-F238E27FC236}">
                  <a16:creationId xmlns:a16="http://schemas.microsoft.com/office/drawing/2014/main" id="{4BCDC9C5-434A-8CA6-EE1C-0065A5920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5" name="Freeform 74">
              <a:extLst>
                <a:ext uri="{FF2B5EF4-FFF2-40B4-BE49-F238E27FC236}">
                  <a16:creationId xmlns:a16="http://schemas.microsoft.com/office/drawing/2014/main" id="{64CDDBB8-105B-5B1A-70F4-4A2315CC7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6" name="Freeform 75">
              <a:extLst>
                <a:ext uri="{FF2B5EF4-FFF2-40B4-BE49-F238E27FC236}">
                  <a16:creationId xmlns:a16="http://schemas.microsoft.com/office/drawing/2014/main" id="{44A63323-1E57-F792-85EC-31A479C6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7" name="Freeform 76">
              <a:extLst>
                <a:ext uri="{FF2B5EF4-FFF2-40B4-BE49-F238E27FC236}">
                  <a16:creationId xmlns:a16="http://schemas.microsoft.com/office/drawing/2014/main" id="{48CA88C4-5AEF-0F18-D6ED-3BF66E8CF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8" name="Freeform 77">
              <a:extLst>
                <a:ext uri="{FF2B5EF4-FFF2-40B4-BE49-F238E27FC236}">
                  <a16:creationId xmlns:a16="http://schemas.microsoft.com/office/drawing/2014/main" id="{AC92C517-6795-89E0-9F1D-0BF692F2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" name="Freeform 78">
              <a:extLst>
                <a:ext uri="{FF2B5EF4-FFF2-40B4-BE49-F238E27FC236}">
                  <a16:creationId xmlns:a16="http://schemas.microsoft.com/office/drawing/2014/main" id="{BBFEC9DC-BBF1-C73E-BEF1-0A99DE3A0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E47C3D11-1969-383E-F2E0-B0141ED5470A}"/>
              </a:ext>
            </a:extLst>
          </p:cNvPr>
          <p:cNvSpPr txBox="1"/>
          <p:nvPr/>
        </p:nvSpPr>
        <p:spPr>
          <a:xfrm>
            <a:off x="-99263" y="475215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sp>
        <p:nvSpPr>
          <p:cNvPr id="831" name="AutoShape 5">
            <a:extLst>
              <a:ext uri="{FF2B5EF4-FFF2-40B4-BE49-F238E27FC236}">
                <a16:creationId xmlns:a16="http://schemas.microsoft.com/office/drawing/2014/main" id="{9CE6089E-5E16-96DA-6249-AF24D974E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8221" y="448518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0070C0"/>
          </a:solidFill>
          <a:ln w="9525">
            <a:solidFill>
              <a:srgbClr val="0070C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832" name="Group 3">
            <a:extLst>
              <a:ext uri="{FF2B5EF4-FFF2-40B4-BE49-F238E27FC236}">
                <a16:creationId xmlns:a16="http://schemas.microsoft.com/office/drawing/2014/main" id="{14A9AA75-6240-CBF0-3E6F-42E64890C4BF}"/>
              </a:ext>
            </a:extLst>
          </p:cNvPr>
          <p:cNvGrpSpPr>
            <a:grpSpLocks/>
          </p:cNvGrpSpPr>
          <p:nvPr/>
        </p:nvGrpSpPr>
        <p:grpSpPr bwMode="auto">
          <a:xfrm>
            <a:off x="3997772" y="4711006"/>
            <a:ext cx="847018" cy="700129"/>
            <a:chOff x="2976" y="864"/>
            <a:chExt cx="780" cy="582"/>
          </a:xfrm>
        </p:grpSpPr>
        <p:sp>
          <p:nvSpPr>
            <p:cNvPr id="833" name="Freeform 4">
              <a:extLst>
                <a:ext uri="{FF2B5EF4-FFF2-40B4-BE49-F238E27FC236}">
                  <a16:creationId xmlns:a16="http://schemas.microsoft.com/office/drawing/2014/main" id="{1DF0B99E-BE9E-E08F-1925-393C835C2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4" name="Freeform 5">
              <a:extLst>
                <a:ext uri="{FF2B5EF4-FFF2-40B4-BE49-F238E27FC236}">
                  <a16:creationId xmlns:a16="http://schemas.microsoft.com/office/drawing/2014/main" id="{342200A7-23AC-AC8D-EA5F-B854C6870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" name="Freeform 6">
              <a:extLst>
                <a:ext uri="{FF2B5EF4-FFF2-40B4-BE49-F238E27FC236}">
                  <a16:creationId xmlns:a16="http://schemas.microsoft.com/office/drawing/2014/main" id="{FBA52FF3-A9FF-9C9F-5E42-CB737C493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" name="Freeform 7">
              <a:extLst>
                <a:ext uri="{FF2B5EF4-FFF2-40B4-BE49-F238E27FC236}">
                  <a16:creationId xmlns:a16="http://schemas.microsoft.com/office/drawing/2014/main" id="{68D18102-0107-9D9C-564D-E69CFE007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7" name="Freeform 8">
              <a:extLst>
                <a:ext uri="{FF2B5EF4-FFF2-40B4-BE49-F238E27FC236}">
                  <a16:creationId xmlns:a16="http://schemas.microsoft.com/office/drawing/2014/main" id="{2189BF98-1CF8-D151-DD4E-534CCB47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8" name="Freeform 9">
              <a:extLst>
                <a:ext uri="{FF2B5EF4-FFF2-40B4-BE49-F238E27FC236}">
                  <a16:creationId xmlns:a16="http://schemas.microsoft.com/office/drawing/2014/main" id="{094F3DD1-36A2-4C9B-CF88-FADA8F23C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" name="Freeform 10">
              <a:extLst>
                <a:ext uri="{FF2B5EF4-FFF2-40B4-BE49-F238E27FC236}">
                  <a16:creationId xmlns:a16="http://schemas.microsoft.com/office/drawing/2014/main" id="{32AD52AC-1BB6-E38C-B8FF-DD0BB7D19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" name="Freeform 11">
              <a:extLst>
                <a:ext uri="{FF2B5EF4-FFF2-40B4-BE49-F238E27FC236}">
                  <a16:creationId xmlns:a16="http://schemas.microsoft.com/office/drawing/2014/main" id="{24E453B7-DAB7-5B49-DCDA-F54FD85EC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1" name="Freeform 12">
              <a:extLst>
                <a:ext uri="{FF2B5EF4-FFF2-40B4-BE49-F238E27FC236}">
                  <a16:creationId xmlns:a16="http://schemas.microsoft.com/office/drawing/2014/main" id="{8ECEF968-770D-1137-A568-3DB711C30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2" name="Freeform 13">
              <a:extLst>
                <a:ext uri="{FF2B5EF4-FFF2-40B4-BE49-F238E27FC236}">
                  <a16:creationId xmlns:a16="http://schemas.microsoft.com/office/drawing/2014/main" id="{091EB606-9052-9775-A85F-5C53C4280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3" name="Freeform 14">
              <a:extLst>
                <a:ext uri="{FF2B5EF4-FFF2-40B4-BE49-F238E27FC236}">
                  <a16:creationId xmlns:a16="http://schemas.microsoft.com/office/drawing/2014/main" id="{CB497632-0270-E241-F254-E52F24FCE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4" name="Freeform 15">
              <a:extLst>
                <a:ext uri="{FF2B5EF4-FFF2-40B4-BE49-F238E27FC236}">
                  <a16:creationId xmlns:a16="http://schemas.microsoft.com/office/drawing/2014/main" id="{46C15388-8AD1-00E2-3A94-0C4829C8B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5" name="Freeform 16">
              <a:extLst>
                <a:ext uri="{FF2B5EF4-FFF2-40B4-BE49-F238E27FC236}">
                  <a16:creationId xmlns:a16="http://schemas.microsoft.com/office/drawing/2014/main" id="{CF0EFE80-8F1C-AA96-BE5A-4D909E57E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6" name="Freeform 17">
              <a:extLst>
                <a:ext uri="{FF2B5EF4-FFF2-40B4-BE49-F238E27FC236}">
                  <a16:creationId xmlns:a16="http://schemas.microsoft.com/office/drawing/2014/main" id="{E5C6856F-68F4-B86D-CA9A-4E96F08D5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7" name="Freeform 18">
              <a:extLst>
                <a:ext uri="{FF2B5EF4-FFF2-40B4-BE49-F238E27FC236}">
                  <a16:creationId xmlns:a16="http://schemas.microsoft.com/office/drawing/2014/main" id="{C9813904-E0D8-45EE-FDC7-5217C11C2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8" name="Freeform 19">
              <a:extLst>
                <a:ext uri="{FF2B5EF4-FFF2-40B4-BE49-F238E27FC236}">
                  <a16:creationId xmlns:a16="http://schemas.microsoft.com/office/drawing/2014/main" id="{76B81802-C012-2CB3-3530-EFCF95943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9" name="Freeform 20">
              <a:extLst>
                <a:ext uri="{FF2B5EF4-FFF2-40B4-BE49-F238E27FC236}">
                  <a16:creationId xmlns:a16="http://schemas.microsoft.com/office/drawing/2014/main" id="{083ED1E2-7B1F-D980-4D7B-BEE6AE59D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" name="Freeform 21">
              <a:extLst>
                <a:ext uri="{FF2B5EF4-FFF2-40B4-BE49-F238E27FC236}">
                  <a16:creationId xmlns:a16="http://schemas.microsoft.com/office/drawing/2014/main" id="{B80E241B-8C11-001B-6F42-2A146B59E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1" name="Freeform 22">
              <a:extLst>
                <a:ext uri="{FF2B5EF4-FFF2-40B4-BE49-F238E27FC236}">
                  <a16:creationId xmlns:a16="http://schemas.microsoft.com/office/drawing/2014/main" id="{822406EB-EBA2-B13B-2C66-B29FCA749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2" name="Freeform 23">
              <a:extLst>
                <a:ext uri="{FF2B5EF4-FFF2-40B4-BE49-F238E27FC236}">
                  <a16:creationId xmlns:a16="http://schemas.microsoft.com/office/drawing/2014/main" id="{67FE1A53-C5F0-2B56-18CD-A62E07192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3" name="Freeform 24">
              <a:extLst>
                <a:ext uri="{FF2B5EF4-FFF2-40B4-BE49-F238E27FC236}">
                  <a16:creationId xmlns:a16="http://schemas.microsoft.com/office/drawing/2014/main" id="{5124F79C-C950-1DEF-166E-7FD16AB8C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4" name="Freeform 25">
              <a:extLst>
                <a:ext uri="{FF2B5EF4-FFF2-40B4-BE49-F238E27FC236}">
                  <a16:creationId xmlns:a16="http://schemas.microsoft.com/office/drawing/2014/main" id="{2CB9BF9C-8C62-6A65-5259-844042E4E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5" name="Freeform 26">
              <a:extLst>
                <a:ext uri="{FF2B5EF4-FFF2-40B4-BE49-F238E27FC236}">
                  <a16:creationId xmlns:a16="http://schemas.microsoft.com/office/drawing/2014/main" id="{5F57AB17-F6A3-76F7-9925-D1773B575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6" name="Freeform 27">
              <a:extLst>
                <a:ext uri="{FF2B5EF4-FFF2-40B4-BE49-F238E27FC236}">
                  <a16:creationId xmlns:a16="http://schemas.microsoft.com/office/drawing/2014/main" id="{A0C1571B-7E5A-0B6B-A88B-BF520E06A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7" name="Freeform 28">
              <a:extLst>
                <a:ext uri="{FF2B5EF4-FFF2-40B4-BE49-F238E27FC236}">
                  <a16:creationId xmlns:a16="http://schemas.microsoft.com/office/drawing/2014/main" id="{7BA524B4-D945-F628-7602-D059C01C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8" name="Freeform 29">
              <a:extLst>
                <a:ext uri="{FF2B5EF4-FFF2-40B4-BE49-F238E27FC236}">
                  <a16:creationId xmlns:a16="http://schemas.microsoft.com/office/drawing/2014/main" id="{D4E506EF-9578-CFD5-6B45-0BF0FA1B3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9" name="Freeform 30">
              <a:extLst>
                <a:ext uri="{FF2B5EF4-FFF2-40B4-BE49-F238E27FC236}">
                  <a16:creationId xmlns:a16="http://schemas.microsoft.com/office/drawing/2014/main" id="{E976B39A-44A2-F323-F52B-419EB851D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0" name="Freeform 31">
              <a:extLst>
                <a:ext uri="{FF2B5EF4-FFF2-40B4-BE49-F238E27FC236}">
                  <a16:creationId xmlns:a16="http://schemas.microsoft.com/office/drawing/2014/main" id="{5905E0B0-04B2-5D14-FE7E-F9333E8AD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1" name="Freeform 32">
              <a:extLst>
                <a:ext uri="{FF2B5EF4-FFF2-40B4-BE49-F238E27FC236}">
                  <a16:creationId xmlns:a16="http://schemas.microsoft.com/office/drawing/2014/main" id="{F1ED0C9C-D8DB-D6E0-F68C-2E8ED1B79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2" name="Freeform 33">
              <a:extLst>
                <a:ext uri="{FF2B5EF4-FFF2-40B4-BE49-F238E27FC236}">
                  <a16:creationId xmlns:a16="http://schemas.microsoft.com/office/drawing/2014/main" id="{01B7CF9F-DF22-4CB7-A9A4-777BD18DE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3" name="Freeform 34">
              <a:extLst>
                <a:ext uri="{FF2B5EF4-FFF2-40B4-BE49-F238E27FC236}">
                  <a16:creationId xmlns:a16="http://schemas.microsoft.com/office/drawing/2014/main" id="{31D8A514-584A-A98F-EBD8-15423E612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4" name="Freeform 35">
              <a:extLst>
                <a:ext uri="{FF2B5EF4-FFF2-40B4-BE49-F238E27FC236}">
                  <a16:creationId xmlns:a16="http://schemas.microsoft.com/office/drawing/2014/main" id="{D202377D-2D3E-8EC5-B105-C80FCCD79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5" name="Freeform 36">
              <a:extLst>
                <a:ext uri="{FF2B5EF4-FFF2-40B4-BE49-F238E27FC236}">
                  <a16:creationId xmlns:a16="http://schemas.microsoft.com/office/drawing/2014/main" id="{D12FE354-B4E9-21FF-5C7D-6F1680EC4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6" name="Freeform 37">
              <a:extLst>
                <a:ext uri="{FF2B5EF4-FFF2-40B4-BE49-F238E27FC236}">
                  <a16:creationId xmlns:a16="http://schemas.microsoft.com/office/drawing/2014/main" id="{991FF8DC-8BDE-A280-1BCE-5DBA52C3D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7" name="Freeform 38">
              <a:extLst>
                <a:ext uri="{FF2B5EF4-FFF2-40B4-BE49-F238E27FC236}">
                  <a16:creationId xmlns:a16="http://schemas.microsoft.com/office/drawing/2014/main" id="{4840DB10-A494-BCF1-3D1D-B7C25CC7C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8" name="Freeform 39">
              <a:extLst>
                <a:ext uri="{FF2B5EF4-FFF2-40B4-BE49-F238E27FC236}">
                  <a16:creationId xmlns:a16="http://schemas.microsoft.com/office/drawing/2014/main" id="{CFEADCC8-3160-AE78-5CFB-03914D078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9" name="Freeform 40">
              <a:extLst>
                <a:ext uri="{FF2B5EF4-FFF2-40B4-BE49-F238E27FC236}">
                  <a16:creationId xmlns:a16="http://schemas.microsoft.com/office/drawing/2014/main" id="{A60E2F8F-C408-7EEF-746C-C09D63613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" name="Freeform 41">
              <a:extLst>
                <a:ext uri="{FF2B5EF4-FFF2-40B4-BE49-F238E27FC236}">
                  <a16:creationId xmlns:a16="http://schemas.microsoft.com/office/drawing/2014/main" id="{40385D1F-410B-5D62-7B6A-78E4A97D6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1" name="Freeform 42">
              <a:extLst>
                <a:ext uri="{FF2B5EF4-FFF2-40B4-BE49-F238E27FC236}">
                  <a16:creationId xmlns:a16="http://schemas.microsoft.com/office/drawing/2014/main" id="{FE7E9C95-995E-6FA2-5FE4-15D922BC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2" name="Freeform 43">
              <a:extLst>
                <a:ext uri="{FF2B5EF4-FFF2-40B4-BE49-F238E27FC236}">
                  <a16:creationId xmlns:a16="http://schemas.microsoft.com/office/drawing/2014/main" id="{05E1C968-5A56-2C65-60A8-CDF9B096E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3" name="Freeform 44">
              <a:extLst>
                <a:ext uri="{FF2B5EF4-FFF2-40B4-BE49-F238E27FC236}">
                  <a16:creationId xmlns:a16="http://schemas.microsoft.com/office/drawing/2014/main" id="{D19C8401-D4D0-9ED9-8BC3-5CA812F00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4" name="Freeform 45">
              <a:extLst>
                <a:ext uri="{FF2B5EF4-FFF2-40B4-BE49-F238E27FC236}">
                  <a16:creationId xmlns:a16="http://schemas.microsoft.com/office/drawing/2014/main" id="{F900331E-03C0-234A-754E-59602763A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5" name="Freeform 46">
              <a:extLst>
                <a:ext uri="{FF2B5EF4-FFF2-40B4-BE49-F238E27FC236}">
                  <a16:creationId xmlns:a16="http://schemas.microsoft.com/office/drawing/2014/main" id="{2462ACA2-EBDD-A174-D9F2-3A07C60DC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6" name="Freeform 47">
              <a:extLst>
                <a:ext uri="{FF2B5EF4-FFF2-40B4-BE49-F238E27FC236}">
                  <a16:creationId xmlns:a16="http://schemas.microsoft.com/office/drawing/2014/main" id="{B00ABB04-7D37-C250-C7A8-47A0FEE04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7" name="Freeform 48">
              <a:extLst>
                <a:ext uri="{FF2B5EF4-FFF2-40B4-BE49-F238E27FC236}">
                  <a16:creationId xmlns:a16="http://schemas.microsoft.com/office/drawing/2014/main" id="{B493D245-AC09-6CC1-C196-60AB2B4B5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" name="Freeform 49">
              <a:extLst>
                <a:ext uri="{FF2B5EF4-FFF2-40B4-BE49-F238E27FC236}">
                  <a16:creationId xmlns:a16="http://schemas.microsoft.com/office/drawing/2014/main" id="{08E7D8EF-13DC-6241-5F02-FAB382CEF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9" name="Freeform 50">
              <a:extLst>
                <a:ext uri="{FF2B5EF4-FFF2-40B4-BE49-F238E27FC236}">
                  <a16:creationId xmlns:a16="http://schemas.microsoft.com/office/drawing/2014/main" id="{E2EAD4F2-D518-DBE3-C78A-80D2395FB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0" name="Freeform 51">
              <a:extLst>
                <a:ext uri="{FF2B5EF4-FFF2-40B4-BE49-F238E27FC236}">
                  <a16:creationId xmlns:a16="http://schemas.microsoft.com/office/drawing/2014/main" id="{EAFAD5CD-30D8-9B76-94ED-E13BE8B3C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1" name="Freeform 52">
              <a:extLst>
                <a:ext uri="{FF2B5EF4-FFF2-40B4-BE49-F238E27FC236}">
                  <a16:creationId xmlns:a16="http://schemas.microsoft.com/office/drawing/2014/main" id="{0F3E27DE-499A-166D-E767-6CE79805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2" name="Freeform 53">
              <a:extLst>
                <a:ext uri="{FF2B5EF4-FFF2-40B4-BE49-F238E27FC236}">
                  <a16:creationId xmlns:a16="http://schemas.microsoft.com/office/drawing/2014/main" id="{85302383-9145-79A8-7E37-3A9104CC8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3" name="Freeform 54">
              <a:extLst>
                <a:ext uri="{FF2B5EF4-FFF2-40B4-BE49-F238E27FC236}">
                  <a16:creationId xmlns:a16="http://schemas.microsoft.com/office/drawing/2014/main" id="{E4405FBE-6AE1-6D04-A4D0-922F662D7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4" name="Freeform 55">
              <a:extLst>
                <a:ext uri="{FF2B5EF4-FFF2-40B4-BE49-F238E27FC236}">
                  <a16:creationId xmlns:a16="http://schemas.microsoft.com/office/drawing/2014/main" id="{3C49B8BB-3A5A-6516-E83E-7109D48CD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5" name="Freeform 56">
              <a:extLst>
                <a:ext uri="{FF2B5EF4-FFF2-40B4-BE49-F238E27FC236}">
                  <a16:creationId xmlns:a16="http://schemas.microsoft.com/office/drawing/2014/main" id="{C86965DD-1090-160A-E200-E52FD9D66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6" name="Freeform 57">
              <a:extLst>
                <a:ext uri="{FF2B5EF4-FFF2-40B4-BE49-F238E27FC236}">
                  <a16:creationId xmlns:a16="http://schemas.microsoft.com/office/drawing/2014/main" id="{7442A143-BD7A-BF7C-627B-DC33512E0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7" name="Freeform 58">
              <a:extLst>
                <a:ext uri="{FF2B5EF4-FFF2-40B4-BE49-F238E27FC236}">
                  <a16:creationId xmlns:a16="http://schemas.microsoft.com/office/drawing/2014/main" id="{8BB48675-C6F8-D098-010D-7BB9D1859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8" name="Freeform 59">
              <a:extLst>
                <a:ext uri="{FF2B5EF4-FFF2-40B4-BE49-F238E27FC236}">
                  <a16:creationId xmlns:a16="http://schemas.microsoft.com/office/drawing/2014/main" id="{933AED62-A0F5-A162-4F2C-DB6D4A53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9" name="Freeform 60">
              <a:extLst>
                <a:ext uri="{FF2B5EF4-FFF2-40B4-BE49-F238E27FC236}">
                  <a16:creationId xmlns:a16="http://schemas.microsoft.com/office/drawing/2014/main" id="{83699899-716B-27E6-52C2-7901CF0AF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0" name="Freeform 61">
              <a:extLst>
                <a:ext uri="{FF2B5EF4-FFF2-40B4-BE49-F238E27FC236}">
                  <a16:creationId xmlns:a16="http://schemas.microsoft.com/office/drawing/2014/main" id="{88AF7878-587B-433A-5862-444026239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" name="Freeform 62">
              <a:extLst>
                <a:ext uri="{FF2B5EF4-FFF2-40B4-BE49-F238E27FC236}">
                  <a16:creationId xmlns:a16="http://schemas.microsoft.com/office/drawing/2014/main" id="{AD37E386-1FC1-36C7-A30D-C0909B4E1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2" name="Freeform 63">
              <a:extLst>
                <a:ext uri="{FF2B5EF4-FFF2-40B4-BE49-F238E27FC236}">
                  <a16:creationId xmlns:a16="http://schemas.microsoft.com/office/drawing/2014/main" id="{76E64CC9-0BF5-FA52-1C2B-08318CDF7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3" name="Freeform 64">
              <a:extLst>
                <a:ext uri="{FF2B5EF4-FFF2-40B4-BE49-F238E27FC236}">
                  <a16:creationId xmlns:a16="http://schemas.microsoft.com/office/drawing/2014/main" id="{BDCD1FDE-FDF1-7582-BE5E-018840C28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4" name="Freeform 65">
              <a:extLst>
                <a:ext uri="{FF2B5EF4-FFF2-40B4-BE49-F238E27FC236}">
                  <a16:creationId xmlns:a16="http://schemas.microsoft.com/office/drawing/2014/main" id="{909FC44B-D7A1-C97D-CB61-9A005D861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5" name="Freeform 66">
              <a:extLst>
                <a:ext uri="{FF2B5EF4-FFF2-40B4-BE49-F238E27FC236}">
                  <a16:creationId xmlns:a16="http://schemas.microsoft.com/office/drawing/2014/main" id="{0852A402-1503-6A2F-7396-A686EF982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6" name="Freeform 67">
              <a:extLst>
                <a:ext uri="{FF2B5EF4-FFF2-40B4-BE49-F238E27FC236}">
                  <a16:creationId xmlns:a16="http://schemas.microsoft.com/office/drawing/2014/main" id="{572A3E78-53AC-6CF4-E5BE-7B9C5BC6D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7" name="Freeform 68">
              <a:extLst>
                <a:ext uri="{FF2B5EF4-FFF2-40B4-BE49-F238E27FC236}">
                  <a16:creationId xmlns:a16="http://schemas.microsoft.com/office/drawing/2014/main" id="{F68525D0-6BB3-5E0F-598D-D9D2D53C3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8" name="Freeform 69">
              <a:extLst>
                <a:ext uri="{FF2B5EF4-FFF2-40B4-BE49-F238E27FC236}">
                  <a16:creationId xmlns:a16="http://schemas.microsoft.com/office/drawing/2014/main" id="{03336188-D2D2-FF0F-20A7-43847311A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9" name="Freeform 70">
              <a:extLst>
                <a:ext uri="{FF2B5EF4-FFF2-40B4-BE49-F238E27FC236}">
                  <a16:creationId xmlns:a16="http://schemas.microsoft.com/office/drawing/2014/main" id="{3B307057-640A-6D32-7BC9-D54EBDA16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0" name="Freeform 71">
              <a:extLst>
                <a:ext uri="{FF2B5EF4-FFF2-40B4-BE49-F238E27FC236}">
                  <a16:creationId xmlns:a16="http://schemas.microsoft.com/office/drawing/2014/main" id="{3E12023C-0B50-D3B7-6F35-AF457F48D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" name="Freeform 72">
              <a:extLst>
                <a:ext uri="{FF2B5EF4-FFF2-40B4-BE49-F238E27FC236}">
                  <a16:creationId xmlns:a16="http://schemas.microsoft.com/office/drawing/2014/main" id="{B0F6986A-479C-5C5D-7D52-FA124FB1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2" name="Freeform 73">
              <a:extLst>
                <a:ext uri="{FF2B5EF4-FFF2-40B4-BE49-F238E27FC236}">
                  <a16:creationId xmlns:a16="http://schemas.microsoft.com/office/drawing/2014/main" id="{47D142B4-F444-9091-45CE-17059D097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3" name="Freeform 74">
              <a:extLst>
                <a:ext uri="{FF2B5EF4-FFF2-40B4-BE49-F238E27FC236}">
                  <a16:creationId xmlns:a16="http://schemas.microsoft.com/office/drawing/2014/main" id="{0D7135A9-275B-D472-2011-17689B11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4" name="Freeform 75">
              <a:extLst>
                <a:ext uri="{FF2B5EF4-FFF2-40B4-BE49-F238E27FC236}">
                  <a16:creationId xmlns:a16="http://schemas.microsoft.com/office/drawing/2014/main" id="{B78906AC-E000-CA6F-1F7D-49FE922B6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5" name="Freeform 76">
              <a:extLst>
                <a:ext uri="{FF2B5EF4-FFF2-40B4-BE49-F238E27FC236}">
                  <a16:creationId xmlns:a16="http://schemas.microsoft.com/office/drawing/2014/main" id="{4312FD79-450E-E6AE-2D72-B3AF5BD96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6" name="Freeform 77">
              <a:extLst>
                <a:ext uri="{FF2B5EF4-FFF2-40B4-BE49-F238E27FC236}">
                  <a16:creationId xmlns:a16="http://schemas.microsoft.com/office/drawing/2014/main" id="{9ED52F47-A0CB-53B1-962D-D0170CEF4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7" name="Freeform 78">
              <a:extLst>
                <a:ext uri="{FF2B5EF4-FFF2-40B4-BE49-F238E27FC236}">
                  <a16:creationId xmlns:a16="http://schemas.microsoft.com/office/drawing/2014/main" id="{80FB4ADE-4AD3-FC33-70BA-80200D75F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8" name="TextBox 907">
            <a:extLst>
              <a:ext uri="{FF2B5EF4-FFF2-40B4-BE49-F238E27FC236}">
                <a16:creationId xmlns:a16="http://schemas.microsoft.com/office/drawing/2014/main" id="{1596E3BB-2C0F-EA49-5AD8-338983507375}"/>
              </a:ext>
            </a:extLst>
          </p:cNvPr>
          <p:cNvSpPr txBox="1"/>
          <p:nvPr/>
        </p:nvSpPr>
        <p:spPr>
          <a:xfrm>
            <a:off x="3499672" y="480109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2 </a:t>
            </a:r>
          </a:p>
        </p:txBody>
      </p:sp>
      <p:sp>
        <p:nvSpPr>
          <p:cNvPr id="909" name="AutoShape 5">
            <a:extLst>
              <a:ext uri="{FF2B5EF4-FFF2-40B4-BE49-F238E27FC236}">
                <a16:creationId xmlns:a16="http://schemas.microsoft.com/office/drawing/2014/main" id="{35C21CCD-FC59-5642-ED16-6E1FD4314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3284" y="448518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7030A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910" name="Group 3">
            <a:extLst>
              <a:ext uri="{FF2B5EF4-FFF2-40B4-BE49-F238E27FC236}">
                <a16:creationId xmlns:a16="http://schemas.microsoft.com/office/drawing/2014/main" id="{174E1D43-A57A-72A7-6093-67C85B6BD157}"/>
              </a:ext>
            </a:extLst>
          </p:cNvPr>
          <p:cNvGrpSpPr>
            <a:grpSpLocks/>
          </p:cNvGrpSpPr>
          <p:nvPr/>
        </p:nvGrpSpPr>
        <p:grpSpPr bwMode="auto">
          <a:xfrm>
            <a:off x="7842835" y="4711006"/>
            <a:ext cx="847018" cy="700129"/>
            <a:chOff x="2976" y="864"/>
            <a:chExt cx="780" cy="582"/>
          </a:xfrm>
        </p:grpSpPr>
        <p:sp>
          <p:nvSpPr>
            <p:cNvPr id="911" name="Freeform 4">
              <a:extLst>
                <a:ext uri="{FF2B5EF4-FFF2-40B4-BE49-F238E27FC236}">
                  <a16:creationId xmlns:a16="http://schemas.microsoft.com/office/drawing/2014/main" id="{7F704009-FC0C-5E7C-3C81-9A907E92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2" name="Freeform 5">
              <a:extLst>
                <a:ext uri="{FF2B5EF4-FFF2-40B4-BE49-F238E27FC236}">
                  <a16:creationId xmlns:a16="http://schemas.microsoft.com/office/drawing/2014/main" id="{9C150683-D9DF-9893-819E-77D493051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3" name="Freeform 6">
              <a:extLst>
                <a:ext uri="{FF2B5EF4-FFF2-40B4-BE49-F238E27FC236}">
                  <a16:creationId xmlns:a16="http://schemas.microsoft.com/office/drawing/2014/main" id="{B80FE5EA-64EE-2049-0485-D5AB23FA4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4" name="Freeform 7">
              <a:extLst>
                <a:ext uri="{FF2B5EF4-FFF2-40B4-BE49-F238E27FC236}">
                  <a16:creationId xmlns:a16="http://schemas.microsoft.com/office/drawing/2014/main" id="{C6E4D578-EFFB-5726-CAFA-AF49A7150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5" name="Freeform 8">
              <a:extLst>
                <a:ext uri="{FF2B5EF4-FFF2-40B4-BE49-F238E27FC236}">
                  <a16:creationId xmlns:a16="http://schemas.microsoft.com/office/drawing/2014/main" id="{A5993B08-A5A2-E38A-6C51-32CDFB3F1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6" name="Freeform 9">
              <a:extLst>
                <a:ext uri="{FF2B5EF4-FFF2-40B4-BE49-F238E27FC236}">
                  <a16:creationId xmlns:a16="http://schemas.microsoft.com/office/drawing/2014/main" id="{4425C130-7641-B116-3879-40A3625B9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7" name="Freeform 10">
              <a:extLst>
                <a:ext uri="{FF2B5EF4-FFF2-40B4-BE49-F238E27FC236}">
                  <a16:creationId xmlns:a16="http://schemas.microsoft.com/office/drawing/2014/main" id="{EF4FDF3A-4B7B-7834-CAAC-7DAF150E3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8" name="Freeform 11">
              <a:extLst>
                <a:ext uri="{FF2B5EF4-FFF2-40B4-BE49-F238E27FC236}">
                  <a16:creationId xmlns:a16="http://schemas.microsoft.com/office/drawing/2014/main" id="{9D5D88CD-BC72-BB26-806E-07BB2D06F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9" name="Freeform 12">
              <a:extLst>
                <a:ext uri="{FF2B5EF4-FFF2-40B4-BE49-F238E27FC236}">
                  <a16:creationId xmlns:a16="http://schemas.microsoft.com/office/drawing/2014/main" id="{AB53A4BD-A356-5091-90F7-91CD0E48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0" name="Freeform 13">
              <a:extLst>
                <a:ext uri="{FF2B5EF4-FFF2-40B4-BE49-F238E27FC236}">
                  <a16:creationId xmlns:a16="http://schemas.microsoft.com/office/drawing/2014/main" id="{AB85175B-86FB-5693-BD5C-9B76614F5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1" name="Freeform 14">
              <a:extLst>
                <a:ext uri="{FF2B5EF4-FFF2-40B4-BE49-F238E27FC236}">
                  <a16:creationId xmlns:a16="http://schemas.microsoft.com/office/drawing/2014/main" id="{47BCDF66-8794-3371-C536-6C9D339CF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2" name="Freeform 15">
              <a:extLst>
                <a:ext uri="{FF2B5EF4-FFF2-40B4-BE49-F238E27FC236}">
                  <a16:creationId xmlns:a16="http://schemas.microsoft.com/office/drawing/2014/main" id="{C4793120-BB41-2D26-FE6A-D86813366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" name="Freeform 16">
              <a:extLst>
                <a:ext uri="{FF2B5EF4-FFF2-40B4-BE49-F238E27FC236}">
                  <a16:creationId xmlns:a16="http://schemas.microsoft.com/office/drawing/2014/main" id="{1B56A6D8-4CF5-A103-5C3C-A5F3DE99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" name="Freeform 17">
              <a:extLst>
                <a:ext uri="{FF2B5EF4-FFF2-40B4-BE49-F238E27FC236}">
                  <a16:creationId xmlns:a16="http://schemas.microsoft.com/office/drawing/2014/main" id="{B23A4347-5D2B-B5B6-0F74-65898C783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" name="Freeform 18">
              <a:extLst>
                <a:ext uri="{FF2B5EF4-FFF2-40B4-BE49-F238E27FC236}">
                  <a16:creationId xmlns:a16="http://schemas.microsoft.com/office/drawing/2014/main" id="{197821B0-7E02-2E7B-7B6D-2DB9BD5FC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" name="Freeform 19">
              <a:extLst>
                <a:ext uri="{FF2B5EF4-FFF2-40B4-BE49-F238E27FC236}">
                  <a16:creationId xmlns:a16="http://schemas.microsoft.com/office/drawing/2014/main" id="{4B96B83A-1403-E805-835A-69ABC706B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" name="Freeform 20">
              <a:extLst>
                <a:ext uri="{FF2B5EF4-FFF2-40B4-BE49-F238E27FC236}">
                  <a16:creationId xmlns:a16="http://schemas.microsoft.com/office/drawing/2014/main" id="{59FF625A-9564-3247-A4B4-DD6071D46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8" name="Freeform 21">
              <a:extLst>
                <a:ext uri="{FF2B5EF4-FFF2-40B4-BE49-F238E27FC236}">
                  <a16:creationId xmlns:a16="http://schemas.microsoft.com/office/drawing/2014/main" id="{9CB03ADF-2970-0630-D4FA-1A6ECAAD0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9" name="Freeform 22">
              <a:extLst>
                <a:ext uri="{FF2B5EF4-FFF2-40B4-BE49-F238E27FC236}">
                  <a16:creationId xmlns:a16="http://schemas.microsoft.com/office/drawing/2014/main" id="{70C35976-BB0D-D2C2-B6CD-E2E3DB5BB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0" name="Freeform 23">
              <a:extLst>
                <a:ext uri="{FF2B5EF4-FFF2-40B4-BE49-F238E27FC236}">
                  <a16:creationId xmlns:a16="http://schemas.microsoft.com/office/drawing/2014/main" id="{5FD46CA0-655D-CDCE-D388-A393128CF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1" name="Freeform 24">
              <a:extLst>
                <a:ext uri="{FF2B5EF4-FFF2-40B4-BE49-F238E27FC236}">
                  <a16:creationId xmlns:a16="http://schemas.microsoft.com/office/drawing/2014/main" id="{A19477EC-BDF8-4499-B574-3F7057E31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2" name="Freeform 25">
              <a:extLst>
                <a:ext uri="{FF2B5EF4-FFF2-40B4-BE49-F238E27FC236}">
                  <a16:creationId xmlns:a16="http://schemas.microsoft.com/office/drawing/2014/main" id="{D72B5E9D-4173-3F5A-363D-B13B096E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3" name="Freeform 26">
              <a:extLst>
                <a:ext uri="{FF2B5EF4-FFF2-40B4-BE49-F238E27FC236}">
                  <a16:creationId xmlns:a16="http://schemas.microsoft.com/office/drawing/2014/main" id="{DFCD1687-3BAA-59A2-C2BF-E02254D1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4" name="Freeform 27">
              <a:extLst>
                <a:ext uri="{FF2B5EF4-FFF2-40B4-BE49-F238E27FC236}">
                  <a16:creationId xmlns:a16="http://schemas.microsoft.com/office/drawing/2014/main" id="{E9E4D47F-CE69-2FB2-EDA6-DE665277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5" name="Freeform 28">
              <a:extLst>
                <a:ext uri="{FF2B5EF4-FFF2-40B4-BE49-F238E27FC236}">
                  <a16:creationId xmlns:a16="http://schemas.microsoft.com/office/drawing/2014/main" id="{A10DC192-7A42-4891-A340-737695AF4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6" name="Freeform 29">
              <a:extLst>
                <a:ext uri="{FF2B5EF4-FFF2-40B4-BE49-F238E27FC236}">
                  <a16:creationId xmlns:a16="http://schemas.microsoft.com/office/drawing/2014/main" id="{BE873A19-FA9E-C566-EFA0-6161B1BC7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7" name="Freeform 30">
              <a:extLst>
                <a:ext uri="{FF2B5EF4-FFF2-40B4-BE49-F238E27FC236}">
                  <a16:creationId xmlns:a16="http://schemas.microsoft.com/office/drawing/2014/main" id="{9C06EC83-7485-9D76-4DCD-2C29460E2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8" name="Freeform 31">
              <a:extLst>
                <a:ext uri="{FF2B5EF4-FFF2-40B4-BE49-F238E27FC236}">
                  <a16:creationId xmlns:a16="http://schemas.microsoft.com/office/drawing/2014/main" id="{E6DA8427-1779-EA97-6893-48B845EC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9" name="Freeform 32">
              <a:extLst>
                <a:ext uri="{FF2B5EF4-FFF2-40B4-BE49-F238E27FC236}">
                  <a16:creationId xmlns:a16="http://schemas.microsoft.com/office/drawing/2014/main" id="{5D3E7322-B04A-8184-11B9-009D20F7A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0" name="Freeform 33">
              <a:extLst>
                <a:ext uri="{FF2B5EF4-FFF2-40B4-BE49-F238E27FC236}">
                  <a16:creationId xmlns:a16="http://schemas.microsoft.com/office/drawing/2014/main" id="{C9789E8C-06BE-6F40-0FB2-CF8819721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1" name="Freeform 34">
              <a:extLst>
                <a:ext uri="{FF2B5EF4-FFF2-40B4-BE49-F238E27FC236}">
                  <a16:creationId xmlns:a16="http://schemas.microsoft.com/office/drawing/2014/main" id="{0F7DC3C1-E561-1E46-99F2-27BE3D10B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" name="Freeform 35">
              <a:extLst>
                <a:ext uri="{FF2B5EF4-FFF2-40B4-BE49-F238E27FC236}">
                  <a16:creationId xmlns:a16="http://schemas.microsoft.com/office/drawing/2014/main" id="{32D3AD41-A197-2392-59B2-7FDB3E9E8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3" name="Freeform 36">
              <a:extLst>
                <a:ext uri="{FF2B5EF4-FFF2-40B4-BE49-F238E27FC236}">
                  <a16:creationId xmlns:a16="http://schemas.microsoft.com/office/drawing/2014/main" id="{315524F7-9869-E4DC-C00B-31127020E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4" name="Freeform 37">
              <a:extLst>
                <a:ext uri="{FF2B5EF4-FFF2-40B4-BE49-F238E27FC236}">
                  <a16:creationId xmlns:a16="http://schemas.microsoft.com/office/drawing/2014/main" id="{C1F4BBB6-7524-A16B-4E74-5E3CDAB8A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5" name="Freeform 38">
              <a:extLst>
                <a:ext uri="{FF2B5EF4-FFF2-40B4-BE49-F238E27FC236}">
                  <a16:creationId xmlns:a16="http://schemas.microsoft.com/office/drawing/2014/main" id="{063BAAB6-80DE-F1EC-68AD-62E66B5FA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6" name="Freeform 39">
              <a:extLst>
                <a:ext uri="{FF2B5EF4-FFF2-40B4-BE49-F238E27FC236}">
                  <a16:creationId xmlns:a16="http://schemas.microsoft.com/office/drawing/2014/main" id="{CD1E3849-8E16-CA3A-F595-E6E3F4EC0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7" name="Freeform 40">
              <a:extLst>
                <a:ext uri="{FF2B5EF4-FFF2-40B4-BE49-F238E27FC236}">
                  <a16:creationId xmlns:a16="http://schemas.microsoft.com/office/drawing/2014/main" id="{68A3DAB3-AC67-92DA-7DCD-F19121564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8" name="Freeform 41">
              <a:extLst>
                <a:ext uri="{FF2B5EF4-FFF2-40B4-BE49-F238E27FC236}">
                  <a16:creationId xmlns:a16="http://schemas.microsoft.com/office/drawing/2014/main" id="{A364DE9C-8715-DF68-36A1-F2BF0D8B5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9" name="Freeform 42">
              <a:extLst>
                <a:ext uri="{FF2B5EF4-FFF2-40B4-BE49-F238E27FC236}">
                  <a16:creationId xmlns:a16="http://schemas.microsoft.com/office/drawing/2014/main" id="{0E79A3AE-7A67-CD78-A328-E2B4D0592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0" name="Freeform 43">
              <a:extLst>
                <a:ext uri="{FF2B5EF4-FFF2-40B4-BE49-F238E27FC236}">
                  <a16:creationId xmlns:a16="http://schemas.microsoft.com/office/drawing/2014/main" id="{2C807577-A5D1-9165-53ED-3B17F1624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1" name="Freeform 44">
              <a:extLst>
                <a:ext uri="{FF2B5EF4-FFF2-40B4-BE49-F238E27FC236}">
                  <a16:creationId xmlns:a16="http://schemas.microsoft.com/office/drawing/2014/main" id="{6A59612A-A937-566A-3D4F-925CF4BAA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" name="Freeform 45">
              <a:extLst>
                <a:ext uri="{FF2B5EF4-FFF2-40B4-BE49-F238E27FC236}">
                  <a16:creationId xmlns:a16="http://schemas.microsoft.com/office/drawing/2014/main" id="{AB3C28C4-58FD-8E96-7FDF-DCC648D3E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" name="Freeform 46">
              <a:extLst>
                <a:ext uri="{FF2B5EF4-FFF2-40B4-BE49-F238E27FC236}">
                  <a16:creationId xmlns:a16="http://schemas.microsoft.com/office/drawing/2014/main" id="{EA47DB5E-3674-2C98-C17E-3B35B1031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4" name="Freeform 47">
              <a:extLst>
                <a:ext uri="{FF2B5EF4-FFF2-40B4-BE49-F238E27FC236}">
                  <a16:creationId xmlns:a16="http://schemas.microsoft.com/office/drawing/2014/main" id="{67DB72E1-B50B-2D74-BD50-0CC1DF955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" name="Freeform 48">
              <a:extLst>
                <a:ext uri="{FF2B5EF4-FFF2-40B4-BE49-F238E27FC236}">
                  <a16:creationId xmlns:a16="http://schemas.microsoft.com/office/drawing/2014/main" id="{10D83CF1-8765-8A4E-75AB-92098B28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6" name="Freeform 49">
              <a:extLst>
                <a:ext uri="{FF2B5EF4-FFF2-40B4-BE49-F238E27FC236}">
                  <a16:creationId xmlns:a16="http://schemas.microsoft.com/office/drawing/2014/main" id="{3F12729B-2D9F-B3AD-A945-7471EE50D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" name="Freeform 50">
              <a:extLst>
                <a:ext uri="{FF2B5EF4-FFF2-40B4-BE49-F238E27FC236}">
                  <a16:creationId xmlns:a16="http://schemas.microsoft.com/office/drawing/2014/main" id="{86EB4999-2EDC-8303-B01D-760B9A390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" name="Freeform 51">
              <a:extLst>
                <a:ext uri="{FF2B5EF4-FFF2-40B4-BE49-F238E27FC236}">
                  <a16:creationId xmlns:a16="http://schemas.microsoft.com/office/drawing/2014/main" id="{B9371E7E-EF4E-0DD8-1937-65C077A8E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9" name="Freeform 52">
              <a:extLst>
                <a:ext uri="{FF2B5EF4-FFF2-40B4-BE49-F238E27FC236}">
                  <a16:creationId xmlns:a16="http://schemas.microsoft.com/office/drawing/2014/main" id="{20A41713-2C76-6D40-7588-54C927B66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0" name="Freeform 53">
              <a:extLst>
                <a:ext uri="{FF2B5EF4-FFF2-40B4-BE49-F238E27FC236}">
                  <a16:creationId xmlns:a16="http://schemas.microsoft.com/office/drawing/2014/main" id="{10D74FA0-FE1E-3450-BCFC-FF8CA0D7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1" name="Freeform 54">
              <a:extLst>
                <a:ext uri="{FF2B5EF4-FFF2-40B4-BE49-F238E27FC236}">
                  <a16:creationId xmlns:a16="http://schemas.microsoft.com/office/drawing/2014/main" id="{D99A8BF8-F2E4-FEF5-1984-699BB092B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" name="Freeform 55">
              <a:extLst>
                <a:ext uri="{FF2B5EF4-FFF2-40B4-BE49-F238E27FC236}">
                  <a16:creationId xmlns:a16="http://schemas.microsoft.com/office/drawing/2014/main" id="{5149B535-F35A-2BBB-567D-01912E8A3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3" name="Freeform 56">
              <a:extLst>
                <a:ext uri="{FF2B5EF4-FFF2-40B4-BE49-F238E27FC236}">
                  <a16:creationId xmlns:a16="http://schemas.microsoft.com/office/drawing/2014/main" id="{8D677767-CCF6-7861-7C89-6BB6A3E86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4" name="Freeform 57">
              <a:extLst>
                <a:ext uri="{FF2B5EF4-FFF2-40B4-BE49-F238E27FC236}">
                  <a16:creationId xmlns:a16="http://schemas.microsoft.com/office/drawing/2014/main" id="{733347FD-B54A-743E-1551-4E925A775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5" name="Freeform 58">
              <a:extLst>
                <a:ext uri="{FF2B5EF4-FFF2-40B4-BE49-F238E27FC236}">
                  <a16:creationId xmlns:a16="http://schemas.microsoft.com/office/drawing/2014/main" id="{F2FE9F92-D9DF-598E-C7B0-F97B76274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6" name="Freeform 59">
              <a:extLst>
                <a:ext uri="{FF2B5EF4-FFF2-40B4-BE49-F238E27FC236}">
                  <a16:creationId xmlns:a16="http://schemas.microsoft.com/office/drawing/2014/main" id="{ADCE2594-13E5-9F5D-7957-910EF960C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7" name="Freeform 60">
              <a:extLst>
                <a:ext uri="{FF2B5EF4-FFF2-40B4-BE49-F238E27FC236}">
                  <a16:creationId xmlns:a16="http://schemas.microsoft.com/office/drawing/2014/main" id="{F046968F-E289-44D7-B26C-F7164615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8" name="Freeform 61">
              <a:extLst>
                <a:ext uri="{FF2B5EF4-FFF2-40B4-BE49-F238E27FC236}">
                  <a16:creationId xmlns:a16="http://schemas.microsoft.com/office/drawing/2014/main" id="{C7FF6D84-2935-9780-843B-5C9C743C2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9" name="Freeform 62">
              <a:extLst>
                <a:ext uri="{FF2B5EF4-FFF2-40B4-BE49-F238E27FC236}">
                  <a16:creationId xmlns:a16="http://schemas.microsoft.com/office/drawing/2014/main" id="{F3C7A95C-435F-D655-5E60-8668B60D6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0" name="Freeform 63">
              <a:extLst>
                <a:ext uri="{FF2B5EF4-FFF2-40B4-BE49-F238E27FC236}">
                  <a16:creationId xmlns:a16="http://schemas.microsoft.com/office/drawing/2014/main" id="{0B383478-499B-8498-D69C-06B12ECB5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1" name="Freeform 64">
              <a:extLst>
                <a:ext uri="{FF2B5EF4-FFF2-40B4-BE49-F238E27FC236}">
                  <a16:creationId xmlns:a16="http://schemas.microsoft.com/office/drawing/2014/main" id="{D42CF104-17A3-FEE9-CCEC-5DA75847D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" name="Freeform 65">
              <a:extLst>
                <a:ext uri="{FF2B5EF4-FFF2-40B4-BE49-F238E27FC236}">
                  <a16:creationId xmlns:a16="http://schemas.microsoft.com/office/drawing/2014/main" id="{2BF55B4F-3AE7-8EF5-9F85-EDF7E51FD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" name="Freeform 66">
              <a:extLst>
                <a:ext uri="{FF2B5EF4-FFF2-40B4-BE49-F238E27FC236}">
                  <a16:creationId xmlns:a16="http://schemas.microsoft.com/office/drawing/2014/main" id="{D8A20BDC-92EB-932A-F58F-6C27B6084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4" name="Freeform 67">
              <a:extLst>
                <a:ext uri="{FF2B5EF4-FFF2-40B4-BE49-F238E27FC236}">
                  <a16:creationId xmlns:a16="http://schemas.microsoft.com/office/drawing/2014/main" id="{5CBBBB21-DBBE-7CB3-31C0-D42AE5FBC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5" name="Freeform 68">
              <a:extLst>
                <a:ext uri="{FF2B5EF4-FFF2-40B4-BE49-F238E27FC236}">
                  <a16:creationId xmlns:a16="http://schemas.microsoft.com/office/drawing/2014/main" id="{C563E923-1313-F50B-D95B-B1ACADD63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6" name="Freeform 69">
              <a:extLst>
                <a:ext uri="{FF2B5EF4-FFF2-40B4-BE49-F238E27FC236}">
                  <a16:creationId xmlns:a16="http://schemas.microsoft.com/office/drawing/2014/main" id="{EB951604-6F35-E321-06D2-08BAFEF02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7" name="Freeform 70">
              <a:extLst>
                <a:ext uri="{FF2B5EF4-FFF2-40B4-BE49-F238E27FC236}">
                  <a16:creationId xmlns:a16="http://schemas.microsoft.com/office/drawing/2014/main" id="{21E24F72-75FD-86B7-D226-0FC0A60F7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8" name="Freeform 71">
              <a:extLst>
                <a:ext uri="{FF2B5EF4-FFF2-40B4-BE49-F238E27FC236}">
                  <a16:creationId xmlns:a16="http://schemas.microsoft.com/office/drawing/2014/main" id="{A50DCCBA-0714-9F93-5484-D8FB80AC4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9" name="Freeform 72">
              <a:extLst>
                <a:ext uri="{FF2B5EF4-FFF2-40B4-BE49-F238E27FC236}">
                  <a16:creationId xmlns:a16="http://schemas.microsoft.com/office/drawing/2014/main" id="{29A5FEC9-A09E-7232-EB9C-393A0507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0" name="Freeform 73">
              <a:extLst>
                <a:ext uri="{FF2B5EF4-FFF2-40B4-BE49-F238E27FC236}">
                  <a16:creationId xmlns:a16="http://schemas.microsoft.com/office/drawing/2014/main" id="{D4BBCCE3-3E0B-970C-2569-985F56517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1" name="Freeform 74">
              <a:extLst>
                <a:ext uri="{FF2B5EF4-FFF2-40B4-BE49-F238E27FC236}">
                  <a16:creationId xmlns:a16="http://schemas.microsoft.com/office/drawing/2014/main" id="{C4D72207-3DAA-19CE-DBDE-7C4FF7937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2" name="Freeform 75">
              <a:extLst>
                <a:ext uri="{FF2B5EF4-FFF2-40B4-BE49-F238E27FC236}">
                  <a16:creationId xmlns:a16="http://schemas.microsoft.com/office/drawing/2014/main" id="{2D9EF4ED-FE64-5C02-3E38-9BD27DF2B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3" name="Freeform 76">
              <a:extLst>
                <a:ext uri="{FF2B5EF4-FFF2-40B4-BE49-F238E27FC236}">
                  <a16:creationId xmlns:a16="http://schemas.microsoft.com/office/drawing/2014/main" id="{38EB25AD-9779-5D70-6A44-B7B6AC46B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" name="Freeform 77">
              <a:extLst>
                <a:ext uri="{FF2B5EF4-FFF2-40B4-BE49-F238E27FC236}">
                  <a16:creationId xmlns:a16="http://schemas.microsoft.com/office/drawing/2014/main" id="{A319C370-A43A-C256-38D3-03040BE02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5" name="Freeform 78">
              <a:extLst>
                <a:ext uri="{FF2B5EF4-FFF2-40B4-BE49-F238E27FC236}">
                  <a16:creationId xmlns:a16="http://schemas.microsoft.com/office/drawing/2014/main" id="{5B409BE6-FC2A-1AB9-0D04-5D9AF33B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86" name="TextBox 985">
            <a:extLst>
              <a:ext uri="{FF2B5EF4-FFF2-40B4-BE49-F238E27FC236}">
                <a16:creationId xmlns:a16="http://schemas.microsoft.com/office/drawing/2014/main" id="{816EB498-B2B5-6EC3-A08C-A80B2391C8E9}"/>
              </a:ext>
            </a:extLst>
          </p:cNvPr>
          <p:cNvSpPr txBox="1"/>
          <p:nvPr/>
        </p:nvSpPr>
        <p:spPr>
          <a:xfrm>
            <a:off x="7344735" y="480109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1 </a:t>
            </a:r>
          </a:p>
        </p:txBody>
      </p:sp>
      <p:sp>
        <p:nvSpPr>
          <p:cNvPr id="988" name="Rectangle 15">
            <a:extLst>
              <a:ext uri="{FF2B5EF4-FFF2-40B4-BE49-F238E27FC236}">
                <a16:creationId xmlns:a16="http://schemas.microsoft.com/office/drawing/2014/main" id="{55D8D388-ADA4-8F53-88DF-F899DEE8E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3" y="1188862"/>
            <a:ext cx="7425881" cy="64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indent="0" eaLnBrk="1" hangingPunct="1">
              <a:buNone/>
            </a:pPr>
            <a:r>
              <a:rPr lang="en-US" altLang="en-US" sz="2800" dirty="0"/>
              <a:t>First-price auction: highest wins, pays bid</a:t>
            </a:r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134528439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3">
            <a:extLst>
              <a:ext uri="{FF2B5EF4-FFF2-40B4-BE49-F238E27FC236}">
                <a16:creationId xmlns:a16="http://schemas.microsoft.com/office/drawing/2014/main" id="{1A938013-52B4-6BB2-F865-4A9B81FA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34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C00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5A6FF4BE-A8A7-139E-2302-901BE258518E}"/>
              </a:ext>
            </a:extLst>
          </p:cNvPr>
          <p:cNvGrpSpPr>
            <a:grpSpLocks/>
          </p:cNvGrpSpPr>
          <p:nvPr/>
        </p:nvGrpSpPr>
        <p:grpSpPr bwMode="auto">
          <a:xfrm>
            <a:off x="8166255" y="391461"/>
            <a:ext cx="1711170" cy="1325563"/>
            <a:chOff x="2976" y="864"/>
            <a:chExt cx="780" cy="582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8FD8A307-7C08-6D60-D661-0605B352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0928576-7C5C-798E-514B-4E52A95A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B5EB9B-64CC-2C5F-5348-5109C2B90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990FC25-7D8C-6615-836F-5F6B292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A0F71A3-8FC1-E0DB-920C-86F88782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BBB8C26E-275D-00A1-B42A-774EF022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1C75BEDE-8783-91D3-B570-83C425EF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AA5E686-0C5A-8CC2-0387-C74A0190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4146832-5FC5-FDDF-3318-561D589B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A614B8D2-8791-2916-6078-84C48EA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35915B6-86C3-983E-8676-4CD06E96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53E865C6-DD20-F322-CE42-1E9851E4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C571C6F-F052-6B2E-49D0-BD5994F16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DAFD741-5F4B-9109-D077-25F76200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C4D089E-9990-DB1C-6022-1BF215AEF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222F515-8560-24F9-BA6B-F41968F56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E3B81902-806C-F343-39C2-7196A5D1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587EAC-DB53-9936-8AC9-6DAEFC6DF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FEE8832A-4653-3854-DB59-4C94E452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B3A2E0C4-82E5-E331-D2E1-2C5AC2030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992D4B12-05CC-2046-4D80-457A9426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A842D57F-1169-36EF-88FE-FDD97494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107CC066-9BC3-6CA3-49CD-AF28033E0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5BFA2D7-8249-7467-34D5-62B4A217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6F4DD13-0D25-8876-56DD-2B01D7A8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BCBDFAF-B480-03C9-ECB9-56F347308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2B8120BC-CB45-CDAB-514C-503ADBF2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CD5080D-0C80-FAEB-B9FD-D3E182496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DE1D8C53-C916-6E54-5969-65AD8602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26A4B62-94E5-A362-1432-F3FF45F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3690C5D-2A0C-4ED3-4307-7F868337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1D2FAFA-4015-AF00-33E4-F5D3002E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AF35A63-2FFC-0DF7-65D9-A120CB77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2492D7DC-3CF8-665F-0D06-7B241C20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DCBF69C-E3FE-FE51-7574-EECC8A40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C5785674-7FF4-95BC-C7CB-7C301B4F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EE8057D-E833-B878-B766-D3202DEE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EC3B4B9-55EA-1E4A-5A83-C381BD08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B31996DF-4257-B633-30D4-2FD394ED4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350CE3B1-F676-E5B4-BBEF-5B375F7E5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7E39BE32-DB2E-7225-ECFE-E8DDC74ED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CED76E21-021A-E2E7-900C-91390A1D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5A7ECFE-EB35-BA0B-A82B-E05514C9A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06FD0674-814E-4D79-476E-DE83A6AE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07403D1-65BB-760A-38A5-2CCC08E90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2C2F1552-CAF5-5239-6BD2-8DA94C9E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69425D9C-9E89-E656-4B2A-885A8795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63A66F3-00AD-5DB8-1098-23D18AB0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9F822653-5E44-B218-55CC-C832AD8C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B1E4E39-0CBD-DB68-739C-2AFA95B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28B2D98E-497B-C6FC-0A64-954FB7474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51C4C34C-1DFD-27EE-B100-9FCA00D2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5C2ACE31-FBB7-BC73-0D31-3DE47FB32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C36940C6-86B1-BA11-63D3-17B0A441F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22DF6BD3-18ED-D2D0-CA51-110507E9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21A84AA0-8319-B710-A075-F2665F10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8A9C7668-99D8-7056-30D5-22EDAD07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BE26B46A-20FB-5AA3-2B27-C0345EEC7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B4BCA9D2-A67D-217C-01EE-E9AA2BF9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EB3292E-D74D-E803-839D-6A0852DFD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AD94822-A55A-4403-AA10-E4373A8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0E7CEBE9-E1A8-3A88-DE1D-6932A557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82B8047-5EA3-B65F-9C94-E5EE9CEA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49E239BB-AEAE-DC1F-EF75-919BED85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31B73C54-C975-CC74-38B3-60A241DC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7B10578-1BA3-247B-9838-AFE1637E7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8681A728-EFE0-7DD2-D445-879C6CF7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244FFC3-E8B5-30BE-6F3A-EF933AA3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8983748-B8E6-1361-F4C5-7971F0795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ED332B4-4A3C-5D93-0EF3-74AC7E741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F0DD177-2FED-D3D9-E36A-1C4EAFDB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017AFE73-6466-4203-CF0A-FCA3F5117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862B28E9-30A7-C3A6-3123-CA45C50DD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2C61A548-5A24-9234-5B51-E10BCA19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1D50808-587A-4F99-6ADE-C8DA0BB23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" name="Title 1">
            <a:extLst>
              <a:ext uri="{FF2B5EF4-FFF2-40B4-BE49-F238E27FC236}">
                <a16:creationId xmlns:a16="http://schemas.microsoft.com/office/drawing/2014/main" id="{B0B846C5-00A5-F73D-C456-B4F9CB4D61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947" y="26315"/>
            <a:ext cx="12043145" cy="1325563"/>
          </a:xfrm>
        </p:spPr>
        <p:txBody>
          <a:bodyPr/>
          <a:lstStyle/>
          <a:p>
            <a:r>
              <a:rPr lang="en-US" dirty="0"/>
              <a:t>Mechanism design (auctions)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67627F7-35A3-3D0E-A4C3-0A2131288C3E}"/>
              </a:ext>
            </a:extLst>
          </p:cNvPr>
          <p:cNvSpPr/>
          <p:nvPr/>
        </p:nvSpPr>
        <p:spPr bwMode="auto">
          <a:xfrm>
            <a:off x="2527987" y="5462342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D8EF1122-3C93-120C-AE79-AA2E912D5D88}"/>
              </a:ext>
            </a:extLst>
          </p:cNvPr>
          <p:cNvSpPr/>
          <p:nvPr/>
        </p:nvSpPr>
        <p:spPr bwMode="auto">
          <a:xfrm>
            <a:off x="2604187" y="5157542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5F9DE7FF-F64F-2BF4-50D1-65D200FCF5F6}"/>
              </a:ext>
            </a:extLst>
          </p:cNvPr>
          <p:cNvCxnSpPr/>
          <p:nvPr/>
        </p:nvCxnSpPr>
        <p:spPr bwMode="auto">
          <a:xfrm rot="5400000">
            <a:off x="2450833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0FB9A9A-DB15-9C67-F85C-049A3BEC236A}"/>
              </a:ext>
            </a:extLst>
          </p:cNvPr>
          <p:cNvCxnSpPr/>
          <p:nvPr/>
        </p:nvCxnSpPr>
        <p:spPr bwMode="auto">
          <a:xfrm rot="16200000" flipH="1">
            <a:off x="2680387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6" name="AutoShape 23">
            <a:extLst>
              <a:ext uri="{FF2B5EF4-FFF2-40B4-BE49-F238E27FC236}">
                <a16:creationId xmlns:a16="http://schemas.microsoft.com/office/drawing/2014/main" id="{818ECF4F-06CC-EE9F-7626-DA64B66B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8365" y="2406732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0340D02E-3636-B432-2A94-B671B00EC48D}"/>
              </a:ext>
            </a:extLst>
          </p:cNvPr>
          <p:cNvSpPr/>
          <p:nvPr/>
        </p:nvSpPr>
        <p:spPr bwMode="auto">
          <a:xfrm>
            <a:off x="6185321" y="5462342"/>
            <a:ext cx="457200" cy="5334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561E928-D915-C8F4-EE3A-1BF7261BA9C6}"/>
              </a:ext>
            </a:extLst>
          </p:cNvPr>
          <p:cNvSpPr/>
          <p:nvPr/>
        </p:nvSpPr>
        <p:spPr bwMode="auto">
          <a:xfrm>
            <a:off x="6261521" y="5157542"/>
            <a:ext cx="304800" cy="3048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CF0CFD9-6FAD-D22A-720D-BF614CCECAD3}"/>
              </a:ext>
            </a:extLst>
          </p:cNvPr>
          <p:cNvCxnSpPr/>
          <p:nvPr/>
        </p:nvCxnSpPr>
        <p:spPr bwMode="auto">
          <a:xfrm rot="5400000">
            <a:off x="6108167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F325BCBC-BA40-C608-DBF6-F25B7E3D7920}"/>
              </a:ext>
            </a:extLst>
          </p:cNvPr>
          <p:cNvCxnSpPr/>
          <p:nvPr/>
        </p:nvCxnSpPr>
        <p:spPr bwMode="auto">
          <a:xfrm rot="16200000" flipH="1">
            <a:off x="6337721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1" name="AutoShape 23">
            <a:extLst>
              <a:ext uri="{FF2B5EF4-FFF2-40B4-BE49-F238E27FC236}">
                <a16:creationId xmlns:a16="http://schemas.microsoft.com/office/drawing/2014/main" id="{5543A2A2-D48E-847B-805D-3DD922736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6255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7030A0"/>
          </a:solidFill>
          <a:ln>
            <a:solidFill>
              <a:srgbClr val="7030A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FF17029-E659-3129-E353-879FAC7559A1}"/>
              </a:ext>
            </a:extLst>
          </p:cNvPr>
          <p:cNvSpPr/>
          <p:nvPr/>
        </p:nvSpPr>
        <p:spPr bwMode="auto">
          <a:xfrm>
            <a:off x="10063211" y="5460427"/>
            <a:ext cx="457200" cy="5334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4571CC7C-029E-D31B-B3A3-9DF3DD4B2FD5}"/>
              </a:ext>
            </a:extLst>
          </p:cNvPr>
          <p:cNvSpPr/>
          <p:nvPr/>
        </p:nvSpPr>
        <p:spPr bwMode="auto">
          <a:xfrm>
            <a:off x="10139411" y="5155627"/>
            <a:ext cx="304800" cy="3048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410948B4-686C-8A78-A131-91E0F7E9B536}"/>
              </a:ext>
            </a:extLst>
          </p:cNvPr>
          <p:cNvCxnSpPr/>
          <p:nvPr/>
        </p:nvCxnSpPr>
        <p:spPr bwMode="auto">
          <a:xfrm rot="5400000">
            <a:off x="9986057" y="607098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34657F1-BFD1-609E-5C7C-83BA6D280C8A}"/>
              </a:ext>
            </a:extLst>
          </p:cNvPr>
          <p:cNvCxnSpPr/>
          <p:nvPr/>
        </p:nvCxnSpPr>
        <p:spPr bwMode="auto">
          <a:xfrm rot="16200000" flipH="1">
            <a:off x="10215611" y="607002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6" name="Group 3">
            <a:extLst>
              <a:ext uri="{FF2B5EF4-FFF2-40B4-BE49-F238E27FC236}">
                <a16:creationId xmlns:a16="http://schemas.microsoft.com/office/drawing/2014/main" id="{FD9111A4-DF87-F2E3-18AE-77DEE6764181}"/>
              </a:ext>
            </a:extLst>
          </p:cNvPr>
          <p:cNvGrpSpPr>
            <a:grpSpLocks/>
          </p:cNvGrpSpPr>
          <p:nvPr/>
        </p:nvGrpSpPr>
        <p:grpSpPr bwMode="auto">
          <a:xfrm>
            <a:off x="5598024" y="2993188"/>
            <a:ext cx="847018" cy="700129"/>
            <a:chOff x="2976" y="864"/>
            <a:chExt cx="780" cy="582"/>
          </a:xfrm>
        </p:grpSpPr>
        <p:sp>
          <p:nvSpPr>
            <p:cNvPr id="97" name="Freeform 4">
              <a:extLst>
                <a:ext uri="{FF2B5EF4-FFF2-40B4-BE49-F238E27FC236}">
                  <a16:creationId xmlns:a16="http://schemas.microsoft.com/office/drawing/2014/main" id="{924A98EB-F5CA-2718-194C-0359578F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29ECE32C-6CDF-0FAC-CF01-D18859B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6">
              <a:extLst>
                <a:ext uri="{FF2B5EF4-FFF2-40B4-BE49-F238E27FC236}">
                  <a16:creationId xmlns:a16="http://schemas.microsoft.com/office/drawing/2014/main" id="{8F26195B-FBE5-21AF-13E5-15040B5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697C1624-D221-1811-BBAF-981C4E2B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3B6D4A7C-53A1-A4AA-D70E-9B4B9261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9">
              <a:extLst>
                <a:ext uri="{FF2B5EF4-FFF2-40B4-BE49-F238E27FC236}">
                  <a16:creationId xmlns:a16="http://schemas.microsoft.com/office/drawing/2014/main" id="{7CBEFAC5-C637-C0F3-C003-28A9D830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B48A36FB-0041-2997-9D34-2222EF9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CF44766E-60EA-9651-0299-0E499B1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446C8073-303B-9EE0-0D39-51B3DEA3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13">
              <a:extLst>
                <a:ext uri="{FF2B5EF4-FFF2-40B4-BE49-F238E27FC236}">
                  <a16:creationId xmlns:a16="http://schemas.microsoft.com/office/drawing/2014/main" id="{E78D07A0-3EF9-D892-FDDB-FFA5ED55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id="{C78DBD87-B430-BCFD-AF93-559DB033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id="{45DED68C-4D85-9342-211F-7589440D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16">
              <a:extLst>
                <a:ext uri="{FF2B5EF4-FFF2-40B4-BE49-F238E27FC236}">
                  <a16:creationId xmlns:a16="http://schemas.microsoft.com/office/drawing/2014/main" id="{2DFA46EA-73BF-8FA2-152F-13C5455EF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865BBA2B-45CC-C035-E495-2948C40E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466341EE-4C6D-1855-D071-E65B165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82C32070-4C34-D5B5-75FE-C2F8B9EF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60E05097-E6B4-38B8-1309-4F6D2253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53C637A5-B867-A80E-FFC9-85E6B1656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42A11D11-684C-D16E-2ADE-9C94336D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7C0D29C3-573E-D9B5-B178-034D1105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CDB70A0F-55BA-8B1C-B56F-80476E36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9158F6C7-B138-32B3-BD3E-2F28EB16B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94D3C2AE-A161-6736-0FBF-8F8BB79B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27">
              <a:extLst>
                <a:ext uri="{FF2B5EF4-FFF2-40B4-BE49-F238E27FC236}">
                  <a16:creationId xmlns:a16="http://schemas.microsoft.com/office/drawing/2014/main" id="{53F19060-58AA-D83C-6753-0B09372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F181D1EC-2A9D-0389-E18D-EFBC0B29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29">
              <a:extLst>
                <a:ext uri="{FF2B5EF4-FFF2-40B4-BE49-F238E27FC236}">
                  <a16:creationId xmlns:a16="http://schemas.microsoft.com/office/drawing/2014/main" id="{C0C49069-07B8-A192-41FE-B0C0E142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84789820-7073-BCE6-BE92-0ED2A71A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7B5A0A95-D1FE-4A16-357D-40F25CB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C54C1C12-F650-0017-5127-0513AAEF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C19F9188-9F86-6BC3-8AAF-7E6BD2BD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1F7AD56F-E606-554C-AA9C-3525BE3A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E9DF0112-4708-13F4-D952-D013B846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648E279E-A16C-6E15-1E92-5A3C26A2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7A8D22BA-6EF2-1AEB-6595-BA83B58D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812CB77B-92C9-B2C1-F89C-834A66B2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39">
              <a:extLst>
                <a:ext uri="{FF2B5EF4-FFF2-40B4-BE49-F238E27FC236}">
                  <a16:creationId xmlns:a16="http://schemas.microsoft.com/office/drawing/2014/main" id="{598CECD2-8F9F-7270-C5AB-B69174522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40">
              <a:extLst>
                <a:ext uri="{FF2B5EF4-FFF2-40B4-BE49-F238E27FC236}">
                  <a16:creationId xmlns:a16="http://schemas.microsoft.com/office/drawing/2014/main" id="{3F63E03C-4066-709B-3B5D-1E7D21410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41">
              <a:extLst>
                <a:ext uri="{FF2B5EF4-FFF2-40B4-BE49-F238E27FC236}">
                  <a16:creationId xmlns:a16="http://schemas.microsoft.com/office/drawing/2014/main" id="{7078C9CB-5CF1-A2E7-DF9F-6744DB8E2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42">
              <a:extLst>
                <a:ext uri="{FF2B5EF4-FFF2-40B4-BE49-F238E27FC236}">
                  <a16:creationId xmlns:a16="http://schemas.microsoft.com/office/drawing/2014/main" id="{C2B91697-C49F-F905-6B5D-0F926D77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43">
              <a:extLst>
                <a:ext uri="{FF2B5EF4-FFF2-40B4-BE49-F238E27FC236}">
                  <a16:creationId xmlns:a16="http://schemas.microsoft.com/office/drawing/2014/main" id="{59006BA7-3B01-DD5F-1033-7DD17375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44">
              <a:extLst>
                <a:ext uri="{FF2B5EF4-FFF2-40B4-BE49-F238E27FC236}">
                  <a16:creationId xmlns:a16="http://schemas.microsoft.com/office/drawing/2014/main" id="{247EFE94-97DB-9DD8-167A-622BC1FE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45">
              <a:extLst>
                <a:ext uri="{FF2B5EF4-FFF2-40B4-BE49-F238E27FC236}">
                  <a16:creationId xmlns:a16="http://schemas.microsoft.com/office/drawing/2014/main" id="{9CB323B4-0FEC-7727-3F56-2514BED3E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CDED249F-00C3-A889-57AC-8F549178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47">
              <a:extLst>
                <a:ext uri="{FF2B5EF4-FFF2-40B4-BE49-F238E27FC236}">
                  <a16:creationId xmlns:a16="http://schemas.microsoft.com/office/drawing/2014/main" id="{490DABB4-A32C-E376-1FFE-D70E5F3B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48">
              <a:extLst>
                <a:ext uri="{FF2B5EF4-FFF2-40B4-BE49-F238E27FC236}">
                  <a16:creationId xmlns:a16="http://schemas.microsoft.com/office/drawing/2014/main" id="{88FB5289-596D-06FB-D1F1-812BCCFB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49">
              <a:extLst>
                <a:ext uri="{FF2B5EF4-FFF2-40B4-BE49-F238E27FC236}">
                  <a16:creationId xmlns:a16="http://schemas.microsoft.com/office/drawing/2014/main" id="{C34BEB9D-4941-5733-365C-866E7F55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50">
              <a:extLst>
                <a:ext uri="{FF2B5EF4-FFF2-40B4-BE49-F238E27FC236}">
                  <a16:creationId xmlns:a16="http://schemas.microsoft.com/office/drawing/2014/main" id="{A3856161-2041-6D70-45CD-347BB320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51">
              <a:extLst>
                <a:ext uri="{FF2B5EF4-FFF2-40B4-BE49-F238E27FC236}">
                  <a16:creationId xmlns:a16="http://schemas.microsoft.com/office/drawing/2014/main" id="{F51D3971-A83E-B78A-52F6-09FA54AA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52">
              <a:extLst>
                <a:ext uri="{FF2B5EF4-FFF2-40B4-BE49-F238E27FC236}">
                  <a16:creationId xmlns:a16="http://schemas.microsoft.com/office/drawing/2014/main" id="{5C5DD082-10FA-1A45-37B4-0888CC320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53">
              <a:extLst>
                <a:ext uri="{FF2B5EF4-FFF2-40B4-BE49-F238E27FC236}">
                  <a16:creationId xmlns:a16="http://schemas.microsoft.com/office/drawing/2014/main" id="{1752CC24-51FF-7CEE-B3BA-0A0AB15B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54">
              <a:extLst>
                <a:ext uri="{FF2B5EF4-FFF2-40B4-BE49-F238E27FC236}">
                  <a16:creationId xmlns:a16="http://schemas.microsoft.com/office/drawing/2014/main" id="{04203FA2-5375-2B49-B58B-DA11548BE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55">
              <a:extLst>
                <a:ext uri="{FF2B5EF4-FFF2-40B4-BE49-F238E27FC236}">
                  <a16:creationId xmlns:a16="http://schemas.microsoft.com/office/drawing/2014/main" id="{3C2CBC6D-1BAD-C4F0-A668-9B8A411B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9A4BED63-EC7A-0E3E-8058-016E54648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461DFE1C-33EF-30C8-CE92-82E72DE02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58">
              <a:extLst>
                <a:ext uri="{FF2B5EF4-FFF2-40B4-BE49-F238E27FC236}">
                  <a16:creationId xmlns:a16="http://schemas.microsoft.com/office/drawing/2014/main" id="{D09DDC25-9BAF-F4E2-4AB6-3710F929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59">
              <a:extLst>
                <a:ext uri="{FF2B5EF4-FFF2-40B4-BE49-F238E27FC236}">
                  <a16:creationId xmlns:a16="http://schemas.microsoft.com/office/drawing/2014/main" id="{0034E1C7-B39B-5416-5195-C926539CE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60">
              <a:extLst>
                <a:ext uri="{FF2B5EF4-FFF2-40B4-BE49-F238E27FC236}">
                  <a16:creationId xmlns:a16="http://schemas.microsoft.com/office/drawing/2014/main" id="{9F15F793-F2AA-0546-E686-A1247A3D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61">
              <a:extLst>
                <a:ext uri="{FF2B5EF4-FFF2-40B4-BE49-F238E27FC236}">
                  <a16:creationId xmlns:a16="http://schemas.microsoft.com/office/drawing/2014/main" id="{7D966213-4195-F70E-EF17-55876F9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62">
              <a:extLst>
                <a:ext uri="{FF2B5EF4-FFF2-40B4-BE49-F238E27FC236}">
                  <a16:creationId xmlns:a16="http://schemas.microsoft.com/office/drawing/2014/main" id="{5A41951E-C306-B6F0-6906-F42F23FC2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63">
              <a:extLst>
                <a:ext uri="{FF2B5EF4-FFF2-40B4-BE49-F238E27FC236}">
                  <a16:creationId xmlns:a16="http://schemas.microsoft.com/office/drawing/2014/main" id="{97115B4D-2F13-8028-B981-CE76FA35D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64">
              <a:extLst>
                <a:ext uri="{FF2B5EF4-FFF2-40B4-BE49-F238E27FC236}">
                  <a16:creationId xmlns:a16="http://schemas.microsoft.com/office/drawing/2014/main" id="{36F4E0BB-53A3-7D7D-6512-445E7C2F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65">
              <a:extLst>
                <a:ext uri="{FF2B5EF4-FFF2-40B4-BE49-F238E27FC236}">
                  <a16:creationId xmlns:a16="http://schemas.microsoft.com/office/drawing/2014/main" id="{C86E0349-4AAC-12C1-3875-D0CD0EAB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66">
              <a:extLst>
                <a:ext uri="{FF2B5EF4-FFF2-40B4-BE49-F238E27FC236}">
                  <a16:creationId xmlns:a16="http://schemas.microsoft.com/office/drawing/2014/main" id="{BF456B52-C833-521F-F915-9025EF1E4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67">
              <a:extLst>
                <a:ext uri="{FF2B5EF4-FFF2-40B4-BE49-F238E27FC236}">
                  <a16:creationId xmlns:a16="http://schemas.microsoft.com/office/drawing/2014/main" id="{AF4DFD08-A288-DF50-967F-635A51F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68">
              <a:extLst>
                <a:ext uri="{FF2B5EF4-FFF2-40B4-BE49-F238E27FC236}">
                  <a16:creationId xmlns:a16="http://schemas.microsoft.com/office/drawing/2014/main" id="{88D0183D-25FF-D086-AE10-099016FD9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69">
              <a:extLst>
                <a:ext uri="{FF2B5EF4-FFF2-40B4-BE49-F238E27FC236}">
                  <a16:creationId xmlns:a16="http://schemas.microsoft.com/office/drawing/2014/main" id="{E3F3A54E-E2E0-DFC0-BDE0-BC8C835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70">
              <a:extLst>
                <a:ext uri="{FF2B5EF4-FFF2-40B4-BE49-F238E27FC236}">
                  <a16:creationId xmlns:a16="http://schemas.microsoft.com/office/drawing/2014/main" id="{00542899-D3D2-D89C-2A1E-FD1B281A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71">
              <a:extLst>
                <a:ext uri="{FF2B5EF4-FFF2-40B4-BE49-F238E27FC236}">
                  <a16:creationId xmlns:a16="http://schemas.microsoft.com/office/drawing/2014/main" id="{4F2091F0-6C59-C22E-2D7A-D8650E6D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72">
              <a:extLst>
                <a:ext uri="{FF2B5EF4-FFF2-40B4-BE49-F238E27FC236}">
                  <a16:creationId xmlns:a16="http://schemas.microsoft.com/office/drawing/2014/main" id="{C759C48C-E4F6-756D-CD1A-D99F9EE8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73">
              <a:extLst>
                <a:ext uri="{FF2B5EF4-FFF2-40B4-BE49-F238E27FC236}">
                  <a16:creationId xmlns:a16="http://schemas.microsoft.com/office/drawing/2014/main" id="{B513BF2E-1CAD-0746-B13A-128B06C2A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74">
              <a:extLst>
                <a:ext uri="{FF2B5EF4-FFF2-40B4-BE49-F238E27FC236}">
                  <a16:creationId xmlns:a16="http://schemas.microsoft.com/office/drawing/2014/main" id="{6D36D5FB-2771-CA97-4027-DE3D461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75">
              <a:extLst>
                <a:ext uri="{FF2B5EF4-FFF2-40B4-BE49-F238E27FC236}">
                  <a16:creationId xmlns:a16="http://schemas.microsoft.com/office/drawing/2014/main" id="{E16A2ECD-AEF0-C7FA-9748-E0BF5D27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76">
              <a:extLst>
                <a:ext uri="{FF2B5EF4-FFF2-40B4-BE49-F238E27FC236}">
                  <a16:creationId xmlns:a16="http://schemas.microsoft.com/office/drawing/2014/main" id="{8232E942-FE12-FC8D-053A-56B279EB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77">
              <a:extLst>
                <a:ext uri="{FF2B5EF4-FFF2-40B4-BE49-F238E27FC236}">
                  <a16:creationId xmlns:a16="http://schemas.microsoft.com/office/drawing/2014/main" id="{2A55122B-F810-3BD1-449E-9CE4A233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78">
              <a:extLst>
                <a:ext uri="{FF2B5EF4-FFF2-40B4-BE49-F238E27FC236}">
                  <a16:creationId xmlns:a16="http://schemas.microsoft.com/office/drawing/2014/main" id="{3ABB326F-35AA-1DFF-5CE2-C063938D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6D38AEF6-99D5-7E38-97F9-2E5B55AAEE9D}"/>
              </a:ext>
            </a:extLst>
          </p:cNvPr>
          <p:cNvSpPr txBox="1"/>
          <p:nvPr/>
        </p:nvSpPr>
        <p:spPr>
          <a:xfrm>
            <a:off x="5099924" y="3083280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5 </a:t>
            </a:r>
          </a:p>
        </p:txBody>
      </p:sp>
      <p:grpSp>
        <p:nvGrpSpPr>
          <p:cNvPr id="405" name="Group 3">
            <a:extLst>
              <a:ext uri="{FF2B5EF4-FFF2-40B4-BE49-F238E27FC236}">
                <a16:creationId xmlns:a16="http://schemas.microsoft.com/office/drawing/2014/main" id="{BA933A60-0FD1-F9FC-64B2-9BDBC3920C83}"/>
              </a:ext>
            </a:extLst>
          </p:cNvPr>
          <p:cNvGrpSpPr>
            <a:grpSpLocks/>
          </p:cNvGrpSpPr>
          <p:nvPr/>
        </p:nvGrpSpPr>
        <p:grpSpPr bwMode="auto">
          <a:xfrm>
            <a:off x="9381730" y="2977549"/>
            <a:ext cx="847018" cy="700129"/>
            <a:chOff x="2976" y="864"/>
            <a:chExt cx="780" cy="582"/>
          </a:xfrm>
        </p:grpSpPr>
        <p:sp>
          <p:nvSpPr>
            <p:cNvPr id="406" name="Freeform 4">
              <a:extLst>
                <a:ext uri="{FF2B5EF4-FFF2-40B4-BE49-F238E27FC236}">
                  <a16:creationId xmlns:a16="http://schemas.microsoft.com/office/drawing/2014/main" id="{56C6F63A-2CA7-1D5B-85A6-4A45B4D8D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7" name="Freeform 5">
              <a:extLst>
                <a:ext uri="{FF2B5EF4-FFF2-40B4-BE49-F238E27FC236}">
                  <a16:creationId xmlns:a16="http://schemas.microsoft.com/office/drawing/2014/main" id="{83C03818-01AD-8F0E-E087-BB644FEEC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8" name="Freeform 6">
              <a:extLst>
                <a:ext uri="{FF2B5EF4-FFF2-40B4-BE49-F238E27FC236}">
                  <a16:creationId xmlns:a16="http://schemas.microsoft.com/office/drawing/2014/main" id="{48A71F96-765D-4DCD-B6CD-35E41B060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" name="Freeform 7">
              <a:extLst>
                <a:ext uri="{FF2B5EF4-FFF2-40B4-BE49-F238E27FC236}">
                  <a16:creationId xmlns:a16="http://schemas.microsoft.com/office/drawing/2014/main" id="{3EDC31CD-26C7-DF51-E103-DF3D6B2DC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" name="Freeform 8">
              <a:extLst>
                <a:ext uri="{FF2B5EF4-FFF2-40B4-BE49-F238E27FC236}">
                  <a16:creationId xmlns:a16="http://schemas.microsoft.com/office/drawing/2014/main" id="{7DA7AB79-D084-A313-38FD-DBCA8417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" name="Freeform 9">
              <a:extLst>
                <a:ext uri="{FF2B5EF4-FFF2-40B4-BE49-F238E27FC236}">
                  <a16:creationId xmlns:a16="http://schemas.microsoft.com/office/drawing/2014/main" id="{C90BA211-C45A-E3BD-B9C5-80164314C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" name="Freeform 10">
              <a:extLst>
                <a:ext uri="{FF2B5EF4-FFF2-40B4-BE49-F238E27FC236}">
                  <a16:creationId xmlns:a16="http://schemas.microsoft.com/office/drawing/2014/main" id="{5CA4DBD7-C33F-3408-C56E-AB79396D3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" name="Freeform 11">
              <a:extLst>
                <a:ext uri="{FF2B5EF4-FFF2-40B4-BE49-F238E27FC236}">
                  <a16:creationId xmlns:a16="http://schemas.microsoft.com/office/drawing/2014/main" id="{D8558DBD-AEF4-2181-D90C-3D41DABD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4" name="Freeform 12">
              <a:extLst>
                <a:ext uri="{FF2B5EF4-FFF2-40B4-BE49-F238E27FC236}">
                  <a16:creationId xmlns:a16="http://schemas.microsoft.com/office/drawing/2014/main" id="{A83C4C28-85ED-555C-A309-4B7250869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5" name="Freeform 13">
              <a:extLst>
                <a:ext uri="{FF2B5EF4-FFF2-40B4-BE49-F238E27FC236}">
                  <a16:creationId xmlns:a16="http://schemas.microsoft.com/office/drawing/2014/main" id="{300C2167-F986-B7E4-8D95-7C02DF00C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6" name="Freeform 14">
              <a:extLst>
                <a:ext uri="{FF2B5EF4-FFF2-40B4-BE49-F238E27FC236}">
                  <a16:creationId xmlns:a16="http://schemas.microsoft.com/office/drawing/2014/main" id="{FAEA91CC-BA37-781D-2231-FEC2E1F8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7" name="Freeform 15">
              <a:extLst>
                <a:ext uri="{FF2B5EF4-FFF2-40B4-BE49-F238E27FC236}">
                  <a16:creationId xmlns:a16="http://schemas.microsoft.com/office/drawing/2014/main" id="{B2545A4A-5A00-5AA3-A897-E1E392B5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8" name="Freeform 16">
              <a:extLst>
                <a:ext uri="{FF2B5EF4-FFF2-40B4-BE49-F238E27FC236}">
                  <a16:creationId xmlns:a16="http://schemas.microsoft.com/office/drawing/2014/main" id="{ED993625-9BC3-CCF3-77B1-DD867AEF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9" name="Freeform 17">
              <a:extLst>
                <a:ext uri="{FF2B5EF4-FFF2-40B4-BE49-F238E27FC236}">
                  <a16:creationId xmlns:a16="http://schemas.microsoft.com/office/drawing/2014/main" id="{C865CEE3-AF5C-46C8-BAC5-AACC83C00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" name="Freeform 18">
              <a:extLst>
                <a:ext uri="{FF2B5EF4-FFF2-40B4-BE49-F238E27FC236}">
                  <a16:creationId xmlns:a16="http://schemas.microsoft.com/office/drawing/2014/main" id="{6E499B7D-A5FC-1F13-5379-BBD4EB19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1" name="Freeform 19">
              <a:extLst>
                <a:ext uri="{FF2B5EF4-FFF2-40B4-BE49-F238E27FC236}">
                  <a16:creationId xmlns:a16="http://schemas.microsoft.com/office/drawing/2014/main" id="{84E3DC4F-E3E7-44A7-5FA5-38D57AFE8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2" name="Freeform 20">
              <a:extLst>
                <a:ext uri="{FF2B5EF4-FFF2-40B4-BE49-F238E27FC236}">
                  <a16:creationId xmlns:a16="http://schemas.microsoft.com/office/drawing/2014/main" id="{67F6049D-C471-EA91-D113-B28028022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" name="Freeform 21">
              <a:extLst>
                <a:ext uri="{FF2B5EF4-FFF2-40B4-BE49-F238E27FC236}">
                  <a16:creationId xmlns:a16="http://schemas.microsoft.com/office/drawing/2014/main" id="{D61B1A04-F259-45AD-1AF8-9E16AAC53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4" name="Freeform 22">
              <a:extLst>
                <a:ext uri="{FF2B5EF4-FFF2-40B4-BE49-F238E27FC236}">
                  <a16:creationId xmlns:a16="http://schemas.microsoft.com/office/drawing/2014/main" id="{E0975591-95F2-7FB4-AA4D-7AEBA27C2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5" name="Freeform 23">
              <a:extLst>
                <a:ext uri="{FF2B5EF4-FFF2-40B4-BE49-F238E27FC236}">
                  <a16:creationId xmlns:a16="http://schemas.microsoft.com/office/drawing/2014/main" id="{AA89B0CE-A5EB-4FB2-5659-11EDA8DB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" name="Freeform 24">
              <a:extLst>
                <a:ext uri="{FF2B5EF4-FFF2-40B4-BE49-F238E27FC236}">
                  <a16:creationId xmlns:a16="http://schemas.microsoft.com/office/drawing/2014/main" id="{DDA1CC3B-6969-26FE-1179-B0BD9E56B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7" name="Freeform 25">
              <a:extLst>
                <a:ext uri="{FF2B5EF4-FFF2-40B4-BE49-F238E27FC236}">
                  <a16:creationId xmlns:a16="http://schemas.microsoft.com/office/drawing/2014/main" id="{16817246-443E-804C-B54A-0926FFF45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" name="Freeform 26">
              <a:extLst>
                <a:ext uri="{FF2B5EF4-FFF2-40B4-BE49-F238E27FC236}">
                  <a16:creationId xmlns:a16="http://schemas.microsoft.com/office/drawing/2014/main" id="{29C5935D-7093-6970-683E-E339B338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" name="Freeform 27">
              <a:extLst>
                <a:ext uri="{FF2B5EF4-FFF2-40B4-BE49-F238E27FC236}">
                  <a16:creationId xmlns:a16="http://schemas.microsoft.com/office/drawing/2014/main" id="{67C35C5F-21D3-4F80-EA73-A088BB94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" name="Freeform 28">
              <a:extLst>
                <a:ext uri="{FF2B5EF4-FFF2-40B4-BE49-F238E27FC236}">
                  <a16:creationId xmlns:a16="http://schemas.microsoft.com/office/drawing/2014/main" id="{8CF2857E-9ADC-A52E-A6E6-E8AB70D7A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" name="Freeform 29">
              <a:extLst>
                <a:ext uri="{FF2B5EF4-FFF2-40B4-BE49-F238E27FC236}">
                  <a16:creationId xmlns:a16="http://schemas.microsoft.com/office/drawing/2014/main" id="{99DF95C6-432D-2911-007C-ED0EB0D19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" name="Freeform 30">
              <a:extLst>
                <a:ext uri="{FF2B5EF4-FFF2-40B4-BE49-F238E27FC236}">
                  <a16:creationId xmlns:a16="http://schemas.microsoft.com/office/drawing/2014/main" id="{E01D1F44-F375-300A-C997-A008E9742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" name="Freeform 31">
              <a:extLst>
                <a:ext uri="{FF2B5EF4-FFF2-40B4-BE49-F238E27FC236}">
                  <a16:creationId xmlns:a16="http://schemas.microsoft.com/office/drawing/2014/main" id="{ABE2478C-505F-DAD9-41EB-4062E80AF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4" name="Freeform 32">
              <a:extLst>
                <a:ext uri="{FF2B5EF4-FFF2-40B4-BE49-F238E27FC236}">
                  <a16:creationId xmlns:a16="http://schemas.microsoft.com/office/drawing/2014/main" id="{E0A102E9-4FB0-6535-C6C7-10D638DB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5" name="Freeform 33">
              <a:extLst>
                <a:ext uri="{FF2B5EF4-FFF2-40B4-BE49-F238E27FC236}">
                  <a16:creationId xmlns:a16="http://schemas.microsoft.com/office/drawing/2014/main" id="{0A48B8D7-0D92-1598-391C-4AB84DCF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6" name="Freeform 34">
              <a:extLst>
                <a:ext uri="{FF2B5EF4-FFF2-40B4-BE49-F238E27FC236}">
                  <a16:creationId xmlns:a16="http://schemas.microsoft.com/office/drawing/2014/main" id="{E89D8D62-E022-5BEF-C0BE-91A0F7FE6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7" name="Freeform 35">
              <a:extLst>
                <a:ext uri="{FF2B5EF4-FFF2-40B4-BE49-F238E27FC236}">
                  <a16:creationId xmlns:a16="http://schemas.microsoft.com/office/drawing/2014/main" id="{C7F29BD8-03B9-ABF6-3549-034E50B3B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8" name="Freeform 36">
              <a:extLst>
                <a:ext uri="{FF2B5EF4-FFF2-40B4-BE49-F238E27FC236}">
                  <a16:creationId xmlns:a16="http://schemas.microsoft.com/office/drawing/2014/main" id="{6B1B9703-3675-DD6E-4798-A64A5B319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9" name="Freeform 37">
              <a:extLst>
                <a:ext uri="{FF2B5EF4-FFF2-40B4-BE49-F238E27FC236}">
                  <a16:creationId xmlns:a16="http://schemas.microsoft.com/office/drawing/2014/main" id="{E7D5423A-B61C-5BE8-4957-C3B033990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" name="Freeform 38">
              <a:extLst>
                <a:ext uri="{FF2B5EF4-FFF2-40B4-BE49-F238E27FC236}">
                  <a16:creationId xmlns:a16="http://schemas.microsoft.com/office/drawing/2014/main" id="{FEEE91F9-999C-F677-4148-59B1100B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" name="Freeform 39">
              <a:extLst>
                <a:ext uri="{FF2B5EF4-FFF2-40B4-BE49-F238E27FC236}">
                  <a16:creationId xmlns:a16="http://schemas.microsoft.com/office/drawing/2014/main" id="{DF5A7DD8-1D04-6759-C572-1C47FC179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2" name="Freeform 40">
              <a:extLst>
                <a:ext uri="{FF2B5EF4-FFF2-40B4-BE49-F238E27FC236}">
                  <a16:creationId xmlns:a16="http://schemas.microsoft.com/office/drawing/2014/main" id="{7D2633D5-FD42-B59B-F823-4BCF03710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3" name="Freeform 41">
              <a:extLst>
                <a:ext uri="{FF2B5EF4-FFF2-40B4-BE49-F238E27FC236}">
                  <a16:creationId xmlns:a16="http://schemas.microsoft.com/office/drawing/2014/main" id="{5EC04727-9D52-753E-C9F3-141C9A21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4" name="Freeform 42">
              <a:extLst>
                <a:ext uri="{FF2B5EF4-FFF2-40B4-BE49-F238E27FC236}">
                  <a16:creationId xmlns:a16="http://schemas.microsoft.com/office/drawing/2014/main" id="{1E33C990-309E-8A7A-B2E3-6F42B3A05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5" name="Freeform 43">
              <a:extLst>
                <a:ext uri="{FF2B5EF4-FFF2-40B4-BE49-F238E27FC236}">
                  <a16:creationId xmlns:a16="http://schemas.microsoft.com/office/drawing/2014/main" id="{D47AE273-FB9B-A06D-C050-1C53FA01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6" name="Freeform 44">
              <a:extLst>
                <a:ext uri="{FF2B5EF4-FFF2-40B4-BE49-F238E27FC236}">
                  <a16:creationId xmlns:a16="http://schemas.microsoft.com/office/drawing/2014/main" id="{D0F9311F-2A23-2415-D8FE-EAEDDC303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7" name="Freeform 45">
              <a:extLst>
                <a:ext uri="{FF2B5EF4-FFF2-40B4-BE49-F238E27FC236}">
                  <a16:creationId xmlns:a16="http://schemas.microsoft.com/office/drawing/2014/main" id="{38402EF9-3CF2-0EC3-E505-6936B0101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8" name="Freeform 46">
              <a:extLst>
                <a:ext uri="{FF2B5EF4-FFF2-40B4-BE49-F238E27FC236}">
                  <a16:creationId xmlns:a16="http://schemas.microsoft.com/office/drawing/2014/main" id="{AB75EA5A-21A6-8578-C371-DA2FEE118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9" name="Freeform 47">
              <a:extLst>
                <a:ext uri="{FF2B5EF4-FFF2-40B4-BE49-F238E27FC236}">
                  <a16:creationId xmlns:a16="http://schemas.microsoft.com/office/drawing/2014/main" id="{C1E86871-3879-6563-1A10-E847295DB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" name="Freeform 48">
              <a:extLst>
                <a:ext uri="{FF2B5EF4-FFF2-40B4-BE49-F238E27FC236}">
                  <a16:creationId xmlns:a16="http://schemas.microsoft.com/office/drawing/2014/main" id="{94AA29CA-2F9C-4A16-32BA-E4B08F31B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" name="Freeform 49">
              <a:extLst>
                <a:ext uri="{FF2B5EF4-FFF2-40B4-BE49-F238E27FC236}">
                  <a16:creationId xmlns:a16="http://schemas.microsoft.com/office/drawing/2014/main" id="{5F9568C3-A9FC-660F-60DB-6E743FD9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" name="Freeform 50">
              <a:extLst>
                <a:ext uri="{FF2B5EF4-FFF2-40B4-BE49-F238E27FC236}">
                  <a16:creationId xmlns:a16="http://schemas.microsoft.com/office/drawing/2014/main" id="{215672AA-8195-DE2E-1144-6C4BD2BD2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3" name="Freeform 51">
              <a:extLst>
                <a:ext uri="{FF2B5EF4-FFF2-40B4-BE49-F238E27FC236}">
                  <a16:creationId xmlns:a16="http://schemas.microsoft.com/office/drawing/2014/main" id="{BE661EFC-1F40-3479-5FD0-CE52173AA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4" name="Freeform 52">
              <a:extLst>
                <a:ext uri="{FF2B5EF4-FFF2-40B4-BE49-F238E27FC236}">
                  <a16:creationId xmlns:a16="http://schemas.microsoft.com/office/drawing/2014/main" id="{2C6E533C-7F27-1E69-564C-8C8BC6BD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5" name="Freeform 53">
              <a:extLst>
                <a:ext uri="{FF2B5EF4-FFF2-40B4-BE49-F238E27FC236}">
                  <a16:creationId xmlns:a16="http://schemas.microsoft.com/office/drawing/2014/main" id="{A02C0E4F-FFFC-8F0F-B6A4-C18C1F9FA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6" name="Freeform 54">
              <a:extLst>
                <a:ext uri="{FF2B5EF4-FFF2-40B4-BE49-F238E27FC236}">
                  <a16:creationId xmlns:a16="http://schemas.microsoft.com/office/drawing/2014/main" id="{ECA6988A-5228-27F8-DC00-5856685D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7" name="Freeform 55">
              <a:extLst>
                <a:ext uri="{FF2B5EF4-FFF2-40B4-BE49-F238E27FC236}">
                  <a16:creationId xmlns:a16="http://schemas.microsoft.com/office/drawing/2014/main" id="{23EF3E42-9297-898C-62BB-4BA831ED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8" name="Freeform 56">
              <a:extLst>
                <a:ext uri="{FF2B5EF4-FFF2-40B4-BE49-F238E27FC236}">
                  <a16:creationId xmlns:a16="http://schemas.microsoft.com/office/drawing/2014/main" id="{2EE9B5FF-D6A0-37E0-38AC-817F6302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9" name="Freeform 57">
              <a:extLst>
                <a:ext uri="{FF2B5EF4-FFF2-40B4-BE49-F238E27FC236}">
                  <a16:creationId xmlns:a16="http://schemas.microsoft.com/office/drawing/2014/main" id="{7F66DA6E-061D-2222-91F6-D3FB3A3A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" name="Freeform 58">
              <a:extLst>
                <a:ext uri="{FF2B5EF4-FFF2-40B4-BE49-F238E27FC236}">
                  <a16:creationId xmlns:a16="http://schemas.microsoft.com/office/drawing/2014/main" id="{6F429F7B-386F-5516-19A9-13C9EDB9F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" name="Freeform 59">
              <a:extLst>
                <a:ext uri="{FF2B5EF4-FFF2-40B4-BE49-F238E27FC236}">
                  <a16:creationId xmlns:a16="http://schemas.microsoft.com/office/drawing/2014/main" id="{96BF8566-14CC-7E4B-0370-8C4384F1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2" name="Freeform 60">
              <a:extLst>
                <a:ext uri="{FF2B5EF4-FFF2-40B4-BE49-F238E27FC236}">
                  <a16:creationId xmlns:a16="http://schemas.microsoft.com/office/drawing/2014/main" id="{A072A2F1-6D1B-1F93-C0F8-5347E80C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3" name="Freeform 61">
              <a:extLst>
                <a:ext uri="{FF2B5EF4-FFF2-40B4-BE49-F238E27FC236}">
                  <a16:creationId xmlns:a16="http://schemas.microsoft.com/office/drawing/2014/main" id="{B0D693D3-1684-9D75-12B6-590894BC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" name="Freeform 62">
              <a:extLst>
                <a:ext uri="{FF2B5EF4-FFF2-40B4-BE49-F238E27FC236}">
                  <a16:creationId xmlns:a16="http://schemas.microsoft.com/office/drawing/2014/main" id="{F30A5630-634B-601F-4933-367A829C3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5" name="Freeform 63">
              <a:extLst>
                <a:ext uri="{FF2B5EF4-FFF2-40B4-BE49-F238E27FC236}">
                  <a16:creationId xmlns:a16="http://schemas.microsoft.com/office/drawing/2014/main" id="{81DE7835-8659-81D6-5DB3-78C518CF2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" name="Freeform 64">
              <a:extLst>
                <a:ext uri="{FF2B5EF4-FFF2-40B4-BE49-F238E27FC236}">
                  <a16:creationId xmlns:a16="http://schemas.microsoft.com/office/drawing/2014/main" id="{0B3035F2-9AEF-3800-5412-C2B58766E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7" name="Freeform 65">
              <a:extLst>
                <a:ext uri="{FF2B5EF4-FFF2-40B4-BE49-F238E27FC236}">
                  <a16:creationId xmlns:a16="http://schemas.microsoft.com/office/drawing/2014/main" id="{8BFF9733-90F8-1D7E-C32C-5BE565A9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8" name="Freeform 66">
              <a:extLst>
                <a:ext uri="{FF2B5EF4-FFF2-40B4-BE49-F238E27FC236}">
                  <a16:creationId xmlns:a16="http://schemas.microsoft.com/office/drawing/2014/main" id="{E22E7215-EC8F-7320-80B2-A729B6EC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" name="Freeform 67">
              <a:extLst>
                <a:ext uri="{FF2B5EF4-FFF2-40B4-BE49-F238E27FC236}">
                  <a16:creationId xmlns:a16="http://schemas.microsoft.com/office/drawing/2014/main" id="{4FA398FB-9C46-9FEE-AA0C-36A7BB3C6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0" name="Freeform 68">
              <a:extLst>
                <a:ext uri="{FF2B5EF4-FFF2-40B4-BE49-F238E27FC236}">
                  <a16:creationId xmlns:a16="http://schemas.microsoft.com/office/drawing/2014/main" id="{A3AB8C93-3D7B-CC3C-DA98-E14786610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" name="Freeform 69">
              <a:extLst>
                <a:ext uri="{FF2B5EF4-FFF2-40B4-BE49-F238E27FC236}">
                  <a16:creationId xmlns:a16="http://schemas.microsoft.com/office/drawing/2014/main" id="{64CB6AAF-377A-DDDA-3F0C-4B09FB7D9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2" name="Freeform 70">
              <a:extLst>
                <a:ext uri="{FF2B5EF4-FFF2-40B4-BE49-F238E27FC236}">
                  <a16:creationId xmlns:a16="http://schemas.microsoft.com/office/drawing/2014/main" id="{9433C3F6-829C-2C3E-7155-71EBD903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" name="Freeform 71">
              <a:extLst>
                <a:ext uri="{FF2B5EF4-FFF2-40B4-BE49-F238E27FC236}">
                  <a16:creationId xmlns:a16="http://schemas.microsoft.com/office/drawing/2014/main" id="{D103C503-99AB-9143-92D6-FE1BBA572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" name="Freeform 72">
              <a:extLst>
                <a:ext uri="{FF2B5EF4-FFF2-40B4-BE49-F238E27FC236}">
                  <a16:creationId xmlns:a16="http://schemas.microsoft.com/office/drawing/2014/main" id="{BF850FFD-2311-C069-80E9-C5046DB9A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5" name="Freeform 73">
              <a:extLst>
                <a:ext uri="{FF2B5EF4-FFF2-40B4-BE49-F238E27FC236}">
                  <a16:creationId xmlns:a16="http://schemas.microsoft.com/office/drawing/2014/main" id="{24F82BE6-75B4-9654-9051-3F84A306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6" name="Freeform 74">
              <a:extLst>
                <a:ext uri="{FF2B5EF4-FFF2-40B4-BE49-F238E27FC236}">
                  <a16:creationId xmlns:a16="http://schemas.microsoft.com/office/drawing/2014/main" id="{7165E94F-13DB-45CD-EDE7-B6AD99AE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7" name="Freeform 75">
              <a:extLst>
                <a:ext uri="{FF2B5EF4-FFF2-40B4-BE49-F238E27FC236}">
                  <a16:creationId xmlns:a16="http://schemas.microsoft.com/office/drawing/2014/main" id="{6A48D211-C2FF-C7E4-9F94-DF3336C4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8" name="Freeform 76">
              <a:extLst>
                <a:ext uri="{FF2B5EF4-FFF2-40B4-BE49-F238E27FC236}">
                  <a16:creationId xmlns:a16="http://schemas.microsoft.com/office/drawing/2014/main" id="{DE68A336-B5F9-4A5C-B48C-60897BE8D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Freeform 77">
              <a:extLst>
                <a:ext uri="{FF2B5EF4-FFF2-40B4-BE49-F238E27FC236}">
                  <a16:creationId xmlns:a16="http://schemas.microsoft.com/office/drawing/2014/main" id="{7EFCD350-97F4-05FE-302B-FF852FD9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Freeform 78">
              <a:extLst>
                <a:ext uri="{FF2B5EF4-FFF2-40B4-BE49-F238E27FC236}">
                  <a16:creationId xmlns:a16="http://schemas.microsoft.com/office/drawing/2014/main" id="{71298824-AE48-9E42-CA3E-E1F4EA0E2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1" name="TextBox 480">
            <a:extLst>
              <a:ext uri="{FF2B5EF4-FFF2-40B4-BE49-F238E27FC236}">
                <a16:creationId xmlns:a16="http://schemas.microsoft.com/office/drawing/2014/main" id="{A5515E8A-2CFF-A489-9FDE-DDD48FB21C74}"/>
              </a:ext>
            </a:extLst>
          </p:cNvPr>
          <p:cNvSpPr txBox="1"/>
          <p:nvPr/>
        </p:nvSpPr>
        <p:spPr>
          <a:xfrm>
            <a:off x="8883630" y="3067641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grpSp>
        <p:nvGrpSpPr>
          <p:cNvPr id="482" name="Group 3">
            <a:extLst>
              <a:ext uri="{FF2B5EF4-FFF2-40B4-BE49-F238E27FC236}">
                <a16:creationId xmlns:a16="http://schemas.microsoft.com/office/drawing/2014/main" id="{3255CCB8-44F8-A20E-3827-A17E56819D77}"/>
              </a:ext>
            </a:extLst>
          </p:cNvPr>
          <p:cNvGrpSpPr>
            <a:grpSpLocks/>
          </p:cNvGrpSpPr>
          <p:nvPr/>
        </p:nvGrpSpPr>
        <p:grpSpPr bwMode="auto">
          <a:xfrm>
            <a:off x="1666797" y="2961173"/>
            <a:ext cx="847018" cy="700129"/>
            <a:chOff x="2976" y="864"/>
            <a:chExt cx="780" cy="582"/>
          </a:xfrm>
        </p:grpSpPr>
        <p:sp>
          <p:nvSpPr>
            <p:cNvPr id="483" name="Freeform 4">
              <a:extLst>
                <a:ext uri="{FF2B5EF4-FFF2-40B4-BE49-F238E27FC236}">
                  <a16:creationId xmlns:a16="http://schemas.microsoft.com/office/drawing/2014/main" id="{00ED5007-9546-373B-8880-24352CCD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Freeform 5">
              <a:extLst>
                <a:ext uri="{FF2B5EF4-FFF2-40B4-BE49-F238E27FC236}">
                  <a16:creationId xmlns:a16="http://schemas.microsoft.com/office/drawing/2014/main" id="{A83C3275-0D4B-DBA2-1062-6D666EF4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Freeform 6">
              <a:extLst>
                <a:ext uri="{FF2B5EF4-FFF2-40B4-BE49-F238E27FC236}">
                  <a16:creationId xmlns:a16="http://schemas.microsoft.com/office/drawing/2014/main" id="{884912F4-5C3B-4A10-3993-86038B177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Freeform 7">
              <a:extLst>
                <a:ext uri="{FF2B5EF4-FFF2-40B4-BE49-F238E27FC236}">
                  <a16:creationId xmlns:a16="http://schemas.microsoft.com/office/drawing/2014/main" id="{CD76883F-B5B0-A859-43D0-6DF113F8F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Freeform 8">
              <a:extLst>
                <a:ext uri="{FF2B5EF4-FFF2-40B4-BE49-F238E27FC236}">
                  <a16:creationId xmlns:a16="http://schemas.microsoft.com/office/drawing/2014/main" id="{4E919A83-BB57-9AE0-548C-AED5357F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Freeform 9">
              <a:extLst>
                <a:ext uri="{FF2B5EF4-FFF2-40B4-BE49-F238E27FC236}">
                  <a16:creationId xmlns:a16="http://schemas.microsoft.com/office/drawing/2014/main" id="{0AB5D2D9-8E7E-111D-0F32-F67E6AD9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Freeform 10">
              <a:extLst>
                <a:ext uri="{FF2B5EF4-FFF2-40B4-BE49-F238E27FC236}">
                  <a16:creationId xmlns:a16="http://schemas.microsoft.com/office/drawing/2014/main" id="{723C6A8D-C9FB-2602-7087-C14C7EFE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Freeform 11">
              <a:extLst>
                <a:ext uri="{FF2B5EF4-FFF2-40B4-BE49-F238E27FC236}">
                  <a16:creationId xmlns:a16="http://schemas.microsoft.com/office/drawing/2014/main" id="{79F0CFD3-116C-DC19-EDAA-4D52CF33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Freeform 12">
              <a:extLst>
                <a:ext uri="{FF2B5EF4-FFF2-40B4-BE49-F238E27FC236}">
                  <a16:creationId xmlns:a16="http://schemas.microsoft.com/office/drawing/2014/main" id="{856A8574-1C9A-F687-8E1C-195C9836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Freeform 13">
              <a:extLst>
                <a:ext uri="{FF2B5EF4-FFF2-40B4-BE49-F238E27FC236}">
                  <a16:creationId xmlns:a16="http://schemas.microsoft.com/office/drawing/2014/main" id="{82B83F0B-9BEF-D2DD-B66C-A6673BB1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Freeform 14">
              <a:extLst>
                <a:ext uri="{FF2B5EF4-FFF2-40B4-BE49-F238E27FC236}">
                  <a16:creationId xmlns:a16="http://schemas.microsoft.com/office/drawing/2014/main" id="{209000B4-A187-C4BF-44BC-86DB69DA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Freeform 15">
              <a:extLst>
                <a:ext uri="{FF2B5EF4-FFF2-40B4-BE49-F238E27FC236}">
                  <a16:creationId xmlns:a16="http://schemas.microsoft.com/office/drawing/2014/main" id="{456D66D3-D6CE-7543-EF43-FC066046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Freeform 16">
              <a:extLst>
                <a:ext uri="{FF2B5EF4-FFF2-40B4-BE49-F238E27FC236}">
                  <a16:creationId xmlns:a16="http://schemas.microsoft.com/office/drawing/2014/main" id="{C4C04134-0F3F-3446-64FB-6B442A79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Freeform 17">
              <a:extLst>
                <a:ext uri="{FF2B5EF4-FFF2-40B4-BE49-F238E27FC236}">
                  <a16:creationId xmlns:a16="http://schemas.microsoft.com/office/drawing/2014/main" id="{DF831F79-01E7-7AF3-5414-6712A716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Freeform 18">
              <a:extLst>
                <a:ext uri="{FF2B5EF4-FFF2-40B4-BE49-F238E27FC236}">
                  <a16:creationId xmlns:a16="http://schemas.microsoft.com/office/drawing/2014/main" id="{16F90DCB-9372-21DA-317F-75709586D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Freeform 19">
              <a:extLst>
                <a:ext uri="{FF2B5EF4-FFF2-40B4-BE49-F238E27FC236}">
                  <a16:creationId xmlns:a16="http://schemas.microsoft.com/office/drawing/2014/main" id="{21379D71-2C23-5A55-3403-C0484395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Freeform 20">
              <a:extLst>
                <a:ext uri="{FF2B5EF4-FFF2-40B4-BE49-F238E27FC236}">
                  <a16:creationId xmlns:a16="http://schemas.microsoft.com/office/drawing/2014/main" id="{261A58A5-91AB-812C-DECC-C96DC180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Freeform 21">
              <a:extLst>
                <a:ext uri="{FF2B5EF4-FFF2-40B4-BE49-F238E27FC236}">
                  <a16:creationId xmlns:a16="http://schemas.microsoft.com/office/drawing/2014/main" id="{304D33E4-7C46-826D-B3C8-3EE5B19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Freeform 22">
              <a:extLst>
                <a:ext uri="{FF2B5EF4-FFF2-40B4-BE49-F238E27FC236}">
                  <a16:creationId xmlns:a16="http://schemas.microsoft.com/office/drawing/2014/main" id="{D7042302-D183-C5E0-8CCB-3C20C7C0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Freeform 23">
              <a:extLst>
                <a:ext uri="{FF2B5EF4-FFF2-40B4-BE49-F238E27FC236}">
                  <a16:creationId xmlns:a16="http://schemas.microsoft.com/office/drawing/2014/main" id="{3CFC0E63-2424-38E6-D5D6-410B8012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Freeform 24">
              <a:extLst>
                <a:ext uri="{FF2B5EF4-FFF2-40B4-BE49-F238E27FC236}">
                  <a16:creationId xmlns:a16="http://schemas.microsoft.com/office/drawing/2014/main" id="{068A928B-B4C8-9CF5-E22E-DDF8C3E21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Freeform 25">
              <a:extLst>
                <a:ext uri="{FF2B5EF4-FFF2-40B4-BE49-F238E27FC236}">
                  <a16:creationId xmlns:a16="http://schemas.microsoft.com/office/drawing/2014/main" id="{14DFAF7A-45A3-7C2C-0EB9-9D344018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Freeform 26">
              <a:extLst>
                <a:ext uri="{FF2B5EF4-FFF2-40B4-BE49-F238E27FC236}">
                  <a16:creationId xmlns:a16="http://schemas.microsoft.com/office/drawing/2014/main" id="{FEDAA045-650C-1D0A-BAAF-3A0DBE0EB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Freeform 27">
              <a:extLst>
                <a:ext uri="{FF2B5EF4-FFF2-40B4-BE49-F238E27FC236}">
                  <a16:creationId xmlns:a16="http://schemas.microsoft.com/office/drawing/2014/main" id="{F6AC0842-8062-3DB9-6D24-EBB61031A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Freeform 28">
              <a:extLst>
                <a:ext uri="{FF2B5EF4-FFF2-40B4-BE49-F238E27FC236}">
                  <a16:creationId xmlns:a16="http://schemas.microsoft.com/office/drawing/2014/main" id="{928AFFB8-96F8-DC9E-CE55-DC1431AD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Freeform 29">
              <a:extLst>
                <a:ext uri="{FF2B5EF4-FFF2-40B4-BE49-F238E27FC236}">
                  <a16:creationId xmlns:a16="http://schemas.microsoft.com/office/drawing/2014/main" id="{A8B6CB45-3184-2284-B812-51144F88C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Freeform 30">
              <a:extLst>
                <a:ext uri="{FF2B5EF4-FFF2-40B4-BE49-F238E27FC236}">
                  <a16:creationId xmlns:a16="http://schemas.microsoft.com/office/drawing/2014/main" id="{C1A83F3F-F966-9DAC-404F-6AC605CD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Freeform 31">
              <a:extLst>
                <a:ext uri="{FF2B5EF4-FFF2-40B4-BE49-F238E27FC236}">
                  <a16:creationId xmlns:a16="http://schemas.microsoft.com/office/drawing/2014/main" id="{85600912-C452-B6F9-5BDE-7E4CF232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Freeform 32">
              <a:extLst>
                <a:ext uri="{FF2B5EF4-FFF2-40B4-BE49-F238E27FC236}">
                  <a16:creationId xmlns:a16="http://schemas.microsoft.com/office/drawing/2014/main" id="{5DC0BB9E-7809-B198-CAC6-7CF7115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Freeform 33">
              <a:extLst>
                <a:ext uri="{FF2B5EF4-FFF2-40B4-BE49-F238E27FC236}">
                  <a16:creationId xmlns:a16="http://schemas.microsoft.com/office/drawing/2014/main" id="{923AEF95-F966-3E5D-A3E7-4ED270C38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Freeform 34">
              <a:extLst>
                <a:ext uri="{FF2B5EF4-FFF2-40B4-BE49-F238E27FC236}">
                  <a16:creationId xmlns:a16="http://schemas.microsoft.com/office/drawing/2014/main" id="{CDB28250-615E-0006-B887-CB057F385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Freeform 35">
              <a:extLst>
                <a:ext uri="{FF2B5EF4-FFF2-40B4-BE49-F238E27FC236}">
                  <a16:creationId xmlns:a16="http://schemas.microsoft.com/office/drawing/2014/main" id="{91C93F40-E733-0C7B-56A3-1057D366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Freeform 36">
              <a:extLst>
                <a:ext uri="{FF2B5EF4-FFF2-40B4-BE49-F238E27FC236}">
                  <a16:creationId xmlns:a16="http://schemas.microsoft.com/office/drawing/2014/main" id="{3CA5B438-70D0-7641-7B82-77041040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Freeform 37">
              <a:extLst>
                <a:ext uri="{FF2B5EF4-FFF2-40B4-BE49-F238E27FC236}">
                  <a16:creationId xmlns:a16="http://schemas.microsoft.com/office/drawing/2014/main" id="{0AAB80CE-79BD-B5E8-4DA5-756513B7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Freeform 38">
              <a:extLst>
                <a:ext uri="{FF2B5EF4-FFF2-40B4-BE49-F238E27FC236}">
                  <a16:creationId xmlns:a16="http://schemas.microsoft.com/office/drawing/2014/main" id="{6B5F5BA7-AB85-59AA-96B2-3E9B57879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Freeform 39">
              <a:extLst>
                <a:ext uri="{FF2B5EF4-FFF2-40B4-BE49-F238E27FC236}">
                  <a16:creationId xmlns:a16="http://schemas.microsoft.com/office/drawing/2014/main" id="{F446AFD7-CAAC-9026-F096-CCDCA1B60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Freeform 40">
              <a:extLst>
                <a:ext uri="{FF2B5EF4-FFF2-40B4-BE49-F238E27FC236}">
                  <a16:creationId xmlns:a16="http://schemas.microsoft.com/office/drawing/2014/main" id="{18F6CEF0-BFE1-78CE-8D43-79220C05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Freeform 41">
              <a:extLst>
                <a:ext uri="{FF2B5EF4-FFF2-40B4-BE49-F238E27FC236}">
                  <a16:creationId xmlns:a16="http://schemas.microsoft.com/office/drawing/2014/main" id="{8296BDDF-38C8-C0E3-1E48-F3B9DCAE7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Freeform 42">
              <a:extLst>
                <a:ext uri="{FF2B5EF4-FFF2-40B4-BE49-F238E27FC236}">
                  <a16:creationId xmlns:a16="http://schemas.microsoft.com/office/drawing/2014/main" id="{8ACA777A-9C55-DC93-90D7-49296E8D9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Freeform 43">
              <a:extLst>
                <a:ext uri="{FF2B5EF4-FFF2-40B4-BE49-F238E27FC236}">
                  <a16:creationId xmlns:a16="http://schemas.microsoft.com/office/drawing/2014/main" id="{F8E1BE72-7258-2AB5-3485-ABDEE284E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Freeform 44">
              <a:extLst>
                <a:ext uri="{FF2B5EF4-FFF2-40B4-BE49-F238E27FC236}">
                  <a16:creationId xmlns:a16="http://schemas.microsoft.com/office/drawing/2014/main" id="{2C34E757-1AD2-B984-C053-29B8B872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Freeform 45">
              <a:extLst>
                <a:ext uri="{FF2B5EF4-FFF2-40B4-BE49-F238E27FC236}">
                  <a16:creationId xmlns:a16="http://schemas.microsoft.com/office/drawing/2014/main" id="{B8F775D3-F85D-1FEA-DC9D-71136408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Freeform 46">
              <a:extLst>
                <a:ext uri="{FF2B5EF4-FFF2-40B4-BE49-F238E27FC236}">
                  <a16:creationId xmlns:a16="http://schemas.microsoft.com/office/drawing/2014/main" id="{6620D06B-A623-FE9A-D754-EDCC97C8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Freeform 47">
              <a:extLst>
                <a:ext uri="{FF2B5EF4-FFF2-40B4-BE49-F238E27FC236}">
                  <a16:creationId xmlns:a16="http://schemas.microsoft.com/office/drawing/2014/main" id="{0ED934B5-4C9F-A569-16D7-AA9A261A8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Freeform 48">
              <a:extLst>
                <a:ext uri="{FF2B5EF4-FFF2-40B4-BE49-F238E27FC236}">
                  <a16:creationId xmlns:a16="http://schemas.microsoft.com/office/drawing/2014/main" id="{AA67FC28-ABCB-4CB8-19C4-4EF6AAA2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Freeform 49">
              <a:extLst>
                <a:ext uri="{FF2B5EF4-FFF2-40B4-BE49-F238E27FC236}">
                  <a16:creationId xmlns:a16="http://schemas.microsoft.com/office/drawing/2014/main" id="{C17B6B6E-5424-6F4F-9C9B-DCAFF86E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Freeform 50">
              <a:extLst>
                <a:ext uri="{FF2B5EF4-FFF2-40B4-BE49-F238E27FC236}">
                  <a16:creationId xmlns:a16="http://schemas.microsoft.com/office/drawing/2014/main" id="{02C6D3F6-01CC-14AE-0326-A0960700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Freeform 51">
              <a:extLst>
                <a:ext uri="{FF2B5EF4-FFF2-40B4-BE49-F238E27FC236}">
                  <a16:creationId xmlns:a16="http://schemas.microsoft.com/office/drawing/2014/main" id="{6BD3118E-E92D-6FFE-8ABE-A581F6F7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Freeform 52">
              <a:extLst>
                <a:ext uri="{FF2B5EF4-FFF2-40B4-BE49-F238E27FC236}">
                  <a16:creationId xmlns:a16="http://schemas.microsoft.com/office/drawing/2014/main" id="{79436990-59BA-193A-EA71-E593FBD39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Freeform 53">
              <a:extLst>
                <a:ext uri="{FF2B5EF4-FFF2-40B4-BE49-F238E27FC236}">
                  <a16:creationId xmlns:a16="http://schemas.microsoft.com/office/drawing/2014/main" id="{74A40F6C-5247-E55C-A7DB-07953700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Freeform 54">
              <a:extLst>
                <a:ext uri="{FF2B5EF4-FFF2-40B4-BE49-F238E27FC236}">
                  <a16:creationId xmlns:a16="http://schemas.microsoft.com/office/drawing/2014/main" id="{1E88683F-569D-3131-EBAD-9A1FCF00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Freeform 55">
              <a:extLst>
                <a:ext uri="{FF2B5EF4-FFF2-40B4-BE49-F238E27FC236}">
                  <a16:creationId xmlns:a16="http://schemas.microsoft.com/office/drawing/2014/main" id="{73FDBD80-7D69-E76B-0074-75EAD997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Freeform 56">
              <a:extLst>
                <a:ext uri="{FF2B5EF4-FFF2-40B4-BE49-F238E27FC236}">
                  <a16:creationId xmlns:a16="http://schemas.microsoft.com/office/drawing/2014/main" id="{66475127-AAE8-C25A-481D-89956234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Freeform 57">
              <a:extLst>
                <a:ext uri="{FF2B5EF4-FFF2-40B4-BE49-F238E27FC236}">
                  <a16:creationId xmlns:a16="http://schemas.microsoft.com/office/drawing/2014/main" id="{3126006A-16C2-B776-D612-36BBC91F8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Freeform 58">
              <a:extLst>
                <a:ext uri="{FF2B5EF4-FFF2-40B4-BE49-F238E27FC236}">
                  <a16:creationId xmlns:a16="http://schemas.microsoft.com/office/drawing/2014/main" id="{A81B0D33-5B26-2D4B-E45C-46804708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Freeform 59">
              <a:extLst>
                <a:ext uri="{FF2B5EF4-FFF2-40B4-BE49-F238E27FC236}">
                  <a16:creationId xmlns:a16="http://schemas.microsoft.com/office/drawing/2014/main" id="{D3382B8C-8C86-A058-2239-A9EF9D0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Freeform 60">
              <a:extLst>
                <a:ext uri="{FF2B5EF4-FFF2-40B4-BE49-F238E27FC236}">
                  <a16:creationId xmlns:a16="http://schemas.microsoft.com/office/drawing/2014/main" id="{C53E9ADB-85E3-EFAC-402C-39A5725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Freeform 61">
              <a:extLst>
                <a:ext uri="{FF2B5EF4-FFF2-40B4-BE49-F238E27FC236}">
                  <a16:creationId xmlns:a16="http://schemas.microsoft.com/office/drawing/2014/main" id="{96AF50BA-2CCF-9BEB-5976-F36454431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Freeform 62">
              <a:extLst>
                <a:ext uri="{FF2B5EF4-FFF2-40B4-BE49-F238E27FC236}">
                  <a16:creationId xmlns:a16="http://schemas.microsoft.com/office/drawing/2014/main" id="{22D5288E-BD26-0FFB-6D5A-D8B92A6D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Freeform 63">
              <a:extLst>
                <a:ext uri="{FF2B5EF4-FFF2-40B4-BE49-F238E27FC236}">
                  <a16:creationId xmlns:a16="http://schemas.microsoft.com/office/drawing/2014/main" id="{55D2C6F9-A304-4B64-22AE-04BF0B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Freeform 64">
              <a:extLst>
                <a:ext uri="{FF2B5EF4-FFF2-40B4-BE49-F238E27FC236}">
                  <a16:creationId xmlns:a16="http://schemas.microsoft.com/office/drawing/2014/main" id="{34134B88-CFBE-83E6-58D2-4D2A916E4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" name="Freeform 65">
              <a:extLst>
                <a:ext uri="{FF2B5EF4-FFF2-40B4-BE49-F238E27FC236}">
                  <a16:creationId xmlns:a16="http://schemas.microsoft.com/office/drawing/2014/main" id="{72C4EB5F-1634-A285-B0FA-D62421BC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5" name="Freeform 66">
              <a:extLst>
                <a:ext uri="{FF2B5EF4-FFF2-40B4-BE49-F238E27FC236}">
                  <a16:creationId xmlns:a16="http://schemas.microsoft.com/office/drawing/2014/main" id="{DB6C8132-6CB8-479A-E8B0-B49E946A6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6" name="Freeform 67">
              <a:extLst>
                <a:ext uri="{FF2B5EF4-FFF2-40B4-BE49-F238E27FC236}">
                  <a16:creationId xmlns:a16="http://schemas.microsoft.com/office/drawing/2014/main" id="{BF083DF8-E3EA-2080-BE5C-DF0A5C81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7" name="Freeform 68">
              <a:extLst>
                <a:ext uri="{FF2B5EF4-FFF2-40B4-BE49-F238E27FC236}">
                  <a16:creationId xmlns:a16="http://schemas.microsoft.com/office/drawing/2014/main" id="{7B58C415-024D-E6FD-836C-DDD4F33D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8" name="Freeform 69">
              <a:extLst>
                <a:ext uri="{FF2B5EF4-FFF2-40B4-BE49-F238E27FC236}">
                  <a16:creationId xmlns:a16="http://schemas.microsoft.com/office/drawing/2014/main" id="{DD469901-7C2A-E156-5BD2-2BDFE958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Freeform 70">
              <a:extLst>
                <a:ext uri="{FF2B5EF4-FFF2-40B4-BE49-F238E27FC236}">
                  <a16:creationId xmlns:a16="http://schemas.microsoft.com/office/drawing/2014/main" id="{B6375B30-0538-9615-F623-D1E064D9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Freeform 71">
              <a:extLst>
                <a:ext uri="{FF2B5EF4-FFF2-40B4-BE49-F238E27FC236}">
                  <a16:creationId xmlns:a16="http://schemas.microsoft.com/office/drawing/2014/main" id="{E7034386-1FE4-B954-2E13-5EF91CA1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Freeform 72">
              <a:extLst>
                <a:ext uri="{FF2B5EF4-FFF2-40B4-BE49-F238E27FC236}">
                  <a16:creationId xmlns:a16="http://schemas.microsoft.com/office/drawing/2014/main" id="{6FB80584-CB41-3B77-6B66-E4C09F407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2" name="Freeform 73">
              <a:extLst>
                <a:ext uri="{FF2B5EF4-FFF2-40B4-BE49-F238E27FC236}">
                  <a16:creationId xmlns:a16="http://schemas.microsoft.com/office/drawing/2014/main" id="{CFBADB65-AAA4-877D-0C1D-BFA3FAA5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Freeform 74">
              <a:extLst>
                <a:ext uri="{FF2B5EF4-FFF2-40B4-BE49-F238E27FC236}">
                  <a16:creationId xmlns:a16="http://schemas.microsoft.com/office/drawing/2014/main" id="{992098FC-270B-6B2C-8C3F-0CC6C69F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Freeform 75">
              <a:extLst>
                <a:ext uri="{FF2B5EF4-FFF2-40B4-BE49-F238E27FC236}">
                  <a16:creationId xmlns:a16="http://schemas.microsoft.com/office/drawing/2014/main" id="{2954DC32-40C3-C9B1-187D-B2D8B1A48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Freeform 76">
              <a:extLst>
                <a:ext uri="{FF2B5EF4-FFF2-40B4-BE49-F238E27FC236}">
                  <a16:creationId xmlns:a16="http://schemas.microsoft.com/office/drawing/2014/main" id="{ADE9A6D6-4474-6D65-80B5-12D893AD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Freeform 77">
              <a:extLst>
                <a:ext uri="{FF2B5EF4-FFF2-40B4-BE49-F238E27FC236}">
                  <a16:creationId xmlns:a16="http://schemas.microsoft.com/office/drawing/2014/main" id="{27926B3A-E912-9A3B-2A0F-E30F6DA4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Freeform 78">
              <a:extLst>
                <a:ext uri="{FF2B5EF4-FFF2-40B4-BE49-F238E27FC236}">
                  <a16:creationId xmlns:a16="http://schemas.microsoft.com/office/drawing/2014/main" id="{0C5AABDC-F7BC-5535-D24E-292FDA71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7F937F72-1EB9-C068-99EF-4709DDF8855F}"/>
              </a:ext>
            </a:extLst>
          </p:cNvPr>
          <p:cNvSpPr txBox="1"/>
          <p:nvPr/>
        </p:nvSpPr>
        <p:spPr>
          <a:xfrm>
            <a:off x="1168697" y="3051265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4 </a:t>
            </a:r>
          </a:p>
        </p:txBody>
      </p:sp>
      <p:sp>
        <p:nvSpPr>
          <p:cNvPr id="3" name="AutoShape 5">
            <a:extLst>
              <a:ext uri="{FF2B5EF4-FFF2-40B4-BE49-F238E27FC236}">
                <a16:creationId xmlns:a16="http://schemas.microsoft.com/office/drawing/2014/main" id="{E2B57714-6209-A3C2-6C2E-99F7711ED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00714" y="4438162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559" name="Group 3">
            <a:extLst>
              <a:ext uri="{FF2B5EF4-FFF2-40B4-BE49-F238E27FC236}">
                <a16:creationId xmlns:a16="http://schemas.microsoft.com/office/drawing/2014/main" id="{9090B4CD-F1FE-D951-A28B-29E5699404BB}"/>
              </a:ext>
            </a:extLst>
          </p:cNvPr>
          <p:cNvGrpSpPr>
            <a:grpSpLocks/>
          </p:cNvGrpSpPr>
          <p:nvPr/>
        </p:nvGrpSpPr>
        <p:grpSpPr bwMode="auto">
          <a:xfrm>
            <a:off x="398837" y="4663981"/>
            <a:ext cx="847018" cy="700129"/>
            <a:chOff x="2976" y="864"/>
            <a:chExt cx="780" cy="582"/>
          </a:xfrm>
        </p:grpSpPr>
        <p:sp>
          <p:nvSpPr>
            <p:cNvPr id="560" name="Freeform 4">
              <a:extLst>
                <a:ext uri="{FF2B5EF4-FFF2-40B4-BE49-F238E27FC236}">
                  <a16:creationId xmlns:a16="http://schemas.microsoft.com/office/drawing/2014/main" id="{878F9A7A-B571-81F3-F677-D0266D100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1" name="Freeform 5">
              <a:extLst>
                <a:ext uri="{FF2B5EF4-FFF2-40B4-BE49-F238E27FC236}">
                  <a16:creationId xmlns:a16="http://schemas.microsoft.com/office/drawing/2014/main" id="{B43E6FD3-F4C1-4CFE-47F4-554135EB0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2" name="Freeform 6">
              <a:extLst>
                <a:ext uri="{FF2B5EF4-FFF2-40B4-BE49-F238E27FC236}">
                  <a16:creationId xmlns:a16="http://schemas.microsoft.com/office/drawing/2014/main" id="{5AA72E6C-2453-35AC-EE54-E2564AB4C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3" name="Freeform 7">
              <a:extLst>
                <a:ext uri="{FF2B5EF4-FFF2-40B4-BE49-F238E27FC236}">
                  <a16:creationId xmlns:a16="http://schemas.microsoft.com/office/drawing/2014/main" id="{60AB65C0-5537-3E4E-45EA-C25BE3DB3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" name="Freeform 8">
              <a:extLst>
                <a:ext uri="{FF2B5EF4-FFF2-40B4-BE49-F238E27FC236}">
                  <a16:creationId xmlns:a16="http://schemas.microsoft.com/office/drawing/2014/main" id="{2C5DD38E-A863-7379-67FE-9C2057980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" name="Freeform 9">
              <a:extLst>
                <a:ext uri="{FF2B5EF4-FFF2-40B4-BE49-F238E27FC236}">
                  <a16:creationId xmlns:a16="http://schemas.microsoft.com/office/drawing/2014/main" id="{C99BD800-D5B7-8129-F3D8-C40F133BE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6" name="Freeform 10">
              <a:extLst>
                <a:ext uri="{FF2B5EF4-FFF2-40B4-BE49-F238E27FC236}">
                  <a16:creationId xmlns:a16="http://schemas.microsoft.com/office/drawing/2014/main" id="{8667B3FF-2D29-5F15-6E1D-2B8B38452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" name="Freeform 11">
              <a:extLst>
                <a:ext uri="{FF2B5EF4-FFF2-40B4-BE49-F238E27FC236}">
                  <a16:creationId xmlns:a16="http://schemas.microsoft.com/office/drawing/2014/main" id="{791FFD4D-B392-DE8F-D665-6B54415A2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8" name="Freeform 12">
              <a:extLst>
                <a:ext uri="{FF2B5EF4-FFF2-40B4-BE49-F238E27FC236}">
                  <a16:creationId xmlns:a16="http://schemas.microsoft.com/office/drawing/2014/main" id="{848C99B8-5B61-335E-43DF-5F4ACB32B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9" name="Freeform 13">
              <a:extLst>
                <a:ext uri="{FF2B5EF4-FFF2-40B4-BE49-F238E27FC236}">
                  <a16:creationId xmlns:a16="http://schemas.microsoft.com/office/drawing/2014/main" id="{9E8107FB-7C5C-513E-5F2B-842D581E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0" name="Freeform 14">
              <a:extLst>
                <a:ext uri="{FF2B5EF4-FFF2-40B4-BE49-F238E27FC236}">
                  <a16:creationId xmlns:a16="http://schemas.microsoft.com/office/drawing/2014/main" id="{20EBFAEC-4CA0-533B-E787-8655E626E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1" name="Freeform 15">
              <a:extLst>
                <a:ext uri="{FF2B5EF4-FFF2-40B4-BE49-F238E27FC236}">
                  <a16:creationId xmlns:a16="http://schemas.microsoft.com/office/drawing/2014/main" id="{BC135E85-400A-503B-CDB9-D9320D2D3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2" name="Freeform 16">
              <a:extLst>
                <a:ext uri="{FF2B5EF4-FFF2-40B4-BE49-F238E27FC236}">
                  <a16:creationId xmlns:a16="http://schemas.microsoft.com/office/drawing/2014/main" id="{2031707A-910A-FF54-A950-E5FE7AB29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3" name="Freeform 17">
              <a:extLst>
                <a:ext uri="{FF2B5EF4-FFF2-40B4-BE49-F238E27FC236}">
                  <a16:creationId xmlns:a16="http://schemas.microsoft.com/office/drawing/2014/main" id="{6EBB272E-E25A-A80E-BF43-92C4FE992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" name="Freeform 18">
              <a:extLst>
                <a:ext uri="{FF2B5EF4-FFF2-40B4-BE49-F238E27FC236}">
                  <a16:creationId xmlns:a16="http://schemas.microsoft.com/office/drawing/2014/main" id="{1A8674AD-9898-84DC-C5F6-8D21B03E0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" name="Freeform 19">
              <a:extLst>
                <a:ext uri="{FF2B5EF4-FFF2-40B4-BE49-F238E27FC236}">
                  <a16:creationId xmlns:a16="http://schemas.microsoft.com/office/drawing/2014/main" id="{C48E4FAC-C649-3BD2-E68A-A96149EDD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20">
              <a:extLst>
                <a:ext uri="{FF2B5EF4-FFF2-40B4-BE49-F238E27FC236}">
                  <a16:creationId xmlns:a16="http://schemas.microsoft.com/office/drawing/2014/main" id="{702ED97A-25FD-71C1-3E14-834E9136B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21">
              <a:extLst>
                <a:ext uri="{FF2B5EF4-FFF2-40B4-BE49-F238E27FC236}">
                  <a16:creationId xmlns:a16="http://schemas.microsoft.com/office/drawing/2014/main" id="{32958CDC-BF49-C361-219D-F0FF96570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22">
              <a:extLst>
                <a:ext uri="{FF2B5EF4-FFF2-40B4-BE49-F238E27FC236}">
                  <a16:creationId xmlns:a16="http://schemas.microsoft.com/office/drawing/2014/main" id="{7706FC6A-D107-3687-C198-9ECE29019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23">
              <a:extLst>
                <a:ext uri="{FF2B5EF4-FFF2-40B4-BE49-F238E27FC236}">
                  <a16:creationId xmlns:a16="http://schemas.microsoft.com/office/drawing/2014/main" id="{253AC1A3-4B16-BC15-2C24-9CDBD3CA5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24">
              <a:extLst>
                <a:ext uri="{FF2B5EF4-FFF2-40B4-BE49-F238E27FC236}">
                  <a16:creationId xmlns:a16="http://schemas.microsoft.com/office/drawing/2014/main" id="{32375B04-6A86-FF7B-6315-1B9C73274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25">
              <a:extLst>
                <a:ext uri="{FF2B5EF4-FFF2-40B4-BE49-F238E27FC236}">
                  <a16:creationId xmlns:a16="http://schemas.microsoft.com/office/drawing/2014/main" id="{8AE142ED-B2A0-53E5-E02E-D63EB2141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26">
              <a:extLst>
                <a:ext uri="{FF2B5EF4-FFF2-40B4-BE49-F238E27FC236}">
                  <a16:creationId xmlns:a16="http://schemas.microsoft.com/office/drawing/2014/main" id="{BEBE785A-20D4-0EA2-20C2-EB4B76C71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27">
              <a:extLst>
                <a:ext uri="{FF2B5EF4-FFF2-40B4-BE49-F238E27FC236}">
                  <a16:creationId xmlns:a16="http://schemas.microsoft.com/office/drawing/2014/main" id="{00E19533-7F3F-6AED-E7DF-6818D3DA4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28">
              <a:extLst>
                <a:ext uri="{FF2B5EF4-FFF2-40B4-BE49-F238E27FC236}">
                  <a16:creationId xmlns:a16="http://schemas.microsoft.com/office/drawing/2014/main" id="{CD59A556-6287-B8E0-19FB-3746F0D5A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29">
              <a:extLst>
                <a:ext uri="{FF2B5EF4-FFF2-40B4-BE49-F238E27FC236}">
                  <a16:creationId xmlns:a16="http://schemas.microsoft.com/office/drawing/2014/main" id="{1D9FBDDB-1458-0908-22F9-489D50A2E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30">
              <a:extLst>
                <a:ext uri="{FF2B5EF4-FFF2-40B4-BE49-F238E27FC236}">
                  <a16:creationId xmlns:a16="http://schemas.microsoft.com/office/drawing/2014/main" id="{D66807C7-1271-A897-D45C-9F2E248B5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31">
              <a:extLst>
                <a:ext uri="{FF2B5EF4-FFF2-40B4-BE49-F238E27FC236}">
                  <a16:creationId xmlns:a16="http://schemas.microsoft.com/office/drawing/2014/main" id="{92067F9A-2A50-3912-B275-52DB95BDB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32">
              <a:extLst>
                <a:ext uri="{FF2B5EF4-FFF2-40B4-BE49-F238E27FC236}">
                  <a16:creationId xmlns:a16="http://schemas.microsoft.com/office/drawing/2014/main" id="{B2B428BB-E01C-A820-7EE7-BB40EB855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33">
              <a:extLst>
                <a:ext uri="{FF2B5EF4-FFF2-40B4-BE49-F238E27FC236}">
                  <a16:creationId xmlns:a16="http://schemas.microsoft.com/office/drawing/2014/main" id="{3998F484-6B14-AB5B-AD1B-E928958F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34">
              <a:extLst>
                <a:ext uri="{FF2B5EF4-FFF2-40B4-BE49-F238E27FC236}">
                  <a16:creationId xmlns:a16="http://schemas.microsoft.com/office/drawing/2014/main" id="{F57C3C22-31AC-E945-CFEA-152CB4FB0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35">
              <a:extLst>
                <a:ext uri="{FF2B5EF4-FFF2-40B4-BE49-F238E27FC236}">
                  <a16:creationId xmlns:a16="http://schemas.microsoft.com/office/drawing/2014/main" id="{2C5785E4-F7F4-279B-F0E3-A9A877576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36">
              <a:extLst>
                <a:ext uri="{FF2B5EF4-FFF2-40B4-BE49-F238E27FC236}">
                  <a16:creationId xmlns:a16="http://schemas.microsoft.com/office/drawing/2014/main" id="{9011186A-66F5-A90B-16B8-3297932BA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37">
              <a:extLst>
                <a:ext uri="{FF2B5EF4-FFF2-40B4-BE49-F238E27FC236}">
                  <a16:creationId xmlns:a16="http://schemas.microsoft.com/office/drawing/2014/main" id="{124276FF-615D-1DFC-6D53-82A87F1DE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38">
              <a:extLst>
                <a:ext uri="{FF2B5EF4-FFF2-40B4-BE49-F238E27FC236}">
                  <a16:creationId xmlns:a16="http://schemas.microsoft.com/office/drawing/2014/main" id="{99AC5972-A1B7-C067-A930-17B586666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4" name="Freeform 39">
              <a:extLst>
                <a:ext uri="{FF2B5EF4-FFF2-40B4-BE49-F238E27FC236}">
                  <a16:creationId xmlns:a16="http://schemas.microsoft.com/office/drawing/2014/main" id="{DBF99CA5-9C02-BD08-5DD7-654E39513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5" name="Freeform 40">
              <a:extLst>
                <a:ext uri="{FF2B5EF4-FFF2-40B4-BE49-F238E27FC236}">
                  <a16:creationId xmlns:a16="http://schemas.microsoft.com/office/drawing/2014/main" id="{B863CBEA-E064-92B1-961A-A131DD2B3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6" name="Freeform 41">
              <a:extLst>
                <a:ext uri="{FF2B5EF4-FFF2-40B4-BE49-F238E27FC236}">
                  <a16:creationId xmlns:a16="http://schemas.microsoft.com/office/drawing/2014/main" id="{44CE32DB-571C-C07D-38D9-DCDAC104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7" name="Freeform 42">
              <a:extLst>
                <a:ext uri="{FF2B5EF4-FFF2-40B4-BE49-F238E27FC236}">
                  <a16:creationId xmlns:a16="http://schemas.microsoft.com/office/drawing/2014/main" id="{7F2D02D6-1668-A7E5-A26C-469CB73E7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8" name="Freeform 43">
              <a:extLst>
                <a:ext uri="{FF2B5EF4-FFF2-40B4-BE49-F238E27FC236}">
                  <a16:creationId xmlns:a16="http://schemas.microsoft.com/office/drawing/2014/main" id="{6F336BAF-227D-F2A5-F5FF-7397232D6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" name="Freeform 44">
              <a:extLst>
                <a:ext uri="{FF2B5EF4-FFF2-40B4-BE49-F238E27FC236}">
                  <a16:creationId xmlns:a16="http://schemas.microsoft.com/office/drawing/2014/main" id="{F9670FB9-DB3D-4B71-8085-817464735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0" name="Freeform 45">
              <a:extLst>
                <a:ext uri="{FF2B5EF4-FFF2-40B4-BE49-F238E27FC236}">
                  <a16:creationId xmlns:a16="http://schemas.microsoft.com/office/drawing/2014/main" id="{8DCF013E-2BC9-A049-CD5E-684E6950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1" name="Freeform 46">
              <a:extLst>
                <a:ext uri="{FF2B5EF4-FFF2-40B4-BE49-F238E27FC236}">
                  <a16:creationId xmlns:a16="http://schemas.microsoft.com/office/drawing/2014/main" id="{C60FD289-33D2-3C1F-3474-C0488F955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2" name="Freeform 47">
              <a:extLst>
                <a:ext uri="{FF2B5EF4-FFF2-40B4-BE49-F238E27FC236}">
                  <a16:creationId xmlns:a16="http://schemas.microsoft.com/office/drawing/2014/main" id="{53A2AEDC-D16B-758C-3582-D1D5BB49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3" name="Freeform 48">
              <a:extLst>
                <a:ext uri="{FF2B5EF4-FFF2-40B4-BE49-F238E27FC236}">
                  <a16:creationId xmlns:a16="http://schemas.microsoft.com/office/drawing/2014/main" id="{792AB849-CE7C-7189-13A0-1FB353706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4" name="Freeform 49">
              <a:extLst>
                <a:ext uri="{FF2B5EF4-FFF2-40B4-BE49-F238E27FC236}">
                  <a16:creationId xmlns:a16="http://schemas.microsoft.com/office/drawing/2014/main" id="{92A12B04-B385-BAD6-6DC8-BCBDE818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" name="Freeform 50">
              <a:extLst>
                <a:ext uri="{FF2B5EF4-FFF2-40B4-BE49-F238E27FC236}">
                  <a16:creationId xmlns:a16="http://schemas.microsoft.com/office/drawing/2014/main" id="{049A01F0-A9FF-D6EA-E97C-C4AB2348C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6" name="Freeform 51">
              <a:extLst>
                <a:ext uri="{FF2B5EF4-FFF2-40B4-BE49-F238E27FC236}">
                  <a16:creationId xmlns:a16="http://schemas.microsoft.com/office/drawing/2014/main" id="{65C53BEA-DBCC-1202-FB76-91700A283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7" name="Freeform 52">
              <a:extLst>
                <a:ext uri="{FF2B5EF4-FFF2-40B4-BE49-F238E27FC236}">
                  <a16:creationId xmlns:a16="http://schemas.microsoft.com/office/drawing/2014/main" id="{5803ED31-A9A5-F325-F156-E7469952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8" name="Freeform 53">
              <a:extLst>
                <a:ext uri="{FF2B5EF4-FFF2-40B4-BE49-F238E27FC236}">
                  <a16:creationId xmlns:a16="http://schemas.microsoft.com/office/drawing/2014/main" id="{44498FC7-E58A-B47B-0B72-992E42521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" name="Freeform 54">
              <a:extLst>
                <a:ext uri="{FF2B5EF4-FFF2-40B4-BE49-F238E27FC236}">
                  <a16:creationId xmlns:a16="http://schemas.microsoft.com/office/drawing/2014/main" id="{F30C47DE-CBFF-0CFD-6324-9ABB6D592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0" name="Freeform 55">
              <a:extLst>
                <a:ext uri="{FF2B5EF4-FFF2-40B4-BE49-F238E27FC236}">
                  <a16:creationId xmlns:a16="http://schemas.microsoft.com/office/drawing/2014/main" id="{A3633108-33CA-3BB3-4D48-D549AA6CD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1" name="Freeform 56">
              <a:extLst>
                <a:ext uri="{FF2B5EF4-FFF2-40B4-BE49-F238E27FC236}">
                  <a16:creationId xmlns:a16="http://schemas.microsoft.com/office/drawing/2014/main" id="{ED15F31A-9395-7A52-B974-DE8E3FCFB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2" name="Freeform 57">
              <a:extLst>
                <a:ext uri="{FF2B5EF4-FFF2-40B4-BE49-F238E27FC236}">
                  <a16:creationId xmlns:a16="http://schemas.microsoft.com/office/drawing/2014/main" id="{9CA47221-548A-9BA6-75D5-8D185C8B2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3" name="Freeform 58">
              <a:extLst>
                <a:ext uri="{FF2B5EF4-FFF2-40B4-BE49-F238E27FC236}">
                  <a16:creationId xmlns:a16="http://schemas.microsoft.com/office/drawing/2014/main" id="{9E2607A1-BA5C-1108-823A-C0033ABB1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4" name="Freeform 59">
              <a:extLst>
                <a:ext uri="{FF2B5EF4-FFF2-40B4-BE49-F238E27FC236}">
                  <a16:creationId xmlns:a16="http://schemas.microsoft.com/office/drawing/2014/main" id="{B38CE274-81C6-E6EE-BBEB-B55D759B4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6" name="Freeform 60">
              <a:extLst>
                <a:ext uri="{FF2B5EF4-FFF2-40B4-BE49-F238E27FC236}">
                  <a16:creationId xmlns:a16="http://schemas.microsoft.com/office/drawing/2014/main" id="{579E8F2F-5331-F175-B695-840587621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" name="Freeform 61">
              <a:extLst>
                <a:ext uri="{FF2B5EF4-FFF2-40B4-BE49-F238E27FC236}">
                  <a16:creationId xmlns:a16="http://schemas.microsoft.com/office/drawing/2014/main" id="{F36D3AF4-C534-03AF-30E6-3323899AA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8" name="Freeform 62">
              <a:extLst>
                <a:ext uri="{FF2B5EF4-FFF2-40B4-BE49-F238E27FC236}">
                  <a16:creationId xmlns:a16="http://schemas.microsoft.com/office/drawing/2014/main" id="{1158CF37-760B-492C-60FA-655C5A883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9" name="Freeform 63">
              <a:extLst>
                <a:ext uri="{FF2B5EF4-FFF2-40B4-BE49-F238E27FC236}">
                  <a16:creationId xmlns:a16="http://schemas.microsoft.com/office/drawing/2014/main" id="{BB8E9C2F-4F2E-A21A-631F-3D5881182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0" name="Freeform 64">
              <a:extLst>
                <a:ext uri="{FF2B5EF4-FFF2-40B4-BE49-F238E27FC236}">
                  <a16:creationId xmlns:a16="http://schemas.microsoft.com/office/drawing/2014/main" id="{BC125D50-1534-C70A-F106-955EA13BA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1" name="Freeform 65">
              <a:extLst>
                <a:ext uri="{FF2B5EF4-FFF2-40B4-BE49-F238E27FC236}">
                  <a16:creationId xmlns:a16="http://schemas.microsoft.com/office/drawing/2014/main" id="{FEDE666C-EB5F-CA0C-A6D8-4A3E046C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2" name="Freeform 66">
              <a:extLst>
                <a:ext uri="{FF2B5EF4-FFF2-40B4-BE49-F238E27FC236}">
                  <a16:creationId xmlns:a16="http://schemas.microsoft.com/office/drawing/2014/main" id="{9935D733-9A9D-CE79-EA76-5A41A08A9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" name="Freeform 67">
              <a:extLst>
                <a:ext uri="{FF2B5EF4-FFF2-40B4-BE49-F238E27FC236}">
                  <a16:creationId xmlns:a16="http://schemas.microsoft.com/office/drawing/2014/main" id="{B38C3903-E32C-9639-EBF4-8D84BE173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" name="Freeform 68">
              <a:extLst>
                <a:ext uri="{FF2B5EF4-FFF2-40B4-BE49-F238E27FC236}">
                  <a16:creationId xmlns:a16="http://schemas.microsoft.com/office/drawing/2014/main" id="{DB043C7D-3CAE-526B-51DB-DF0762B34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5" name="Freeform 69">
              <a:extLst>
                <a:ext uri="{FF2B5EF4-FFF2-40B4-BE49-F238E27FC236}">
                  <a16:creationId xmlns:a16="http://schemas.microsoft.com/office/drawing/2014/main" id="{6CB4D151-EB50-1B6C-D4AA-AE541E2C7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" name="Freeform 70">
              <a:extLst>
                <a:ext uri="{FF2B5EF4-FFF2-40B4-BE49-F238E27FC236}">
                  <a16:creationId xmlns:a16="http://schemas.microsoft.com/office/drawing/2014/main" id="{16CBDD70-A27E-8F29-F446-B4BC1F4D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7" name="Freeform 71">
              <a:extLst>
                <a:ext uri="{FF2B5EF4-FFF2-40B4-BE49-F238E27FC236}">
                  <a16:creationId xmlns:a16="http://schemas.microsoft.com/office/drawing/2014/main" id="{C73B1BA7-4BF3-1AB3-46D6-7B9432BA5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8" name="Freeform 72">
              <a:extLst>
                <a:ext uri="{FF2B5EF4-FFF2-40B4-BE49-F238E27FC236}">
                  <a16:creationId xmlns:a16="http://schemas.microsoft.com/office/drawing/2014/main" id="{C8C3EFD7-5BDA-6835-14D7-BCE291B4E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9" name="Freeform 73">
              <a:extLst>
                <a:ext uri="{FF2B5EF4-FFF2-40B4-BE49-F238E27FC236}">
                  <a16:creationId xmlns:a16="http://schemas.microsoft.com/office/drawing/2014/main" id="{B038871E-0A5D-E18D-4317-30DA445EF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0" name="Freeform 74">
              <a:extLst>
                <a:ext uri="{FF2B5EF4-FFF2-40B4-BE49-F238E27FC236}">
                  <a16:creationId xmlns:a16="http://schemas.microsoft.com/office/drawing/2014/main" id="{48F9F961-F85E-ECF4-4591-4936ACFD0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1" name="Freeform 75">
              <a:extLst>
                <a:ext uri="{FF2B5EF4-FFF2-40B4-BE49-F238E27FC236}">
                  <a16:creationId xmlns:a16="http://schemas.microsoft.com/office/drawing/2014/main" id="{6F66791E-6222-4FC3-E3CD-40CEE12B0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2" name="Freeform 76">
              <a:extLst>
                <a:ext uri="{FF2B5EF4-FFF2-40B4-BE49-F238E27FC236}">
                  <a16:creationId xmlns:a16="http://schemas.microsoft.com/office/drawing/2014/main" id="{B8C09B4B-11AC-1E5D-7B99-9BA2F493D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3" name="Freeform 77">
              <a:extLst>
                <a:ext uri="{FF2B5EF4-FFF2-40B4-BE49-F238E27FC236}">
                  <a16:creationId xmlns:a16="http://schemas.microsoft.com/office/drawing/2014/main" id="{797562C7-A5B2-4B30-F1CE-8EAE579A7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" name="Freeform 78">
              <a:extLst>
                <a:ext uri="{FF2B5EF4-FFF2-40B4-BE49-F238E27FC236}">
                  <a16:creationId xmlns:a16="http://schemas.microsoft.com/office/drawing/2014/main" id="{97EACCB2-F627-A0DC-91E8-765EB649D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5" name="TextBox 594">
            <a:extLst>
              <a:ext uri="{FF2B5EF4-FFF2-40B4-BE49-F238E27FC236}">
                <a16:creationId xmlns:a16="http://schemas.microsoft.com/office/drawing/2014/main" id="{E06BA0F5-96BB-B1E4-1AF7-E6ACDAE3F4DB}"/>
              </a:ext>
            </a:extLst>
          </p:cNvPr>
          <p:cNvSpPr txBox="1"/>
          <p:nvPr/>
        </p:nvSpPr>
        <p:spPr>
          <a:xfrm>
            <a:off x="-99263" y="4754073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sp>
        <p:nvSpPr>
          <p:cNvPr id="752" name="Oval 751">
            <a:extLst>
              <a:ext uri="{FF2B5EF4-FFF2-40B4-BE49-F238E27FC236}">
                <a16:creationId xmlns:a16="http://schemas.microsoft.com/office/drawing/2014/main" id="{1B06BAEE-72B7-1936-ECFF-591322C4AD0D}"/>
              </a:ext>
            </a:extLst>
          </p:cNvPr>
          <p:cNvSpPr/>
          <p:nvPr/>
        </p:nvSpPr>
        <p:spPr bwMode="auto">
          <a:xfrm>
            <a:off x="2604187" y="5155627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753" name="AutoShape 5">
            <a:extLst>
              <a:ext uri="{FF2B5EF4-FFF2-40B4-BE49-F238E27FC236}">
                <a16:creationId xmlns:a16="http://schemas.microsoft.com/office/drawing/2014/main" id="{4CCCB304-97DD-A8E4-3A7F-408C287E6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00714" y="443624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754" name="Group 3">
            <a:extLst>
              <a:ext uri="{FF2B5EF4-FFF2-40B4-BE49-F238E27FC236}">
                <a16:creationId xmlns:a16="http://schemas.microsoft.com/office/drawing/2014/main" id="{AC36C276-6A0E-942F-8DC2-1E644107C085}"/>
              </a:ext>
            </a:extLst>
          </p:cNvPr>
          <p:cNvGrpSpPr>
            <a:grpSpLocks/>
          </p:cNvGrpSpPr>
          <p:nvPr/>
        </p:nvGrpSpPr>
        <p:grpSpPr bwMode="auto">
          <a:xfrm>
            <a:off x="398837" y="4662066"/>
            <a:ext cx="847018" cy="700129"/>
            <a:chOff x="2976" y="864"/>
            <a:chExt cx="780" cy="582"/>
          </a:xfrm>
        </p:grpSpPr>
        <p:sp>
          <p:nvSpPr>
            <p:cNvPr id="755" name="Freeform 4">
              <a:extLst>
                <a:ext uri="{FF2B5EF4-FFF2-40B4-BE49-F238E27FC236}">
                  <a16:creationId xmlns:a16="http://schemas.microsoft.com/office/drawing/2014/main" id="{415DEA07-362D-F9FC-1206-ABDF3B532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6" name="Freeform 5">
              <a:extLst>
                <a:ext uri="{FF2B5EF4-FFF2-40B4-BE49-F238E27FC236}">
                  <a16:creationId xmlns:a16="http://schemas.microsoft.com/office/drawing/2014/main" id="{70BCC390-A96C-B7BB-9014-51E5CB23D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" name="Freeform 6">
              <a:extLst>
                <a:ext uri="{FF2B5EF4-FFF2-40B4-BE49-F238E27FC236}">
                  <a16:creationId xmlns:a16="http://schemas.microsoft.com/office/drawing/2014/main" id="{07F417BA-FF57-0FD0-CA12-360E41B6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" name="Freeform 7">
              <a:extLst>
                <a:ext uri="{FF2B5EF4-FFF2-40B4-BE49-F238E27FC236}">
                  <a16:creationId xmlns:a16="http://schemas.microsoft.com/office/drawing/2014/main" id="{60744B4C-1924-25F3-704C-7D43D68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9" name="Freeform 8">
              <a:extLst>
                <a:ext uri="{FF2B5EF4-FFF2-40B4-BE49-F238E27FC236}">
                  <a16:creationId xmlns:a16="http://schemas.microsoft.com/office/drawing/2014/main" id="{46407B4F-A536-31BE-B720-3EBF39AEC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0" name="Freeform 9">
              <a:extLst>
                <a:ext uri="{FF2B5EF4-FFF2-40B4-BE49-F238E27FC236}">
                  <a16:creationId xmlns:a16="http://schemas.microsoft.com/office/drawing/2014/main" id="{56B935A1-FFE7-1997-E351-B09596C10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1" name="Freeform 10">
              <a:extLst>
                <a:ext uri="{FF2B5EF4-FFF2-40B4-BE49-F238E27FC236}">
                  <a16:creationId xmlns:a16="http://schemas.microsoft.com/office/drawing/2014/main" id="{80BB4FBD-E69E-74D0-A4C4-822CEA4C2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2" name="Freeform 11">
              <a:extLst>
                <a:ext uri="{FF2B5EF4-FFF2-40B4-BE49-F238E27FC236}">
                  <a16:creationId xmlns:a16="http://schemas.microsoft.com/office/drawing/2014/main" id="{79FF2658-D0A4-1501-8515-2B56ADD05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3" name="Freeform 12">
              <a:extLst>
                <a:ext uri="{FF2B5EF4-FFF2-40B4-BE49-F238E27FC236}">
                  <a16:creationId xmlns:a16="http://schemas.microsoft.com/office/drawing/2014/main" id="{FF9EA4F8-28CF-1368-9906-D172E9C03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4" name="Freeform 13">
              <a:extLst>
                <a:ext uri="{FF2B5EF4-FFF2-40B4-BE49-F238E27FC236}">
                  <a16:creationId xmlns:a16="http://schemas.microsoft.com/office/drawing/2014/main" id="{A9AC69F3-DE71-20F2-E74A-B9437D6E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5" name="Freeform 14">
              <a:extLst>
                <a:ext uri="{FF2B5EF4-FFF2-40B4-BE49-F238E27FC236}">
                  <a16:creationId xmlns:a16="http://schemas.microsoft.com/office/drawing/2014/main" id="{F24BFEBE-9F98-FAD1-B5E5-E32336FAD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6" name="Freeform 15">
              <a:extLst>
                <a:ext uri="{FF2B5EF4-FFF2-40B4-BE49-F238E27FC236}">
                  <a16:creationId xmlns:a16="http://schemas.microsoft.com/office/drawing/2014/main" id="{8DC8C012-79B1-2A75-736B-31498EF2E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7" name="Freeform 16">
              <a:extLst>
                <a:ext uri="{FF2B5EF4-FFF2-40B4-BE49-F238E27FC236}">
                  <a16:creationId xmlns:a16="http://schemas.microsoft.com/office/drawing/2014/main" id="{DDF6D3E9-9994-6C5E-7B83-2810C82BA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" name="Freeform 17">
              <a:extLst>
                <a:ext uri="{FF2B5EF4-FFF2-40B4-BE49-F238E27FC236}">
                  <a16:creationId xmlns:a16="http://schemas.microsoft.com/office/drawing/2014/main" id="{AA158C52-AAE5-5A79-3592-7C6153B50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9" name="Freeform 18">
              <a:extLst>
                <a:ext uri="{FF2B5EF4-FFF2-40B4-BE49-F238E27FC236}">
                  <a16:creationId xmlns:a16="http://schemas.microsoft.com/office/drawing/2014/main" id="{DC582E2A-D51E-CACE-C065-2030D4116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0" name="Freeform 19">
              <a:extLst>
                <a:ext uri="{FF2B5EF4-FFF2-40B4-BE49-F238E27FC236}">
                  <a16:creationId xmlns:a16="http://schemas.microsoft.com/office/drawing/2014/main" id="{1F78F77E-BF43-A6CE-44EF-3DF49E60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1" name="Freeform 20">
              <a:extLst>
                <a:ext uri="{FF2B5EF4-FFF2-40B4-BE49-F238E27FC236}">
                  <a16:creationId xmlns:a16="http://schemas.microsoft.com/office/drawing/2014/main" id="{EA242C84-C076-4CD8-4C7E-8D86641C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2" name="Freeform 21">
              <a:extLst>
                <a:ext uri="{FF2B5EF4-FFF2-40B4-BE49-F238E27FC236}">
                  <a16:creationId xmlns:a16="http://schemas.microsoft.com/office/drawing/2014/main" id="{4999ED4D-1FDA-E9B1-D939-D71CCBD3D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3" name="Freeform 22">
              <a:extLst>
                <a:ext uri="{FF2B5EF4-FFF2-40B4-BE49-F238E27FC236}">
                  <a16:creationId xmlns:a16="http://schemas.microsoft.com/office/drawing/2014/main" id="{A0EDA533-1133-E7B7-A9B2-26BD3BA8A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4" name="Freeform 23">
              <a:extLst>
                <a:ext uri="{FF2B5EF4-FFF2-40B4-BE49-F238E27FC236}">
                  <a16:creationId xmlns:a16="http://schemas.microsoft.com/office/drawing/2014/main" id="{71BEA193-F1BB-C155-C2DD-5027CCD4B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5" name="Freeform 24">
              <a:extLst>
                <a:ext uri="{FF2B5EF4-FFF2-40B4-BE49-F238E27FC236}">
                  <a16:creationId xmlns:a16="http://schemas.microsoft.com/office/drawing/2014/main" id="{00033B50-6DB3-8CB8-7380-E9A9624E4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6" name="Freeform 25">
              <a:extLst>
                <a:ext uri="{FF2B5EF4-FFF2-40B4-BE49-F238E27FC236}">
                  <a16:creationId xmlns:a16="http://schemas.microsoft.com/office/drawing/2014/main" id="{527A6CE3-5B6B-12C0-D5AC-5DEC57FB6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7" name="Freeform 26">
              <a:extLst>
                <a:ext uri="{FF2B5EF4-FFF2-40B4-BE49-F238E27FC236}">
                  <a16:creationId xmlns:a16="http://schemas.microsoft.com/office/drawing/2014/main" id="{442D2F5C-4BEF-CE17-5172-FD5672EC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" name="Freeform 27">
              <a:extLst>
                <a:ext uri="{FF2B5EF4-FFF2-40B4-BE49-F238E27FC236}">
                  <a16:creationId xmlns:a16="http://schemas.microsoft.com/office/drawing/2014/main" id="{D2B86D56-1302-51F6-F576-32884A02B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9" name="Freeform 28">
              <a:extLst>
                <a:ext uri="{FF2B5EF4-FFF2-40B4-BE49-F238E27FC236}">
                  <a16:creationId xmlns:a16="http://schemas.microsoft.com/office/drawing/2014/main" id="{2DC813CD-F0B2-6EF3-DEA0-41B8A2355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0" name="Freeform 29">
              <a:extLst>
                <a:ext uri="{FF2B5EF4-FFF2-40B4-BE49-F238E27FC236}">
                  <a16:creationId xmlns:a16="http://schemas.microsoft.com/office/drawing/2014/main" id="{629409CA-DDF2-5BD5-D565-A5BF2492A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1" name="Freeform 30">
              <a:extLst>
                <a:ext uri="{FF2B5EF4-FFF2-40B4-BE49-F238E27FC236}">
                  <a16:creationId xmlns:a16="http://schemas.microsoft.com/office/drawing/2014/main" id="{470D84B4-7C87-DCFF-212F-B9B2DCAD7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2" name="Freeform 31">
              <a:extLst>
                <a:ext uri="{FF2B5EF4-FFF2-40B4-BE49-F238E27FC236}">
                  <a16:creationId xmlns:a16="http://schemas.microsoft.com/office/drawing/2014/main" id="{14864FA7-0C3B-B41C-3465-7ECD3F93A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3" name="Freeform 32">
              <a:extLst>
                <a:ext uri="{FF2B5EF4-FFF2-40B4-BE49-F238E27FC236}">
                  <a16:creationId xmlns:a16="http://schemas.microsoft.com/office/drawing/2014/main" id="{3B6A6263-09EB-26D0-E8CE-E95C2C1B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4" name="Freeform 33">
              <a:extLst>
                <a:ext uri="{FF2B5EF4-FFF2-40B4-BE49-F238E27FC236}">
                  <a16:creationId xmlns:a16="http://schemas.microsoft.com/office/drawing/2014/main" id="{09019FB4-C7BC-CACD-16CD-69ABA522C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5" name="Freeform 34">
              <a:extLst>
                <a:ext uri="{FF2B5EF4-FFF2-40B4-BE49-F238E27FC236}">
                  <a16:creationId xmlns:a16="http://schemas.microsoft.com/office/drawing/2014/main" id="{124D8E69-6FB6-02B1-68D8-C72ED74B3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6" name="Freeform 35">
              <a:extLst>
                <a:ext uri="{FF2B5EF4-FFF2-40B4-BE49-F238E27FC236}">
                  <a16:creationId xmlns:a16="http://schemas.microsoft.com/office/drawing/2014/main" id="{C6D08F9B-5764-F5E4-98DF-D0C780703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7" name="Freeform 36">
              <a:extLst>
                <a:ext uri="{FF2B5EF4-FFF2-40B4-BE49-F238E27FC236}">
                  <a16:creationId xmlns:a16="http://schemas.microsoft.com/office/drawing/2014/main" id="{EB5E882D-6007-4E33-3B91-6A84DE866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" name="Freeform 37">
              <a:extLst>
                <a:ext uri="{FF2B5EF4-FFF2-40B4-BE49-F238E27FC236}">
                  <a16:creationId xmlns:a16="http://schemas.microsoft.com/office/drawing/2014/main" id="{B2F34A20-0FBE-1486-FF97-3B83D78C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" name="Freeform 38">
              <a:extLst>
                <a:ext uri="{FF2B5EF4-FFF2-40B4-BE49-F238E27FC236}">
                  <a16:creationId xmlns:a16="http://schemas.microsoft.com/office/drawing/2014/main" id="{E4ACB23E-DF95-48EF-D898-4E6FF4C47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0" name="Freeform 39">
              <a:extLst>
                <a:ext uri="{FF2B5EF4-FFF2-40B4-BE49-F238E27FC236}">
                  <a16:creationId xmlns:a16="http://schemas.microsoft.com/office/drawing/2014/main" id="{E84DFC28-D284-A3FB-AB55-EABADA209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1" name="Freeform 40">
              <a:extLst>
                <a:ext uri="{FF2B5EF4-FFF2-40B4-BE49-F238E27FC236}">
                  <a16:creationId xmlns:a16="http://schemas.microsoft.com/office/drawing/2014/main" id="{E5907B46-9E3A-FCAA-04DE-F94EB154F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2" name="Freeform 41">
              <a:extLst>
                <a:ext uri="{FF2B5EF4-FFF2-40B4-BE49-F238E27FC236}">
                  <a16:creationId xmlns:a16="http://schemas.microsoft.com/office/drawing/2014/main" id="{E6170F83-AD88-4999-E99F-48C858233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3" name="Freeform 42">
              <a:extLst>
                <a:ext uri="{FF2B5EF4-FFF2-40B4-BE49-F238E27FC236}">
                  <a16:creationId xmlns:a16="http://schemas.microsoft.com/office/drawing/2014/main" id="{BC03821D-FD6C-21B8-813F-1E0536A8A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4" name="Freeform 43">
              <a:extLst>
                <a:ext uri="{FF2B5EF4-FFF2-40B4-BE49-F238E27FC236}">
                  <a16:creationId xmlns:a16="http://schemas.microsoft.com/office/drawing/2014/main" id="{E7B3C2A8-9004-05C7-E2E9-69026CADF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5" name="Freeform 44">
              <a:extLst>
                <a:ext uri="{FF2B5EF4-FFF2-40B4-BE49-F238E27FC236}">
                  <a16:creationId xmlns:a16="http://schemas.microsoft.com/office/drawing/2014/main" id="{BBFEFF8D-BC03-CAB8-C790-373FF8E6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6" name="Freeform 45">
              <a:extLst>
                <a:ext uri="{FF2B5EF4-FFF2-40B4-BE49-F238E27FC236}">
                  <a16:creationId xmlns:a16="http://schemas.microsoft.com/office/drawing/2014/main" id="{841060E4-C116-7920-07C2-664707A23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7" name="Freeform 46">
              <a:extLst>
                <a:ext uri="{FF2B5EF4-FFF2-40B4-BE49-F238E27FC236}">
                  <a16:creationId xmlns:a16="http://schemas.microsoft.com/office/drawing/2014/main" id="{F4B1C593-BDF5-96B0-C790-8F5BA501E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" name="Freeform 47">
              <a:extLst>
                <a:ext uri="{FF2B5EF4-FFF2-40B4-BE49-F238E27FC236}">
                  <a16:creationId xmlns:a16="http://schemas.microsoft.com/office/drawing/2014/main" id="{240CC813-96D7-4EF7-86C3-70DB946EE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9" name="Freeform 48">
              <a:extLst>
                <a:ext uri="{FF2B5EF4-FFF2-40B4-BE49-F238E27FC236}">
                  <a16:creationId xmlns:a16="http://schemas.microsoft.com/office/drawing/2014/main" id="{77455715-07D3-F71E-E58D-69C9F762A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0" name="Freeform 49">
              <a:extLst>
                <a:ext uri="{FF2B5EF4-FFF2-40B4-BE49-F238E27FC236}">
                  <a16:creationId xmlns:a16="http://schemas.microsoft.com/office/drawing/2014/main" id="{C7722CF2-50FA-04F0-06B5-AC439229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" name="Freeform 50">
              <a:extLst>
                <a:ext uri="{FF2B5EF4-FFF2-40B4-BE49-F238E27FC236}">
                  <a16:creationId xmlns:a16="http://schemas.microsoft.com/office/drawing/2014/main" id="{22B2348E-167F-BEFD-8C2A-BA8D4245B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2" name="Freeform 51">
              <a:extLst>
                <a:ext uri="{FF2B5EF4-FFF2-40B4-BE49-F238E27FC236}">
                  <a16:creationId xmlns:a16="http://schemas.microsoft.com/office/drawing/2014/main" id="{3B60AF8E-70DA-884C-ACAC-E43DB7AA5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3" name="Freeform 52">
              <a:extLst>
                <a:ext uri="{FF2B5EF4-FFF2-40B4-BE49-F238E27FC236}">
                  <a16:creationId xmlns:a16="http://schemas.microsoft.com/office/drawing/2014/main" id="{206947F3-3F3F-C857-79CF-9C072ADE6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4" name="Freeform 53">
              <a:extLst>
                <a:ext uri="{FF2B5EF4-FFF2-40B4-BE49-F238E27FC236}">
                  <a16:creationId xmlns:a16="http://schemas.microsoft.com/office/drawing/2014/main" id="{1CDA00B1-FD73-25A3-79AA-6307B210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5" name="Freeform 54">
              <a:extLst>
                <a:ext uri="{FF2B5EF4-FFF2-40B4-BE49-F238E27FC236}">
                  <a16:creationId xmlns:a16="http://schemas.microsoft.com/office/drawing/2014/main" id="{44C807F2-7384-D708-9B31-13B17ADDA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6" name="Freeform 55">
              <a:extLst>
                <a:ext uri="{FF2B5EF4-FFF2-40B4-BE49-F238E27FC236}">
                  <a16:creationId xmlns:a16="http://schemas.microsoft.com/office/drawing/2014/main" id="{DE1E77BD-BE27-95DD-3A84-29255197F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7" name="Freeform 56">
              <a:extLst>
                <a:ext uri="{FF2B5EF4-FFF2-40B4-BE49-F238E27FC236}">
                  <a16:creationId xmlns:a16="http://schemas.microsoft.com/office/drawing/2014/main" id="{20A1F6AB-2CFE-35AB-BFEA-A524BDC59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8" name="Freeform 57">
              <a:extLst>
                <a:ext uri="{FF2B5EF4-FFF2-40B4-BE49-F238E27FC236}">
                  <a16:creationId xmlns:a16="http://schemas.microsoft.com/office/drawing/2014/main" id="{8260EFCF-E4C1-F3E8-597F-F05F8D31C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" name="Freeform 58">
              <a:extLst>
                <a:ext uri="{FF2B5EF4-FFF2-40B4-BE49-F238E27FC236}">
                  <a16:creationId xmlns:a16="http://schemas.microsoft.com/office/drawing/2014/main" id="{C0C4F56A-A3E7-2A0B-C687-55BEACF6C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" name="Freeform 59">
              <a:extLst>
                <a:ext uri="{FF2B5EF4-FFF2-40B4-BE49-F238E27FC236}">
                  <a16:creationId xmlns:a16="http://schemas.microsoft.com/office/drawing/2014/main" id="{751F64D6-8EE4-CAB5-0FBB-459A78DC2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" name="Freeform 60">
              <a:extLst>
                <a:ext uri="{FF2B5EF4-FFF2-40B4-BE49-F238E27FC236}">
                  <a16:creationId xmlns:a16="http://schemas.microsoft.com/office/drawing/2014/main" id="{455DF777-9FAE-9059-6152-CC4653284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2" name="Freeform 61">
              <a:extLst>
                <a:ext uri="{FF2B5EF4-FFF2-40B4-BE49-F238E27FC236}">
                  <a16:creationId xmlns:a16="http://schemas.microsoft.com/office/drawing/2014/main" id="{951F7DDB-BCFE-FD9B-B95E-17DF74CD3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" name="Freeform 62">
              <a:extLst>
                <a:ext uri="{FF2B5EF4-FFF2-40B4-BE49-F238E27FC236}">
                  <a16:creationId xmlns:a16="http://schemas.microsoft.com/office/drawing/2014/main" id="{04261CA2-E889-4D15-3C53-976C30095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4" name="Freeform 63">
              <a:extLst>
                <a:ext uri="{FF2B5EF4-FFF2-40B4-BE49-F238E27FC236}">
                  <a16:creationId xmlns:a16="http://schemas.microsoft.com/office/drawing/2014/main" id="{58AF1BF8-7CAA-80B9-AE33-DDF414F89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5" name="Freeform 64">
              <a:extLst>
                <a:ext uri="{FF2B5EF4-FFF2-40B4-BE49-F238E27FC236}">
                  <a16:creationId xmlns:a16="http://schemas.microsoft.com/office/drawing/2014/main" id="{02C5CF3F-C7C9-F2DA-1AFC-313532E0D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6" name="Freeform 65">
              <a:extLst>
                <a:ext uri="{FF2B5EF4-FFF2-40B4-BE49-F238E27FC236}">
                  <a16:creationId xmlns:a16="http://schemas.microsoft.com/office/drawing/2014/main" id="{FDF84A2C-7F63-0136-FE75-E29EC5ED9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7" name="Freeform 66">
              <a:extLst>
                <a:ext uri="{FF2B5EF4-FFF2-40B4-BE49-F238E27FC236}">
                  <a16:creationId xmlns:a16="http://schemas.microsoft.com/office/drawing/2014/main" id="{ADF218BC-B638-D890-72DC-E41DF5983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8" name="Freeform 67">
              <a:extLst>
                <a:ext uri="{FF2B5EF4-FFF2-40B4-BE49-F238E27FC236}">
                  <a16:creationId xmlns:a16="http://schemas.microsoft.com/office/drawing/2014/main" id="{FBD8E067-0838-EBE4-5EFB-0BEEB997A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" name="Freeform 68">
              <a:extLst>
                <a:ext uri="{FF2B5EF4-FFF2-40B4-BE49-F238E27FC236}">
                  <a16:creationId xmlns:a16="http://schemas.microsoft.com/office/drawing/2014/main" id="{9B957D96-1A47-5ACB-7BB2-6F981B627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0" name="Freeform 69">
              <a:extLst>
                <a:ext uri="{FF2B5EF4-FFF2-40B4-BE49-F238E27FC236}">
                  <a16:creationId xmlns:a16="http://schemas.microsoft.com/office/drawing/2014/main" id="{F9E11780-3C65-8613-F224-CA3931120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1" name="Freeform 70">
              <a:extLst>
                <a:ext uri="{FF2B5EF4-FFF2-40B4-BE49-F238E27FC236}">
                  <a16:creationId xmlns:a16="http://schemas.microsoft.com/office/drawing/2014/main" id="{A415BDAF-47BA-6B45-C3BA-4FC8A6611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2" name="Freeform 71">
              <a:extLst>
                <a:ext uri="{FF2B5EF4-FFF2-40B4-BE49-F238E27FC236}">
                  <a16:creationId xmlns:a16="http://schemas.microsoft.com/office/drawing/2014/main" id="{F46AE031-A58C-1D22-ABD4-992A22644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3" name="Freeform 72">
              <a:extLst>
                <a:ext uri="{FF2B5EF4-FFF2-40B4-BE49-F238E27FC236}">
                  <a16:creationId xmlns:a16="http://schemas.microsoft.com/office/drawing/2014/main" id="{876EEB40-895F-E424-2219-489CEC774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4" name="Freeform 73">
              <a:extLst>
                <a:ext uri="{FF2B5EF4-FFF2-40B4-BE49-F238E27FC236}">
                  <a16:creationId xmlns:a16="http://schemas.microsoft.com/office/drawing/2014/main" id="{4BCDC9C5-434A-8CA6-EE1C-0065A5920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5" name="Freeform 74">
              <a:extLst>
                <a:ext uri="{FF2B5EF4-FFF2-40B4-BE49-F238E27FC236}">
                  <a16:creationId xmlns:a16="http://schemas.microsoft.com/office/drawing/2014/main" id="{64CDDBB8-105B-5B1A-70F4-4A2315CC7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6" name="Freeform 75">
              <a:extLst>
                <a:ext uri="{FF2B5EF4-FFF2-40B4-BE49-F238E27FC236}">
                  <a16:creationId xmlns:a16="http://schemas.microsoft.com/office/drawing/2014/main" id="{44A63323-1E57-F792-85EC-31A479C6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7" name="Freeform 76">
              <a:extLst>
                <a:ext uri="{FF2B5EF4-FFF2-40B4-BE49-F238E27FC236}">
                  <a16:creationId xmlns:a16="http://schemas.microsoft.com/office/drawing/2014/main" id="{48CA88C4-5AEF-0F18-D6ED-3BF66E8CF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8" name="Freeform 77">
              <a:extLst>
                <a:ext uri="{FF2B5EF4-FFF2-40B4-BE49-F238E27FC236}">
                  <a16:creationId xmlns:a16="http://schemas.microsoft.com/office/drawing/2014/main" id="{AC92C517-6795-89E0-9F1D-0BF692F2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" name="Freeform 78">
              <a:extLst>
                <a:ext uri="{FF2B5EF4-FFF2-40B4-BE49-F238E27FC236}">
                  <a16:creationId xmlns:a16="http://schemas.microsoft.com/office/drawing/2014/main" id="{BBFEC9DC-BBF1-C73E-BEF1-0A99DE3A0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E47C3D11-1969-383E-F2E0-B0141ED5470A}"/>
              </a:ext>
            </a:extLst>
          </p:cNvPr>
          <p:cNvSpPr txBox="1"/>
          <p:nvPr/>
        </p:nvSpPr>
        <p:spPr>
          <a:xfrm>
            <a:off x="-99263" y="475215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4 </a:t>
            </a:r>
          </a:p>
        </p:txBody>
      </p:sp>
      <p:sp>
        <p:nvSpPr>
          <p:cNvPr id="831" name="AutoShape 5">
            <a:extLst>
              <a:ext uri="{FF2B5EF4-FFF2-40B4-BE49-F238E27FC236}">
                <a16:creationId xmlns:a16="http://schemas.microsoft.com/office/drawing/2014/main" id="{9CE6089E-5E16-96DA-6249-AF24D974E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8221" y="448518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0070C0"/>
          </a:solidFill>
          <a:ln w="9525">
            <a:solidFill>
              <a:srgbClr val="0070C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832" name="Group 3">
            <a:extLst>
              <a:ext uri="{FF2B5EF4-FFF2-40B4-BE49-F238E27FC236}">
                <a16:creationId xmlns:a16="http://schemas.microsoft.com/office/drawing/2014/main" id="{14A9AA75-6240-CBF0-3E6F-42E64890C4BF}"/>
              </a:ext>
            </a:extLst>
          </p:cNvPr>
          <p:cNvGrpSpPr>
            <a:grpSpLocks/>
          </p:cNvGrpSpPr>
          <p:nvPr/>
        </p:nvGrpSpPr>
        <p:grpSpPr bwMode="auto">
          <a:xfrm>
            <a:off x="3997772" y="4711006"/>
            <a:ext cx="847018" cy="700129"/>
            <a:chOff x="2976" y="864"/>
            <a:chExt cx="780" cy="582"/>
          </a:xfrm>
        </p:grpSpPr>
        <p:sp>
          <p:nvSpPr>
            <p:cNvPr id="833" name="Freeform 4">
              <a:extLst>
                <a:ext uri="{FF2B5EF4-FFF2-40B4-BE49-F238E27FC236}">
                  <a16:creationId xmlns:a16="http://schemas.microsoft.com/office/drawing/2014/main" id="{1DF0B99E-BE9E-E08F-1925-393C835C2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4" name="Freeform 5">
              <a:extLst>
                <a:ext uri="{FF2B5EF4-FFF2-40B4-BE49-F238E27FC236}">
                  <a16:creationId xmlns:a16="http://schemas.microsoft.com/office/drawing/2014/main" id="{342200A7-23AC-AC8D-EA5F-B854C6870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" name="Freeform 6">
              <a:extLst>
                <a:ext uri="{FF2B5EF4-FFF2-40B4-BE49-F238E27FC236}">
                  <a16:creationId xmlns:a16="http://schemas.microsoft.com/office/drawing/2014/main" id="{FBA52FF3-A9FF-9C9F-5E42-CB737C493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" name="Freeform 7">
              <a:extLst>
                <a:ext uri="{FF2B5EF4-FFF2-40B4-BE49-F238E27FC236}">
                  <a16:creationId xmlns:a16="http://schemas.microsoft.com/office/drawing/2014/main" id="{68D18102-0107-9D9C-564D-E69CFE007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7" name="Freeform 8">
              <a:extLst>
                <a:ext uri="{FF2B5EF4-FFF2-40B4-BE49-F238E27FC236}">
                  <a16:creationId xmlns:a16="http://schemas.microsoft.com/office/drawing/2014/main" id="{2189BF98-1CF8-D151-DD4E-534CCB47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8" name="Freeform 9">
              <a:extLst>
                <a:ext uri="{FF2B5EF4-FFF2-40B4-BE49-F238E27FC236}">
                  <a16:creationId xmlns:a16="http://schemas.microsoft.com/office/drawing/2014/main" id="{094F3DD1-36A2-4C9B-CF88-FADA8F23C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" name="Freeform 10">
              <a:extLst>
                <a:ext uri="{FF2B5EF4-FFF2-40B4-BE49-F238E27FC236}">
                  <a16:creationId xmlns:a16="http://schemas.microsoft.com/office/drawing/2014/main" id="{32AD52AC-1BB6-E38C-B8FF-DD0BB7D19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" name="Freeform 11">
              <a:extLst>
                <a:ext uri="{FF2B5EF4-FFF2-40B4-BE49-F238E27FC236}">
                  <a16:creationId xmlns:a16="http://schemas.microsoft.com/office/drawing/2014/main" id="{24E453B7-DAB7-5B49-DCDA-F54FD85EC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1" name="Freeform 12">
              <a:extLst>
                <a:ext uri="{FF2B5EF4-FFF2-40B4-BE49-F238E27FC236}">
                  <a16:creationId xmlns:a16="http://schemas.microsoft.com/office/drawing/2014/main" id="{8ECEF968-770D-1137-A568-3DB711C30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2" name="Freeform 13">
              <a:extLst>
                <a:ext uri="{FF2B5EF4-FFF2-40B4-BE49-F238E27FC236}">
                  <a16:creationId xmlns:a16="http://schemas.microsoft.com/office/drawing/2014/main" id="{091EB606-9052-9775-A85F-5C53C4280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3" name="Freeform 14">
              <a:extLst>
                <a:ext uri="{FF2B5EF4-FFF2-40B4-BE49-F238E27FC236}">
                  <a16:creationId xmlns:a16="http://schemas.microsoft.com/office/drawing/2014/main" id="{CB497632-0270-E241-F254-E52F24FCE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4" name="Freeform 15">
              <a:extLst>
                <a:ext uri="{FF2B5EF4-FFF2-40B4-BE49-F238E27FC236}">
                  <a16:creationId xmlns:a16="http://schemas.microsoft.com/office/drawing/2014/main" id="{46C15388-8AD1-00E2-3A94-0C4829C8B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5" name="Freeform 16">
              <a:extLst>
                <a:ext uri="{FF2B5EF4-FFF2-40B4-BE49-F238E27FC236}">
                  <a16:creationId xmlns:a16="http://schemas.microsoft.com/office/drawing/2014/main" id="{CF0EFE80-8F1C-AA96-BE5A-4D909E57E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6" name="Freeform 17">
              <a:extLst>
                <a:ext uri="{FF2B5EF4-FFF2-40B4-BE49-F238E27FC236}">
                  <a16:creationId xmlns:a16="http://schemas.microsoft.com/office/drawing/2014/main" id="{E5C6856F-68F4-B86D-CA9A-4E96F08D5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7" name="Freeform 18">
              <a:extLst>
                <a:ext uri="{FF2B5EF4-FFF2-40B4-BE49-F238E27FC236}">
                  <a16:creationId xmlns:a16="http://schemas.microsoft.com/office/drawing/2014/main" id="{C9813904-E0D8-45EE-FDC7-5217C11C2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8" name="Freeform 19">
              <a:extLst>
                <a:ext uri="{FF2B5EF4-FFF2-40B4-BE49-F238E27FC236}">
                  <a16:creationId xmlns:a16="http://schemas.microsoft.com/office/drawing/2014/main" id="{76B81802-C012-2CB3-3530-EFCF95943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9" name="Freeform 20">
              <a:extLst>
                <a:ext uri="{FF2B5EF4-FFF2-40B4-BE49-F238E27FC236}">
                  <a16:creationId xmlns:a16="http://schemas.microsoft.com/office/drawing/2014/main" id="{083ED1E2-7B1F-D980-4D7B-BEE6AE59D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" name="Freeform 21">
              <a:extLst>
                <a:ext uri="{FF2B5EF4-FFF2-40B4-BE49-F238E27FC236}">
                  <a16:creationId xmlns:a16="http://schemas.microsoft.com/office/drawing/2014/main" id="{B80E241B-8C11-001B-6F42-2A146B59E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1" name="Freeform 22">
              <a:extLst>
                <a:ext uri="{FF2B5EF4-FFF2-40B4-BE49-F238E27FC236}">
                  <a16:creationId xmlns:a16="http://schemas.microsoft.com/office/drawing/2014/main" id="{822406EB-EBA2-B13B-2C66-B29FCA749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2" name="Freeform 23">
              <a:extLst>
                <a:ext uri="{FF2B5EF4-FFF2-40B4-BE49-F238E27FC236}">
                  <a16:creationId xmlns:a16="http://schemas.microsoft.com/office/drawing/2014/main" id="{67FE1A53-C5F0-2B56-18CD-A62E07192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3" name="Freeform 24">
              <a:extLst>
                <a:ext uri="{FF2B5EF4-FFF2-40B4-BE49-F238E27FC236}">
                  <a16:creationId xmlns:a16="http://schemas.microsoft.com/office/drawing/2014/main" id="{5124F79C-C950-1DEF-166E-7FD16AB8C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4" name="Freeform 25">
              <a:extLst>
                <a:ext uri="{FF2B5EF4-FFF2-40B4-BE49-F238E27FC236}">
                  <a16:creationId xmlns:a16="http://schemas.microsoft.com/office/drawing/2014/main" id="{2CB9BF9C-8C62-6A65-5259-844042E4E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5" name="Freeform 26">
              <a:extLst>
                <a:ext uri="{FF2B5EF4-FFF2-40B4-BE49-F238E27FC236}">
                  <a16:creationId xmlns:a16="http://schemas.microsoft.com/office/drawing/2014/main" id="{5F57AB17-F6A3-76F7-9925-D1773B575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6" name="Freeform 27">
              <a:extLst>
                <a:ext uri="{FF2B5EF4-FFF2-40B4-BE49-F238E27FC236}">
                  <a16:creationId xmlns:a16="http://schemas.microsoft.com/office/drawing/2014/main" id="{A0C1571B-7E5A-0B6B-A88B-BF520E06A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7" name="Freeform 28">
              <a:extLst>
                <a:ext uri="{FF2B5EF4-FFF2-40B4-BE49-F238E27FC236}">
                  <a16:creationId xmlns:a16="http://schemas.microsoft.com/office/drawing/2014/main" id="{7BA524B4-D945-F628-7602-D059C01C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8" name="Freeform 29">
              <a:extLst>
                <a:ext uri="{FF2B5EF4-FFF2-40B4-BE49-F238E27FC236}">
                  <a16:creationId xmlns:a16="http://schemas.microsoft.com/office/drawing/2014/main" id="{D4E506EF-9578-CFD5-6B45-0BF0FA1B3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9" name="Freeform 30">
              <a:extLst>
                <a:ext uri="{FF2B5EF4-FFF2-40B4-BE49-F238E27FC236}">
                  <a16:creationId xmlns:a16="http://schemas.microsoft.com/office/drawing/2014/main" id="{E976B39A-44A2-F323-F52B-419EB851D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0" name="Freeform 31">
              <a:extLst>
                <a:ext uri="{FF2B5EF4-FFF2-40B4-BE49-F238E27FC236}">
                  <a16:creationId xmlns:a16="http://schemas.microsoft.com/office/drawing/2014/main" id="{5905E0B0-04B2-5D14-FE7E-F9333E8AD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1" name="Freeform 32">
              <a:extLst>
                <a:ext uri="{FF2B5EF4-FFF2-40B4-BE49-F238E27FC236}">
                  <a16:creationId xmlns:a16="http://schemas.microsoft.com/office/drawing/2014/main" id="{F1ED0C9C-D8DB-D6E0-F68C-2E8ED1B79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2" name="Freeform 33">
              <a:extLst>
                <a:ext uri="{FF2B5EF4-FFF2-40B4-BE49-F238E27FC236}">
                  <a16:creationId xmlns:a16="http://schemas.microsoft.com/office/drawing/2014/main" id="{01B7CF9F-DF22-4CB7-A9A4-777BD18DE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3" name="Freeform 34">
              <a:extLst>
                <a:ext uri="{FF2B5EF4-FFF2-40B4-BE49-F238E27FC236}">
                  <a16:creationId xmlns:a16="http://schemas.microsoft.com/office/drawing/2014/main" id="{31D8A514-584A-A98F-EBD8-15423E612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4" name="Freeform 35">
              <a:extLst>
                <a:ext uri="{FF2B5EF4-FFF2-40B4-BE49-F238E27FC236}">
                  <a16:creationId xmlns:a16="http://schemas.microsoft.com/office/drawing/2014/main" id="{D202377D-2D3E-8EC5-B105-C80FCCD79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5" name="Freeform 36">
              <a:extLst>
                <a:ext uri="{FF2B5EF4-FFF2-40B4-BE49-F238E27FC236}">
                  <a16:creationId xmlns:a16="http://schemas.microsoft.com/office/drawing/2014/main" id="{D12FE354-B4E9-21FF-5C7D-6F1680EC4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6" name="Freeform 37">
              <a:extLst>
                <a:ext uri="{FF2B5EF4-FFF2-40B4-BE49-F238E27FC236}">
                  <a16:creationId xmlns:a16="http://schemas.microsoft.com/office/drawing/2014/main" id="{991FF8DC-8BDE-A280-1BCE-5DBA52C3D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7" name="Freeform 38">
              <a:extLst>
                <a:ext uri="{FF2B5EF4-FFF2-40B4-BE49-F238E27FC236}">
                  <a16:creationId xmlns:a16="http://schemas.microsoft.com/office/drawing/2014/main" id="{4840DB10-A494-BCF1-3D1D-B7C25CC7C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8" name="Freeform 39">
              <a:extLst>
                <a:ext uri="{FF2B5EF4-FFF2-40B4-BE49-F238E27FC236}">
                  <a16:creationId xmlns:a16="http://schemas.microsoft.com/office/drawing/2014/main" id="{CFEADCC8-3160-AE78-5CFB-03914D078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9" name="Freeform 40">
              <a:extLst>
                <a:ext uri="{FF2B5EF4-FFF2-40B4-BE49-F238E27FC236}">
                  <a16:creationId xmlns:a16="http://schemas.microsoft.com/office/drawing/2014/main" id="{A60E2F8F-C408-7EEF-746C-C09D63613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" name="Freeform 41">
              <a:extLst>
                <a:ext uri="{FF2B5EF4-FFF2-40B4-BE49-F238E27FC236}">
                  <a16:creationId xmlns:a16="http://schemas.microsoft.com/office/drawing/2014/main" id="{40385D1F-410B-5D62-7B6A-78E4A97D6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1" name="Freeform 42">
              <a:extLst>
                <a:ext uri="{FF2B5EF4-FFF2-40B4-BE49-F238E27FC236}">
                  <a16:creationId xmlns:a16="http://schemas.microsoft.com/office/drawing/2014/main" id="{FE7E9C95-995E-6FA2-5FE4-15D922BC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2" name="Freeform 43">
              <a:extLst>
                <a:ext uri="{FF2B5EF4-FFF2-40B4-BE49-F238E27FC236}">
                  <a16:creationId xmlns:a16="http://schemas.microsoft.com/office/drawing/2014/main" id="{05E1C968-5A56-2C65-60A8-CDF9B096E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3" name="Freeform 44">
              <a:extLst>
                <a:ext uri="{FF2B5EF4-FFF2-40B4-BE49-F238E27FC236}">
                  <a16:creationId xmlns:a16="http://schemas.microsoft.com/office/drawing/2014/main" id="{D19C8401-D4D0-9ED9-8BC3-5CA812F00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4" name="Freeform 45">
              <a:extLst>
                <a:ext uri="{FF2B5EF4-FFF2-40B4-BE49-F238E27FC236}">
                  <a16:creationId xmlns:a16="http://schemas.microsoft.com/office/drawing/2014/main" id="{F900331E-03C0-234A-754E-59602763A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5" name="Freeform 46">
              <a:extLst>
                <a:ext uri="{FF2B5EF4-FFF2-40B4-BE49-F238E27FC236}">
                  <a16:creationId xmlns:a16="http://schemas.microsoft.com/office/drawing/2014/main" id="{2462ACA2-EBDD-A174-D9F2-3A07C60DC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6" name="Freeform 47">
              <a:extLst>
                <a:ext uri="{FF2B5EF4-FFF2-40B4-BE49-F238E27FC236}">
                  <a16:creationId xmlns:a16="http://schemas.microsoft.com/office/drawing/2014/main" id="{B00ABB04-7D37-C250-C7A8-47A0FEE04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7" name="Freeform 48">
              <a:extLst>
                <a:ext uri="{FF2B5EF4-FFF2-40B4-BE49-F238E27FC236}">
                  <a16:creationId xmlns:a16="http://schemas.microsoft.com/office/drawing/2014/main" id="{B493D245-AC09-6CC1-C196-60AB2B4B5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" name="Freeform 49">
              <a:extLst>
                <a:ext uri="{FF2B5EF4-FFF2-40B4-BE49-F238E27FC236}">
                  <a16:creationId xmlns:a16="http://schemas.microsoft.com/office/drawing/2014/main" id="{08E7D8EF-13DC-6241-5F02-FAB382CEF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9" name="Freeform 50">
              <a:extLst>
                <a:ext uri="{FF2B5EF4-FFF2-40B4-BE49-F238E27FC236}">
                  <a16:creationId xmlns:a16="http://schemas.microsoft.com/office/drawing/2014/main" id="{E2EAD4F2-D518-DBE3-C78A-80D2395FB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0" name="Freeform 51">
              <a:extLst>
                <a:ext uri="{FF2B5EF4-FFF2-40B4-BE49-F238E27FC236}">
                  <a16:creationId xmlns:a16="http://schemas.microsoft.com/office/drawing/2014/main" id="{EAFAD5CD-30D8-9B76-94ED-E13BE8B3C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1" name="Freeform 52">
              <a:extLst>
                <a:ext uri="{FF2B5EF4-FFF2-40B4-BE49-F238E27FC236}">
                  <a16:creationId xmlns:a16="http://schemas.microsoft.com/office/drawing/2014/main" id="{0F3E27DE-499A-166D-E767-6CE79805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2" name="Freeform 53">
              <a:extLst>
                <a:ext uri="{FF2B5EF4-FFF2-40B4-BE49-F238E27FC236}">
                  <a16:creationId xmlns:a16="http://schemas.microsoft.com/office/drawing/2014/main" id="{85302383-9145-79A8-7E37-3A9104CC8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3" name="Freeform 54">
              <a:extLst>
                <a:ext uri="{FF2B5EF4-FFF2-40B4-BE49-F238E27FC236}">
                  <a16:creationId xmlns:a16="http://schemas.microsoft.com/office/drawing/2014/main" id="{E4405FBE-6AE1-6D04-A4D0-922F662D7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4" name="Freeform 55">
              <a:extLst>
                <a:ext uri="{FF2B5EF4-FFF2-40B4-BE49-F238E27FC236}">
                  <a16:creationId xmlns:a16="http://schemas.microsoft.com/office/drawing/2014/main" id="{3C49B8BB-3A5A-6516-E83E-7109D48CD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5" name="Freeform 56">
              <a:extLst>
                <a:ext uri="{FF2B5EF4-FFF2-40B4-BE49-F238E27FC236}">
                  <a16:creationId xmlns:a16="http://schemas.microsoft.com/office/drawing/2014/main" id="{C86965DD-1090-160A-E200-E52FD9D66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6" name="Freeform 57">
              <a:extLst>
                <a:ext uri="{FF2B5EF4-FFF2-40B4-BE49-F238E27FC236}">
                  <a16:creationId xmlns:a16="http://schemas.microsoft.com/office/drawing/2014/main" id="{7442A143-BD7A-BF7C-627B-DC33512E0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7" name="Freeform 58">
              <a:extLst>
                <a:ext uri="{FF2B5EF4-FFF2-40B4-BE49-F238E27FC236}">
                  <a16:creationId xmlns:a16="http://schemas.microsoft.com/office/drawing/2014/main" id="{8BB48675-C6F8-D098-010D-7BB9D1859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8" name="Freeform 59">
              <a:extLst>
                <a:ext uri="{FF2B5EF4-FFF2-40B4-BE49-F238E27FC236}">
                  <a16:creationId xmlns:a16="http://schemas.microsoft.com/office/drawing/2014/main" id="{933AED62-A0F5-A162-4F2C-DB6D4A53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9" name="Freeform 60">
              <a:extLst>
                <a:ext uri="{FF2B5EF4-FFF2-40B4-BE49-F238E27FC236}">
                  <a16:creationId xmlns:a16="http://schemas.microsoft.com/office/drawing/2014/main" id="{83699899-716B-27E6-52C2-7901CF0AF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0" name="Freeform 61">
              <a:extLst>
                <a:ext uri="{FF2B5EF4-FFF2-40B4-BE49-F238E27FC236}">
                  <a16:creationId xmlns:a16="http://schemas.microsoft.com/office/drawing/2014/main" id="{88AF7878-587B-433A-5862-444026239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" name="Freeform 62">
              <a:extLst>
                <a:ext uri="{FF2B5EF4-FFF2-40B4-BE49-F238E27FC236}">
                  <a16:creationId xmlns:a16="http://schemas.microsoft.com/office/drawing/2014/main" id="{AD37E386-1FC1-36C7-A30D-C0909B4E1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2" name="Freeform 63">
              <a:extLst>
                <a:ext uri="{FF2B5EF4-FFF2-40B4-BE49-F238E27FC236}">
                  <a16:creationId xmlns:a16="http://schemas.microsoft.com/office/drawing/2014/main" id="{76E64CC9-0BF5-FA52-1C2B-08318CDF7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3" name="Freeform 64">
              <a:extLst>
                <a:ext uri="{FF2B5EF4-FFF2-40B4-BE49-F238E27FC236}">
                  <a16:creationId xmlns:a16="http://schemas.microsoft.com/office/drawing/2014/main" id="{BDCD1FDE-FDF1-7582-BE5E-018840C28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4" name="Freeform 65">
              <a:extLst>
                <a:ext uri="{FF2B5EF4-FFF2-40B4-BE49-F238E27FC236}">
                  <a16:creationId xmlns:a16="http://schemas.microsoft.com/office/drawing/2014/main" id="{909FC44B-D7A1-C97D-CB61-9A005D861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5" name="Freeform 66">
              <a:extLst>
                <a:ext uri="{FF2B5EF4-FFF2-40B4-BE49-F238E27FC236}">
                  <a16:creationId xmlns:a16="http://schemas.microsoft.com/office/drawing/2014/main" id="{0852A402-1503-6A2F-7396-A686EF982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6" name="Freeform 67">
              <a:extLst>
                <a:ext uri="{FF2B5EF4-FFF2-40B4-BE49-F238E27FC236}">
                  <a16:creationId xmlns:a16="http://schemas.microsoft.com/office/drawing/2014/main" id="{572A3E78-53AC-6CF4-E5BE-7B9C5BC6D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7" name="Freeform 68">
              <a:extLst>
                <a:ext uri="{FF2B5EF4-FFF2-40B4-BE49-F238E27FC236}">
                  <a16:creationId xmlns:a16="http://schemas.microsoft.com/office/drawing/2014/main" id="{F68525D0-6BB3-5E0F-598D-D9D2D53C3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8" name="Freeform 69">
              <a:extLst>
                <a:ext uri="{FF2B5EF4-FFF2-40B4-BE49-F238E27FC236}">
                  <a16:creationId xmlns:a16="http://schemas.microsoft.com/office/drawing/2014/main" id="{03336188-D2D2-FF0F-20A7-43847311A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9" name="Freeform 70">
              <a:extLst>
                <a:ext uri="{FF2B5EF4-FFF2-40B4-BE49-F238E27FC236}">
                  <a16:creationId xmlns:a16="http://schemas.microsoft.com/office/drawing/2014/main" id="{3B307057-640A-6D32-7BC9-D54EBDA16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0" name="Freeform 71">
              <a:extLst>
                <a:ext uri="{FF2B5EF4-FFF2-40B4-BE49-F238E27FC236}">
                  <a16:creationId xmlns:a16="http://schemas.microsoft.com/office/drawing/2014/main" id="{3E12023C-0B50-D3B7-6F35-AF457F48D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" name="Freeform 72">
              <a:extLst>
                <a:ext uri="{FF2B5EF4-FFF2-40B4-BE49-F238E27FC236}">
                  <a16:creationId xmlns:a16="http://schemas.microsoft.com/office/drawing/2014/main" id="{B0F6986A-479C-5C5D-7D52-FA124FB1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2" name="Freeform 73">
              <a:extLst>
                <a:ext uri="{FF2B5EF4-FFF2-40B4-BE49-F238E27FC236}">
                  <a16:creationId xmlns:a16="http://schemas.microsoft.com/office/drawing/2014/main" id="{47D142B4-F444-9091-45CE-17059D097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3" name="Freeform 74">
              <a:extLst>
                <a:ext uri="{FF2B5EF4-FFF2-40B4-BE49-F238E27FC236}">
                  <a16:creationId xmlns:a16="http://schemas.microsoft.com/office/drawing/2014/main" id="{0D7135A9-275B-D472-2011-17689B11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4" name="Freeform 75">
              <a:extLst>
                <a:ext uri="{FF2B5EF4-FFF2-40B4-BE49-F238E27FC236}">
                  <a16:creationId xmlns:a16="http://schemas.microsoft.com/office/drawing/2014/main" id="{B78906AC-E000-CA6F-1F7D-49FE922B6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5" name="Freeform 76">
              <a:extLst>
                <a:ext uri="{FF2B5EF4-FFF2-40B4-BE49-F238E27FC236}">
                  <a16:creationId xmlns:a16="http://schemas.microsoft.com/office/drawing/2014/main" id="{4312FD79-450E-E6AE-2D72-B3AF5BD96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6" name="Freeform 77">
              <a:extLst>
                <a:ext uri="{FF2B5EF4-FFF2-40B4-BE49-F238E27FC236}">
                  <a16:creationId xmlns:a16="http://schemas.microsoft.com/office/drawing/2014/main" id="{9ED52F47-A0CB-53B1-962D-D0170CEF4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7" name="Freeform 78">
              <a:extLst>
                <a:ext uri="{FF2B5EF4-FFF2-40B4-BE49-F238E27FC236}">
                  <a16:creationId xmlns:a16="http://schemas.microsoft.com/office/drawing/2014/main" id="{80FB4ADE-4AD3-FC33-70BA-80200D75F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8" name="TextBox 907">
            <a:extLst>
              <a:ext uri="{FF2B5EF4-FFF2-40B4-BE49-F238E27FC236}">
                <a16:creationId xmlns:a16="http://schemas.microsoft.com/office/drawing/2014/main" id="{1596E3BB-2C0F-EA49-5AD8-338983507375}"/>
              </a:ext>
            </a:extLst>
          </p:cNvPr>
          <p:cNvSpPr txBox="1"/>
          <p:nvPr/>
        </p:nvSpPr>
        <p:spPr>
          <a:xfrm>
            <a:off x="3499672" y="480109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5 </a:t>
            </a:r>
          </a:p>
        </p:txBody>
      </p:sp>
      <p:sp>
        <p:nvSpPr>
          <p:cNvPr id="909" name="AutoShape 5">
            <a:extLst>
              <a:ext uri="{FF2B5EF4-FFF2-40B4-BE49-F238E27FC236}">
                <a16:creationId xmlns:a16="http://schemas.microsoft.com/office/drawing/2014/main" id="{35C21CCD-FC59-5642-ED16-6E1FD4314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3284" y="448518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7030A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910" name="Group 3">
            <a:extLst>
              <a:ext uri="{FF2B5EF4-FFF2-40B4-BE49-F238E27FC236}">
                <a16:creationId xmlns:a16="http://schemas.microsoft.com/office/drawing/2014/main" id="{174E1D43-A57A-72A7-6093-67C85B6BD157}"/>
              </a:ext>
            </a:extLst>
          </p:cNvPr>
          <p:cNvGrpSpPr>
            <a:grpSpLocks/>
          </p:cNvGrpSpPr>
          <p:nvPr/>
        </p:nvGrpSpPr>
        <p:grpSpPr bwMode="auto">
          <a:xfrm>
            <a:off x="7842835" y="4711006"/>
            <a:ext cx="847018" cy="700129"/>
            <a:chOff x="2976" y="864"/>
            <a:chExt cx="780" cy="582"/>
          </a:xfrm>
        </p:grpSpPr>
        <p:sp>
          <p:nvSpPr>
            <p:cNvPr id="911" name="Freeform 4">
              <a:extLst>
                <a:ext uri="{FF2B5EF4-FFF2-40B4-BE49-F238E27FC236}">
                  <a16:creationId xmlns:a16="http://schemas.microsoft.com/office/drawing/2014/main" id="{7F704009-FC0C-5E7C-3C81-9A907E92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2" name="Freeform 5">
              <a:extLst>
                <a:ext uri="{FF2B5EF4-FFF2-40B4-BE49-F238E27FC236}">
                  <a16:creationId xmlns:a16="http://schemas.microsoft.com/office/drawing/2014/main" id="{9C150683-D9DF-9893-819E-77D493051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3" name="Freeform 6">
              <a:extLst>
                <a:ext uri="{FF2B5EF4-FFF2-40B4-BE49-F238E27FC236}">
                  <a16:creationId xmlns:a16="http://schemas.microsoft.com/office/drawing/2014/main" id="{B80FE5EA-64EE-2049-0485-D5AB23FA4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4" name="Freeform 7">
              <a:extLst>
                <a:ext uri="{FF2B5EF4-FFF2-40B4-BE49-F238E27FC236}">
                  <a16:creationId xmlns:a16="http://schemas.microsoft.com/office/drawing/2014/main" id="{C6E4D578-EFFB-5726-CAFA-AF49A7150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5" name="Freeform 8">
              <a:extLst>
                <a:ext uri="{FF2B5EF4-FFF2-40B4-BE49-F238E27FC236}">
                  <a16:creationId xmlns:a16="http://schemas.microsoft.com/office/drawing/2014/main" id="{A5993B08-A5A2-E38A-6C51-32CDFB3F1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6" name="Freeform 9">
              <a:extLst>
                <a:ext uri="{FF2B5EF4-FFF2-40B4-BE49-F238E27FC236}">
                  <a16:creationId xmlns:a16="http://schemas.microsoft.com/office/drawing/2014/main" id="{4425C130-7641-B116-3879-40A3625B9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7" name="Freeform 10">
              <a:extLst>
                <a:ext uri="{FF2B5EF4-FFF2-40B4-BE49-F238E27FC236}">
                  <a16:creationId xmlns:a16="http://schemas.microsoft.com/office/drawing/2014/main" id="{EF4FDF3A-4B7B-7834-CAAC-7DAF150E3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8" name="Freeform 11">
              <a:extLst>
                <a:ext uri="{FF2B5EF4-FFF2-40B4-BE49-F238E27FC236}">
                  <a16:creationId xmlns:a16="http://schemas.microsoft.com/office/drawing/2014/main" id="{9D5D88CD-BC72-BB26-806E-07BB2D06F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9" name="Freeform 12">
              <a:extLst>
                <a:ext uri="{FF2B5EF4-FFF2-40B4-BE49-F238E27FC236}">
                  <a16:creationId xmlns:a16="http://schemas.microsoft.com/office/drawing/2014/main" id="{AB53A4BD-A356-5091-90F7-91CD0E48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0" name="Freeform 13">
              <a:extLst>
                <a:ext uri="{FF2B5EF4-FFF2-40B4-BE49-F238E27FC236}">
                  <a16:creationId xmlns:a16="http://schemas.microsoft.com/office/drawing/2014/main" id="{AB85175B-86FB-5693-BD5C-9B76614F5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1" name="Freeform 14">
              <a:extLst>
                <a:ext uri="{FF2B5EF4-FFF2-40B4-BE49-F238E27FC236}">
                  <a16:creationId xmlns:a16="http://schemas.microsoft.com/office/drawing/2014/main" id="{47BCDF66-8794-3371-C536-6C9D339CF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2" name="Freeform 15">
              <a:extLst>
                <a:ext uri="{FF2B5EF4-FFF2-40B4-BE49-F238E27FC236}">
                  <a16:creationId xmlns:a16="http://schemas.microsoft.com/office/drawing/2014/main" id="{C4793120-BB41-2D26-FE6A-D86813366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" name="Freeform 16">
              <a:extLst>
                <a:ext uri="{FF2B5EF4-FFF2-40B4-BE49-F238E27FC236}">
                  <a16:creationId xmlns:a16="http://schemas.microsoft.com/office/drawing/2014/main" id="{1B56A6D8-4CF5-A103-5C3C-A5F3DE99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" name="Freeform 17">
              <a:extLst>
                <a:ext uri="{FF2B5EF4-FFF2-40B4-BE49-F238E27FC236}">
                  <a16:creationId xmlns:a16="http://schemas.microsoft.com/office/drawing/2014/main" id="{B23A4347-5D2B-B5B6-0F74-65898C783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" name="Freeform 18">
              <a:extLst>
                <a:ext uri="{FF2B5EF4-FFF2-40B4-BE49-F238E27FC236}">
                  <a16:creationId xmlns:a16="http://schemas.microsoft.com/office/drawing/2014/main" id="{197821B0-7E02-2E7B-7B6D-2DB9BD5FC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" name="Freeform 19">
              <a:extLst>
                <a:ext uri="{FF2B5EF4-FFF2-40B4-BE49-F238E27FC236}">
                  <a16:creationId xmlns:a16="http://schemas.microsoft.com/office/drawing/2014/main" id="{4B96B83A-1403-E805-835A-69ABC706B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" name="Freeform 20">
              <a:extLst>
                <a:ext uri="{FF2B5EF4-FFF2-40B4-BE49-F238E27FC236}">
                  <a16:creationId xmlns:a16="http://schemas.microsoft.com/office/drawing/2014/main" id="{59FF625A-9564-3247-A4B4-DD6071D46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8" name="Freeform 21">
              <a:extLst>
                <a:ext uri="{FF2B5EF4-FFF2-40B4-BE49-F238E27FC236}">
                  <a16:creationId xmlns:a16="http://schemas.microsoft.com/office/drawing/2014/main" id="{9CB03ADF-2970-0630-D4FA-1A6ECAAD0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9" name="Freeform 22">
              <a:extLst>
                <a:ext uri="{FF2B5EF4-FFF2-40B4-BE49-F238E27FC236}">
                  <a16:creationId xmlns:a16="http://schemas.microsoft.com/office/drawing/2014/main" id="{70C35976-BB0D-D2C2-B6CD-E2E3DB5BB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0" name="Freeform 23">
              <a:extLst>
                <a:ext uri="{FF2B5EF4-FFF2-40B4-BE49-F238E27FC236}">
                  <a16:creationId xmlns:a16="http://schemas.microsoft.com/office/drawing/2014/main" id="{5FD46CA0-655D-CDCE-D388-A393128CF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1" name="Freeform 24">
              <a:extLst>
                <a:ext uri="{FF2B5EF4-FFF2-40B4-BE49-F238E27FC236}">
                  <a16:creationId xmlns:a16="http://schemas.microsoft.com/office/drawing/2014/main" id="{A19477EC-BDF8-4499-B574-3F7057E31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2" name="Freeform 25">
              <a:extLst>
                <a:ext uri="{FF2B5EF4-FFF2-40B4-BE49-F238E27FC236}">
                  <a16:creationId xmlns:a16="http://schemas.microsoft.com/office/drawing/2014/main" id="{D72B5E9D-4173-3F5A-363D-B13B096E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3" name="Freeform 26">
              <a:extLst>
                <a:ext uri="{FF2B5EF4-FFF2-40B4-BE49-F238E27FC236}">
                  <a16:creationId xmlns:a16="http://schemas.microsoft.com/office/drawing/2014/main" id="{DFCD1687-3BAA-59A2-C2BF-E02254D1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4" name="Freeform 27">
              <a:extLst>
                <a:ext uri="{FF2B5EF4-FFF2-40B4-BE49-F238E27FC236}">
                  <a16:creationId xmlns:a16="http://schemas.microsoft.com/office/drawing/2014/main" id="{E9E4D47F-CE69-2FB2-EDA6-DE665277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5" name="Freeform 28">
              <a:extLst>
                <a:ext uri="{FF2B5EF4-FFF2-40B4-BE49-F238E27FC236}">
                  <a16:creationId xmlns:a16="http://schemas.microsoft.com/office/drawing/2014/main" id="{A10DC192-7A42-4891-A340-737695AF4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6" name="Freeform 29">
              <a:extLst>
                <a:ext uri="{FF2B5EF4-FFF2-40B4-BE49-F238E27FC236}">
                  <a16:creationId xmlns:a16="http://schemas.microsoft.com/office/drawing/2014/main" id="{BE873A19-FA9E-C566-EFA0-6161B1BC7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7" name="Freeform 30">
              <a:extLst>
                <a:ext uri="{FF2B5EF4-FFF2-40B4-BE49-F238E27FC236}">
                  <a16:creationId xmlns:a16="http://schemas.microsoft.com/office/drawing/2014/main" id="{9C06EC83-7485-9D76-4DCD-2C29460E2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8" name="Freeform 31">
              <a:extLst>
                <a:ext uri="{FF2B5EF4-FFF2-40B4-BE49-F238E27FC236}">
                  <a16:creationId xmlns:a16="http://schemas.microsoft.com/office/drawing/2014/main" id="{E6DA8427-1779-EA97-6893-48B845EC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9" name="Freeform 32">
              <a:extLst>
                <a:ext uri="{FF2B5EF4-FFF2-40B4-BE49-F238E27FC236}">
                  <a16:creationId xmlns:a16="http://schemas.microsoft.com/office/drawing/2014/main" id="{5D3E7322-B04A-8184-11B9-009D20F7A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0" name="Freeform 33">
              <a:extLst>
                <a:ext uri="{FF2B5EF4-FFF2-40B4-BE49-F238E27FC236}">
                  <a16:creationId xmlns:a16="http://schemas.microsoft.com/office/drawing/2014/main" id="{C9789E8C-06BE-6F40-0FB2-CF8819721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1" name="Freeform 34">
              <a:extLst>
                <a:ext uri="{FF2B5EF4-FFF2-40B4-BE49-F238E27FC236}">
                  <a16:creationId xmlns:a16="http://schemas.microsoft.com/office/drawing/2014/main" id="{0F7DC3C1-E561-1E46-99F2-27BE3D10B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" name="Freeform 35">
              <a:extLst>
                <a:ext uri="{FF2B5EF4-FFF2-40B4-BE49-F238E27FC236}">
                  <a16:creationId xmlns:a16="http://schemas.microsoft.com/office/drawing/2014/main" id="{32D3AD41-A197-2392-59B2-7FDB3E9E8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3" name="Freeform 36">
              <a:extLst>
                <a:ext uri="{FF2B5EF4-FFF2-40B4-BE49-F238E27FC236}">
                  <a16:creationId xmlns:a16="http://schemas.microsoft.com/office/drawing/2014/main" id="{315524F7-9869-E4DC-C00B-31127020E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4" name="Freeform 37">
              <a:extLst>
                <a:ext uri="{FF2B5EF4-FFF2-40B4-BE49-F238E27FC236}">
                  <a16:creationId xmlns:a16="http://schemas.microsoft.com/office/drawing/2014/main" id="{C1F4BBB6-7524-A16B-4E74-5E3CDAB8A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5" name="Freeform 38">
              <a:extLst>
                <a:ext uri="{FF2B5EF4-FFF2-40B4-BE49-F238E27FC236}">
                  <a16:creationId xmlns:a16="http://schemas.microsoft.com/office/drawing/2014/main" id="{063BAAB6-80DE-F1EC-68AD-62E66B5FA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6" name="Freeform 39">
              <a:extLst>
                <a:ext uri="{FF2B5EF4-FFF2-40B4-BE49-F238E27FC236}">
                  <a16:creationId xmlns:a16="http://schemas.microsoft.com/office/drawing/2014/main" id="{CD1E3849-8E16-CA3A-F595-E6E3F4EC0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7" name="Freeform 40">
              <a:extLst>
                <a:ext uri="{FF2B5EF4-FFF2-40B4-BE49-F238E27FC236}">
                  <a16:creationId xmlns:a16="http://schemas.microsoft.com/office/drawing/2014/main" id="{68A3DAB3-AC67-92DA-7DCD-F19121564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8" name="Freeform 41">
              <a:extLst>
                <a:ext uri="{FF2B5EF4-FFF2-40B4-BE49-F238E27FC236}">
                  <a16:creationId xmlns:a16="http://schemas.microsoft.com/office/drawing/2014/main" id="{A364DE9C-8715-DF68-36A1-F2BF0D8B5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9" name="Freeform 42">
              <a:extLst>
                <a:ext uri="{FF2B5EF4-FFF2-40B4-BE49-F238E27FC236}">
                  <a16:creationId xmlns:a16="http://schemas.microsoft.com/office/drawing/2014/main" id="{0E79A3AE-7A67-CD78-A328-E2B4D0592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0" name="Freeform 43">
              <a:extLst>
                <a:ext uri="{FF2B5EF4-FFF2-40B4-BE49-F238E27FC236}">
                  <a16:creationId xmlns:a16="http://schemas.microsoft.com/office/drawing/2014/main" id="{2C807577-A5D1-9165-53ED-3B17F1624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1" name="Freeform 44">
              <a:extLst>
                <a:ext uri="{FF2B5EF4-FFF2-40B4-BE49-F238E27FC236}">
                  <a16:creationId xmlns:a16="http://schemas.microsoft.com/office/drawing/2014/main" id="{6A59612A-A937-566A-3D4F-925CF4BAA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" name="Freeform 45">
              <a:extLst>
                <a:ext uri="{FF2B5EF4-FFF2-40B4-BE49-F238E27FC236}">
                  <a16:creationId xmlns:a16="http://schemas.microsoft.com/office/drawing/2014/main" id="{AB3C28C4-58FD-8E96-7FDF-DCC648D3E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" name="Freeform 46">
              <a:extLst>
                <a:ext uri="{FF2B5EF4-FFF2-40B4-BE49-F238E27FC236}">
                  <a16:creationId xmlns:a16="http://schemas.microsoft.com/office/drawing/2014/main" id="{EA47DB5E-3674-2C98-C17E-3B35B1031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4" name="Freeform 47">
              <a:extLst>
                <a:ext uri="{FF2B5EF4-FFF2-40B4-BE49-F238E27FC236}">
                  <a16:creationId xmlns:a16="http://schemas.microsoft.com/office/drawing/2014/main" id="{67DB72E1-B50B-2D74-BD50-0CC1DF955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" name="Freeform 48">
              <a:extLst>
                <a:ext uri="{FF2B5EF4-FFF2-40B4-BE49-F238E27FC236}">
                  <a16:creationId xmlns:a16="http://schemas.microsoft.com/office/drawing/2014/main" id="{10D83CF1-8765-8A4E-75AB-92098B28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6" name="Freeform 49">
              <a:extLst>
                <a:ext uri="{FF2B5EF4-FFF2-40B4-BE49-F238E27FC236}">
                  <a16:creationId xmlns:a16="http://schemas.microsoft.com/office/drawing/2014/main" id="{3F12729B-2D9F-B3AD-A945-7471EE50D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" name="Freeform 50">
              <a:extLst>
                <a:ext uri="{FF2B5EF4-FFF2-40B4-BE49-F238E27FC236}">
                  <a16:creationId xmlns:a16="http://schemas.microsoft.com/office/drawing/2014/main" id="{86EB4999-2EDC-8303-B01D-760B9A390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" name="Freeform 51">
              <a:extLst>
                <a:ext uri="{FF2B5EF4-FFF2-40B4-BE49-F238E27FC236}">
                  <a16:creationId xmlns:a16="http://schemas.microsoft.com/office/drawing/2014/main" id="{B9371E7E-EF4E-0DD8-1937-65C077A8E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9" name="Freeform 52">
              <a:extLst>
                <a:ext uri="{FF2B5EF4-FFF2-40B4-BE49-F238E27FC236}">
                  <a16:creationId xmlns:a16="http://schemas.microsoft.com/office/drawing/2014/main" id="{20A41713-2C76-6D40-7588-54C927B66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0" name="Freeform 53">
              <a:extLst>
                <a:ext uri="{FF2B5EF4-FFF2-40B4-BE49-F238E27FC236}">
                  <a16:creationId xmlns:a16="http://schemas.microsoft.com/office/drawing/2014/main" id="{10D74FA0-FE1E-3450-BCFC-FF8CA0D7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1" name="Freeform 54">
              <a:extLst>
                <a:ext uri="{FF2B5EF4-FFF2-40B4-BE49-F238E27FC236}">
                  <a16:creationId xmlns:a16="http://schemas.microsoft.com/office/drawing/2014/main" id="{D99A8BF8-F2E4-FEF5-1984-699BB092B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" name="Freeform 55">
              <a:extLst>
                <a:ext uri="{FF2B5EF4-FFF2-40B4-BE49-F238E27FC236}">
                  <a16:creationId xmlns:a16="http://schemas.microsoft.com/office/drawing/2014/main" id="{5149B535-F35A-2BBB-567D-01912E8A3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3" name="Freeform 56">
              <a:extLst>
                <a:ext uri="{FF2B5EF4-FFF2-40B4-BE49-F238E27FC236}">
                  <a16:creationId xmlns:a16="http://schemas.microsoft.com/office/drawing/2014/main" id="{8D677767-CCF6-7861-7C89-6BB6A3E86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4" name="Freeform 57">
              <a:extLst>
                <a:ext uri="{FF2B5EF4-FFF2-40B4-BE49-F238E27FC236}">
                  <a16:creationId xmlns:a16="http://schemas.microsoft.com/office/drawing/2014/main" id="{733347FD-B54A-743E-1551-4E925A775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5" name="Freeform 58">
              <a:extLst>
                <a:ext uri="{FF2B5EF4-FFF2-40B4-BE49-F238E27FC236}">
                  <a16:creationId xmlns:a16="http://schemas.microsoft.com/office/drawing/2014/main" id="{F2FE9F92-D9DF-598E-C7B0-F97B76274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6" name="Freeform 59">
              <a:extLst>
                <a:ext uri="{FF2B5EF4-FFF2-40B4-BE49-F238E27FC236}">
                  <a16:creationId xmlns:a16="http://schemas.microsoft.com/office/drawing/2014/main" id="{ADCE2594-13E5-9F5D-7957-910EF960C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7" name="Freeform 60">
              <a:extLst>
                <a:ext uri="{FF2B5EF4-FFF2-40B4-BE49-F238E27FC236}">
                  <a16:creationId xmlns:a16="http://schemas.microsoft.com/office/drawing/2014/main" id="{F046968F-E289-44D7-B26C-F7164615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8" name="Freeform 61">
              <a:extLst>
                <a:ext uri="{FF2B5EF4-FFF2-40B4-BE49-F238E27FC236}">
                  <a16:creationId xmlns:a16="http://schemas.microsoft.com/office/drawing/2014/main" id="{C7FF6D84-2935-9780-843B-5C9C743C2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9" name="Freeform 62">
              <a:extLst>
                <a:ext uri="{FF2B5EF4-FFF2-40B4-BE49-F238E27FC236}">
                  <a16:creationId xmlns:a16="http://schemas.microsoft.com/office/drawing/2014/main" id="{F3C7A95C-435F-D655-5E60-8668B60D6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0" name="Freeform 63">
              <a:extLst>
                <a:ext uri="{FF2B5EF4-FFF2-40B4-BE49-F238E27FC236}">
                  <a16:creationId xmlns:a16="http://schemas.microsoft.com/office/drawing/2014/main" id="{0B383478-499B-8498-D69C-06B12ECB5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1" name="Freeform 64">
              <a:extLst>
                <a:ext uri="{FF2B5EF4-FFF2-40B4-BE49-F238E27FC236}">
                  <a16:creationId xmlns:a16="http://schemas.microsoft.com/office/drawing/2014/main" id="{D42CF104-17A3-FEE9-CCEC-5DA75847D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" name="Freeform 65">
              <a:extLst>
                <a:ext uri="{FF2B5EF4-FFF2-40B4-BE49-F238E27FC236}">
                  <a16:creationId xmlns:a16="http://schemas.microsoft.com/office/drawing/2014/main" id="{2BF55B4F-3AE7-8EF5-9F85-EDF7E51FD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" name="Freeform 66">
              <a:extLst>
                <a:ext uri="{FF2B5EF4-FFF2-40B4-BE49-F238E27FC236}">
                  <a16:creationId xmlns:a16="http://schemas.microsoft.com/office/drawing/2014/main" id="{D8A20BDC-92EB-932A-F58F-6C27B6084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4" name="Freeform 67">
              <a:extLst>
                <a:ext uri="{FF2B5EF4-FFF2-40B4-BE49-F238E27FC236}">
                  <a16:creationId xmlns:a16="http://schemas.microsoft.com/office/drawing/2014/main" id="{5CBBBB21-DBBE-7CB3-31C0-D42AE5FBC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5" name="Freeform 68">
              <a:extLst>
                <a:ext uri="{FF2B5EF4-FFF2-40B4-BE49-F238E27FC236}">
                  <a16:creationId xmlns:a16="http://schemas.microsoft.com/office/drawing/2014/main" id="{C563E923-1313-F50B-D95B-B1ACADD63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6" name="Freeform 69">
              <a:extLst>
                <a:ext uri="{FF2B5EF4-FFF2-40B4-BE49-F238E27FC236}">
                  <a16:creationId xmlns:a16="http://schemas.microsoft.com/office/drawing/2014/main" id="{EB951604-6F35-E321-06D2-08BAFEF02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7" name="Freeform 70">
              <a:extLst>
                <a:ext uri="{FF2B5EF4-FFF2-40B4-BE49-F238E27FC236}">
                  <a16:creationId xmlns:a16="http://schemas.microsoft.com/office/drawing/2014/main" id="{21E24F72-75FD-86B7-D226-0FC0A60F7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8" name="Freeform 71">
              <a:extLst>
                <a:ext uri="{FF2B5EF4-FFF2-40B4-BE49-F238E27FC236}">
                  <a16:creationId xmlns:a16="http://schemas.microsoft.com/office/drawing/2014/main" id="{A50DCCBA-0714-9F93-5484-D8FB80AC4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9" name="Freeform 72">
              <a:extLst>
                <a:ext uri="{FF2B5EF4-FFF2-40B4-BE49-F238E27FC236}">
                  <a16:creationId xmlns:a16="http://schemas.microsoft.com/office/drawing/2014/main" id="{29A5FEC9-A09E-7232-EB9C-393A0507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0" name="Freeform 73">
              <a:extLst>
                <a:ext uri="{FF2B5EF4-FFF2-40B4-BE49-F238E27FC236}">
                  <a16:creationId xmlns:a16="http://schemas.microsoft.com/office/drawing/2014/main" id="{D4BBCCE3-3E0B-970C-2569-985F56517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1" name="Freeform 74">
              <a:extLst>
                <a:ext uri="{FF2B5EF4-FFF2-40B4-BE49-F238E27FC236}">
                  <a16:creationId xmlns:a16="http://schemas.microsoft.com/office/drawing/2014/main" id="{C4D72207-3DAA-19CE-DBDE-7C4FF7937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2" name="Freeform 75">
              <a:extLst>
                <a:ext uri="{FF2B5EF4-FFF2-40B4-BE49-F238E27FC236}">
                  <a16:creationId xmlns:a16="http://schemas.microsoft.com/office/drawing/2014/main" id="{2D9EF4ED-FE64-5C02-3E38-9BD27DF2B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3" name="Freeform 76">
              <a:extLst>
                <a:ext uri="{FF2B5EF4-FFF2-40B4-BE49-F238E27FC236}">
                  <a16:creationId xmlns:a16="http://schemas.microsoft.com/office/drawing/2014/main" id="{38EB25AD-9779-5D70-6A44-B7B6AC46B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" name="Freeform 77">
              <a:extLst>
                <a:ext uri="{FF2B5EF4-FFF2-40B4-BE49-F238E27FC236}">
                  <a16:creationId xmlns:a16="http://schemas.microsoft.com/office/drawing/2014/main" id="{A319C370-A43A-C256-38D3-03040BE02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5" name="Freeform 78">
              <a:extLst>
                <a:ext uri="{FF2B5EF4-FFF2-40B4-BE49-F238E27FC236}">
                  <a16:creationId xmlns:a16="http://schemas.microsoft.com/office/drawing/2014/main" id="{5B409BE6-FC2A-1AB9-0D04-5D9AF33B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86" name="TextBox 985">
            <a:extLst>
              <a:ext uri="{FF2B5EF4-FFF2-40B4-BE49-F238E27FC236}">
                <a16:creationId xmlns:a16="http://schemas.microsoft.com/office/drawing/2014/main" id="{816EB498-B2B5-6EC3-A08C-A80B2391C8E9}"/>
              </a:ext>
            </a:extLst>
          </p:cNvPr>
          <p:cNvSpPr txBox="1"/>
          <p:nvPr/>
        </p:nvSpPr>
        <p:spPr>
          <a:xfrm>
            <a:off x="7344735" y="480109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sp>
        <p:nvSpPr>
          <p:cNvPr id="988" name="Rectangle 15">
            <a:extLst>
              <a:ext uri="{FF2B5EF4-FFF2-40B4-BE49-F238E27FC236}">
                <a16:creationId xmlns:a16="http://schemas.microsoft.com/office/drawing/2014/main" id="{55D8D388-ADA4-8F53-88DF-F899DEE8E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3" y="1188862"/>
            <a:ext cx="7425881" cy="64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indent="0" eaLnBrk="1" hangingPunct="1">
              <a:buNone/>
            </a:pPr>
            <a:r>
              <a:rPr lang="en-US" altLang="en-US" sz="2800" dirty="0"/>
              <a:t>Second-price auction: highest wins, pays </a:t>
            </a:r>
            <a:r>
              <a:rPr lang="en-US" altLang="en-US" sz="2800" i="1" dirty="0"/>
              <a:t>next-highest</a:t>
            </a:r>
            <a:r>
              <a:rPr lang="en-US" altLang="en-US" sz="2800" dirty="0"/>
              <a:t> bid → </a:t>
            </a:r>
            <a:r>
              <a:rPr lang="en-US" altLang="en-US" sz="2800" b="1" dirty="0"/>
              <a:t>truthful</a:t>
            </a:r>
            <a:endParaRPr lang="en-US" alt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88517365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243504"/>
            <a:ext cx="12043145" cy="1018305"/>
          </a:xfrm>
        </p:spPr>
        <p:txBody>
          <a:bodyPr/>
          <a:lstStyle/>
          <a:p>
            <a:r>
              <a:rPr lang="en-US" dirty="0"/>
              <a:t>What </a:t>
            </a:r>
            <a:r>
              <a:rPr lang="en-US" b="1" dirty="0"/>
              <a:t>else</a:t>
            </a:r>
            <a:r>
              <a:rPr lang="en-US" dirty="0"/>
              <a:t> could go wrong?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67657" y="670628"/>
            <a:ext cx="11784645" cy="61005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No money</a:t>
            </a:r>
          </a:p>
          <a:p>
            <a:r>
              <a:rPr lang="en-US" dirty="0"/>
              <a:t>Money doesn’t track valuation</a:t>
            </a:r>
          </a:p>
          <a:p>
            <a:r>
              <a:rPr lang="en-US" dirty="0"/>
              <a:t>No seller</a:t>
            </a:r>
          </a:p>
          <a:p>
            <a:pPr lvl="1"/>
            <a:r>
              <a:rPr lang="en-US" dirty="0"/>
              <a:t>Who should get the money? </a:t>
            </a:r>
            <a:r>
              <a:rPr lang="en-US" i="1" dirty="0"/>
              <a:t>Redistribution mechanisms</a:t>
            </a:r>
            <a:endParaRPr lang="en-US" dirty="0"/>
          </a:p>
          <a:p>
            <a:r>
              <a:rPr lang="en-US" dirty="0"/>
              <a:t>I don’t even </a:t>
            </a:r>
            <a:r>
              <a:rPr lang="en-US" i="1" dirty="0"/>
              <a:t>know</a:t>
            </a:r>
            <a:r>
              <a:rPr lang="en-US" dirty="0"/>
              <a:t> my valuation!</a:t>
            </a:r>
          </a:p>
          <a:p>
            <a:pPr lvl="1"/>
            <a:r>
              <a:rPr lang="en-US" i="1" dirty="0"/>
              <a:t>Interdependent valuations</a:t>
            </a:r>
          </a:p>
          <a:p>
            <a:r>
              <a:rPr lang="en-US" dirty="0"/>
              <a:t>Collusion</a:t>
            </a:r>
          </a:p>
          <a:p>
            <a:r>
              <a:rPr lang="en-US" dirty="0"/>
              <a:t>Externalities</a:t>
            </a:r>
          </a:p>
          <a:p>
            <a:pPr lvl="1"/>
            <a:r>
              <a:rPr lang="en-US" dirty="0"/>
              <a:t>I really don’t want my competitor to win!</a:t>
            </a:r>
          </a:p>
          <a:p>
            <a:r>
              <a:rPr lang="en-US" i="1" dirty="0"/>
              <a:t>Combinatorial</a:t>
            </a:r>
            <a:r>
              <a:rPr lang="en-US" dirty="0"/>
              <a:t> valuations: How much I want one item depends on whether I get another</a:t>
            </a:r>
          </a:p>
          <a:p>
            <a:pPr lvl="1"/>
            <a:r>
              <a:rPr lang="en-US" i="1" dirty="0"/>
              <a:t>Combinatorial auctions</a:t>
            </a:r>
          </a:p>
          <a:p>
            <a:r>
              <a:rPr lang="en-US" dirty="0"/>
              <a:t>Objective: Maybe seller wants to maximize revenue, not bidder welfare</a:t>
            </a:r>
          </a:p>
          <a:p>
            <a:pPr lvl="1"/>
            <a:r>
              <a:rPr lang="en-US" i="1" dirty="0"/>
              <a:t>Myerson auction</a:t>
            </a:r>
          </a:p>
          <a:p>
            <a:pPr lvl="1"/>
            <a:r>
              <a:rPr lang="en-US" dirty="0"/>
              <a:t>… but that does not allocate efficiently (e.g., reserve prices)</a:t>
            </a:r>
          </a:p>
          <a:p>
            <a:r>
              <a:rPr lang="en-US" dirty="0"/>
              <a:t>Seller with a valuation, two-sided private information (next slide)</a:t>
            </a:r>
          </a:p>
          <a:p>
            <a:r>
              <a:rPr lang="en-US" dirty="0"/>
              <a:t>…</a:t>
            </a:r>
          </a:p>
          <a:p>
            <a:endParaRPr lang="en-US" dirty="0"/>
          </a:p>
          <a:p>
            <a:endParaRPr lang="en-US" b="1" dirty="0"/>
          </a:p>
          <a:p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864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3">
            <a:extLst>
              <a:ext uri="{FF2B5EF4-FFF2-40B4-BE49-F238E27FC236}">
                <a16:creationId xmlns:a16="http://schemas.microsoft.com/office/drawing/2014/main" id="{1A938013-52B4-6BB2-F865-4A9B81FA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077" y="2961402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C00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5A6FF4BE-A8A7-139E-2302-901BE258518E}"/>
              </a:ext>
            </a:extLst>
          </p:cNvPr>
          <p:cNvGrpSpPr>
            <a:grpSpLocks/>
          </p:cNvGrpSpPr>
          <p:nvPr/>
        </p:nvGrpSpPr>
        <p:grpSpPr bwMode="auto">
          <a:xfrm>
            <a:off x="551611" y="5448027"/>
            <a:ext cx="1711170" cy="1325563"/>
            <a:chOff x="2976" y="864"/>
            <a:chExt cx="780" cy="582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8FD8A307-7C08-6D60-D661-0605B352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0928576-7C5C-798E-514B-4E52A95A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B5EB9B-64CC-2C5F-5348-5109C2B90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990FC25-7D8C-6615-836F-5F6B292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A0F71A3-8FC1-E0DB-920C-86F88782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BBB8C26E-275D-00A1-B42A-774EF022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1C75BEDE-8783-91D3-B570-83C425EF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AA5E686-0C5A-8CC2-0387-C74A0190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4146832-5FC5-FDDF-3318-561D589B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A614B8D2-8791-2916-6078-84C48EA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35915B6-86C3-983E-8676-4CD06E96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53E865C6-DD20-F322-CE42-1E9851E4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C571C6F-F052-6B2E-49D0-BD5994F16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DAFD741-5F4B-9109-D077-25F76200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C4D089E-9990-DB1C-6022-1BF215AEF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222F515-8560-24F9-BA6B-F41968F56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E3B81902-806C-F343-39C2-7196A5D1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587EAC-DB53-9936-8AC9-6DAEFC6DF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FEE8832A-4653-3854-DB59-4C94E452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B3A2E0C4-82E5-E331-D2E1-2C5AC2030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992D4B12-05CC-2046-4D80-457A9426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A842D57F-1169-36EF-88FE-FDD97494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107CC066-9BC3-6CA3-49CD-AF28033E0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5BFA2D7-8249-7467-34D5-62B4A217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6F4DD13-0D25-8876-56DD-2B01D7A8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BCBDFAF-B480-03C9-ECB9-56F347308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2B8120BC-CB45-CDAB-514C-503ADBF2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CD5080D-0C80-FAEB-B9FD-D3E182496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DE1D8C53-C916-6E54-5969-65AD8602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26A4B62-94E5-A362-1432-F3FF45F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3690C5D-2A0C-4ED3-4307-7F868337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1D2FAFA-4015-AF00-33E4-F5D3002E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AF35A63-2FFC-0DF7-65D9-A120CB77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2492D7DC-3CF8-665F-0D06-7B241C20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DCBF69C-E3FE-FE51-7574-EECC8A40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C5785674-7FF4-95BC-C7CB-7C301B4F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EE8057D-E833-B878-B766-D3202DEE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EC3B4B9-55EA-1E4A-5A83-C381BD08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B31996DF-4257-B633-30D4-2FD394ED4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350CE3B1-F676-E5B4-BBEF-5B375F7E5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7E39BE32-DB2E-7225-ECFE-E8DDC74ED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CED76E21-021A-E2E7-900C-91390A1D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5A7ECFE-EB35-BA0B-A82B-E05514C9A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06FD0674-814E-4D79-476E-DE83A6AE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07403D1-65BB-760A-38A5-2CCC08E90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2C2F1552-CAF5-5239-6BD2-8DA94C9E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69425D9C-9E89-E656-4B2A-885A8795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63A66F3-00AD-5DB8-1098-23D18AB0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9F822653-5E44-B218-55CC-C832AD8C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B1E4E39-0CBD-DB68-739C-2AFA95B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28B2D98E-497B-C6FC-0A64-954FB7474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51C4C34C-1DFD-27EE-B100-9FCA00D2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5C2ACE31-FBB7-BC73-0D31-3DE47FB32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C36940C6-86B1-BA11-63D3-17B0A441F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22DF6BD3-18ED-D2D0-CA51-110507E9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21A84AA0-8319-B710-A075-F2665F10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8A9C7668-99D8-7056-30D5-22EDAD07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BE26B46A-20FB-5AA3-2B27-C0345EEC7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B4BCA9D2-A67D-217C-01EE-E9AA2BF9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EB3292E-D74D-E803-839D-6A0852DFD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AD94822-A55A-4403-AA10-E4373A8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0E7CEBE9-E1A8-3A88-DE1D-6932A557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82B8047-5EA3-B65F-9C94-E5EE9CEA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49E239BB-AEAE-DC1F-EF75-919BED85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31B73C54-C975-CC74-38B3-60A241DC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7B10578-1BA3-247B-9838-AFE1637E7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8681A728-EFE0-7DD2-D445-879C6CF7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244FFC3-E8B5-30BE-6F3A-EF933AA3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8983748-B8E6-1361-F4C5-7971F0795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ED332B4-4A3C-5D93-0EF3-74AC7E741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F0DD177-2FED-D3D9-E36A-1C4EAFDB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017AFE73-6466-4203-CF0A-FCA3F5117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862B28E9-30A7-C3A6-3123-CA45C50DD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2C61A548-5A24-9234-5B51-E10BCA19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1D50808-587A-4F99-6ADE-C8DA0BB23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" name="Title 1">
            <a:extLst>
              <a:ext uri="{FF2B5EF4-FFF2-40B4-BE49-F238E27FC236}">
                <a16:creationId xmlns:a16="http://schemas.microsoft.com/office/drawing/2014/main" id="{B0B846C5-00A5-F73D-C456-B4F9CB4D61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947" y="26315"/>
            <a:ext cx="12043145" cy="1325563"/>
          </a:xfrm>
        </p:spPr>
        <p:txBody>
          <a:bodyPr/>
          <a:lstStyle/>
          <a:p>
            <a:r>
              <a:rPr lang="en-US" dirty="0"/>
              <a:t>Myerson-Satterthwaite impossibility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67627F7-35A3-3D0E-A4C3-0A2131288C3E}"/>
              </a:ext>
            </a:extLst>
          </p:cNvPr>
          <p:cNvSpPr/>
          <p:nvPr/>
        </p:nvSpPr>
        <p:spPr bwMode="auto">
          <a:xfrm>
            <a:off x="2585860" y="6017885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D8EF1122-3C93-120C-AE79-AA2E912D5D88}"/>
              </a:ext>
            </a:extLst>
          </p:cNvPr>
          <p:cNvSpPr/>
          <p:nvPr/>
        </p:nvSpPr>
        <p:spPr bwMode="auto">
          <a:xfrm>
            <a:off x="2662060" y="5713085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5F9DE7FF-F64F-2BF4-50D1-65D200FCF5F6}"/>
              </a:ext>
            </a:extLst>
          </p:cNvPr>
          <p:cNvCxnSpPr/>
          <p:nvPr/>
        </p:nvCxnSpPr>
        <p:spPr bwMode="auto">
          <a:xfrm rot="5400000">
            <a:off x="2508706" y="662844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0FB9A9A-DB15-9C67-F85C-049A3BEC236A}"/>
              </a:ext>
            </a:extLst>
          </p:cNvPr>
          <p:cNvCxnSpPr/>
          <p:nvPr/>
        </p:nvCxnSpPr>
        <p:spPr bwMode="auto">
          <a:xfrm rot="16200000" flipH="1">
            <a:off x="2738260" y="662748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6" name="AutoShape 23">
            <a:extLst>
              <a:ext uri="{FF2B5EF4-FFF2-40B4-BE49-F238E27FC236}">
                <a16:creationId xmlns:a16="http://schemas.microsoft.com/office/drawing/2014/main" id="{818ECF4F-06CC-EE9F-7626-DA64B66B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0375" y="2935960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0340D02E-3636-B432-2A94-B671B00EC48D}"/>
              </a:ext>
            </a:extLst>
          </p:cNvPr>
          <p:cNvSpPr/>
          <p:nvPr/>
        </p:nvSpPr>
        <p:spPr bwMode="auto">
          <a:xfrm>
            <a:off x="6237331" y="5991570"/>
            <a:ext cx="457200" cy="5334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561E928-D915-C8F4-EE3A-1BF7261BA9C6}"/>
              </a:ext>
            </a:extLst>
          </p:cNvPr>
          <p:cNvSpPr/>
          <p:nvPr/>
        </p:nvSpPr>
        <p:spPr bwMode="auto">
          <a:xfrm>
            <a:off x="6313531" y="5686770"/>
            <a:ext cx="304800" cy="3048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CF0CFD9-6FAD-D22A-720D-BF614CCECAD3}"/>
              </a:ext>
            </a:extLst>
          </p:cNvPr>
          <p:cNvCxnSpPr/>
          <p:nvPr/>
        </p:nvCxnSpPr>
        <p:spPr bwMode="auto">
          <a:xfrm rot="5400000">
            <a:off x="6160177" y="6602125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F325BCBC-BA40-C608-DBF6-F25B7E3D7920}"/>
              </a:ext>
            </a:extLst>
          </p:cNvPr>
          <p:cNvCxnSpPr/>
          <p:nvPr/>
        </p:nvCxnSpPr>
        <p:spPr bwMode="auto">
          <a:xfrm rot="16200000" flipH="1">
            <a:off x="6389731" y="6601170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6" name="Group 3">
            <a:extLst>
              <a:ext uri="{FF2B5EF4-FFF2-40B4-BE49-F238E27FC236}">
                <a16:creationId xmlns:a16="http://schemas.microsoft.com/office/drawing/2014/main" id="{FD9111A4-DF87-F2E3-18AE-77DEE6764181}"/>
              </a:ext>
            </a:extLst>
          </p:cNvPr>
          <p:cNvGrpSpPr>
            <a:grpSpLocks/>
          </p:cNvGrpSpPr>
          <p:nvPr/>
        </p:nvGrpSpPr>
        <p:grpSpPr bwMode="auto">
          <a:xfrm>
            <a:off x="5650034" y="3522416"/>
            <a:ext cx="847018" cy="700129"/>
            <a:chOff x="2976" y="864"/>
            <a:chExt cx="780" cy="582"/>
          </a:xfrm>
        </p:grpSpPr>
        <p:sp>
          <p:nvSpPr>
            <p:cNvPr id="97" name="Freeform 4">
              <a:extLst>
                <a:ext uri="{FF2B5EF4-FFF2-40B4-BE49-F238E27FC236}">
                  <a16:creationId xmlns:a16="http://schemas.microsoft.com/office/drawing/2014/main" id="{924A98EB-F5CA-2718-194C-0359578F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29ECE32C-6CDF-0FAC-CF01-D18859B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6">
              <a:extLst>
                <a:ext uri="{FF2B5EF4-FFF2-40B4-BE49-F238E27FC236}">
                  <a16:creationId xmlns:a16="http://schemas.microsoft.com/office/drawing/2014/main" id="{8F26195B-FBE5-21AF-13E5-15040B5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697C1624-D221-1811-BBAF-981C4E2B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3B6D4A7C-53A1-A4AA-D70E-9B4B9261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9">
              <a:extLst>
                <a:ext uri="{FF2B5EF4-FFF2-40B4-BE49-F238E27FC236}">
                  <a16:creationId xmlns:a16="http://schemas.microsoft.com/office/drawing/2014/main" id="{7CBEFAC5-C637-C0F3-C003-28A9D830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B48A36FB-0041-2997-9D34-2222EF9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CF44766E-60EA-9651-0299-0E499B1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446C8073-303B-9EE0-0D39-51B3DEA3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13">
              <a:extLst>
                <a:ext uri="{FF2B5EF4-FFF2-40B4-BE49-F238E27FC236}">
                  <a16:creationId xmlns:a16="http://schemas.microsoft.com/office/drawing/2014/main" id="{E78D07A0-3EF9-D892-FDDB-FFA5ED55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id="{C78DBD87-B430-BCFD-AF93-559DB033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id="{45DED68C-4D85-9342-211F-7589440D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16">
              <a:extLst>
                <a:ext uri="{FF2B5EF4-FFF2-40B4-BE49-F238E27FC236}">
                  <a16:creationId xmlns:a16="http://schemas.microsoft.com/office/drawing/2014/main" id="{2DFA46EA-73BF-8FA2-152F-13C5455EF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865BBA2B-45CC-C035-E495-2948C40E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466341EE-4C6D-1855-D071-E65B165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82C32070-4C34-D5B5-75FE-C2F8B9EF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60E05097-E6B4-38B8-1309-4F6D2253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53C637A5-B867-A80E-FFC9-85E6B1656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42A11D11-684C-D16E-2ADE-9C94336D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7C0D29C3-573E-D9B5-B178-034D1105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CDB70A0F-55BA-8B1C-B56F-80476E36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9158F6C7-B138-32B3-BD3E-2F28EB16B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94D3C2AE-A161-6736-0FBF-8F8BB79B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27">
              <a:extLst>
                <a:ext uri="{FF2B5EF4-FFF2-40B4-BE49-F238E27FC236}">
                  <a16:creationId xmlns:a16="http://schemas.microsoft.com/office/drawing/2014/main" id="{53F19060-58AA-D83C-6753-0B09372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F181D1EC-2A9D-0389-E18D-EFBC0B29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29">
              <a:extLst>
                <a:ext uri="{FF2B5EF4-FFF2-40B4-BE49-F238E27FC236}">
                  <a16:creationId xmlns:a16="http://schemas.microsoft.com/office/drawing/2014/main" id="{C0C49069-07B8-A192-41FE-B0C0E142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84789820-7073-BCE6-BE92-0ED2A71A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7B5A0A95-D1FE-4A16-357D-40F25CB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C54C1C12-F650-0017-5127-0513AAEF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C19F9188-9F86-6BC3-8AAF-7E6BD2BD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1F7AD56F-E606-554C-AA9C-3525BE3A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E9DF0112-4708-13F4-D952-D013B846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648E279E-A16C-6E15-1E92-5A3C26A2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7A8D22BA-6EF2-1AEB-6595-BA83B58D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812CB77B-92C9-B2C1-F89C-834A66B2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39">
              <a:extLst>
                <a:ext uri="{FF2B5EF4-FFF2-40B4-BE49-F238E27FC236}">
                  <a16:creationId xmlns:a16="http://schemas.microsoft.com/office/drawing/2014/main" id="{598CECD2-8F9F-7270-C5AB-B69174522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40">
              <a:extLst>
                <a:ext uri="{FF2B5EF4-FFF2-40B4-BE49-F238E27FC236}">
                  <a16:creationId xmlns:a16="http://schemas.microsoft.com/office/drawing/2014/main" id="{3F63E03C-4066-709B-3B5D-1E7D21410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41">
              <a:extLst>
                <a:ext uri="{FF2B5EF4-FFF2-40B4-BE49-F238E27FC236}">
                  <a16:creationId xmlns:a16="http://schemas.microsoft.com/office/drawing/2014/main" id="{7078C9CB-5CF1-A2E7-DF9F-6744DB8E2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42">
              <a:extLst>
                <a:ext uri="{FF2B5EF4-FFF2-40B4-BE49-F238E27FC236}">
                  <a16:creationId xmlns:a16="http://schemas.microsoft.com/office/drawing/2014/main" id="{C2B91697-C49F-F905-6B5D-0F926D77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43">
              <a:extLst>
                <a:ext uri="{FF2B5EF4-FFF2-40B4-BE49-F238E27FC236}">
                  <a16:creationId xmlns:a16="http://schemas.microsoft.com/office/drawing/2014/main" id="{59006BA7-3B01-DD5F-1033-7DD17375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44">
              <a:extLst>
                <a:ext uri="{FF2B5EF4-FFF2-40B4-BE49-F238E27FC236}">
                  <a16:creationId xmlns:a16="http://schemas.microsoft.com/office/drawing/2014/main" id="{247EFE94-97DB-9DD8-167A-622BC1FE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45">
              <a:extLst>
                <a:ext uri="{FF2B5EF4-FFF2-40B4-BE49-F238E27FC236}">
                  <a16:creationId xmlns:a16="http://schemas.microsoft.com/office/drawing/2014/main" id="{9CB323B4-0FEC-7727-3F56-2514BED3E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CDED249F-00C3-A889-57AC-8F549178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47">
              <a:extLst>
                <a:ext uri="{FF2B5EF4-FFF2-40B4-BE49-F238E27FC236}">
                  <a16:creationId xmlns:a16="http://schemas.microsoft.com/office/drawing/2014/main" id="{490DABB4-A32C-E376-1FFE-D70E5F3B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48">
              <a:extLst>
                <a:ext uri="{FF2B5EF4-FFF2-40B4-BE49-F238E27FC236}">
                  <a16:creationId xmlns:a16="http://schemas.microsoft.com/office/drawing/2014/main" id="{88FB5289-596D-06FB-D1F1-812BCCFB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49">
              <a:extLst>
                <a:ext uri="{FF2B5EF4-FFF2-40B4-BE49-F238E27FC236}">
                  <a16:creationId xmlns:a16="http://schemas.microsoft.com/office/drawing/2014/main" id="{C34BEB9D-4941-5733-365C-866E7F55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50">
              <a:extLst>
                <a:ext uri="{FF2B5EF4-FFF2-40B4-BE49-F238E27FC236}">
                  <a16:creationId xmlns:a16="http://schemas.microsoft.com/office/drawing/2014/main" id="{A3856161-2041-6D70-45CD-347BB320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51">
              <a:extLst>
                <a:ext uri="{FF2B5EF4-FFF2-40B4-BE49-F238E27FC236}">
                  <a16:creationId xmlns:a16="http://schemas.microsoft.com/office/drawing/2014/main" id="{F51D3971-A83E-B78A-52F6-09FA54AA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52">
              <a:extLst>
                <a:ext uri="{FF2B5EF4-FFF2-40B4-BE49-F238E27FC236}">
                  <a16:creationId xmlns:a16="http://schemas.microsoft.com/office/drawing/2014/main" id="{5C5DD082-10FA-1A45-37B4-0888CC320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53">
              <a:extLst>
                <a:ext uri="{FF2B5EF4-FFF2-40B4-BE49-F238E27FC236}">
                  <a16:creationId xmlns:a16="http://schemas.microsoft.com/office/drawing/2014/main" id="{1752CC24-51FF-7CEE-B3BA-0A0AB15B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54">
              <a:extLst>
                <a:ext uri="{FF2B5EF4-FFF2-40B4-BE49-F238E27FC236}">
                  <a16:creationId xmlns:a16="http://schemas.microsoft.com/office/drawing/2014/main" id="{04203FA2-5375-2B49-B58B-DA11548BE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55">
              <a:extLst>
                <a:ext uri="{FF2B5EF4-FFF2-40B4-BE49-F238E27FC236}">
                  <a16:creationId xmlns:a16="http://schemas.microsoft.com/office/drawing/2014/main" id="{3C2CBC6D-1BAD-C4F0-A668-9B8A411B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9A4BED63-EC7A-0E3E-8058-016E54648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461DFE1C-33EF-30C8-CE92-82E72DE02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58">
              <a:extLst>
                <a:ext uri="{FF2B5EF4-FFF2-40B4-BE49-F238E27FC236}">
                  <a16:creationId xmlns:a16="http://schemas.microsoft.com/office/drawing/2014/main" id="{D09DDC25-9BAF-F4E2-4AB6-3710F929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59">
              <a:extLst>
                <a:ext uri="{FF2B5EF4-FFF2-40B4-BE49-F238E27FC236}">
                  <a16:creationId xmlns:a16="http://schemas.microsoft.com/office/drawing/2014/main" id="{0034E1C7-B39B-5416-5195-C926539CE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60">
              <a:extLst>
                <a:ext uri="{FF2B5EF4-FFF2-40B4-BE49-F238E27FC236}">
                  <a16:creationId xmlns:a16="http://schemas.microsoft.com/office/drawing/2014/main" id="{9F15F793-F2AA-0546-E686-A1247A3D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61">
              <a:extLst>
                <a:ext uri="{FF2B5EF4-FFF2-40B4-BE49-F238E27FC236}">
                  <a16:creationId xmlns:a16="http://schemas.microsoft.com/office/drawing/2014/main" id="{7D966213-4195-F70E-EF17-55876F9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62">
              <a:extLst>
                <a:ext uri="{FF2B5EF4-FFF2-40B4-BE49-F238E27FC236}">
                  <a16:creationId xmlns:a16="http://schemas.microsoft.com/office/drawing/2014/main" id="{5A41951E-C306-B6F0-6906-F42F23FC2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63">
              <a:extLst>
                <a:ext uri="{FF2B5EF4-FFF2-40B4-BE49-F238E27FC236}">
                  <a16:creationId xmlns:a16="http://schemas.microsoft.com/office/drawing/2014/main" id="{97115B4D-2F13-8028-B981-CE76FA35D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64">
              <a:extLst>
                <a:ext uri="{FF2B5EF4-FFF2-40B4-BE49-F238E27FC236}">
                  <a16:creationId xmlns:a16="http://schemas.microsoft.com/office/drawing/2014/main" id="{36F4E0BB-53A3-7D7D-6512-445E7C2F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65">
              <a:extLst>
                <a:ext uri="{FF2B5EF4-FFF2-40B4-BE49-F238E27FC236}">
                  <a16:creationId xmlns:a16="http://schemas.microsoft.com/office/drawing/2014/main" id="{C86E0349-4AAC-12C1-3875-D0CD0EAB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66">
              <a:extLst>
                <a:ext uri="{FF2B5EF4-FFF2-40B4-BE49-F238E27FC236}">
                  <a16:creationId xmlns:a16="http://schemas.microsoft.com/office/drawing/2014/main" id="{BF456B52-C833-521F-F915-9025EF1E4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67">
              <a:extLst>
                <a:ext uri="{FF2B5EF4-FFF2-40B4-BE49-F238E27FC236}">
                  <a16:creationId xmlns:a16="http://schemas.microsoft.com/office/drawing/2014/main" id="{AF4DFD08-A288-DF50-967F-635A51F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68">
              <a:extLst>
                <a:ext uri="{FF2B5EF4-FFF2-40B4-BE49-F238E27FC236}">
                  <a16:creationId xmlns:a16="http://schemas.microsoft.com/office/drawing/2014/main" id="{88D0183D-25FF-D086-AE10-099016FD9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69">
              <a:extLst>
                <a:ext uri="{FF2B5EF4-FFF2-40B4-BE49-F238E27FC236}">
                  <a16:creationId xmlns:a16="http://schemas.microsoft.com/office/drawing/2014/main" id="{E3F3A54E-E2E0-DFC0-BDE0-BC8C835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70">
              <a:extLst>
                <a:ext uri="{FF2B5EF4-FFF2-40B4-BE49-F238E27FC236}">
                  <a16:creationId xmlns:a16="http://schemas.microsoft.com/office/drawing/2014/main" id="{00542899-D3D2-D89C-2A1E-FD1B281A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71">
              <a:extLst>
                <a:ext uri="{FF2B5EF4-FFF2-40B4-BE49-F238E27FC236}">
                  <a16:creationId xmlns:a16="http://schemas.microsoft.com/office/drawing/2014/main" id="{4F2091F0-6C59-C22E-2D7A-D8650E6D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72">
              <a:extLst>
                <a:ext uri="{FF2B5EF4-FFF2-40B4-BE49-F238E27FC236}">
                  <a16:creationId xmlns:a16="http://schemas.microsoft.com/office/drawing/2014/main" id="{C759C48C-E4F6-756D-CD1A-D99F9EE8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73">
              <a:extLst>
                <a:ext uri="{FF2B5EF4-FFF2-40B4-BE49-F238E27FC236}">
                  <a16:creationId xmlns:a16="http://schemas.microsoft.com/office/drawing/2014/main" id="{B513BF2E-1CAD-0746-B13A-128B06C2A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74">
              <a:extLst>
                <a:ext uri="{FF2B5EF4-FFF2-40B4-BE49-F238E27FC236}">
                  <a16:creationId xmlns:a16="http://schemas.microsoft.com/office/drawing/2014/main" id="{6D36D5FB-2771-CA97-4027-DE3D461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75">
              <a:extLst>
                <a:ext uri="{FF2B5EF4-FFF2-40B4-BE49-F238E27FC236}">
                  <a16:creationId xmlns:a16="http://schemas.microsoft.com/office/drawing/2014/main" id="{E16A2ECD-AEF0-C7FA-9748-E0BF5D27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76">
              <a:extLst>
                <a:ext uri="{FF2B5EF4-FFF2-40B4-BE49-F238E27FC236}">
                  <a16:creationId xmlns:a16="http://schemas.microsoft.com/office/drawing/2014/main" id="{8232E942-FE12-FC8D-053A-56B279EB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77">
              <a:extLst>
                <a:ext uri="{FF2B5EF4-FFF2-40B4-BE49-F238E27FC236}">
                  <a16:creationId xmlns:a16="http://schemas.microsoft.com/office/drawing/2014/main" id="{2A55122B-F810-3BD1-449E-9CE4A233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78">
              <a:extLst>
                <a:ext uri="{FF2B5EF4-FFF2-40B4-BE49-F238E27FC236}">
                  <a16:creationId xmlns:a16="http://schemas.microsoft.com/office/drawing/2014/main" id="{3ABB326F-35AA-1DFF-5CE2-C063938D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6D38AEF6-99D5-7E38-97F9-2E5B55AAEE9D}"/>
              </a:ext>
            </a:extLst>
          </p:cNvPr>
          <p:cNvSpPr txBox="1"/>
          <p:nvPr/>
        </p:nvSpPr>
        <p:spPr>
          <a:xfrm>
            <a:off x="5151934" y="361250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y </a:t>
            </a:r>
          </a:p>
        </p:txBody>
      </p:sp>
      <p:grpSp>
        <p:nvGrpSpPr>
          <p:cNvPr id="482" name="Group 3">
            <a:extLst>
              <a:ext uri="{FF2B5EF4-FFF2-40B4-BE49-F238E27FC236}">
                <a16:creationId xmlns:a16="http://schemas.microsoft.com/office/drawing/2014/main" id="{3255CCB8-44F8-A20E-3827-A17E56819D77}"/>
              </a:ext>
            </a:extLst>
          </p:cNvPr>
          <p:cNvGrpSpPr>
            <a:grpSpLocks/>
          </p:cNvGrpSpPr>
          <p:nvPr/>
        </p:nvGrpSpPr>
        <p:grpSpPr bwMode="auto">
          <a:xfrm>
            <a:off x="1724670" y="3516716"/>
            <a:ext cx="847018" cy="700129"/>
            <a:chOff x="2976" y="864"/>
            <a:chExt cx="780" cy="582"/>
          </a:xfrm>
        </p:grpSpPr>
        <p:sp>
          <p:nvSpPr>
            <p:cNvPr id="483" name="Freeform 4">
              <a:extLst>
                <a:ext uri="{FF2B5EF4-FFF2-40B4-BE49-F238E27FC236}">
                  <a16:creationId xmlns:a16="http://schemas.microsoft.com/office/drawing/2014/main" id="{00ED5007-9546-373B-8880-24352CCD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Freeform 5">
              <a:extLst>
                <a:ext uri="{FF2B5EF4-FFF2-40B4-BE49-F238E27FC236}">
                  <a16:creationId xmlns:a16="http://schemas.microsoft.com/office/drawing/2014/main" id="{A83C3275-0D4B-DBA2-1062-6D666EF4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Freeform 6">
              <a:extLst>
                <a:ext uri="{FF2B5EF4-FFF2-40B4-BE49-F238E27FC236}">
                  <a16:creationId xmlns:a16="http://schemas.microsoft.com/office/drawing/2014/main" id="{884912F4-5C3B-4A10-3993-86038B177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Freeform 7">
              <a:extLst>
                <a:ext uri="{FF2B5EF4-FFF2-40B4-BE49-F238E27FC236}">
                  <a16:creationId xmlns:a16="http://schemas.microsoft.com/office/drawing/2014/main" id="{CD76883F-B5B0-A859-43D0-6DF113F8F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Freeform 8">
              <a:extLst>
                <a:ext uri="{FF2B5EF4-FFF2-40B4-BE49-F238E27FC236}">
                  <a16:creationId xmlns:a16="http://schemas.microsoft.com/office/drawing/2014/main" id="{4E919A83-BB57-9AE0-548C-AED5357F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Freeform 9">
              <a:extLst>
                <a:ext uri="{FF2B5EF4-FFF2-40B4-BE49-F238E27FC236}">
                  <a16:creationId xmlns:a16="http://schemas.microsoft.com/office/drawing/2014/main" id="{0AB5D2D9-8E7E-111D-0F32-F67E6AD9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Freeform 10">
              <a:extLst>
                <a:ext uri="{FF2B5EF4-FFF2-40B4-BE49-F238E27FC236}">
                  <a16:creationId xmlns:a16="http://schemas.microsoft.com/office/drawing/2014/main" id="{723C6A8D-C9FB-2602-7087-C14C7EFE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Freeform 11">
              <a:extLst>
                <a:ext uri="{FF2B5EF4-FFF2-40B4-BE49-F238E27FC236}">
                  <a16:creationId xmlns:a16="http://schemas.microsoft.com/office/drawing/2014/main" id="{79F0CFD3-116C-DC19-EDAA-4D52CF33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Freeform 12">
              <a:extLst>
                <a:ext uri="{FF2B5EF4-FFF2-40B4-BE49-F238E27FC236}">
                  <a16:creationId xmlns:a16="http://schemas.microsoft.com/office/drawing/2014/main" id="{856A8574-1C9A-F687-8E1C-195C9836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Freeform 13">
              <a:extLst>
                <a:ext uri="{FF2B5EF4-FFF2-40B4-BE49-F238E27FC236}">
                  <a16:creationId xmlns:a16="http://schemas.microsoft.com/office/drawing/2014/main" id="{82B83F0B-9BEF-D2DD-B66C-A6673BB1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Freeform 14">
              <a:extLst>
                <a:ext uri="{FF2B5EF4-FFF2-40B4-BE49-F238E27FC236}">
                  <a16:creationId xmlns:a16="http://schemas.microsoft.com/office/drawing/2014/main" id="{209000B4-A187-C4BF-44BC-86DB69DA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Freeform 15">
              <a:extLst>
                <a:ext uri="{FF2B5EF4-FFF2-40B4-BE49-F238E27FC236}">
                  <a16:creationId xmlns:a16="http://schemas.microsoft.com/office/drawing/2014/main" id="{456D66D3-D6CE-7543-EF43-FC066046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Freeform 16">
              <a:extLst>
                <a:ext uri="{FF2B5EF4-FFF2-40B4-BE49-F238E27FC236}">
                  <a16:creationId xmlns:a16="http://schemas.microsoft.com/office/drawing/2014/main" id="{C4C04134-0F3F-3446-64FB-6B442A79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Freeform 17">
              <a:extLst>
                <a:ext uri="{FF2B5EF4-FFF2-40B4-BE49-F238E27FC236}">
                  <a16:creationId xmlns:a16="http://schemas.microsoft.com/office/drawing/2014/main" id="{DF831F79-01E7-7AF3-5414-6712A716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Freeform 18">
              <a:extLst>
                <a:ext uri="{FF2B5EF4-FFF2-40B4-BE49-F238E27FC236}">
                  <a16:creationId xmlns:a16="http://schemas.microsoft.com/office/drawing/2014/main" id="{16F90DCB-9372-21DA-317F-75709586D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Freeform 19">
              <a:extLst>
                <a:ext uri="{FF2B5EF4-FFF2-40B4-BE49-F238E27FC236}">
                  <a16:creationId xmlns:a16="http://schemas.microsoft.com/office/drawing/2014/main" id="{21379D71-2C23-5A55-3403-C0484395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Freeform 20">
              <a:extLst>
                <a:ext uri="{FF2B5EF4-FFF2-40B4-BE49-F238E27FC236}">
                  <a16:creationId xmlns:a16="http://schemas.microsoft.com/office/drawing/2014/main" id="{261A58A5-91AB-812C-DECC-C96DC180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Freeform 21">
              <a:extLst>
                <a:ext uri="{FF2B5EF4-FFF2-40B4-BE49-F238E27FC236}">
                  <a16:creationId xmlns:a16="http://schemas.microsoft.com/office/drawing/2014/main" id="{304D33E4-7C46-826D-B3C8-3EE5B19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Freeform 22">
              <a:extLst>
                <a:ext uri="{FF2B5EF4-FFF2-40B4-BE49-F238E27FC236}">
                  <a16:creationId xmlns:a16="http://schemas.microsoft.com/office/drawing/2014/main" id="{D7042302-D183-C5E0-8CCB-3C20C7C0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Freeform 23">
              <a:extLst>
                <a:ext uri="{FF2B5EF4-FFF2-40B4-BE49-F238E27FC236}">
                  <a16:creationId xmlns:a16="http://schemas.microsoft.com/office/drawing/2014/main" id="{3CFC0E63-2424-38E6-D5D6-410B8012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Freeform 24">
              <a:extLst>
                <a:ext uri="{FF2B5EF4-FFF2-40B4-BE49-F238E27FC236}">
                  <a16:creationId xmlns:a16="http://schemas.microsoft.com/office/drawing/2014/main" id="{068A928B-B4C8-9CF5-E22E-DDF8C3E21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Freeform 25">
              <a:extLst>
                <a:ext uri="{FF2B5EF4-FFF2-40B4-BE49-F238E27FC236}">
                  <a16:creationId xmlns:a16="http://schemas.microsoft.com/office/drawing/2014/main" id="{14DFAF7A-45A3-7C2C-0EB9-9D344018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Freeform 26">
              <a:extLst>
                <a:ext uri="{FF2B5EF4-FFF2-40B4-BE49-F238E27FC236}">
                  <a16:creationId xmlns:a16="http://schemas.microsoft.com/office/drawing/2014/main" id="{FEDAA045-650C-1D0A-BAAF-3A0DBE0EB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Freeform 27">
              <a:extLst>
                <a:ext uri="{FF2B5EF4-FFF2-40B4-BE49-F238E27FC236}">
                  <a16:creationId xmlns:a16="http://schemas.microsoft.com/office/drawing/2014/main" id="{F6AC0842-8062-3DB9-6D24-EBB61031A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Freeform 28">
              <a:extLst>
                <a:ext uri="{FF2B5EF4-FFF2-40B4-BE49-F238E27FC236}">
                  <a16:creationId xmlns:a16="http://schemas.microsoft.com/office/drawing/2014/main" id="{928AFFB8-96F8-DC9E-CE55-DC1431AD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Freeform 29">
              <a:extLst>
                <a:ext uri="{FF2B5EF4-FFF2-40B4-BE49-F238E27FC236}">
                  <a16:creationId xmlns:a16="http://schemas.microsoft.com/office/drawing/2014/main" id="{A8B6CB45-3184-2284-B812-51144F88C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Freeform 30">
              <a:extLst>
                <a:ext uri="{FF2B5EF4-FFF2-40B4-BE49-F238E27FC236}">
                  <a16:creationId xmlns:a16="http://schemas.microsoft.com/office/drawing/2014/main" id="{C1A83F3F-F966-9DAC-404F-6AC605CD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Freeform 31">
              <a:extLst>
                <a:ext uri="{FF2B5EF4-FFF2-40B4-BE49-F238E27FC236}">
                  <a16:creationId xmlns:a16="http://schemas.microsoft.com/office/drawing/2014/main" id="{85600912-C452-B6F9-5BDE-7E4CF232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Freeform 32">
              <a:extLst>
                <a:ext uri="{FF2B5EF4-FFF2-40B4-BE49-F238E27FC236}">
                  <a16:creationId xmlns:a16="http://schemas.microsoft.com/office/drawing/2014/main" id="{5DC0BB9E-7809-B198-CAC6-7CF7115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Freeform 33">
              <a:extLst>
                <a:ext uri="{FF2B5EF4-FFF2-40B4-BE49-F238E27FC236}">
                  <a16:creationId xmlns:a16="http://schemas.microsoft.com/office/drawing/2014/main" id="{923AEF95-F966-3E5D-A3E7-4ED270C38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Freeform 34">
              <a:extLst>
                <a:ext uri="{FF2B5EF4-FFF2-40B4-BE49-F238E27FC236}">
                  <a16:creationId xmlns:a16="http://schemas.microsoft.com/office/drawing/2014/main" id="{CDB28250-615E-0006-B887-CB057F385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Freeform 35">
              <a:extLst>
                <a:ext uri="{FF2B5EF4-FFF2-40B4-BE49-F238E27FC236}">
                  <a16:creationId xmlns:a16="http://schemas.microsoft.com/office/drawing/2014/main" id="{91C93F40-E733-0C7B-56A3-1057D366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Freeform 36">
              <a:extLst>
                <a:ext uri="{FF2B5EF4-FFF2-40B4-BE49-F238E27FC236}">
                  <a16:creationId xmlns:a16="http://schemas.microsoft.com/office/drawing/2014/main" id="{3CA5B438-70D0-7641-7B82-77041040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Freeform 37">
              <a:extLst>
                <a:ext uri="{FF2B5EF4-FFF2-40B4-BE49-F238E27FC236}">
                  <a16:creationId xmlns:a16="http://schemas.microsoft.com/office/drawing/2014/main" id="{0AAB80CE-79BD-B5E8-4DA5-756513B7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Freeform 38">
              <a:extLst>
                <a:ext uri="{FF2B5EF4-FFF2-40B4-BE49-F238E27FC236}">
                  <a16:creationId xmlns:a16="http://schemas.microsoft.com/office/drawing/2014/main" id="{6B5F5BA7-AB85-59AA-96B2-3E9B57879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Freeform 39">
              <a:extLst>
                <a:ext uri="{FF2B5EF4-FFF2-40B4-BE49-F238E27FC236}">
                  <a16:creationId xmlns:a16="http://schemas.microsoft.com/office/drawing/2014/main" id="{F446AFD7-CAAC-9026-F096-CCDCA1B60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Freeform 40">
              <a:extLst>
                <a:ext uri="{FF2B5EF4-FFF2-40B4-BE49-F238E27FC236}">
                  <a16:creationId xmlns:a16="http://schemas.microsoft.com/office/drawing/2014/main" id="{18F6CEF0-BFE1-78CE-8D43-79220C05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Freeform 41">
              <a:extLst>
                <a:ext uri="{FF2B5EF4-FFF2-40B4-BE49-F238E27FC236}">
                  <a16:creationId xmlns:a16="http://schemas.microsoft.com/office/drawing/2014/main" id="{8296BDDF-38C8-C0E3-1E48-F3B9DCAE7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Freeform 42">
              <a:extLst>
                <a:ext uri="{FF2B5EF4-FFF2-40B4-BE49-F238E27FC236}">
                  <a16:creationId xmlns:a16="http://schemas.microsoft.com/office/drawing/2014/main" id="{8ACA777A-9C55-DC93-90D7-49296E8D9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Freeform 43">
              <a:extLst>
                <a:ext uri="{FF2B5EF4-FFF2-40B4-BE49-F238E27FC236}">
                  <a16:creationId xmlns:a16="http://schemas.microsoft.com/office/drawing/2014/main" id="{F8E1BE72-7258-2AB5-3485-ABDEE284E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Freeform 44">
              <a:extLst>
                <a:ext uri="{FF2B5EF4-FFF2-40B4-BE49-F238E27FC236}">
                  <a16:creationId xmlns:a16="http://schemas.microsoft.com/office/drawing/2014/main" id="{2C34E757-1AD2-B984-C053-29B8B872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Freeform 45">
              <a:extLst>
                <a:ext uri="{FF2B5EF4-FFF2-40B4-BE49-F238E27FC236}">
                  <a16:creationId xmlns:a16="http://schemas.microsoft.com/office/drawing/2014/main" id="{B8F775D3-F85D-1FEA-DC9D-71136408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Freeform 46">
              <a:extLst>
                <a:ext uri="{FF2B5EF4-FFF2-40B4-BE49-F238E27FC236}">
                  <a16:creationId xmlns:a16="http://schemas.microsoft.com/office/drawing/2014/main" id="{6620D06B-A623-FE9A-D754-EDCC97C8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Freeform 47">
              <a:extLst>
                <a:ext uri="{FF2B5EF4-FFF2-40B4-BE49-F238E27FC236}">
                  <a16:creationId xmlns:a16="http://schemas.microsoft.com/office/drawing/2014/main" id="{0ED934B5-4C9F-A569-16D7-AA9A261A8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Freeform 48">
              <a:extLst>
                <a:ext uri="{FF2B5EF4-FFF2-40B4-BE49-F238E27FC236}">
                  <a16:creationId xmlns:a16="http://schemas.microsoft.com/office/drawing/2014/main" id="{AA67FC28-ABCB-4CB8-19C4-4EF6AAA2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Freeform 49">
              <a:extLst>
                <a:ext uri="{FF2B5EF4-FFF2-40B4-BE49-F238E27FC236}">
                  <a16:creationId xmlns:a16="http://schemas.microsoft.com/office/drawing/2014/main" id="{C17B6B6E-5424-6F4F-9C9B-DCAFF86E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Freeform 50">
              <a:extLst>
                <a:ext uri="{FF2B5EF4-FFF2-40B4-BE49-F238E27FC236}">
                  <a16:creationId xmlns:a16="http://schemas.microsoft.com/office/drawing/2014/main" id="{02C6D3F6-01CC-14AE-0326-A0960700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Freeform 51">
              <a:extLst>
                <a:ext uri="{FF2B5EF4-FFF2-40B4-BE49-F238E27FC236}">
                  <a16:creationId xmlns:a16="http://schemas.microsoft.com/office/drawing/2014/main" id="{6BD3118E-E92D-6FFE-8ABE-A581F6F7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Freeform 52">
              <a:extLst>
                <a:ext uri="{FF2B5EF4-FFF2-40B4-BE49-F238E27FC236}">
                  <a16:creationId xmlns:a16="http://schemas.microsoft.com/office/drawing/2014/main" id="{79436990-59BA-193A-EA71-E593FBD39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Freeform 53">
              <a:extLst>
                <a:ext uri="{FF2B5EF4-FFF2-40B4-BE49-F238E27FC236}">
                  <a16:creationId xmlns:a16="http://schemas.microsoft.com/office/drawing/2014/main" id="{74A40F6C-5247-E55C-A7DB-07953700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Freeform 54">
              <a:extLst>
                <a:ext uri="{FF2B5EF4-FFF2-40B4-BE49-F238E27FC236}">
                  <a16:creationId xmlns:a16="http://schemas.microsoft.com/office/drawing/2014/main" id="{1E88683F-569D-3131-EBAD-9A1FCF00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Freeform 55">
              <a:extLst>
                <a:ext uri="{FF2B5EF4-FFF2-40B4-BE49-F238E27FC236}">
                  <a16:creationId xmlns:a16="http://schemas.microsoft.com/office/drawing/2014/main" id="{73FDBD80-7D69-E76B-0074-75EAD997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Freeform 56">
              <a:extLst>
                <a:ext uri="{FF2B5EF4-FFF2-40B4-BE49-F238E27FC236}">
                  <a16:creationId xmlns:a16="http://schemas.microsoft.com/office/drawing/2014/main" id="{66475127-AAE8-C25A-481D-89956234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Freeform 57">
              <a:extLst>
                <a:ext uri="{FF2B5EF4-FFF2-40B4-BE49-F238E27FC236}">
                  <a16:creationId xmlns:a16="http://schemas.microsoft.com/office/drawing/2014/main" id="{3126006A-16C2-B776-D612-36BBC91F8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Freeform 58">
              <a:extLst>
                <a:ext uri="{FF2B5EF4-FFF2-40B4-BE49-F238E27FC236}">
                  <a16:creationId xmlns:a16="http://schemas.microsoft.com/office/drawing/2014/main" id="{A81B0D33-5B26-2D4B-E45C-46804708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Freeform 59">
              <a:extLst>
                <a:ext uri="{FF2B5EF4-FFF2-40B4-BE49-F238E27FC236}">
                  <a16:creationId xmlns:a16="http://schemas.microsoft.com/office/drawing/2014/main" id="{D3382B8C-8C86-A058-2239-A9EF9D0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Freeform 60">
              <a:extLst>
                <a:ext uri="{FF2B5EF4-FFF2-40B4-BE49-F238E27FC236}">
                  <a16:creationId xmlns:a16="http://schemas.microsoft.com/office/drawing/2014/main" id="{C53E9ADB-85E3-EFAC-402C-39A5725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Freeform 61">
              <a:extLst>
                <a:ext uri="{FF2B5EF4-FFF2-40B4-BE49-F238E27FC236}">
                  <a16:creationId xmlns:a16="http://schemas.microsoft.com/office/drawing/2014/main" id="{96AF50BA-2CCF-9BEB-5976-F36454431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Freeform 62">
              <a:extLst>
                <a:ext uri="{FF2B5EF4-FFF2-40B4-BE49-F238E27FC236}">
                  <a16:creationId xmlns:a16="http://schemas.microsoft.com/office/drawing/2014/main" id="{22D5288E-BD26-0FFB-6D5A-D8B92A6D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Freeform 63">
              <a:extLst>
                <a:ext uri="{FF2B5EF4-FFF2-40B4-BE49-F238E27FC236}">
                  <a16:creationId xmlns:a16="http://schemas.microsoft.com/office/drawing/2014/main" id="{55D2C6F9-A304-4B64-22AE-04BF0B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Freeform 64">
              <a:extLst>
                <a:ext uri="{FF2B5EF4-FFF2-40B4-BE49-F238E27FC236}">
                  <a16:creationId xmlns:a16="http://schemas.microsoft.com/office/drawing/2014/main" id="{34134B88-CFBE-83E6-58D2-4D2A916E4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" name="Freeform 65">
              <a:extLst>
                <a:ext uri="{FF2B5EF4-FFF2-40B4-BE49-F238E27FC236}">
                  <a16:creationId xmlns:a16="http://schemas.microsoft.com/office/drawing/2014/main" id="{72C4EB5F-1634-A285-B0FA-D62421BC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5" name="Freeform 66">
              <a:extLst>
                <a:ext uri="{FF2B5EF4-FFF2-40B4-BE49-F238E27FC236}">
                  <a16:creationId xmlns:a16="http://schemas.microsoft.com/office/drawing/2014/main" id="{DB6C8132-6CB8-479A-E8B0-B49E946A6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6" name="Freeform 67">
              <a:extLst>
                <a:ext uri="{FF2B5EF4-FFF2-40B4-BE49-F238E27FC236}">
                  <a16:creationId xmlns:a16="http://schemas.microsoft.com/office/drawing/2014/main" id="{BF083DF8-E3EA-2080-BE5C-DF0A5C81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7" name="Freeform 68">
              <a:extLst>
                <a:ext uri="{FF2B5EF4-FFF2-40B4-BE49-F238E27FC236}">
                  <a16:creationId xmlns:a16="http://schemas.microsoft.com/office/drawing/2014/main" id="{7B58C415-024D-E6FD-836C-DDD4F33D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8" name="Freeform 69">
              <a:extLst>
                <a:ext uri="{FF2B5EF4-FFF2-40B4-BE49-F238E27FC236}">
                  <a16:creationId xmlns:a16="http://schemas.microsoft.com/office/drawing/2014/main" id="{DD469901-7C2A-E156-5BD2-2BDFE958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Freeform 70">
              <a:extLst>
                <a:ext uri="{FF2B5EF4-FFF2-40B4-BE49-F238E27FC236}">
                  <a16:creationId xmlns:a16="http://schemas.microsoft.com/office/drawing/2014/main" id="{B6375B30-0538-9615-F623-D1E064D9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Freeform 71">
              <a:extLst>
                <a:ext uri="{FF2B5EF4-FFF2-40B4-BE49-F238E27FC236}">
                  <a16:creationId xmlns:a16="http://schemas.microsoft.com/office/drawing/2014/main" id="{E7034386-1FE4-B954-2E13-5EF91CA1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Freeform 72">
              <a:extLst>
                <a:ext uri="{FF2B5EF4-FFF2-40B4-BE49-F238E27FC236}">
                  <a16:creationId xmlns:a16="http://schemas.microsoft.com/office/drawing/2014/main" id="{6FB80584-CB41-3B77-6B66-E4C09F407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2" name="Freeform 73">
              <a:extLst>
                <a:ext uri="{FF2B5EF4-FFF2-40B4-BE49-F238E27FC236}">
                  <a16:creationId xmlns:a16="http://schemas.microsoft.com/office/drawing/2014/main" id="{CFBADB65-AAA4-877D-0C1D-BFA3FAA5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Freeform 74">
              <a:extLst>
                <a:ext uri="{FF2B5EF4-FFF2-40B4-BE49-F238E27FC236}">
                  <a16:creationId xmlns:a16="http://schemas.microsoft.com/office/drawing/2014/main" id="{992098FC-270B-6B2C-8C3F-0CC6C69F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Freeform 75">
              <a:extLst>
                <a:ext uri="{FF2B5EF4-FFF2-40B4-BE49-F238E27FC236}">
                  <a16:creationId xmlns:a16="http://schemas.microsoft.com/office/drawing/2014/main" id="{2954DC32-40C3-C9B1-187D-B2D8B1A48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Freeform 76">
              <a:extLst>
                <a:ext uri="{FF2B5EF4-FFF2-40B4-BE49-F238E27FC236}">
                  <a16:creationId xmlns:a16="http://schemas.microsoft.com/office/drawing/2014/main" id="{ADE9A6D6-4474-6D65-80B5-12D893AD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Freeform 77">
              <a:extLst>
                <a:ext uri="{FF2B5EF4-FFF2-40B4-BE49-F238E27FC236}">
                  <a16:creationId xmlns:a16="http://schemas.microsoft.com/office/drawing/2014/main" id="{27926B3A-E912-9A3B-2A0F-E30F6DA4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Freeform 78">
              <a:extLst>
                <a:ext uri="{FF2B5EF4-FFF2-40B4-BE49-F238E27FC236}">
                  <a16:creationId xmlns:a16="http://schemas.microsoft.com/office/drawing/2014/main" id="{0C5AABDC-F7BC-5535-D24E-292FDA71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7F937F72-1EB9-C068-99EF-4709DDF8855F}"/>
              </a:ext>
            </a:extLst>
          </p:cNvPr>
          <p:cNvSpPr txBox="1"/>
          <p:nvPr/>
        </p:nvSpPr>
        <p:spPr>
          <a:xfrm>
            <a:off x="1226570" y="360680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x </a:t>
            </a:r>
          </a:p>
        </p:txBody>
      </p:sp>
      <p:sp>
        <p:nvSpPr>
          <p:cNvPr id="752" name="Oval 751">
            <a:extLst>
              <a:ext uri="{FF2B5EF4-FFF2-40B4-BE49-F238E27FC236}">
                <a16:creationId xmlns:a16="http://schemas.microsoft.com/office/drawing/2014/main" id="{1B06BAEE-72B7-1936-ECFF-591322C4AD0D}"/>
              </a:ext>
            </a:extLst>
          </p:cNvPr>
          <p:cNvSpPr/>
          <p:nvPr/>
        </p:nvSpPr>
        <p:spPr bwMode="auto">
          <a:xfrm>
            <a:off x="2662060" y="5711170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988" name="Rectangle 15">
            <a:extLst>
              <a:ext uri="{FF2B5EF4-FFF2-40B4-BE49-F238E27FC236}">
                <a16:creationId xmlns:a16="http://schemas.microsoft.com/office/drawing/2014/main" id="{55D8D388-ADA4-8F53-88DF-F899DEE8E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3" y="1188862"/>
            <a:ext cx="7425881" cy="64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indent="0" eaLnBrk="1" hangingPunct="1">
              <a:buNone/>
            </a:pPr>
            <a:r>
              <a:rPr lang="en-US" altLang="en-US" sz="2800" dirty="0"/>
              <a:t>Seller may have a valuation, maybe the item should just stay with seller – but only seller knows valuation</a:t>
            </a:r>
            <a:endParaRPr lang="en-US" altLang="en-US" sz="2000" b="1" dirty="0"/>
          </a:p>
        </p:txBody>
      </p:sp>
      <p:sp>
        <p:nvSpPr>
          <p:cNvPr id="987" name="TextBox 986">
            <a:extLst>
              <a:ext uri="{FF2B5EF4-FFF2-40B4-BE49-F238E27FC236}">
                <a16:creationId xmlns:a16="http://schemas.microsoft.com/office/drawing/2014/main" id="{BB38EA67-4038-452B-FBAA-F7D30895C219}"/>
              </a:ext>
            </a:extLst>
          </p:cNvPr>
          <p:cNvSpPr txBox="1"/>
          <p:nvPr/>
        </p:nvSpPr>
        <p:spPr>
          <a:xfrm>
            <a:off x="3347861" y="5956500"/>
            <a:ext cx="13529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seller</a:t>
            </a:r>
          </a:p>
        </p:txBody>
      </p:sp>
      <p:sp>
        <p:nvSpPr>
          <p:cNvPr id="990" name="TextBox 989">
            <a:extLst>
              <a:ext uri="{FF2B5EF4-FFF2-40B4-BE49-F238E27FC236}">
                <a16:creationId xmlns:a16="http://schemas.microsoft.com/office/drawing/2014/main" id="{CCE79193-6217-4E7C-CD7F-461226335E66}"/>
              </a:ext>
            </a:extLst>
          </p:cNvPr>
          <p:cNvSpPr txBox="1"/>
          <p:nvPr/>
        </p:nvSpPr>
        <p:spPr>
          <a:xfrm>
            <a:off x="7091616" y="5993372"/>
            <a:ext cx="13529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70C0"/>
                </a:solidFill>
              </a:rPr>
              <a:t>buyer</a:t>
            </a:r>
          </a:p>
        </p:txBody>
      </p:sp>
      <p:sp>
        <p:nvSpPr>
          <p:cNvPr id="596" name="TextBox 595">
            <a:extLst>
              <a:ext uri="{FF2B5EF4-FFF2-40B4-BE49-F238E27FC236}">
                <a16:creationId xmlns:a16="http://schemas.microsoft.com/office/drawing/2014/main" id="{2BD1649A-E542-982F-ECE7-E5811EA1B24F}"/>
              </a:ext>
            </a:extLst>
          </p:cNvPr>
          <p:cNvSpPr txBox="1"/>
          <p:nvPr/>
        </p:nvSpPr>
        <p:spPr>
          <a:xfrm>
            <a:off x="8785608" y="1208434"/>
            <a:ext cx="3191671" cy="52445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sz="2800" dirty="0"/>
              <a:t>We would like a mechanism that: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 dirty="0"/>
              <a:t>1. is efficient (trade if and only if y &gt; x),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 dirty="0"/>
              <a:t>2. is budget-balanced (seller receives what buyer pays, or at least doesn’t require external subsidy),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 dirty="0"/>
              <a:t>3. has voluntary participation,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 dirty="0"/>
              <a:t>4. has all this </a:t>
            </a:r>
            <a:r>
              <a:rPr lang="en-US" altLang="en-US" sz="2400" i="1" dirty="0"/>
              <a:t>in equilibrium</a:t>
            </a:r>
          </a:p>
          <a:p>
            <a:pPr>
              <a:lnSpc>
                <a:spcPct val="90000"/>
              </a:lnSpc>
            </a:pPr>
            <a:r>
              <a:rPr lang="en-US" altLang="en-US" sz="2800" dirty="0"/>
              <a:t>This is impossible!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95699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955EFDAB-7AEC-42D7-9B87-5181FB14CB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0106"/>
            <a:ext cx="7731889" cy="334032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4453335-3BBB-3989-A60D-BCF1B53C7443}"/>
              </a:ext>
            </a:extLst>
          </p:cNvPr>
          <p:cNvSpPr txBox="1"/>
          <p:nvPr/>
        </p:nvSpPr>
        <p:spPr>
          <a:xfrm>
            <a:off x="7731889" y="1602384"/>
            <a:ext cx="4321215" cy="513986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maximize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0.3pi_1_1 + 0.4pi_2_1 + 0.3pi_3_1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subject to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p_t_1_o1 + p_t_1_o2 + p_t_1_o3 = 1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p_t_2_o1 + p_t_2_o2 + p_t_2_o3 = 1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p_t_3_o1 + p_t_3_o2 + p_t_3_o3 = 1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0p_t_1_o1 + 0p_t_1_o2 + 0p_t_1_o3 - pi_1_1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200p_t_2_o1 + 100p_t_2_o2 + 0p_t_2_o3 - pi_2_1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500p_t_3_o1 + 200p_t_3_o2 + 0p_t_3_o3 - pi_3_1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0p_t_1_o1 + 0p_t_1_o2 + 0p_t_1_o3 - pi_1_1 - 0p_t_2_o1 - 0p_t_2_o2 - 0p_t_2_o3 +                                                        pi_2_1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0p_t_1_o1 + 0p_t_1_o2 + 0p_t_1_o3 - pi_1_1 - 0p_t_3_o1 - 0p_t_3_o2 - 0p_t_3_o3 +                                                        pi_3_1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200p_t_2_o1 + 100p_t_2_o2 + 0p_t_2_o3 - pi_2_1 - 200p_t_1_o1 - 100p_t_1_o2 - 0p_                                                       t_1_o3 + pi_1_1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200p_t_2_o1 + 100p_t_2_o2 + 0p_t_2_o3 - pi_2_1 - 200p_t_3_o1 - 100p_t_3_o2 - 0p_                                                       t_3_o3 + pi_3_1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500p_t_3_o1 + 200p_t_3_o2 + 0p_t_3_o3 - pi_3_1 - 500p_t_1_o1 - 200p_t_1_o2 - 0p_                                                       t_1_o3 + pi_1_1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500p_t_3_o1 + 200p_t_3_o2 + 0p_t_3_o3 - pi_3_1 - 500p_t_2_o1 - 200p_t_2_o2 - 0p_                                                       t_2_o3 + pi_2_1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bounds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p_t_1_o1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p_t_1_o2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p_t_1_o3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-inf &lt;= pi_1_1 &lt;= +inf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p_t_2_o1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p_t_2_o2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p_t_2_o3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-inf &lt;= pi_2_1 &lt;= +inf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p_t_3_o1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p_t_3_o2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p_t_3_o3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-inf &lt;= pi_3_1 &lt;= +inf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end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8115C8BE-CA58-4858-49A4-B64B3DC64F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3946" y="3965227"/>
            <a:ext cx="4226156" cy="2975600"/>
          </a:xfrm>
          <a:prstGeom prst="rect">
            <a:avLst/>
          </a:prstGeom>
        </p:spPr>
      </p:pic>
      <p:sp>
        <p:nvSpPr>
          <p:cNvPr id="23" name="Title 1">
            <a:extLst>
              <a:ext uri="{FF2B5EF4-FFF2-40B4-BE49-F238E27FC236}">
                <a16:creationId xmlns:a16="http://schemas.microsoft.com/office/drawing/2014/main" id="{D849F1F3-3FBB-39EC-B432-EF7E881E5A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28529" y="189286"/>
            <a:ext cx="4724575" cy="1018305"/>
          </a:xfrm>
        </p:spPr>
        <p:txBody>
          <a:bodyPr>
            <a:normAutofit fontScale="90000"/>
          </a:bodyPr>
          <a:lstStyle/>
          <a:p>
            <a:pPr algn="r"/>
            <a:r>
              <a:rPr lang="en-US" dirty="0"/>
              <a:t>Automated mechanism design</a:t>
            </a:r>
            <a:br>
              <a:rPr lang="en-US" dirty="0"/>
            </a:br>
            <a:r>
              <a:rPr lang="en-US" sz="3600" dirty="0">
                <a:solidFill>
                  <a:srgbClr val="0070C0"/>
                </a:solidFill>
              </a:rPr>
              <a:t>[</a:t>
            </a:r>
            <a:r>
              <a:rPr lang="en-US" sz="3600" dirty="0">
                <a:solidFill>
                  <a:srgbClr val="0070C0"/>
                </a:solidFill>
                <a:hlinkClick r:id="rId4"/>
              </a:rPr>
              <a:t>C. &amp; </a:t>
            </a:r>
            <a:r>
              <a:rPr lang="en-US" sz="3600" dirty="0" err="1">
                <a:solidFill>
                  <a:srgbClr val="0070C0"/>
                </a:solidFill>
                <a:hlinkClick r:id="rId4"/>
              </a:rPr>
              <a:t>Sandholm</a:t>
            </a:r>
            <a:r>
              <a:rPr lang="en-US" sz="3600" dirty="0">
                <a:solidFill>
                  <a:srgbClr val="0070C0"/>
                </a:solidFill>
                <a:hlinkClick r:id="rId4"/>
              </a:rPr>
              <a:t> ‘02</a:t>
            </a:r>
            <a:r>
              <a:rPr lang="en-US" sz="3600" dirty="0">
                <a:solidFill>
                  <a:srgbClr val="0070C0"/>
                </a:solidFill>
              </a:rPr>
              <a:t>]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29893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65577" y="336631"/>
            <a:ext cx="1186445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Summary of approach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82219" y="1278380"/>
            <a:ext cx="5315820" cy="5916251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Game-theoretic failures to cooperate can happen </a:t>
            </a:r>
            <a:r>
              <a:rPr lang="en-US" altLang="en-US" b="1" dirty="0"/>
              <a:t>even with almost perfectly aligned agents</a:t>
            </a:r>
          </a:p>
          <a:p>
            <a:pPr eaLnBrk="1" hangingPunct="1"/>
            <a:r>
              <a:rPr lang="en-US" altLang="en-US" dirty="0"/>
              <a:t>Some ways of getting to cooperation make sense for </a:t>
            </a:r>
            <a:r>
              <a:rPr lang="en-US" altLang="en-US" b="1" dirty="0"/>
              <a:t>humans</a:t>
            </a:r>
            <a:r>
              <a:rPr lang="en-US" altLang="en-US" dirty="0"/>
              <a:t> as well…</a:t>
            </a:r>
          </a:p>
          <a:p>
            <a:pPr eaLnBrk="1" hangingPunct="1"/>
            <a:r>
              <a:rPr lang="en-US" altLang="en-US" dirty="0"/>
              <a:t>... but there are others that seem more natural for </a:t>
            </a:r>
            <a:r>
              <a:rPr lang="en-US" altLang="en-US" b="1" dirty="0"/>
              <a:t>(advanced) AI agents</a:t>
            </a:r>
          </a:p>
          <a:p>
            <a:pPr eaLnBrk="1" hangingPunct="1"/>
            <a:r>
              <a:rPr lang="en-US" altLang="en-US" dirty="0"/>
              <a:t>Let’s not unnecessarily limit our toolkit!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74FA7F-DCE8-47F3-84AD-549304C44F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51743" y="336631"/>
            <a:ext cx="2840107" cy="132008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0D8983-F16E-4706-9974-F17F9CA488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97302" y="2041865"/>
            <a:ext cx="3946193" cy="784374"/>
          </a:xfrm>
          <a:prstGeom prst="rect">
            <a:avLst/>
          </a:prstGeom>
        </p:spPr>
      </p:pic>
      <p:pic>
        <p:nvPicPr>
          <p:cNvPr id="367616" name="Picture 367615">
            <a:extLst>
              <a:ext uri="{FF2B5EF4-FFF2-40B4-BE49-F238E27FC236}">
                <a16:creationId xmlns:a16="http://schemas.microsoft.com/office/drawing/2014/main" id="{44758568-2D44-4CDD-AE19-45A8DA8A46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84554" y="161951"/>
            <a:ext cx="1548305" cy="1392376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F6B8A6EA-058A-4F4E-A273-32B62DDBEF9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875" y="3259236"/>
            <a:ext cx="2032520" cy="1033443"/>
          </a:xfrm>
          <a:prstGeom prst="rect">
            <a:avLst/>
          </a:prstGeom>
        </p:spPr>
      </p:pic>
      <p:pic>
        <p:nvPicPr>
          <p:cNvPr id="367617" name="Picture 367616">
            <a:extLst>
              <a:ext uri="{FF2B5EF4-FFF2-40B4-BE49-F238E27FC236}">
                <a16:creationId xmlns:a16="http://schemas.microsoft.com/office/drawing/2014/main" id="{55A7B423-E52C-495F-B12B-FE09E88F374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83481" y="3183169"/>
            <a:ext cx="3844031" cy="1391674"/>
          </a:xfrm>
          <a:prstGeom prst="rect">
            <a:avLst/>
          </a:prstGeom>
        </p:spPr>
      </p:pic>
      <p:pic>
        <p:nvPicPr>
          <p:cNvPr id="367618" name="Picture 367617">
            <a:extLst>
              <a:ext uri="{FF2B5EF4-FFF2-40B4-BE49-F238E27FC236}">
                <a16:creationId xmlns:a16="http://schemas.microsoft.com/office/drawing/2014/main" id="{87CB03CD-7596-4801-ADEF-A333AB08B85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37211" y="4661758"/>
            <a:ext cx="4237534" cy="1122081"/>
          </a:xfrm>
          <a:prstGeom prst="rect">
            <a:avLst/>
          </a:prstGeom>
        </p:spPr>
      </p:pic>
      <p:pic>
        <p:nvPicPr>
          <p:cNvPr id="367620" name="Picture 367619">
            <a:extLst>
              <a:ext uri="{FF2B5EF4-FFF2-40B4-BE49-F238E27FC236}">
                <a16:creationId xmlns:a16="http://schemas.microsoft.com/office/drawing/2014/main" id="{169C85EF-9AE2-4D9F-BDC4-A45CABAC2BE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138678" y="4941556"/>
            <a:ext cx="1694181" cy="842283"/>
          </a:xfrm>
          <a:prstGeom prst="rect">
            <a:avLst/>
          </a:prstGeom>
        </p:spPr>
      </p:pic>
      <p:sp>
        <p:nvSpPr>
          <p:cNvPr id="367621" name="TextBox 367620">
            <a:extLst>
              <a:ext uri="{FF2B5EF4-FFF2-40B4-BE49-F238E27FC236}">
                <a16:creationId xmlns:a16="http://schemas.microsoft.com/office/drawing/2014/main" id="{8A317C3F-9060-4657-B697-91576FCF3047}"/>
              </a:ext>
            </a:extLst>
          </p:cNvPr>
          <p:cNvSpPr txBox="1"/>
          <p:nvPr/>
        </p:nvSpPr>
        <p:spPr>
          <a:xfrm>
            <a:off x="5372017" y="5942886"/>
            <a:ext cx="3292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disarmament (mixed strategies)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D5101314-755D-4424-B5E7-3CB1D68A5957}"/>
              </a:ext>
            </a:extLst>
          </p:cNvPr>
          <p:cNvSpPr txBox="1"/>
          <p:nvPr/>
        </p:nvSpPr>
        <p:spPr>
          <a:xfrm>
            <a:off x="8837446" y="5859254"/>
            <a:ext cx="32925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philosophical foundations (evidential decision theory, self-locating belief, …)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C8D3DB5-D134-4FF0-B831-009AE8A028C8}"/>
              </a:ext>
            </a:extLst>
          </p:cNvPr>
          <p:cNvSpPr txBox="1"/>
          <p:nvPr/>
        </p:nvSpPr>
        <p:spPr>
          <a:xfrm>
            <a:off x="9390348" y="1498911"/>
            <a:ext cx="3292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ethics &amp; norms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2F396F3-017E-43CE-8D17-68BFB8DFD4D7}"/>
              </a:ext>
            </a:extLst>
          </p:cNvPr>
          <p:cNvSpPr txBox="1"/>
          <p:nvPr/>
        </p:nvSpPr>
        <p:spPr>
          <a:xfrm>
            <a:off x="5805029" y="2673405"/>
            <a:ext cx="3292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repeated games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8D798A6D-21EA-435C-BF09-93D2C14AC55E}"/>
              </a:ext>
            </a:extLst>
          </p:cNvPr>
          <p:cNvSpPr txBox="1"/>
          <p:nvPr/>
        </p:nvSpPr>
        <p:spPr>
          <a:xfrm>
            <a:off x="4998129" y="4290909"/>
            <a:ext cx="366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role assignment / agent boundaries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EC3356C3-10CB-4B09-9D7E-4B989FD5F343}"/>
              </a:ext>
            </a:extLst>
          </p:cNvPr>
          <p:cNvSpPr txBox="1"/>
          <p:nvPr/>
        </p:nvSpPr>
        <p:spPr>
          <a:xfrm>
            <a:off x="8682029" y="4527654"/>
            <a:ext cx="366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program equilibrium, simulation</a:t>
            </a:r>
          </a:p>
        </p:txBody>
      </p:sp>
      <p:pic>
        <p:nvPicPr>
          <p:cNvPr id="111" name="Picture 110">
            <a:extLst>
              <a:ext uri="{FF2B5EF4-FFF2-40B4-BE49-F238E27FC236}">
                <a16:creationId xmlns:a16="http://schemas.microsoft.com/office/drawing/2014/main" id="{4A7D9A95-4265-4473-9ADF-A18B5400B7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477645" y="2124779"/>
            <a:ext cx="1548306" cy="516428"/>
          </a:xfrm>
          <a:prstGeom prst="rect">
            <a:avLst/>
          </a:prstGeom>
        </p:spPr>
      </p:pic>
      <p:sp>
        <p:nvSpPr>
          <p:cNvPr id="112" name="TextBox 111">
            <a:extLst>
              <a:ext uri="{FF2B5EF4-FFF2-40B4-BE49-F238E27FC236}">
                <a16:creationId xmlns:a16="http://schemas.microsoft.com/office/drawing/2014/main" id="{8560A08A-898E-4E88-BEC7-6FE605E5B2C8}"/>
              </a:ext>
            </a:extLst>
          </p:cNvPr>
          <p:cNvSpPr txBox="1"/>
          <p:nvPr/>
        </p:nvSpPr>
        <p:spPr>
          <a:xfrm>
            <a:off x="9078998" y="2666299"/>
            <a:ext cx="3292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disarmament (pure strategies)</a:t>
            </a:r>
          </a:p>
        </p:txBody>
      </p:sp>
      <p:cxnSp>
        <p:nvCxnSpPr>
          <p:cNvPr id="367625" name="Straight Connector 367624">
            <a:extLst>
              <a:ext uri="{FF2B5EF4-FFF2-40B4-BE49-F238E27FC236}">
                <a16:creationId xmlns:a16="http://schemas.microsoft.com/office/drawing/2014/main" id="{FF814970-3A85-4526-A207-CD4F8BA0C531}"/>
              </a:ext>
            </a:extLst>
          </p:cNvPr>
          <p:cNvCxnSpPr>
            <a:cxnSpLocks/>
          </p:cNvCxnSpPr>
          <p:nvPr/>
        </p:nvCxnSpPr>
        <p:spPr>
          <a:xfrm>
            <a:off x="0" y="2632063"/>
            <a:ext cx="5251023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84A5593-854A-4810-82EE-F3AEF5D71982}"/>
              </a:ext>
            </a:extLst>
          </p:cNvPr>
          <p:cNvCxnSpPr>
            <a:cxnSpLocks/>
          </p:cNvCxnSpPr>
          <p:nvPr/>
        </p:nvCxnSpPr>
        <p:spPr>
          <a:xfrm>
            <a:off x="0" y="3698863"/>
            <a:ext cx="5372017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808321BA-EFD3-48F8-9709-D16585CFB134}"/>
              </a:ext>
            </a:extLst>
          </p:cNvPr>
          <p:cNvCxnSpPr>
            <a:cxnSpLocks/>
          </p:cNvCxnSpPr>
          <p:nvPr/>
        </p:nvCxnSpPr>
        <p:spPr>
          <a:xfrm>
            <a:off x="5241879" y="1845498"/>
            <a:ext cx="4670217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7BAEEF81-B4E4-4D85-B1C6-9A3BD7BF3968}"/>
              </a:ext>
            </a:extLst>
          </p:cNvPr>
          <p:cNvCxnSpPr>
            <a:cxnSpLocks/>
          </p:cNvCxnSpPr>
          <p:nvPr/>
        </p:nvCxnSpPr>
        <p:spPr>
          <a:xfrm>
            <a:off x="5251023" y="1868243"/>
            <a:ext cx="0" cy="77296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9E22B040-5E83-4D0D-A130-462021A40CAE}"/>
              </a:ext>
            </a:extLst>
          </p:cNvPr>
          <p:cNvCxnSpPr>
            <a:cxnSpLocks/>
          </p:cNvCxnSpPr>
          <p:nvPr/>
        </p:nvCxnSpPr>
        <p:spPr>
          <a:xfrm flipV="1">
            <a:off x="9912096" y="0"/>
            <a:ext cx="0" cy="184549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5FF8F74-A392-418F-B213-F73E0B1F723F}"/>
              </a:ext>
            </a:extLst>
          </p:cNvPr>
          <p:cNvCxnSpPr>
            <a:cxnSpLocks/>
          </p:cNvCxnSpPr>
          <p:nvPr/>
        </p:nvCxnSpPr>
        <p:spPr>
          <a:xfrm flipH="1">
            <a:off x="5372018" y="3042737"/>
            <a:ext cx="15198" cy="65612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75E8B7C-B22D-482A-9F5E-E5B3B0566394}"/>
              </a:ext>
            </a:extLst>
          </p:cNvPr>
          <p:cNvCxnSpPr>
            <a:cxnSpLocks/>
          </p:cNvCxnSpPr>
          <p:nvPr/>
        </p:nvCxnSpPr>
        <p:spPr>
          <a:xfrm>
            <a:off x="5387216" y="3035631"/>
            <a:ext cx="6804784" cy="710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6340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7621" grpId="0"/>
      <p:bldP spid="105" grpId="0"/>
      <p:bldP spid="106" grpId="0"/>
      <p:bldP spid="107" grpId="0"/>
      <p:bldP spid="109" grpId="0"/>
      <p:bldP spid="110" grpId="0"/>
      <p:bldP spid="112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Many open questions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239698" y="1255679"/>
            <a:ext cx="10673026" cy="496756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What are the </a:t>
            </a:r>
            <a:r>
              <a:rPr lang="en-US" dirty="0">
                <a:solidFill>
                  <a:srgbClr val="0070C0"/>
                </a:solidFill>
              </a:rPr>
              <a:t>foundations of game theory for highly advanced AI</a:t>
            </a:r>
            <a:r>
              <a:rPr lang="en-US" dirty="0"/>
              <a:t>?</a:t>
            </a:r>
          </a:p>
          <a:p>
            <a:r>
              <a:rPr lang="en-US" dirty="0"/>
              <a:t>How should an agent play with other agents </a:t>
            </a:r>
            <a:r>
              <a:rPr lang="en-US" dirty="0">
                <a:solidFill>
                  <a:srgbClr val="0070C0"/>
                </a:solidFill>
              </a:rPr>
              <a:t>with overlapping code</a:t>
            </a:r>
            <a:r>
              <a:rPr lang="en-US" dirty="0"/>
              <a:t>?  With </a:t>
            </a:r>
            <a:r>
              <a:rPr lang="en-US" dirty="0">
                <a:solidFill>
                  <a:srgbClr val="0070C0"/>
                </a:solidFill>
              </a:rPr>
              <a:t>visible code</a:t>
            </a:r>
            <a:r>
              <a:rPr lang="en-US" dirty="0"/>
              <a:t>?</a:t>
            </a:r>
          </a:p>
          <a:p>
            <a:r>
              <a:rPr lang="en-US" dirty="0"/>
              <a:t>How should an agent play when it may be being </a:t>
            </a:r>
            <a:r>
              <a:rPr lang="en-US" dirty="0">
                <a:solidFill>
                  <a:srgbClr val="0070C0"/>
                </a:solidFill>
              </a:rPr>
              <a:t>simulated</a:t>
            </a:r>
            <a:r>
              <a:rPr lang="en-US" dirty="0"/>
              <a:t>? When it </a:t>
            </a:r>
            <a:r>
              <a:rPr lang="en-US" dirty="0">
                <a:solidFill>
                  <a:srgbClr val="0070C0"/>
                </a:solidFill>
              </a:rPr>
              <a:t>can’t remember the past</a:t>
            </a:r>
            <a:r>
              <a:rPr lang="en-US" dirty="0"/>
              <a:t>?</a:t>
            </a:r>
          </a:p>
          <a:p>
            <a:r>
              <a:rPr lang="en-US" dirty="0"/>
              <a:t>What </a:t>
            </a:r>
            <a:r>
              <a:rPr lang="en-US" dirty="0">
                <a:solidFill>
                  <a:srgbClr val="0070C0"/>
                </a:solidFill>
              </a:rPr>
              <a:t>design decisions </a:t>
            </a:r>
            <a:r>
              <a:rPr lang="en-US" dirty="0"/>
              <a:t>can improve cooperation? </a:t>
            </a:r>
          </a:p>
          <a:p>
            <a:pPr lvl="1"/>
            <a:r>
              <a:rPr lang="en-US" dirty="0"/>
              <a:t>How </a:t>
            </a:r>
            <a:r>
              <a:rPr lang="en-US" dirty="0">
                <a:solidFill>
                  <a:srgbClr val="0070C0"/>
                </a:solidFill>
              </a:rPr>
              <a:t>realistic</a:t>
            </a:r>
            <a:r>
              <a:rPr lang="en-US" dirty="0"/>
              <a:t> are they?  How do we make them more so?</a:t>
            </a:r>
          </a:p>
          <a:p>
            <a:pPr lvl="1"/>
            <a:r>
              <a:rPr lang="en-US" dirty="0"/>
              <a:t>How </a:t>
            </a:r>
            <a:r>
              <a:rPr lang="en-US" dirty="0">
                <a:solidFill>
                  <a:srgbClr val="0070C0"/>
                </a:solidFill>
              </a:rPr>
              <a:t>robust</a:t>
            </a:r>
            <a:r>
              <a:rPr lang="en-US" dirty="0"/>
              <a:t> are they?  How do we make them more so?</a:t>
            </a:r>
          </a:p>
          <a:p>
            <a:r>
              <a:rPr lang="en-US" dirty="0"/>
              <a:t>What is the role of </a:t>
            </a:r>
            <a:r>
              <a:rPr lang="en-US" dirty="0">
                <a:solidFill>
                  <a:srgbClr val="0070C0"/>
                </a:solidFill>
              </a:rPr>
              <a:t>learning</a:t>
            </a:r>
            <a:r>
              <a:rPr lang="en-US" dirty="0"/>
              <a:t>?</a:t>
            </a:r>
          </a:p>
          <a:p>
            <a:pPr lvl="1"/>
            <a:r>
              <a:rPr lang="en-US" dirty="0"/>
              <a:t>Can we design learning algorithms that converge to </a:t>
            </a:r>
            <a:r>
              <a:rPr lang="en-US" dirty="0">
                <a:solidFill>
                  <a:srgbClr val="0070C0"/>
                </a:solidFill>
              </a:rPr>
              <a:t>good</a:t>
            </a:r>
            <a:r>
              <a:rPr lang="en-US" dirty="0"/>
              <a:t> equilibria?</a:t>
            </a:r>
          </a:p>
          <a:p>
            <a:pPr lvl="1"/>
            <a:r>
              <a:rPr lang="en-US" dirty="0"/>
              <a:t>In contexts of </a:t>
            </a:r>
            <a:r>
              <a:rPr lang="en-US" dirty="0">
                <a:solidFill>
                  <a:srgbClr val="0070C0"/>
                </a:solidFill>
              </a:rPr>
              <a:t>logical uncertainty</a:t>
            </a:r>
            <a:r>
              <a:rPr lang="en-US" dirty="0"/>
              <a:t>?</a:t>
            </a:r>
          </a:p>
          <a:p>
            <a:r>
              <a:rPr lang="en-US" dirty="0"/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3016641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0648" y="1854166"/>
            <a:ext cx="12043145" cy="1325563"/>
          </a:xfrm>
        </p:spPr>
        <p:txBody>
          <a:bodyPr/>
          <a:lstStyle/>
          <a:p>
            <a:r>
              <a:rPr lang="en-US" dirty="0"/>
              <a:t>(We did not cover slides after this one in class; the below is just in case you’re interested.)</a:t>
            </a:r>
          </a:p>
        </p:txBody>
      </p:sp>
    </p:spTree>
    <p:extLst>
      <p:ext uri="{BB962C8B-B14F-4D97-AF65-F5344CB8AC3E}">
        <p14:creationId xmlns:p14="http://schemas.microsoft.com/office/powerpoint/2010/main" val="45118685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68676" y="149617"/>
            <a:ext cx="11825056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Turning causal decision theorists into money pumps </a:t>
            </a:r>
            <a:r>
              <a:rPr lang="en-US" sz="3200" dirty="0">
                <a:solidFill>
                  <a:srgbClr val="0070C0"/>
                </a:solidFill>
                <a:hlinkClick r:id="rId3"/>
              </a:rPr>
              <a:t>[Oesterheld and C., Phil. Quarterly’21]</a:t>
            </a:r>
            <a:endParaRPr lang="en-US" altLang="en-US" sz="2912" dirty="0"/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8042" y="1081903"/>
            <a:ext cx="8222377" cy="3562290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sz="2400" b="1" dirty="0"/>
              <a:t>Adversarial Offer: </a:t>
            </a:r>
          </a:p>
          <a:p>
            <a:pPr eaLnBrk="1" hangingPunct="1"/>
            <a:r>
              <a:rPr lang="en-US" altLang="en-US" sz="2400" dirty="0"/>
              <a:t>Demon (really, any good predictor) put $3 into each box it predicted you would not choose</a:t>
            </a:r>
          </a:p>
          <a:p>
            <a:pPr eaLnBrk="1" hangingPunct="1"/>
            <a:r>
              <a:rPr lang="en-US" altLang="en-US" sz="2400" dirty="0"/>
              <a:t>Each box costs $1 to open; can open at most one</a:t>
            </a:r>
          </a:p>
          <a:p>
            <a:pPr eaLnBrk="1" hangingPunct="1"/>
            <a:r>
              <a:rPr lang="en-US" altLang="en-US" sz="2400" dirty="0"/>
              <a:t>Demon 75% accurate (you have no access to randomization)</a:t>
            </a:r>
          </a:p>
          <a:p>
            <a:pPr eaLnBrk="1" hangingPunct="1"/>
            <a:r>
              <a:rPr lang="en-US" altLang="en-US" sz="2400" dirty="0"/>
              <a:t>CDT will choose one box, </a:t>
            </a:r>
            <a:r>
              <a:rPr lang="en-US" altLang="en-US" sz="2400" i="1" dirty="0"/>
              <a:t>knowing that it will regret doing so</a:t>
            </a:r>
          </a:p>
          <a:p>
            <a:pPr eaLnBrk="1" hangingPunct="1"/>
            <a:r>
              <a:rPr lang="en-US" altLang="en-US" sz="2400" dirty="0"/>
              <a:t>Can add earlier </a:t>
            </a:r>
            <a:r>
              <a:rPr lang="en-US" altLang="en-US" sz="2400" b="1" dirty="0"/>
              <a:t>opt-out</a:t>
            </a:r>
            <a:r>
              <a:rPr lang="en-US" altLang="en-US" sz="2400" dirty="0"/>
              <a:t> step where the demon promises not to make the adversarial offer later, if you pay the demon $0.20 now</a:t>
            </a:r>
          </a:p>
          <a:p>
            <a:pPr eaLnBrk="1" hangingPunct="1"/>
            <a:endParaRPr lang="en-US" altLang="en-US" sz="2400" dirty="0"/>
          </a:p>
          <a:p>
            <a:pPr eaLnBrk="1" hangingPunct="1"/>
            <a:endParaRPr lang="en-US" altLang="en-US" sz="2400" dirty="0"/>
          </a:p>
        </p:txBody>
      </p:sp>
      <p:sp>
        <p:nvSpPr>
          <p:cNvPr id="2" name="Cube 1">
            <a:extLst>
              <a:ext uri="{FF2B5EF4-FFF2-40B4-BE49-F238E27FC236}">
                <a16:creationId xmlns:a16="http://schemas.microsoft.com/office/drawing/2014/main" id="{DC84A7E2-51A2-482E-A59E-7EE47CDE158E}"/>
              </a:ext>
            </a:extLst>
          </p:cNvPr>
          <p:cNvSpPr/>
          <p:nvPr/>
        </p:nvSpPr>
        <p:spPr>
          <a:xfrm>
            <a:off x="648069" y="5181426"/>
            <a:ext cx="1890944" cy="1571347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ube 14">
            <a:extLst>
              <a:ext uri="{FF2B5EF4-FFF2-40B4-BE49-F238E27FC236}">
                <a16:creationId xmlns:a16="http://schemas.microsoft.com/office/drawing/2014/main" id="{CE388265-E425-4548-92BC-ADB10C8D11B8}"/>
              </a:ext>
            </a:extLst>
          </p:cNvPr>
          <p:cNvSpPr/>
          <p:nvPr/>
        </p:nvSpPr>
        <p:spPr>
          <a:xfrm>
            <a:off x="2983376" y="5181426"/>
            <a:ext cx="1890944" cy="1571347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2277BA6-F599-437A-BD92-B6FB82AF1602}"/>
              </a:ext>
            </a:extLst>
          </p:cNvPr>
          <p:cNvSpPr txBox="1"/>
          <p:nvPr/>
        </p:nvSpPr>
        <p:spPr>
          <a:xfrm>
            <a:off x="1092432" y="5709647"/>
            <a:ext cx="55816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i="1" dirty="0">
                <a:solidFill>
                  <a:srgbClr val="FFFF00"/>
                </a:solidFill>
              </a:rPr>
              <a:t>A</a:t>
            </a:r>
            <a:endParaRPr lang="en-US" b="1" i="1" dirty="0">
              <a:solidFill>
                <a:srgbClr val="FFFF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3175219-BF7A-4A9A-B1A7-B25E3D985022}"/>
              </a:ext>
            </a:extLst>
          </p:cNvPr>
          <p:cNvSpPr txBox="1"/>
          <p:nvPr/>
        </p:nvSpPr>
        <p:spPr>
          <a:xfrm>
            <a:off x="3525392" y="5709647"/>
            <a:ext cx="5293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i="1" dirty="0">
                <a:solidFill>
                  <a:srgbClr val="FFFF00"/>
                </a:solidFill>
              </a:rPr>
              <a:t>B</a:t>
            </a:r>
            <a:endParaRPr lang="en-US" b="1" i="1" dirty="0">
              <a:solidFill>
                <a:srgbClr val="FFFF00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B4BFB77-A937-43ED-9EA0-D3EFA730DD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0280" y="4413372"/>
            <a:ext cx="1750572" cy="2339401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D518020-5F42-462C-B461-6BD52E3607A5}"/>
              </a:ext>
            </a:extLst>
          </p:cNvPr>
          <p:cNvSpPr txBox="1"/>
          <p:nvPr/>
        </p:nvSpPr>
        <p:spPr>
          <a:xfrm>
            <a:off x="9105900" y="1238250"/>
            <a:ext cx="12077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i="1" dirty="0"/>
              <a:t>Sunday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DB800B6-0024-47A0-84CC-341E862AC1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41080" y="1053328"/>
            <a:ext cx="621793" cy="830942"/>
          </a:xfrm>
          <a:prstGeom prst="rect">
            <a:avLst/>
          </a:prstGeom>
        </p:spPr>
      </p:pic>
      <p:sp>
        <p:nvSpPr>
          <p:cNvPr id="14" name="Cube 13">
            <a:extLst>
              <a:ext uri="{FF2B5EF4-FFF2-40B4-BE49-F238E27FC236}">
                <a16:creationId xmlns:a16="http://schemas.microsoft.com/office/drawing/2014/main" id="{F5A53BB8-4B03-45AC-AB44-A393782BE7D7}"/>
              </a:ext>
            </a:extLst>
          </p:cNvPr>
          <p:cNvSpPr/>
          <p:nvPr/>
        </p:nvSpPr>
        <p:spPr>
          <a:xfrm>
            <a:off x="10214610" y="1295400"/>
            <a:ext cx="621794" cy="529453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27C6E1B-249A-4D62-9476-A80719395244}"/>
              </a:ext>
            </a:extLst>
          </p:cNvPr>
          <p:cNvSpPr txBox="1"/>
          <p:nvPr/>
        </p:nvSpPr>
        <p:spPr>
          <a:xfrm>
            <a:off x="8166753" y="3091396"/>
            <a:ext cx="12077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i="1" dirty="0"/>
              <a:t>Tuesday</a:t>
            </a:r>
          </a:p>
        </p:txBody>
      </p:sp>
      <p:sp>
        <p:nvSpPr>
          <p:cNvPr id="19" name="Cube 18">
            <a:extLst>
              <a:ext uri="{FF2B5EF4-FFF2-40B4-BE49-F238E27FC236}">
                <a16:creationId xmlns:a16="http://schemas.microsoft.com/office/drawing/2014/main" id="{CA8E7332-5D64-444C-A92D-5DF9F146C57F}"/>
              </a:ext>
            </a:extLst>
          </p:cNvPr>
          <p:cNvSpPr/>
          <p:nvPr/>
        </p:nvSpPr>
        <p:spPr>
          <a:xfrm>
            <a:off x="9250031" y="3047611"/>
            <a:ext cx="621794" cy="529453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Cube 19">
            <a:extLst>
              <a:ext uri="{FF2B5EF4-FFF2-40B4-BE49-F238E27FC236}">
                <a16:creationId xmlns:a16="http://schemas.microsoft.com/office/drawing/2014/main" id="{A68979DE-DB81-4633-97E4-037A6E221DD1}"/>
              </a:ext>
            </a:extLst>
          </p:cNvPr>
          <p:cNvSpPr/>
          <p:nvPr/>
        </p:nvSpPr>
        <p:spPr>
          <a:xfrm>
            <a:off x="10428084" y="3047611"/>
            <a:ext cx="621794" cy="529453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46842F6-7258-42D6-91DA-3F20AED994F0}"/>
              </a:ext>
            </a:extLst>
          </p:cNvPr>
          <p:cNvSpPr txBox="1"/>
          <p:nvPr/>
        </p:nvSpPr>
        <p:spPr>
          <a:xfrm>
            <a:off x="9314775" y="3099176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srgbClr val="FFFF00"/>
                </a:solidFill>
              </a:rPr>
              <a:t>A</a:t>
            </a:r>
            <a:endParaRPr lang="en-US" sz="1050" b="1" i="1" dirty="0">
              <a:solidFill>
                <a:srgbClr val="FFFF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F3E13B7-8A8E-4D13-9BD8-FDE23BE71ABB}"/>
              </a:ext>
            </a:extLst>
          </p:cNvPr>
          <p:cNvSpPr txBox="1"/>
          <p:nvPr/>
        </p:nvSpPr>
        <p:spPr>
          <a:xfrm>
            <a:off x="10525507" y="3099176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srgbClr val="FFFF00"/>
                </a:solidFill>
              </a:rPr>
              <a:t>B</a:t>
            </a:r>
            <a:endParaRPr lang="en-US" sz="1050" b="1" i="1" dirty="0">
              <a:solidFill>
                <a:srgbClr val="FFFF00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526D4A5-0A71-41A6-A0E7-36778FB334FF}"/>
              </a:ext>
            </a:extLst>
          </p:cNvPr>
          <p:cNvSpPr txBox="1"/>
          <p:nvPr/>
        </p:nvSpPr>
        <p:spPr>
          <a:xfrm>
            <a:off x="9891238" y="3139184"/>
            <a:ext cx="6217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OR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817CFF2-95EE-404F-A3BC-EB0534FCE77D}"/>
              </a:ext>
            </a:extLst>
          </p:cNvPr>
          <p:cNvSpPr txBox="1"/>
          <p:nvPr/>
        </p:nvSpPr>
        <p:spPr>
          <a:xfrm>
            <a:off x="11032349" y="3139184"/>
            <a:ext cx="6217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OR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80E914B-BA1A-46A4-931B-30E8CEFB6DB5}"/>
              </a:ext>
            </a:extLst>
          </p:cNvPr>
          <p:cNvSpPr txBox="1"/>
          <p:nvPr/>
        </p:nvSpPr>
        <p:spPr>
          <a:xfrm>
            <a:off x="11441684" y="3016073"/>
            <a:ext cx="5570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Ø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4188F02-CDBB-435E-A5E8-FFD723E32793}"/>
              </a:ext>
            </a:extLst>
          </p:cNvPr>
          <p:cNvSpPr txBox="1"/>
          <p:nvPr/>
        </p:nvSpPr>
        <p:spPr>
          <a:xfrm>
            <a:off x="10174699" y="1361050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srgbClr val="FFFF00"/>
                </a:solidFill>
              </a:rPr>
              <a:t>$3</a:t>
            </a:r>
            <a:endParaRPr lang="en-US" sz="1050" b="1" i="1" dirty="0">
              <a:solidFill>
                <a:srgbClr val="FFFF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94DF867-CC91-4755-9E29-3558B6245241}"/>
              </a:ext>
            </a:extLst>
          </p:cNvPr>
          <p:cNvSpPr txBox="1"/>
          <p:nvPr/>
        </p:nvSpPr>
        <p:spPr>
          <a:xfrm>
            <a:off x="9226326" y="3566549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$1</a:t>
            </a:r>
            <a:endParaRPr lang="en-US" sz="1050" i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BFEBCB4-67FD-4403-A42A-F25B9EB86500}"/>
              </a:ext>
            </a:extLst>
          </p:cNvPr>
          <p:cNvSpPr txBox="1"/>
          <p:nvPr/>
        </p:nvSpPr>
        <p:spPr>
          <a:xfrm>
            <a:off x="10415962" y="3566549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$1</a:t>
            </a:r>
            <a:endParaRPr lang="en-US" sz="1050" i="1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9ED38DD-D29C-4209-8CA8-0A7DAE22A9D1}"/>
              </a:ext>
            </a:extLst>
          </p:cNvPr>
          <p:cNvSpPr txBox="1"/>
          <p:nvPr/>
        </p:nvSpPr>
        <p:spPr>
          <a:xfrm>
            <a:off x="11351976" y="3566549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$0</a:t>
            </a:r>
            <a:endParaRPr lang="en-US" sz="1050" i="1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00909F0-06F0-44C9-9C5C-FECD0652AAB2}"/>
              </a:ext>
            </a:extLst>
          </p:cNvPr>
          <p:cNvSpPr txBox="1"/>
          <p:nvPr/>
        </p:nvSpPr>
        <p:spPr>
          <a:xfrm>
            <a:off x="8528577" y="2192968"/>
            <a:ext cx="12077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i="1" dirty="0"/>
              <a:t>Monday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53B43ED-C8E9-4A26-81E7-4D90B342993B}"/>
              </a:ext>
            </a:extLst>
          </p:cNvPr>
          <p:cNvSpPr txBox="1"/>
          <p:nvPr/>
        </p:nvSpPr>
        <p:spPr>
          <a:xfrm>
            <a:off x="9529959" y="2369697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$0</a:t>
            </a:r>
            <a:endParaRPr lang="en-US" sz="1050" i="1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C7F30A2-5300-4664-8D0E-4325DAFDB9DA}"/>
              </a:ext>
            </a:extLst>
          </p:cNvPr>
          <p:cNvSpPr txBox="1"/>
          <p:nvPr/>
        </p:nvSpPr>
        <p:spPr>
          <a:xfrm>
            <a:off x="10958345" y="2369697"/>
            <a:ext cx="10070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$0.20</a:t>
            </a:r>
            <a:endParaRPr lang="en-US" sz="1050" i="1" dirty="0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5DF5B7A5-EDA0-4A55-A0EB-21FCB1351505}"/>
              </a:ext>
            </a:extLst>
          </p:cNvPr>
          <p:cNvCxnSpPr>
            <a:cxnSpLocks/>
          </p:cNvCxnSpPr>
          <p:nvPr/>
        </p:nvCxnSpPr>
        <p:spPr>
          <a:xfrm>
            <a:off x="10195277" y="2057556"/>
            <a:ext cx="0" cy="848926"/>
          </a:xfrm>
          <a:prstGeom prst="straightConnector1">
            <a:avLst/>
          </a:prstGeom>
          <a:ln w="508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C843B045-088A-4D53-89C4-6EBD27A2930C}"/>
              </a:ext>
            </a:extLst>
          </p:cNvPr>
          <p:cNvSpPr txBox="1"/>
          <p:nvPr/>
        </p:nvSpPr>
        <p:spPr>
          <a:xfrm>
            <a:off x="11015056" y="2046532"/>
            <a:ext cx="8306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EXIT</a:t>
            </a:r>
            <a:endParaRPr lang="en-US" sz="1050" b="1" dirty="0"/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AF198893-AD5C-4798-9331-F8914887302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6750852" y="531709"/>
            <a:ext cx="712934" cy="902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882743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913DF59-330C-81A2-7AB4-1B6DB5516D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4433" y="110742"/>
            <a:ext cx="4873817" cy="66643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0C1D4E2-209B-875C-2F04-0DB78E2D5C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21441" y="0"/>
            <a:ext cx="3070559" cy="345676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883D9753-4C0D-018C-F3D8-276AF8704F1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88563" y="82909"/>
            <a:ext cx="4232878" cy="288900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825D0D6-9FFA-F9E3-8873-AACD6D91C42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20797" y="4158806"/>
            <a:ext cx="6169446" cy="1872867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F244FCA5-163F-2D9D-3DD4-B334481F1B1D}"/>
              </a:ext>
            </a:extLst>
          </p:cNvPr>
          <p:cNvSpPr txBox="1"/>
          <p:nvPr/>
        </p:nvSpPr>
        <p:spPr>
          <a:xfrm>
            <a:off x="7005002" y="6200894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hlinkClick r:id="rId6"/>
              </a:rPr>
              <a:t>https://arxiv.org/abs/2401.03408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052081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33C410A2-49B6-4542-9C31-12EDCD0E85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658471" y="67235"/>
            <a:ext cx="9535742" cy="605118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dirty="0"/>
              <a:t>Taking advantage of a </a:t>
            </a:r>
            <a:r>
              <a:rPr lang="en-US" altLang="en-US" dirty="0" err="1"/>
              <a:t>Halfer</a:t>
            </a:r>
            <a:r>
              <a:rPr lang="en-US" altLang="en-US" dirty="0"/>
              <a:t> </a:t>
            </a:r>
            <a:r>
              <a:rPr lang="en-US" altLang="en-US" sz="2824" dirty="0">
                <a:solidFill>
                  <a:srgbClr val="0070C0"/>
                </a:solidFill>
              </a:rPr>
              <a:t>[Hitchcock’04]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248B440-8EC6-461A-8C1D-CA7EE0B376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70696" y="711575"/>
            <a:ext cx="7586493" cy="615808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Offer Beauty the following bet </a:t>
            </a:r>
            <a:r>
              <a:rPr lang="en-US" altLang="en-US" i="1" dirty="0"/>
              <a:t>whenever</a:t>
            </a:r>
            <a:r>
              <a:rPr lang="en-US" altLang="en-US" dirty="0"/>
              <a:t> </a:t>
            </a:r>
            <a:r>
              <a:rPr lang="en-US" altLang="en-US" i="1" dirty="0"/>
              <a:t>she awakens</a:t>
            </a:r>
            <a:r>
              <a:rPr lang="en-US" altLang="en-US" dirty="0"/>
              <a:t>:</a:t>
            </a:r>
          </a:p>
          <a:p>
            <a:pPr lvl="1" eaLnBrk="1" hangingPunct="1"/>
            <a:r>
              <a:rPr lang="en-US" altLang="en-US" sz="2000" dirty="0"/>
              <a:t>If the coin landed Heads, Beauty receives 11</a:t>
            </a:r>
          </a:p>
          <a:p>
            <a:pPr lvl="1" eaLnBrk="1" hangingPunct="1"/>
            <a:r>
              <a:rPr lang="en-US" altLang="en-US" sz="2000" dirty="0"/>
              <a:t>If it landed Tails, Beauty pays 10</a:t>
            </a:r>
          </a:p>
          <a:p>
            <a:pPr eaLnBrk="1" hangingPunct="1"/>
            <a:r>
              <a:rPr lang="en-US" altLang="en-US" dirty="0"/>
              <a:t>Argument: </a:t>
            </a:r>
            <a:r>
              <a:rPr lang="en-US" altLang="en-US" dirty="0" err="1"/>
              <a:t>Halfer</a:t>
            </a:r>
            <a:r>
              <a:rPr lang="en-US" altLang="en-US" dirty="0"/>
              <a:t> will accept, </a:t>
            </a:r>
            <a:r>
              <a:rPr lang="en-US" altLang="en-US" dirty="0" err="1"/>
              <a:t>Thirder</a:t>
            </a:r>
            <a:r>
              <a:rPr lang="en-US" altLang="en-US" dirty="0"/>
              <a:t> won’t</a:t>
            </a:r>
          </a:p>
          <a:p>
            <a:pPr eaLnBrk="1" hangingPunct="1"/>
            <a:r>
              <a:rPr lang="en-US" altLang="en-US" dirty="0"/>
              <a:t>If it’s Heads, </a:t>
            </a:r>
            <a:r>
              <a:rPr lang="en-US" altLang="en-US" dirty="0" err="1"/>
              <a:t>Halfer</a:t>
            </a:r>
            <a:r>
              <a:rPr lang="en-US" altLang="en-US" dirty="0"/>
              <a:t> Beauty will get +11</a:t>
            </a:r>
          </a:p>
          <a:p>
            <a:pPr eaLnBrk="1" hangingPunct="1"/>
            <a:r>
              <a:rPr lang="en-US" altLang="en-US" dirty="0"/>
              <a:t>If it’s Tails, </a:t>
            </a:r>
            <a:r>
              <a:rPr lang="en-US" altLang="en-US" dirty="0" err="1"/>
              <a:t>Halfer</a:t>
            </a:r>
            <a:r>
              <a:rPr lang="en-US" altLang="en-US" dirty="0"/>
              <a:t> Beauty will get </a:t>
            </a:r>
            <a:r>
              <a:rPr lang="en-US" altLang="en-US" b="1" dirty="0"/>
              <a:t>-20 </a:t>
            </a:r>
          </a:p>
          <a:p>
            <a:pPr eaLnBrk="1" hangingPunct="1"/>
            <a:r>
              <a:rPr lang="en-US" altLang="en-US" dirty="0"/>
              <a:t>Can combine with another bet to make </a:t>
            </a:r>
            <a:r>
              <a:rPr lang="en-US" altLang="en-US" dirty="0" err="1"/>
              <a:t>Halfer</a:t>
            </a:r>
            <a:r>
              <a:rPr lang="en-US" altLang="en-US" dirty="0"/>
              <a:t> Beauty end up with a sure loss (a Dutch book)</a:t>
            </a:r>
            <a:endParaRPr lang="en-US" altLang="en-US" sz="2000" dirty="0"/>
          </a:p>
        </p:txBody>
      </p:sp>
      <p:cxnSp>
        <p:nvCxnSpPr>
          <p:cNvPr id="8196" name="Straight Arrow Connector 2">
            <a:extLst>
              <a:ext uri="{FF2B5EF4-FFF2-40B4-BE49-F238E27FC236}">
                <a16:creationId xmlns:a16="http://schemas.microsoft.com/office/drawing/2014/main" id="{DC78BFDC-C77F-4D44-A96F-A900CEB62F10}"/>
              </a:ext>
            </a:extLst>
          </p:cNvPr>
          <p:cNvCxnSpPr>
            <a:cxnSpLocks/>
          </p:cNvCxnSpPr>
          <p:nvPr/>
        </p:nvCxnSpPr>
        <p:spPr bwMode="auto">
          <a:xfrm flipV="1">
            <a:off x="8447574" y="2260839"/>
            <a:ext cx="739588" cy="437029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7" name="Straight Arrow Connector 7">
            <a:extLst>
              <a:ext uri="{FF2B5EF4-FFF2-40B4-BE49-F238E27FC236}">
                <a16:creationId xmlns:a16="http://schemas.microsoft.com/office/drawing/2014/main" id="{89C8F82D-C3DA-4178-A133-A62C9FE013E0}"/>
              </a:ext>
            </a:extLst>
          </p:cNvPr>
          <p:cNvCxnSpPr>
            <a:cxnSpLocks/>
          </p:cNvCxnSpPr>
          <p:nvPr/>
        </p:nvCxnSpPr>
        <p:spPr bwMode="auto">
          <a:xfrm>
            <a:off x="8447574" y="2865957"/>
            <a:ext cx="739588" cy="403412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198" name="Picture 10">
            <a:extLst>
              <a:ext uri="{FF2B5EF4-FFF2-40B4-BE49-F238E27FC236}">
                <a16:creationId xmlns:a16="http://schemas.microsoft.com/office/drawing/2014/main" id="{0C54E531-037B-4C69-A1C3-4A65EEA95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4739" y="1991898"/>
            <a:ext cx="352985" cy="617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9" name="Picture 17">
            <a:extLst>
              <a:ext uri="{FF2B5EF4-FFF2-40B4-BE49-F238E27FC236}">
                <a16:creationId xmlns:a16="http://schemas.microsoft.com/office/drawing/2014/main" id="{6BA9FD71-752E-4879-8A6E-22A8FAEE9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7930" y="2853349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00" name="Picture 18">
            <a:extLst>
              <a:ext uri="{FF2B5EF4-FFF2-40B4-BE49-F238E27FC236}">
                <a16:creationId xmlns:a16="http://schemas.microsoft.com/office/drawing/2014/main" id="{4CE21157-E239-416E-A0D9-E698801876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4754" y="2865957"/>
            <a:ext cx="352985" cy="617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01" name="Rectangle 14">
            <a:extLst>
              <a:ext uri="{FF2B5EF4-FFF2-40B4-BE49-F238E27FC236}">
                <a16:creationId xmlns:a16="http://schemas.microsoft.com/office/drawing/2014/main" id="{D665A4A8-FCC6-4A4A-86D6-A0FC455E3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3323" y="1924663"/>
            <a:ext cx="380233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</a:t>
            </a:r>
          </a:p>
        </p:txBody>
      </p:sp>
      <p:sp>
        <p:nvSpPr>
          <p:cNvPr id="8202" name="Rectangle 21">
            <a:extLst>
              <a:ext uri="{FF2B5EF4-FFF2-40B4-BE49-F238E27FC236}">
                <a16:creationId xmlns:a16="http://schemas.microsoft.com/office/drawing/2014/main" id="{EA7361BC-A7D0-4DCA-843B-ACE3B4154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7751" y="3067663"/>
            <a:ext cx="351378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</a:t>
            </a:r>
          </a:p>
        </p:txBody>
      </p:sp>
      <p:sp>
        <p:nvSpPr>
          <p:cNvPr id="8203" name="Rectangle 22">
            <a:extLst>
              <a:ext uri="{FF2B5EF4-FFF2-40B4-BE49-F238E27FC236}">
                <a16:creationId xmlns:a16="http://schemas.microsoft.com/office/drawing/2014/main" id="{8390A71B-2D65-49DA-B025-57B09DA29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222" y="1518450"/>
            <a:ext cx="98616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Sunday</a:t>
            </a:r>
          </a:p>
        </p:txBody>
      </p:sp>
      <p:sp>
        <p:nvSpPr>
          <p:cNvPr id="8204" name="Rectangle 23">
            <a:extLst>
              <a:ext uri="{FF2B5EF4-FFF2-40B4-BE49-F238E27FC236}">
                <a16:creationId xmlns:a16="http://schemas.microsoft.com/office/drawing/2014/main" id="{8ED0F26A-95EE-4B35-861F-4A44471F8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9335" y="1521251"/>
            <a:ext cx="107593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Monday</a:t>
            </a:r>
          </a:p>
        </p:txBody>
      </p:sp>
      <p:sp>
        <p:nvSpPr>
          <p:cNvPr id="8205" name="Rectangle 24">
            <a:extLst>
              <a:ext uri="{FF2B5EF4-FFF2-40B4-BE49-F238E27FC236}">
                <a16:creationId xmlns:a16="http://schemas.microsoft.com/office/drawing/2014/main" id="{43728039-26D0-4838-8459-0A54E687C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8854" y="1522652"/>
            <a:ext cx="1075359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Tuesday</a:t>
            </a:r>
          </a:p>
        </p:txBody>
      </p:sp>
    </p:spTree>
    <p:extLst>
      <p:ext uri="{BB962C8B-B14F-4D97-AF65-F5344CB8AC3E}">
        <p14:creationId xmlns:p14="http://schemas.microsoft.com/office/powerpoint/2010/main" val="1783101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23210" y="105227"/>
            <a:ext cx="8068235" cy="605118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dirty="0"/>
              <a:t>Evidential decision theory</a:t>
            </a:r>
            <a:endParaRPr lang="en-US" altLang="en-US" sz="2912" dirty="0"/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8042" y="851082"/>
            <a:ext cx="11498238" cy="6401974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Idea: when considering how to make a decision, should consider </a:t>
            </a:r>
            <a:r>
              <a:rPr lang="en-US" altLang="en-US" sz="2400" dirty="0">
                <a:solidFill>
                  <a:srgbClr val="7030A0"/>
                </a:solidFill>
              </a:rPr>
              <a:t>what it would tell you about the world if you made that decision</a:t>
            </a:r>
            <a:endParaRPr lang="en-US" altLang="en-US" sz="1800" dirty="0">
              <a:solidFill>
                <a:srgbClr val="7030A0"/>
              </a:solidFill>
            </a:endParaRPr>
          </a:p>
          <a:p>
            <a:pPr eaLnBrk="1" hangingPunct="1"/>
            <a:r>
              <a:rPr lang="en-US" altLang="en-US" sz="2400" dirty="0"/>
              <a:t>EDT </a:t>
            </a:r>
            <a:r>
              <a:rPr lang="en-US" altLang="en-US" sz="2400" dirty="0" err="1"/>
              <a:t>Halfer</a:t>
            </a:r>
            <a:r>
              <a:rPr lang="en-US" altLang="en-US" sz="2400" dirty="0"/>
              <a:t>: “With prob. ½, it’s Heads; if I accept, I will end up with 11. With prob. ½, it’s Tails; if I accept, then </a:t>
            </a:r>
            <a:r>
              <a:rPr lang="en-US" altLang="en-US" sz="2400" i="1" dirty="0"/>
              <a:t>I expect to accept the other day as well and end up with -20</a:t>
            </a:r>
            <a:r>
              <a:rPr lang="en-US" altLang="en-US" sz="2400" dirty="0"/>
              <a:t>. I shouldn’t accept.”</a:t>
            </a:r>
          </a:p>
          <a:p>
            <a:pPr eaLnBrk="1" hangingPunct="1"/>
            <a:r>
              <a:rPr lang="en-US" altLang="en-US" sz="2400" dirty="0"/>
              <a:t>As opposed to more traditional </a:t>
            </a:r>
            <a:r>
              <a:rPr lang="en-US" altLang="en-US" sz="2400" dirty="0">
                <a:solidFill>
                  <a:srgbClr val="006600"/>
                </a:solidFill>
              </a:rPr>
              <a:t>causal decision theory (CDT)</a:t>
            </a:r>
          </a:p>
          <a:p>
            <a:pPr eaLnBrk="1" hangingPunct="1"/>
            <a:r>
              <a:rPr lang="en-US" altLang="en-US" sz="2400" dirty="0"/>
              <a:t>CDT </a:t>
            </a:r>
            <a:r>
              <a:rPr lang="en-US" altLang="en-US" sz="2400" dirty="0" err="1"/>
              <a:t>Halfer</a:t>
            </a:r>
            <a:r>
              <a:rPr lang="en-US" altLang="en-US" sz="2400" dirty="0"/>
              <a:t>: “With prob. ½, it’s Heads; if I accept, it will pay off 11. With prob. ½, it’s Tails; if I accept, it will pay off -10.  </a:t>
            </a:r>
            <a:r>
              <a:rPr lang="en-US" altLang="en-US" sz="2400" i="1" dirty="0"/>
              <a:t>Whatever I do on the other day I can’t affect right now. </a:t>
            </a:r>
            <a:r>
              <a:rPr lang="en-US" altLang="en-US" sz="2400" dirty="0"/>
              <a:t> I should accept.”</a:t>
            </a:r>
          </a:p>
          <a:p>
            <a:pPr eaLnBrk="1" hangingPunct="1"/>
            <a:r>
              <a:rPr lang="en-US" altLang="en-US" sz="2400" dirty="0"/>
              <a:t>EDT </a:t>
            </a:r>
            <a:r>
              <a:rPr lang="en-US" altLang="en-US" sz="2400" dirty="0" err="1"/>
              <a:t>Thirder</a:t>
            </a:r>
            <a:r>
              <a:rPr lang="en-US" altLang="en-US" sz="2400" dirty="0"/>
              <a:t> can also be Dutch booked</a:t>
            </a:r>
          </a:p>
          <a:p>
            <a:pPr eaLnBrk="1" hangingPunct="1"/>
            <a:r>
              <a:rPr lang="en-US" altLang="en-US" sz="2400" dirty="0"/>
              <a:t>CDT </a:t>
            </a:r>
            <a:r>
              <a:rPr lang="en-US" altLang="en-US" sz="2400" dirty="0" err="1"/>
              <a:t>Thirder</a:t>
            </a:r>
            <a:r>
              <a:rPr lang="en-US" altLang="en-US" sz="2400" dirty="0"/>
              <a:t> and EDT </a:t>
            </a:r>
            <a:r>
              <a:rPr lang="en-US" altLang="en-US" sz="2400" dirty="0" err="1"/>
              <a:t>Halfer</a:t>
            </a:r>
            <a:r>
              <a:rPr lang="en-US" altLang="en-US" sz="2400" dirty="0"/>
              <a:t> cannot</a:t>
            </a:r>
          </a:p>
          <a:p>
            <a:pPr lvl="1" eaLnBrk="1" hangingPunct="1"/>
            <a:r>
              <a:rPr lang="en-US" altLang="en-US" sz="1800" dirty="0">
                <a:solidFill>
                  <a:srgbClr val="0070C0"/>
                </a:solidFill>
              </a:rPr>
              <a:t>[Draper &amp; </a:t>
            </a:r>
            <a:r>
              <a:rPr lang="en-US" altLang="en-US" sz="1800" dirty="0" err="1">
                <a:solidFill>
                  <a:srgbClr val="0070C0"/>
                </a:solidFill>
              </a:rPr>
              <a:t>Pust</a:t>
            </a:r>
            <a:r>
              <a:rPr lang="en-US" altLang="en-US" sz="1800" dirty="0">
                <a:solidFill>
                  <a:srgbClr val="0070C0"/>
                </a:solidFill>
              </a:rPr>
              <a:t> ‘08; Briggs ’10; </a:t>
            </a:r>
            <a:r>
              <a:rPr lang="en-US" altLang="en-US" sz="1800" dirty="0" err="1">
                <a:solidFill>
                  <a:srgbClr val="0070C0"/>
                </a:solidFill>
              </a:rPr>
              <a:t>Oesterheld</a:t>
            </a:r>
            <a:r>
              <a:rPr lang="en-US" altLang="en-US" sz="1800" dirty="0">
                <a:solidFill>
                  <a:srgbClr val="0070C0"/>
                </a:solidFill>
              </a:rPr>
              <a:t> &amp; C. working paper]</a:t>
            </a:r>
          </a:p>
          <a:p>
            <a:pPr eaLnBrk="1" hangingPunct="1"/>
            <a:r>
              <a:rPr lang="en-US" altLang="en-US" sz="2400" dirty="0" err="1"/>
              <a:t>EDTers</a:t>
            </a:r>
            <a:r>
              <a:rPr lang="en-US" altLang="en-US" sz="2400" dirty="0"/>
              <a:t> arguably can in more general setting </a:t>
            </a:r>
          </a:p>
          <a:p>
            <a:pPr lvl="1" eaLnBrk="1" hangingPunct="1"/>
            <a:r>
              <a:rPr lang="en-US" altLang="en-US" sz="1800" dirty="0">
                <a:solidFill>
                  <a:srgbClr val="0070C0"/>
                </a:solidFill>
              </a:rPr>
              <a:t>[C., Synthese’15]</a:t>
            </a:r>
          </a:p>
          <a:p>
            <a:pPr lvl="1" eaLnBrk="1" hangingPunct="1"/>
            <a:r>
              <a:rPr lang="en-US" altLang="en-US" sz="1800" dirty="0"/>
              <a:t>… though we’ve argued against CDT in other work </a:t>
            </a:r>
            <a:r>
              <a:rPr lang="en-US" altLang="en-US" sz="1800" dirty="0">
                <a:solidFill>
                  <a:srgbClr val="0070C0"/>
                </a:solidFill>
              </a:rPr>
              <a:t>[Oesterheld &amp; C, Phil. Quarterly’21]</a:t>
            </a:r>
          </a:p>
          <a:p>
            <a:pPr lvl="1" eaLnBrk="1" hangingPunct="1"/>
            <a:endParaRPr lang="en-US" altLang="en-US" sz="1677" dirty="0"/>
          </a:p>
        </p:txBody>
      </p:sp>
      <p:cxnSp>
        <p:nvCxnSpPr>
          <p:cNvPr id="10244" name="Straight Arrow Connector 2">
            <a:extLst>
              <a:ext uri="{FF2B5EF4-FFF2-40B4-BE49-F238E27FC236}">
                <a16:creationId xmlns:a16="http://schemas.microsoft.com/office/drawing/2014/main" id="{ACAF7E15-4084-482C-A25A-CF06E3B60A46}"/>
              </a:ext>
            </a:extLst>
          </p:cNvPr>
          <p:cNvCxnSpPr>
            <a:cxnSpLocks/>
          </p:cNvCxnSpPr>
          <p:nvPr/>
        </p:nvCxnSpPr>
        <p:spPr bwMode="auto">
          <a:xfrm flipV="1">
            <a:off x="7865129" y="4848948"/>
            <a:ext cx="739588" cy="437029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5" name="Straight Arrow Connector 7">
            <a:extLst>
              <a:ext uri="{FF2B5EF4-FFF2-40B4-BE49-F238E27FC236}">
                <a16:creationId xmlns:a16="http://schemas.microsoft.com/office/drawing/2014/main" id="{F46C7816-AFB6-48B2-8C08-B6000D780213}"/>
              </a:ext>
            </a:extLst>
          </p:cNvPr>
          <p:cNvCxnSpPr>
            <a:cxnSpLocks/>
          </p:cNvCxnSpPr>
          <p:nvPr/>
        </p:nvCxnSpPr>
        <p:spPr bwMode="auto">
          <a:xfrm>
            <a:off x="7865129" y="5454065"/>
            <a:ext cx="739588" cy="403412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0246" name="Picture 10">
            <a:extLst>
              <a:ext uri="{FF2B5EF4-FFF2-40B4-BE49-F238E27FC236}">
                <a16:creationId xmlns:a16="http://schemas.microsoft.com/office/drawing/2014/main" id="{561CCCCC-A176-4C3C-8F4C-6F84067B5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2294" y="4580006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7" name="Picture 17">
            <a:extLst>
              <a:ext uri="{FF2B5EF4-FFF2-40B4-BE49-F238E27FC236}">
                <a16:creationId xmlns:a16="http://schemas.microsoft.com/office/drawing/2014/main" id="{ADB7FE89-CE1E-49E3-8B9B-B5F2C61DA0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5485" y="5441460"/>
            <a:ext cx="352985" cy="617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8" name="Picture 18">
            <a:extLst>
              <a:ext uri="{FF2B5EF4-FFF2-40B4-BE49-F238E27FC236}">
                <a16:creationId xmlns:a16="http://schemas.microsoft.com/office/drawing/2014/main" id="{410657B7-A9F3-48EB-BBE7-7FE5A77600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2309" y="5454065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9" name="Rectangle 14">
            <a:extLst>
              <a:ext uri="{FF2B5EF4-FFF2-40B4-BE49-F238E27FC236}">
                <a16:creationId xmlns:a16="http://schemas.microsoft.com/office/drawing/2014/main" id="{BE6E1599-9CFE-4F0E-A4E4-89D707128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0878" y="4512772"/>
            <a:ext cx="380233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</a:t>
            </a:r>
          </a:p>
        </p:txBody>
      </p:sp>
      <p:sp>
        <p:nvSpPr>
          <p:cNvPr id="10250" name="Rectangle 21">
            <a:extLst>
              <a:ext uri="{FF2B5EF4-FFF2-40B4-BE49-F238E27FC236}">
                <a16:creationId xmlns:a16="http://schemas.microsoft.com/office/drawing/2014/main" id="{53C3A90E-5C44-4309-9DF4-3DC989808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5306" y="5655772"/>
            <a:ext cx="351378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</a:t>
            </a:r>
          </a:p>
        </p:txBody>
      </p:sp>
      <p:sp>
        <p:nvSpPr>
          <p:cNvPr id="10251" name="Rectangle 22">
            <a:extLst>
              <a:ext uri="{FF2B5EF4-FFF2-40B4-BE49-F238E27FC236}">
                <a16:creationId xmlns:a16="http://schemas.microsoft.com/office/drawing/2014/main" id="{4146A34D-EB22-40EF-96D4-D01A4228E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2778" y="4106559"/>
            <a:ext cx="98616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Sunday</a:t>
            </a:r>
          </a:p>
        </p:txBody>
      </p:sp>
      <p:sp>
        <p:nvSpPr>
          <p:cNvPr id="10252" name="Rectangle 23">
            <a:extLst>
              <a:ext uri="{FF2B5EF4-FFF2-40B4-BE49-F238E27FC236}">
                <a16:creationId xmlns:a16="http://schemas.microsoft.com/office/drawing/2014/main" id="{88BA0F4B-680B-4377-A323-6DCD00369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890" y="4109360"/>
            <a:ext cx="107593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Monday</a:t>
            </a:r>
          </a:p>
        </p:txBody>
      </p:sp>
      <p:sp>
        <p:nvSpPr>
          <p:cNvPr id="10253" name="Rectangle 24">
            <a:extLst>
              <a:ext uri="{FF2B5EF4-FFF2-40B4-BE49-F238E27FC236}">
                <a16:creationId xmlns:a16="http://schemas.microsoft.com/office/drawing/2014/main" id="{C851A8B3-A8C1-4036-A5C3-19C235967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6409" y="4110761"/>
            <a:ext cx="1075359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Tuesday</a:t>
            </a:r>
          </a:p>
        </p:txBody>
      </p:sp>
    </p:spTree>
    <p:extLst>
      <p:ext uri="{BB962C8B-B14F-4D97-AF65-F5344CB8AC3E}">
        <p14:creationId xmlns:p14="http://schemas.microsoft.com/office/powerpoint/2010/main" val="195990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23210" y="105227"/>
            <a:ext cx="8068235" cy="605118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dirty="0"/>
              <a:t>Dutch book against EDT 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[C. 2015]</a:t>
            </a:r>
            <a:endParaRPr lang="en-US" altLang="en-US" sz="2912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8042" y="851082"/>
            <a:ext cx="11498238" cy="6401974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Modified version of Sleeping Beauty where she wakes up in rooms of various colors</a:t>
            </a:r>
            <a:endParaRPr lang="en-US" altLang="en-US" sz="1800" dirty="0">
              <a:solidFill>
                <a:srgbClr val="0070C0"/>
              </a:solidFill>
            </a:endParaRPr>
          </a:p>
          <a:p>
            <a:pPr lvl="1" eaLnBrk="1" hangingPunct="1"/>
            <a:endParaRPr lang="en-US" altLang="en-US" sz="1677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0939609-B51C-433A-85F1-B3B14E8563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5938" y="3797076"/>
            <a:ext cx="9834301" cy="24475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A34D466-C9DE-4135-BA1B-97A2DCB5DE4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40176" y="1616957"/>
            <a:ext cx="9834301" cy="189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762300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02678A55-660A-4D93-AA6B-958F7DCDCB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3203" y="-65392"/>
            <a:ext cx="11698089" cy="672353"/>
          </a:xfrm>
        </p:spPr>
        <p:txBody>
          <a:bodyPr>
            <a:normAutofit/>
          </a:bodyPr>
          <a:lstStyle/>
          <a:p>
            <a:r>
              <a:rPr lang="en-US" altLang="en-US" sz="3971" dirty="0"/>
              <a:t>Philosophy of “being present” somewhere, sometime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120835" name="Rectangle 3">
            <a:extLst>
              <a:ext uri="{FF2B5EF4-FFF2-40B4-BE49-F238E27FC236}">
                <a16:creationId xmlns:a16="http://schemas.microsoft.com/office/drawing/2014/main" id="{FEC42BED-739F-4FED-B931-2E6516C5EA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30479" y="3224328"/>
            <a:ext cx="3891270" cy="932228"/>
          </a:xfrm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en-US" altLang="en-US" dirty="0"/>
              <a:t>1: world with creatures simulated on a computer</a:t>
            </a:r>
            <a:endParaRPr lang="en-US" altLang="en-US" sz="2400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A9F7FD-FB26-413C-AFD0-1033C9DE5159}"/>
              </a:ext>
            </a:extLst>
          </p:cNvPr>
          <p:cNvGrpSpPr/>
          <p:nvPr/>
        </p:nvGrpSpPr>
        <p:grpSpPr>
          <a:xfrm>
            <a:off x="524538" y="1426954"/>
            <a:ext cx="2696182" cy="1600726"/>
            <a:chOff x="2302538" y="1640314"/>
            <a:chExt cx="1969857" cy="1160756"/>
          </a:xfrm>
        </p:grpSpPr>
        <p:sp>
          <p:nvSpPr>
            <p:cNvPr id="20" name="Oval 9">
              <a:extLst>
                <a:ext uri="{FF2B5EF4-FFF2-40B4-BE49-F238E27FC236}">
                  <a16:creationId xmlns:a16="http://schemas.microsoft.com/office/drawing/2014/main" id="{9749B132-620C-49BE-8A0A-1D73CA004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538" y="1945114"/>
              <a:ext cx="457200" cy="533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sp>
          <p:nvSpPr>
            <p:cNvPr id="21" name="Oval 10">
              <a:extLst>
                <a:ext uri="{FF2B5EF4-FFF2-40B4-BE49-F238E27FC236}">
                  <a16:creationId xmlns:a16="http://schemas.microsoft.com/office/drawing/2014/main" id="{51B52BD0-E529-4BC4-9B90-F4CBFBA5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738" y="1640314"/>
              <a:ext cx="304800" cy="3048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cxnSp>
          <p:nvCxnSpPr>
            <p:cNvPr id="22" name="Straight Connector 11">
              <a:extLst>
                <a:ext uri="{FF2B5EF4-FFF2-40B4-BE49-F238E27FC236}">
                  <a16:creationId xmlns:a16="http://schemas.microsoft.com/office/drawing/2014/main" id="{6CCA5946-ED79-4ED9-8D7E-0DE26BD178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378738" y="2402315"/>
              <a:ext cx="76200" cy="381001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" name="Straight Connector 12">
              <a:extLst>
                <a:ext uri="{FF2B5EF4-FFF2-40B4-BE49-F238E27FC236}">
                  <a16:creationId xmlns:a16="http://schemas.microsoft.com/office/drawing/2014/main" id="{24714F67-BB7E-4F92-A23A-FB36BB090D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6200000" flipH="1">
              <a:off x="2454938" y="2554714"/>
              <a:ext cx="381000" cy="76200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" name="Straight Connector 12">
              <a:extLst>
                <a:ext uri="{FF2B5EF4-FFF2-40B4-BE49-F238E27FC236}">
                  <a16:creationId xmlns:a16="http://schemas.microsoft.com/office/drawing/2014/main" id="{61BEFBD7-F5DC-4279-BC4C-C6E5AFA3C0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531184" y="2397562"/>
              <a:ext cx="0" cy="403508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" name="Oval 9">
              <a:extLst>
                <a:ext uri="{FF2B5EF4-FFF2-40B4-BE49-F238E27FC236}">
                  <a16:creationId xmlns:a16="http://schemas.microsoft.com/office/drawing/2014/main" id="{86647A08-9AF2-4F3F-BD7F-58AF54B19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195" y="1945114"/>
              <a:ext cx="457200" cy="533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cxnSp>
          <p:nvCxnSpPr>
            <p:cNvPr id="34" name="Straight Connector 11">
              <a:extLst>
                <a:ext uri="{FF2B5EF4-FFF2-40B4-BE49-F238E27FC236}">
                  <a16:creationId xmlns:a16="http://schemas.microsoft.com/office/drawing/2014/main" id="{5A67E41F-0F7B-4099-8ECD-AF17EAF7A9B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91395" y="2402315"/>
              <a:ext cx="76200" cy="381001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12">
              <a:extLst>
                <a:ext uri="{FF2B5EF4-FFF2-40B4-BE49-F238E27FC236}">
                  <a16:creationId xmlns:a16="http://schemas.microsoft.com/office/drawing/2014/main" id="{C123AB9F-2EB8-4CD6-BDD4-FCC81C12A6E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6200000" flipH="1">
              <a:off x="3967595" y="2554714"/>
              <a:ext cx="381000" cy="76200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12">
              <a:extLst>
                <a:ext uri="{FF2B5EF4-FFF2-40B4-BE49-F238E27FC236}">
                  <a16:creationId xmlns:a16="http://schemas.microsoft.com/office/drawing/2014/main" id="{47F76316-0EFE-4A52-8A3C-052A24E1B7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43841" y="2397562"/>
              <a:ext cx="0" cy="403508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61E6ADAC-D084-4D0C-9CC5-2C3F65BDFAC3}"/>
                </a:ext>
              </a:extLst>
            </p:cNvPr>
            <p:cNvSpPr/>
            <p:nvPr/>
          </p:nvSpPr>
          <p:spPr>
            <a:xfrm>
              <a:off x="3901555" y="1651334"/>
              <a:ext cx="304800" cy="3048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2">
                  <a:lumMod val="9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Oval 10">
              <a:extLst>
                <a:ext uri="{FF2B5EF4-FFF2-40B4-BE49-F238E27FC236}">
                  <a16:creationId xmlns:a16="http://schemas.microsoft.com/office/drawing/2014/main" id="{368031C2-D5F9-4A45-B50A-791E2D873E8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584478" y="1709395"/>
              <a:ext cx="81280" cy="9618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DD1DF765-E70D-4E33-9ED1-96495BCEDEF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3945918" y="1709395"/>
              <a:ext cx="81280" cy="9618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BC36DB4F-286E-47D3-BDFA-6092C0B5D20E}"/>
                </a:ext>
              </a:extLst>
            </p:cNvPr>
            <p:cNvCxnSpPr/>
            <p:nvPr/>
          </p:nvCxnSpPr>
          <p:spPr>
            <a:xfrm flipH="1">
              <a:off x="2875280" y="1890428"/>
              <a:ext cx="848475" cy="0"/>
            </a:xfrm>
            <a:prstGeom prst="straightConnector1">
              <a:avLst/>
            </a:prstGeom>
            <a:ln w="38100">
              <a:solidFill>
                <a:schemeClr val="bg2">
                  <a:lumMod val="9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73D95D15-1F1B-4B62-91E9-9AF8252E71C0}"/>
                </a:ext>
              </a:extLst>
            </p:cNvPr>
            <p:cNvCxnSpPr/>
            <p:nvPr/>
          </p:nvCxnSpPr>
          <p:spPr>
            <a:xfrm flipH="1">
              <a:off x="2875280" y="1727868"/>
              <a:ext cx="848475" cy="0"/>
            </a:xfrm>
            <a:prstGeom prst="straightConnector1">
              <a:avLst/>
            </a:prstGeom>
            <a:ln w="38100">
              <a:solidFill>
                <a:schemeClr val="bg2">
                  <a:lumMod val="9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Rectangle 3">
            <a:extLst>
              <a:ext uri="{FF2B5EF4-FFF2-40B4-BE49-F238E27FC236}">
                <a16:creationId xmlns:a16="http://schemas.microsoft.com/office/drawing/2014/main" id="{C9230165-66B8-47E9-A604-C26FD2291E0E}"/>
              </a:ext>
            </a:extLst>
          </p:cNvPr>
          <p:cNvSpPr txBox="1">
            <a:spLocks noChangeArrowheads="1"/>
          </p:cNvSpPr>
          <p:nvPr/>
        </p:nvSpPr>
        <p:spPr>
          <a:xfrm>
            <a:off x="50707" y="593451"/>
            <a:ext cx="2199220" cy="672353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simulated light (no direct correspondence to light in our world)</a:t>
            </a:r>
            <a:endParaRPr kumimoji="0" lang="en-US" altLang="en-US" sz="1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0857471-27BE-4B1F-9955-A23ED40B6F9D}"/>
              </a:ext>
            </a:extLst>
          </p:cNvPr>
          <p:cNvSpPr/>
          <p:nvPr/>
        </p:nvSpPr>
        <p:spPr>
          <a:xfrm>
            <a:off x="3693331" y="1115224"/>
            <a:ext cx="4068785" cy="202929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575A39E-E77D-4134-B7E8-B12AD133DDB3}"/>
              </a:ext>
            </a:extLst>
          </p:cNvPr>
          <p:cNvSpPr/>
          <p:nvPr/>
        </p:nvSpPr>
        <p:spPr>
          <a:xfrm>
            <a:off x="3801556" y="1206988"/>
            <a:ext cx="3835703" cy="182922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D4DAFF6-C518-4168-AE7E-37B2BC98D1E7}"/>
              </a:ext>
            </a:extLst>
          </p:cNvPr>
          <p:cNvSpPr/>
          <p:nvPr/>
        </p:nvSpPr>
        <p:spPr>
          <a:xfrm>
            <a:off x="5514862" y="1739454"/>
            <a:ext cx="499501" cy="46417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Oval 10">
            <a:extLst>
              <a:ext uri="{FF2B5EF4-FFF2-40B4-BE49-F238E27FC236}">
                <a16:creationId xmlns:a16="http://schemas.microsoft.com/office/drawing/2014/main" id="{B161A878-304B-45C3-A14F-D8666C252F3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587563" y="1827874"/>
            <a:ext cx="133200" cy="146480"/>
          </a:xfrm>
          <a:prstGeom prst="ellipse">
            <a:avLst/>
          </a:prstGeom>
          <a:solidFill>
            <a:srgbClr val="0403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charset="0"/>
              <a:ea typeface="宋体" charset="0"/>
              <a:cs typeface="宋体" charset="0"/>
            </a:endParaRPr>
          </a:p>
        </p:txBody>
      </p:sp>
      <p:sp>
        <p:nvSpPr>
          <p:cNvPr id="48" name="Oval 10">
            <a:extLst>
              <a:ext uri="{FF2B5EF4-FFF2-40B4-BE49-F238E27FC236}">
                <a16:creationId xmlns:a16="http://schemas.microsoft.com/office/drawing/2014/main" id="{9AAEF1F5-AA2C-4C8E-8C7A-8BD1953462E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820663" y="1827874"/>
            <a:ext cx="133200" cy="146480"/>
          </a:xfrm>
          <a:prstGeom prst="ellipse">
            <a:avLst/>
          </a:prstGeom>
          <a:solidFill>
            <a:srgbClr val="0403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charset="0"/>
              <a:ea typeface="宋体" charset="0"/>
              <a:cs typeface="宋体" charset="0"/>
            </a:endParaRPr>
          </a:p>
        </p:txBody>
      </p:sp>
      <p:sp>
        <p:nvSpPr>
          <p:cNvPr id="49" name="Oval 9">
            <a:extLst>
              <a:ext uri="{FF2B5EF4-FFF2-40B4-BE49-F238E27FC236}">
                <a16:creationId xmlns:a16="http://schemas.microsoft.com/office/drawing/2014/main" id="{87AA3A5F-6A0B-47D8-9399-954BB76AE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3497" y="2200951"/>
            <a:ext cx="749251" cy="812307"/>
          </a:xfrm>
          <a:prstGeom prst="ellipse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charset="0"/>
              <a:ea typeface="宋体" charset="0"/>
              <a:cs typeface="宋体" charset="0"/>
            </a:endParaRPr>
          </a:p>
        </p:txBody>
      </p:sp>
      <p:sp>
        <p:nvSpPr>
          <p:cNvPr id="53" name="Rectangle 3">
            <a:extLst>
              <a:ext uri="{FF2B5EF4-FFF2-40B4-BE49-F238E27FC236}">
                <a16:creationId xmlns:a16="http://schemas.microsoft.com/office/drawing/2014/main" id="{E2B84284-B4DD-44B2-948F-12CBCB8156C5}"/>
              </a:ext>
            </a:extLst>
          </p:cNvPr>
          <p:cNvSpPr txBox="1">
            <a:spLocks noChangeArrowheads="1"/>
          </p:cNvSpPr>
          <p:nvPr/>
        </p:nvSpPr>
        <p:spPr>
          <a:xfrm>
            <a:off x="3797301" y="3224328"/>
            <a:ext cx="3891270" cy="93222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2: displayed perspective of one of the creatures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tangle 3">
            <a:extLst>
              <a:ext uri="{FF2B5EF4-FFF2-40B4-BE49-F238E27FC236}">
                <a16:creationId xmlns:a16="http://schemas.microsoft.com/office/drawing/2014/main" id="{A676F565-1434-4F1C-97AB-2CAE6CA3E5F4}"/>
              </a:ext>
            </a:extLst>
          </p:cNvPr>
          <p:cNvSpPr txBox="1">
            <a:spLocks noChangeArrowheads="1"/>
          </p:cNvSpPr>
          <p:nvPr/>
        </p:nvSpPr>
        <p:spPr>
          <a:xfrm>
            <a:off x="21896" y="4301443"/>
            <a:ext cx="12053563" cy="41231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get from 1 to 2, need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additional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code to: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 determine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which real-world colors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to display perception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B.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which agent’s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perspective to display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 2 more like our own conscious experience than 1?  If so, are there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further facts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about presence, perhaps beyond physics as we currently understand it?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</a:rPr>
              <a:t>Related to A-theory and B-theory of time in metaphysics </a:t>
            </a:r>
            <a:r>
              <a:rPr lang="en-US" altLang="en-US" dirty="0">
                <a:solidFill>
                  <a:srgbClr val="0070C0"/>
                </a:solidFill>
                <a:latin typeface="Calibri" panose="020F0502020204030204"/>
                <a:hlinkClick r:id="rId2"/>
              </a:rPr>
              <a:t>[C., dialectica’20]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2EA761B-7C1D-4429-A735-0004B4912CFF}"/>
              </a:ext>
            </a:extLst>
          </p:cNvPr>
          <p:cNvCxnSpPr>
            <a:cxnSpLocks/>
          </p:cNvCxnSpPr>
          <p:nvPr/>
        </p:nvCxnSpPr>
        <p:spPr>
          <a:xfrm>
            <a:off x="1794358" y="1258303"/>
            <a:ext cx="94766" cy="183848"/>
          </a:xfrm>
          <a:prstGeom prst="line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3">
            <a:extLst>
              <a:ext uri="{FF2B5EF4-FFF2-40B4-BE49-F238E27FC236}">
                <a16:creationId xmlns:a16="http://schemas.microsoft.com/office/drawing/2014/main" id="{0870B5B8-4F6D-4141-92CC-B56B7E8091E3}"/>
              </a:ext>
            </a:extLst>
          </p:cNvPr>
          <p:cNvSpPr txBox="1">
            <a:spLocks noChangeArrowheads="1"/>
          </p:cNvSpPr>
          <p:nvPr/>
        </p:nvSpPr>
        <p:spPr>
          <a:xfrm>
            <a:off x="8321335" y="4751142"/>
            <a:ext cx="3870665" cy="53494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See also: 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[Hare 2007-2010, </a:t>
            </a:r>
            <a:r>
              <a:rPr kumimoji="0" lang="en-US" altLang="en-US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Valberg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2007, </a:t>
            </a:r>
            <a:r>
              <a:rPr kumimoji="0" lang="en-US" altLang="en-US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Hellie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2013, Merlo 2016, …]</a:t>
            </a:r>
          </a:p>
        </p:txBody>
      </p:sp>
      <p:pic>
        <p:nvPicPr>
          <p:cNvPr id="2" name="Picture 1">
            <a:hlinkClick r:id="rId3"/>
            <a:extLst>
              <a:ext uri="{FF2B5EF4-FFF2-40B4-BE49-F238E27FC236}">
                <a16:creationId xmlns:a16="http://schemas.microsoft.com/office/drawing/2014/main" id="{E6850781-D76A-4FBC-8D3F-1175C3DEDBB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713" r="26747" b="1877"/>
          <a:stretch/>
        </p:blipFill>
        <p:spPr>
          <a:xfrm>
            <a:off x="7790371" y="606960"/>
            <a:ext cx="4381321" cy="4061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8513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3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96073" y="176247"/>
            <a:ext cx="8068235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Absentminded Driver Problem </a:t>
            </a:r>
            <a:br>
              <a:rPr lang="en-US" altLang="en-US" dirty="0"/>
            </a:br>
            <a:r>
              <a:rPr lang="en-US" altLang="en-US" sz="3600" dirty="0">
                <a:solidFill>
                  <a:srgbClr val="5B9BD5"/>
                </a:solidFill>
              </a:rPr>
              <a:t>[</a:t>
            </a:r>
            <a:r>
              <a:rPr lang="en-US" sz="3600" dirty="0" err="1">
                <a:solidFill>
                  <a:srgbClr val="5B9BD5"/>
                </a:solidFill>
              </a:rPr>
              <a:t>Piccione</a:t>
            </a:r>
            <a:r>
              <a:rPr lang="en-US" sz="3600" dirty="0">
                <a:solidFill>
                  <a:srgbClr val="5B9BD5"/>
                </a:solidFill>
              </a:rPr>
              <a:t> and Rubinstein, 1997]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0" y="967667"/>
            <a:ext cx="8558074" cy="6436308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Driver on monotonous highway wants to take second exit, but exits are indistinguishable and driver is forgetful</a:t>
            </a:r>
          </a:p>
          <a:p>
            <a:pPr eaLnBrk="1" hangingPunct="1"/>
            <a:r>
              <a:rPr lang="en-US" altLang="en-US" sz="2400" dirty="0"/>
              <a:t>Deterministic (behavioral) strategies are not </a:t>
            </a:r>
            <a:r>
              <a:rPr lang="en-US" altLang="en-US" sz="2400" i="1" dirty="0"/>
              <a:t>stable</a:t>
            </a:r>
          </a:p>
          <a:p>
            <a:pPr eaLnBrk="1" hangingPunct="1"/>
            <a:r>
              <a:rPr lang="en-US" altLang="en-US" sz="2400" dirty="0"/>
              <a:t>Optimal </a:t>
            </a:r>
            <a:r>
              <a:rPr lang="en-US" altLang="en-US" sz="2400" b="1" dirty="0"/>
              <a:t>randomized strategy</a:t>
            </a:r>
            <a:r>
              <a:rPr lang="en-US" altLang="en-US" sz="2400" dirty="0"/>
              <a:t>: exit with probability </a:t>
            </a:r>
            <a:r>
              <a:rPr lang="en-US" altLang="en-US" sz="2400" i="1" dirty="0"/>
              <a:t>p</a:t>
            </a:r>
            <a:r>
              <a:rPr lang="en-US" altLang="en-US" sz="2400" dirty="0"/>
              <a:t> where </a:t>
            </a:r>
            <a:r>
              <a:rPr lang="en-US" altLang="en-US" sz="2400" i="1" dirty="0"/>
              <a:t>p</a:t>
            </a:r>
            <a:r>
              <a:rPr lang="en-US" altLang="en-US" sz="2400" dirty="0"/>
              <a:t> maximizes 4</a:t>
            </a:r>
            <a:r>
              <a:rPr lang="en-US" altLang="en-US" sz="2400" i="1" dirty="0"/>
              <a:t>p</a:t>
            </a:r>
            <a:r>
              <a:rPr lang="en-US" altLang="en-US" sz="2400" dirty="0"/>
              <a:t>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 + 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</a:t>
            </a:r>
            <a:r>
              <a:rPr lang="en-US" altLang="en-US" sz="2400" baseline="30000" dirty="0"/>
              <a:t>2</a:t>
            </a:r>
            <a:r>
              <a:rPr lang="en-US" altLang="en-US" sz="2400" dirty="0"/>
              <a:t> = -3</a:t>
            </a:r>
            <a:r>
              <a:rPr lang="en-US" altLang="en-US" sz="2400" i="1" dirty="0"/>
              <a:t>p</a:t>
            </a:r>
            <a:r>
              <a:rPr lang="en-US" altLang="en-US" sz="2400" baseline="30000" dirty="0"/>
              <a:t>2</a:t>
            </a:r>
            <a:r>
              <a:rPr lang="en-US" altLang="en-US" sz="2400" dirty="0"/>
              <a:t> + 2</a:t>
            </a:r>
            <a:r>
              <a:rPr lang="en-US" altLang="en-US" sz="2400" i="1" dirty="0"/>
              <a:t>p</a:t>
            </a:r>
            <a:r>
              <a:rPr lang="en-US" altLang="en-US" sz="2400" dirty="0"/>
              <a:t> + 1, so </a:t>
            </a:r>
            <a:r>
              <a:rPr lang="en-US" altLang="en-US" sz="2400" i="1" dirty="0"/>
              <a:t>p*</a:t>
            </a:r>
            <a:r>
              <a:rPr lang="en-US" altLang="en-US" sz="2400" dirty="0"/>
              <a:t> = 1/3</a:t>
            </a:r>
          </a:p>
          <a:p>
            <a:r>
              <a:rPr lang="en-US" altLang="en-US" sz="2400" dirty="0"/>
              <a:t>What about “from the inside”?  P&amp;R analysis: Let </a:t>
            </a:r>
            <a:r>
              <a:rPr lang="en-US" altLang="en-US" sz="2400" i="1" dirty="0"/>
              <a:t>b</a:t>
            </a:r>
            <a:r>
              <a:rPr lang="en-US" altLang="en-US" sz="2400" dirty="0"/>
              <a:t> be the belief/credence that we’re at X, and </a:t>
            </a:r>
            <a:r>
              <a:rPr lang="en-US" altLang="en-US" sz="2400" i="1" dirty="0"/>
              <a:t>p </a:t>
            </a:r>
            <a:r>
              <a:rPr lang="en-US" altLang="en-US" sz="2400" dirty="0"/>
              <a:t>the probability that we exit.  Maximize with respect to </a:t>
            </a:r>
            <a:r>
              <a:rPr lang="en-US" altLang="en-US" sz="2400" i="1" dirty="0"/>
              <a:t>p</a:t>
            </a:r>
            <a:r>
              <a:rPr lang="en-US" altLang="en-US" sz="2400" dirty="0"/>
              <a:t>: (1-</a:t>
            </a:r>
            <a:r>
              <a:rPr lang="en-US" altLang="en-US" sz="2400" i="1" dirty="0"/>
              <a:t>b</a:t>
            </a:r>
            <a:r>
              <a:rPr lang="en-US" altLang="en-US" sz="2400" dirty="0"/>
              <a:t>)(4</a:t>
            </a:r>
            <a:r>
              <a:rPr lang="en-US" altLang="en-US" sz="2400" i="1" dirty="0"/>
              <a:t>p</a:t>
            </a:r>
            <a:r>
              <a:rPr lang="en-US" altLang="en-US" sz="2400" dirty="0"/>
              <a:t>+1(1-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)) + </a:t>
            </a:r>
            <a:r>
              <a:rPr lang="en-US" altLang="en-US" sz="2400" i="1" dirty="0"/>
              <a:t>b</a:t>
            </a:r>
            <a:r>
              <a:rPr lang="en-US" altLang="en-US" sz="2400" dirty="0"/>
              <a:t>(4</a:t>
            </a:r>
            <a:r>
              <a:rPr lang="en-US" altLang="en-US" sz="2400" i="1" dirty="0"/>
              <a:t>p</a:t>
            </a:r>
            <a:r>
              <a:rPr lang="en-US" altLang="en-US" sz="2400" dirty="0"/>
              <a:t>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 + 1(1-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</a:t>
            </a:r>
            <a:r>
              <a:rPr lang="en-US" altLang="en-US" sz="2400" baseline="30000" dirty="0"/>
              <a:t>2</a:t>
            </a:r>
            <a:r>
              <a:rPr lang="en-US" altLang="en-US" sz="2400" dirty="0"/>
              <a:t>) = -3</a:t>
            </a:r>
            <a:r>
              <a:rPr lang="en-US" altLang="en-US" sz="2400" i="1" dirty="0"/>
              <a:t>bp</a:t>
            </a:r>
            <a:r>
              <a:rPr lang="en-US" altLang="en-US" sz="2400" baseline="30000" dirty="0"/>
              <a:t>2</a:t>
            </a:r>
            <a:r>
              <a:rPr lang="en-US" altLang="en-US" sz="2400" dirty="0"/>
              <a:t> + (3-</a:t>
            </a:r>
            <a:r>
              <a:rPr lang="en-US" altLang="en-US" sz="2400" i="1" dirty="0"/>
              <a:t>b</a:t>
            </a:r>
            <a:r>
              <a:rPr lang="en-US" altLang="en-US" sz="2400" dirty="0"/>
              <a:t>)</a:t>
            </a:r>
            <a:r>
              <a:rPr lang="en-US" altLang="en-US" sz="2400" i="1" dirty="0"/>
              <a:t>p</a:t>
            </a:r>
            <a:r>
              <a:rPr lang="en-US" altLang="en-US" sz="2400" dirty="0"/>
              <a:t> + 1, so </a:t>
            </a:r>
            <a:r>
              <a:rPr lang="en-US" altLang="en-US" sz="2400" i="1" dirty="0"/>
              <a:t>p</a:t>
            </a:r>
            <a:r>
              <a:rPr lang="en-US" altLang="en-US" sz="2400" dirty="0"/>
              <a:t>* = (3-</a:t>
            </a:r>
            <a:r>
              <a:rPr lang="en-US" altLang="en-US" sz="2400" i="1" dirty="0"/>
              <a:t>b</a:t>
            </a:r>
            <a:r>
              <a:rPr lang="en-US" altLang="en-US" sz="2400" dirty="0"/>
              <a:t>) / (6</a:t>
            </a:r>
            <a:r>
              <a:rPr lang="en-US" altLang="en-US" sz="2400" i="1" dirty="0"/>
              <a:t>b</a:t>
            </a:r>
            <a:r>
              <a:rPr lang="en-US" altLang="en-US" sz="2400" dirty="0"/>
              <a:t>) = 1/(2</a:t>
            </a:r>
            <a:r>
              <a:rPr lang="en-US" altLang="en-US" sz="2400" i="1" dirty="0"/>
              <a:t>b</a:t>
            </a:r>
            <a:r>
              <a:rPr lang="en-US" altLang="en-US" sz="2400" dirty="0"/>
              <a:t>) - 1/6</a:t>
            </a:r>
          </a:p>
          <a:p>
            <a:r>
              <a:rPr lang="en-US" altLang="en-US" sz="2400" dirty="0"/>
              <a:t>But if </a:t>
            </a:r>
            <a:r>
              <a:rPr lang="en-US" altLang="en-US" sz="2400" i="1" dirty="0"/>
              <a:t>p</a:t>
            </a:r>
            <a:r>
              <a:rPr lang="en-US" altLang="en-US" sz="2400" dirty="0"/>
              <a:t> = 1/3, then </a:t>
            </a:r>
            <a:r>
              <a:rPr lang="en-US" altLang="en-US" sz="2400" i="1" dirty="0"/>
              <a:t>b</a:t>
            </a:r>
            <a:r>
              <a:rPr lang="en-US" altLang="en-US" sz="2400" dirty="0"/>
              <a:t> = 3/5, which would give </a:t>
            </a:r>
            <a:r>
              <a:rPr lang="en-US" altLang="en-US" sz="2400" i="1" dirty="0"/>
              <a:t>p</a:t>
            </a:r>
            <a:r>
              <a:rPr lang="en-US" altLang="en-US" sz="2400" dirty="0"/>
              <a:t>* = 5/6 - 1/6 = 2/3?  So also not stable?</a:t>
            </a:r>
          </a:p>
          <a:p>
            <a:r>
              <a:rPr lang="en-US" altLang="en-US" sz="2400" dirty="0"/>
              <a:t>Resembles EDT reasoning…  But not really </a:t>
            </a:r>
            <a:r>
              <a:rPr lang="en-US" altLang="en-US" sz="2400" dirty="0" err="1"/>
              <a:t>halfing</a:t>
            </a:r>
            <a:r>
              <a:rPr lang="en-US" altLang="en-US" sz="2400" dirty="0"/>
              <a:t>…  Shouldn’t </a:t>
            </a:r>
            <a:r>
              <a:rPr lang="en-US" altLang="en-US" sz="2400" i="1" dirty="0"/>
              <a:t>b</a:t>
            </a:r>
            <a:r>
              <a:rPr lang="en-US" altLang="en-US" sz="2400" dirty="0"/>
              <a:t> depend on </a:t>
            </a:r>
            <a:r>
              <a:rPr lang="en-US" altLang="en-US" sz="2400" i="1" dirty="0"/>
              <a:t>p</a:t>
            </a:r>
            <a:r>
              <a:rPr lang="en-US" altLang="en-US" sz="2400" dirty="0"/>
              <a:t>...</a:t>
            </a:r>
            <a:endParaRPr lang="en-US" altLang="en-US" sz="2000" dirty="0"/>
          </a:p>
          <a:p>
            <a:pPr eaLnBrk="1" hangingPunct="1"/>
            <a:endParaRPr lang="en-US" altLang="en-US" sz="24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C0BBF7C-D498-4D69-BDBC-FC1CB0F670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94201" y="694956"/>
            <a:ext cx="3325906" cy="5468087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1F91FAF-97FF-4523-9373-514FDE165FD3}"/>
              </a:ext>
            </a:extLst>
          </p:cNvPr>
          <p:cNvSpPr/>
          <p:nvPr/>
        </p:nvSpPr>
        <p:spPr>
          <a:xfrm>
            <a:off x="8192479" y="6163043"/>
            <a:ext cx="376147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5B9BD5"/>
                </a:solidFill>
              </a:rPr>
              <a:t>Image from </a:t>
            </a:r>
            <a:r>
              <a:rPr lang="en-US" altLang="en-US" dirty="0" err="1">
                <a:solidFill>
                  <a:srgbClr val="5B9BD5"/>
                </a:solidFill>
              </a:rPr>
              <a:t>Aumann</a:t>
            </a:r>
            <a:r>
              <a:rPr lang="en-US" altLang="en-US" dirty="0">
                <a:solidFill>
                  <a:srgbClr val="5B9BD5"/>
                </a:solidFill>
              </a:rPr>
              <a:t>, Hart, Perry 1997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0772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268430" y="165557"/>
            <a:ext cx="8068235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A different analysis</a:t>
            </a:r>
            <a:br>
              <a:rPr lang="en-US" altLang="en-US" dirty="0"/>
            </a:br>
            <a:r>
              <a:rPr lang="en-US" altLang="en-US" sz="3600" dirty="0">
                <a:solidFill>
                  <a:srgbClr val="5B9BD5"/>
                </a:solidFill>
              </a:rPr>
              <a:t>[</a:t>
            </a:r>
            <a:r>
              <a:rPr lang="en-US" sz="3600" dirty="0" err="1">
                <a:solidFill>
                  <a:srgbClr val="5B9BD5"/>
                </a:solidFill>
              </a:rPr>
              <a:t>Aumann</a:t>
            </a:r>
            <a:r>
              <a:rPr lang="en-US" sz="3600" dirty="0">
                <a:solidFill>
                  <a:srgbClr val="5B9BD5"/>
                </a:solidFill>
              </a:rPr>
              <a:t>, Hart, Perry, 1997]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0" y="1091954"/>
            <a:ext cx="8192479" cy="5766045"/>
          </a:xfrm>
        </p:spPr>
        <p:txBody>
          <a:bodyPr>
            <a:normAutofit fontScale="70000" lnSpcReduction="20000"/>
          </a:bodyPr>
          <a:lstStyle/>
          <a:p>
            <a:pPr eaLnBrk="1" hangingPunct="1"/>
            <a:r>
              <a:rPr lang="en-US" altLang="en-US" sz="3700" dirty="0"/>
              <a:t>AHP reason more along </a:t>
            </a:r>
            <a:r>
              <a:rPr lang="en-US" altLang="en-US" sz="3700" dirty="0" err="1"/>
              <a:t>thirder</a:t>
            </a:r>
            <a:r>
              <a:rPr lang="en-US" altLang="en-US" sz="3700" dirty="0"/>
              <a:t> / CDT lines:</a:t>
            </a:r>
          </a:p>
          <a:p>
            <a:pPr eaLnBrk="1" hangingPunct="1"/>
            <a:r>
              <a:rPr lang="en-US" altLang="en-US" sz="3700" dirty="0"/>
              <a:t>Imagine we normally expect to play </a:t>
            </a:r>
            <a:r>
              <a:rPr lang="en-US" altLang="en-US" sz="3700" i="1" dirty="0"/>
              <a:t>p</a:t>
            </a:r>
            <a:r>
              <a:rPr lang="en-US" altLang="en-US" sz="3700" dirty="0"/>
              <a:t> = 1/3.  Should we deviate </a:t>
            </a:r>
            <a:r>
              <a:rPr lang="en-US" altLang="en-US" sz="3700" b="1" dirty="0"/>
              <a:t>this time only</a:t>
            </a:r>
            <a:r>
              <a:rPr lang="en-US" altLang="en-US" sz="3700" dirty="0"/>
              <a:t>?</a:t>
            </a:r>
          </a:p>
          <a:p>
            <a:r>
              <a:rPr lang="en-US" altLang="en-US" sz="3700" dirty="0"/>
              <a:t>If we exit now, get (3/5)*0 + (2/5)*4 = 8/5</a:t>
            </a:r>
          </a:p>
          <a:p>
            <a:r>
              <a:rPr lang="en-US" altLang="en-US" sz="3700" dirty="0"/>
              <a:t>If we continue now, get (3/5)*((1/3)*4+(2/3)*1) + (2/5)*1 = 8/5</a:t>
            </a:r>
          </a:p>
          <a:p>
            <a:r>
              <a:rPr lang="en-US" altLang="en-US" sz="3700" dirty="0"/>
              <a:t>So indifferent and willing to randomize (equilibrium)</a:t>
            </a:r>
          </a:p>
          <a:p>
            <a:r>
              <a:rPr lang="en-US" altLang="en-US" sz="3700" b="1" dirty="0"/>
              <a:t>Questions</a:t>
            </a:r>
          </a:p>
          <a:p>
            <a:r>
              <a:rPr lang="en-US" altLang="en-US" sz="3700" i="1" dirty="0"/>
              <a:t>Joint work with:</a:t>
            </a:r>
          </a:p>
          <a:p>
            <a:endParaRPr lang="en-US" altLang="en-US" sz="3700" b="1" dirty="0"/>
          </a:p>
          <a:p>
            <a:endParaRPr lang="en-US" altLang="en-US" sz="3700" b="1" dirty="0"/>
          </a:p>
          <a:p>
            <a:endParaRPr lang="en-US" altLang="en-US" sz="3700" dirty="0"/>
          </a:p>
          <a:p>
            <a:r>
              <a:rPr lang="en-US" altLang="en-US" sz="3700" dirty="0"/>
              <a:t>Does this always work?  Yes!  (See also </a:t>
            </a:r>
            <a:r>
              <a:rPr lang="en-US" altLang="en-US" sz="3700" dirty="0">
                <a:solidFill>
                  <a:srgbClr val="5B9BD5"/>
                </a:solidFill>
              </a:rPr>
              <a:t>Taylor [2016]</a:t>
            </a:r>
            <a:r>
              <a:rPr lang="en-US" altLang="en-US" sz="3700" dirty="0"/>
              <a:t>)</a:t>
            </a:r>
          </a:p>
          <a:p>
            <a:r>
              <a:rPr lang="en-US" altLang="en-US" sz="3700" dirty="0"/>
              <a:t>Does some version of EDT work with some version of belief formation?</a:t>
            </a:r>
          </a:p>
          <a:p>
            <a:endParaRPr lang="en-US" altLang="en-US" sz="2000" dirty="0"/>
          </a:p>
          <a:p>
            <a:pPr eaLnBrk="1" hangingPunct="1"/>
            <a:endParaRPr lang="en-US" altLang="en-US" sz="24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C0BBF7C-D498-4D69-BDBC-FC1CB0F670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94201" y="694956"/>
            <a:ext cx="3325906" cy="5468087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1F91FAF-97FF-4523-9373-514FDE165FD3}"/>
              </a:ext>
            </a:extLst>
          </p:cNvPr>
          <p:cNvSpPr/>
          <p:nvPr/>
        </p:nvSpPr>
        <p:spPr>
          <a:xfrm>
            <a:off x="8192479" y="6163043"/>
            <a:ext cx="376147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5B9BD5"/>
                </a:solidFill>
              </a:rPr>
              <a:t>Image from </a:t>
            </a:r>
            <a:r>
              <a:rPr lang="en-US" altLang="en-US" dirty="0" err="1">
                <a:solidFill>
                  <a:srgbClr val="5B9BD5"/>
                </a:solidFill>
              </a:rPr>
              <a:t>Aumann</a:t>
            </a:r>
            <a:r>
              <a:rPr lang="en-US" altLang="en-US" dirty="0">
                <a:solidFill>
                  <a:srgbClr val="5B9BD5"/>
                </a:solidFill>
              </a:rPr>
              <a:t>, Hart, Perry 1997</a:t>
            </a: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9DDCE6-F3F9-4EE3-9889-98CB83BC266A}"/>
              </a:ext>
            </a:extLst>
          </p:cNvPr>
          <p:cNvSpPr txBox="1"/>
          <p:nvPr/>
        </p:nvSpPr>
        <p:spPr>
          <a:xfrm>
            <a:off x="3825343" y="4953405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AF84756-5A30-42BC-8977-50F50A33954B}"/>
              </a:ext>
            </a:extLst>
          </p:cNvPr>
          <p:cNvSpPr txBox="1"/>
          <p:nvPr/>
        </p:nvSpPr>
        <p:spPr>
          <a:xfrm>
            <a:off x="2385381" y="4953405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Scott Emmons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5641F8C-5AD4-46B0-B2F6-720E670DE181}"/>
              </a:ext>
            </a:extLst>
          </p:cNvPr>
          <p:cNvSpPr txBox="1"/>
          <p:nvPr/>
        </p:nvSpPr>
        <p:spPr>
          <a:xfrm>
            <a:off x="5690563" y="4951928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Andrew Critch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9C8E45A-1777-4EF3-8041-467BADA108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09" y="3746561"/>
            <a:ext cx="1239170" cy="12385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1835644-767C-4626-89F6-DC515BE64C4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8" t="3608" r="12872" b="35576"/>
          <a:stretch/>
        </p:blipFill>
        <p:spPr>
          <a:xfrm>
            <a:off x="2560148" y="3746561"/>
            <a:ext cx="1096977" cy="124463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1EBF073-3402-4B05-AAF6-8396BB3889C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4277016" y="3746561"/>
            <a:ext cx="983247" cy="124463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3440E06F-1544-42D0-9B1A-18DFC6DEEFF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7289498" y="3746561"/>
            <a:ext cx="1142109" cy="125925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F3FB4D5E-23DE-4508-8DC9-E86933EA83D3}"/>
              </a:ext>
            </a:extLst>
          </p:cNvPr>
          <p:cNvSpPr txBox="1"/>
          <p:nvPr/>
        </p:nvSpPr>
        <p:spPr>
          <a:xfrm>
            <a:off x="7158237" y="4954814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Stuart Russell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30C8C352-E33B-4556-9706-BA97A197A4A9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1091955"/>
            <a:ext cx="8192479" cy="5766045"/>
          </a:xfrm>
          <a:prstGeom prst="rect">
            <a:avLst/>
          </a:prstGeom>
        </p:spPr>
        <p:txBody>
          <a:bodyPr vert="horz" lIns="91440" tIns="45720" rIns="91440" bIns="45720" rtlCol="0">
            <a:normAutofit fontScale="70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700" dirty="0"/>
              <a:t>AHP reason more along </a:t>
            </a:r>
            <a:r>
              <a:rPr lang="en-US" altLang="en-US" sz="3700" dirty="0" err="1"/>
              <a:t>thirder</a:t>
            </a:r>
            <a:r>
              <a:rPr lang="en-US" altLang="en-US" sz="3700" dirty="0"/>
              <a:t> / CDT lines:</a:t>
            </a:r>
          </a:p>
          <a:p>
            <a:r>
              <a:rPr lang="en-US" altLang="en-US" sz="3700" dirty="0"/>
              <a:t>Imagine we normally expect to play </a:t>
            </a:r>
            <a:r>
              <a:rPr lang="en-US" altLang="en-US" sz="3700" i="1" dirty="0"/>
              <a:t>p</a:t>
            </a:r>
            <a:r>
              <a:rPr lang="en-US" altLang="en-US" sz="3700" dirty="0"/>
              <a:t> = 1/3.  Should we deviate </a:t>
            </a:r>
            <a:r>
              <a:rPr lang="en-US" altLang="en-US" sz="3700" b="1" dirty="0"/>
              <a:t>this time only</a:t>
            </a:r>
            <a:r>
              <a:rPr lang="en-US" altLang="en-US" sz="3700" dirty="0"/>
              <a:t>?</a:t>
            </a:r>
          </a:p>
          <a:p>
            <a:r>
              <a:rPr lang="en-US" altLang="en-US" sz="3700" dirty="0"/>
              <a:t>If we exit now, get (3/5)*0 + (2/5)*4 = 8/5</a:t>
            </a:r>
          </a:p>
          <a:p>
            <a:r>
              <a:rPr lang="en-US" altLang="en-US" sz="3700" dirty="0"/>
              <a:t>If we continue now, get (3/5)*((1/3)*4+(2/3)*1) + (2/5)*1 = 8/5</a:t>
            </a:r>
          </a:p>
          <a:p>
            <a:r>
              <a:rPr lang="en-US" altLang="en-US" sz="3700" dirty="0"/>
              <a:t>So indifferent and willing to randomize (equilibrium)</a:t>
            </a:r>
          </a:p>
          <a:p>
            <a:r>
              <a:rPr lang="en-US" altLang="en-US" sz="3700" b="1" dirty="0"/>
              <a:t>Questions</a:t>
            </a:r>
          </a:p>
          <a:p>
            <a:r>
              <a:rPr lang="en-US" altLang="en-US" sz="3700" i="1" dirty="0"/>
              <a:t>Joint work with:</a:t>
            </a:r>
          </a:p>
          <a:p>
            <a:endParaRPr lang="en-US" altLang="en-US" sz="3700" b="1" dirty="0"/>
          </a:p>
          <a:p>
            <a:endParaRPr lang="en-US" altLang="en-US" sz="3700" b="1" dirty="0"/>
          </a:p>
          <a:p>
            <a:endParaRPr lang="en-US" altLang="en-US" sz="3700" dirty="0"/>
          </a:p>
          <a:p>
            <a:r>
              <a:rPr lang="en-US" altLang="en-US" sz="3700" dirty="0"/>
              <a:t>Does this always work?  Yes!  (See also </a:t>
            </a:r>
            <a:r>
              <a:rPr lang="en-US" altLang="en-US" sz="3700" dirty="0">
                <a:solidFill>
                  <a:srgbClr val="5B9BD5"/>
                </a:solidFill>
              </a:rPr>
              <a:t>Taylor [2016]</a:t>
            </a:r>
            <a:r>
              <a:rPr lang="en-US" altLang="en-US" sz="3700" dirty="0"/>
              <a:t>)</a:t>
            </a:r>
          </a:p>
          <a:p>
            <a:r>
              <a:rPr lang="en-US" altLang="en-US" sz="3700" dirty="0"/>
              <a:t>Does some version of EDT work with some version of belief formation?</a:t>
            </a:r>
            <a:endParaRPr lang="en-US" altLang="en-US" sz="24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D7A433-0110-4E34-BB68-9068A8FE2AD9}"/>
              </a:ext>
            </a:extLst>
          </p:cNvPr>
          <p:cNvSpPr txBox="1"/>
          <p:nvPr/>
        </p:nvSpPr>
        <p:spPr>
          <a:xfrm>
            <a:off x="3825343" y="4953406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1925003-7E65-4465-A6FB-E0867F46EB5C}"/>
              </a:ext>
            </a:extLst>
          </p:cNvPr>
          <p:cNvSpPr txBox="1"/>
          <p:nvPr/>
        </p:nvSpPr>
        <p:spPr>
          <a:xfrm>
            <a:off x="2385381" y="4953406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Scott Emmons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DC2DAE-AB41-4B52-9D5C-A95B7242B46E}"/>
              </a:ext>
            </a:extLst>
          </p:cNvPr>
          <p:cNvSpPr txBox="1"/>
          <p:nvPr/>
        </p:nvSpPr>
        <p:spPr>
          <a:xfrm>
            <a:off x="5690563" y="4951929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Andrew Critch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16D1772A-3479-4B23-AE30-B1BD3E85E60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09" y="3746562"/>
            <a:ext cx="1239170" cy="1238508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51F812B3-80ED-49AA-9ECA-59914783630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8" t="3608" r="12872" b="35576"/>
          <a:stretch/>
        </p:blipFill>
        <p:spPr>
          <a:xfrm>
            <a:off x="2560148" y="3746562"/>
            <a:ext cx="1096977" cy="1244637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EF2DB868-3CFE-4573-94F2-035E2CCFDFD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4277016" y="3746562"/>
            <a:ext cx="983247" cy="1244637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73884779-5F5D-42C0-BC67-9E633164C9C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7289498" y="3746562"/>
            <a:ext cx="1142109" cy="1259257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593FD75-D003-5C75-1404-DC7B433C4FA5}"/>
              </a:ext>
            </a:extLst>
          </p:cNvPr>
          <p:cNvSpPr txBox="1"/>
          <p:nvPr/>
        </p:nvSpPr>
        <p:spPr>
          <a:xfrm>
            <a:off x="97899" y="4351763"/>
            <a:ext cx="232753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Scott Emmons, Caspar </a:t>
            </a:r>
            <a:r>
              <a:rPr lang="en-US" sz="1200" dirty="0" err="1"/>
              <a:t>Oesterheld</a:t>
            </a:r>
            <a:r>
              <a:rPr lang="en-US" sz="1200" dirty="0"/>
              <a:t>, Andrew </a:t>
            </a:r>
            <a:r>
              <a:rPr lang="en-US" sz="1200" dirty="0" err="1"/>
              <a:t>Critch</a:t>
            </a:r>
            <a:r>
              <a:rPr lang="en-US" sz="1200" dirty="0"/>
              <a:t>, Vincent Conitzer, and Stuart Russell. </a:t>
            </a:r>
            <a:r>
              <a:rPr lang="en-US" sz="1200" dirty="0">
                <a:hlinkClick r:id="rId8"/>
              </a:rPr>
              <a:t>For Learning in Symmetric Teams, Local Optima are Global Nash Equilibria.</a:t>
            </a:r>
            <a:r>
              <a:rPr lang="en-US" sz="1200" dirty="0"/>
              <a:t> ICML’22</a:t>
            </a:r>
          </a:p>
        </p:txBody>
      </p:sp>
    </p:spTree>
    <p:extLst>
      <p:ext uri="{BB962C8B-B14F-4D97-AF65-F5344CB8AC3E}">
        <p14:creationId xmlns:p14="http://schemas.microsoft.com/office/powerpoint/2010/main" val="1627872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14" grpId="0"/>
      <p:bldP spid="16" grpId="0"/>
      <p:bldP spid="17" grpId="0"/>
      <p:bldP spid="18" grpId="0"/>
      <p:bldP spid="9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411549" y="256147"/>
            <a:ext cx="9433720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A challenging example for the evidential decision theorist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1" y="1091958"/>
            <a:ext cx="9678880" cy="5754801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2700" dirty="0"/>
              <a:t>Optimal strategy to commit to is to just go left: (</a:t>
            </a:r>
            <a:r>
              <a:rPr lang="en-US" altLang="en-US" sz="2700" i="1" dirty="0"/>
              <a:t>p</a:t>
            </a:r>
            <a:r>
              <a:rPr lang="en-US" altLang="en-US" sz="2700" baseline="-25000" dirty="0"/>
              <a:t>l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s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r</a:t>
            </a:r>
            <a:r>
              <a:rPr lang="en-US" altLang="en-US" sz="2700" dirty="0"/>
              <a:t>) = (1, 0, 0)</a:t>
            </a:r>
          </a:p>
          <a:p>
            <a:pPr eaLnBrk="1" hangingPunct="1"/>
            <a:r>
              <a:rPr lang="en-US" altLang="en-US" sz="2700" dirty="0"/>
              <a:t>If you’re at an intersection, what does EDT say you should do?</a:t>
            </a:r>
          </a:p>
          <a:p>
            <a:r>
              <a:rPr lang="en-US" altLang="en-US" sz="2700" dirty="0"/>
              <a:t>When considering (</a:t>
            </a:r>
            <a:r>
              <a:rPr lang="en-US" altLang="en-US" sz="2700" i="1" dirty="0"/>
              <a:t>p</a:t>
            </a:r>
            <a:r>
              <a:rPr lang="en-US" altLang="en-US" sz="2700" baseline="-25000" dirty="0"/>
              <a:t>l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s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r</a:t>
            </a:r>
            <a:r>
              <a:rPr lang="en-US" altLang="en-US" sz="2700" dirty="0"/>
              <a:t>) = (1, 0, 0), you presumably expect to be at X and get 1 (really just need: no more than 1)</a:t>
            </a:r>
          </a:p>
          <a:p>
            <a:r>
              <a:rPr lang="en-US" altLang="en-US" sz="2700" dirty="0"/>
              <a:t>When considering (</a:t>
            </a:r>
            <a:r>
              <a:rPr lang="en-US" altLang="en-US" sz="2700" i="1" dirty="0"/>
              <a:t>p</a:t>
            </a:r>
            <a:r>
              <a:rPr lang="en-US" altLang="en-US" sz="2700" baseline="-25000" dirty="0"/>
              <a:t>l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s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r</a:t>
            </a:r>
            <a:r>
              <a:rPr lang="en-US" altLang="en-US" sz="2700" dirty="0"/>
              <a:t>) = (0, ½, ½), then say </a:t>
            </a:r>
            <a:r>
              <a:rPr lang="en-US" altLang="en-US" sz="2700" i="1" dirty="0"/>
              <a:t>b</a:t>
            </a:r>
            <a:r>
              <a:rPr lang="en-US" altLang="en-US" sz="2700" dirty="0"/>
              <a:t> is your subjective probability of being at Y</a:t>
            </a:r>
          </a:p>
          <a:p>
            <a:pPr lvl="1"/>
            <a:r>
              <a:rPr lang="en-US" altLang="en-US" sz="2700" b="1" dirty="0"/>
              <a:t>Assume: </a:t>
            </a:r>
            <a:r>
              <a:rPr lang="en-US" altLang="en-US" sz="2700" i="1" dirty="0"/>
              <a:t>b</a:t>
            </a:r>
            <a:r>
              <a:rPr lang="en-US" altLang="en-US" sz="2700" dirty="0"/>
              <a:t> &gt; 0</a:t>
            </a:r>
          </a:p>
          <a:p>
            <a:pPr lvl="1"/>
            <a:r>
              <a:rPr lang="en-US" altLang="en-US" sz="2700" b="1" dirty="0"/>
              <a:t>Assume: </a:t>
            </a:r>
            <a:r>
              <a:rPr lang="en-US" altLang="en-US" sz="2700" i="1" dirty="0"/>
              <a:t>b</a:t>
            </a:r>
            <a:r>
              <a:rPr lang="en-US" altLang="en-US" sz="2700" dirty="0"/>
              <a:t> is not a function of </a:t>
            </a:r>
            <a:r>
              <a:rPr lang="el-GR" sz="2700" dirty="0"/>
              <a:t>ε</a:t>
            </a:r>
            <a:endParaRPr lang="en-US" sz="2700" dirty="0"/>
          </a:p>
          <a:p>
            <a:r>
              <a:rPr lang="en-US" altLang="en-US" sz="2700" dirty="0"/>
              <a:t>So, expected utility: </a:t>
            </a:r>
            <a:r>
              <a:rPr lang="en-US" altLang="en-US" sz="2700" i="1" dirty="0"/>
              <a:t>b</a:t>
            </a:r>
            <a:r>
              <a:rPr lang="en-US" altLang="en-US" sz="2700" dirty="0"/>
              <a:t>*½*(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 + (1-</a:t>
            </a:r>
            <a:r>
              <a:rPr lang="en-US" sz="2700" i="1" dirty="0"/>
              <a:t>b</a:t>
            </a:r>
            <a:r>
              <a:rPr lang="en-US" sz="2700" dirty="0"/>
              <a:t>)*¼*</a:t>
            </a:r>
            <a:r>
              <a:rPr lang="en-US" altLang="en-US" sz="2700" dirty="0"/>
              <a:t>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 = 1+</a:t>
            </a:r>
            <a:r>
              <a:rPr lang="en-US" sz="2700" i="1" dirty="0"/>
              <a:t>b</a:t>
            </a:r>
            <a:r>
              <a:rPr lang="en-US" sz="2700" dirty="0"/>
              <a:t>-¼</a:t>
            </a:r>
            <a:r>
              <a:rPr lang="el-GR" sz="2700" dirty="0"/>
              <a:t>ε</a:t>
            </a:r>
            <a:r>
              <a:rPr lang="en-US" sz="2700" dirty="0"/>
              <a:t>-¼</a:t>
            </a:r>
            <a:r>
              <a:rPr lang="en-US" sz="2700" i="1" dirty="0"/>
              <a:t>b</a:t>
            </a:r>
            <a:r>
              <a:rPr lang="el-GR" sz="2700" dirty="0"/>
              <a:t>ε</a:t>
            </a:r>
            <a:endParaRPr lang="en-US" sz="2700" dirty="0"/>
          </a:p>
          <a:p>
            <a:r>
              <a:rPr lang="en-US" sz="2700" dirty="0"/>
              <a:t>For sufficiently small </a:t>
            </a:r>
            <a:r>
              <a:rPr lang="el-GR" sz="2700" dirty="0"/>
              <a:t>ε</a:t>
            </a:r>
            <a:r>
              <a:rPr lang="en-US" sz="2700" dirty="0"/>
              <a:t> this is greater than 1</a:t>
            </a:r>
          </a:p>
          <a:p>
            <a:r>
              <a:rPr lang="en-US" sz="2700" dirty="0"/>
              <a:t>Hence EDT suggests</a:t>
            </a:r>
            <a:r>
              <a:rPr lang="en-US" altLang="en-US" sz="2700" dirty="0"/>
              <a:t> (0, ½, ½)</a:t>
            </a:r>
            <a:r>
              <a:rPr lang="en-US" sz="2700" dirty="0"/>
              <a:t> over </a:t>
            </a:r>
            <a:r>
              <a:rPr lang="en-US" altLang="en-US" sz="2700" dirty="0"/>
              <a:t>(1, 0, 0)!</a:t>
            </a:r>
          </a:p>
          <a:p>
            <a:r>
              <a:rPr lang="en-US" altLang="en-US" sz="2700" dirty="0"/>
              <a:t>... right? ... right?</a:t>
            </a:r>
          </a:p>
          <a:p>
            <a:pPr marL="0" indent="0">
              <a:buNone/>
            </a:pPr>
            <a:endParaRPr lang="en-US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B4F6B43-5A5F-4F36-9ED5-DAFCD1D22986}"/>
              </a:ext>
            </a:extLst>
          </p:cNvPr>
          <p:cNvSpPr/>
          <p:nvPr/>
        </p:nvSpPr>
        <p:spPr>
          <a:xfrm>
            <a:off x="10459898" y="4603071"/>
            <a:ext cx="359109" cy="31959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73C3AB1-455A-4E5B-8A7A-B3B3D63962DC}"/>
              </a:ext>
            </a:extLst>
          </p:cNvPr>
          <p:cNvSpPr/>
          <p:nvPr/>
        </p:nvSpPr>
        <p:spPr>
          <a:xfrm>
            <a:off x="10451020" y="2925190"/>
            <a:ext cx="359109" cy="31959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325DB63F-EED1-4526-947C-44B138665CD5}"/>
              </a:ext>
            </a:extLst>
          </p:cNvPr>
          <p:cNvCxnSpPr>
            <a:cxnSpLocks/>
            <a:stCxn id="4" idx="0"/>
            <a:endCxn id="7" idx="4"/>
          </p:cNvCxnSpPr>
          <p:nvPr/>
        </p:nvCxnSpPr>
        <p:spPr>
          <a:xfrm flipH="1" flipV="1">
            <a:off x="10630575" y="3244786"/>
            <a:ext cx="8878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B6DC7776-46C3-4CFA-ADF3-B9CC8A3A1B30}"/>
              </a:ext>
            </a:extLst>
          </p:cNvPr>
          <p:cNvCxnSpPr/>
          <p:nvPr/>
        </p:nvCxnSpPr>
        <p:spPr>
          <a:xfrm flipV="1">
            <a:off x="10632052" y="1568384"/>
            <a:ext cx="0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74D0ED1D-1BFD-4329-B714-5C2AE3B16CE4}"/>
              </a:ext>
            </a:extLst>
          </p:cNvPr>
          <p:cNvCxnSpPr/>
          <p:nvPr/>
        </p:nvCxnSpPr>
        <p:spPr>
          <a:xfrm flipV="1">
            <a:off x="10632052" y="4933019"/>
            <a:ext cx="0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025FA097-5838-4DD3-B48F-4092A8D5B1AC}"/>
              </a:ext>
            </a:extLst>
          </p:cNvPr>
          <p:cNvCxnSpPr>
            <a:cxnSpLocks/>
          </p:cNvCxnSpPr>
          <p:nvPr/>
        </p:nvCxnSpPr>
        <p:spPr>
          <a:xfrm flipV="1">
            <a:off x="10819007" y="4758428"/>
            <a:ext cx="757476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EA0AF45F-2771-43F8-8006-87B82D83B180}"/>
              </a:ext>
            </a:extLst>
          </p:cNvPr>
          <p:cNvCxnSpPr>
            <a:cxnSpLocks/>
          </p:cNvCxnSpPr>
          <p:nvPr/>
        </p:nvCxnSpPr>
        <p:spPr>
          <a:xfrm flipV="1">
            <a:off x="10811608" y="3065855"/>
            <a:ext cx="757476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47A3711F-F8D4-4B79-B8FF-D60BC7ADCF2A}"/>
              </a:ext>
            </a:extLst>
          </p:cNvPr>
          <p:cNvCxnSpPr>
            <a:cxnSpLocks/>
          </p:cNvCxnSpPr>
          <p:nvPr/>
        </p:nvCxnSpPr>
        <p:spPr>
          <a:xfrm flipH="1">
            <a:off x="9693545" y="3065855"/>
            <a:ext cx="766353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C8E58D18-5AD5-47ED-AAB9-63B3C1361198}"/>
              </a:ext>
            </a:extLst>
          </p:cNvPr>
          <p:cNvCxnSpPr>
            <a:cxnSpLocks/>
          </p:cNvCxnSpPr>
          <p:nvPr/>
        </p:nvCxnSpPr>
        <p:spPr>
          <a:xfrm flipH="1">
            <a:off x="9702422" y="4758428"/>
            <a:ext cx="766353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E0F6C874-D4CC-469E-98EF-EBE6AEBDF4C3}"/>
              </a:ext>
            </a:extLst>
          </p:cNvPr>
          <p:cNvSpPr txBox="1"/>
          <p:nvPr/>
        </p:nvSpPr>
        <p:spPr>
          <a:xfrm>
            <a:off x="10486171" y="2900414"/>
            <a:ext cx="304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Y</a:t>
            </a:r>
            <a:endParaRPr lang="en-US" sz="2400" b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9764228-7424-4C57-85BA-3E523E817BDD}"/>
              </a:ext>
            </a:extLst>
          </p:cNvPr>
          <p:cNvSpPr txBox="1"/>
          <p:nvPr/>
        </p:nvSpPr>
        <p:spPr>
          <a:xfrm>
            <a:off x="10486274" y="4585105"/>
            <a:ext cx="3113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X</a:t>
            </a:r>
            <a:endParaRPr lang="en-US" sz="2400" b="1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FA376D1-0442-4040-8FB1-C40175CD8928}"/>
              </a:ext>
            </a:extLst>
          </p:cNvPr>
          <p:cNvSpPr txBox="1"/>
          <p:nvPr/>
        </p:nvSpPr>
        <p:spPr>
          <a:xfrm>
            <a:off x="9306430" y="455333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22499B7-94C0-4862-994F-D3830B4928A6}"/>
              </a:ext>
            </a:extLst>
          </p:cNvPr>
          <p:cNvSpPr txBox="1"/>
          <p:nvPr/>
        </p:nvSpPr>
        <p:spPr>
          <a:xfrm>
            <a:off x="11598357" y="4554812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B9DC43-6347-4C26-9F01-8BB56C40E822}"/>
              </a:ext>
            </a:extLst>
          </p:cNvPr>
          <p:cNvSpPr txBox="1"/>
          <p:nvPr/>
        </p:nvSpPr>
        <p:spPr>
          <a:xfrm>
            <a:off x="9316784" y="287693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B34AC4-2E38-4A8D-BC5F-E1FA31EA3843}"/>
              </a:ext>
            </a:extLst>
          </p:cNvPr>
          <p:cNvSpPr txBox="1"/>
          <p:nvPr/>
        </p:nvSpPr>
        <p:spPr>
          <a:xfrm>
            <a:off x="11598355" y="2885806"/>
            <a:ext cx="5757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4-</a:t>
            </a:r>
            <a:r>
              <a:rPr lang="el-GR" sz="2400" b="1" dirty="0"/>
              <a:t>ε</a:t>
            </a:r>
            <a:endParaRPr lang="en-US" sz="2400" b="1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C592FCA-2B11-4B58-A0C6-A92DFA96B6A0}"/>
              </a:ext>
            </a:extLst>
          </p:cNvPr>
          <p:cNvSpPr txBox="1"/>
          <p:nvPr/>
        </p:nvSpPr>
        <p:spPr>
          <a:xfrm>
            <a:off x="10481241" y="118277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9D5CA72-CF72-4594-947E-2D0EEDE2E523}"/>
              </a:ext>
            </a:extLst>
          </p:cNvPr>
          <p:cNvSpPr txBox="1"/>
          <p:nvPr/>
        </p:nvSpPr>
        <p:spPr>
          <a:xfrm>
            <a:off x="10259295" y="6305195"/>
            <a:ext cx="9639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START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ECD3C2EA-AADC-4993-B5FE-DD679E7993A8}"/>
              </a:ext>
            </a:extLst>
          </p:cNvPr>
          <p:cNvSpPr/>
          <p:nvPr/>
        </p:nvSpPr>
        <p:spPr>
          <a:xfrm>
            <a:off x="10259295" y="2723102"/>
            <a:ext cx="757469" cy="2400225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9500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411549" y="256147"/>
            <a:ext cx="9433720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A way for EDT to get the right answer (+SSA)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2" y="971379"/>
            <a:ext cx="9534537" cy="5886621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sz="2700" dirty="0"/>
              <a:t>Consider probabilities of </a:t>
            </a:r>
            <a:r>
              <a:rPr lang="en-US" altLang="en-US" sz="2700" b="1" dirty="0"/>
              <a:t>whole trajectories, plus where you are</a:t>
            </a:r>
            <a:r>
              <a:rPr lang="en-US" altLang="en-US" sz="2700" dirty="0"/>
              <a:t>, under strategy (0, ½, ½), </a:t>
            </a:r>
            <a:r>
              <a:rPr lang="en-US" altLang="en-US" sz="2700" b="1" dirty="0"/>
              <a:t>in a </a:t>
            </a:r>
            <a:r>
              <a:rPr lang="en-US" altLang="en-US" sz="2700" b="1" dirty="0" err="1"/>
              <a:t>halfing</a:t>
            </a:r>
            <a:r>
              <a:rPr lang="en-US" altLang="en-US" sz="2700" b="1" dirty="0"/>
              <a:t> sort of way</a:t>
            </a:r>
          </a:p>
          <a:p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), @X) = </a:t>
            </a:r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)) * P(@X|</a:t>
            </a:r>
            <a:r>
              <a:rPr lang="en-US" altLang="en-US" sz="2700" dirty="0"/>
              <a:t>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)) = ¼ * ½ </a:t>
            </a:r>
            <a:endParaRPr lang="en-US" altLang="en-US" sz="2700" dirty="0"/>
          </a:p>
          <a:p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), @Y) = </a:t>
            </a:r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)) * P(@Y|</a:t>
            </a:r>
            <a:r>
              <a:rPr lang="en-US" altLang="en-US" sz="2700" dirty="0"/>
              <a:t>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)) = ¼ * ½ </a:t>
            </a:r>
          </a:p>
          <a:p>
            <a:r>
              <a:rPr lang="en-US" sz="2700" dirty="0"/>
              <a:t>Any other trajectory with positive probability gives payoff 0</a:t>
            </a:r>
          </a:p>
          <a:p>
            <a:r>
              <a:rPr lang="en-US" sz="2700" dirty="0"/>
              <a:t>So expected utility is 2 * ¼ * ½ * </a:t>
            </a:r>
            <a:r>
              <a:rPr lang="en-US" altLang="en-US" sz="2700" dirty="0"/>
              <a:t>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 = 1-</a:t>
            </a:r>
            <a:r>
              <a:rPr lang="el-GR" sz="2700" dirty="0"/>
              <a:t> ε</a:t>
            </a:r>
            <a:r>
              <a:rPr lang="en-US" sz="2700" dirty="0"/>
              <a:t>/4, which is worse than 1, so EDT gets the right answer</a:t>
            </a:r>
          </a:p>
          <a:p>
            <a:r>
              <a:rPr lang="en-US" sz="2700" i="1" dirty="0"/>
              <a:t>What just happened?</a:t>
            </a:r>
            <a:endParaRPr lang="en-US" sz="2700" dirty="0"/>
          </a:p>
          <a:p>
            <a:r>
              <a:rPr lang="en-US" sz="2700" dirty="0"/>
              <a:t>Under this way of reasoning, if you tell me that I’m at X, it’s </a:t>
            </a:r>
            <a:r>
              <a:rPr lang="en-US" sz="2700" b="1" dirty="0"/>
              <a:t>more likely</a:t>
            </a:r>
            <a:r>
              <a:rPr lang="en-US" sz="2700" dirty="0"/>
              <a:t> that I’m on trajectory X(0) than on one of the XY ones</a:t>
            </a:r>
          </a:p>
          <a:p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), @X) = ¼ * ½ ; </a:t>
            </a:r>
            <a:r>
              <a:rPr lang="en-US" altLang="en-US" sz="2700" dirty="0"/>
              <a:t>P(XY(</a:t>
            </a:r>
            <a:r>
              <a:rPr lang="en-US" sz="2700" dirty="0"/>
              <a:t>0), @X) = ¼ * ½ ; P(X(0), @X) = ½ * 1</a:t>
            </a:r>
          </a:p>
          <a:p>
            <a:r>
              <a:rPr lang="en-US" sz="2700" dirty="0"/>
              <a:t>So P(X(0) | @X) = ½ / (½ + ¼) = 2/3 (</a:t>
            </a:r>
            <a:r>
              <a:rPr lang="en-US" sz="2700" b="1" dirty="0"/>
              <a:t>not </a:t>
            </a:r>
            <a:r>
              <a:rPr lang="en-US" sz="2700" dirty="0"/>
              <a:t>1/2)</a:t>
            </a:r>
          </a:p>
          <a:p>
            <a:r>
              <a:rPr lang="en-US" sz="2700" dirty="0"/>
              <a:t>Previous slide had </a:t>
            </a:r>
            <a:r>
              <a:rPr lang="en-US" sz="2700" b="1" dirty="0"/>
              <a:t>hidden assumption</a:t>
            </a:r>
            <a:r>
              <a:rPr lang="en-US" sz="2700" dirty="0"/>
              <a:t>: </a:t>
            </a:r>
            <a:r>
              <a:rPr lang="en-US" sz="2700" i="1" dirty="0"/>
              <a:t>where I am carries no information about my </a:t>
            </a:r>
            <a:r>
              <a:rPr lang="en-US" sz="2700" b="1" i="1" dirty="0"/>
              <a:t>future</a:t>
            </a:r>
            <a:r>
              <a:rPr lang="en-US" sz="2700" i="1" dirty="0"/>
              <a:t> coin tosses</a:t>
            </a:r>
          </a:p>
          <a:p>
            <a:endParaRPr lang="en-US" sz="2700" dirty="0"/>
          </a:p>
          <a:p>
            <a:endParaRPr lang="en-US" sz="2700" dirty="0"/>
          </a:p>
          <a:p>
            <a:pPr eaLnBrk="1" hangingPunct="1"/>
            <a:endParaRPr lang="en-US" altLang="en-US" sz="2700" dirty="0"/>
          </a:p>
          <a:p>
            <a:pPr marL="0" indent="0">
              <a:buNone/>
            </a:pPr>
            <a:endParaRPr lang="en-US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B4F6B43-5A5F-4F36-9ED5-DAFCD1D22986}"/>
              </a:ext>
            </a:extLst>
          </p:cNvPr>
          <p:cNvSpPr/>
          <p:nvPr/>
        </p:nvSpPr>
        <p:spPr>
          <a:xfrm>
            <a:off x="10459898" y="4603071"/>
            <a:ext cx="359109" cy="31959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73C3AB1-455A-4E5B-8A7A-B3B3D63962DC}"/>
              </a:ext>
            </a:extLst>
          </p:cNvPr>
          <p:cNvSpPr/>
          <p:nvPr/>
        </p:nvSpPr>
        <p:spPr>
          <a:xfrm>
            <a:off x="10451020" y="2925190"/>
            <a:ext cx="359109" cy="31959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325DB63F-EED1-4526-947C-44B138665CD5}"/>
              </a:ext>
            </a:extLst>
          </p:cNvPr>
          <p:cNvCxnSpPr>
            <a:cxnSpLocks/>
            <a:stCxn id="4" idx="0"/>
            <a:endCxn id="7" idx="4"/>
          </p:cNvCxnSpPr>
          <p:nvPr/>
        </p:nvCxnSpPr>
        <p:spPr>
          <a:xfrm flipH="1" flipV="1">
            <a:off x="10630575" y="3244786"/>
            <a:ext cx="8878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B6DC7776-46C3-4CFA-ADF3-B9CC8A3A1B30}"/>
              </a:ext>
            </a:extLst>
          </p:cNvPr>
          <p:cNvCxnSpPr/>
          <p:nvPr/>
        </p:nvCxnSpPr>
        <p:spPr>
          <a:xfrm flipV="1">
            <a:off x="10632052" y="1568384"/>
            <a:ext cx="0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74D0ED1D-1BFD-4329-B714-5C2AE3B16CE4}"/>
              </a:ext>
            </a:extLst>
          </p:cNvPr>
          <p:cNvCxnSpPr/>
          <p:nvPr/>
        </p:nvCxnSpPr>
        <p:spPr>
          <a:xfrm flipV="1">
            <a:off x="10632052" y="4933019"/>
            <a:ext cx="0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025FA097-5838-4DD3-B48F-4092A8D5B1AC}"/>
              </a:ext>
            </a:extLst>
          </p:cNvPr>
          <p:cNvCxnSpPr>
            <a:cxnSpLocks/>
          </p:cNvCxnSpPr>
          <p:nvPr/>
        </p:nvCxnSpPr>
        <p:spPr>
          <a:xfrm flipV="1">
            <a:off x="10819007" y="4758428"/>
            <a:ext cx="757476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EA0AF45F-2771-43F8-8006-87B82D83B180}"/>
              </a:ext>
            </a:extLst>
          </p:cNvPr>
          <p:cNvCxnSpPr>
            <a:cxnSpLocks/>
          </p:cNvCxnSpPr>
          <p:nvPr/>
        </p:nvCxnSpPr>
        <p:spPr>
          <a:xfrm flipV="1">
            <a:off x="10811608" y="3065855"/>
            <a:ext cx="757476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47A3711F-F8D4-4B79-B8FF-D60BC7ADCF2A}"/>
              </a:ext>
            </a:extLst>
          </p:cNvPr>
          <p:cNvCxnSpPr>
            <a:cxnSpLocks/>
          </p:cNvCxnSpPr>
          <p:nvPr/>
        </p:nvCxnSpPr>
        <p:spPr>
          <a:xfrm flipH="1">
            <a:off x="9693545" y="3065855"/>
            <a:ext cx="766353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C8E58D18-5AD5-47ED-AAB9-63B3C1361198}"/>
              </a:ext>
            </a:extLst>
          </p:cNvPr>
          <p:cNvCxnSpPr>
            <a:cxnSpLocks/>
          </p:cNvCxnSpPr>
          <p:nvPr/>
        </p:nvCxnSpPr>
        <p:spPr>
          <a:xfrm flipH="1">
            <a:off x="9702422" y="4758428"/>
            <a:ext cx="766353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E0F6C874-D4CC-469E-98EF-EBE6AEBDF4C3}"/>
              </a:ext>
            </a:extLst>
          </p:cNvPr>
          <p:cNvSpPr txBox="1"/>
          <p:nvPr/>
        </p:nvSpPr>
        <p:spPr>
          <a:xfrm>
            <a:off x="10486171" y="2900414"/>
            <a:ext cx="304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Y</a:t>
            </a:r>
            <a:endParaRPr lang="en-US" sz="2400" b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9764228-7424-4C57-85BA-3E523E817BDD}"/>
              </a:ext>
            </a:extLst>
          </p:cNvPr>
          <p:cNvSpPr txBox="1"/>
          <p:nvPr/>
        </p:nvSpPr>
        <p:spPr>
          <a:xfrm>
            <a:off x="10486274" y="4585105"/>
            <a:ext cx="3113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X</a:t>
            </a:r>
            <a:endParaRPr lang="en-US" sz="2400" b="1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FA376D1-0442-4040-8FB1-C40175CD8928}"/>
              </a:ext>
            </a:extLst>
          </p:cNvPr>
          <p:cNvSpPr txBox="1"/>
          <p:nvPr/>
        </p:nvSpPr>
        <p:spPr>
          <a:xfrm>
            <a:off x="9306430" y="455333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22499B7-94C0-4862-994F-D3830B4928A6}"/>
              </a:ext>
            </a:extLst>
          </p:cNvPr>
          <p:cNvSpPr txBox="1"/>
          <p:nvPr/>
        </p:nvSpPr>
        <p:spPr>
          <a:xfrm>
            <a:off x="11598357" y="4554812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B9DC43-6347-4C26-9F01-8BB56C40E822}"/>
              </a:ext>
            </a:extLst>
          </p:cNvPr>
          <p:cNvSpPr txBox="1"/>
          <p:nvPr/>
        </p:nvSpPr>
        <p:spPr>
          <a:xfrm>
            <a:off x="9316784" y="287693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B34AC4-2E38-4A8D-BC5F-E1FA31EA3843}"/>
              </a:ext>
            </a:extLst>
          </p:cNvPr>
          <p:cNvSpPr txBox="1"/>
          <p:nvPr/>
        </p:nvSpPr>
        <p:spPr>
          <a:xfrm>
            <a:off x="11598355" y="2885806"/>
            <a:ext cx="5757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4-</a:t>
            </a:r>
            <a:r>
              <a:rPr lang="el-GR" sz="2400" b="1" dirty="0"/>
              <a:t>ε</a:t>
            </a:r>
            <a:endParaRPr lang="en-US" sz="2400" b="1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C592FCA-2B11-4B58-A0C6-A92DFA96B6A0}"/>
              </a:ext>
            </a:extLst>
          </p:cNvPr>
          <p:cNvSpPr txBox="1"/>
          <p:nvPr/>
        </p:nvSpPr>
        <p:spPr>
          <a:xfrm>
            <a:off x="10481241" y="118277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9D5CA72-CF72-4594-947E-2D0EEDE2E523}"/>
              </a:ext>
            </a:extLst>
          </p:cNvPr>
          <p:cNvSpPr txBox="1"/>
          <p:nvPr/>
        </p:nvSpPr>
        <p:spPr>
          <a:xfrm>
            <a:off x="10259295" y="6305195"/>
            <a:ext cx="9639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START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E721671-E61E-427C-9AD2-D304EF9736BF}"/>
              </a:ext>
            </a:extLst>
          </p:cNvPr>
          <p:cNvSpPr/>
          <p:nvPr/>
        </p:nvSpPr>
        <p:spPr>
          <a:xfrm>
            <a:off x="10259295" y="2723102"/>
            <a:ext cx="757469" cy="2400225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4494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-5994" y="183930"/>
            <a:ext cx="11088090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Making decisions with imperfect recall</a:t>
            </a:r>
            <a:br>
              <a:rPr lang="en-US" altLang="en-US" dirty="0"/>
            </a:br>
            <a:r>
              <a:rPr lang="en-US" altLang="en-US" sz="3600" dirty="0">
                <a:solidFill>
                  <a:srgbClr val="5B9BD5"/>
                </a:solidFill>
              </a:rPr>
              <a:t>[</a:t>
            </a:r>
            <a:r>
              <a:rPr lang="en-US" sz="3600" dirty="0">
                <a:solidFill>
                  <a:srgbClr val="5B9BD5"/>
                </a:solidFill>
              </a:rPr>
              <a:t>cf. absentminded driver problem: PR97, AHP97]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5994" y="976579"/>
            <a:ext cx="9492516" cy="5766045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Optimal strategy without recall: go Right with probability </a:t>
            </a:r>
            <a:r>
              <a:rPr lang="en-US" altLang="en-US" sz="3200" dirty="0">
                <a:solidFill>
                  <a:srgbClr val="002060"/>
                </a:solidFill>
              </a:rPr>
              <a:t>5/8</a:t>
            </a:r>
            <a:r>
              <a:rPr lang="en-US" altLang="en-US" sz="3200" dirty="0"/>
              <a:t>. </a:t>
            </a:r>
            <a:r>
              <a:rPr lang="en-US" altLang="en-US" sz="3200" i="1" dirty="0"/>
              <a:t>(Outside view.)</a:t>
            </a:r>
            <a:r>
              <a:rPr lang="en-US" altLang="en-US" sz="3200" dirty="0"/>
              <a:t> Follow that.</a:t>
            </a:r>
          </a:p>
          <a:p>
            <a:pPr eaLnBrk="1" hangingPunct="1"/>
            <a:r>
              <a:rPr lang="en-US" altLang="en-US" sz="3200" dirty="0"/>
              <a:t>You arrive at decision point.  What is the probability that you’re there for the first time? </a:t>
            </a:r>
            <a:r>
              <a:rPr lang="en-US" altLang="en-US" sz="3200" i="1" dirty="0"/>
              <a:t>(Inside view.)</a:t>
            </a:r>
            <a:endParaRPr lang="en-US" altLang="en-US" sz="3200" dirty="0"/>
          </a:p>
          <a:p>
            <a:pPr eaLnBrk="1" hangingPunct="1"/>
            <a:r>
              <a:rPr lang="en-US" altLang="en-US" sz="3200" b="1" dirty="0" err="1"/>
              <a:t>Thirder</a:t>
            </a:r>
            <a:r>
              <a:rPr lang="en-US" altLang="en-US" sz="3200" b="1" dirty="0"/>
              <a:t>: </a:t>
            </a:r>
            <a:r>
              <a:rPr lang="en-US" altLang="en-US" sz="3200" dirty="0"/>
              <a:t>in expectation 1 first awakening, and (</a:t>
            </a:r>
            <a:r>
              <a:rPr lang="en-US" altLang="en-US" sz="3200" dirty="0">
                <a:solidFill>
                  <a:srgbClr val="7030A0"/>
                </a:solidFill>
              </a:rPr>
              <a:t>1/2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rgbClr val="002060"/>
                </a:solidFill>
              </a:rPr>
              <a:t>5/8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16/25</a:t>
            </a:r>
            <a:r>
              <a:rPr lang="en-US" altLang="en-US" sz="3200" dirty="0"/>
              <a:t>) / (1-(</a:t>
            </a:r>
            <a:r>
              <a:rPr lang="en-US" altLang="en-US" sz="3200" dirty="0">
                <a:solidFill>
                  <a:srgbClr val="002060"/>
                </a:solidFill>
              </a:rPr>
              <a:t>5/8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16/25</a:t>
            </a:r>
            <a:r>
              <a:rPr lang="en-US" altLang="en-US" sz="3200" dirty="0"/>
              <a:t>)) = 1/3 later awakenings, so probability of first time = 1/(4/3) = </a:t>
            </a:r>
            <a:r>
              <a:rPr lang="en-US" altLang="en-US" sz="3200" dirty="0">
                <a:solidFill>
                  <a:srgbClr val="C00000"/>
                </a:solidFill>
              </a:rPr>
              <a:t>¾</a:t>
            </a:r>
          </a:p>
          <a:p>
            <a:pPr eaLnBrk="1" hangingPunct="1"/>
            <a:r>
              <a:rPr lang="en-US" altLang="en-US" sz="3200" dirty="0"/>
              <a:t>Going Left gives 1 and going Right gives (</a:t>
            </a:r>
            <a:r>
              <a:rPr lang="en-US" altLang="en-US" sz="3200" dirty="0">
                <a:solidFill>
                  <a:srgbClr val="7030A0"/>
                </a:solidFill>
              </a:rPr>
              <a:t>1/2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rgbClr val="C00000"/>
                </a:solidFill>
              </a:rPr>
              <a:t>3/4</a:t>
            </a:r>
            <a:r>
              <a:rPr lang="en-US" altLang="en-US" sz="3200" dirty="0"/>
              <a:t>)(2) + ((</a:t>
            </a:r>
            <a:r>
              <a:rPr lang="en-US" altLang="en-US" sz="3200" dirty="0">
                <a:solidFill>
                  <a:srgbClr val="7030A0"/>
                </a:solidFill>
              </a:rPr>
              <a:t>1/2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rgbClr val="C00000"/>
                </a:solidFill>
              </a:rPr>
              <a:t>3/4</a:t>
            </a:r>
            <a:r>
              <a:rPr lang="en-US" altLang="en-US" sz="3200" dirty="0"/>
              <a:t>)+(</a:t>
            </a:r>
            <a:r>
              <a:rPr lang="en-US" altLang="en-US" sz="3200" dirty="0">
                <a:solidFill>
                  <a:srgbClr val="C00000"/>
                </a:solidFill>
              </a:rPr>
              <a:t>1/4</a:t>
            </a:r>
            <a:r>
              <a:rPr lang="en-US" altLang="en-US" sz="3200" dirty="0"/>
              <a:t>))(</a:t>
            </a:r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16/25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rgbClr val="002060"/>
                </a:solidFill>
              </a:rPr>
              <a:t>3/8</a:t>
            </a:r>
            <a:r>
              <a:rPr lang="en-US" altLang="en-US" sz="3200" dirty="0"/>
              <a:t>) / (1-(</a:t>
            </a:r>
            <a:r>
              <a:rPr lang="en-US" altLang="en-US" sz="3200" dirty="0">
                <a:solidFill>
                  <a:srgbClr val="002060"/>
                </a:solidFill>
              </a:rPr>
              <a:t>5/8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16/25</a:t>
            </a:r>
            <a:r>
              <a:rPr lang="en-US" altLang="en-US" sz="3200" dirty="0"/>
              <a:t>)) = 1</a:t>
            </a:r>
          </a:p>
          <a:p>
            <a:pPr eaLnBrk="1" hangingPunct="1"/>
            <a:r>
              <a:rPr lang="en-US" altLang="en-US" sz="3200" b="1" dirty="0"/>
              <a:t>Theorem. </a:t>
            </a:r>
            <a:r>
              <a:rPr lang="en-US" altLang="en-US" sz="3200" dirty="0"/>
              <a:t>This is always true!</a:t>
            </a:r>
          </a:p>
          <a:p>
            <a:pPr eaLnBrk="1" hangingPunct="1"/>
            <a:r>
              <a:rPr lang="en-US" altLang="en-US" sz="3200" dirty="0"/>
              <a:t>… but can have other equilibria</a:t>
            </a:r>
          </a:p>
          <a:p>
            <a:pPr eaLnBrk="1" hangingPunct="1"/>
            <a:endParaRPr lang="en-US" altLang="en-US" sz="3700" i="1" dirty="0"/>
          </a:p>
          <a:p>
            <a:pPr eaLnBrk="1" hangingPunct="1"/>
            <a:endParaRPr lang="en-US" altLang="en-US" sz="2000" dirty="0"/>
          </a:p>
          <a:p>
            <a:pPr eaLnBrk="1" hangingPunct="1"/>
            <a:endParaRPr lang="en-US" altLang="en-US" sz="2400" dirty="0"/>
          </a:p>
        </p:txBody>
      </p:sp>
      <p:sp>
        <p:nvSpPr>
          <p:cNvPr id="15" name="Arrow: Up 14">
            <a:extLst>
              <a:ext uri="{FF2B5EF4-FFF2-40B4-BE49-F238E27FC236}">
                <a16:creationId xmlns:a16="http://schemas.microsoft.com/office/drawing/2014/main" id="{1AA3FB6F-12CB-43CC-BCBA-16C0374F2977}"/>
              </a:ext>
            </a:extLst>
          </p:cNvPr>
          <p:cNvSpPr/>
          <p:nvPr/>
        </p:nvSpPr>
        <p:spPr>
          <a:xfrm>
            <a:off x="8830854" y="1735865"/>
            <a:ext cx="1219952" cy="463182"/>
          </a:xfrm>
          <a:prstGeom prst="upArrow">
            <a:avLst/>
          </a:prstGeom>
          <a:solidFill>
            <a:srgbClr val="ECD44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row: Curved Down 8">
            <a:extLst>
              <a:ext uri="{FF2B5EF4-FFF2-40B4-BE49-F238E27FC236}">
                <a16:creationId xmlns:a16="http://schemas.microsoft.com/office/drawing/2014/main" id="{E61D1BD1-CF57-4F1D-B708-216AD2FCA3CD}"/>
              </a:ext>
            </a:extLst>
          </p:cNvPr>
          <p:cNvSpPr/>
          <p:nvPr/>
        </p:nvSpPr>
        <p:spPr>
          <a:xfrm>
            <a:off x="9410211" y="428644"/>
            <a:ext cx="1926455" cy="840214"/>
          </a:xfrm>
          <a:prstGeom prst="curvedDown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Arrow: Up 17">
            <a:extLst>
              <a:ext uri="{FF2B5EF4-FFF2-40B4-BE49-F238E27FC236}">
                <a16:creationId xmlns:a16="http://schemas.microsoft.com/office/drawing/2014/main" id="{418F312E-EDC3-4A8C-8D08-644F58B2627A}"/>
              </a:ext>
            </a:extLst>
          </p:cNvPr>
          <p:cNvSpPr/>
          <p:nvPr/>
        </p:nvSpPr>
        <p:spPr>
          <a:xfrm flipV="1">
            <a:off x="10865130" y="1313521"/>
            <a:ext cx="616428" cy="940849"/>
          </a:xfrm>
          <a:prstGeom prst="up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Arrow: Curved Down 18">
            <a:extLst>
              <a:ext uri="{FF2B5EF4-FFF2-40B4-BE49-F238E27FC236}">
                <a16:creationId xmlns:a16="http://schemas.microsoft.com/office/drawing/2014/main" id="{6ADD90A8-9406-4E39-91F1-7AF0D34D475D}"/>
              </a:ext>
            </a:extLst>
          </p:cNvPr>
          <p:cNvSpPr/>
          <p:nvPr/>
        </p:nvSpPr>
        <p:spPr>
          <a:xfrm flipH="1" flipV="1">
            <a:off x="9474981" y="2316604"/>
            <a:ext cx="1729717" cy="840212"/>
          </a:xfrm>
          <a:prstGeom prst="curvedDownArrow">
            <a:avLst/>
          </a:prstGeom>
          <a:solidFill>
            <a:srgbClr val="ECD44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Arrow: Up 19">
            <a:extLst>
              <a:ext uri="{FF2B5EF4-FFF2-40B4-BE49-F238E27FC236}">
                <a16:creationId xmlns:a16="http://schemas.microsoft.com/office/drawing/2014/main" id="{08C9B00F-0F20-44F9-A386-778C58FB1BDC}"/>
              </a:ext>
            </a:extLst>
          </p:cNvPr>
          <p:cNvSpPr/>
          <p:nvPr/>
        </p:nvSpPr>
        <p:spPr>
          <a:xfrm rot="19904698">
            <a:off x="8586708" y="497635"/>
            <a:ext cx="616428" cy="940849"/>
          </a:xfrm>
          <a:prstGeom prst="upArrow">
            <a:avLst/>
          </a:prstGeom>
          <a:solidFill>
            <a:srgbClr val="ECD44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D83DC2-2426-4DBE-97E7-DD93C84ED14C}"/>
              </a:ext>
            </a:extLst>
          </p:cNvPr>
          <p:cNvSpPr txBox="1"/>
          <p:nvPr/>
        </p:nvSpPr>
        <p:spPr>
          <a:xfrm>
            <a:off x="8672281" y="1362703"/>
            <a:ext cx="1598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decision point!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451F918-EE66-4F11-A2D8-B972820ED2CF}"/>
              </a:ext>
            </a:extLst>
          </p:cNvPr>
          <p:cNvSpPr txBox="1"/>
          <p:nvPr/>
        </p:nvSpPr>
        <p:spPr>
          <a:xfrm>
            <a:off x="8251497" y="-40347"/>
            <a:ext cx="11587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task of value 1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DE45DCE-2C41-4CB7-8361-661580E408A1}"/>
              </a:ext>
            </a:extLst>
          </p:cNvPr>
          <p:cNvSpPr txBox="1"/>
          <p:nvPr/>
        </p:nvSpPr>
        <p:spPr>
          <a:xfrm>
            <a:off x="11278273" y="374123"/>
            <a:ext cx="94405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/>
              <a:t>with p. </a:t>
            </a:r>
            <a:r>
              <a:rPr lang="en-US" b="1" dirty="0">
                <a:solidFill>
                  <a:srgbClr val="7030A0"/>
                </a:solidFill>
              </a:rPr>
              <a:t>½</a:t>
            </a:r>
            <a:r>
              <a:rPr lang="en-US" b="1" dirty="0"/>
              <a:t>, task of value 2 (if so game ends)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6C08D8D-37FC-4B9C-81C6-F994BFBDCBCF}"/>
              </a:ext>
            </a:extLst>
          </p:cNvPr>
          <p:cNvSpPr txBox="1"/>
          <p:nvPr/>
        </p:nvSpPr>
        <p:spPr>
          <a:xfrm>
            <a:off x="8819192" y="2240477"/>
            <a:ext cx="7074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start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8399A3-8F37-4832-B6E8-D82886CC3614}"/>
              </a:ext>
            </a:extLst>
          </p:cNvPr>
          <p:cNvSpPr txBox="1"/>
          <p:nvPr/>
        </p:nvSpPr>
        <p:spPr>
          <a:xfrm>
            <a:off x="9975280" y="3267591"/>
            <a:ext cx="19740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/>
              <a:t>discount factor (probability that game continues): </a:t>
            </a:r>
            <a:r>
              <a:rPr lang="el-GR" b="1" i="1" dirty="0">
                <a:solidFill>
                  <a:schemeClr val="accent6">
                    <a:lumMod val="75000"/>
                  </a:schemeClr>
                </a:solidFill>
              </a:rPr>
              <a:t>γ</a:t>
            </a:r>
            <a:r>
              <a:rPr lang="en-US" b="1" i="1" dirty="0">
                <a:solidFill>
                  <a:schemeClr val="accent6">
                    <a:lumMod val="75000"/>
                  </a:schemeClr>
                </a:solidFill>
              </a:rPr>
              <a:t> = 16/25 = .64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F0A3E78-E34A-4398-85B8-CDE08CFF0EBB}"/>
              </a:ext>
            </a:extLst>
          </p:cNvPr>
          <p:cNvSpPr txBox="1"/>
          <p:nvPr/>
        </p:nvSpPr>
        <p:spPr>
          <a:xfrm>
            <a:off x="7490041" y="6560822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4CD3E68-1517-48F0-9EBF-1C841CBBACE8}"/>
              </a:ext>
            </a:extLst>
          </p:cNvPr>
          <p:cNvSpPr txBox="1"/>
          <p:nvPr/>
        </p:nvSpPr>
        <p:spPr>
          <a:xfrm>
            <a:off x="6050079" y="6560822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Scott Emmons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E8F3E6E-5399-46FE-A06D-22A0B8AFAE5A}"/>
              </a:ext>
            </a:extLst>
          </p:cNvPr>
          <p:cNvSpPr txBox="1"/>
          <p:nvPr/>
        </p:nvSpPr>
        <p:spPr>
          <a:xfrm>
            <a:off x="9355261" y="6559345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Andrew Critch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9F864669-D377-4D05-B953-D57C9710EF1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25827" y="5353978"/>
            <a:ext cx="1239170" cy="1238508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C90C4E1-9D3F-421F-AFF1-2A7ACE4C206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8" t="3608" r="12872" b="35576"/>
          <a:stretch/>
        </p:blipFill>
        <p:spPr>
          <a:xfrm>
            <a:off x="6224846" y="5353978"/>
            <a:ext cx="1096977" cy="124463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56F051C1-7B54-4F47-BD04-188AB4AD9B7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7941714" y="5353978"/>
            <a:ext cx="983247" cy="1244637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36DCA0E1-BF48-4ED6-AA2E-40A3DD7DBDD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10954196" y="5353978"/>
            <a:ext cx="1142109" cy="1259257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101EFDA9-A84F-4292-8F74-D8DC8007C730}"/>
              </a:ext>
            </a:extLst>
          </p:cNvPr>
          <p:cNvSpPr txBox="1"/>
          <p:nvPr/>
        </p:nvSpPr>
        <p:spPr>
          <a:xfrm>
            <a:off x="10822935" y="6562231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Stuart Russell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0FAF7A1-A9CC-4A14-855A-A327B2B348A7}"/>
              </a:ext>
            </a:extLst>
          </p:cNvPr>
          <p:cNvSpPr txBox="1"/>
          <p:nvPr/>
        </p:nvSpPr>
        <p:spPr>
          <a:xfrm>
            <a:off x="7490041" y="6560823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C83B7D-F030-4D48-BF88-14EB6E804AF9}"/>
              </a:ext>
            </a:extLst>
          </p:cNvPr>
          <p:cNvSpPr txBox="1"/>
          <p:nvPr/>
        </p:nvSpPr>
        <p:spPr>
          <a:xfrm>
            <a:off x="6050079" y="6560823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Scott Emmons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3894C09-C528-4B33-8AD6-F0464B644BA1}"/>
              </a:ext>
            </a:extLst>
          </p:cNvPr>
          <p:cNvSpPr txBox="1"/>
          <p:nvPr/>
        </p:nvSpPr>
        <p:spPr>
          <a:xfrm>
            <a:off x="9355261" y="6559346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Andrew Critch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FC000D00-351D-4965-AF56-C8107F5555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25827" y="5353979"/>
            <a:ext cx="1239170" cy="1238508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8EBD7441-0B1B-4B35-B9F5-7082BCF08C7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8" t="3608" r="12872" b="35576"/>
          <a:stretch/>
        </p:blipFill>
        <p:spPr>
          <a:xfrm>
            <a:off x="6224846" y="5353979"/>
            <a:ext cx="1096977" cy="1244637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006AB0AC-3EAA-4A2E-950B-90E7C196DF8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7941714" y="5353979"/>
            <a:ext cx="983247" cy="1244637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D87DECAB-8C4A-4463-B6B6-4B73A40B12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10954196" y="5353979"/>
            <a:ext cx="1142109" cy="125925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AE5AE8E3-F0BF-4199-90D4-E7A7EA94A370}"/>
              </a:ext>
            </a:extLst>
          </p:cNvPr>
          <p:cNvSpPr txBox="1"/>
          <p:nvPr/>
        </p:nvSpPr>
        <p:spPr>
          <a:xfrm>
            <a:off x="9371983" y="4972124"/>
            <a:ext cx="10526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with:</a:t>
            </a:r>
          </a:p>
        </p:txBody>
      </p:sp>
      <p:sp>
        <p:nvSpPr>
          <p:cNvPr id="43" name="Arrow: Up 42">
            <a:extLst>
              <a:ext uri="{FF2B5EF4-FFF2-40B4-BE49-F238E27FC236}">
                <a16:creationId xmlns:a16="http://schemas.microsoft.com/office/drawing/2014/main" id="{6CAA55D6-7757-428E-9921-147363BBD81F}"/>
              </a:ext>
            </a:extLst>
          </p:cNvPr>
          <p:cNvSpPr/>
          <p:nvPr/>
        </p:nvSpPr>
        <p:spPr>
          <a:xfrm>
            <a:off x="8830854" y="1735864"/>
            <a:ext cx="1219952" cy="463182"/>
          </a:xfrm>
          <a:prstGeom prst="up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row: Curved Down 43">
            <a:extLst>
              <a:ext uri="{FF2B5EF4-FFF2-40B4-BE49-F238E27FC236}">
                <a16:creationId xmlns:a16="http://schemas.microsoft.com/office/drawing/2014/main" id="{E66B29DB-CE16-48E3-A7A2-0EF25B4B77C4}"/>
              </a:ext>
            </a:extLst>
          </p:cNvPr>
          <p:cNvSpPr/>
          <p:nvPr/>
        </p:nvSpPr>
        <p:spPr>
          <a:xfrm flipH="1" flipV="1">
            <a:off x="9474981" y="2316603"/>
            <a:ext cx="1729717" cy="840212"/>
          </a:xfrm>
          <a:prstGeom prst="curvedDown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5" name="Arrow: Up 44">
            <a:extLst>
              <a:ext uri="{FF2B5EF4-FFF2-40B4-BE49-F238E27FC236}">
                <a16:creationId xmlns:a16="http://schemas.microsoft.com/office/drawing/2014/main" id="{588385B9-A5D1-44DF-A69B-1447126F163E}"/>
              </a:ext>
            </a:extLst>
          </p:cNvPr>
          <p:cNvSpPr/>
          <p:nvPr/>
        </p:nvSpPr>
        <p:spPr>
          <a:xfrm rot="19904698">
            <a:off x="8586708" y="497634"/>
            <a:ext cx="616428" cy="940849"/>
          </a:xfrm>
          <a:prstGeom prst="up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row: Up 40">
            <a:extLst>
              <a:ext uri="{FF2B5EF4-FFF2-40B4-BE49-F238E27FC236}">
                <a16:creationId xmlns:a16="http://schemas.microsoft.com/office/drawing/2014/main" id="{D92E69F9-CC31-4B0E-8339-A35FD6C9EB9E}"/>
              </a:ext>
            </a:extLst>
          </p:cNvPr>
          <p:cNvSpPr/>
          <p:nvPr/>
        </p:nvSpPr>
        <p:spPr>
          <a:xfrm flipV="1">
            <a:off x="10865130" y="1313520"/>
            <a:ext cx="616428" cy="940849"/>
          </a:xfrm>
          <a:prstGeom prst="up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Arrow: Curved Down 45">
            <a:extLst>
              <a:ext uri="{FF2B5EF4-FFF2-40B4-BE49-F238E27FC236}">
                <a16:creationId xmlns:a16="http://schemas.microsoft.com/office/drawing/2014/main" id="{D8E1B4B4-A26C-46DB-A420-02E47A901D17}"/>
              </a:ext>
            </a:extLst>
          </p:cNvPr>
          <p:cNvSpPr/>
          <p:nvPr/>
        </p:nvSpPr>
        <p:spPr>
          <a:xfrm flipH="1" flipV="1">
            <a:off x="9474981" y="2316603"/>
            <a:ext cx="1729717" cy="840212"/>
          </a:xfrm>
          <a:prstGeom prst="curvedDownArrow">
            <a:avLst/>
          </a:prstGeom>
          <a:solidFill>
            <a:srgbClr val="ECD44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010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9" grpId="0" animBg="1"/>
      <p:bldP spid="18" grpId="0" animBg="1"/>
      <p:bldP spid="19" grpId="0" animBg="1"/>
      <p:bldP spid="20" grpId="0" animBg="1"/>
      <p:bldP spid="11" grpId="0"/>
      <p:bldP spid="22" grpId="0"/>
      <p:bldP spid="23" grpId="0"/>
      <p:bldP spid="24" grpId="0"/>
      <p:bldP spid="25" grpId="0"/>
      <p:bldP spid="43" grpId="0" animBg="1"/>
      <p:bldP spid="44" grpId="0" animBg="1"/>
      <p:bldP spid="45" grpId="0" animBg="1"/>
      <p:bldP spid="41" grpId="0" animBg="1"/>
      <p:bldP spid="46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888B0383-553A-454B-B4D2-33A4B70BE4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9040" y="1798860"/>
            <a:ext cx="10246951" cy="3745047"/>
          </a:xfrm>
          <a:prstGeom prst="rect">
            <a:avLst/>
          </a:prstGeom>
        </p:spPr>
      </p:pic>
      <p:sp>
        <p:nvSpPr>
          <p:cNvPr id="10" name="Rectangle 2">
            <a:extLst>
              <a:ext uri="{FF2B5EF4-FFF2-40B4-BE49-F238E27FC236}">
                <a16:creationId xmlns:a16="http://schemas.microsoft.com/office/drawing/2014/main" id="{976A44FB-6770-4849-BB3C-40EF162DBD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0724" y="103545"/>
            <a:ext cx="12192001" cy="1594628"/>
          </a:xfrm>
        </p:spPr>
        <p:txBody>
          <a:bodyPr>
            <a:normAutofit/>
          </a:bodyPr>
          <a:lstStyle/>
          <a:p>
            <a:r>
              <a:rPr lang="en-US" altLang="en-US" sz="4000" dirty="0"/>
              <a:t>Fraction of time replicator dynamic finds </a:t>
            </a:r>
            <a:r>
              <a:rPr lang="en-US" altLang="en-US" sz="4000" b="1" dirty="0"/>
              <a:t>best</a:t>
            </a:r>
            <a:r>
              <a:rPr lang="en-US" altLang="en-US" sz="4000" dirty="0"/>
              <a:t> solution</a:t>
            </a:r>
            <a:endParaRPr lang="en-US" altLang="en-US" sz="2800" dirty="0">
              <a:solidFill>
                <a:srgbClr val="5B9BD5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14B189D-0BD0-4337-9D27-962DF15DA059}"/>
              </a:ext>
            </a:extLst>
          </p:cNvPr>
          <p:cNvSpPr txBox="1"/>
          <p:nvPr/>
        </p:nvSpPr>
        <p:spPr>
          <a:xfrm>
            <a:off x="4628827" y="5894059"/>
            <a:ext cx="41552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i="1" dirty="0"/>
              <a:t>N = #players (or #nodes)</a:t>
            </a:r>
          </a:p>
          <a:p>
            <a:r>
              <a:rPr lang="en-US" sz="2000" b="1" i="1" dirty="0"/>
              <a:t>A = #actions per player (or per node)</a:t>
            </a:r>
          </a:p>
        </p:txBody>
      </p:sp>
    </p:spTree>
    <p:extLst>
      <p:ext uri="{BB962C8B-B14F-4D97-AF65-F5344CB8AC3E}">
        <p14:creationId xmlns:p14="http://schemas.microsoft.com/office/powerpoint/2010/main" val="404618201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What is going wrong / can go wrong?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0673026" cy="51877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Systems </a:t>
            </a:r>
            <a:r>
              <a:rPr lang="en-US" b="1" dirty="0"/>
              <a:t>insufficiently capable/intelligent</a:t>
            </a:r>
          </a:p>
          <a:p>
            <a:r>
              <a:rPr lang="en-US" dirty="0"/>
              <a:t>Systems </a:t>
            </a:r>
            <a:r>
              <a:rPr lang="en-US" b="1" dirty="0"/>
              <a:t>insufficiently aligned </a:t>
            </a:r>
            <a:r>
              <a:rPr lang="en-US" dirty="0"/>
              <a:t>with what we (really) want them to do</a:t>
            </a:r>
          </a:p>
          <a:p>
            <a:r>
              <a:rPr lang="en-US" b="1" dirty="0"/>
              <a:t>Game-theoretic issues </a:t>
            </a:r>
            <a:r>
              <a:rPr lang="en-US" dirty="0"/>
              <a:t>between multiple systems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815339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03612" y="558573"/>
            <a:ext cx="1186445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Functional Decision Theory </a:t>
            </a:r>
            <a:br>
              <a:rPr lang="en-US" altLang="en-US" dirty="0"/>
            </a:br>
            <a:r>
              <a:rPr lang="en-US" altLang="en-US" sz="4000" dirty="0">
                <a:solidFill>
                  <a:srgbClr val="5B9BD5"/>
                </a:solidFill>
              </a:rPr>
              <a:t>[Soares and </a:t>
            </a:r>
            <a:r>
              <a:rPr lang="en-US" altLang="en-US" sz="4000" dirty="0" err="1">
                <a:solidFill>
                  <a:srgbClr val="5B9BD5"/>
                </a:solidFill>
              </a:rPr>
              <a:t>Levinstein</a:t>
            </a:r>
            <a:r>
              <a:rPr lang="en-US" altLang="en-US" sz="4000" dirty="0">
                <a:solidFill>
                  <a:srgbClr val="5B9BD5"/>
                </a:solidFill>
              </a:rPr>
              <a:t> 2017; </a:t>
            </a:r>
            <a:r>
              <a:rPr lang="en-US" altLang="en-US" sz="4000" dirty="0" err="1">
                <a:solidFill>
                  <a:srgbClr val="5B9BD5"/>
                </a:solidFill>
              </a:rPr>
              <a:t>Yudkowsky</a:t>
            </a:r>
            <a:r>
              <a:rPr lang="en-US" altLang="en-US" sz="4000" dirty="0">
                <a:solidFill>
                  <a:srgbClr val="5B9BD5"/>
                </a:solidFill>
              </a:rPr>
              <a:t> and Soares 2017]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1480428"/>
            <a:ext cx="11988388" cy="5377572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sz="3200" dirty="0"/>
              <a:t>One interpretation: </a:t>
            </a:r>
            <a:r>
              <a:rPr lang="en-US" altLang="en-US" sz="3200" i="1" dirty="0"/>
              <a:t>act as you would have </a:t>
            </a:r>
            <a:r>
              <a:rPr lang="en-US" altLang="en-US" sz="3200" i="1" dirty="0" err="1"/>
              <a:t>precommitted</a:t>
            </a:r>
            <a:r>
              <a:rPr lang="en-US" altLang="en-US" sz="3200" i="1" dirty="0"/>
              <a:t> to act</a:t>
            </a:r>
          </a:p>
          <a:p>
            <a:pPr eaLnBrk="1" hangingPunct="1"/>
            <a:r>
              <a:rPr lang="en-US" altLang="en-US" sz="3200" dirty="0"/>
              <a:t>Avoids my EDT Dutch book (I think)</a:t>
            </a:r>
          </a:p>
          <a:p>
            <a:pPr eaLnBrk="1" hangingPunct="1"/>
            <a:r>
              <a:rPr lang="en-US" altLang="en-US" sz="3200" dirty="0"/>
              <a:t>… still one-boxes in Newcomb’s problem</a:t>
            </a:r>
          </a:p>
          <a:p>
            <a:pPr eaLnBrk="1" hangingPunct="1"/>
            <a:r>
              <a:rPr lang="en-US" altLang="en-US" sz="3200" dirty="0"/>
              <a:t>… even one-boxes in Newcomb’s problem </a:t>
            </a:r>
            <a:r>
              <a:rPr lang="en-US" altLang="en-US" sz="3200" b="1" dirty="0"/>
              <a:t>with transparent boxes</a:t>
            </a:r>
          </a:p>
          <a:p>
            <a:pPr eaLnBrk="1" hangingPunct="1"/>
            <a:r>
              <a:rPr lang="en-US" altLang="en-US" sz="3200" dirty="0"/>
              <a:t>An odd example: Demon that will send you $1,000 if it believes you would otherwise destroy everything (worth -$1,000,000 to everyone)</a:t>
            </a:r>
          </a:p>
          <a:p>
            <a:pPr eaLnBrk="1" hangingPunct="1"/>
            <a:endParaRPr lang="en-US" altLang="en-US" sz="3200" dirty="0"/>
          </a:p>
          <a:p>
            <a:pPr eaLnBrk="1" hangingPunct="1"/>
            <a:endParaRPr lang="en-US" altLang="en-US" sz="3200" dirty="0"/>
          </a:p>
          <a:p>
            <a:r>
              <a:rPr lang="en-US" altLang="en-US" sz="3200" dirty="0"/>
              <a:t>FDT says you should destroy everything, </a:t>
            </a:r>
            <a:r>
              <a:rPr lang="en-US" sz="3200" i="1" dirty="0"/>
              <a:t>even if you only find out that you are playing this game after the entity has already decided not to give you the money </a:t>
            </a:r>
            <a:r>
              <a:rPr lang="en-US" sz="3200" dirty="0"/>
              <a:t>(too-late extortion?)</a:t>
            </a:r>
            <a:endParaRPr lang="en-US" altLang="en-US" sz="32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59E1F76-422C-49B3-A5DB-409E535549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457841" y="4282850"/>
            <a:ext cx="1155071" cy="1292786"/>
          </a:xfrm>
          <a:prstGeom prst="rect">
            <a:avLst/>
          </a:prstGeom>
        </p:spPr>
      </p:pic>
      <p:sp>
        <p:nvSpPr>
          <p:cNvPr id="5" name="AutoShape 5">
            <a:extLst>
              <a:ext uri="{FF2B5EF4-FFF2-40B4-BE49-F238E27FC236}">
                <a16:creationId xmlns:a16="http://schemas.microsoft.com/office/drawing/2014/main" id="{CCDEEC71-EB19-42B2-8273-18E46C6A0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732" y="4632948"/>
            <a:ext cx="3090034" cy="865205"/>
          </a:xfrm>
          <a:prstGeom prst="wedgeEllipseCallout">
            <a:avLst>
              <a:gd name="adj1" fmla="val -63103"/>
              <a:gd name="adj2" fmla="val -23542"/>
            </a:avLst>
          </a:prstGeom>
          <a:solidFill>
            <a:srgbClr val="FF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3200" dirty="0">
                <a:solidFill>
                  <a:schemeClr val="bg1"/>
                </a:solidFill>
                <a:latin typeface="+mj-lt"/>
                <a:cs typeface="Courier New" panose="02070309020205020404" pitchFamily="49" charset="0"/>
              </a:rPr>
              <a:t>Don’t do it!</a:t>
            </a:r>
          </a:p>
        </p:txBody>
      </p:sp>
    </p:spTree>
    <p:extLst>
      <p:ext uri="{BB962C8B-B14F-4D97-AF65-F5344CB8AC3E}">
        <p14:creationId xmlns:p14="http://schemas.microsoft.com/office/powerpoint/2010/main" val="2700203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 descr="Orange Racing Car (Top View) by qubodup">
            <a:extLst>
              <a:ext uri="{FF2B5EF4-FFF2-40B4-BE49-F238E27FC236}">
                <a16:creationId xmlns:a16="http://schemas.microsoft.com/office/drawing/2014/main" id="{12B700C3-B470-4ACD-BDFB-76A6E29F22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8542" y="5394675"/>
            <a:ext cx="1995635" cy="989503"/>
          </a:xfrm>
          <a:prstGeom prst="rect">
            <a:avLst/>
          </a:prstGeom>
        </p:spPr>
      </p:pic>
      <p:pic>
        <p:nvPicPr>
          <p:cNvPr id="36" name="Picture 35" descr="Orange Racing Car (Top View) by qubodup">
            <a:extLst>
              <a:ext uri="{FF2B5EF4-FFF2-40B4-BE49-F238E27FC236}">
                <a16:creationId xmlns:a16="http://schemas.microsoft.com/office/drawing/2014/main" id="{A4243449-063E-4015-99D9-D9BCABF17FE1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0454" y="5394674"/>
            <a:ext cx="1995635" cy="989503"/>
          </a:xfrm>
          <a:prstGeom prst="rect">
            <a:avLst/>
          </a:prstGeom>
        </p:spPr>
      </p:pic>
      <p:sp>
        <p:nvSpPr>
          <p:cNvPr id="37" name="AutoShape 5">
            <a:extLst>
              <a:ext uri="{FF2B5EF4-FFF2-40B4-BE49-F238E27FC236}">
                <a16:creationId xmlns:a16="http://schemas.microsoft.com/office/drawing/2014/main" id="{5A82842B-8D10-4CA7-A91C-43830B15A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0809" y="57620"/>
            <a:ext cx="5518268" cy="1165245"/>
          </a:xfrm>
          <a:prstGeom prst="wedgeEllipseCallout">
            <a:avLst>
              <a:gd name="adj1" fmla="val -16746"/>
              <a:gd name="adj2" fmla="val 402015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A69898C7-B5CD-437C-A0ED-C7CCB7126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2844" y="262943"/>
            <a:ext cx="4094199" cy="58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If I tailgate you, will your occupant take back control and pull over?</a:t>
            </a:r>
            <a:endParaRPr lang="en-US" sz="3200" dirty="0"/>
          </a:p>
        </p:txBody>
      </p:sp>
      <p:sp>
        <p:nvSpPr>
          <p:cNvPr id="39" name="AutoShape 5">
            <a:extLst>
              <a:ext uri="{FF2B5EF4-FFF2-40B4-BE49-F238E27FC236}">
                <a16:creationId xmlns:a16="http://schemas.microsoft.com/office/drawing/2014/main" id="{68630817-A473-4DBC-A9FD-B1CCE744E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8713" y="1175131"/>
            <a:ext cx="3609947" cy="1165245"/>
          </a:xfrm>
          <a:prstGeom prst="wedgeEllipseCallout">
            <a:avLst>
              <a:gd name="adj1" fmla="val 38808"/>
              <a:gd name="adj2" fmla="val 301448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40" name="Rectangle 3">
            <a:extLst>
              <a:ext uri="{FF2B5EF4-FFF2-40B4-BE49-F238E27FC236}">
                <a16:creationId xmlns:a16="http://schemas.microsoft.com/office/drawing/2014/main" id="{1DB07E26-25DF-4C9A-88F4-00CB0AAB5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5733" y="1414281"/>
            <a:ext cx="2835195" cy="9355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What makes you think I would tell you?</a:t>
            </a:r>
            <a:endParaRPr lang="en-US" sz="3200" dirty="0"/>
          </a:p>
        </p:txBody>
      </p:sp>
      <p:sp>
        <p:nvSpPr>
          <p:cNvPr id="41" name="AutoShape 5">
            <a:extLst>
              <a:ext uri="{FF2B5EF4-FFF2-40B4-BE49-F238E27FC236}">
                <a16:creationId xmlns:a16="http://schemas.microsoft.com/office/drawing/2014/main" id="{BBCB1F17-8F29-43AE-B16C-AAD312611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576" y="2387124"/>
            <a:ext cx="2312111" cy="1121009"/>
          </a:xfrm>
          <a:prstGeom prst="wedgeEllipseCallout">
            <a:avLst>
              <a:gd name="adj1" fmla="val -75278"/>
              <a:gd name="adj2" fmla="val 212793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718E1A3A-3EB2-4F7B-93B2-0D70C6911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560" y="2469058"/>
            <a:ext cx="1930372" cy="44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You just did. Better move aside now.</a:t>
            </a:r>
            <a:endParaRPr lang="en-US" sz="3200" dirty="0"/>
          </a:p>
        </p:txBody>
      </p:sp>
      <p:sp>
        <p:nvSpPr>
          <p:cNvPr id="43" name="AutoShape 5">
            <a:extLst>
              <a:ext uri="{FF2B5EF4-FFF2-40B4-BE49-F238E27FC236}">
                <a16:creationId xmlns:a16="http://schemas.microsoft.com/office/drawing/2014/main" id="{5FB60672-1EAD-439F-B5B2-D5F8ECF58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5445" y="3706579"/>
            <a:ext cx="2121326" cy="712429"/>
          </a:xfrm>
          <a:prstGeom prst="wedgeEllipseCallout">
            <a:avLst>
              <a:gd name="adj1" fmla="val 87108"/>
              <a:gd name="adj2" fmla="val 174422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44" name="Rectangle 3">
            <a:extLst>
              <a:ext uri="{FF2B5EF4-FFF2-40B4-BE49-F238E27FC236}">
                <a16:creationId xmlns:a16="http://schemas.microsoft.com/office/drawing/2014/main" id="{2A9C8DBD-081C-43F0-916B-47DF7906D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9445" y="3858769"/>
            <a:ext cx="2835195" cy="9355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You’re bluffing.</a:t>
            </a:r>
            <a:endParaRPr lang="en-US" sz="3200" dirty="0"/>
          </a:p>
        </p:txBody>
      </p:sp>
      <p:sp>
        <p:nvSpPr>
          <p:cNvPr id="45" name="AutoShape 5">
            <a:extLst>
              <a:ext uri="{FF2B5EF4-FFF2-40B4-BE49-F238E27FC236}">
                <a16:creationId xmlns:a16="http://schemas.microsoft.com/office/drawing/2014/main" id="{1C012009-2545-4767-9271-AC3E2576A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576" y="4617454"/>
            <a:ext cx="2835195" cy="717680"/>
          </a:xfrm>
          <a:prstGeom prst="wedgeEllipseCallout">
            <a:avLst>
              <a:gd name="adj1" fmla="val -57856"/>
              <a:gd name="adj2" fmla="val 53690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46" name="Rectangle 3">
            <a:extLst>
              <a:ext uri="{FF2B5EF4-FFF2-40B4-BE49-F238E27FC236}">
                <a16:creationId xmlns:a16="http://schemas.microsoft.com/office/drawing/2014/main" id="{76ECDD31-0548-4DDD-859A-1A656A1A6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559" y="4617454"/>
            <a:ext cx="2600518" cy="44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Are you willing to take that chance?</a:t>
            </a:r>
            <a:endParaRPr lang="en-US" sz="32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2EE0AB0-6F0E-719C-6931-FF12118F27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1171" y="1786240"/>
            <a:ext cx="3987967" cy="1325563"/>
          </a:xfrm>
        </p:spPr>
        <p:txBody>
          <a:bodyPr>
            <a:normAutofit fontScale="90000"/>
          </a:bodyPr>
          <a:lstStyle/>
          <a:p>
            <a:r>
              <a:rPr lang="en-US" dirty="0"/>
              <a:t>A(n imagined) conversation between two self-driving cars</a:t>
            </a:r>
            <a:br>
              <a:rPr lang="en-US" dirty="0"/>
            </a:br>
            <a:br>
              <a:rPr lang="en-US" dirty="0"/>
            </a:br>
            <a:r>
              <a:rPr lang="en-US" sz="2700" dirty="0"/>
              <a:t>(see paper </a:t>
            </a:r>
            <a:r>
              <a:rPr lang="en-US" sz="2700" dirty="0">
                <a:hlinkClick r:id="rId3"/>
              </a:rPr>
              <a:t>Designing Preferences, Beliefs, and Identities for Artificial Intelligence</a:t>
            </a:r>
            <a:r>
              <a:rPr lang="en-US" sz="2700" dirty="0"/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739015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|0.1|0|0.1|0.1|0.1|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|0.1|0|0.1|0.1|0.1|0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4905</TotalTime>
  <Words>6625</Words>
  <Application>Microsoft Office PowerPoint</Application>
  <PresentationFormat>Widescreen</PresentationFormat>
  <Paragraphs>1010</Paragraphs>
  <Slides>80</Slides>
  <Notes>11</Notes>
  <HiddenSlides>1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80</vt:i4>
      </vt:variant>
    </vt:vector>
  </HeadingPairs>
  <TitlesOfParts>
    <vt:vector size="87" baseType="lpstr">
      <vt:lpstr>Arial</vt:lpstr>
      <vt:lpstr>Bahnschrift</vt:lpstr>
      <vt:lpstr>Calibri</vt:lpstr>
      <vt:lpstr>Calibri Light</vt:lpstr>
      <vt:lpstr>Courier New</vt:lpstr>
      <vt:lpstr>Times New Roman</vt:lpstr>
      <vt:lpstr>Office Theme</vt:lpstr>
      <vt:lpstr>15-784 (CMU)  Foundations of Cooperative AI you should also be on Piazza for the course  See also: Foundations of Cooperative AI Lab (FOCAL) Vision paper: Vincent Conitzer and Caspar Oesterheld. Foundations of Cooperative AI. AAAI’23 </vt:lpstr>
      <vt:lpstr>Outline for today / this week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What is going wrong / can go wrong?</vt:lpstr>
      <vt:lpstr>A(n imagined) conversation between two self-driving cars  (see paper Designing Preferences, Beliefs, and Identities for Artificial Intelligence)</vt:lpstr>
      <vt:lpstr>Russell and Norvig’s “AI: A Modern Approach”</vt:lpstr>
      <vt:lpstr>AI Alignment</vt:lpstr>
      <vt:lpstr>Even almost perfectly aligned agents can perform horribly in equilibrium</vt:lpstr>
      <vt:lpstr>Prisoner’s Dilemma</vt:lpstr>
      <vt:lpstr>“Should I buy an SUV?” </vt:lpstr>
      <vt:lpstr>Choosing a cause to support</vt:lpstr>
      <vt:lpstr>Tragedy of the commons</vt:lpstr>
      <vt:lpstr>Prisoner’s Dilemma</vt:lpstr>
      <vt:lpstr>Should AI systems cooperate like humans do? </vt:lpstr>
      <vt:lpstr>PowerPoint Presentation</vt:lpstr>
      <vt:lpstr>PowerPoint Presentation</vt:lpstr>
      <vt:lpstr>Some (highly interdisciplinary) discussion points:  Should we make AI more human-like?</vt:lpstr>
      <vt:lpstr>Improving issues already found in the world today</vt:lpstr>
      <vt:lpstr>Why, technically, is AI useful in addressing these problems?</vt:lpstr>
      <vt:lpstr>PowerPoint Presentation</vt:lpstr>
      <vt:lpstr>Cooperative AI Foundation competitions</vt:lpstr>
      <vt:lpstr>Cooperative AI Foundation seminar series</vt:lpstr>
      <vt:lpstr>Outline for today / this week</vt:lpstr>
      <vt:lpstr>Equilibrium multiplicity and selection</vt:lpstr>
      <vt:lpstr>PowerPoint Presentation</vt:lpstr>
      <vt:lpstr>Infinitely Repeated Prisoner’s Dilemma</vt:lpstr>
      <vt:lpstr>PowerPoint Presentation</vt:lpstr>
      <vt:lpstr>PowerPoint Presentation</vt:lpstr>
      <vt:lpstr>Disarmament Game [Deng &amp; C., AAAI’17, ’18]</vt:lpstr>
      <vt:lpstr>Disarmament Game</vt:lpstr>
      <vt:lpstr>Disarmament Game</vt:lpstr>
      <vt:lpstr>Multiple-round (pure) commitments</vt:lpstr>
      <vt:lpstr>Multiple-round (pure) commitments</vt:lpstr>
      <vt:lpstr>Multiple-round (pure) commitments</vt:lpstr>
      <vt:lpstr>Multiple-round (pure) commitments</vt:lpstr>
      <vt:lpstr>Multiple-round (pure) commitments</vt:lpstr>
      <vt:lpstr>Multiple-round (pure) commitments</vt:lpstr>
      <vt:lpstr>Multiple-round (pure) commitments</vt:lpstr>
      <vt:lpstr>Multiple-round (pure) commitments</vt:lpstr>
      <vt:lpstr>AI agents can be unlike us…</vt:lpstr>
      <vt:lpstr>What should you do if…</vt:lpstr>
      <vt:lpstr>Program equilibrium [Tennenholtz 2004]</vt:lpstr>
      <vt:lpstr>Robust program equilibrium [Oesterheld 2018]</vt:lpstr>
      <vt:lpstr> Safe Pareto improvements for delegated game playing [JAAMAS’22]</vt:lpstr>
      <vt:lpstr>Disarmament revisited: Committing to your first few lines of code</vt:lpstr>
      <vt:lpstr>Prisoner’s Dilemma against (possibly) a copy</vt:lpstr>
      <vt:lpstr>Newcomb’s Demon</vt:lpstr>
      <vt:lpstr>The lockdown dilemma</vt:lpstr>
      <vt:lpstr>Your own choice is evidence…</vt:lpstr>
      <vt:lpstr>Simulating our way to cooperation?</vt:lpstr>
      <vt:lpstr>PowerPoint Presentation</vt:lpstr>
      <vt:lpstr>Simulation interpretation of Newcomb’s Demon</vt:lpstr>
      <vt:lpstr>The Sleeping Beauty problem [Elga’00]</vt:lpstr>
      <vt:lpstr>Modern version</vt:lpstr>
      <vt:lpstr>Complexity of imperfect-recall equilibrium concepts</vt:lpstr>
      <vt:lpstr>Mechanism design (auctions)</vt:lpstr>
      <vt:lpstr>Mechanism design (auctions)</vt:lpstr>
      <vt:lpstr>Mechanism design (auctions)</vt:lpstr>
      <vt:lpstr>What else could go wrong?</vt:lpstr>
      <vt:lpstr>Myerson-Satterthwaite impossibility</vt:lpstr>
      <vt:lpstr>Automated mechanism design [C. &amp; Sandholm ‘02]</vt:lpstr>
      <vt:lpstr>Summary of approach</vt:lpstr>
      <vt:lpstr>Many open questions</vt:lpstr>
      <vt:lpstr>(We did not cover slides after this one in class; the below is just in case you’re interested.)</vt:lpstr>
      <vt:lpstr>Turning causal decision theorists into money pumps [Oesterheld and C., Phil. Quarterly’21]</vt:lpstr>
      <vt:lpstr>Taking advantage of a Halfer [Hitchcock’04]</vt:lpstr>
      <vt:lpstr>Evidential decision theory</vt:lpstr>
      <vt:lpstr>Dutch book against EDT [C. 2015]</vt:lpstr>
      <vt:lpstr>Philosophy of “being present” somewhere, sometime</vt:lpstr>
      <vt:lpstr>Absentminded Driver Problem  [Piccione and Rubinstein, 1997]</vt:lpstr>
      <vt:lpstr>A different analysis [Aumann, Hart, Perry, 1997]</vt:lpstr>
      <vt:lpstr>A challenging example for the evidential decision theorist</vt:lpstr>
      <vt:lpstr>A way for EDT to get the right answer (+SSA)</vt:lpstr>
      <vt:lpstr>Making decisions with imperfect recall [cf. absentminded driver problem: PR97, AHP97]</vt:lpstr>
      <vt:lpstr>Fraction of time replicator dynamic finds best solution</vt:lpstr>
      <vt:lpstr>Functional Decision Theory  [Soares and Levinstein 2017; Yudkowsky and Soares 2017]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conitzer@gmail.com</dc:creator>
  <cp:lastModifiedBy>Vincent Conitzer</cp:lastModifiedBy>
  <cp:revision>226</cp:revision>
  <dcterms:created xsi:type="dcterms:W3CDTF">2021-08-08T16:47:35Z</dcterms:created>
  <dcterms:modified xsi:type="dcterms:W3CDTF">2025-01-11T16:43:38Z</dcterms:modified>
</cp:coreProperties>
</file>