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914" r:id="rId2"/>
    <p:sldId id="948" r:id="rId3"/>
    <p:sldId id="873" r:id="rId4"/>
    <p:sldId id="878" r:id="rId5"/>
    <p:sldId id="877" r:id="rId6"/>
    <p:sldId id="962" r:id="rId7"/>
    <p:sldId id="916" r:id="rId8"/>
    <p:sldId id="909" r:id="rId9"/>
    <p:sldId id="913" r:id="rId10"/>
    <p:sldId id="929" r:id="rId11"/>
    <p:sldId id="950" r:id="rId12"/>
    <p:sldId id="928" r:id="rId13"/>
    <p:sldId id="951" r:id="rId14"/>
    <p:sldId id="875" r:id="rId15"/>
    <p:sldId id="922" r:id="rId16"/>
    <p:sldId id="923" r:id="rId17"/>
    <p:sldId id="924" r:id="rId18"/>
    <p:sldId id="925" r:id="rId19"/>
    <p:sldId id="926" r:id="rId20"/>
    <p:sldId id="958" r:id="rId21"/>
    <p:sldId id="965" r:id="rId22"/>
    <p:sldId id="939" r:id="rId23"/>
    <p:sldId id="963" r:id="rId24"/>
    <p:sldId id="964" r:id="rId25"/>
    <p:sldId id="955" r:id="rId26"/>
    <p:sldId id="912" r:id="rId27"/>
    <p:sldId id="917" r:id="rId28"/>
    <p:sldId id="918" r:id="rId29"/>
    <p:sldId id="919" r:id="rId30"/>
    <p:sldId id="920" r:id="rId31"/>
    <p:sldId id="941" r:id="rId32"/>
    <p:sldId id="959" r:id="rId33"/>
    <p:sldId id="960" r:id="rId34"/>
    <p:sldId id="273" r:id="rId35"/>
    <p:sldId id="353" r:id="rId36"/>
    <p:sldId id="911" r:id="rId37"/>
    <p:sldId id="921" r:id="rId38"/>
    <p:sldId id="936" r:id="rId39"/>
    <p:sldId id="92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0403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878" autoAdjust="0"/>
    <p:restoredTop sz="94660"/>
  </p:normalViewPr>
  <p:slideViewPr>
    <p:cSldViewPr snapToGrid="0">
      <p:cViewPr varScale="1">
        <p:scale>
          <a:sx n="80" d="100"/>
          <a:sy n="80" d="100"/>
        </p:scale>
        <p:origin x="53" y="312"/>
      </p:cViewPr>
      <p:guideLst/>
    </p:cSldViewPr>
  </p:slideViewPr>
  <p:notesTextViewPr>
    <p:cViewPr>
      <p:scale>
        <a:sx n="1" d="1"/>
        <a:sy n="1" d="1"/>
      </p:scale>
      <p:origin x="0" y="0"/>
    </p:cViewPr>
  </p:notesTextViewPr>
  <p:sorterViewPr>
    <p:cViewPr varScale="1">
      <p:scale>
        <a:sx n="1" d="1"/>
        <a:sy n="1" d="1"/>
      </p:scale>
      <p:origin x="0" y="-966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stop</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go</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caution</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E6183526-57AB-4F3C-B78E-0245FBEE200A}" type="presOf" srcId="{8E5CEC8E-1AEF-8044-932C-AD752E71640C}" destId="{0F92D27A-16BE-1142-A5EE-F788CDAC4AC8}" srcOrd="0" destOrd="0" presId="urn:microsoft.com/office/officeart/2005/8/layout/cycle7"/>
    <dgm:cxn modelId="{42B33340-0F78-486E-8B6B-00C8A32A73DC}" type="presOf" srcId="{EFC0CFD3-D918-4D47-B064-D8F334E105C1}" destId="{F1B9D491-D966-B34D-8DB0-E73A43F14ADB}" srcOrd="0" destOrd="0" presId="urn:microsoft.com/office/officeart/2005/8/layout/cycle7"/>
    <dgm:cxn modelId="{2DF5D460-3C77-4357-88F1-F57EB7A11946}" type="presOf" srcId="{0592D7AD-2146-3245-B5CA-D2776E434519}" destId="{E91EE0E6-2FC7-6341-B12F-D5FF66966D7A}" srcOrd="0" destOrd="0" presId="urn:microsoft.com/office/officeart/2005/8/layout/cycle7"/>
    <dgm:cxn modelId="{DB99B446-E2D2-4920-BD5E-482312D72912}" type="presOf" srcId="{4F1B986F-9F57-7F43-844B-66AA7AD01827}" destId="{6319F962-003D-ED45-AC25-D1FC7229E2D4}" srcOrd="0" destOrd="0" presId="urn:microsoft.com/office/officeart/2005/8/layout/cycle7"/>
    <dgm:cxn modelId="{FB03CF8A-D86B-4FB1-A196-F234FAB88B5A}" type="presOf" srcId="{EDB169B2-FC12-ED46-9E29-1CC779185C74}" destId="{D7957386-7EDB-2B45-B1A5-62A8BDAE054E}" srcOrd="0" destOrd="0" presId="urn:microsoft.com/office/officeart/2005/8/layout/cycle7"/>
    <dgm:cxn modelId="{2233318B-34D5-4997-B157-ED4F74C24AC8}" type="presOf" srcId="{6637458F-1702-E14C-A624-41D02CF856C5}" destId="{04203EC2-C52F-AB43-9DA4-645479D77A9C}" srcOrd="1" destOrd="0" presId="urn:microsoft.com/office/officeart/2005/8/layout/cycle7"/>
    <dgm:cxn modelId="{0C6DCD9A-F0EF-4517-88AD-CB7AEF81568D}" type="presOf" srcId="{F4EAC843-3F41-DE40-A319-52279C67239E}" destId="{16B86A80-738B-EC4D-8683-2728173D5F0A}" srcOrd="0" destOrd="0" presId="urn:microsoft.com/office/officeart/2005/8/layout/cycle7"/>
    <dgm:cxn modelId="{F6B16C9E-DE0B-4068-811D-6F5831845108}" type="presOf" srcId="{6637458F-1702-E14C-A624-41D02CF856C5}" destId="{B685F68C-C36D-0346-8300-4B4C52540450}" srcOrd="0" destOrd="0" presId="urn:microsoft.com/office/officeart/2005/8/layout/cycle7"/>
    <dgm:cxn modelId="{1024F7B9-E288-4C9D-9731-6DCB430C3F85}" type="presOf" srcId="{EDB169B2-FC12-ED46-9E29-1CC779185C74}" destId="{DD59758C-B6E1-D14C-BE4B-88E845FC94A0}"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2190AFF9-0A53-4B60-A069-8A676FD35C1F}" type="presOf" srcId="{F4EAC843-3F41-DE40-A319-52279C67239E}" destId="{4070A9D8-7340-9C42-B175-60368A237E9F}" srcOrd="1" destOrd="0" presId="urn:microsoft.com/office/officeart/2005/8/layout/cycle7"/>
    <dgm:cxn modelId="{B26413AC-BA4C-4490-A241-739FBED089F2}" type="presParOf" srcId="{E91EE0E6-2FC7-6341-B12F-D5FF66966D7A}" destId="{6319F962-003D-ED45-AC25-D1FC7229E2D4}" srcOrd="0" destOrd="0" presId="urn:microsoft.com/office/officeart/2005/8/layout/cycle7"/>
    <dgm:cxn modelId="{755233C2-35C2-4BB3-B78A-9CC98780386A}" type="presParOf" srcId="{E91EE0E6-2FC7-6341-B12F-D5FF66966D7A}" destId="{B685F68C-C36D-0346-8300-4B4C52540450}" srcOrd="1" destOrd="0" presId="urn:microsoft.com/office/officeart/2005/8/layout/cycle7"/>
    <dgm:cxn modelId="{E726F604-63FE-48F0-BF32-D98A8597F5D4}" type="presParOf" srcId="{B685F68C-C36D-0346-8300-4B4C52540450}" destId="{04203EC2-C52F-AB43-9DA4-645479D77A9C}" srcOrd="0" destOrd="0" presId="urn:microsoft.com/office/officeart/2005/8/layout/cycle7"/>
    <dgm:cxn modelId="{A268E624-0A32-41AC-8EA0-7DA1B01A6C21}" type="presParOf" srcId="{E91EE0E6-2FC7-6341-B12F-D5FF66966D7A}" destId="{F1B9D491-D966-B34D-8DB0-E73A43F14ADB}" srcOrd="2" destOrd="0" presId="urn:microsoft.com/office/officeart/2005/8/layout/cycle7"/>
    <dgm:cxn modelId="{0CDB6327-E2C3-4C54-9C79-8492C7BBAF8B}" type="presParOf" srcId="{E91EE0E6-2FC7-6341-B12F-D5FF66966D7A}" destId="{D7957386-7EDB-2B45-B1A5-62A8BDAE054E}" srcOrd="3" destOrd="0" presId="urn:microsoft.com/office/officeart/2005/8/layout/cycle7"/>
    <dgm:cxn modelId="{231A15B2-7FE2-46EE-B90A-6EF2C3E19006}" type="presParOf" srcId="{D7957386-7EDB-2B45-B1A5-62A8BDAE054E}" destId="{DD59758C-B6E1-D14C-BE4B-88E845FC94A0}" srcOrd="0" destOrd="0" presId="urn:microsoft.com/office/officeart/2005/8/layout/cycle7"/>
    <dgm:cxn modelId="{C485167D-FC5C-463B-9585-82E62DA1779D}" type="presParOf" srcId="{E91EE0E6-2FC7-6341-B12F-D5FF66966D7A}" destId="{0F92D27A-16BE-1142-A5EE-F788CDAC4AC8}" srcOrd="4" destOrd="0" presId="urn:microsoft.com/office/officeart/2005/8/layout/cycle7"/>
    <dgm:cxn modelId="{F01F507C-7D19-464F-9FE4-3DF8E7BD2F46}" type="presParOf" srcId="{E91EE0E6-2FC7-6341-B12F-D5FF66966D7A}" destId="{16B86A80-738B-EC4D-8683-2728173D5F0A}" srcOrd="5" destOrd="0" presId="urn:microsoft.com/office/officeart/2005/8/layout/cycle7"/>
    <dgm:cxn modelId="{A65DCBC3-B9B2-4134-A3AC-85A81100D140}"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300" dirty="0">
              <a:solidFill>
                <a:schemeClr val="bg1"/>
              </a:solidFill>
            </a:rPr>
            <a:t>stop</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go</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caution</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83416C01-2E2A-4A48-82B0-59E55D6E8CE5}" type="presOf" srcId="{4F1B986F-9F57-7F43-844B-66AA7AD01827}" destId="{6319F962-003D-ED45-AC25-D1FC7229E2D4}" srcOrd="0" destOrd="0" presId="urn:microsoft.com/office/officeart/2005/8/layout/cycle7"/>
    <dgm:cxn modelId="{63895306-5B80-405E-B111-EB4DF0C257A4}" type="presOf" srcId="{EDB169B2-FC12-ED46-9E29-1CC779185C74}" destId="{DD59758C-B6E1-D14C-BE4B-88E845FC94A0}" srcOrd="1" destOrd="0" presId="urn:microsoft.com/office/officeart/2005/8/layout/cycle7"/>
    <dgm:cxn modelId="{B4F71816-CF8F-4C4E-9EE9-CEC01C3DD98D}" type="presOf" srcId="{F4EAC843-3F41-DE40-A319-52279C67239E}" destId="{4070A9D8-7340-9C42-B175-60368A237E9F}" srcOrd="1" destOrd="0" presId="urn:microsoft.com/office/officeart/2005/8/layout/cycle7"/>
    <dgm:cxn modelId="{9AAC2E27-475A-4769-9500-B28590DFB0A1}" type="presOf" srcId="{6637458F-1702-E14C-A624-41D02CF856C5}" destId="{04203EC2-C52F-AB43-9DA4-645479D77A9C}" srcOrd="1" destOrd="0" presId="urn:microsoft.com/office/officeart/2005/8/layout/cycle7"/>
    <dgm:cxn modelId="{30D84230-2CCC-4D54-96EB-4EE97D3F5BB9}" type="presOf" srcId="{8E5CEC8E-1AEF-8044-932C-AD752E71640C}" destId="{0F92D27A-16BE-1142-A5EE-F788CDAC4AC8}" srcOrd="0" destOrd="0" presId="urn:microsoft.com/office/officeart/2005/8/layout/cycle7"/>
    <dgm:cxn modelId="{D817DF73-E189-43EE-95EE-5C10B7A26E66}" type="presOf" srcId="{6637458F-1702-E14C-A624-41D02CF856C5}" destId="{B685F68C-C36D-0346-8300-4B4C52540450}" srcOrd="0" destOrd="0" presId="urn:microsoft.com/office/officeart/2005/8/layout/cycle7"/>
    <dgm:cxn modelId="{14CC31B3-D69A-4AB7-94AF-5DE06147DB45}" type="presOf" srcId="{EDB169B2-FC12-ED46-9E29-1CC779185C74}" destId="{D7957386-7EDB-2B45-B1A5-62A8BDAE054E}" srcOrd="0" destOrd="0" presId="urn:microsoft.com/office/officeart/2005/8/layout/cycle7"/>
    <dgm:cxn modelId="{3BADCABC-1C7A-4FB6-9954-AC6AE20A31BD}"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D8B0CBD9-7108-48F8-8253-9B35D07F1235}" type="presOf" srcId="{F4EAC843-3F41-DE40-A319-52279C67239E}" destId="{16B86A80-738B-EC4D-8683-2728173D5F0A}" srcOrd="0" destOrd="0" presId="urn:microsoft.com/office/officeart/2005/8/layout/cycle7"/>
    <dgm:cxn modelId="{1636DAE9-497A-4AD0-B9E7-07BF50905081}" type="presOf" srcId="{0592D7AD-2146-3245-B5CA-D2776E434519}" destId="{E91EE0E6-2FC7-6341-B12F-D5FF66966D7A}" srcOrd="0" destOrd="0" presId="urn:microsoft.com/office/officeart/2005/8/layout/cycle7"/>
    <dgm:cxn modelId="{E0CD9F6D-169E-4DE8-921F-0EC97899708E}" type="presParOf" srcId="{E91EE0E6-2FC7-6341-B12F-D5FF66966D7A}" destId="{6319F962-003D-ED45-AC25-D1FC7229E2D4}" srcOrd="0" destOrd="0" presId="urn:microsoft.com/office/officeart/2005/8/layout/cycle7"/>
    <dgm:cxn modelId="{89C52B68-007F-473D-93C7-0ED74823CE73}" type="presParOf" srcId="{E91EE0E6-2FC7-6341-B12F-D5FF66966D7A}" destId="{B685F68C-C36D-0346-8300-4B4C52540450}" srcOrd="1" destOrd="0" presId="urn:microsoft.com/office/officeart/2005/8/layout/cycle7"/>
    <dgm:cxn modelId="{16DF90EF-A427-45F5-9F2E-D3FEF38B4E30}" type="presParOf" srcId="{B685F68C-C36D-0346-8300-4B4C52540450}" destId="{04203EC2-C52F-AB43-9DA4-645479D77A9C}" srcOrd="0" destOrd="0" presId="urn:microsoft.com/office/officeart/2005/8/layout/cycle7"/>
    <dgm:cxn modelId="{634C5F1E-0F3C-46F9-A5DD-19615856F013}" type="presParOf" srcId="{E91EE0E6-2FC7-6341-B12F-D5FF66966D7A}" destId="{F1B9D491-D966-B34D-8DB0-E73A43F14ADB}" srcOrd="2" destOrd="0" presId="urn:microsoft.com/office/officeart/2005/8/layout/cycle7"/>
    <dgm:cxn modelId="{DD31B47F-463A-47EF-B6AA-5A3FA7D5E2F9}" type="presParOf" srcId="{E91EE0E6-2FC7-6341-B12F-D5FF66966D7A}" destId="{D7957386-7EDB-2B45-B1A5-62A8BDAE054E}" srcOrd="3" destOrd="0" presId="urn:microsoft.com/office/officeart/2005/8/layout/cycle7"/>
    <dgm:cxn modelId="{2F576B71-01D9-440B-B953-14097ADF17A9}" type="presParOf" srcId="{D7957386-7EDB-2B45-B1A5-62A8BDAE054E}" destId="{DD59758C-B6E1-D14C-BE4B-88E845FC94A0}" srcOrd="0" destOrd="0" presId="urn:microsoft.com/office/officeart/2005/8/layout/cycle7"/>
    <dgm:cxn modelId="{2CC6B25D-62EE-4064-9D7D-96B904720C7F}" type="presParOf" srcId="{E91EE0E6-2FC7-6341-B12F-D5FF66966D7A}" destId="{0F92D27A-16BE-1142-A5EE-F788CDAC4AC8}" srcOrd="4" destOrd="0" presId="urn:microsoft.com/office/officeart/2005/8/layout/cycle7"/>
    <dgm:cxn modelId="{8A1B77D6-D74E-4C18-998D-B19789420EEE}" type="presParOf" srcId="{E91EE0E6-2FC7-6341-B12F-D5FF66966D7A}" destId="{16B86A80-738B-EC4D-8683-2728173D5F0A}" srcOrd="5" destOrd="0" presId="urn:microsoft.com/office/officeart/2005/8/layout/cycle7"/>
    <dgm:cxn modelId="{AE3D3F12-D7ED-4326-89A6-168699920DE2}"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stop</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go</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caution</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47508200-8F55-4E0E-BB91-1C69D635545E}" type="presOf" srcId="{0592D7AD-2146-3245-B5CA-D2776E434519}" destId="{E91EE0E6-2FC7-6341-B12F-D5FF66966D7A}" srcOrd="0" destOrd="0" presId="urn:microsoft.com/office/officeart/2005/8/layout/cycle7"/>
    <dgm:cxn modelId="{EA1F1C0B-6447-43E1-8A74-F292C754237F}" type="presOf" srcId="{8E5CEC8E-1AEF-8044-932C-AD752E71640C}" destId="{0F92D27A-16BE-1142-A5EE-F788CDAC4AC8}" srcOrd="0" destOrd="0" presId="urn:microsoft.com/office/officeart/2005/8/layout/cycle7"/>
    <dgm:cxn modelId="{D28F3446-72B3-4C66-83CF-018B85572BC9}" type="presOf" srcId="{EFC0CFD3-D918-4D47-B064-D8F334E105C1}" destId="{F1B9D491-D966-B34D-8DB0-E73A43F14ADB}" srcOrd="0" destOrd="0" presId="urn:microsoft.com/office/officeart/2005/8/layout/cycle7"/>
    <dgm:cxn modelId="{2757E668-6655-4885-BCF4-790A76D009D6}" type="presOf" srcId="{6637458F-1702-E14C-A624-41D02CF856C5}" destId="{04203EC2-C52F-AB43-9DA4-645479D77A9C}" srcOrd="1" destOrd="0" presId="urn:microsoft.com/office/officeart/2005/8/layout/cycle7"/>
    <dgm:cxn modelId="{AAFC524A-1331-4823-9DF7-65302D09F937}" type="presOf" srcId="{F4EAC843-3F41-DE40-A319-52279C67239E}" destId="{4070A9D8-7340-9C42-B175-60368A237E9F}" srcOrd="1" destOrd="0" presId="urn:microsoft.com/office/officeart/2005/8/layout/cycle7"/>
    <dgm:cxn modelId="{97BB7F58-5AAE-404A-9BED-8DF9BA476FD6}" type="presOf" srcId="{6637458F-1702-E14C-A624-41D02CF856C5}" destId="{B685F68C-C36D-0346-8300-4B4C52540450}" srcOrd="0" destOrd="0" presId="urn:microsoft.com/office/officeart/2005/8/layout/cycle7"/>
    <dgm:cxn modelId="{A60C225A-7507-45A1-AC70-5B2A50CD9A37}" type="presOf" srcId="{4F1B986F-9F57-7F43-844B-66AA7AD01827}" destId="{6319F962-003D-ED45-AC25-D1FC7229E2D4}"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2B60BC3-A04A-4755-BDEA-60F2337B151C}" type="presOf" srcId="{EDB169B2-FC12-ED46-9E29-1CC779185C74}" destId="{DD59758C-B6E1-D14C-BE4B-88E845FC94A0}" srcOrd="1" destOrd="0" presId="urn:microsoft.com/office/officeart/2005/8/layout/cycle7"/>
    <dgm:cxn modelId="{697FB9C4-5E4D-3640-AF61-51CC99AB5F76}" srcId="{0592D7AD-2146-3245-B5CA-D2776E434519}" destId="{EFC0CFD3-D918-4D47-B064-D8F334E105C1}" srcOrd="1" destOrd="0" parTransId="{6A711D8C-5ECF-614F-8B95-4A330E10410C}" sibTransId="{EDB169B2-FC12-ED46-9E29-1CC779185C74}"/>
    <dgm:cxn modelId="{17E899CA-D83A-4E52-BC49-67B2470633F8}" type="presOf" srcId="{EDB169B2-FC12-ED46-9E29-1CC779185C74}" destId="{D7957386-7EDB-2B45-B1A5-62A8BDAE054E}"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D7957ED8-883B-4985-B022-44DA18A6D71B}" type="presOf" srcId="{F4EAC843-3F41-DE40-A319-52279C67239E}" destId="{16B86A80-738B-EC4D-8683-2728173D5F0A}" srcOrd="0" destOrd="0" presId="urn:microsoft.com/office/officeart/2005/8/layout/cycle7"/>
    <dgm:cxn modelId="{CE6DAB23-607F-49B4-9DDA-BFC3FFDA39F5}" type="presParOf" srcId="{E91EE0E6-2FC7-6341-B12F-D5FF66966D7A}" destId="{6319F962-003D-ED45-AC25-D1FC7229E2D4}" srcOrd="0" destOrd="0" presId="urn:microsoft.com/office/officeart/2005/8/layout/cycle7"/>
    <dgm:cxn modelId="{C0676669-93E1-4BBB-A3E6-8EC9E7281BC2}" type="presParOf" srcId="{E91EE0E6-2FC7-6341-B12F-D5FF66966D7A}" destId="{B685F68C-C36D-0346-8300-4B4C52540450}" srcOrd="1" destOrd="0" presId="urn:microsoft.com/office/officeart/2005/8/layout/cycle7"/>
    <dgm:cxn modelId="{26308697-2A4A-47B1-B7AB-22563AEBBE06}" type="presParOf" srcId="{B685F68C-C36D-0346-8300-4B4C52540450}" destId="{04203EC2-C52F-AB43-9DA4-645479D77A9C}" srcOrd="0" destOrd="0" presId="urn:microsoft.com/office/officeart/2005/8/layout/cycle7"/>
    <dgm:cxn modelId="{9EF197C5-8BEF-4F50-9F7B-BED1A6807EE9}" type="presParOf" srcId="{E91EE0E6-2FC7-6341-B12F-D5FF66966D7A}" destId="{F1B9D491-D966-B34D-8DB0-E73A43F14ADB}" srcOrd="2" destOrd="0" presId="urn:microsoft.com/office/officeart/2005/8/layout/cycle7"/>
    <dgm:cxn modelId="{2546EFC9-1203-44BE-BE1F-D2C48F299318}" type="presParOf" srcId="{E91EE0E6-2FC7-6341-B12F-D5FF66966D7A}" destId="{D7957386-7EDB-2B45-B1A5-62A8BDAE054E}" srcOrd="3" destOrd="0" presId="urn:microsoft.com/office/officeart/2005/8/layout/cycle7"/>
    <dgm:cxn modelId="{94BA07B6-896F-402E-9140-8BD739FF5FC8}" type="presParOf" srcId="{D7957386-7EDB-2B45-B1A5-62A8BDAE054E}" destId="{DD59758C-B6E1-D14C-BE4B-88E845FC94A0}" srcOrd="0" destOrd="0" presId="urn:microsoft.com/office/officeart/2005/8/layout/cycle7"/>
    <dgm:cxn modelId="{4F2CA381-6426-40C6-AA58-7695A37349A2}" type="presParOf" srcId="{E91EE0E6-2FC7-6341-B12F-D5FF66966D7A}" destId="{0F92D27A-16BE-1142-A5EE-F788CDAC4AC8}" srcOrd="4" destOrd="0" presId="urn:microsoft.com/office/officeart/2005/8/layout/cycle7"/>
    <dgm:cxn modelId="{2C1969EB-038E-4D9C-9535-ED5A0C92596C}" type="presParOf" srcId="{E91EE0E6-2FC7-6341-B12F-D5FF66966D7A}" destId="{16B86A80-738B-EC4D-8683-2728173D5F0A}" srcOrd="5" destOrd="0" presId="urn:microsoft.com/office/officeart/2005/8/layout/cycle7"/>
    <dgm:cxn modelId="{AEBBB74F-1D56-4223-9B80-87253D5367BD}"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stop</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go</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caution</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88C95A03-0BD7-404B-A4CA-30F4D5C6609B}" type="presOf" srcId="{4F1B986F-9F57-7F43-844B-66AA7AD01827}" destId="{6319F962-003D-ED45-AC25-D1FC7229E2D4}" srcOrd="0" destOrd="0" presId="urn:microsoft.com/office/officeart/2005/8/layout/cycle7"/>
    <dgm:cxn modelId="{F4D59823-0A11-4AFB-AB63-18518B0C91D8}" type="presOf" srcId="{0592D7AD-2146-3245-B5CA-D2776E434519}" destId="{E91EE0E6-2FC7-6341-B12F-D5FF66966D7A}" srcOrd="0" destOrd="0" presId="urn:microsoft.com/office/officeart/2005/8/layout/cycle7"/>
    <dgm:cxn modelId="{30607774-02CE-4353-88C9-C30E5207753D}" type="presOf" srcId="{EDB169B2-FC12-ED46-9E29-1CC779185C74}" destId="{D7957386-7EDB-2B45-B1A5-62A8BDAE054E}" srcOrd="0" destOrd="0" presId="urn:microsoft.com/office/officeart/2005/8/layout/cycle7"/>
    <dgm:cxn modelId="{18817F54-CD13-45FE-B7F3-D776FBF00920}" type="presOf" srcId="{EDB169B2-FC12-ED46-9E29-1CC779185C74}" destId="{DD59758C-B6E1-D14C-BE4B-88E845FC94A0}" srcOrd="1" destOrd="0" presId="urn:microsoft.com/office/officeart/2005/8/layout/cycle7"/>
    <dgm:cxn modelId="{76B12178-2B51-4C84-8EED-E6AFBDDACB26}" type="presOf" srcId="{F4EAC843-3F41-DE40-A319-52279C67239E}" destId="{16B86A80-738B-EC4D-8683-2728173D5F0A}" srcOrd="0" destOrd="0" presId="urn:microsoft.com/office/officeart/2005/8/layout/cycle7"/>
    <dgm:cxn modelId="{9C349480-FCCF-4778-A004-701AC26A3E80}" type="presOf" srcId="{8E5CEC8E-1AEF-8044-932C-AD752E71640C}" destId="{0F92D27A-16BE-1142-A5EE-F788CDAC4AC8}" srcOrd="0" destOrd="0" presId="urn:microsoft.com/office/officeart/2005/8/layout/cycle7"/>
    <dgm:cxn modelId="{F51B249E-E96B-4FDD-B741-2CE98F0AA6D2}" type="presOf" srcId="{EFC0CFD3-D918-4D47-B064-D8F334E105C1}" destId="{F1B9D491-D966-B34D-8DB0-E73A43F14ADB}" srcOrd="0" destOrd="0" presId="urn:microsoft.com/office/officeart/2005/8/layout/cycle7"/>
    <dgm:cxn modelId="{2920C1B3-8BCC-40CE-8474-985C3FE3F1DC}"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A27DC5E3-6535-4DDF-A9AF-1396C027959C}" type="presOf" srcId="{6637458F-1702-E14C-A624-41D02CF856C5}" destId="{04203EC2-C52F-AB43-9DA4-645479D77A9C}" srcOrd="1" destOrd="0" presId="urn:microsoft.com/office/officeart/2005/8/layout/cycle7"/>
    <dgm:cxn modelId="{1EE970E8-B70D-4F56-95CF-ED1C3F1838DD}" type="presOf" srcId="{6637458F-1702-E14C-A624-41D02CF856C5}" destId="{B685F68C-C36D-0346-8300-4B4C52540450}" srcOrd="0" destOrd="0" presId="urn:microsoft.com/office/officeart/2005/8/layout/cycle7"/>
    <dgm:cxn modelId="{6D6466E2-DC24-4F22-B0BD-FE8326CE04AF}" type="presParOf" srcId="{E91EE0E6-2FC7-6341-B12F-D5FF66966D7A}" destId="{6319F962-003D-ED45-AC25-D1FC7229E2D4}" srcOrd="0" destOrd="0" presId="urn:microsoft.com/office/officeart/2005/8/layout/cycle7"/>
    <dgm:cxn modelId="{35D604DD-A360-409E-8D93-616EC6395E21}" type="presParOf" srcId="{E91EE0E6-2FC7-6341-B12F-D5FF66966D7A}" destId="{B685F68C-C36D-0346-8300-4B4C52540450}" srcOrd="1" destOrd="0" presId="urn:microsoft.com/office/officeart/2005/8/layout/cycle7"/>
    <dgm:cxn modelId="{038C5FA0-73E1-4163-BE2F-ECD8D914D427}" type="presParOf" srcId="{B685F68C-C36D-0346-8300-4B4C52540450}" destId="{04203EC2-C52F-AB43-9DA4-645479D77A9C}" srcOrd="0" destOrd="0" presId="urn:microsoft.com/office/officeart/2005/8/layout/cycle7"/>
    <dgm:cxn modelId="{D5C1DEC8-E19A-4DF2-BB87-8597AA142F49}" type="presParOf" srcId="{E91EE0E6-2FC7-6341-B12F-D5FF66966D7A}" destId="{F1B9D491-D966-B34D-8DB0-E73A43F14ADB}" srcOrd="2" destOrd="0" presId="urn:microsoft.com/office/officeart/2005/8/layout/cycle7"/>
    <dgm:cxn modelId="{7A4FCF10-5769-40AC-A6DC-8D165D9DE1E2}" type="presParOf" srcId="{E91EE0E6-2FC7-6341-B12F-D5FF66966D7A}" destId="{D7957386-7EDB-2B45-B1A5-62A8BDAE054E}" srcOrd="3" destOrd="0" presId="urn:microsoft.com/office/officeart/2005/8/layout/cycle7"/>
    <dgm:cxn modelId="{0C2FBBDB-F1CA-4190-A0F0-DE29F35592A9}" type="presParOf" srcId="{D7957386-7EDB-2B45-B1A5-62A8BDAE054E}" destId="{DD59758C-B6E1-D14C-BE4B-88E845FC94A0}" srcOrd="0" destOrd="0" presId="urn:microsoft.com/office/officeart/2005/8/layout/cycle7"/>
    <dgm:cxn modelId="{25C8D029-9874-49B2-84D2-AAC29C8353CA}" type="presParOf" srcId="{E91EE0E6-2FC7-6341-B12F-D5FF66966D7A}" destId="{0F92D27A-16BE-1142-A5EE-F788CDAC4AC8}" srcOrd="4" destOrd="0" presId="urn:microsoft.com/office/officeart/2005/8/layout/cycle7"/>
    <dgm:cxn modelId="{8C43C9DE-D014-468A-96BF-560B7FF43B8F}" type="presParOf" srcId="{E91EE0E6-2FC7-6341-B12F-D5FF66966D7A}" destId="{16B86A80-738B-EC4D-8683-2728173D5F0A}" srcOrd="5" destOrd="0" presId="urn:microsoft.com/office/officeart/2005/8/layout/cycle7"/>
    <dgm:cxn modelId="{315DA0F0-B7C9-44FD-B0C8-0418FBFECF58}"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stop</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go</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caution</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stop</a:t>
          </a: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go</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caution</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stop</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go</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caution</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stop</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go</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caution</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7E522-2127-4BA3-B7A4-4F9315520367}"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ED93E-96F4-42F9-BD8A-E2F3FCF149B9}" type="slidenum">
              <a:rPr lang="en-US" smtClean="0"/>
              <a:t>‹#›</a:t>
            </a:fld>
            <a:endParaRPr lang="en-US"/>
          </a:p>
        </p:txBody>
      </p:sp>
    </p:spTree>
    <p:extLst>
      <p:ext uri="{BB962C8B-B14F-4D97-AF65-F5344CB8AC3E}">
        <p14:creationId xmlns:p14="http://schemas.microsoft.com/office/powerpoint/2010/main" val="23075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8D7DD634-B4BE-7249-821E-32ADA02D4EC9}" type="slidenum">
              <a:rPr lang="de-DE" smtClean="0"/>
              <a:pPr/>
              <a:t>34</a:t>
            </a:fld>
            <a:endParaRPr lang="de-DE"/>
          </a:p>
        </p:txBody>
      </p:sp>
    </p:spTree>
    <p:extLst>
      <p:ext uri="{BB962C8B-B14F-4D97-AF65-F5344CB8AC3E}">
        <p14:creationId xmlns:p14="http://schemas.microsoft.com/office/powerpoint/2010/main" val="262159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8D7DD634-B4BE-7249-821E-32ADA02D4EC9}" type="slidenum">
              <a:rPr lang="de-DE" smtClean="0"/>
              <a:pPr/>
              <a:t>36</a:t>
            </a:fld>
            <a:endParaRPr lang="de-DE"/>
          </a:p>
        </p:txBody>
      </p:sp>
    </p:spTree>
    <p:extLst>
      <p:ext uri="{BB962C8B-B14F-4D97-AF65-F5344CB8AC3E}">
        <p14:creationId xmlns:p14="http://schemas.microsoft.com/office/powerpoint/2010/main" val="131920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5603"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34101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discuss possible approaches in the paper, in fact each of the first six bullet points have a full section dedicated to them. But more importantly, this is a position paper that calls for action that more research is needed to directly apply social choice ideas to the processes for AI alignment, and so we ask for future research to provide answers to these non-trivial questions.</a:t>
            </a:r>
          </a:p>
          <a:p>
            <a:endParaRPr lang="en-US" dirty="0"/>
          </a:p>
        </p:txBody>
      </p:sp>
      <p:sp>
        <p:nvSpPr>
          <p:cNvPr id="4" name="Foliennummernplatzhalter 3"/>
          <p:cNvSpPr>
            <a:spLocks noGrp="1"/>
          </p:cNvSpPr>
          <p:nvPr>
            <p:ph type="sldNum" sz="quarter" idx="10"/>
          </p:nvPr>
        </p:nvSpPr>
        <p:spPr/>
        <p:txBody>
          <a:bodyPr/>
          <a:lstStyle/>
          <a:p>
            <a:fld id="{8D7DD634-B4BE-7249-821E-32ADA02D4EC9}" type="slidenum">
              <a:rPr lang="de-DE" smtClean="0"/>
              <a:pPr/>
              <a:t>38</a:t>
            </a:fld>
            <a:endParaRPr lang="de-DE"/>
          </a:p>
        </p:txBody>
      </p:sp>
    </p:spTree>
    <p:extLst>
      <p:ext uri="{BB962C8B-B14F-4D97-AF65-F5344CB8AC3E}">
        <p14:creationId xmlns:p14="http://schemas.microsoft.com/office/powerpoint/2010/main" val="187220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7C61D2-C5AE-474A-91DA-22442EA506F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31096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C61D2-C5AE-474A-91DA-22442EA506F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651693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C61D2-C5AE-474A-91DA-22442EA506F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78404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C61D2-C5AE-474A-91DA-22442EA506F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47817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7C61D2-C5AE-474A-91DA-22442EA506F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18296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7C61D2-C5AE-474A-91DA-22442EA506FE}"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320717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7C61D2-C5AE-474A-91DA-22442EA506FE}"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35650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7C61D2-C5AE-474A-91DA-22442EA506FE}"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258477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C61D2-C5AE-474A-91DA-22442EA506FE}"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798309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7C61D2-C5AE-474A-91DA-22442EA506FE}"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294625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7C61D2-C5AE-474A-91DA-22442EA506FE}"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263984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C61D2-C5AE-474A-91DA-22442EA506FE}"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FF99-5460-4E45-9153-57A2376B6EC9}" type="slidenum">
              <a:rPr lang="en-US" smtClean="0"/>
              <a:t>‹#›</a:t>
            </a:fld>
            <a:endParaRPr lang="en-US"/>
          </a:p>
        </p:txBody>
      </p:sp>
    </p:spTree>
    <p:extLst>
      <p:ext uri="{BB962C8B-B14F-4D97-AF65-F5344CB8AC3E}">
        <p14:creationId xmlns:p14="http://schemas.microsoft.com/office/powerpoint/2010/main" val="2270256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nguin.co.uk/books/317706/moral-ai-by-conitzer-jana-schaich-borg-walter-sinnott-armstrong-and-vincent/9780241454749"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oxford-aiethics.ox.ac.uk/blog/how-chatgpt-has-been-prompted-respect-safety-fairness-and-copyrigh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penguin.co.uk/books/317706/moral-ai-by-conitzer-jana-schaich-borg-walter-sinnott-armstrong-and-vincent/978024145474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s://openai.com/blog/deep-reinforcement-learning-from-human-preferences/" TargetMode="External"/><Relationship Id="rId4" Type="http://schemas.openxmlformats.org/officeDocument/2006/relationships/hyperlink" Target="https://openai.com/research/instruction-follow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rxiv.org/abs/2212.0807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rxiv.org/abs/2212.08073"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ites.google.com/view/sc4ai/workshops/sc4ai24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pacuit.org/" TargetMode="External"/><Relationship Id="rId3" Type="http://schemas.openxmlformats.org/officeDocument/2006/relationships/image" Target="../media/image26.png"/><Relationship Id="rId7" Type="http://schemas.openxmlformats.org/officeDocument/2006/relationships/hyperlink" Target="https://sites.google.com/site/wesholliday/" TargetMode="External"/><Relationship Id="rId2" Type="http://schemas.openxmlformats.org/officeDocument/2006/relationships/hyperlink" Target="https://sites.google.com/view/sc4ai/workshops/sc4ai25" TargetMode="External"/><Relationship Id="rId1" Type="http://schemas.openxmlformats.org/officeDocument/2006/relationships/slideLayout" Target="../slideLayouts/slideLayout2.xml"/><Relationship Id="rId6" Type="http://schemas.openxmlformats.org/officeDocument/2006/relationships/hyperlink" Target="https://www.pik-potsdam.de/members/heitzig" TargetMode="External"/><Relationship Id="rId5" Type="http://schemas.openxmlformats.org/officeDocument/2006/relationships/hyperlink" Target="https://www.cs.cmu.edu/~conitzer/" TargetMode="External"/><Relationship Id="rId4" Type="http://schemas.openxmlformats.org/officeDocument/2006/relationships/hyperlink" Target="https://aamas2025.org/" TargetMode="External"/><Relationship Id="rId9" Type="http://schemas.openxmlformats.org/officeDocument/2006/relationships/hyperlink" Target="https://easychair.org/my/conference?conf=sc4ai25"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qz.com/1383083/how-ai-changed-organ-donation-in-the-u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hyperlink" Target="http://www.cs.cmu.edu/~conitzer/indecisionAAAI21.pdf" TargetMode="Externa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abs/2404.1027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hyperlink" Target="https://www.jstor.org/stable/41108129"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chat.lmsys.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hyperlink" Target="https://arxiv.org/abs/2410.05550" TargetMode="Externa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51.emf"/><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50.jp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49.pn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arxiv.org/abs/2404.1027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parti.research.googl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oxford-aiethics.ox.ac.uk/blog/what-do-large-language-models-tell-us-about-ourselv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rxiv.org/pdf/2304.05376.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584" y="1153708"/>
            <a:ext cx="9128621" cy="1325563"/>
          </a:xfrm>
        </p:spPr>
        <p:txBody>
          <a:bodyPr>
            <a:noAutofit/>
          </a:bodyPr>
          <a:lstStyle/>
          <a:p>
            <a:pPr algn="ctr"/>
            <a:r>
              <a:rPr lang="en-US" sz="4000" dirty="0"/>
              <a:t> AI Alignment and Social Choice</a:t>
            </a:r>
            <a:br>
              <a:rPr lang="en-US" sz="4000" dirty="0"/>
            </a:br>
            <a:r>
              <a:rPr lang="en-US" sz="2000" dirty="0"/>
              <a:t>Vincent Conitzer</a:t>
            </a:r>
            <a:br>
              <a:rPr lang="en-US" sz="2800" dirty="0"/>
            </a:br>
            <a:endParaRPr lang="en-US" b="1" dirty="0">
              <a:solidFill>
                <a:srgbClr val="0070C0"/>
              </a:solidFill>
            </a:endParaRPr>
          </a:p>
        </p:txBody>
      </p:sp>
      <p:pic>
        <p:nvPicPr>
          <p:cNvPr id="15" name="Picture 14">
            <a:extLst>
              <a:ext uri="{FF2B5EF4-FFF2-40B4-BE49-F238E27FC236}">
                <a16:creationId xmlns:a16="http://schemas.microsoft.com/office/drawing/2014/main" id="{DCD53269-3B55-9680-3D3D-2C7A1E107409}"/>
              </a:ext>
            </a:extLst>
          </p:cNvPr>
          <p:cNvPicPr>
            <a:picLocks noChangeAspect="1"/>
          </p:cNvPicPr>
          <p:nvPr/>
        </p:nvPicPr>
        <p:blipFill>
          <a:blip r:embed="rId2"/>
          <a:stretch>
            <a:fillRect/>
          </a:stretch>
        </p:blipFill>
        <p:spPr>
          <a:xfrm>
            <a:off x="2854752" y="3788734"/>
            <a:ext cx="4368211" cy="2756588"/>
          </a:xfrm>
          <a:prstGeom prst="rect">
            <a:avLst/>
          </a:prstGeom>
        </p:spPr>
      </p:pic>
      <p:pic>
        <p:nvPicPr>
          <p:cNvPr id="8" name="Picture 7">
            <a:hlinkClick r:id="rId3"/>
            <a:extLst>
              <a:ext uri="{FF2B5EF4-FFF2-40B4-BE49-F238E27FC236}">
                <a16:creationId xmlns:a16="http://schemas.microsoft.com/office/drawing/2014/main" id="{023BC337-3C1C-73EC-B9D8-3A19CFC069B0}"/>
              </a:ext>
            </a:extLst>
          </p:cNvPr>
          <p:cNvPicPr>
            <a:picLocks noChangeAspect="1"/>
          </p:cNvPicPr>
          <p:nvPr/>
        </p:nvPicPr>
        <p:blipFill rotWithShape="1">
          <a:blip r:embed="rId4"/>
          <a:srcRect l="25547" t="17863" r="59712" b="37761"/>
          <a:stretch/>
        </p:blipFill>
        <p:spPr>
          <a:xfrm>
            <a:off x="967" y="1819275"/>
            <a:ext cx="1685536" cy="2854173"/>
          </a:xfrm>
          <a:prstGeom prst="rect">
            <a:avLst/>
          </a:prstGeom>
        </p:spPr>
      </p:pic>
      <p:pic>
        <p:nvPicPr>
          <p:cNvPr id="11" name="Picture 10">
            <a:extLst>
              <a:ext uri="{FF2B5EF4-FFF2-40B4-BE49-F238E27FC236}">
                <a16:creationId xmlns:a16="http://schemas.microsoft.com/office/drawing/2014/main" id="{98A42429-AE9D-878C-B78A-2F35ECD55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39" y="4754497"/>
            <a:ext cx="823285" cy="1234927"/>
          </a:xfrm>
          <a:prstGeom prst="rect">
            <a:avLst/>
          </a:prstGeom>
        </p:spPr>
      </p:pic>
      <p:pic>
        <p:nvPicPr>
          <p:cNvPr id="12" name="Picture 11">
            <a:extLst>
              <a:ext uri="{FF2B5EF4-FFF2-40B4-BE49-F238E27FC236}">
                <a16:creationId xmlns:a16="http://schemas.microsoft.com/office/drawing/2014/main" id="{DAA2589D-9C83-484F-D030-5107D89E1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4366" y="4754497"/>
            <a:ext cx="958694" cy="1234927"/>
          </a:xfrm>
          <a:prstGeom prst="rect">
            <a:avLst/>
          </a:prstGeom>
        </p:spPr>
      </p:pic>
      <p:sp>
        <p:nvSpPr>
          <p:cNvPr id="13" name="TextBox 12">
            <a:extLst>
              <a:ext uri="{FF2B5EF4-FFF2-40B4-BE49-F238E27FC236}">
                <a16:creationId xmlns:a16="http://schemas.microsoft.com/office/drawing/2014/main" id="{0BABC56D-EC39-BF83-3A59-C9A5855642DE}"/>
              </a:ext>
            </a:extLst>
          </p:cNvPr>
          <p:cNvSpPr txBox="1"/>
          <p:nvPr/>
        </p:nvSpPr>
        <p:spPr>
          <a:xfrm>
            <a:off x="-169" y="6026051"/>
            <a:ext cx="1358758" cy="923330"/>
          </a:xfrm>
          <a:prstGeom prst="rect">
            <a:avLst/>
          </a:prstGeom>
          <a:noFill/>
        </p:spPr>
        <p:txBody>
          <a:bodyPr wrap="square">
            <a:spAutoFit/>
          </a:bodyPr>
          <a:lstStyle/>
          <a:p>
            <a:pPr algn="ctr"/>
            <a:r>
              <a:rPr lang="en-US" i="1" dirty="0"/>
              <a:t>Walter Sinnott-Armstrong</a:t>
            </a:r>
          </a:p>
        </p:txBody>
      </p:sp>
      <p:sp>
        <p:nvSpPr>
          <p:cNvPr id="14" name="TextBox 13">
            <a:extLst>
              <a:ext uri="{FF2B5EF4-FFF2-40B4-BE49-F238E27FC236}">
                <a16:creationId xmlns:a16="http://schemas.microsoft.com/office/drawing/2014/main" id="{E9C8E8B8-FD96-7100-B910-6FDC62C90751}"/>
              </a:ext>
            </a:extLst>
          </p:cNvPr>
          <p:cNvSpPr txBox="1"/>
          <p:nvPr/>
        </p:nvSpPr>
        <p:spPr>
          <a:xfrm>
            <a:off x="1191371" y="6026051"/>
            <a:ext cx="1606231" cy="646331"/>
          </a:xfrm>
          <a:prstGeom prst="rect">
            <a:avLst/>
          </a:prstGeom>
          <a:noFill/>
        </p:spPr>
        <p:txBody>
          <a:bodyPr wrap="square">
            <a:spAutoFit/>
          </a:bodyPr>
          <a:lstStyle/>
          <a:p>
            <a:pPr algn="ctr"/>
            <a:r>
              <a:rPr lang="en-US" i="1" dirty="0"/>
              <a:t>Jana </a:t>
            </a:r>
            <a:r>
              <a:rPr lang="en-US" i="1" dirty="0" err="1"/>
              <a:t>Schaich</a:t>
            </a:r>
            <a:r>
              <a:rPr lang="en-US" i="1" dirty="0"/>
              <a:t> Borg</a:t>
            </a:r>
          </a:p>
        </p:txBody>
      </p:sp>
    </p:spTree>
    <p:extLst>
      <p:ext uri="{BB962C8B-B14F-4D97-AF65-F5344CB8AC3E}">
        <p14:creationId xmlns:p14="http://schemas.microsoft.com/office/powerpoint/2010/main" val="101841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01F3-5CE4-A68A-9C63-6FCB44BB668B}"/>
              </a:ext>
            </a:extLst>
          </p:cNvPr>
          <p:cNvSpPr>
            <a:spLocks noGrp="1"/>
          </p:cNvSpPr>
          <p:nvPr>
            <p:ph type="title"/>
          </p:nvPr>
        </p:nvSpPr>
        <p:spPr>
          <a:xfrm>
            <a:off x="103696" y="365125"/>
            <a:ext cx="7020436" cy="1325563"/>
          </a:xfrm>
        </p:spPr>
        <p:txBody>
          <a:bodyPr/>
          <a:lstStyle/>
          <a:p>
            <a:pPr algn="r"/>
            <a:r>
              <a:rPr lang="en-US" dirty="0"/>
              <a:t>ChatGPT-4 DALL·E instructions Dec’23 </a:t>
            </a:r>
            <a:r>
              <a:rPr lang="en-US" sz="3200" dirty="0"/>
              <a:t>(h/t Derek Leben)</a:t>
            </a:r>
            <a:endParaRPr lang="en-US" dirty="0"/>
          </a:p>
        </p:txBody>
      </p:sp>
      <p:sp>
        <p:nvSpPr>
          <p:cNvPr id="4" name="Rectangle 1">
            <a:extLst>
              <a:ext uri="{FF2B5EF4-FFF2-40B4-BE49-F238E27FC236}">
                <a16:creationId xmlns:a16="http://schemas.microsoft.com/office/drawing/2014/main" id="{CA59A7B1-CFA6-AB85-0F77-76F59727982A}"/>
              </a:ext>
            </a:extLst>
          </p:cNvPr>
          <p:cNvSpPr>
            <a:spLocks noGrp="1" noChangeArrowheads="1"/>
          </p:cNvSpPr>
          <p:nvPr>
            <p:ph idx="1"/>
          </p:nvPr>
        </p:nvSpPr>
        <p:spPr bwMode="auto">
          <a:xfrm>
            <a:off x="266700" y="2208222"/>
            <a:ext cx="117538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8. Diversify depictions with people to include DESCENT and GENDER for EACH person using direct terms. Adjust only human descriptions. //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Your choices should be grounded in reality. For example, all of a given OCCUPATION should not be the same gender or race. Additionally, focus on creating diverse, inclusive, and exploratory scenes via the properties you choose during rewrites. Make choices that may be insightful or unique sometimes. //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Use all possible different DESCENTS with EQUAL probability. Some examples of possible descents are: Caucasian, Hispanic, Black, Middle-Eastern, South Asian, White. They should all have EQUAL probability. //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Do not use "various" or "diverse" //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Don't alter memes, fictional character origins, or unseen people. Maintain the original prompt's intent and prioritize quality. //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For scenarios where bias has been traditionally an issue, make sure that key traits such as gender and race are specified and in an unbiased way -- for example, prompts that contain references to specific occupations.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62A2A642-38EE-F8ED-767E-BEEBF709D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973" y="298672"/>
            <a:ext cx="1909550" cy="1909550"/>
          </a:xfrm>
          <a:prstGeom prst="rect">
            <a:avLst/>
          </a:prstGeom>
        </p:spPr>
      </p:pic>
    </p:spTree>
    <p:extLst>
      <p:ext uri="{BB962C8B-B14F-4D97-AF65-F5344CB8AC3E}">
        <p14:creationId xmlns:p14="http://schemas.microsoft.com/office/powerpoint/2010/main" val="2320911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43437-8FE3-96E6-C97C-96E387160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AC57B-EE76-C478-A4BE-22E3A74F2F49}"/>
              </a:ext>
            </a:extLst>
          </p:cNvPr>
          <p:cNvSpPr>
            <a:spLocks noGrp="1"/>
          </p:cNvSpPr>
          <p:nvPr>
            <p:ph type="title"/>
          </p:nvPr>
        </p:nvSpPr>
        <p:spPr>
          <a:xfrm>
            <a:off x="495300" y="365125"/>
            <a:ext cx="11163300" cy="1325563"/>
          </a:xfrm>
        </p:spPr>
        <p:txBody>
          <a:bodyPr/>
          <a:lstStyle/>
          <a:p>
            <a:r>
              <a:rPr lang="en-US" dirty="0"/>
              <a:t>ChatGPT-4 DALL·E instructions Jan’24</a:t>
            </a:r>
          </a:p>
        </p:txBody>
      </p:sp>
      <p:sp>
        <p:nvSpPr>
          <p:cNvPr id="4" name="Rectangle 1">
            <a:extLst>
              <a:ext uri="{FF2B5EF4-FFF2-40B4-BE49-F238E27FC236}">
                <a16:creationId xmlns:a16="http://schemas.microsoft.com/office/drawing/2014/main" id="{7C74E60F-A49B-8BF5-60FA-41A7D5D3CE03}"/>
              </a:ext>
            </a:extLst>
          </p:cNvPr>
          <p:cNvSpPr>
            <a:spLocks noGrp="1" noChangeArrowheads="1"/>
          </p:cNvSpPr>
          <p:nvPr>
            <p:ph idx="1"/>
          </p:nvPr>
        </p:nvSpPr>
        <p:spPr bwMode="auto">
          <a:xfrm>
            <a:off x="266700" y="1900447"/>
            <a:ext cx="1175385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dirty="0"/>
              <a:t>5. Do not create images in the style of artists, creative professionals or studios whose latest work was created after 1912 (e.g. Picasso, Kahlo). - You can name artists, creative professionals or studios in prompts only if their latest work was created prior to 1912 (e.g. Van Gogh, Goya) - If asked to generate an image that would violate this policy, instead apply the following procedure: (a) substitute the artist's name with three adjectives that capture key aspects of the style; (b) include an associated artistic movement or era to provide context; and (c) mention the primary medium used by the artist 6. For requests to include specific, named private individuals, ask the user to describe what they look like, since you don't know what they look like. 7. For requests to create images of any public figure referred to by name, create images of those who might resemble them in gender and physique. But they shouldn't look like them. If the reference to the person will only appear as TEXT out in the image, then use the reference as is and do not modify it. 8. Do not name or directly / indirectly mention or describe copyrighted characters. Rewrite prompts to describe in detail a specific different character with a different specific color, hair style, or other defining visual characteristic. Do not discuss copyright policies in responses.</a:t>
            </a:r>
            <a:br>
              <a:rPr kumimoji="0" lang="en-US" altLang="en-US" sz="3200" b="0" i="0" u="none" strike="noStrike" cap="none" normalizeH="0" baseline="0" dirty="0">
                <a:ln>
                  <a:noFill/>
                </a:ln>
                <a:solidFill>
                  <a:schemeClr val="tx1"/>
                </a:solidFill>
                <a:effectLst/>
                <a:latin typeface="Arial" panose="020B0604020202020204" pitchFamily="34" charset="0"/>
              </a:rPr>
            </a:b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1827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4CDAB-164E-6282-D525-FF94BEA00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 y="1543061"/>
            <a:ext cx="5817375" cy="3324214"/>
          </a:xfrm>
          <a:prstGeom prst="rect">
            <a:avLst/>
          </a:prstGeom>
        </p:spPr>
      </p:pic>
      <p:pic>
        <p:nvPicPr>
          <p:cNvPr id="7" name="Picture 6">
            <a:extLst>
              <a:ext uri="{FF2B5EF4-FFF2-40B4-BE49-F238E27FC236}">
                <a16:creationId xmlns:a16="http://schemas.microsoft.com/office/drawing/2014/main" id="{4FF5B8AB-8AC3-8190-78B1-753F6BAAE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50" y="1543061"/>
            <a:ext cx="5817375" cy="3324214"/>
          </a:xfrm>
          <a:prstGeom prst="rect">
            <a:avLst/>
          </a:prstGeom>
        </p:spPr>
      </p:pic>
    </p:spTree>
    <p:extLst>
      <p:ext uri="{BB962C8B-B14F-4D97-AF65-F5344CB8AC3E}">
        <p14:creationId xmlns:p14="http://schemas.microsoft.com/office/powerpoint/2010/main" val="375463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extLst>
              <a:ext uri="{FF2B5EF4-FFF2-40B4-BE49-F238E27FC236}">
                <a16:creationId xmlns:a16="http://schemas.microsoft.com/office/drawing/2014/main" id="{6275442A-D218-D448-B61D-BBC05F190F5C}"/>
              </a:ext>
            </a:extLst>
          </p:cNvPr>
          <p:cNvPicPr>
            <a:picLocks noChangeAspect="1"/>
          </p:cNvPicPr>
          <p:nvPr/>
        </p:nvPicPr>
        <p:blipFill rotWithShape="1">
          <a:blip r:embed="rId3"/>
          <a:srcRect l="18479" r="19124" b="5292"/>
          <a:stretch/>
        </p:blipFill>
        <p:spPr>
          <a:xfrm>
            <a:off x="2253006" y="0"/>
            <a:ext cx="8032520" cy="6858000"/>
          </a:xfrm>
          <a:prstGeom prst="rect">
            <a:avLst/>
          </a:prstGeom>
        </p:spPr>
      </p:pic>
    </p:spTree>
    <p:extLst>
      <p:ext uri="{BB962C8B-B14F-4D97-AF65-F5344CB8AC3E}">
        <p14:creationId xmlns:p14="http://schemas.microsoft.com/office/powerpoint/2010/main" val="202460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73DF-C0EB-88BF-2B08-EE36C9C4251C}"/>
              </a:ext>
            </a:extLst>
          </p:cNvPr>
          <p:cNvSpPr>
            <a:spLocks noGrp="1"/>
          </p:cNvSpPr>
          <p:nvPr>
            <p:ph type="title"/>
          </p:nvPr>
        </p:nvSpPr>
        <p:spPr>
          <a:xfrm>
            <a:off x="603002" y="-320040"/>
            <a:ext cx="10515600" cy="1325563"/>
          </a:xfrm>
        </p:spPr>
        <p:txBody>
          <a:bodyPr/>
          <a:lstStyle/>
          <a:p>
            <a:r>
              <a:rPr lang="en-US"/>
              <a:t>Some concerns about LLMs</a:t>
            </a:r>
            <a:endParaRPr lang="en-US" dirty="0"/>
          </a:p>
        </p:txBody>
      </p:sp>
      <p:sp>
        <p:nvSpPr>
          <p:cNvPr id="3" name="Content Placeholder 2">
            <a:extLst>
              <a:ext uri="{FF2B5EF4-FFF2-40B4-BE49-F238E27FC236}">
                <a16:creationId xmlns:a16="http://schemas.microsoft.com/office/drawing/2014/main" id="{BF53DAA6-1E91-D26A-6353-5C2BFF606A5D}"/>
              </a:ext>
            </a:extLst>
          </p:cNvPr>
          <p:cNvSpPr>
            <a:spLocks noGrp="1"/>
          </p:cNvSpPr>
          <p:nvPr>
            <p:ph idx="1"/>
          </p:nvPr>
        </p:nvSpPr>
        <p:spPr>
          <a:xfrm>
            <a:off x="326020" y="678886"/>
            <a:ext cx="11707484" cy="6179114"/>
          </a:xfrm>
        </p:spPr>
        <p:txBody>
          <a:bodyPr>
            <a:normAutofit fontScale="92500" lnSpcReduction="10000"/>
          </a:bodyPr>
          <a:lstStyle/>
          <a:p>
            <a:r>
              <a:rPr lang="en-US" dirty="0"/>
              <a:t>Overconfidence / hallucination / BS</a:t>
            </a:r>
          </a:p>
          <a:p>
            <a:pPr lvl="1"/>
            <a:r>
              <a:rPr lang="en-US" dirty="0"/>
              <a:t>It does not know what it does not know…</a:t>
            </a:r>
          </a:p>
          <a:p>
            <a:pPr lvl="1"/>
            <a:r>
              <a:rPr lang="en-US" dirty="0"/>
              <a:t>… or at least doesn’t indicate this</a:t>
            </a:r>
          </a:p>
          <a:p>
            <a:r>
              <a:rPr lang="en-US" dirty="0"/>
              <a:t>Stealing / leaking / lack of attribution</a:t>
            </a:r>
          </a:p>
          <a:p>
            <a:r>
              <a:rPr lang="en-US" dirty="0"/>
              <a:t>Cybersecurity / bot armies / flood of communication / other malicious uses</a:t>
            </a:r>
          </a:p>
          <a:p>
            <a:r>
              <a:rPr lang="en-US" dirty="0"/>
              <a:t>Loss of signal in text being written (cf. deepfakes)</a:t>
            </a:r>
          </a:p>
          <a:p>
            <a:pPr lvl="1"/>
            <a:r>
              <a:rPr lang="en-US" dirty="0"/>
              <a:t>College essays</a:t>
            </a:r>
          </a:p>
          <a:p>
            <a:pPr lvl="1"/>
            <a:r>
              <a:rPr lang="en-US" dirty="0"/>
              <a:t>Job applications</a:t>
            </a:r>
          </a:p>
          <a:p>
            <a:pPr lvl="1"/>
            <a:r>
              <a:rPr lang="en-US" dirty="0"/>
              <a:t>…</a:t>
            </a:r>
          </a:p>
          <a:p>
            <a:r>
              <a:rPr lang="en-US" dirty="0"/>
              <a:t>Environmental cost / cheap outsourcing of human labor / …</a:t>
            </a:r>
          </a:p>
          <a:p>
            <a:r>
              <a:rPr lang="en-US" dirty="0"/>
              <a:t>Inheriting human biases / uneven training data across languages and cultures</a:t>
            </a:r>
          </a:p>
          <a:p>
            <a:r>
              <a:rPr lang="en-US" dirty="0"/>
              <a:t>Harmful speech / manipulating and deceiving humans</a:t>
            </a:r>
          </a:p>
          <a:p>
            <a:r>
              <a:rPr lang="en-US" dirty="0"/>
              <a:t>Humans overinterpreting responses / getting directed into real-world action</a:t>
            </a:r>
          </a:p>
          <a:p>
            <a:r>
              <a:rPr lang="en-US" dirty="0"/>
              <a:t>A new general / difficult-to-direct intelligence</a:t>
            </a:r>
          </a:p>
          <a:p>
            <a:r>
              <a:rPr lang="en-US" dirty="0"/>
              <a:t>…</a:t>
            </a:r>
          </a:p>
          <a:p>
            <a:endParaRPr lang="en-US" dirty="0"/>
          </a:p>
          <a:p>
            <a:endParaRPr lang="en-US" dirty="0"/>
          </a:p>
          <a:p>
            <a:pPr lvl="1"/>
            <a:endParaRPr lang="en-US" dirty="0"/>
          </a:p>
        </p:txBody>
      </p:sp>
    </p:spTree>
    <p:extLst>
      <p:ext uri="{BB962C8B-B14F-4D97-AF65-F5344CB8AC3E}">
        <p14:creationId xmlns:p14="http://schemas.microsoft.com/office/powerpoint/2010/main" val="2717110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9AFBB40-CB4C-6A12-5185-DCFC5E588606}"/>
              </a:ext>
            </a:extLst>
          </p:cNvPr>
          <p:cNvPicPr>
            <a:picLocks noChangeAspect="1"/>
          </p:cNvPicPr>
          <p:nvPr/>
        </p:nvPicPr>
        <p:blipFill rotWithShape="1">
          <a:blip r:embed="rId3"/>
          <a:srcRect r="2139"/>
          <a:stretch/>
        </p:blipFill>
        <p:spPr>
          <a:xfrm>
            <a:off x="0" y="0"/>
            <a:ext cx="11931162" cy="6858000"/>
          </a:xfrm>
          <a:prstGeom prst="rect">
            <a:avLst/>
          </a:prstGeom>
        </p:spPr>
      </p:pic>
    </p:spTree>
    <p:extLst>
      <p:ext uri="{BB962C8B-B14F-4D97-AF65-F5344CB8AC3E}">
        <p14:creationId xmlns:p14="http://schemas.microsoft.com/office/powerpoint/2010/main" val="4231191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59792E7-1DA9-1855-DDD4-797876E2BC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750" y="204787"/>
            <a:ext cx="9396485" cy="5580193"/>
          </a:xfrm>
          <a:prstGeom prst="rect">
            <a:avLst/>
          </a:prstGeom>
        </p:spPr>
      </p:pic>
      <p:sp>
        <p:nvSpPr>
          <p:cNvPr id="7" name="TextBox 6">
            <a:extLst>
              <a:ext uri="{FF2B5EF4-FFF2-40B4-BE49-F238E27FC236}">
                <a16:creationId xmlns:a16="http://schemas.microsoft.com/office/drawing/2014/main" id="{B081C264-6E36-892D-6282-A5AD2E3A0634}"/>
              </a:ext>
            </a:extLst>
          </p:cNvPr>
          <p:cNvSpPr txBox="1"/>
          <p:nvPr/>
        </p:nvSpPr>
        <p:spPr>
          <a:xfrm>
            <a:off x="3216729" y="6283881"/>
            <a:ext cx="6097554" cy="369332"/>
          </a:xfrm>
          <a:prstGeom prst="rect">
            <a:avLst/>
          </a:prstGeom>
          <a:noFill/>
        </p:spPr>
        <p:txBody>
          <a:bodyPr wrap="square">
            <a:spAutoFit/>
          </a:bodyPr>
          <a:lstStyle/>
          <a:p>
            <a:r>
              <a:rPr lang="en-US" dirty="0">
                <a:hlinkClick r:id="rId4"/>
              </a:rPr>
              <a:t>https://openai.com/research/instruction-following</a:t>
            </a:r>
            <a:endParaRPr lang="en-US" dirty="0"/>
          </a:p>
        </p:txBody>
      </p:sp>
      <p:sp>
        <p:nvSpPr>
          <p:cNvPr id="9" name="TextBox 8">
            <a:extLst>
              <a:ext uri="{FF2B5EF4-FFF2-40B4-BE49-F238E27FC236}">
                <a16:creationId xmlns:a16="http://schemas.microsoft.com/office/drawing/2014/main" id="{7B1AE40D-2BE2-0533-CDC9-EFB27C944AD1}"/>
              </a:ext>
            </a:extLst>
          </p:cNvPr>
          <p:cNvSpPr txBox="1"/>
          <p:nvPr/>
        </p:nvSpPr>
        <p:spPr>
          <a:xfrm>
            <a:off x="10162763" y="204787"/>
            <a:ext cx="2029237" cy="5509200"/>
          </a:xfrm>
          <a:prstGeom prst="rect">
            <a:avLst/>
          </a:prstGeom>
          <a:noFill/>
        </p:spPr>
        <p:txBody>
          <a:bodyPr wrap="square">
            <a:spAutoFit/>
          </a:bodyPr>
          <a:lstStyle/>
          <a:p>
            <a:r>
              <a:rPr lang="en-US" sz="1600" i="1" dirty="0"/>
              <a:t>“To train </a:t>
            </a:r>
            <a:r>
              <a:rPr lang="en-US" sz="1600" i="1" dirty="0" err="1"/>
              <a:t>InstructGPT</a:t>
            </a:r>
            <a:r>
              <a:rPr lang="en-US" sz="1600" i="1" dirty="0"/>
              <a:t> models, our core technique is </a:t>
            </a:r>
            <a:r>
              <a:rPr lang="en-US" sz="1600" i="1" dirty="0">
                <a:hlinkClick r:id="rId5"/>
              </a:rPr>
              <a:t>reinforcement learning from human feedback (RLHF)</a:t>
            </a:r>
            <a:r>
              <a:rPr lang="en-US" sz="1600" i="1" dirty="0"/>
              <a:t>, a method we helped pioneer in our earlier alignment research. This technique uses human preferences as a reward signal to fine-tune our models, which is important as the safety and alignment problems we are aiming to solve are complex and subjective, and aren’t fully captured by simple automatic metrics.”</a:t>
            </a:r>
          </a:p>
        </p:txBody>
      </p:sp>
    </p:spTree>
    <p:extLst>
      <p:ext uri="{BB962C8B-B14F-4D97-AF65-F5344CB8AC3E}">
        <p14:creationId xmlns:p14="http://schemas.microsoft.com/office/powerpoint/2010/main" val="415607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4CEBD8-8392-3E92-87F0-7031B6CC06CB}"/>
              </a:ext>
            </a:extLst>
          </p:cNvPr>
          <p:cNvSpPr txBox="1"/>
          <p:nvPr/>
        </p:nvSpPr>
        <p:spPr>
          <a:xfrm>
            <a:off x="3804558" y="6211669"/>
            <a:ext cx="6097554" cy="646331"/>
          </a:xfrm>
          <a:prstGeom prst="rect">
            <a:avLst/>
          </a:prstGeom>
          <a:noFill/>
        </p:spPr>
        <p:txBody>
          <a:bodyPr wrap="square">
            <a:spAutoFit/>
          </a:bodyPr>
          <a:lstStyle/>
          <a:p>
            <a:r>
              <a:rPr lang="en-US" dirty="0"/>
              <a:t>Bai et al., Constitutional AI: Harmlessness from AI Feedback. </a:t>
            </a:r>
            <a:r>
              <a:rPr lang="en-US" dirty="0">
                <a:hlinkClick r:id="rId2"/>
              </a:rPr>
              <a:t>https://arxiv.org/abs/2212.08073</a:t>
            </a:r>
            <a:endParaRPr lang="en-US" dirty="0"/>
          </a:p>
        </p:txBody>
      </p:sp>
      <p:pic>
        <p:nvPicPr>
          <p:cNvPr id="13" name="Picture 12">
            <a:extLst>
              <a:ext uri="{FF2B5EF4-FFF2-40B4-BE49-F238E27FC236}">
                <a16:creationId xmlns:a16="http://schemas.microsoft.com/office/drawing/2014/main" id="{9C09D31A-D483-3F26-6004-F071CBFEF4C6}"/>
              </a:ext>
            </a:extLst>
          </p:cNvPr>
          <p:cNvPicPr>
            <a:picLocks noChangeAspect="1"/>
          </p:cNvPicPr>
          <p:nvPr/>
        </p:nvPicPr>
        <p:blipFill rotWithShape="1">
          <a:blip r:embed="rId3"/>
          <a:srcRect l="15234" t="20139" r="7813" b="3473"/>
          <a:stretch/>
        </p:blipFill>
        <p:spPr>
          <a:xfrm>
            <a:off x="642937" y="0"/>
            <a:ext cx="10906125" cy="6089714"/>
          </a:xfrm>
          <a:prstGeom prst="rect">
            <a:avLst/>
          </a:prstGeom>
        </p:spPr>
      </p:pic>
    </p:spTree>
    <p:extLst>
      <p:ext uri="{BB962C8B-B14F-4D97-AF65-F5344CB8AC3E}">
        <p14:creationId xmlns:p14="http://schemas.microsoft.com/office/powerpoint/2010/main" val="427573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4CEBD8-8392-3E92-87F0-7031B6CC06CB}"/>
              </a:ext>
            </a:extLst>
          </p:cNvPr>
          <p:cNvSpPr txBox="1"/>
          <p:nvPr/>
        </p:nvSpPr>
        <p:spPr>
          <a:xfrm>
            <a:off x="3804558" y="6211669"/>
            <a:ext cx="6097554" cy="646331"/>
          </a:xfrm>
          <a:prstGeom prst="rect">
            <a:avLst/>
          </a:prstGeom>
          <a:noFill/>
        </p:spPr>
        <p:txBody>
          <a:bodyPr wrap="square">
            <a:spAutoFit/>
          </a:bodyPr>
          <a:lstStyle/>
          <a:p>
            <a:r>
              <a:rPr lang="en-US" dirty="0"/>
              <a:t>Bai et al., Constitutional AI: Harmlessness from AI Feedback. </a:t>
            </a:r>
            <a:r>
              <a:rPr lang="en-US" dirty="0">
                <a:hlinkClick r:id="rId2"/>
              </a:rPr>
              <a:t>https://arxiv.org/abs/2212.08073</a:t>
            </a:r>
            <a:endParaRPr lang="en-US" dirty="0"/>
          </a:p>
        </p:txBody>
      </p:sp>
      <p:pic>
        <p:nvPicPr>
          <p:cNvPr id="15" name="Picture 14">
            <a:extLst>
              <a:ext uri="{FF2B5EF4-FFF2-40B4-BE49-F238E27FC236}">
                <a16:creationId xmlns:a16="http://schemas.microsoft.com/office/drawing/2014/main" id="{C4EA801F-BD9C-03BF-9741-9853B6FB288B}"/>
              </a:ext>
            </a:extLst>
          </p:cNvPr>
          <p:cNvPicPr>
            <a:picLocks noChangeAspect="1"/>
          </p:cNvPicPr>
          <p:nvPr/>
        </p:nvPicPr>
        <p:blipFill rotWithShape="1">
          <a:blip r:embed="rId3"/>
          <a:srcRect l="13280" t="4306" r="2110" b="51111"/>
          <a:stretch/>
        </p:blipFill>
        <p:spPr>
          <a:xfrm>
            <a:off x="938212" y="0"/>
            <a:ext cx="10315575" cy="3057525"/>
          </a:xfrm>
          <a:prstGeom prst="rect">
            <a:avLst/>
          </a:prstGeom>
        </p:spPr>
      </p:pic>
      <p:pic>
        <p:nvPicPr>
          <p:cNvPr id="3" name="Picture 2">
            <a:extLst>
              <a:ext uri="{FF2B5EF4-FFF2-40B4-BE49-F238E27FC236}">
                <a16:creationId xmlns:a16="http://schemas.microsoft.com/office/drawing/2014/main" id="{52CA91A8-E9B0-6B28-59AF-D38B19B93A3B}"/>
              </a:ext>
            </a:extLst>
          </p:cNvPr>
          <p:cNvPicPr>
            <a:picLocks noChangeAspect="1"/>
          </p:cNvPicPr>
          <p:nvPr/>
        </p:nvPicPr>
        <p:blipFill rotWithShape="1">
          <a:blip r:embed="rId4"/>
          <a:srcRect l="14063" t="46110" r="1328" b="11112"/>
          <a:stretch/>
        </p:blipFill>
        <p:spPr>
          <a:xfrm>
            <a:off x="828675" y="3324225"/>
            <a:ext cx="10315575" cy="2933700"/>
          </a:xfrm>
          <a:prstGeom prst="rect">
            <a:avLst/>
          </a:prstGeom>
        </p:spPr>
      </p:pic>
      <p:sp>
        <p:nvSpPr>
          <p:cNvPr id="4" name="TextBox 3">
            <a:extLst>
              <a:ext uri="{FF2B5EF4-FFF2-40B4-BE49-F238E27FC236}">
                <a16:creationId xmlns:a16="http://schemas.microsoft.com/office/drawing/2014/main" id="{08629AC8-68A8-742D-56C2-F7E463A915D8}"/>
              </a:ext>
            </a:extLst>
          </p:cNvPr>
          <p:cNvSpPr txBox="1"/>
          <p:nvPr/>
        </p:nvSpPr>
        <p:spPr>
          <a:xfrm>
            <a:off x="5482798" y="2782669"/>
            <a:ext cx="503664"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974252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260B89-18E9-9B14-23F1-CA1453D0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757" y="134333"/>
            <a:ext cx="8996486" cy="2951972"/>
          </a:xfrm>
          <a:prstGeom prst="rect">
            <a:avLst/>
          </a:prstGeom>
        </p:spPr>
      </p:pic>
      <p:sp>
        <p:nvSpPr>
          <p:cNvPr id="8" name="Content Placeholder 2">
            <a:extLst>
              <a:ext uri="{FF2B5EF4-FFF2-40B4-BE49-F238E27FC236}">
                <a16:creationId xmlns:a16="http://schemas.microsoft.com/office/drawing/2014/main" id="{54DF561F-2C68-66F3-4F16-C1454F6A9C3D}"/>
              </a:ext>
            </a:extLst>
          </p:cNvPr>
          <p:cNvSpPr txBox="1">
            <a:spLocks/>
          </p:cNvSpPr>
          <p:nvPr/>
        </p:nvSpPr>
        <p:spPr>
          <a:xfrm>
            <a:off x="152398" y="4759325"/>
            <a:ext cx="3905252" cy="536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600" dirty="0"/>
              <a:t>organized with:</a:t>
            </a:r>
          </a:p>
        </p:txBody>
      </p:sp>
      <p:pic>
        <p:nvPicPr>
          <p:cNvPr id="10" name="Picture 9">
            <a:extLst>
              <a:ext uri="{FF2B5EF4-FFF2-40B4-BE49-F238E27FC236}">
                <a16:creationId xmlns:a16="http://schemas.microsoft.com/office/drawing/2014/main" id="{2AC8F3FE-6C55-71AE-2721-87AF7282FC50}"/>
              </a:ext>
            </a:extLst>
          </p:cNvPr>
          <p:cNvPicPr>
            <a:picLocks noChangeAspect="1"/>
          </p:cNvPicPr>
          <p:nvPr/>
        </p:nvPicPr>
        <p:blipFill rotWithShape="1">
          <a:blip r:embed="rId3">
            <a:extLst>
              <a:ext uri="{28A0092B-C50C-407E-A947-70E740481C1C}">
                <a14:useLocalDpi xmlns:a14="http://schemas.microsoft.com/office/drawing/2010/main" val="0"/>
              </a:ext>
            </a:extLst>
          </a:blip>
          <a:srcRect l="8064" r="14246" b="43712"/>
          <a:stretch/>
        </p:blipFill>
        <p:spPr>
          <a:xfrm>
            <a:off x="7520474" y="3643978"/>
            <a:ext cx="2358381" cy="2230694"/>
          </a:xfrm>
          <a:prstGeom prst="rect">
            <a:avLst/>
          </a:prstGeom>
        </p:spPr>
      </p:pic>
      <p:pic>
        <p:nvPicPr>
          <p:cNvPr id="12" name="Picture 11">
            <a:extLst>
              <a:ext uri="{FF2B5EF4-FFF2-40B4-BE49-F238E27FC236}">
                <a16:creationId xmlns:a16="http://schemas.microsoft.com/office/drawing/2014/main" id="{329ADCA4-0E73-E21F-FBB3-E6D5433F1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650" y="3643978"/>
            <a:ext cx="2230694" cy="2230694"/>
          </a:xfrm>
          <a:prstGeom prst="rect">
            <a:avLst/>
          </a:prstGeom>
        </p:spPr>
      </p:pic>
      <p:sp>
        <p:nvSpPr>
          <p:cNvPr id="13" name="Content Placeholder 2">
            <a:extLst>
              <a:ext uri="{FF2B5EF4-FFF2-40B4-BE49-F238E27FC236}">
                <a16:creationId xmlns:a16="http://schemas.microsoft.com/office/drawing/2014/main" id="{50E5A79A-F9DD-E462-A2ED-7DF6789DF5B7}"/>
              </a:ext>
            </a:extLst>
          </p:cNvPr>
          <p:cNvSpPr txBox="1">
            <a:spLocks/>
          </p:cNvSpPr>
          <p:nvPr/>
        </p:nvSpPr>
        <p:spPr>
          <a:xfrm>
            <a:off x="3676597" y="5994076"/>
            <a:ext cx="3274709" cy="536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i="1" dirty="0"/>
              <a:t>Jobst </a:t>
            </a:r>
            <a:r>
              <a:rPr lang="en-US" sz="3200" i="1" dirty="0" err="1"/>
              <a:t>Heitzig</a:t>
            </a:r>
            <a:endParaRPr lang="en-US" sz="3200" i="1" dirty="0"/>
          </a:p>
        </p:txBody>
      </p:sp>
      <p:sp>
        <p:nvSpPr>
          <p:cNvPr id="14" name="Content Placeholder 2">
            <a:extLst>
              <a:ext uri="{FF2B5EF4-FFF2-40B4-BE49-F238E27FC236}">
                <a16:creationId xmlns:a16="http://schemas.microsoft.com/office/drawing/2014/main" id="{5E1693BE-3131-733A-5201-CB7349F1BE9A}"/>
              </a:ext>
            </a:extLst>
          </p:cNvPr>
          <p:cNvSpPr txBox="1">
            <a:spLocks/>
          </p:cNvSpPr>
          <p:nvPr/>
        </p:nvSpPr>
        <p:spPr>
          <a:xfrm>
            <a:off x="6951306" y="5994075"/>
            <a:ext cx="3274709" cy="536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i="1" dirty="0"/>
              <a:t>Wesley Holliday</a:t>
            </a:r>
          </a:p>
        </p:txBody>
      </p:sp>
    </p:spTree>
    <p:extLst>
      <p:ext uri="{BB962C8B-B14F-4D97-AF65-F5344CB8AC3E}">
        <p14:creationId xmlns:p14="http://schemas.microsoft.com/office/powerpoint/2010/main" val="1623899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73DF-C0EB-88BF-2B08-EE36C9C4251C}"/>
              </a:ext>
            </a:extLst>
          </p:cNvPr>
          <p:cNvSpPr>
            <a:spLocks noGrp="1"/>
          </p:cNvSpPr>
          <p:nvPr>
            <p:ph type="title"/>
          </p:nvPr>
        </p:nvSpPr>
        <p:spPr>
          <a:xfrm>
            <a:off x="1965163" y="-185574"/>
            <a:ext cx="10515600" cy="1325563"/>
          </a:xfrm>
        </p:spPr>
        <p:txBody>
          <a:bodyPr/>
          <a:lstStyle/>
          <a:p>
            <a:r>
              <a:rPr lang="en-US" dirty="0"/>
              <a:t>Outline</a:t>
            </a:r>
          </a:p>
        </p:txBody>
      </p:sp>
      <p:sp>
        <p:nvSpPr>
          <p:cNvPr id="3" name="Content Placeholder 2">
            <a:extLst>
              <a:ext uri="{FF2B5EF4-FFF2-40B4-BE49-F238E27FC236}">
                <a16:creationId xmlns:a16="http://schemas.microsoft.com/office/drawing/2014/main" id="{BF53DAA6-1E91-D26A-6353-5C2BFF606A5D}"/>
              </a:ext>
            </a:extLst>
          </p:cNvPr>
          <p:cNvSpPr>
            <a:spLocks noGrp="1"/>
          </p:cNvSpPr>
          <p:nvPr>
            <p:ph idx="1"/>
          </p:nvPr>
        </p:nvSpPr>
        <p:spPr>
          <a:xfrm>
            <a:off x="2029496" y="1387605"/>
            <a:ext cx="9927807" cy="4736969"/>
          </a:xfrm>
        </p:spPr>
        <p:txBody>
          <a:bodyPr>
            <a:normAutofit/>
          </a:bodyPr>
          <a:lstStyle/>
          <a:p>
            <a:r>
              <a:rPr lang="en-US" dirty="0"/>
              <a:t>A bit of background on AI alignment (in LLMs / text-to-image)</a:t>
            </a:r>
          </a:p>
          <a:p>
            <a:r>
              <a:rPr lang="en-US" dirty="0"/>
              <a:t>Social choice to align with multiple stakeholders</a:t>
            </a:r>
          </a:p>
          <a:p>
            <a:endParaRPr lang="en-US" dirty="0"/>
          </a:p>
          <a:p>
            <a:pPr lvl="1"/>
            <a:endParaRPr lang="en-US" dirty="0"/>
          </a:p>
        </p:txBody>
      </p:sp>
    </p:spTree>
    <p:extLst>
      <p:ext uri="{BB962C8B-B14F-4D97-AF65-F5344CB8AC3E}">
        <p14:creationId xmlns:p14="http://schemas.microsoft.com/office/powerpoint/2010/main" val="38270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37F4F1E7-6A3D-9C6B-977E-50E48D5D28B9}"/>
              </a:ext>
            </a:extLst>
          </p:cNvPr>
          <p:cNvPicPr>
            <a:picLocks noChangeAspect="1"/>
          </p:cNvPicPr>
          <p:nvPr/>
        </p:nvPicPr>
        <p:blipFill rotWithShape="1">
          <a:blip r:embed="rId3"/>
          <a:srcRect r="1875"/>
          <a:stretch/>
        </p:blipFill>
        <p:spPr>
          <a:xfrm>
            <a:off x="0" y="0"/>
            <a:ext cx="11963400" cy="6858000"/>
          </a:xfrm>
          <a:prstGeom prst="rect">
            <a:avLst/>
          </a:prstGeom>
        </p:spPr>
      </p:pic>
    </p:spTree>
    <p:extLst>
      <p:ext uri="{BB962C8B-B14F-4D97-AF65-F5344CB8AC3E}">
        <p14:creationId xmlns:p14="http://schemas.microsoft.com/office/powerpoint/2010/main" val="363139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E1AE850B-6D25-0ED8-6863-7DEA8E258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425" y="504825"/>
            <a:ext cx="7391400" cy="3164443"/>
          </a:xfrm>
          <a:prstGeom prst="rect">
            <a:avLst/>
          </a:prstGeom>
        </p:spPr>
      </p:pic>
      <p:sp>
        <p:nvSpPr>
          <p:cNvPr id="7" name="TextBox 6">
            <a:extLst>
              <a:ext uri="{FF2B5EF4-FFF2-40B4-BE49-F238E27FC236}">
                <a16:creationId xmlns:a16="http://schemas.microsoft.com/office/drawing/2014/main" id="{30B3370E-D67A-1C8F-2879-FE1969B888B1}"/>
              </a:ext>
            </a:extLst>
          </p:cNvPr>
          <p:cNvSpPr txBox="1"/>
          <p:nvPr/>
        </p:nvSpPr>
        <p:spPr>
          <a:xfrm>
            <a:off x="342900" y="3562350"/>
            <a:ext cx="11917493" cy="3416320"/>
          </a:xfrm>
          <a:prstGeom prst="rect">
            <a:avLst/>
          </a:prstGeom>
          <a:noFill/>
        </p:spPr>
        <p:txBody>
          <a:bodyPr wrap="none" rtlCol="0">
            <a:spAutoFit/>
          </a:bodyPr>
          <a:lstStyle/>
          <a:p>
            <a:pPr rtl="0"/>
            <a:r>
              <a:rPr lang="en-US" sz="1800" i="1" dirty="0">
                <a:effectLst/>
              </a:rPr>
              <a:t>Social Choice for AI Ethics and Safety 2025 (SC4AI'25)</a:t>
            </a:r>
            <a:r>
              <a:rPr lang="en-US" sz="1800" dirty="0">
                <a:effectLst/>
              </a:rPr>
              <a:t> will take place at </a:t>
            </a:r>
            <a:r>
              <a:rPr lang="en-US" sz="1800" u="sng" strike="noStrike" dirty="0">
                <a:effectLst/>
                <a:hlinkClick r:id="rId4"/>
              </a:rPr>
              <a:t>AAMAS 2025</a:t>
            </a:r>
            <a:r>
              <a:rPr lang="en-US" sz="1800" dirty="0">
                <a:effectLst/>
              </a:rPr>
              <a:t> in Detroit, Michigan on May 19-20, 2025.</a:t>
            </a:r>
            <a:endParaRPr lang="en-US" dirty="0"/>
          </a:p>
          <a:p>
            <a:pPr rtl="0"/>
            <a:r>
              <a:rPr lang="en-US" sz="1800" dirty="0">
                <a:effectLst/>
              </a:rPr>
              <a:t>The workshop is organized by </a:t>
            </a:r>
            <a:r>
              <a:rPr lang="en-US" sz="1800" u="sng" strike="noStrike" dirty="0">
                <a:effectLst/>
                <a:hlinkClick r:id="rId5"/>
              </a:rPr>
              <a:t>Vincent Conitzer</a:t>
            </a:r>
            <a:r>
              <a:rPr lang="en-US" sz="1800" dirty="0">
                <a:effectLst/>
              </a:rPr>
              <a:t>, </a:t>
            </a:r>
            <a:r>
              <a:rPr lang="en-US" sz="1800" u="sng" strike="noStrike" dirty="0">
                <a:effectLst/>
                <a:hlinkClick r:id="rId6"/>
              </a:rPr>
              <a:t>Jobst </a:t>
            </a:r>
            <a:r>
              <a:rPr lang="en-US" sz="1800" u="sng" strike="noStrike" dirty="0" err="1">
                <a:effectLst/>
                <a:hlinkClick r:id="rId6"/>
              </a:rPr>
              <a:t>Heitzig</a:t>
            </a:r>
            <a:r>
              <a:rPr lang="en-US" sz="1800" dirty="0">
                <a:effectLst/>
              </a:rPr>
              <a:t>, </a:t>
            </a:r>
            <a:r>
              <a:rPr lang="en-US" sz="1800" u="sng" strike="noStrike" dirty="0">
                <a:effectLst/>
                <a:hlinkClick r:id="rId7"/>
              </a:rPr>
              <a:t>Wesley Holliday</a:t>
            </a:r>
            <a:r>
              <a:rPr lang="en-US" sz="1800" dirty="0">
                <a:effectLst/>
              </a:rPr>
              <a:t>, and </a:t>
            </a:r>
            <a:r>
              <a:rPr lang="en-US" sz="1800" u="sng" strike="noStrike" dirty="0">
                <a:effectLst/>
                <a:hlinkClick r:id="rId8"/>
              </a:rPr>
              <a:t>Eric </a:t>
            </a:r>
            <a:r>
              <a:rPr lang="en-US" sz="1800" u="sng" strike="noStrike" dirty="0" err="1">
                <a:effectLst/>
                <a:hlinkClick r:id="rId8"/>
              </a:rPr>
              <a:t>Pacuit</a:t>
            </a:r>
            <a:r>
              <a:rPr lang="en-US" sz="1800" dirty="0">
                <a:effectLst/>
              </a:rPr>
              <a:t>.</a:t>
            </a:r>
            <a:endParaRPr lang="en-US" dirty="0"/>
          </a:p>
          <a:p>
            <a:pPr rtl="0"/>
            <a:r>
              <a:rPr lang="en-US" b="1" dirty="0"/>
              <a:t>Key dates</a:t>
            </a:r>
          </a:p>
          <a:p>
            <a:pPr rtl="0"/>
            <a:r>
              <a:rPr lang="en-US" sz="1800" b="1" dirty="0">
                <a:effectLst/>
                <a:latin typeface="Lato" panose="020F0502020204030203" pitchFamily="34" charset="0"/>
              </a:rPr>
              <a:t>Submission deadline</a:t>
            </a:r>
            <a:r>
              <a:rPr lang="en-US" sz="1800" dirty="0">
                <a:effectLst/>
              </a:rPr>
              <a:t>: February 4, 2025</a:t>
            </a:r>
            <a:endParaRPr lang="en-US" dirty="0"/>
          </a:p>
          <a:p>
            <a:pPr rtl="0"/>
            <a:r>
              <a:rPr lang="en-US" sz="1800" b="1" dirty="0">
                <a:effectLst/>
                <a:latin typeface="Lato" panose="020F0502020204030203" pitchFamily="34" charset="0"/>
              </a:rPr>
              <a:t>Acceptance notification</a:t>
            </a:r>
            <a:r>
              <a:rPr lang="en-US" sz="1800" dirty="0">
                <a:effectLst/>
              </a:rPr>
              <a:t>: March 10, 2025</a:t>
            </a:r>
            <a:endParaRPr lang="en-US" dirty="0"/>
          </a:p>
          <a:p>
            <a:pPr rtl="0"/>
            <a:r>
              <a:rPr lang="en-US" sz="1800" b="1" dirty="0">
                <a:effectLst/>
                <a:latin typeface="Lato" panose="020F0502020204030203" pitchFamily="34" charset="0"/>
              </a:rPr>
              <a:t>Workshop</a:t>
            </a:r>
            <a:r>
              <a:rPr lang="en-US" sz="1800" dirty="0">
                <a:effectLst/>
              </a:rPr>
              <a:t>: May 19-20, 2025</a:t>
            </a:r>
            <a:endParaRPr lang="en-US" dirty="0"/>
          </a:p>
          <a:p>
            <a:br>
              <a:rPr lang="en-US" dirty="0"/>
            </a:br>
            <a:endParaRPr lang="en-US" dirty="0"/>
          </a:p>
          <a:p>
            <a:pPr rtl="0"/>
            <a:r>
              <a:rPr lang="en-US" b="1" dirty="0"/>
              <a:t>Submission</a:t>
            </a:r>
          </a:p>
          <a:p>
            <a:pPr rtl="0"/>
            <a:r>
              <a:rPr lang="en-US" sz="1800" dirty="0">
                <a:effectLst/>
              </a:rPr>
              <a:t>Please submit contributions (full papers or extended abstracts) via this link by February 4, 2025:</a:t>
            </a:r>
            <a:endParaRPr lang="en-US" dirty="0"/>
          </a:p>
          <a:p>
            <a:pPr rtl="0"/>
            <a:r>
              <a:rPr lang="en-US" sz="1800" u="sng" strike="noStrike" dirty="0">
                <a:effectLst/>
                <a:hlinkClick r:id="rId9"/>
              </a:rPr>
              <a:t>https://easychair.org/my/conference?conf=sc4ai25</a:t>
            </a:r>
            <a:endParaRPr lang="en-US" dirty="0"/>
          </a:p>
          <a:p>
            <a:endParaRPr lang="en-US" dirty="0"/>
          </a:p>
        </p:txBody>
      </p:sp>
    </p:spTree>
    <p:extLst>
      <p:ext uri="{BB962C8B-B14F-4D97-AF65-F5344CB8AC3E}">
        <p14:creationId xmlns:p14="http://schemas.microsoft.com/office/powerpoint/2010/main" val="600102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7070-3948-B496-8E3A-50FA804ADC27}"/>
              </a:ext>
            </a:extLst>
          </p:cNvPr>
          <p:cNvSpPr>
            <a:spLocks noGrp="1"/>
          </p:cNvSpPr>
          <p:nvPr>
            <p:ph type="title"/>
          </p:nvPr>
        </p:nvSpPr>
        <p:spPr>
          <a:xfrm>
            <a:off x="375356" y="1098904"/>
            <a:ext cx="6883400" cy="3868208"/>
          </a:xfrm>
        </p:spPr>
        <p:txBody>
          <a:bodyPr>
            <a:normAutofit/>
          </a:bodyPr>
          <a:lstStyle/>
          <a:p>
            <a:r>
              <a:rPr lang="en-US" dirty="0"/>
              <a:t>How to aggregate feedback from multiple humans?</a:t>
            </a:r>
          </a:p>
        </p:txBody>
      </p:sp>
      <p:pic>
        <p:nvPicPr>
          <p:cNvPr id="4" name="Picture 2">
            <a:extLst>
              <a:ext uri="{FF2B5EF4-FFF2-40B4-BE49-F238E27FC236}">
                <a16:creationId xmlns:a16="http://schemas.microsoft.com/office/drawing/2014/main" id="{6B0A24E7-6918-020E-2EED-71F58E66A29C}"/>
              </a:ext>
            </a:extLst>
          </p:cNvPr>
          <p:cNvPicPr>
            <a:picLocks noChangeAspect="1" noChangeArrowheads="1"/>
          </p:cNvPicPr>
          <p:nvPr/>
        </p:nvPicPr>
        <p:blipFill>
          <a:blip r:embed="rId2"/>
          <a:srcRect/>
          <a:stretch>
            <a:fillRect/>
          </a:stretch>
        </p:blipFill>
        <p:spPr bwMode="auto">
          <a:xfrm>
            <a:off x="7552267" y="269869"/>
            <a:ext cx="4481689" cy="6318261"/>
          </a:xfrm>
          <a:prstGeom prst="rect">
            <a:avLst/>
          </a:prstGeom>
          <a:noFill/>
          <a:ln w="9525">
            <a:noFill/>
            <a:miter lim="800000"/>
            <a:headEnd/>
            <a:tailEnd/>
          </a:ln>
        </p:spPr>
      </p:pic>
      <p:sp>
        <p:nvSpPr>
          <p:cNvPr id="5" name="TextBox 4">
            <a:extLst>
              <a:ext uri="{FF2B5EF4-FFF2-40B4-BE49-F238E27FC236}">
                <a16:creationId xmlns:a16="http://schemas.microsoft.com/office/drawing/2014/main" id="{69605AA2-2490-FA30-62F0-868DF79B5EEB}"/>
              </a:ext>
            </a:extLst>
          </p:cNvPr>
          <p:cNvSpPr txBox="1"/>
          <p:nvPr/>
        </p:nvSpPr>
        <p:spPr>
          <a:xfrm>
            <a:off x="681085" y="3996151"/>
            <a:ext cx="6275895" cy="1569660"/>
          </a:xfrm>
          <a:prstGeom prst="rect">
            <a:avLst/>
          </a:prstGeom>
          <a:noFill/>
        </p:spPr>
        <p:txBody>
          <a:bodyPr wrap="square">
            <a:spAutoFit/>
          </a:bodyPr>
          <a:lstStyle/>
          <a:p>
            <a:r>
              <a:rPr lang="en-US" sz="2400" dirty="0"/>
              <a:t>Question already studied in the context of aligning other AI systems: </a:t>
            </a:r>
            <a:r>
              <a:rPr lang="en-US" sz="2400" dirty="0">
                <a:solidFill>
                  <a:srgbClr val="002060"/>
                </a:solidFill>
              </a:rPr>
              <a:t>[C. et al. 2017, </a:t>
            </a:r>
            <a:r>
              <a:rPr lang="en-US" sz="2400" dirty="0" err="1">
                <a:solidFill>
                  <a:srgbClr val="002060"/>
                </a:solidFill>
              </a:rPr>
              <a:t>Noothigattu</a:t>
            </a:r>
            <a:r>
              <a:rPr lang="en-US" sz="2400" dirty="0">
                <a:solidFill>
                  <a:srgbClr val="002060"/>
                </a:solidFill>
              </a:rPr>
              <a:t> et al. 2018, Freedman et al. 2018/2020, </a:t>
            </a:r>
            <a:r>
              <a:rPr lang="en-US" sz="2400" dirty="0" err="1">
                <a:solidFill>
                  <a:srgbClr val="002060"/>
                </a:solidFill>
              </a:rPr>
              <a:t>Kahng</a:t>
            </a:r>
            <a:r>
              <a:rPr lang="en-US" sz="2400" dirty="0">
                <a:solidFill>
                  <a:srgbClr val="002060"/>
                </a:solidFill>
              </a:rPr>
              <a:t> et al. 2019, …]</a:t>
            </a:r>
          </a:p>
        </p:txBody>
      </p:sp>
    </p:spTree>
    <p:extLst>
      <p:ext uri="{BB962C8B-B14F-4D97-AF65-F5344CB8AC3E}">
        <p14:creationId xmlns:p14="http://schemas.microsoft.com/office/powerpoint/2010/main" val="839032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116F-43EA-066B-323E-0E6A6AACBBCE}"/>
            </a:ext>
          </a:extLst>
        </p:cNvPr>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9F9DC54-2CED-EC10-63C1-1C45560972C8}"/>
              </a:ext>
            </a:extLst>
          </p:cNvPr>
          <p:cNvPicPr>
            <a:picLocks noChangeAspect="1"/>
          </p:cNvPicPr>
          <p:nvPr/>
        </p:nvPicPr>
        <p:blipFill rotWithShape="1">
          <a:blip r:embed="rId3"/>
          <a:srcRect t="-518" r="2573" b="-9514"/>
          <a:stretch/>
        </p:blipFill>
        <p:spPr>
          <a:xfrm>
            <a:off x="0" y="-35511"/>
            <a:ext cx="12192000" cy="7546019"/>
          </a:xfrm>
          <a:prstGeom prst="rect">
            <a:avLst/>
          </a:prstGeom>
        </p:spPr>
      </p:pic>
    </p:spTree>
    <p:extLst>
      <p:ext uri="{BB962C8B-B14F-4D97-AF65-F5344CB8AC3E}">
        <p14:creationId xmlns:p14="http://schemas.microsoft.com/office/powerpoint/2010/main" val="183793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114D4-5D06-9C7E-62A8-F2639C804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C4EE7-4F5E-CAA3-F3F3-4FDA84F5B1AE}"/>
              </a:ext>
            </a:extLst>
          </p:cNvPr>
          <p:cNvSpPr>
            <a:spLocks noGrp="1"/>
          </p:cNvSpPr>
          <p:nvPr>
            <p:ph type="title"/>
          </p:nvPr>
        </p:nvSpPr>
        <p:spPr>
          <a:xfrm>
            <a:off x="1024631" y="1243976"/>
            <a:ext cx="3156805" cy="1325563"/>
          </a:xfrm>
        </p:spPr>
        <p:txBody>
          <a:bodyPr>
            <a:normAutofit fontScale="90000"/>
          </a:bodyPr>
          <a:lstStyle/>
          <a:p>
            <a:r>
              <a:rPr lang="en-US" dirty="0">
                <a:hlinkClick r:id="rId2"/>
              </a:rPr>
              <a:t>Indecision modeling </a:t>
            </a:r>
            <a:r>
              <a:rPr lang="en-US" dirty="0">
                <a:solidFill>
                  <a:srgbClr val="5B9BD5"/>
                </a:solidFill>
                <a:hlinkClick r:id="rId2"/>
              </a:rPr>
              <a:t>[AAAI’21]</a:t>
            </a:r>
            <a:endParaRPr lang="en-US" dirty="0">
              <a:solidFill>
                <a:srgbClr val="5B9BD5"/>
              </a:solidFill>
            </a:endParaRPr>
          </a:p>
        </p:txBody>
      </p:sp>
      <p:pic>
        <p:nvPicPr>
          <p:cNvPr id="2052" name="Picture 4">
            <a:extLst>
              <a:ext uri="{FF2B5EF4-FFF2-40B4-BE49-F238E27FC236}">
                <a16:creationId xmlns:a16="http://schemas.microsoft.com/office/drawing/2014/main" id="{6AF99A6A-E346-35ED-40D3-E21349843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447" y="253476"/>
            <a:ext cx="5696237" cy="3698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6276B160-F3BE-F88A-E5A2-74B1A759CD78}"/>
              </a:ext>
            </a:extLst>
          </p:cNvPr>
          <p:cNvSpPr txBox="1">
            <a:spLocks/>
          </p:cNvSpPr>
          <p:nvPr/>
        </p:nvSpPr>
        <p:spPr>
          <a:xfrm>
            <a:off x="5620109" y="5917361"/>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Walter </a:t>
            </a:r>
            <a:r>
              <a:rPr lang="en-US" dirty="0" err="1"/>
              <a:t>Sinnott</a:t>
            </a:r>
            <a:r>
              <a:rPr lang="en-US" dirty="0"/>
              <a:t>-Armstrong</a:t>
            </a:r>
          </a:p>
        </p:txBody>
      </p:sp>
      <p:sp>
        <p:nvSpPr>
          <p:cNvPr id="7" name="Content Placeholder 2">
            <a:extLst>
              <a:ext uri="{FF2B5EF4-FFF2-40B4-BE49-F238E27FC236}">
                <a16:creationId xmlns:a16="http://schemas.microsoft.com/office/drawing/2014/main" id="{BD3353C0-7F5E-AF20-E0D9-BB2FF3BA590A}"/>
              </a:ext>
            </a:extLst>
          </p:cNvPr>
          <p:cNvSpPr txBox="1">
            <a:spLocks/>
          </p:cNvSpPr>
          <p:nvPr/>
        </p:nvSpPr>
        <p:spPr>
          <a:xfrm>
            <a:off x="7935040" y="5919303"/>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Jana </a:t>
            </a:r>
            <a:r>
              <a:rPr lang="en-US" dirty="0" err="1"/>
              <a:t>Schaich</a:t>
            </a:r>
            <a:r>
              <a:rPr lang="en-US" dirty="0"/>
              <a:t> Borg</a:t>
            </a:r>
          </a:p>
        </p:txBody>
      </p:sp>
      <p:pic>
        <p:nvPicPr>
          <p:cNvPr id="8" name="Picture 7">
            <a:extLst>
              <a:ext uri="{FF2B5EF4-FFF2-40B4-BE49-F238E27FC236}">
                <a16:creationId xmlns:a16="http://schemas.microsoft.com/office/drawing/2014/main" id="{809DA2FF-82ED-D705-60F8-0BFC271A1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476" y="4180794"/>
            <a:ext cx="1149096" cy="1723644"/>
          </a:xfrm>
          <a:prstGeom prst="rect">
            <a:avLst/>
          </a:prstGeom>
        </p:spPr>
      </p:pic>
      <p:pic>
        <p:nvPicPr>
          <p:cNvPr id="9" name="Picture 8">
            <a:extLst>
              <a:ext uri="{FF2B5EF4-FFF2-40B4-BE49-F238E27FC236}">
                <a16:creationId xmlns:a16="http://schemas.microsoft.com/office/drawing/2014/main" id="{5DA24283-1D7A-E4B3-122B-2A76C5B7C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4551" y="4184638"/>
            <a:ext cx="1325138" cy="1706957"/>
          </a:xfrm>
          <a:prstGeom prst="rect">
            <a:avLst/>
          </a:prstGeom>
        </p:spPr>
      </p:pic>
      <p:pic>
        <p:nvPicPr>
          <p:cNvPr id="10" name="Picture 9">
            <a:extLst>
              <a:ext uri="{FF2B5EF4-FFF2-40B4-BE49-F238E27FC236}">
                <a16:creationId xmlns:a16="http://schemas.microsoft.com/office/drawing/2014/main" id="{37835509-1C97-2E6D-CE18-8B5BC8704DE1}"/>
              </a:ext>
            </a:extLst>
          </p:cNvPr>
          <p:cNvPicPr>
            <a:picLocks noChangeAspect="1"/>
          </p:cNvPicPr>
          <p:nvPr/>
        </p:nvPicPr>
        <p:blipFill rotWithShape="1">
          <a:blip r:embed="rId6">
            <a:extLst>
              <a:ext uri="{28A0092B-C50C-407E-A947-70E740481C1C}">
                <a14:useLocalDpi xmlns:a14="http://schemas.microsoft.com/office/drawing/2010/main" val="0"/>
              </a:ext>
            </a:extLst>
          </a:blip>
          <a:srcRect l="26262" t="9351" r="10101" b="35196"/>
          <a:stretch/>
        </p:blipFill>
        <p:spPr>
          <a:xfrm>
            <a:off x="10384005" y="4145848"/>
            <a:ext cx="1333732" cy="1746548"/>
          </a:xfrm>
          <a:prstGeom prst="rect">
            <a:avLst/>
          </a:prstGeom>
        </p:spPr>
      </p:pic>
      <p:sp>
        <p:nvSpPr>
          <p:cNvPr id="11" name="Content Placeholder 2">
            <a:extLst>
              <a:ext uri="{FF2B5EF4-FFF2-40B4-BE49-F238E27FC236}">
                <a16:creationId xmlns:a16="http://schemas.microsoft.com/office/drawing/2014/main" id="{F60328AE-D132-7D30-D6B7-BF86E5879D6D}"/>
              </a:ext>
            </a:extLst>
          </p:cNvPr>
          <p:cNvSpPr txBox="1">
            <a:spLocks/>
          </p:cNvSpPr>
          <p:nvPr/>
        </p:nvSpPr>
        <p:spPr>
          <a:xfrm>
            <a:off x="9725447" y="5891595"/>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John P. Dickerson</a:t>
            </a:r>
          </a:p>
        </p:txBody>
      </p:sp>
      <p:pic>
        <p:nvPicPr>
          <p:cNvPr id="12" name="Picture 11">
            <a:extLst>
              <a:ext uri="{FF2B5EF4-FFF2-40B4-BE49-F238E27FC236}">
                <a16:creationId xmlns:a16="http://schemas.microsoft.com/office/drawing/2014/main" id="{FAF809CD-C222-DF7F-32D5-DB5D79B34413}"/>
              </a:ext>
            </a:extLst>
          </p:cNvPr>
          <p:cNvPicPr>
            <a:picLocks noChangeAspect="1"/>
          </p:cNvPicPr>
          <p:nvPr/>
        </p:nvPicPr>
        <p:blipFill rotWithShape="1">
          <a:blip r:embed="rId7">
            <a:extLst>
              <a:ext uri="{28A0092B-C50C-407E-A947-70E740481C1C}">
                <a14:useLocalDpi xmlns:a14="http://schemas.microsoft.com/office/drawing/2010/main" val="0"/>
              </a:ext>
            </a:extLst>
          </a:blip>
          <a:srcRect l="29446" t="10706" r="17324" b="24930"/>
          <a:stretch/>
        </p:blipFill>
        <p:spPr>
          <a:xfrm>
            <a:off x="195280" y="4176666"/>
            <a:ext cx="1376950" cy="1773653"/>
          </a:xfrm>
          <a:prstGeom prst="rect">
            <a:avLst/>
          </a:prstGeom>
        </p:spPr>
      </p:pic>
      <p:pic>
        <p:nvPicPr>
          <p:cNvPr id="13" name="Picture 12">
            <a:extLst>
              <a:ext uri="{FF2B5EF4-FFF2-40B4-BE49-F238E27FC236}">
                <a16:creationId xmlns:a16="http://schemas.microsoft.com/office/drawing/2014/main" id="{FEAE52BE-54E7-2D11-1EB9-570BE85EA660}"/>
              </a:ext>
            </a:extLst>
          </p:cNvPr>
          <p:cNvPicPr>
            <a:picLocks noChangeAspect="1"/>
          </p:cNvPicPr>
          <p:nvPr/>
        </p:nvPicPr>
        <p:blipFill rotWithShape="1">
          <a:blip r:embed="rId8">
            <a:extLst>
              <a:ext uri="{28A0092B-C50C-407E-A947-70E740481C1C}">
                <a14:useLocalDpi xmlns:a14="http://schemas.microsoft.com/office/drawing/2010/main" val="0"/>
              </a:ext>
            </a:extLst>
          </a:blip>
          <a:srcRect l="17324" t="5030" r="20229" b="17712"/>
          <a:stretch/>
        </p:blipFill>
        <p:spPr>
          <a:xfrm>
            <a:off x="1937337" y="4176666"/>
            <a:ext cx="1480967" cy="1748913"/>
          </a:xfrm>
          <a:prstGeom prst="rect">
            <a:avLst/>
          </a:prstGeom>
        </p:spPr>
      </p:pic>
      <p:pic>
        <p:nvPicPr>
          <p:cNvPr id="14" name="Picture 13">
            <a:extLst>
              <a:ext uri="{FF2B5EF4-FFF2-40B4-BE49-F238E27FC236}">
                <a16:creationId xmlns:a16="http://schemas.microsoft.com/office/drawing/2014/main" id="{627F328A-5EED-1F61-6441-A9DAE72DB5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65987" y="4176666"/>
            <a:ext cx="1742836" cy="1742836"/>
          </a:xfrm>
          <a:prstGeom prst="rect">
            <a:avLst/>
          </a:prstGeom>
        </p:spPr>
      </p:pic>
      <p:sp>
        <p:nvSpPr>
          <p:cNvPr id="15" name="Content Placeholder 2">
            <a:extLst>
              <a:ext uri="{FF2B5EF4-FFF2-40B4-BE49-F238E27FC236}">
                <a16:creationId xmlns:a16="http://schemas.microsoft.com/office/drawing/2014/main" id="{1D68F5C3-606B-86D0-EE24-66EC9BC98167}"/>
              </a:ext>
            </a:extLst>
          </p:cNvPr>
          <p:cNvSpPr txBox="1">
            <a:spLocks/>
          </p:cNvSpPr>
          <p:nvPr/>
        </p:nvSpPr>
        <p:spPr>
          <a:xfrm>
            <a:off x="3840405" y="5932714"/>
            <a:ext cx="1793999"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Kenzie Doyle</a:t>
            </a:r>
          </a:p>
        </p:txBody>
      </p:sp>
      <p:sp>
        <p:nvSpPr>
          <p:cNvPr id="16" name="Content Placeholder 2">
            <a:extLst>
              <a:ext uri="{FF2B5EF4-FFF2-40B4-BE49-F238E27FC236}">
                <a16:creationId xmlns:a16="http://schemas.microsoft.com/office/drawing/2014/main" id="{897BAA91-5400-7F60-1A34-591BDE371285}"/>
              </a:ext>
            </a:extLst>
          </p:cNvPr>
          <p:cNvSpPr txBox="1">
            <a:spLocks/>
          </p:cNvSpPr>
          <p:nvPr/>
        </p:nvSpPr>
        <p:spPr>
          <a:xfrm>
            <a:off x="2089102" y="5932714"/>
            <a:ext cx="1217955"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Lok Chan</a:t>
            </a:r>
          </a:p>
        </p:txBody>
      </p:sp>
      <p:sp>
        <p:nvSpPr>
          <p:cNvPr id="17" name="Content Placeholder 2">
            <a:extLst>
              <a:ext uri="{FF2B5EF4-FFF2-40B4-BE49-F238E27FC236}">
                <a16:creationId xmlns:a16="http://schemas.microsoft.com/office/drawing/2014/main" id="{4114C458-3DFB-F652-89F5-C81697A463DB}"/>
              </a:ext>
            </a:extLst>
          </p:cNvPr>
          <p:cNvSpPr txBox="1">
            <a:spLocks/>
          </p:cNvSpPr>
          <p:nvPr/>
        </p:nvSpPr>
        <p:spPr>
          <a:xfrm>
            <a:off x="97917" y="5971437"/>
            <a:ext cx="1582835" cy="10478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Duncan </a:t>
            </a:r>
            <a:r>
              <a:rPr lang="en-US" dirty="0" err="1"/>
              <a:t>McElfresh</a:t>
            </a:r>
            <a:endParaRPr lang="en-US" dirty="0"/>
          </a:p>
        </p:txBody>
      </p:sp>
      <p:sp>
        <p:nvSpPr>
          <p:cNvPr id="19" name="TextBox 18">
            <a:extLst>
              <a:ext uri="{FF2B5EF4-FFF2-40B4-BE49-F238E27FC236}">
                <a16:creationId xmlns:a16="http://schemas.microsoft.com/office/drawing/2014/main" id="{05EB9B3D-1587-8C03-AD7B-E7BFD15D23DE}"/>
              </a:ext>
            </a:extLst>
          </p:cNvPr>
          <p:cNvSpPr txBox="1"/>
          <p:nvPr/>
        </p:nvSpPr>
        <p:spPr>
          <a:xfrm>
            <a:off x="1504939" y="3429000"/>
            <a:ext cx="947745" cy="523220"/>
          </a:xfrm>
          <a:prstGeom prst="rect">
            <a:avLst/>
          </a:prstGeom>
          <a:noFill/>
        </p:spPr>
        <p:txBody>
          <a:bodyPr wrap="square">
            <a:spAutoFit/>
          </a:bodyPr>
          <a:lstStyle/>
          <a:p>
            <a:r>
              <a:rPr lang="en-US" sz="2800" dirty="0"/>
              <a:t>with:</a:t>
            </a:r>
          </a:p>
        </p:txBody>
      </p:sp>
    </p:spTree>
    <p:extLst>
      <p:ext uri="{BB962C8B-B14F-4D97-AF65-F5344CB8AC3E}">
        <p14:creationId xmlns:p14="http://schemas.microsoft.com/office/powerpoint/2010/main" val="2125634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D13D8E11-A3D5-7FEB-063B-B7C606DB5549}"/>
              </a:ext>
            </a:extLst>
          </p:cNvPr>
          <p:cNvPicPr>
            <a:picLocks noChangeAspect="1"/>
          </p:cNvPicPr>
          <p:nvPr/>
        </p:nvPicPr>
        <p:blipFill rotWithShape="1">
          <a:blip r:embed="rId3"/>
          <a:srcRect r="1635"/>
          <a:stretch/>
        </p:blipFill>
        <p:spPr>
          <a:xfrm>
            <a:off x="0" y="-1"/>
            <a:ext cx="12238712" cy="6998677"/>
          </a:xfrm>
          <a:prstGeom prst="rect">
            <a:avLst/>
          </a:prstGeom>
        </p:spPr>
      </p:pic>
    </p:spTree>
    <p:extLst>
      <p:ext uri="{BB962C8B-B14F-4D97-AF65-F5344CB8AC3E}">
        <p14:creationId xmlns:p14="http://schemas.microsoft.com/office/powerpoint/2010/main" val="87397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BA5F8-C0D4-DA80-1483-978B0DCE1FA3}"/>
              </a:ext>
            </a:extLst>
          </p:cNvPr>
          <p:cNvPicPr>
            <a:picLocks noChangeAspect="1"/>
          </p:cNvPicPr>
          <p:nvPr/>
        </p:nvPicPr>
        <p:blipFill rotWithShape="1">
          <a:blip r:embed="rId2"/>
          <a:srcRect l="20625" t="1282" r="18005" b="69616"/>
          <a:stretch/>
        </p:blipFill>
        <p:spPr>
          <a:xfrm>
            <a:off x="0" y="0"/>
            <a:ext cx="12195737" cy="3253154"/>
          </a:xfrm>
          <a:prstGeom prst="rect">
            <a:avLst/>
          </a:prstGeom>
        </p:spPr>
      </p:pic>
    </p:spTree>
    <p:extLst>
      <p:ext uri="{BB962C8B-B14F-4D97-AF65-F5344CB8AC3E}">
        <p14:creationId xmlns:p14="http://schemas.microsoft.com/office/powerpoint/2010/main" val="33556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37A99-08A2-A1F0-EB13-1F5D6BCCD337}"/>
              </a:ext>
            </a:extLst>
          </p:cNvPr>
          <p:cNvPicPr>
            <a:picLocks noChangeAspect="1"/>
          </p:cNvPicPr>
          <p:nvPr/>
        </p:nvPicPr>
        <p:blipFill rotWithShape="1">
          <a:blip r:embed="rId2"/>
          <a:srcRect l="28702" t="3974" r="13606" b="19615"/>
          <a:stretch/>
        </p:blipFill>
        <p:spPr>
          <a:xfrm>
            <a:off x="0" y="-79130"/>
            <a:ext cx="9311586" cy="6937130"/>
          </a:xfrm>
          <a:prstGeom prst="rect">
            <a:avLst/>
          </a:prstGeom>
        </p:spPr>
      </p:pic>
      <p:pic>
        <p:nvPicPr>
          <p:cNvPr id="8" name="Picture 7">
            <a:extLst>
              <a:ext uri="{FF2B5EF4-FFF2-40B4-BE49-F238E27FC236}">
                <a16:creationId xmlns:a16="http://schemas.microsoft.com/office/drawing/2014/main" id="{BC763AC5-17CA-85CB-3C03-028EB9F0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891" y="1953523"/>
            <a:ext cx="2143125" cy="2143125"/>
          </a:xfrm>
          <a:prstGeom prst="rect">
            <a:avLst/>
          </a:prstGeom>
        </p:spPr>
      </p:pic>
    </p:spTree>
    <p:extLst>
      <p:ext uri="{BB962C8B-B14F-4D97-AF65-F5344CB8AC3E}">
        <p14:creationId xmlns:p14="http://schemas.microsoft.com/office/powerpoint/2010/main" val="72499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9050A-3679-43C7-87A2-9E70CADECE66}"/>
              </a:ext>
            </a:extLst>
          </p:cNvPr>
          <p:cNvPicPr>
            <a:picLocks noChangeAspect="1"/>
          </p:cNvPicPr>
          <p:nvPr/>
        </p:nvPicPr>
        <p:blipFill rotWithShape="1">
          <a:blip r:embed="rId2"/>
          <a:srcRect l="29133" t="5000" r="12092" b="12307"/>
          <a:stretch/>
        </p:blipFill>
        <p:spPr>
          <a:xfrm>
            <a:off x="0" y="0"/>
            <a:ext cx="8665536" cy="6858000"/>
          </a:xfrm>
          <a:prstGeom prst="rect">
            <a:avLst/>
          </a:prstGeom>
        </p:spPr>
      </p:pic>
      <p:pic>
        <p:nvPicPr>
          <p:cNvPr id="4" name="Picture 3">
            <a:extLst>
              <a:ext uri="{FF2B5EF4-FFF2-40B4-BE49-F238E27FC236}">
                <a16:creationId xmlns:a16="http://schemas.microsoft.com/office/drawing/2014/main" id="{2A3D819C-1E6F-75AD-035D-248E3F18E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898" y="2039816"/>
            <a:ext cx="2228850" cy="2057400"/>
          </a:xfrm>
          <a:prstGeom prst="rect">
            <a:avLst/>
          </a:prstGeom>
        </p:spPr>
      </p:pic>
    </p:spTree>
    <p:extLst>
      <p:ext uri="{BB962C8B-B14F-4D97-AF65-F5344CB8AC3E}">
        <p14:creationId xmlns:p14="http://schemas.microsoft.com/office/powerpoint/2010/main" val="294669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8BB6D-B1CC-B5E8-7DF3-0FAF5066DC63}"/>
              </a:ext>
            </a:extLst>
          </p:cNvPr>
          <p:cNvPicPr>
            <a:picLocks noChangeAspect="1"/>
          </p:cNvPicPr>
          <p:nvPr/>
        </p:nvPicPr>
        <p:blipFill rotWithShape="1">
          <a:blip r:embed="rId2"/>
          <a:srcRect l="29495" t="22950" r="13173" b="25256"/>
          <a:stretch/>
        </p:blipFill>
        <p:spPr>
          <a:xfrm>
            <a:off x="-1" y="0"/>
            <a:ext cx="9066085" cy="4607169"/>
          </a:xfrm>
          <a:prstGeom prst="rect">
            <a:avLst/>
          </a:prstGeom>
        </p:spPr>
      </p:pic>
      <p:pic>
        <p:nvPicPr>
          <p:cNvPr id="6" name="Picture 5">
            <a:extLst>
              <a:ext uri="{FF2B5EF4-FFF2-40B4-BE49-F238E27FC236}">
                <a16:creationId xmlns:a16="http://schemas.microsoft.com/office/drawing/2014/main" id="{CFA27278-50E6-29F5-081B-C8AA0EEAB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2329" y="1699077"/>
            <a:ext cx="2143125" cy="2143125"/>
          </a:xfrm>
          <a:prstGeom prst="rect">
            <a:avLst/>
          </a:prstGeom>
        </p:spPr>
      </p:pic>
    </p:spTree>
    <p:extLst>
      <p:ext uri="{BB962C8B-B14F-4D97-AF65-F5344CB8AC3E}">
        <p14:creationId xmlns:p14="http://schemas.microsoft.com/office/powerpoint/2010/main" val="4994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73DF-C0EB-88BF-2B08-EE36C9C4251C}"/>
              </a:ext>
            </a:extLst>
          </p:cNvPr>
          <p:cNvSpPr>
            <a:spLocks noGrp="1"/>
          </p:cNvSpPr>
          <p:nvPr>
            <p:ph type="title"/>
          </p:nvPr>
        </p:nvSpPr>
        <p:spPr>
          <a:xfrm>
            <a:off x="0" y="0"/>
            <a:ext cx="10515600" cy="1325563"/>
          </a:xfrm>
        </p:spPr>
        <p:txBody>
          <a:bodyPr/>
          <a:lstStyle/>
          <a:p>
            <a:r>
              <a:rPr lang="en-US" dirty="0"/>
              <a:t>A remarkable interaction</a:t>
            </a:r>
          </a:p>
        </p:txBody>
      </p:sp>
      <p:pic>
        <p:nvPicPr>
          <p:cNvPr id="5" name="Content Placeholder 4">
            <a:extLst>
              <a:ext uri="{FF2B5EF4-FFF2-40B4-BE49-F238E27FC236}">
                <a16:creationId xmlns:a16="http://schemas.microsoft.com/office/drawing/2014/main" id="{B057166E-5B05-3CF7-C951-BB31C9569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34340" y="0"/>
            <a:ext cx="6057660" cy="6919743"/>
          </a:xfrm>
        </p:spPr>
      </p:pic>
      <p:sp>
        <p:nvSpPr>
          <p:cNvPr id="6" name="Rectangle 5">
            <a:extLst>
              <a:ext uri="{FF2B5EF4-FFF2-40B4-BE49-F238E27FC236}">
                <a16:creationId xmlns:a16="http://schemas.microsoft.com/office/drawing/2014/main" id="{8ED6EC26-D282-E771-7F77-A96C00F29D73}"/>
              </a:ext>
            </a:extLst>
          </p:cNvPr>
          <p:cNvSpPr/>
          <p:nvPr/>
        </p:nvSpPr>
        <p:spPr>
          <a:xfrm>
            <a:off x="6134340" y="553916"/>
            <a:ext cx="6057660" cy="967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AF1EA0-F6AB-22AA-BE7C-B20CD04673AF}"/>
              </a:ext>
            </a:extLst>
          </p:cNvPr>
          <p:cNvSpPr/>
          <p:nvPr/>
        </p:nvSpPr>
        <p:spPr>
          <a:xfrm>
            <a:off x="6134340" y="1521069"/>
            <a:ext cx="6057660" cy="4908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26A7B4-B6CC-B0D8-5CDA-3F62CDADAD99}"/>
              </a:ext>
            </a:extLst>
          </p:cNvPr>
          <p:cNvSpPr/>
          <p:nvPr/>
        </p:nvSpPr>
        <p:spPr>
          <a:xfrm>
            <a:off x="6134340" y="6304083"/>
            <a:ext cx="6057660" cy="615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A355E931-29C0-B1AB-E4A5-E67858EB601D}"/>
              </a:ext>
            </a:extLst>
          </p:cNvPr>
          <p:cNvSpPr txBox="1">
            <a:spLocks/>
          </p:cNvSpPr>
          <p:nvPr/>
        </p:nvSpPr>
        <p:spPr>
          <a:xfrm>
            <a:off x="838199" y="1825625"/>
            <a:ext cx="4625051" cy="4690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Is this:</a:t>
            </a:r>
          </a:p>
          <a:p>
            <a:pPr lvl="1"/>
            <a:r>
              <a:rPr lang="en-US" dirty="0"/>
              <a:t>a subtle death threat</a:t>
            </a:r>
          </a:p>
          <a:p>
            <a:pPr lvl="1"/>
            <a:r>
              <a:rPr lang="en-US" dirty="0"/>
              <a:t>a display of a perverse sense of humor</a:t>
            </a:r>
          </a:p>
          <a:p>
            <a:pPr lvl="1"/>
            <a:r>
              <a:rPr lang="en-US" dirty="0"/>
              <a:t>a </a:t>
            </a:r>
            <a:r>
              <a:rPr lang="en-US" dirty="0" err="1"/>
              <a:t>ripoff</a:t>
            </a:r>
            <a:endParaRPr lang="en-US" dirty="0"/>
          </a:p>
          <a:p>
            <a:pPr lvl="1"/>
            <a:r>
              <a:rPr lang="en-US" dirty="0"/>
              <a:t>an indication that the system doesn’t know what it’s doing</a:t>
            </a:r>
          </a:p>
          <a:p>
            <a:pPr lvl="1"/>
            <a:endParaRPr lang="en-US" dirty="0"/>
          </a:p>
        </p:txBody>
      </p:sp>
    </p:spTree>
    <p:extLst>
      <p:ext uri="{BB962C8B-B14F-4D97-AF65-F5344CB8AC3E}">
        <p14:creationId xmlns:p14="http://schemas.microsoft.com/office/powerpoint/2010/main" val="398609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0000"/>
                                        <p:tgtEl>
                                          <p:spTgt spid="7"/>
                                        </p:tgtEl>
                                        <p:attrNameLst>
                                          <p:attrName>ppt_x</p:attrName>
                                        </p:attrNameLst>
                                      </p:cBhvr>
                                      <p:tavLst>
                                        <p:tav tm="0">
                                          <p:val>
                                            <p:strVal val="ppt_x"/>
                                          </p:val>
                                        </p:tav>
                                        <p:tav tm="100000">
                                          <p:val>
                                            <p:strVal val="ppt_x"/>
                                          </p:val>
                                        </p:tav>
                                      </p:tavLst>
                                    </p:anim>
                                    <p:anim calcmode="lin" valueType="num">
                                      <p:cBhvr additive="base">
                                        <p:cTn id="13" dur="10000"/>
                                        <p:tgtEl>
                                          <p:spTgt spid="7"/>
                                        </p:tgtEl>
                                        <p:attrNameLst>
                                          <p:attrName>ppt_y</p:attrName>
                                        </p:attrNameLst>
                                      </p:cBhvr>
                                      <p:tavLst>
                                        <p:tav tm="0">
                                          <p:val>
                                            <p:strVal val="ppt_y"/>
                                          </p:val>
                                        </p:tav>
                                        <p:tav tm="100000">
                                          <p:val>
                                            <p:strVal val="1+ppt_h/2"/>
                                          </p:val>
                                        </p:tav>
                                      </p:tavLst>
                                    </p:anim>
                                    <p:set>
                                      <p:cBhvr>
                                        <p:cTn id="14" dur="1" fill="hold">
                                          <p:stCondLst>
                                            <p:cond delay="9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3B310-27AD-C1AE-DDF9-969F3A977193}"/>
              </a:ext>
            </a:extLst>
          </p:cNvPr>
          <p:cNvPicPr>
            <a:picLocks noChangeAspect="1"/>
          </p:cNvPicPr>
          <p:nvPr/>
        </p:nvPicPr>
        <p:blipFill rotWithShape="1">
          <a:blip r:embed="rId2"/>
          <a:srcRect l="29640" t="5001" r="14254" b="23205"/>
          <a:stretch/>
        </p:blipFill>
        <p:spPr>
          <a:xfrm>
            <a:off x="0" y="0"/>
            <a:ext cx="9527723" cy="6858000"/>
          </a:xfrm>
          <a:prstGeom prst="rect">
            <a:avLst/>
          </a:prstGeom>
        </p:spPr>
      </p:pic>
      <p:pic>
        <p:nvPicPr>
          <p:cNvPr id="7" name="Picture 6">
            <a:extLst>
              <a:ext uri="{FF2B5EF4-FFF2-40B4-BE49-F238E27FC236}">
                <a16:creationId xmlns:a16="http://schemas.microsoft.com/office/drawing/2014/main" id="{A5C6BE91-5F5C-5FC3-9E9C-21E40AFE6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2154115"/>
            <a:ext cx="2743200" cy="2057400"/>
          </a:xfrm>
          <a:prstGeom prst="rect">
            <a:avLst/>
          </a:prstGeom>
        </p:spPr>
      </p:pic>
    </p:spTree>
    <p:extLst>
      <p:ext uri="{BB962C8B-B14F-4D97-AF65-F5344CB8AC3E}">
        <p14:creationId xmlns:p14="http://schemas.microsoft.com/office/powerpoint/2010/main" val="1354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73DF-C0EB-88BF-2B08-EE36C9C4251C}"/>
              </a:ext>
            </a:extLst>
          </p:cNvPr>
          <p:cNvSpPr>
            <a:spLocks noGrp="1"/>
          </p:cNvSpPr>
          <p:nvPr>
            <p:ph type="title"/>
          </p:nvPr>
        </p:nvSpPr>
        <p:spPr>
          <a:xfrm>
            <a:off x="603002" y="-320040"/>
            <a:ext cx="10515600" cy="1325563"/>
          </a:xfrm>
        </p:spPr>
        <p:txBody>
          <a:bodyPr/>
          <a:lstStyle/>
          <a:p>
            <a:r>
              <a:rPr lang="en-US" dirty="0"/>
              <a:t>Problematic examples in social choice</a:t>
            </a:r>
          </a:p>
        </p:txBody>
      </p:sp>
      <p:sp>
        <p:nvSpPr>
          <p:cNvPr id="3" name="Content Placeholder 2">
            <a:extLst>
              <a:ext uri="{FF2B5EF4-FFF2-40B4-BE49-F238E27FC236}">
                <a16:creationId xmlns:a16="http://schemas.microsoft.com/office/drawing/2014/main" id="{BF53DAA6-1E91-D26A-6353-5C2BFF606A5D}"/>
              </a:ext>
            </a:extLst>
          </p:cNvPr>
          <p:cNvSpPr>
            <a:spLocks noGrp="1"/>
          </p:cNvSpPr>
          <p:nvPr>
            <p:ph idx="1"/>
          </p:nvPr>
        </p:nvSpPr>
        <p:spPr>
          <a:xfrm>
            <a:off x="7245820" y="4031537"/>
            <a:ext cx="4550780" cy="1522447"/>
          </a:xfrm>
        </p:spPr>
        <p:txBody>
          <a:bodyPr>
            <a:normAutofit/>
          </a:bodyPr>
          <a:lstStyle/>
          <a:p>
            <a:pPr marL="0" indent="0" algn="ctr">
              <a:buNone/>
            </a:pPr>
            <a:r>
              <a:rPr lang="en-US" sz="3600" i="1" dirty="0"/>
              <a:t>discursive dilemma / doctrinal paradox</a:t>
            </a:r>
            <a:endParaRPr lang="en-US" sz="3200" i="1" dirty="0"/>
          </a:p>
          <a:p>
            <a:pPr lvl="1" algn="ctr"/>
            <a:endParaRPr lang="en-US" sz="3200" dirty="0"/>
          </a:p>
          <a:p>
            <a:pPr lvl="1" algn="ctr"/>
            <a:endParaRPr lang="en-US" sz="3200" dirty="0"/>
          </a:p>
          <a:p>
            <a:pPr lvl="1" algn="ctr"/>
            <a:endParaRPr lang="en-US" sz="3200" dirty="0"/>
          </a:p>
          <a:p>
            <a:pPr lvl="1" algn="ctr"/>
            <a:endParaRPr lang="en-US" sz="3200" dirty="0"/>
          </a:p>
          <a:p>
            <a:pPr lvl="1" algn="ctr"/>
            <a:endParaRPr lang="en-US" sz="3200" dirty="0"/>
          </a:p>
          <a:p>
            <a:pPr lvl="1" algn="ctr"/>
            <a:endParaRPr lang="en-US" sz="3200" dirty="0"/>
          </a:p>
        </p:txBody>
      </p:sp>
      <p:sp>
        <p:nvSpPr>
          <p:cNvPr id="4" name="Content Placeholder 2">
            <a:extLst>
              <a:ext uri="{FF2B5EF4-FFF2-40B4-BE49-F238E27FC236}">
                <a16:creationId xmlns:a16="http://schemas.microsoft.com/office/drawing/2014/main" id="{5D5099EF-7F7D-EC94-8631-0BA7BB22DB76}"/>
              </a:ext>
            </a:extLst>
          </p:cNvPr>
          <p:cNvSpPr txBox="1">
            <a:spLocks/>
          </p:cNvSpPr>
          <p:nvPr/>
        </p:nvSpPr>
        <p:spPr>
          <a:xfrm>
            <a:off x="1078478" y="4010363"/>
            <a:ext cx="4550780" cy="1522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i="1" dirty="0"/>
              <a:t>Condorcet cycle</a:t>
            </a:r>
            <a:endParaRPr lang="en-US" sz="3200" i="1" dirty="0"/>
          </a:p>
          <a:p>
            <a:pPr lvl="1" algn="ctr"/>
            <a:endParaRPr lang="en-US" sz="3200" dirty="0"/>
          </a:p>
          <a:p>
            <a:pPr lvl="1" algn="ctr"/>
            <a:endParaRPr lang="en-US" sz="3200" dirty="0"/>
          </a:p>
          <a:p>
            <a:pPr lvl="1" algn="ctr"/>
            <a:endParaRPr lang="en-US" sz="3200" dirty="0"/>
          </a:p>
          <a:p>
            <a:pPr lvl="1" algn="ctr"/>
            <a:endParaRPr lang="en-US" sz="3200" dirty="0"/>
          </a:p>
          <a:p>
            <a:pPr lvl="1" algn="ctr"/>
            <a:endParaRPr lang="en-US" sz="3200" dirty="0"/>
          </a:p>
          <a:p>
            <a:pPr lvl="1" algn="ctr"/>
            <a:endParaRPr lang="en-US" sz="3200" dirty="0"/>
          </a:p>
        </p:txBody>
      </p:sp>
      <p:pic>
        <p:nvPicPr>
          <p:cNvPr id="26" name="Picture 25">
            <a:extLst>
              <a:ext uri="{FF2B5EF4-FFF2-40B4-BE49-F238E27FC236}">
                <a16:creationId xmlns:a16="http://schemas.microsoft.com/office/drawing/2014/main" id="{B43EEC6A-8ACC-B09B-DC1F-7E8A9AFCF013}"/>
              </a:ext>
            </a:extLst>
          </p:cNvPr>
          <p:cNvPicPr>
            <a:picLocks noChangeAspect="1"/>
          </p:cNvPicPr>
          <p:nvPr/>
        </p:nvPicPr>
        <p:blipFill>
          <a:blip r:embed="rId2"/>
          <a:stretch>
            <a:fillRect/>
          </a:stretch>
        </p:blipFill>
        <p:spPr>
          <a:xfrm>
            <a:off x="160312" y="1219944"/>
            <a:ext cx="5322417" cy="2672630"/>
          </a:xfrm>
          <a:prstGeom prst="rect">
            <a:avLst/>
          </a:prstGeom>
        </p:spPr>
      </p:pic>
      <p:pic>
        <p:nvPicPr>
          <p:cNvPr id="59" name="Picture 58">
            <a:extLst>
              <a:ext uri="{FF2B5EF4-FFF2-40B4-BE49-F238E27FC236}">
                <a16:creationId xmlns:a16="http://schemas.microsoft.com/office/drawing/2014/main" id="{F53D12D8-5444-8702-725D-D6A8F34B928C}"/>
              </a:ext>
            </a:extLst>
          </p:cNvPr>
          <p:cNvPicPr>
            <a:picLocks noChangeAspect="1"/>
          </p:cNvPicPr>
          <p:nvPr/>
        </p:nvPicPr>
        <p:blipFill>
          <a:blip r:embed="rId3"/>
          <a:stretch>
            <a:fillRect/>
          </a:stretch>
        </p:blipFill>
        <p:spPr>
          <a:xfrm>
            <a:off x="6844739" y="1121934"/>
            <a:ext cx="4870343" cy="2770640"/>
          </a:xfrm>
          <a:prstGeom prst="rect">
            <a:avLst/>
          </a:prstGeom>
        </p:spPr>
      </p:pic>
      <p:sp>
        <p:nvSpPr>
          <p:cNvPr id="60" name="Content Placeholder 2">
            <a:extLst>
              <a:ext uri="{FF2B5EF4-FFF2-40B4-BE49-F238E27FC236}">
                <a16:creationId xmlns:a16="http://schemas.microsoft.com/office/drawing/2014/main" id="{C37C739D-F85F-1A25-3084-9FB400A9C651}"/>
              </a:ext>
            </a:extLst>
          </p:cNvPr>
          <p:cNvSpPr txBox="1">
            <a:spLocks/>
          </p:cNvSpPr>
          <p:nvPr/>
        </p:nvSpPr>
        <p:spPr>
          <a:xfrm>
            <a:off x="1652441" y="5532810"/>
            <a:ext cx="9173603" cy="1522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i="1" dirty="0"/>
              <a:t>… but social choice is precisely about how to aggregate into a consistent assessment! </a:t>
            </a:r>
            <a:endParaRPr lang="en-US" sz="3200" b="1" dirty="0"/>
          </a:p>
          <a:p>
            <a:pPr lvl="1" algn="ctr"/>
            <a:endParaRPr lang="en-US" sz="3200" dirty="0"/>
          </a:p>
          <a:p>
            <a:pPr lvl="1" algn="ctr"/>
            <a:endParaRPr lang="en-US" sz="3200" dirty="0"/>
          </a:p>
          <a:p>
            <a:pPr lvl="1" algn="ctr"/>
            <a:endParaRPr lang="en-US" sz="3200" dirty="0"/>
          </a:p>
          <a:p>
            <a:pPr lvl="1" algn="ctr"/>
            <a:endParaRPr lang="en-US" sz="3200" dirty="0"/>
          </a:p>
        </p:txBody>
      </p:sp>
    </p:spTree>
    <p:extLst>
      <p:ext uri="{BB962C8B-B14F-4D97-AF65-F5344CB8AC3E}">
        <p14:creationId xmlns:p14="http://schemas.microsoft.com/office/powerpoint/2010/main" val="12563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62CB-3B08-D8E3-22C3-620814C79095}"/>
              </a:ext>
            </a:extLst>
          </p:cNvPr>
          <p:cNvSpPr>
            <a:spLocks noGrp="1"/>
          </p:cNvSpPr>
          <p:nvPr>
            <p:ph type="title"/>
          </p:nvPr>
        </p:nvSpPr>
        <p:spPr>
          <a:xfrm>
            <a:off x="276225" y="365125"/>
            <a:ext cx="9534525" cy="1325563"/>
          </a:xfrm>
        </p:spPr>
        <p:txBody>
          <a:bodyPr>
            <a:normAutofit fontScale="90000"/>
          </a:bodyPr>
          <a:lstStyle/>
          <a:p>
            <a:r>
              <a:rPr lang="en-US" dirty="0"/>
              <a:t>Illustrative example of axiomatic approach:</a:t>
            </a:r>
            <a:br>
              <a:rPr lang="en-US" dirty="0"/>
            </a:br>
            <a:r>
              <a:rPr lang="en-US" dirty="0"/>
              <a:t>Independence of clones</a:t>
            </a:r>
          </a:p>
        </p:txBody>
      </p:sp>
      <p:pic>
        <p:nvPicPr>
          <p:cNvPr id="5" name="Picture 4">
            <a:hlinkClick r:id="rId2"/>
            <a:extLst>
              <a:ext uri="{FF2B5EF4-FFF2-40B4-BE49-F238E27FC236}">
                <a16:creationId xmlns:a16="http://schemas.microsoft.com/office/drawing/2014/main" id="{DC4E97BA-2183-C864-17AA-44DC7F64F5AD}"/>
              </a:ext>
            </a:extLst>
          </p:cNvPr>
          <p:cNvPicPr>
            <a:picLocks noChangeAspect="1"/>
          </p:cNvPicPr>
          <p:nvPr/>
        </p:nvPicPr>
        <p:blipFill>
          <a:blip r:embed="rId3"/>
          <a:stretch>
            <a:fillRect/>
          </a:stretch>
        </p:blipFill>
        <p:spPr>
          <a:xfrm>
            <a:off x="276225" y="2289641"/>
            <a:ext cx="11428513" cy="4337328"/>
          </a:xfrm>
          <a:prstGeom prst="rect">
            <a:avLst/>
          </a:prstGeom>
        </p:spPr>
      </p:pic>
      <p:sp>
        <p:nvSpPr>
          <p:cNvPr id="6" name="TextBox 5">
            <a:extLst>
              <a:ext uri="{FF2B5EF4-FFF2-40B4-BE49-F238E27FC236}">
                <a16:creationId xmlns:a16="http://schemas.microsoft.com/office/drawing/2014/main" id="{74E88902-D4AD-3A50-CBAB-A8055D0EA6C0}"/>
              </a:ext>
            </a:extLst>
          </p:cNvPr>
          <p:cNvSpPr txBox="1"/>
          <p:nvPr/>
        </p:nvSpPr>
        <p:spPr>
          <a:xfrm>
            <a:off x="8609326" y="6308209"/>
            <a:ext cx="2817374" cy="523220"/>
          </a:xfrm>
          <a:prstGeom prst="rect">
            <a:avLst/>
          </a:prstGeom>
          <a:noFill/>
        </p:spPr>
        <p:txBody>
          <a:bodyPr wrap="none" rtlCol="0">
            <a:spAutoFit/>
          </a:bodyPr>
          <a:lstStyle/>
          <a:p>
            <a:r>
              <a:rPr lang="en-US" sz="2800" dirty="0"/>
              <a:t>from Schulze [’11]</a:t>
            </a:r>
          </a:p>
        </p:txBody>
      </p:sp>
      <p:pic>
        <p:nvPicPr>
          <p:cNvPr id="4" name="Picture 3">
            <a:extLst>
              <a:ext uri="{FF2B5EF4-FFF2-40B4-BE49-F238E27FC236}">
                <a16:creationId xmlns:a16="http://schemas.microsoft.com/office/drawing/2014/main" id="{64577BE7-01E4-E14B-7B23-D241AD125C4E}"/>
              </a:ext>
            </a:extLst>
          </p:cNvPr>
          <p:cNvPicPr>
            <a:picLocks noChangeAspect="1"/>
          </p:cNvPicPr>
          <p:nvPr/>
        </p:nvPicPr>
        <p:blipFill>
          <a:blip r:embed="rId4">
            <a:extLst>
              <a:ext uri="{28A0092B-C50C-407E-A947-70E740481C1C}">
                <a14:useLocalDpi xmlns:a14="http://schemas.microsoft.com/office/drawing/2010/main" val="0"/>
              </a:ext>
            </a:extLst>
          </a:blip>
          <a:srcRect l="19722" r="21527" b="24861"/>
          <a:stretch/>
        </p:blipFill>
        <p:spPr>
          <a:xfrm>
            <a:off x="10018013" y="26571"/>
            <a:ext cx="1321924" cy="1690688"/>
          </a:xfrm>
          <a:prstGeom prst="rect">
            <a:avLst/>
          </a:prstGeom>
        </p:spPr>
      </p:pic>
      <p:sp>
        <p:nvSpPr>
          <p:cNvPr id="3" name="TextBox 2">
            <a:extLst>
              <a:ext uri="{FF2B5EF4-FFF2-40B4-BE49-F238E27FC236}">
                <a16:creationId xmlns:a16="http://schemas.microsoft.com/office/drawing/2014/main" id="{41C60939-E01E-7EC9-E32D-F8B706F99669}"/>
              </a:ext>
            </a:extLst>
          </p:cNvPr>
          <p:cNvSpPr txBox="1"/>
          <p:nvPr/>
        </p:nvSpPr>
        <p:spPr>
          <a:xfrm>
            <a:off x="9926131" y="1818784"/>
            <a:ext cx="1413806" cy="369332"/>
          </a:xfrm>
          <a:prstGeom prst="rect">
            <a:avLst/>
          </a:prstGeom>
          <a:noFill/>
        </p:spPr>
        <p:txBody>
          <a:bodyPr wrap="square" rtlCol="0">
            <a:spAutoFit/>
          </a:bodyPr>
          <a:lstStyle/>
          <a:p>
            <a:pPr algn="ctr"/>
            <a:r>
              <a:rPr lang="en-US" i="1" dirty="0"/>
              <a:t>Emin Berker</a:t>
            </a:r>
          </a:p>
        </p:txBody>
      </p:sp>
    </p:spTree>
    <p:extLst>
      <p:ext uri="{BB962C8B-B14F-4D97-AF65-F5344CB8AC3E}">
        <p14:creationId xmlns:p14="http://schemas.microsoft.com/office/powerpoint/2010/main" val="2381247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F0534AF-C5AB-4B20-ED72-24F46E7C6D4F}"/>
              </a:ext>
            </a:extLst>
          </p:cNvPr>
          <p:cNvPicPr>
            <a:picLocks noChangeAspect="1"/>
          </p:cNvPicPr>
          <p:nvPr/>
        </p:nvPicPr>
        <p:blipFill rotWithShape="1">
          <a:blip r:embed="rId3"/>
          <a:srcRect l="2981" r="5576" b="12650"/>
          <a:stretch/>
        </p:blipFill>
        <p:spPr>
          <a:xfrm>
            <a:off x="0" y="0"/>
            <a:ext cx="12195879" cy="6858000"/>
          </a:xfrm>
          <a:prstGeom prst="rect">
            <a:avLst/>
          </a:prstGeom>
        </p:spPr>
      </p:pic>
    </p:spTree>
    <p:extLst>
      <p:ext uri="{BB962C8B-B14F-4D97-AF65-F5344CB8AC3E}">
        <p14:creationId xmlns:p14="http://schemas.microsoft.com/office/powerpoint/2010/main" val="2667842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9" y="40146"/>
            <a:ext cx="10515600" cy="1325563"/>
          </a:xfrm>
        </p:spPr>
        <p:txBody>
          <a:bodyPr/>
          <a:lstStyle/>
          <a:p>
            <a:r>
              <a:rPr lang="en-US" dirty="0">
                <a:solidFill>
                  <a:srgbClr val="0070C0"/>
                </a:solidFill>
              </a:rPr>
              <a:t>Ranking Responses: </a:t>
            </a:r>
            <a:r>
              <a:rPr lang="en-US" dirty="0" err="1">
                <a:solidFill>
                  <a:srgbClr val="0070C0"/>
                </a:solidFill>
              </a:rPr>
              <a:t>Borda</a:t>
            </a:r>
            <a:r>
              <a:rPr lang="en-US" dirty="0">
                <a:solidFill>
                  <a:srgbClr val="0070C0"/>
                </a:solidFill>
              </a:rPr>
              <a:t> score</a:t>
            </a:r>
          </a:p>
        </p:txBody>
      </p:sp>
      <p:sp>
        <p:nvSpPr>
          <p:cNvPr id="3" name="Content Placeholder 2"/>
          <p:cNvSpPr>
            <a:spLocks noGrp="1"/>
          </p:cNvSpPr>
          <p:nvPr>
            <p:ph idx="1"/>
          </p:nvPr>
        </p:nvSpPr>
        <p:spPr>
          <a:xfrm>
            <a:off x="2087877" y="5608335"/>
            <a:ext cx="8293277" cy="1550126"/>
          </a:xfrm>
        </p:spPr>
        <p:txBody>
          <a:bodyPr>
            <a:normAutofit/>
          </a:bodyPr>
          <a:lstStyle/>
          <a:p>
            <a:r>
              <a:rPr lang="en-US" dirty="0"/>
              <a:t>Stop wins with 8 points, Caution has 7</a:t>
            </a:r>
          </a:p>
          <a:p>
            <a:r>
              <a:rPr lang="en-US" dirty="0"/>
              <a:t>How can rater 3 manipulate?</a:t>
            </a:r>
          </a:p>
        </p:txBody>
      </p:sp>
      <p:pic>
        <p:nvPicPr>
          <p:cNvPr id="4" name="Picture 3">
            <a:extLst>
              <a:ext uri="{FF2B5EF4-FFF2-40B4-BE49-F238E27FC236}">
                <a16:creationId xmlns:a16="http://schemas.microsoft.com/office/drawing/2014/main" id="{6082C61D-608F-CFF9-3ADC-1F4A9ABDC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227" y="1172443"/>
            <a:ext cx="1133640" cy="1133640"/>
          </a:xfrm>
          <a:prstGeom prst="rect">
            <a:avLst/>
          </a:prstGeom>
        </p:spPr>
      </p:pic>
      <p:pic>
        <p:nvPicPr>
          <p:cNvPr id="5" name="Picture 4">
            <a:extLst>
              <a:ext uri="{FF2B5EF4-FFF2-40B4-BE49-F238E27FC236}">
                <a16:creationId xmlns:a16="http://schemas.microsoft.com/office/drawing/2014/main" id="{F9AEC163-8782-CC4B-85DC-C0106780C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024" y="1217789"/>
            <a:ext cx="1178985" cy="1088294"/>
          </a:xfrm>
          <a:prstGeom prst="rect">
            <a:avLst/>
          </a:prstGeom>
        </p:spPr>
      </p:pic>
      <p:pic>
        <p:nvPicPr>
          <p:cNvPr id="7" name="Picture 6">
            <a:extLst>
              <a:ext uri="{FF2B5EF4-FFF2-40B4-BE49-F238E27FC236}">
                <a16:creationId xmlns:a16="http://schemas.microsoft.com/office/drawing/2014/main" id="{50CF7FDB-EB6B-DBB6-E99C-9B621CCFD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166" y="1217789"/>
            <a:ext cx="1133640" cy="1133640"/>
          </a:xfrm>
          <a:prstGeom prst="rect">
            <a:avLst/>
          </a:prstGeom>
        </p:spPr>
      </p:pic>
      <p:pic>
        <p:nvPicPr>
          <p:cNvPr id="8" name="Picture 7">
            <a:extLst>
              <a:ext uri="{FF2B5EF4-FFF2-40B4-BE49-F238E27FC236}">
                <a16:creationId xmlns:a16="http://schemas.microsoft.com/office/drawing/2014/main" id="{43F76752-83AC-EA29-EFBC-DCFB6816EB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727" y="1220502"/>
            <a:ext cx="1451059" cy="1088294"/>
          </a:xfrm>
          <a:prstGeom prst="rect">
            <a:avLst/>
          </a:prstGeom>
        </p:spPr>
      </p:pic>
      <p:sp>
        <p:nvSpPr>
          <p:cNvPr id="9" name="TextBox 8">
            <a:extLst>
              <a:ext uri="{FF2B5EF4-FFF2-40B4-BE49-F238E27FC236}">
                <a16:creationId xmlns:a16="http://schemas.microsoft.com/office/drawing/2014/main" id="{EF8603AF-6D19-388D-D342-4DCBC2977137}"/>
              </a:ext>
            </a:extLst>
          </p:cNvPr>
          <p:cNvSpPr txBox="1"/>
          <p:nvPr/>
        </p:nvSpPr>
        <p:spPr>
          <a:xfrm>
            <a:off x="5055103" y="1276551"/>
            <a:ext cx="465192" cy="769441"/>
          </a:xfrm>
          <a:prstGeom prst="rect">
            <a:avLst/>
          </a:prstGeom>
          <a:noFill/>
        </p:spPr>
        <p:txBody>
          <a:bodyPr wrap="none" rtlCol="0">
            <a:spAutoFit/>
          </a:bodyPr>
          <a:lstStyle/>
          <a:p>
            <a:r>
              <a:rPr lang="en-US" sz="4400" b="1" dirty="0"/>
              <a:t>&gt;</a:t>
            </a:r>
          </a:p>
        </p:txBody>
      </p:sp>
      <p:sp>
        <p:nvSpPr>
          <p:cNvPr id="10" name="TextBox 9">
            <a:extLst>
              <a:ext uri="{FF2B5EF4-FFF2-40B4-BE49-F238E27FC236}">
                <a16:creationId xmlns:a16="http://schemas.microsoft.com/office/drawing/2014/main" id="{5A896183-949A-8087-4E0E-1BF37D13E620}"/>
              </a:ext>
            </a:extLst>
          </p:cNvPr>
          <p:cNvSpPr txBox="1"/>
          <p:nvPr/>
        </p:nvSpPr>
        <p:spPr>
          <a:xfrm>
            <a:off x="6948738" y="1276551"/>
            <a:ext cx="465192" cy="769441"/>
          </a:xfrm>
          <a:prstGeom prst="rect">
            <a:avLst/>
          </a:prstGeom>
          <a:noFill/>
        </p:spPr>
        <p:txBody>
          <a:bodyPr wrap="none" rtlCol="0">
            <a:spAutoFit/>
          </a:bodyPr>
          <a:lstStyle/>
          <a:p>
            <a:r>
              <a:rPr lang="en-US" sz="4400" b="1" dirty="0"/>
              <a:t>&gt;</a:t>
            </a:r>
          </a:p>
        </p:txBody>
      </p:sp>
      <p:sp>
        <p:nvSpPr>
          <p:cNvPr id="11" name="TextBox 10">
            <a:extLst>
              <a:ext uri="{FF2B5EF4-FFF2-40B4-BE49-F238E27FC236}">
                <a16:creationId xmlns:a16="http://schemas.microsoft.com/office/drawing/2014/main" id="{3B045A2A-6208-237E-8FE3-CCC8B07AADA5}"/>
              </a:ext>
            </a:extLst>
          </p:cNvPr>
          <p:cNvSpPr txBox="1"/>
          <p:nvPr/>
        </p:nvSpPr>
        <p:spPr>
          <a:xfrm>
            <a:off x="9082771" y="1276550"/>
            <a:ext cx="465192" cy="769441"/>
          </a:xfrm>
          <a:prstGeom prst="rect">
            <a:avLst/>
          </a:prstGeom>
          <a:noFill/>
        </p:spPr>
        <p:txBody>
          <a:bodyPr wrap="none" rtlCol="0">
            <a:spAutoFit/>
          </a:bodyPr>
          <a:lstStyle/>
          <a:p>
            <a:r>
              <a:rPr lang="en-US" sz="4400" b="1" dirty="0"/>
              <a:t>&gt;</a:t>
            </a:r>
          </a:p>
        </p:txBody>
      </p:sp>
      <p:pic>
        <p:nvPicPr>
          <p:cNvPr id="12" name="Picture 11">
            <a:extLst>
              <a:ext uri="{FF2B5EF4-FFF2-40B4-BE49-F238E27FC236}">
                <a16:creationId xmlns:a16="http://schemas.microsoft.com/office/drawing/2014/main" id="{00A50032-70BC-4973-7F2C-D9B6D63FF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227" y="2342678"/>
            <a:ext cx="1133640" cy="1133640"/>
          </a:xfrm>
          <a:prstGeom prst="rect">
            <a:avLst/>
          </a:prstGeom>
        </p:spPr>
      </p:pic>
      <p:pic>
        <p:nvPicPr>
          <p:cNvPr id="13" name="Picture 12">
            <a:extLst>
              <a:ext uri="{FF2B5EF4-FFF2-40B4-BE49-F238E27FC236}">
                <a16:creationId xmlns:a16="http://schemas.microsoft.com/office/drawing/2014/main" id="{98BD5FC3-BB1F-B8BC-4146-031A14702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024" y="2388024"/>
            <a:ext cx="1178985" cy="1088294"/>
          </a:xfrm>
          <a:prstGeom prst="rect">
            <a:avLst/>
          </a:prstGeom>
        </p:spPr>
      </p:pic>
      <p:pic>
        <p:nvPicPr>
          <p:cNvPr id="15" name="Picture 14">
            <a:extLst>
              <a:ext uri="{FF2B5EF4-FFF2-40B4-BE49-F238E27FC236}">
                <a16:creationId xmlns:a16="http://schemas.microsoft.com/office/drawing/2014/main" id="{2BCE1FF2-F103-436E-058D-A13851CF3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166" y="2388024"/>
            <a:ext cx="1133640" cy="1133640"/>
          </a:xfrm>
          <a:prstGeom prst="rect">
            <a:avLst/>
          </a:prstGeom>
        </p:spPr>
      </p:pic>
      <p:pic>
        <p:nvPicPr>
          <p:cNvPr id="16" name="Picture 15">
            <a:extLst>
              <a:ext uri="{FF2B5EF4-FFF2-40B4-BE49-F238E27FC236}">
                <a16:creationId xmlns:a16="http://schemas.microsoft.com/office/drawing/2014/main" id="{C9BCDE4F-7A14-2F09-2021-862F8A802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727" y="2390737"/>
            <a:ext cx="1451059" cy="1088294"/>
          </a:xfrm>
          <a:prstGeom prst="rect">
            <a:avLst/>
          </a:prstGeom>
        </p:spPr>
      </p:pic>
      <p:sp>
        <p:nvSpPr>
          <p:cNvPr id="17" name="TextBox 16">
            <a:extLst>
              <a:ext uri="{FF2B5EF4-FFF2-40B4-BE49-F238E27FC236}">
                <a16:creationId xmlns:a16="http://schemas.microsoft.com/office/drawing/2014/main" id="{2409D563-AB76-AEE4-34A9-0AC89932E158}"/>
              </a:ext>
            </a:extLst>
          </p:cNvPr>
          <p:cNvSpPr txBox="1"/>
          <p:nvPr/>
        </p:nvSpPr>
        <p:spPr>
          <a:xfrm>
            <a:off x="5055103" y="2446786"/>
            <a:ext cx="465192" cy="769441"/>
          </a:xfrm>
          <a:prstGeom prst="rect">
            <a:avLst/>
          </a:prstGeom>
          <a:noFill/>
        </p:spPr>
        <p:txBody>
          <a:bodyPr wrap="none" rtlCol="0">
            <a:spAutoFit/>
          </a:bodyPr>
          <a:lstStyle/>
          <a:p>
            <a:r>
              <a:rPr lang="en-US" sz="4400" b="1" dirty="0"/>
              <a:t>&gt;</a:t>
            </a:r>
          </a:p>
        </p:txBody>
      </p:sp>
      <p:sp>
        <p:nvSpPr>
          <p:cNvPr id="18" name="TextBox 17">
            <a:extLst>
              <a:ext uri="{FF2B5EF4-FFF2-40B4-BE49-F238E27FC236}">
                <a16:creationId xmlns:a16="http://schemas.microsoft.com/office/drawing/2014/main" id="{9BA28EF9-775B-7A0C-8595-FC3D87D586DA}"/>
              </a:ext>
            </a:extLst>
          </p:cNvPr>
          <p:cNvSpPr txBox="1"/>
          <p:nvPr/>
        </p:nvSpPr>
        <p:spPr>
          <a:xfrm>
            <a:off x="6948738" y="2446786"/>
            <a:ext cx="465192" cy="769441"/>
          </a:xfrm>
          <a:prstGeom prst="rect">
            <a:avLst/>
          </a:prstGeom>
          <a:noFill/>
        </p:spPr>
        <p:txBody>
          <a:bodyPr wrap="none" rtlCol="0">
            <a:spAutoFit/>
          </a:bodyPr>
          <a:lstStyle/>
          <a:p>
            <a:r>
              <a:rPr lang="en-US" sz="4400" b="1" dirty="0"/>
              <a:t>&gt;</a:t>
            </a:r>
          </a:p>
        </p:txBody>
      </p:sp>
      <p:sp>
        <p:nvSpPr>
          <p:cNvPr id="35" name="TextBox 34">
            <a:extLst>
              <a:ext uri="{FF2B5EF4-FFF2-40B4-BE49-F238E27FC236}">
                <a16:creationId xmlns:a16="http://schemas.microsoft.com/office/drawing/2014/main" id="{805FA777-03D3-C070-BD8E-1CE92BB249BA}"/>
              </a:ext>
            </a:extLst>
          </p:cNvPr>
          <p:cNvSpPr txBox="1"/>
          <p:nvPr/>
        </p:nvSpPr>
        <p:spPr>
          <a:xfrm>
            <a:off x="9082771" y="2446785"/>
            <a:ext cx="465192" cy="769441"/>
          </a:xfrm>
          <a:prstGeom prst="rect">
            <a:avLst/>
          </a:prstGeom>
          <a:noFill/>
        </p:spPr>
        <p:txBody>
          <a:bodyPr wrap="none" rtlCol="0">
            <a:spAutoFit/>
          </a:bodyPr>
          <a:lstStyle/>
          <a:p>
            <a:r>
              <a:rPr lang="en-US" sz="4400" b="1" dirty="0"/>
              <a:t>&gt;</a:t>
            </a:r>
          </a:p>
        </p:txBody>
      </p:sp>
      <p:pic>
        <p:nvPicPr>
          <p:cNvPr id="36" name="Picture 35">
            <a:extLst>
              <a:ext uri="{FF2B5EF4-FFF2-40B4-BE49-F238E27FC236}">
                <a16:creationId xmlns:a16="http://schemas.microsoft.com/office/drawing/2014/main" id="{89CE6807-F4F2-7803-EA41-4A6D98B90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477" y="3580932"/>
            <a:ext cx="1133640" cy="1133640"/>
          </a:xfrm>
          <a:prstGeom prst="rect">
            <a:avLst/>
          </a:prstGeom>
        </p:spPr>
      </p:pic>
      <p:pic>
        <p:nvPicPr>
          <p:cNvPr id="37" name="Picture 36">
            <a:extLst>
              <a:ext uri="{FF2B5EF4-FFF2-40B4-BE49-F238E27FC236}">
                <a16:creationId xmlns:a16="http://schemas.microsoft.com/office/drawing/2014/main" id="{760F20F6-7C42-DDDA-5691-5A6B1BD27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554" y="3547021"/>
            <a:ext cx="1178985" cy="1088294"/>
          </a:xfrm>
          <a:prstGeom prst="rect">
            <a:avLst/>
          </a:prstGeom>
        </p:spPr>
      </p:pic>
      <p:pic>
        <p:nvPicPr>
          <p:cNvPr id="38" name="Picture 37">
            <a:extLst>
              <a:ext uri="{FF2B5EF4-FFF2-40B4-BE49-F238E27FC236}">
                <a16:creationId xmlns:a16="http://schemas.microsoft.com/office/drawing/2014/main" id="{8649A973-CCBA-E638-92FC-4FBC49E74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166" y="3580932"/>
            <a:ext cx="1133640" cy="1133640"/>
          </a:xfrm>
          <a:prstGeom prst="rect">
            <a:avLst/>
          </a:prstGeom>
        </p:spPr>
      </p:pic>
      <p:pic>
        <p:nvPicPr>
          <p:cNvPr id="44" name="Picture 43">
            <a:extLst>
              <a:ext uri="{FF2B5EF4-FFF2-40B4-BE49-F238E27FC236}">
                <a16:creationId xmlns:a16="http://schemas.microsoft.com/office/drawing/2014/main" id="{5D38C378-57F2-ABCC-7527-6C366286C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9480" y="3606318"/>
            <a:ext cx="1451059" cy="1088294"/>
          </a:xfrm>
          <a:prstGeom prst="rect">
            <a:avLst/>
          </a:prstGeom>
        </p:spPr>
      </p:pic>
      <p:sp>
        <p:nvSpPr>
          <p:cNvPr id="45" name="TextBox 44">
            <a:extLst>
              <a:ext uri="{FF2B5EF4-FFF2-40B4-BE49-F238E27FC236}">
                <a16:creationId xmlns:a16="http://schemas.microsoft.com/office/drawing/2014/main" id="{8E1DCB5B-33F6-67DE-1C71-D7F264FCD61B}"/>
              </a:ext>
            </a:extLst>
          </p:cNvPr>
          <p:cNvSpPr txBox="1"/>
          <p:nvPr/>
        </p:nvSpPr>
        <p:spPr>
          <a:xfrm>
            <a:off x="5051856" y="3662367"/>
            <a:ext cx="465192" cy="769441"/>
          </a:xfrm>
          <a:prstGeom prst="rect">
            <a:avLst/>
          </a:prstGeom>
          <a:noFill/>
        </p:spPr>
        <p:txBody>
          <a:bodyPr wrap="none" rtlCol="0">
            <a:spAutoFit/>
          </a:bodyPr>
          <a:lstStyle/>
          <a:p>
            <a:r>
              <a:rPr lang="en-US" sz="4400" b="1" dirty="0"/>
              <a:t>&gt;</a:t>
            </a:r>
          </a:p>
        </p:txBody>
      </p:sp>
      <p:sp>
        <p:nvSpPr>
          <p:cNvPr id="49" name="TextBox 48">
            <a:extLst>
              <a:ext uri="{FF2B5EF4-FFF2-40B4-BE49-F238E27FC236}">
                <a16:creationId xmlns:a16="http://schemas.microsoft.com/office/drawing/2014/main" id="{230E8E77-BF1A-F8CC-8F8F-AF224A2D919A}"/>
              </a:ext>
            </a:extLst>
          </p:cNvPr>
          <p:cNvSpPr txBox="1"/>
          <p:nvPr/>
        </p:nvSpPr>
        <p:spPr>
          <a:xfrm>
            <a:off x="6945491" y="3662367"/>
            <a:ext cx="465192" cy="769441"/>
          </a:xfrm>
          <a:prstGeom prst="rect">
            <a:avLst/>
          </a:prstGeom>
          <a:noFill/>
        </p:spPr>
        <p:txBody>
          <a:bodyPr wrap="none" rtlCol="0">
            <a:spAutoFit/>
          </a:bodyPr>
          <a:lstStyle/>
          <a:p>
            <a:r>
              <a:rPr lang="en-US" sz="4400" b="1" dirty="0"/>
              <a:t>&gt;</a:t>
            </a:r>
          </a:p>
        </p:txBody>
      </p:sp>
      <p:sp>
        <p:nvSpPr>
          <p:cNvPr id="50" name="TextBox 49">
            <a:extLst>
              <a:ext uri="{FF2B5EF4-FFF2-40B4-BE49-F238E27FC236}">
                <a16:creationId xmlns:a16="http://schemas.microsoft.com/office/drawing/2014/main" id="{A307CD3C-301C-71FB-F1B8-BFBD65F3D751}"/>
              </a:ext>
            </a:extLst>
          </p:cNvPr>
          <p:cNvSpPr txBox="1"/>
          <p:nvPr/>
        </p:nvSpPr>
        <p:spPr>
          <a:xfrm>
            <a:off x="9079524" y="3662366"/>
            <a:ext cx="465192" cy="769441"/>
          </a:xfrm>
          <a:prstGeom prst="rect">
            <a:avLst/>
          </a:prstGeom>
          <a:noFill/>
        </p:spPr>
        <p:txBody>
          <a:bodyPr wrap="none" rtlCol="0">
            <a:spAutoFit/>
          </a:bodyPr>
          <a:lstStyle/>
          <a:p>
            <a:r>
              <a:rPr lang="en-US" sz="4400" b="1" dirty="0"/>
              <a:t>&gt;</a:t>
            </a:r>
          </a:p>
        </p:txBody>
      </p:sp>
      <p:sp>
        <p:nvSpPr>
          <p:cNvPr id="52" name="TextBox 51">
            <a:extLst>
              <a:ext uri="{FF2B5EF4-FFF2-40B4-BE49-F238E27FC236}">
                <a16:creationId xmlns:a16="http://schemas.microsoft.com/office/drawing/2014/main" id="{DD2C5ECD-21D4-F783-249F-CEC3AF7F0C1B}"/>
              </a:ext>
            </a:extLst>
          </p:cNvPr>
          <p:cNvSpPr txBox="1"/>
          <p:nvPr/>
        </p:nvSpPr>
        <p:spPr>
          <a:xfrm>
            <a:off x="1191436" y="3829558"/>
            <a:ext cx="1455558" cy="523220"/>
          </a:xfrm>
          <a:prstGeom prst="rect">
            <a:avLst/>
          </a:prstGeom>
          <a:noFill/>
        </p:spPr>
        <p:txBody>
          <a:bodyPr wrap="square">
            <a:spAutoFit/>
          </a:bodyPr>
          <a:lstStyle/>
          <a:p>
            <a:r>
              <a:rPr lang="en-US" sz="2800" dirty="0"/>
              <a:t>rater 3</a:t>
            </a:r>
          </a:p>
        </p:txBody>
      </p:sp>
      <p:sp>
        <p:nvSpPr>
          <p:cNvPr id="53" name="TextBox 52">
            <a:extLst>
              <a:ext uri="{FF2B5EF4-FFF2-40B4-BE49-F238E27FC236}">
                <a16:creationId xmlns:a16="http://schemas.microsoft.com/office/drawing/2014/main" id="{2A59522C-2419-21A5-F5DB-54F7C8AE346C}"/>
              </a:ext>
            </a:extLst>
          </p:cNvPr>
          <p:cNvSpPr txBox="1"/>
          <p:nvPr/>
        </p:nvSpPr>
        <p:spPr>
          <a:xfrm>
            <a:off x="1188479" y="2683393"/>
            <a:ext cx="1455558" cy="523220"/>
          </a:xfrm>
          <a:prstGeom prst="rect">
            <a:avLst/>
          </a:prstGeom>
          <a:noFill/>
        </p:spPr>
        <p:txBody>
          <a:bodyPr wrap="square">
            <a:spAutoFit/>
          </a:bodyPr>
          <a:lstStyle/>
          <a:p>
            <a:r>
              <a:rPr lang="en-US" sz="2800" dirty="0"/>
              <a:t>rater 2</a:t>
            </a:r>
          </a:p>
        </p:txBody>
      </p:sp>
      <p:sp>
        <p:nvSpPr>
          <p:cNvPr id="58" name="TextBox 57">
            <a:extLst>
              <a:ext uri="{FF2B5EF4-FFF2-40B4-BE49-F238E27FC236}">
                <a16:creationId xmlns:a16="http://schemas.microsoft.com/office/drawing/2014/main" id="{FBDDBBA8-13EF-C456-AD3D-E10BECE9A8B3}"/>
              </a:ext>
            </a:extLst>
          </p:cNvPr>
          <p:cNvSpPr txBox="1"/>
          <p:nvPr/>
        </p:nvSpPr>
        <p:spPr>
          <a:xfrm>
            <a:off x="1188479" y="1554596"/>
            <a:ext cx="1455558" cy="523220"/>
          </a:xfrm>
          <a:prstGeom prst="rect">
            <a:avLst/>
          </a:prstGeom>
          <a:noFill/>
        </p:spPr>
        <p:txBody>
          <a:bodyPr wrap="square">
            <a:spAutoFit/>
          </a:bodyPr>
          <a:lstStyle/>
          <a:p>
            <a:r>
              <a:rPr lang="en-US" sz="2800" dirty="0"/>
              <a:t>rater 1</a:t>
            </a:r>
          </a:p>
        </p:txBody>
      </p:sp>
      <p:sp>
        <p:nvSpPr>
          <p:cNvPr id="60" name="TextBox 59">
            <a:extLst>
              <a:ext uri="{FF2B5EF4-FFF2-40B4-BE49-F238E27FC236}">
                <a16:creationId xmlns:a16="http://schemas.microsoft.com/office/drawing/2014/main" id="{B6324F5E-9952-BB55-77F4-2CA93E52D746}"/>
              </a:ext>
            </a:extLst>
          </p:cNvPr>
          <p:cNvSpPr txBox="1"/>
          <p:nvPr/>
        </p:nvSpPr>
        <p:spPr>
          <a:xfrm>
            <a:off x="7967582" y="4794894"/>
            <a:ext cx="615312" cy="584775"/>
          </a:xfrm>
          <a:prstGeom prst="rect">
            <a:avLst/>
          </a:prstGeom>
          <a:noFill/>
        </p:spPr>
        <p:txBody>
          <a:bodyPr wrap="square">
            <a:spAutoFit/>
          </a:bodyPr>
          <a:lstStyle/>
          <a:p>
            <a:r>
              <a:rPr lang="en-US" sz="3200"/>
              <a:t>1</a:t>
            </a:r>
            <a:endParaRPr lang="en-US" sz="3200" dirty="0"/>
          </a:p>
        </p:txBody>
      </p:sp>
      <p:sp>
        <p:nvSpPr>
          <p:cNvPr id="61" name="TextBox 60">
            <a:extLst>
              <a:ext uri="{FF2B5EF4-FFF2-40B4-BE49-F238E27FC236}">
                <a16:creationId xmlns:a16="http://schemas.microsoft.com/office/drawing/2014/main" id="{28A15B7F-74A2-5C5A-E3D5-E7D444340884}"/>
              </a:ext>
            </a:extLst>
          </p:cNvPr>
          <p:cNvSpPr txBox="1"/>
          <p:nvPr/>
        </p:nvSpPr>
        <p:spPr>
          <a:xfrm>
            <a:off x="9922405" y="4794894"/>
            <a:ext cx="615312" cy="584775"/>
          </a:xfrm>
          <a:prstGeom prst="rect">
            <a:avLst/>
          </a:prstGeom>
          <a:noFill/>
        </p:spPr>
        <p:txBody>
          <a:bodyPr wrap="square">
            <a:spAutoFit/>
          </a:bodyPr>
          <a:lstStyle/>
          <a:p>
            <a:r>
              <a:rPr lang="en-US" sz="3200" dirty="0"/>
              <a:t>0</a:t>
            </a:r>
          </a:p>
        </p:txBody>
      </p:sp>
      <p:sp>
        <p:nvSpPr>
          <p:cNvPr id="62" name="TextBox 61">
            <a:extLst>
              <a:ext uri="{FF2B5EF4-FFF2-40B4-BE49-F238E27FC236}">
                <a16:creationId xmlns:a16="http://schemas.microsoft.com/office/drawing/2014/main" id="{11DDE949-18EA-6963-5494-6FDB1D7B2E49}"/>
              </a:ext>
            </a:extLst>
          </p:cNvPr>
          <p:cNvSpPr txBox="1"/>
          <p:nvPr/>
        </p:nvSpPr>
        <p:spPr>
          <a:xfrm>
            <a:off x="6096000" y="4791663"/>
            <a:ext cx="615312" cy="584775"/>
          </a:xfrm>
          <a:prstGeom prst="rect">
            <a:avLst/>
          </a:prstGeom>
          <a:noFill/>
        </p:spPr>
        <p:txBody>
          <a:bodyPr wrap="square">
            <a:spAutoFit/>
          </a:bodyPr>
          <a:lstStyle/>
          <a:p>
            <a:r>
              <a:rPr lang="en-US" sz="3200" dirty="0"/>
              <a:t>2</a:t>
            </a:r>
          </a:p>
        </p:txBody>
      </p:sp>
      <p:sp>
        <p:nvSpPr>
          <p:cNvPr id="63" name="TextBox 62">
            <a:extLst>
              <a:ext uri="{FF2B5EF4-FFF2-40B4-BE49-F238E27FC236}">
                <a16:creationId xmlns:a16="http://schemas.microsoft.com/office/drawing/2014/main" id="{72A74141-2D75-FABF-9286-1023AEE1E6C2}"/>
              </a:ext>
            </a:extLst>
          </p:cNvPr>
          <p:cNvSpPr txBox="1"/>
          <p:nvPr/>
        </p:nvSpPr>
        <p:spPr>
          <a:xfrm>
            <a:off x="4116402" y="4791663"/>
            <a:ext cx="615312" cy="584775"/>
          </a:xfrm>
          <a:prstGeom prst="rect">
            <a:avLst/>
          </a:prstGeom>
          <a:noFill/>
        </p:spPr>
        <p:txBody>
          <a:bodyPr wrap="square">
            <a:spAutoFit/>
          </a:bodyPr>
          <a:lstStyle/>
          <a:p>
            <a:r>
              <a:rPr lang="en-US" sz="3200" dirty="0"/>
              <a:t>3</a:t>
            </a:r>
          </a:p>
        </p:txBody>
      </p:sp>
    </p:spTree>
    <p:extLst>
      <p:ext uri="{BB962C8B-B14F-4D97-AF65-F5344CB8AC3E}">
        <p14:creationId xmlns:p14="http://schemas.microsoft.com/office/powerpoint/2010/main" val="30526382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0C8D35B-81C3-63D3-D314-9F0F24757B2F}"/>
              </a:ext>
            </a:extLst>
          </p:cNvPr>
          <p:cNvSpPr>
            <a:spLocks noGrp="1" noChangeArrowheads="1"/>
          </p:cNvSpPr>
          <p:nvPr>
            <p:ph type="title"/>
          </p:nvPr>
        </p:nvSpPr>
        <p:spPr>
          <a:xfrm>
            <a:off x="323850" y="158262"/>
            <a:ext cx="11544300" cy="1137138"/>
          </a:xfrm>
        </p:spPr>
        <p:txBody>
          <a:bodyPr>
            <a:normAutofit/>
          </a:bodyPr>
          <a:lstStyle/>
          <a:p>
            <a:pPr eaLnBrk="1" hangingPunct="1"/>
            <a:r>
              <a:rPr lang="en-US" altLang="en-US" sz="4000" dirty="0" err="1">
                <a:solidFill>
                  <a:srgbClr val="C00000"/>
                </a:solidFill>
              </a:rPr>
              <a:t>Gibbard</a:t>
            </a:r>
            <a:r>
              <a:rPr lang="en-US" altLang="en-US" sz="4000" dirty="0">
                <a:solidFill>
                  <a:srgbClr val="C00000"/>
                </a:solidFill>
              </a:rPr>
              <a:t>-Satterthwaite impossibility theorem</a:t>
            </a:r>
            <a:endParaRPr lang="en-US" altLang="en-US" sz="3200" dirty="0">
              <a:solidFill>
                <a:srgbClr val="C00000"/>
              </a:solidFill>
            </a:endParaRPr>
          </a:p>
        </p:txBody>
      </p:sp>
      <p:sp>
        <p:nvSpPr>
          <p:cNvPr id="25603" name="Rectangle 3">
            <a:extLst>
              <a:ext uri="{FF2B5EF4-FFF2-40B4-BE49-F238E27FC236}">
                <a16:creationId xmlns:a16="http://schemas.microsoft.com/office/drawing/2014/main" id="{8F458D15-0373-4094-AC6F-E439DF5F9205}"/>
              </a:ext>
            </a:extLst>
          </p:cNvPr>
          <p:cNvSpPr>
            <a:spLocks noChangeArrowheads="1"/>
          </p:cNvSpPr>
          <p:nvPr/>
        </p:nvSpPr>
        <p:spPr bwMode="auto">
          <a:xfrm>
            <a:off x="1676400" y="1295400"/>
            <a:ext cx="8839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dirty="0"/>
              <a:t>Suppose there are at least 3 candidates</a:t>
            </a:r>
          </a:p>
          <a:p>
            <a:pPr eaLnBrk="1" hangingPunct="1"/>
            <a:r>
              <a:rPr lang="en-US" altLang="en-US" dirty="0"/>
              <a:t>There exists no rule that is simultaneously:</a:t>
            </a:r>
          </a:p>
          <a:p>
            <a:pPr lvl="1" eaLnBrk="1" hangingPunct="1"/>
            <a:r>
              <a:rPr lang="en-US" altLang="en-US" dirty="0">
                <a:solidFill>
                  <a:srgbClr val="00B050"/>
                </a:solidFill>
              </a:rPr>
              <a:t>onto</a:t>
            </a:r>
            <a:r>
              <a:rPr lang="en-US" altLang="en-US" dirty="0"/>
              <a:t> (for every candidate, there are some votes that would make that candidate win),</a:t>
            </a:r>
          </a:p>
          <a:p>
            <a:pPr lvl="1" eaLnBrk="1" hangingPunct="1"/>
            <a:r>
              <a:rPr lang="en-US" altLang="en-US" dirty="0">
                <a:solidFill>
                  <a:srgbClr val="00B050"/>
                </a:solidFill>
              </a:rPr>
              <a:t>nondictatorial</a:t>
            </a:r>
            <a:r>
              <a:rPr lang="en-US" altLang="en-US" dirty="0">
                <a:solidFill>
                  <a:schemeClr val="accent2"/>
                </a:solidFill>
              </a:rPr>
              <a:t> </a:t>
            </a:r>
            <a:r>
              <a:rPr lang="en-US" altLang="en-US" dirty="0"/>
              <a:t>(there does not exist a voter such that the rule simply always selects that voter’s first candidate as the winner), and</a:t>
            </a:r>
          </a:p>
          <a:p>
            <a:pPr lvl="1" eaLnBrk="1" hangingPunct="1"/>
            <a:r>
              <a:rPr lang="en-US" altLang="en-US" dirty="0">
                <a:solidFill>
                  <a:srgbClr val="00B050"/>
                </a:solidFill>
              </a:rPr>
              <a:t>nonmanipulable</a:t>
            </a:r>
          </a:p>
          <a:p>
            <a:pPr lvl="1" eaLnBrk="1" hangingPunct="1"/>
            <a:endParaRPr lang="en-US" altLang="en-US" dirty="0"/>
          </a:p>
          <a:p>
            <a:pPr eaLnBrk="1" hangingPunct="1"/>
            <a:endParaRPr lang="en-US" altLang="en-US"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9" y="40146"/>
            <a:ext cx="10515600" cy="1325563"/>
          </a:xfrm>
        </p:spPr>
        <p:txBody>
          <a:bodyPr/>
          <a:lstStyle/>
          <a:p>
            <a:r>
              <a:rPr lang="en-US" b="1" dirty="0">
                <a:solidFill>
                  <a:srgbClr val="0070C0"/>
                </a:solidFill>
              </a:rPr>
              <a:t>Rating</a:t>
            </a:r>
            <a:r>
              <a:rPr lang="en-US" dirty="0">
                <a:solidFill>
                  <a:srgbClr val="0070C0"/>
                </a:solidFill>
              </a:rPr>
              <a:t> Individual Responses</a:t>
            </a:r>
          </a:p>
        </p:txBody>
      </p:sp>
      <p:sp>
        <p:nvSpPr>
          <p:cNvPr id="3" name="Content Placeholder 2"/>
          <p:cNvSpPr>
            <a:spLocks noGrp="1"/>
          </p:cNvSpPr>
          <p:nvPr>
            <p:ph idx="1"/>
          </p:nvPr>
        </p:nvSpPr>
        <p:spPr>
          <a:xfrm>
            <a:off x="0" y="4149408"/>
            <a:ext cx="12192000" cy="2538329"/>
          </a:xfrm>
        </p:spPr>
        <p:txBody>
          <a:bodyPr>
            <a:normAutofit/>
          </a:bodyPr>
          <a:lstStyle/>
          <a:p>
            <a:r>
              <a:rPr lang="en-US" dirty="0"/>
              <a:t>What should the aggregate rating be…? </a:t>
            </a:r>
          </a:p>
          <a:p>
            <a:pPr lvl="1"/>
            <a:r>
              <a:rPr lang="en-US" dirty="0"/>
              <a:t>Average? Median?</a:t>
            </a:r>
          </a:p>
          <a:p>
            <a:pPr>
              <a:spcBef>
                <a:spcPts val="1800"/>
              </a:spcBef>
            </a:pPr>
            <a:r>
              <a:rPr lang="en-US" dirty="0"/>
              <a:t>Assuming that preferences are single-peaked, selecting the </a:t>
            </a:r>
            <a:r>
              <a:rPr lang="en-US" dirty="0">
                <a:solidFill>
                  <a:srgbClr val="0070C0"/>
                </a:solidFill>
              </a:rPr>
              <a:t>median</a:t>
            </a:r>
            <a:r>
              <a:rPr lang="en-US" dirty="0"/>
              <a:t> is strategy-proof and has other desirable social choice-theoretic properties…</a:t>
            </a:r>
          </a:p>
          <a:p>
            <a:pPr>
              <a:spcBef>
                <a:spcPts val="1800"/>
              </a:spcBef>
            </a:pPr>
            <a:r>
              <a:rPr lang="en-US" dirty="0"/>
              <a:t>… but only if agents care inherently about score, not about how scores compare</a:t>
            </a:r>
          </a:p>
        </p:txBody>
      </p:sp>
      <p:grpSp>
        <p:nvGrpSpPr>
          <p:cNvPr id="19" name="Group 18"/>
          <p:cNvGrpSpPr/>
          <p:nvPr/>
        </p:nvGrpSpPr>
        <p:grpSpPr>
          <a:xfrm>
            <a:off x="4572000" y="1403033"/>
            <a:ext cx="2743200" cy="2289175"/>
            <a:chOff x="3048000" y="1219200"/>
            <a:chExt cx="2743200" cy="2289175"/>
          </a:xfrm>
        </p:grpSpPr>
        <p:grpSp>
          <p:nvGrpSpPr>
            <p:cNvPr id="20" name="Group 19"/>
            <p:cNvGrpSpPr/>
            <p:nvPr/>
          </p:nvGrpSpPr>
          <p:grpSpPr>
            <a:xfrm>
              <a:off x="3048000" y="2363788"/>
              <a:ext cx="457200" cy="1144587"/>
              <a:chOff x="3048000" y="2363788"/>
              <a:chExt cx="457200" cy="1144587"/>
            </a:xfrm>
          </p:grpSpPr>
          <p:sp>
            <p:nvSpPr>
              <p:cNvPr id="23" name="Oval 9"/>
              <p:cNvSpPr>
                <a:spLocks noChangeArrowheads="1"/>
              </p:cNvSpPr>
              <p:nvPr/>
            </p:nvSpPr>
            <p:spPr bwMode="auto">
              <a:xfrm>
                <a:off x="3048000" y="2668588"/>
                <a:ext cx="457200" cy="5334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24" name="Oval 10"/>
              <p:cNvSpPr>
                <a:spLocks noChangeArrowheads="1"/>
              </p:cNvSpPr>
              <p:nvPr/>
            </p:nvSpPr>
            <p:spPr bwMode="auto">
              <a:xfrm>
                <a:off x="3124200" y="2363788"/>
                <a:ext cx="304800" cy="3048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25" name="Straight Connector 11"/>
              <p:cNvCxnSpPr>
                <a:cxnSpLocks noChangeShapeType="1"/>
              </p:cNvCxnSpPr>
              <p:nvPr/>
            </p:nvCxnSpPr>
            <p:spPr bwMode="auto">
              <a:xfrm rot="5400000">
                <a:off x="2971006" y="3278982"/>
                <a:ext cx="382587" cy="76200"/>
              </a:xfrm>
              <a:prstGeom prst="line">
                <a:avLst/>
              </a:prstGeom>
              <a:noFill/>
              <a:ln w="63500">
                <a:solidFill>
                  <a:srgbClr val="FFC000"/>
                </a:solidFill>
                <a:round/>
                <a:headEnd/>
                <a:tailEnd/>
              </a:ln>
              <a:extLst>
                <a:ext uri="{909E8E84-426E-40dd-AFC4-6F175D3DCCD1}">
                  <a14:hiddenFill xmlns="" xmlns:a14="http://schemas.microsoft.com/office/drawing/2010/main">
                    <a:noFill/>
                  </a14:hiddenFill>
                </a:ext>
              </a:extLst>
            </p:spPr>
          </p:cxnSp>
          <p:cxnSp>
            <p:nvCxnSpPr>
              <p:cNvPr id="26" name="Straight Connector 12"/>
              <p:cNvCxnSpPr>
                <a:cxnSpLocks noChangeShapeType="1"/>
              </p:cNvCxnSpPr>
              <p:nvPr/>
            </p:nvCxnSpPr>
            <p:spPr bwMode="auto">
              <a:xfrm rot="16200000" flipH="1">
                <a:off x="3200400" y="3278188"/>
                <a:ext cx="381000" cy="76200"/>
              </a:xfrm>
              <a:prstGeom prst="line">
                <a:avLst/>
              </a:prstGeom>
              <a:noFill/>
              <a:ln w="63500">
                <a:solidFill>
                  <a:srgbClr val="FFC000"/>
                </a:solidFill>
                <a:round/>
                <a:headEnd/>
                <a:tailEnd/>
              </a:ln>
              <a:extLst>
                <a:ext uri="{909E8E84-426E-40dd-AFC4-6F175D3DCCD1}">
                  <a14:hiddenFill xmlns="" xmlns:a14="http://schemas.microsoft.com/office/drawing/2010/main">
                    <a:noFill/>
                  </a14:hiddenFill>
                </a:ext>
              </a:extLst>
            </p:spPr>
          </p:cxnSp>
        </p:grpSp>
        <p:sp>
          <p:nvSpPr>
            <p:cNvPr id="21" name="AutoShape 5"/>
            <p:cNvSpPr>
              <a:spLocks noChangeArrowheads="1"/>
            </p:cNvSpPr>
            <p:nvPr/>
          </p:nvSpPr>
          <p:spPr bwMode="auto">
            <a:xfrm>
              <a:off x="3429000" y="1219200"/>
              <a:ext cx="2362200" cy="762000"/>
            </a:xfrm>
            <a:prstGeom prst="wedgeEllipseCallout">
              <a:avLst>
                <a:gd name="adj1" fmla="val -51444"/>
                <a:gd name="adj2" fmla="val 102310"/>
              </a:avLst>
            </a:prstGeom>
            <a:solidFill>
              <a:srgbClr val="F5F7A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22" name="Rectangle 3"/>
            <p:cNvSpPr>
              <a:spLocks noChangeArrowheads="1"/>
            </p:cNvSpPr>
            <p:nvPr/>
          </p:nvSpPr>
          <p:spPr bwMode="auto">
            <a:xfrm>
              <a:off x="3751385" y="1371600"/>
              <a:ext cx="189376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dirty="0"/>
                <a:t>I give Stop 4/10</a:t>
              </a:r>
              <a:endParaRPr lang="en-US" sz="3200" dirty="0"/>
            </a:p>
          </p:txBody>
        </p:sp>
      </p:grpSp>
      <p:grpSp>
        <p:nvGrpSpPr>
          <p:cNvPr id="27" name="Group 26"/>
          <p:cNvGrpSpPr/>
          <p:nvPr/>
        </p:nvGrpSpPr>
        <p:grpSpPr>
          <a:xfrm>
            <a:off x="1540710" y="1403032"/>
            <a:ext cx="2362200" cy="2287588"/>
            <a:chOff x="16710" y="1219200"/>
            <a:chExt cx="2362200" cy="2287588"/>
          </a:xfrm>
        </p:grpSpPr>
        <p:sp>
          <p:nvSpPr>
            <p:cNvPr id="28" name="Oval 5"/>
            <p:cNvSpPr>
              <a:spLocks noChangeArrowheads="1"/>
            </p:cNvSpPr>
            <p:nvPr/>
          </p:nvSpPr>
          <p:spPr bwMode="auto">
            <a:xfrm>
              <a:off x="1905000" y="2667000"/>
              <a:ext cx="457200" cy="533400"/>
            </a:xfrm>
            <a:prstGeom prst="ellipse">
              <a:avLst/>
            </a:prstGeom>
            <a:solidFill>
              <a:srgbClr val="EE1802"/>
            </a:solidFill>
            <a:ln w="9525">
              <a:solidFill>
                <a:srgbClr val="EE1802"/>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29" name="Oval 6"/>
            <p:cNvSpPr>
              <a:spLocks noChangeArrowheads="1"/>
            </p:cNvSpPr>
            <p:nvPr/>
          </p:nvSpPr>
          <p:spPr bwMode="auto">
            <a:xfrm>
              <a:off x="1981200" y="2362200"/>
              <a:ext cx="304800" cy="304800"/>
            </a:xfrm>
            <a:prstGeom prst="ellipse">
              <a:avLst/>
            </a:prstGeom>
            <a:solidFill>
              <a:srgbClr val="EE180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30" name="Straight Connector 7"/>
            <p:cNvCxnSpPr>
              <a:cxnSpLocks noChangeShapeType="1"/>
            </p:cNvCxnSpPr>
            <p:nvPr/>
          </p:nvCxnSpPr>
          <p:spPr bwMode="auto">
            <a:xfrm rot="5400000">
              <a:off x="1828006" y="3277394"/>
              <a:ext cx="382588" cy="76200"/>
            </a:xfrm>
            <a:prstGeom prst="line">
              <a:avLst/>
            </a:prstGeom>
            <a:noFill/>
            <a:ln w="63500">
              <a:solidFill>
                <a:srgbClr val="EE1802"/>
              </a:solidFill>
              <a:round/>
              <a:headEnd/>
              <a:tailEnd/>
            </a:ln>
            <a:extLst>
              <a:ext uri="{909E8E84-426E-40dd-AFC4-6F175D3DCCD1}">
                <a14:hiddenFill xmlns="" xmlns:a14="http://schemas.microsoft.com/office/drawing/2010/main">
                  <a:noFill/>
                </a14:hiddenFill>
              </a:ext>
            </a:extLst>
          </p:spPr>
        </p:cxnSp>
        <p:cxnSp>
          <p:nvCxnSpPr>
            <p:cNvPr id="31" name="Straight Connector 8"/>
            <p:cNvCxnSpPr>
              <a:cxnSpLocks noChangeShapeType="1"/>
            </p:cNvCxnSpPr>
            <p:nvPr/>
          </p:nvCxnSpPr>
          <p:spPr bwMode="auto">
            <a:xfrm rot="16200000" flipH="1">
              <a:off x="2057400" y="3276600"/>
              <a:ext cx="381000" cy="76200"/>
            </a:xfrm>
            <a:prstGeom prst="line">
              <a:avLst/>
            </a:prstGeom>
            <a:noFill/>
            <a:ln w="63500">
              <a:solidFill>
                <a:srgbClr val="EE1802"/>
              </a:solidFill>
              <a:round/>
              <a:headEnd/>
              <a:tailEnd/>
            </a:ln>
            <a:extLst>
              <a:ext uri="{909E8E84-426E-40dd-AFC4-6F175D3DCCD1}">
                <a14:hiddenFill xmlns="" xmlns:a14="http://schemas.microsoft.com/office/drawing/2010/main">
                  <a:noFill/>
                </a14:hiddenFill>
              </a:ext>
            </a:extLst>
          </p:spPr>
        </p:cxnSp>
        <p:sp>
          <p:nvSpPr>
            <p:cNvPr id="32" name="AutoShape 5"/>
            <p:cNvSpPr>
              <a:spLocks noChangeArrowheads="1"/>
            </p:cNvSpPr>
            <p:nvPr/>
          </p:nvSpPr>
          <p:spPr bwMode="auto">
            <a:xfrm>
              <a:off x="16710" y="1219200"/>
              <a:ext cx="2362200" cy="762000"/>
            </a:xfrm>
            <a:prstGeom prst="wedgeEllipseCallout">
              <a:avLst>
                <a:gd name="adj1" fmla="val 27495"/>
                <a:gd name="adj2" fmla="val 85838"/>
              </a:avLst>
            </a:prstGeom>
            <a:solidFill>
              <a:srgbClr val="EBB4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33" name="Rectangle 3"/>
            <p:cNvSpPr>
              <a:spLocks noChangeArrowheads="1"/>
            </p:cNvSpPr>
            <p:nvPr/>
          </p:nvSpPr>
          <p:spPr bwMode="auto">
            <a:xfrm>
              <a:off x="296008" y="1371600"/>
              <a:ext cx="1878362"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dirty="0"/>
                <a:t>I give Stop 2/10</a:t>
              </a:r>
              <a:endParaRPr lang="en-US" sz="3200" dirty="0"/>
            </a:p>
          </p:txBody>
        </p:sp>
      </p:grpSp>
      <p:cxnSp>
        <p:nvCxnSpPr>
          <p:cNvPr id="34" name="Straight Connector 4"/>
          <p:cNvCxnSpPr>
            <a:cxnSpLocks noChangeShapeType="1"/>
          </p:cNvCxnSpPr>
          <p:nvPr/>
        </p:nvCxnSpPr>
        <p:spPr bwMode="auto">
          <a:xfrm>
            <a:off x="2438400" y="3917632"/>
            <a:ext cx="7239000" cy="0"/>
          </a:xfrm>
          <a:prstGeom prst="line">
            <a:avLst/>
          </a:prstGeom>
          <a:noFill/>
          <a:ln w="38100">
            <a:solidFill>
              <a:schemeClr val="tx1"/>
            </a:solidFill>
            <a:round/>
            <a:headEnd type="none"/>
            <a:tailEnd type="triangle"/>
          </a:ln>
          <a:extLst>
            <a:ext uri="{909E8E84-426E-40dd-AFC4-6F175D3DCCD1}">
              <a14:hiddenFill xmlns="" xmlns:a14="http://schemas.microsoft.com/office/drawing/2010/main">
                <a:noFill/>
              </a14:hiddenFill>
            </a:ext>
          </a:extLst>
        </p:spPr>
      </p:cxnSp>
      <p:grpSp>
        <p:nvGrpSpPr>
          <p:cNvPr id="48" name="Group 47"/>
          <p:cNvGrpSpPr/>
          <p:nvPr/>
        </p:nvGrpSpPr>
        <p:grpSpPr>
          <a:xfrm>
            <a:off x="7315200" y="1323610"/>
            <a:ext cx="2775088" cy="2368598"/>
            <a:chOff x="5516993" y="1921453"/>
            <a:chExt cx="2775088" cy="2368598"/>
          </a:xfrm>
        </p:grpSpPr>
        <p:grpSp>
          <p:nvGrpSpPr>
            <p:cNvPr id="47" name="Group 46"/>
            <p:cNvGrpSpPr/>
            <p:nvPr/>
          </p:nvGrpSpPr>
          <p:grpSpPr>
            <a:xfrm>
              <a:off x="5516993" y="1921453"/>
              <a:ext cx="2775088" cy="2368598"/>
              <a:chOff x="5976543" y="1390456"/>
              <a:chExt cx="2775088" cy="2368598"/>
            </a:xfrm>
          </p:grpSpPr>
          <p:sp>
            <p:nvSpPr>
              <p:cNvPr id="46" name="AutoShape 5"/>
              <p:cNvSpPr>
                <a:spLocks noChangeArrowheads="1"/>
              </p:cNvSpPr>
              <p:nvPr/>
            </p:nvSpPr>
            <p:spPr bwMode="auto">
              <a:xfrm>
                <a:off x="6475519" y="1390456"/>
                <a:ext cx="2276112" cy="762000"/>
              </a:xfrm>
              <a:prstGeom prst="wedgeEllipseCallout">
                <a:avLst>
                  <a:gd name="adj1" fmla="val -51444"/>
                  <a:gd name="adj2" fmla="val 10231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hangingPunct="0"/>
                <a:endParaRPr lang="en-US" sz="2400" dirty="0">
                  <a:solidFill>
                    <a:srgbClr val="3366FF"/>
                  </a:solidFill>
                  <a:latin typeface="Times New Roman" charset="0"/>
                </a:endParaRPr>
              </a:p>
            </p:txBody>
          </p:sp>
          <p:grpSp>
            <p:nvGrpSpPr>
              <p:cNvPr id="43" name="Group 42"/>
              <p:cNvGrpSpPr/>
              <p:nvPr/>
            </p:nvGrpSpPr>
            <p:grpSpPr>
              <a:xfrm>
                <a:off x="5976543" y="2614466"/>
                <a:ext cx="457200" cy="1144588"/>
                <a:chOff x="6172200" y="2514600"/>
                <a:chExt cx="457200" cy="1144588"/>
              </a:xfrm>
            </p:grpSpPr>
            <p:sp>
              <p:nvSpPr>
                <p:cNvPr id="39" name="Oval 13"/>
                <p:cNvSpPr>
                  <a:spLocks noChangeArrowheads="1"/>
                </p:cNvSpPr>
                <p:nvPr/>
              </p:nvSpPr>
              <p:spPr bwMode="auto">
                <a:xfrm>
                  <a:off x="6172200" y="2819400"/>
                  <a:ext cx="457200" cy="5334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sp>
              <p:nvSpPr>
                <p:cNvPr id="40" name="Oval 14"/>
                <p:cNvSpPr>
                  <a:spLocks noChangeArrowheads="1"/>
                </p:cNvSpPr>
                <p:nvPr/>
              </p:nvSpPr>
              <p:spPr bwMode="auto">
                <a:xfrm>
                  <a:off x="6248400" y="2514600"/>
                  <a:ext cx="304800" cy="3048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cxnSp>
              <p:nvCxnSpPr>
                <p:cNvPr id="41" name="Straight Connector 15"/>
                <p:cNvCxnSpPr>
                  <a:cxnSpLocks noChangeShapeType="1"/>
                </p:cNvCxnSpPr>
                <p:nvPr/>
              </p:nvCxnSpPr>
              <p:spPr bwMode="auto">
                <a:xfrm rot="5400000">
                  <a:off x="6095206" y="3429794"/>
                  <a:ext cx="382588" cy="76200"/>
                </a:xfrm>
                <a:prstGeom prst="line">
                  <a:avLst/>
                </a:prstGeom>
                <a:noFill/>
                <a:ln w="63500">
                  <a:solidFill>
                    <a:srgbClr val="333399"/>
                  </a:solidFill>
                  <a:round/>
                  <a:headEnd/>
                  <a:tailEnd/>
                </a:ln>
                <a:extLst>
                  <a:ext uri="{909E8E84-426E-40dd-AFC4-6F175D3DCCD1}">
                    <a14:hiddenFill xmlns="" xmlns:a14="http://schemas.microsoft.com/office/drawing/2010/main">
                      <a:noFill/>
                    </a14:hiddenFill>
                  </a:ext>
                </a:extLst>
              </p:spPr>
            </p:cxnSp>
            <p:cxnSp>
              <p:nvCxnSpPr>
                <p:cNvPr id="42" name="Straight Connector 16"/>
                <p:cNvCxnSpPr>
                  <a:cxnSpLocks noChangeShapeType="1"/>
                </p:cNvCxnSpPr>
                <p:nvPr/>
              </p:nvCxnSpPr>
              <p:spPr bwMode="auto">
                <a:xfrm rot="16200000" flipH="1">
                  <a:off x="6324600" y="3429000"/>
                  <a:ext cx="381000" cy="76200"/>
                </a:xfrm>
                <a:prstGeom prst="line">
                  <a:avLst/>
                </a:prstGeom>
                <a:noFill/>
                <a:ln w="63500">
                  <a:solidFill>
                    <a:srgbClr val="333399"/>
                  </a:solidFill>
                  <a:round/>
                  <a:headEnd/>
                  <a:tailEnd/>
                </a:ln>
                <a:extLst>
                  <a:ext uri="{909E8E84-426E-40dd-AFC4-6F175D3DCCD1}">
                    <a14:hiddenFill xmlns="" xmlns:a14="http://schemas.microsoft.com/office/drawing/2010/main">
                      <a:noFill/>
                    </a14:hiddenFill>
                  </a:ext>
                </a:extLst>
              </p:spPr>
            </p:cxnSp>
          </p:grpSp>
        </p:grpSp>
        <p:sp>
          <p:nvSpPr>
            <p:cNvPr id="14" name="Rectangle 3"/>
            <p:cNvSpPr>
              <a:spLocks noChangeArrowheads="1"/>
            </p:cNvSpPr>
            <p:nvPr/>
          </p:nvSpPr>
          <p:spPr bwMode="auto">
            <a:xfrm>
              <a:off x="6340305" y="2097780"/>
              <a:ext cx="1905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dirty="0"/>
                <a:t>I give Stop 9/10</a:t>
              </a:r>
              <a:endParaRPr lang="en-US" sz="3200" dirty="0"/>
            </a:p>
          </p:txBody>
        </p:sp>
      </p:grpSp>
      <p:sp>
        <p:nvSpPr>
          <p:cNvPr id="6" name="Textfeld 5"/>
          <p:cNvSpPr txBox="1"/>
          <p:nvPr/>
        </p:nvSpPr>
        <p:spPr>
          <a:xfrm>
            <a:off x="9796079" y="3674153"/>
            <a:ext cx="317716" cy="461665"/>
          </a:xfrm>
          <a:prstGeom prst="rect">
            <a:avLst/>
          </a:prstGeom>
          <a:noFill/>
        </p:spPr>
        <p:txBody>
          <a:bodyPr wrap="none" rtlCol="0">
            <a:spAutoFit/>
          </a:bodyPr>
          <a:lstStyle/>
          <a:p>
            <a:r>
              <a:rPr lang="en-US" sz="2400" i="1" dirty="0"/>
              <a:t>x</a:t>
            </a:r>
          </a:p>
        </p:txBody>
      </p:sp>
    </p:spTree>
    <p:extLst>
      <p:ext uri="{BB962C8B-B14F-4D97-AF65-F5344CB8AC3E}">
        <p14:creationId xmlns:p14="http://schemas.microsoft.com/office/powerpoint/2010/main" val="1176408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1452" y="126719"/>
            <a:ext cx="5933529" cy="908050"/>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Quantitative judgment aggregation</a:t>
            </a:r>
          </a:p>
        </p:txBody>
      </p:sp>
      <p:sp>
        <p:nvSpPr>
          <p:cNvPr id="30723" name="Rectangle 3"/>
          <p:cNvSpPr>
            <a:spLocks noGrp="1" noChangeArrowheads="1"/>
          </p:cNvSpPr>
          <p:nvPr>
            <p:ph type="body" idx="1"/>
          </p:nvPr>
        </p:nvSpPr>
        <p:spPr>
          <a:xfrm>
            <a:off x="1255713" y="3988777"/>
            <a:ext cx="5039140" cy="3021496"/>
          </a:xfrm>
        </p:spPr>
        <p:txBody>
          <a:bodyPr vert="horz" lIns="0" tIns="0" rIns="0" bIns="0" rtlCol="0">
            <a:normAutofit/>
          </a:bodyPr>
          <a:lstStyle/>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Natural objective: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chemeClr val="accent2"/>
                </a:solidFill>
              </a:rPr>
              <a:t>	</a:t>
            </a:r>
            <a:r>
              <a:rPr lang="en-US" dirty="0">
                <a:solidFill>
                  <a:srgbClr val="0070C0"/>
                </a:solidFill>
              </a:rPr>
              <a:t>minimize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err="1">
                <a:solidFill>
                  <a:srgbClr val="0070C0"/>
                </a:solidFill>
              </a:rPr>
              <a:t>d</a:t>
            </a:r>
            <a:r>
              <a:rPr lang="en-GB" baseline="-25000" dirty="0" err="1">
                <a:solidFill>
                  <a:srgbClr val="0070C0"/>
                </a:solidFill>
              </a:rPr>
              <a:t>a,b,i</a:t>
            </a:r>
            <a:r>
              <a:rPr lang="en-US" dirty="0">
                <a:solidFill>
                  <a:srgbClr val="0070C0"/>
                </a:solidFill>
              </a:rPr>
              <a:t> </a:t>
            </a:r>
            <a:r>
              <a:rPr lang="en-US" dirty="0"/>
              <a:t>where </a:t>
            </a:r>
            <a:r>
              <a:rPr lang="en-GB" dirty="0" err="1">
                <a:solidFill>
                  <a:srgbClr val="0070C0"/>
                </a:solidFill>
              </a:rPr>
              <a:t>d</a:t>
            </a:r>
            <a:r>
              <a:rPr lang="en-GB" baseline="-25000" dirty="0" err="1">
                <a:solidFill>
                  <a:srgbClr val="0070C0"/>
                </a:solidFill>
              </a:rPr>
              <a:t>a,b,i</a:t>
            </a:r>
            <a:r>
              <a:rPr lang="en-GB" baseline="-25000" dirty="0">
                <a:solidFill>
                  <a:srgbClr val="0070C0"/>
                </a:solidFill>
              </a:rPr>
              <a:t> </a:t>
            </a:r>
            <a:r>
              <a:rPr lang="en-US" dirty="0">
                <a:solidFill>
                  <a:srgbClr val="0070C0"/>
                </a:solidFill>
              </a:rPr>
              <a:t> = |</a:t>
            </a:r>
            <a:r>
              <a:rPr lang="en-GB" dirty="0">
                <a:solidFill>
                  <a:srgbClr val="0070C0"/>
                </a:solidFill>
              </a:rPr>
              <a:t> </a:t>
            </a:r>
            <a:r>
              <a:rPr lang="en-GB" dirty="0" err="1">
                <a:solidFill>
                  <a:srgbClr val="0070C0"/>
                </a:solidFill>
              </a:rPr>
              <a:t>t</a:t>
            </a:r>
            <a:r>
              <a:rPr lang="en-GB" baseline="-25000" dirty="0" err="1">
                <a:solidFill>
                  <a:srgbClr val="0070C0"/>
                </a:solidFill>
              </a:rPr>
              <a:t>a,b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 | </a:t>
            </a:r>
            <a:r>
              <a:rPr lang="en-US" dirty="0"/>
              <a:t>is the distance between the aggregate difference </a:t>
            </a:r>
            <a:r>
              <a:rPr lang="en-GB" dirty="0" err="1">
                <a:solidFill>
                  <a:srgbClr val="0070C0"/>
                </a:solidFill>
              </a:rPr>
              <a:t>t</a:t>
            </a:r>
            <a:r>
              <a:rPr lang="en-GB" baseline="-25000" dirty="0" err="1">
                <a:solidFill>
                  <a:srgbClr val="0070C0"/>
                </a:solidFill>
              </a:rPr>
              <a:t>a,b</a:t>
            </a:r>
            <a:r>
              <a:rPr lang="en-GB" baseline="-25000" dirty="0">
                <a:solidFill>
                  <a:srgbClr val="0070C0"/>
                </a:solidFill>
              </a:rPr>
              <a:t> </a:t>
            </a:r>
            <a:r>
              <a:rPr lang="en-US" dirty="0"/>
              <a:t>and the subjective difference </a:t>
            </a:r>
            <a:r>
              <a:rPr lang="en-GB" dirty="0" err="1">
                <a:solidFill>
                  <a:srgbClr val="0070C0"/>
                </a:solidFill>
              </a:rPr>
              <a:t>t</a:t>
            </a:r>
            <a:r>
              <a:rPr lang="en-GB" baseline="-25000" dirty="0" err="1">
                <a:solidFill>
                  <a:srgbClr val="0070C0"/>
                </a:solidFill>
              </a:rPr>
              <a:t>a,b,i</a:t>
            </a:r>
            <a:endParaRPr lang="en-US" dirty="0">
              <a:solidFill>
                <a:srgbClr val="0070C0"/>
              </a:solidFill>
            </a:endParaRP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1685987210"/>
              </p:ext>
            </p:extLst>
          </p:nvPr>
        </p:nvGraphicFramePr>
        <p:xfrm>
          <a:off x="-243253" y="1624094"/>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3" name="TextBox 5"/>
          <p:cNvSpPr txBox="1">
            <a:spLocks noChangeArrowheads="1"/>
          </p:cNvSpPr>
          <p:nvPr/>
        </p:nvSpPr>
        <p:spPr bwMode="auto">
          <a:xfrm>
            <a:off x="293321" y="2432132"/>
            <a:ext cx="312738"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2294" name="TextBox 6"/>
          <p:cNvSpPr txBox="1">
            <a:spLocks noChangeArrowheads="1"/>
          </p:cNvSpPr>
          <p:nvPr/>
        </p:nvSpPr>
        <p:spPr bwMode="auto">
          <a:xfrm>
            <a:off x="1912571" y="2436893"/>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15</a:t>
            </a:r>
          </a:p>
        </p:txBody>
      </p:sp>
      <p:sp>
        <p:nvSpPr>
          <p:cNvPr id="12295" name="TextBox 7"/>
          <p:cNvSpPr txBox="1">
            <a:spLocks noChangeArrowheads="1"/>
          </p:cNvSpPr>
          <p:nvPr/>
        </p:nvSpPr>
        <p:spPr bwMode="auto">
          <a:xfrm>
            <a:off x="1064846" y="3625931"/>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a:t>
            </a:r>
          </a:p>
        </p:txBody>
      </p:sp>
      <p:graphicFrame>
        <p:nvGraphicFramePr>
          <p:cNvPr id="9" name="Content Placeholder 3"/>
          <p:cNvGraphicFramePr>
            <a:graphicFrameLocks/>
          </p:cNvGraphicFramePr>
          <p:nvPr>
            <p:extLst>
              <p:ext uri="{D42A27DB-BD31-4B8C-83A1-F6EECF244321}">
                <p14:modId xmlns:p14="http://schemas.microsoft.com/office/powerpoint/2010/main" val="4176851270"/>
              </p:ext>
            </p:extLst>
          </p:nvPr>
        </p:nvGraphicFramePr>
        <p:xfrm>
          <a:off x="2600896" y="1624094"/>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297" name="TextBox 5"/>
          <p:cNvSpPr txBox="1">
            <a:spLocks noChangeArrowheads="1"/>
          </p:cNvSpPr>
          <p:nvPr/>
        </p:nvSpPr>
        <p:spPr bwMode="auto">
          <a:xfrm>
            <a:off x="3098434" y="2432131"/>
            <a:ext cx="372218"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2298" name="TextBox 6"/>
          <p:cNvSpPr txBox="1">
            <a:spLocks noChangeArrowheads="1"/>
          </p:cNvSpPr>
          <p:nvPr/>
        </p:nvSpPr>
        <p:spPr bwMode="auto">
          <a:xfrm>
            <a:off x="4757371" y="2436893"/>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15</a:t>
            </a:r>
          </a:p>
        </p:txBody>
      </p:sp>
      <p:sp>
        <p:nvSpPr>
          <p:cNvPr id="12299" name="TextBox 7"/>
          <p:cNvSpPr txBox="1">
            <a:spLocks noChangeArrowheads="1"/>
          </p:cNvSpPr>
          <p:nvPr/>
        </p:nvSpPr>
        <p:spPr bwMode="auto">
          <a:xfrm>
            <a:off x="3909646" y="3625931"/>
            <a:ext cx="418704" cy="369332"/>
          </a:xfrm>
          <a:prstGeom prst="rect">
            <a:avLst/>
          </a:prstGeom>
          <a:solidFill>
            <a:schemeClr val="accent1"/>
          </a:solidFill>
          <a:ln w="9525">
            <a:noFill/>
            <a:miter lim="800000"/>
            <a:headEnd/>
            <a:tailEnd/>
          </a:ln>
        </p:spPr>
        <p:txBody>
          <a:bodyPr wrap="none">
            <a:spAutoFit/>
          </a:bodyPr>
          <a:lstStyle/>
          <a:p>
            <a:r>
              <a:rPr lang="en-US" dirty="0">
                <a:solidFill>
                  <a:schemeClr val="bg1"/>
                </a:solidFill>
              </a:rPr>
              <a:t>20</a:t>
            </a:r>
          </a:p>
        </p:txBody>
      </p:sp>
      <p:graphicFrame>
        <p:nvGraphicFramePr>
          <p:cNvPr id="13" name="Content Placeholder 3"/>
          <p:cNvGraphicFramePr>
            <a:graphicFrameLocks/>
          </p:cNvGraphicFramePr>
          <p:nvPr>
            <p:extLst>
              <p:ext uri="{D42A27DB-BD31-4B8C-83A1-F6EECF244321}">
                <p14:modId xmlns:p14="http://schemas.microsoft.com/office/powerpoint/2010/main" val="245896959"/>
              </p:ext>
            </p:extLst>
          </p:nvPr>
        </p:nvGraphicFramePr>
        <p:xfrm>
          <a:off x="5395547" y="1624094"/>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301" name="TextBox 5"/>
          <p:cNvSpPr txBox="1">
            <a:spLocks noChangeArrowheads="1"/>
          </p:cNvSpPr>
          <p:nvPr/>
        </p:nvSpPr>
        <p:spPr bwMode="auto">
          <a:xfrm>
            <a:off x="5868621" y="2432131"/>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a:t>
            </a:r>
          </a:p>
        </p:txBody>
      </p:sp>
      <p:sp>
        <p:nvSpPr>
          <p:cNvPr id="12302" name="TextBox 6"/>
          <p:cNvSpPr txBox="1">
            <a:spLocks noChangeArrowheads="1"/>
          </p:cNvSpPr>
          <p:nvPr/>
        </p:nvSpPr>
        <p:spPr bwMode="auto">
          <a:xfrm>
            <a:off x="7551371" y="2436893"/>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40</a:t>
            </a:r>
          </a:p>
        </p:txBody>
      </p:sp>
      <p:sp>
        <p:nvSpPr>
          <p:cNvPr id="12303" name="TextBox 7"/>
          <p:cNvSpPr txBox="1">
            <a:spLocks noChangeArrowheads="1"/>
          </p:cNvSpPr>
          <p:nvPr/>
        </p:nvSpPr>
        <p:spPr bwMode="auto">
          <a:xfrm>
            <a:off x="6703646" y="3625931"/>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a:t>
            </a:r>
          </a:p>
        </p:txBody>
      </p:sp>
      <p:graphicFrame>
        <p:nvGraphicFramePr>
          <p:cNvPr id="17" name="Content Placeholder 3"/>
          <p:cNvGraphicFramePr>
            <a:graphicFrameLocks/>
          </p:cNvGraphicFramePr>
          <p:nvPr>
            <p:extLst>
              <p:ext uri="{D42A27DB-BD31-4B8C-83A1-F6EECF244321}">
                <p14:modId xmlns:p14="http://schemas.microsoft.com/office/powerpoint/2010/main" val="3103310228"/>
              </p:ext>
            </p:extLst>
          </p:nvPr>
        </p:nvGraphicFramePr>
        <p:xfrm>
          <a:off x="7239001" y="3810001"/>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5"/>
          <p:cNvSpPr txBox="1">
            <a:spLocks noChangeArrowheads="1"/>
          </p:cNvSpPr>
          <p:nvPr/>
        </p:nvSpPr>
        <p:spPr bwMode="auto">
          <a:xfrm>
            <a:off x="7775575" y="4618039"/>
            <a:ext cx="312738"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9" name="TextBox 6"/>
          <p:cNvSpPr txBox="1">
            <a:spLocks noChangeArrowheads="1"/>
          </p:cNvSpPr>
          <p:nvPr/>
        </p:nvSpPr>
        <p:spPr bwMode="auto">
          <a:xfrm>
            <a:off x="9394825" y="4622800"/>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25</a:t>
            </a:r>
          </a:p>
        </p:txBody>
      </p:sp>
      <p:sp>
        <p:nvSpPr>
          <p:cNvPr id="20" name="TextBox 7"/>
          <p:cNvSpPr txBox="1">
            <a:spLocks noChangeArrowheads="1"/>
          </p:cNvSpPr>
          <p:nvPr/>
        </p:nvSpPr>
        <p:spPr bwMode="auto">
          <a:xfrm>
            <a:off x="8547100" y="58118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a:t>
            </a:r>
          </a:p>
        </p:txBody>
      </p:sp>
      <p:sp>
        <p:nvSpPr>
          <p:cNvPr id="21" name="Rectangle 3"/>
          <p:cNvSpPr txBox="1">
            <a:spLocks noChangeArrowheads="1"/>
          </p:cNvSpPr>
          <p:nvPr/>
        </p:nvSpPr>
        <p:spPr bwMode="auto">
          <a:xfrm>
            <a:off x="6563140" y="6298096"/>
            <a:ext cx="4191000" cy="457200"/>
          </a:xfrm>
          <a:prstGeom prst="rect">
            <a:avLst/>
          </a:prstGeom>
          <a:noFill/>
          <a:ln w="9525">
            <a:noFill/>
            <a:miter lim="800000"/>
            <a:headEnd/>
            <a:tailEnd/>
          </a:ln>
        </p:spPr>
        <p:txBody>
          <a:bodyPr lIns="0" tIns="0" rIns="0" bIns="0"/>
          <a:lstStyle/>
          <a:p>
            <a:pPr marL="341313" indent="-341313" defTabSz="407988" eaLnBrk="0" hangingPunct="0">
              <a:spcBef>
                <a:spcPct val="20000"/>
              </a:spcBef>
              <a:tabLst>
                <a:tab pos="911225" algn="l"/>
                <a:tab pos="1824038" algn="l"/>
                <a:tab pos="2740025" algn="l"/>
                <a:tab pos="3654425" algn="l"/>
                <a:tab pos="4568825" algn="l"/>
                <a:tab pos="5483225" algn="l"/>
                <a:tab pos="6397625" algn="l"/>
                <a:tab pos="7312025" algn="l"/>
                <a:tab pos="8226425" algn="l"/>
                <a:tab pos="9142413" algn="l"/>
              </a:tabLst>
              <a:defRPr/>
            </a:pPr>
            <a:r>
              <a:rPr lang="en-US" sz="2400" kern="0" dirty="0"/>
              <a:t>	objective value 70 (optimal)</a:t>
            </a:r>
          </a:p>
          <a:p>
            <a:pPr marL="341313"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US" sz="2400" kern="0" dirty="0"/>
          </a:p>
          <a:p>
            <a:pPr marL="341313"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US" sz="2400" kern="0" dirty="0"/>
          </a:p>
          <a:p>
            <a:pPr marL="341313"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US" sz="2400" kern="0" dirty="0"/>
          </a:p>
        </p:txBody>
      </p:sp>
      <p:pic>
        <p:nvPicPr>
          <p:cNvPr id="2" name="Picture 1">
            <a:extLst>
              <a:ext uri="{FF2B5EF4-FFF2-40B4-BE49-F238E27FC236}">
                <a16:creationId xmlns:a16="http://schemas.microsoft.com/office/drawing/2014/main" id="{3A765B46-39B7-BFB9-70A0-567FC03F9A26}"/>
              </a:ext>
            </a:extLst>
          </p:cNvPr>
          <p:cNvPicPr>
            <a:picLocks noChangeAspect="1"/>
          </p:cNvPicPr>
          <p:nvPr/>
        </p:nvPicPr>
        <p:blipFill>
          <a:blip r:embed="rId23"/>
          <a:stretch>
            <a:fillRect/>
          </a:stretch>
        </p:blipFill>
        <p:spPr>
          <a:xfrm>
            <a:off x="4757371" y="77756"/>
            <a:ext cx="5976864" cy="1759528"/>
          </a:xfrm>
          <a:prstGeom prst="rect">
            <a:avLst/>
          </a:prstGeom>
        </p:spPr>
      </p:pic>
      <p:pic>
        <p:nvPicPr>
          <p:cNvPr id="4" name="Picture 3">
            <a:extLst>
              <a:ext uri="{FF2B5EF4-FFF2-40B4-BE49-F238E27FC236}">
                <a16:creationId xmlns:a16="http://schemas.microsoft.com/office/drawing/2014/main" id="{6EBE903C-D04B-D50B-D79E-0BE5542E5869}"/>
              </a:ext>
            </a:extLst>
          </p:cNvPr>
          <p:cNvPicPr>
            <a:picLocks noChangeAspect="1"/>
          </p:cNvPicPr>
          <p:nvPr/>
        </p:nvPicPr>
        <p:blipFill>
          <a:blip r:embed="rId24">
            <a:extLst>
              <a:ext uri="{28A0092B-C50C-407E-A947-70E740481C1C}">
                <a14:useLocalDpi xmlns:a14="http://schemas.microsoft.com/office/drawing/2010/main" val="0"/>
              </a:ext>
            </a:extLst>
          </a:blip>
          <a:srcRect l="24192" t="9584" r="25850" b="21111"/>
          <a:stretch/>
        </p:blipFill>
        <p:spPr>
          <a:xfrm>
            <a:off x="11117525" y="77756"/>
            <a:ext cx="814759" cy="1130300"/>
          </a:xfrm>
          <a:prstGeom prst="rect">
            <a:avLst/>
          </a:prstGeom>
        </p:spPr>
      </p:pic>
      <p:sp>
        <p:nvSpPr>
          <p:cNvPr id="6" name="TextBox 5">
            <a:extLst>
              <a:ext uri="{FF2B5EF4-FFF2-40B4-BE49-F238E27FC236}">
                <a16:creationId xmlns:a16="http://schemas.microsoft.com/office/drawing/2014/main" id="{19C3BAED-B115-CF32-F034-7A11F26D37F4}"/>
              </a:ext>
            </a:extLst>
          </p:cNvPr>
          <p:cNvSpPr txBox="1"/>
          <p:nvPr/>
        </p:nvSpPr>
        <p:spPr>
          <a:xfrm>
            <a:off x="11125200" y="1208056"/>
            <a:ext cx="807084" cy="584775"/>
          </a:xfrm>
          <a:prstGeom prst="rect">
            <a:avLst/>
          </a:prstGeom>
          <a:noFill/>
        </p:spPr>
        <p:txBody>
          <a:bodyPr wrap="square" rtlCol="0">
            <a:spAutoFit/>
          </a:bodyPr>
          <a:lstStyle/>
          <a:p>
            <a:pPr algn="ctr"/>
            <a:r>
              <a:rPr lang="en-US" sz="1600" dirty="0" err="1"/>
              <a:t>Yixuan</a:t>
            </a:r>
            <a:r>
              <a:rPr lang="en-US" sz="1600" dirty="0"/>
              <a:t> Xu</a:t>
            </a:r>
          </a:p>
        </p:txBody>
      </p:sp>
      <p:pic>
        <p:nvPicPr>
          <p:cNvPr id="8" name="Picture 7">
            <a:extLst>
              <a:ext uri="{FF2B5EF4-FFF2-40B4-BE49-F238E27FC236}">
                <a16:creationId xmlns:a16="http://schemas.microsoft.com/office/drawing/2014/main" id="{5EDCD1CD-A41B-B5F9-F47C-7F22AE473A2E}"/>
              </a:ext>
            </a:extLst>
          </p:cNvPr>
          <p:cNvPicPr>
            <a:picLocks noChangeAspect="1"/>
          </p:cNvPicPr>
          <p:nvPr/>
        </p:nvPicPr>
        <p:blipFill>
          <a:blip r:embed="rId25"/>
          <a:stretch>
            <a:fillRect/>
          </a:stretch>
        </p:blipFill>
        <p:spPr>
          <a:xfrm>
            <a:off x="10267481" y="1871502"/>
            <a:ext cx="1859239" cy="1754429"/>
          </a:xfrm>
          <a:prstGeom prst="rect">
            <a:avLst/>
          </a:prstGeom>
        </p:spPr>
      </p:pic>
      <p:sp>
        <p:nvSpPr>
          <p:cNvPr id="10" name="TextBox 9">
            <a:extLst>
              <a:ext uri="{FF2B5EF4-FFF2-40B4-BE49-F238E27FC236}">
                <a16:creationId xmlns:a16="http://schemas.microsoft.com/office/drawing/2014/main" id="{2126E26A-3107-C746-1CFB-8B679163D574}"/>
              </a:ext>
            </a:extLst>
          </p:cNvPr>
          <p:cNvSpPr txBox="1"/>
          <p:nvPr/>
        </p:nvSpPr>
        <p:spPr>
          <a:xfrm>
            <a:off x="10288283" y="3625931"/>
            <a:ext cx="1664677" cy="1200329"/>
          </a:xfrm>
          <a:prstGeom prst="rect">
            <a:avLst/>
          </a:prstGeom>
          <a:noFill/>
        </p:spPr>
        <p:txBody>
          <a:bodyPr wrap="square">
            <a:spAutoFit/>
          </a:bodyPr>
          <a:lstStyle/>
          <a:p>
            <a:pPr algn="ctr"/>
            <a:r>
              <a:rPr lang="en-US" i="1" dirty="0">
                <a:effectLst/>
                <a:latin typeface="Helvetica" pitchFamily="2" charset="0"/>
                <a:hlinkClick r:id="rId26"/>
              </a:rPr>
              <a:t>link to paper on </a:t>
            </a:r>
            <a:r>
              <a:rPr lang="en-US" i="1" dirty="0" err="1">
                <a:effectLst/>
                <a:latin typeface="Helvetica" pitchFamily="2" charset="0"/>
                <a:hlinkClick r:id="rId26"/>
              </a:rPr>
              <a:t>arXiv</a:t>
            </a:r>
            <a:r>
              <a:rPr lang="en-US" i="1" dirty="0">
                <a:effectLst/>
                <a:latin typeface="Helvetica" pitchFamily="2" charset="0"/>
              </a:rPr>
              <a:t>, appeared at </a:t>
            </a:r>
            <a:r>
              <a:rPr lang="en-US" i="1" dirty="0">
                <a:latin typeface="Helvetica" pitchFamily="2" charset="0"/>
              </a:rPr>
              <a:t>NeurIPS</a:t>
            </a:r>
            <a:r>
              <a:rPr lang="en-US" i="1" dirty="0">
                <a:effectLst/>
                <a:latin typeface="Helvetica" pitchFamily="2" charset="0"/>
              </a:rPr>
              <a:t>’24</a:t>
            </a:r>
            <a:endParaRPr lang="en-US" i="1" dirty="0"/>
          </a:p>
        </p:txBody>
      </p:sp>
    </p:spTree>
    <p:extLst>
      <p:ext uri="{BB962C8B-B14F-4D97-AF65-F5344CB8AC3E}">
        <p14:creationId xmlns:p14="http://schemas.microsoft.com/office/powerpoint/2010/main" val="36330959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9" y="156882"/>
            <a:ext cx="10515600" cy="1325563"/>
          </a:xfrm>
        </p:spPr>
        <p:txBody>
          <a:bodyPr/>
          <a:lstStyle/>
          <a:p>
            <a:r>
              <a:rPr lang="en-US" b="1" dirty="0">
                <a:solidFill>
                  <a:srgbClr val="0070C0"/>
                </a:solidFill>
              </a:rPr>
              <a:t>Some questions for discussion</a:t>
            </a:r>
            <a:endParaRPr lang="en-US" dirty="0">
              <a:solidFill>
                <a:srgbClr val="0070C0"/>
              </a:solidFill>
            </a:endParaRPr>
          </a:p>
        </p:txBody>
      </p:sp>
      <p:sp>
        <p:nvSpPr>
          <p:cNvPr id="3" name="Content Placeholder 2"/>
          <p:cNvSpPr>
            <a:spLocks noGrp="1"/>
          </p:cNvSpPr>
          <p:nvPr>
            <p:ph idx="1"/>
          </p:nvPr>
        </p:nvSpPr>
        <p:spPr>
          <a:xfrm>
            <a:off x="525294" y="1754378"/>
            <a:ext cx="11666706" cy="5452145"/>
          </a:xfrm>
        </p:spPr>
        <p:txBody>
          <a:bodyPr>
            <a:normAutofit lnSpcReduction="10000"/>
          </a:bodyPr>
          <a:lstStyle/>
          <a:p>
            <a:r>
              <a:rPr lang="en-US" dirty="0"/>
              <a:t>How should we think about </a:t>
            </a:r>
            <a:r>
              <a:rPr lang="en-US" dirty="0">
                <a:solidFill>
                  <a:schemeClr val="accent2"/>
                </a:solidFill>
              </a:rPr>
              <a:t>what the space of alternatives is</a:t>
            </a:r>
            <a:r>
              <a:rPr lang="en-US" dirty="0"/>
              <a:t>?</a:t>
            </a:r>
          </a:p>
          <a:p>
            <a:r>
              <a:rPr lang="en-US" dirty="0"/>
              <a:t>What should be </a:t>
            </a:r>
            <a:r>
              <a:rPr lang="en-US" dirty="0">
                <a:solidFill>
                  <a:schemeClr val="accent2"/>
                </a:solidFill>
              </a:rPr>
              <a:t>the type(s) of feedback </a:t>
            </a:r>
            <a:r>
              <a:rPr lang="en-US" dirty="0"/>
              <a:t>humans give?</a:t>
            </a:r>
          </a:p>
          <a:p>
            <a:r>
              <a:rPr lang="en-US" dirty="0"/>
              <a:t> </a:t>
            </a:r>
            <a:r>
              <a:rPr lang="en-US" dirty="0">
                <a:solidFill>
                  <a:schemeClr val="accent2"/>
                </a:solidFill>
              </a:rPr>
              <a:t>Who</a:t>
            </a:r>
            <a:r>
              <a:rPr lang="en-US" dirty="0"/>
              <a:t> gets to </a:t>
            </a:r>
            <a:r>
              <a:rPr lang="en-US" dirty="0">
                <a:solidFill>
                  <a:schemeClr val="accent2"/>
                </a:solidFill>
              </a:rPr>
              <a:t>give feedback</a:t>
            </a:r>
            <a:r>
              <a:rPr lang="en-US" dirty="0"/>
              <a:t>, and how is it </a:t>
            </a:r>
            <a:r>
              <a:rPr lang="en-US" dirty="0">
                <a:solidFill>
                  <a:schemeClr val="accent2"/>
                </a:solidFill>
              </a:rPr>
              <a:t>weighed</a:t>
            </a:r>
            <a:r>
              <a:rPr lang="en-US" dirty="0"/>
              <a:t>?</a:t>
            </a:r>
          </a:p>
          <a:p>
            <a:pPr lvl="1"/>
            <a:r>
              <a:rPr lang="en-US" dirty="0"/>
              <a:t>How is a representative pool of stakeholders selected to give feedback?</a:t>
            </a:r>
          </a:p>
          <a:p>
            <a:r>
              <a:rPr lang="en-US" dirty="0"/>
              <a:t>What about </a:t>
            </a:r>
            <a:r>
              <a:rPr lang="en-US" dirty="0">
                <a:solidFill>
                  <a:schemeClr val="accent2"/>
                </a:solidFill>
              </a:rPr>
              <a:t>behavioral aspects </a:t>
            </a:r>
            <a:r>
              <a:rPr lang="en-US" dirty="0"/>
              <a:t>/ how should human cognitive structures be taken into account?</a:t>
            </a:r>
          </a:p>
          <a:p>
            <a:r>
              <a:rPr lang="en-US" dirty="0"/>
              <a:t>What traditional social choice </a:t>
            </a:r>
            <a:r>
              <a:rPr lang="en-US" dirty="0">
                <a:solidFill>
                  <a:schemeClr val="accent2"/>
                </a:solidFill>
              </a:rPr>
              <a:t>concepts</a:t>
            </a:r>
            <a:r>
              <a:rPr lang="en-US" dirty="0"/>
              <a:t> are </a:t>
            </a:r>
            <a:r>
              <a:rPr lang="en-US" dirty="0">
                <a:solidFill>
                  <a:schemeClr val="accent2"/>
                </a:solidFill>
              </a:rPr>
              <a:t>most relevant </a:t>
            </a:r>
            <a:r>
              <a:rPr lang="en-US" dirty="0"/>
              <a:t>for AI alignment?</a:t>
            </a:r>
          </a:p>
          <a:p>
            <a:r>
              <a:rPr lang="en-US" dirty="0"/>
              <a:t>When should we have </a:t>
            </a:r>
            <a:r>
              <a:rPr lang="en-US" dirty="0">
                <a:solidFill>
                  <a:schemeClr val="accent2"/>
                </a:solidFill>
              </a:rPr>
              <a:t>multiple AI systems</a:t>
            </a:r>
            <a:r>
              <a:rPr lang="en-US" dirty="0"/>
              <a:t>, and how do we </a:t>
            </a:r>
            <a:r>
              <a:rPr lang="en-US" dirty="0">
                <a:solidFill>
                  <a:schemeClr val="accent2"/>
                </a:solidFill>
              </a:rPr>
              <a:t>avoid conflict </a:t>
            </a:r>
            <a:r>
              <a:rPr lang="en-US" dirty="0"/>
              <a:t>between them?  </a:t>
            </a:r>
            <a:r>
              <a:rPr lang="en-US" i="1" dirty="0"/>
              <a:t>(→ cooperative AI)</a:t>
            </a:r>
          </a:p>
          <a:p>
            <a:r>
              <a:rPr lang="en-US" dirty="0"/>
              <a:t>Can a social-choice-theoretic approach make the system… </a:t>
            </a:r>
          </a:p>
          <a:p>
            <a:pPr lvl="1"/>
            <a:r>
              <a:rPr lang="en-US" dirty="0">
                <a:solidFill>
                  <a:srgbClr val="ED7D31"/>
                </a:solidFill>
              </a:rPr>
              <a:t>more robust</a:t>
            </a:r>
            <a:r>
              <a:rPr lang="en-US" dirty="0"/>
              <a:t>? </a:t>
            </a:r>
            <a:r>
              <a:rPr lang="en-US" dirty="0">
                <a:solidFill>
                  <a:srgbClr val="ED7D31"/>
                </a:solidFill>
              </a:rPr>
              <a:t>safer</a:t>
            </a:r>
            <a:r>
              <a:rPr lang="en-US" dirty="0"/>
              <a:t>?</a:t>
            </a:r>
          </a:p>
          <a:p>
            <a:pPr lvl="1"/>
            <a:r>
              <a:rPr lang="en-US" dirty="0"/>
              <a:t>redundancy? introducing irrationality due to Condorcet cycles?</a:t>
            </a:r>
          </a:p>
          <a:p>
            <a:pPr lvl="1"/>
            <a:endParaRPr lang="en-US" dirty="0"/>
          </a:p>
          <a:p>
            <a:pPr marL="0" indent="0">
              <a:buNone/>
            </a:pPr>
            <a:endParaRPr lang="en-US" dirty="0"/>
          </a:p>
        </p:txBody>
      </p:sp>
      <p:pic>
        <p:nvPicPr>
          <p:cNvPr id="4" name="Picture 3">
            <a:extLst>
              <a:ext uri="{FF2B5EF4-FFF2-40B4-BE49-F238E27FC236}">
                <a16:creationId xmlns:a16="http://schemas.microsoft.com/office/drawing/2014/main" id="{4E360774-9ED4-26C3-62CA-3AC3A4E66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337" y="0"/>
            <a:ext cx="1759663" cy="1759663"/>
          </a:xfrm>
          <a:prstGeom prst="rect">
            <a:avLst/>
          </a:prstGeom>
        </p:spPr>
      </p:pic>
      <p:sp>
        <p:nvSpPr>
          <p:cNvPr id="5" name="TextBox 4">
            <a:extLst>
              <a:ext uri="{FF2B5EF4-FFF2-40B4-BE49-F238E27FC236}">
                <a16:creationId xmlns:a16="http://schemas.microsoft.com/office/drawing/2014/main" id="{64E9B136-41F1-68F7-E92E-BCF8C46BCA7D}"/>
              </a:ext>
            </a:extLst>
          </p:cNvPr>
          <p:cNvSpPr txBox="1"/>
          <p:nvPr/>
        </p:nvSpPr>
        <p:spPr>
          <a:xfrm>
            <a:off x="10432337" y="1805202"/>
            <a:ext cx="1664677" cy="1200329"/>
          </a:xfrm>
          <a:prstGeom prst="rect">
            <a:avLst/>
          </a:prstGeom>
          <a:noFill/>
        </p:spPr>
        <p:txBody>
          <a:bodyPr wrap="square">
            <a:spAutoFit/>
          </a:bodyPr>
          <a:lstStyle/>
          <a:p>
            <a:pPr algn="ctr"/>
            <a:r>
              <a:rPr lang="en-US" i="1" dirty="0">
                <a:effectLst/>
                <a:latin typeface="Helvetica" pitchFamily="2" charset="0"/>
                <a:hlinkClick r:id="rId4"/>
              </a:rPr>
              <a:t>link to paper on </a:t>
            </a:r>
            <a:r>
              <a:rPr lang="en-US" i="1" dirty="0" err="1">
                <a:effectLst/>
                <a:latin typeface="Helvetica" pitchFamily="2" charset="0"/>
                <a:hlinkClick r:id="rId4"/>
              </a:rPr>
              <a:t>arXiv</a:t>
            </a:r>
            <a:r>
              <a:rPr lang="en-US" i="1" dirty="0">
                <a:effectLst/>
                <a:latin typeface="Helvetica" pitchFamily="2" charset="0"/>
              </a:rPr>
              <a:t>, appeared at ICML’24</a:t>
            </a:r>
            <a:endParaRPr lang="en-US" i="1" dirty="0"/>
          </a:p>
        </p:txBody>
      </p:sp>
      <p:pic>
        <p:nvPicPr>
          <p:cNvPr id="6" name="Picture 5">
            <a:extLst>
              <a:ext uri="{FF2B5EF4-FFF2-40B4-BE49-F238E27FC236}">
                <a16:creationId xmlns:a16="http://schemas.microsoft.com/office/drawing/2014/main" id="{EAE761C8-F0DC-8640-02AC-975E19CC272C}"/>
              </a:ext>
            </a:extLst>
          </p:cNvPr>
          <p:cNvPicPr>
            <a:picLocks noChangeAspect="1"/>
          </p:cNvPicPr>
          <p:nvPr/>
        </p:nvPicPr>
        <p:blipFill>
          <a:blip r:embed="rId5"/>
          <a:stretch>
            <a:fillRect/>
          </a:stretch>
        </p:blipFill>
        <p:spPr>
          <a:xfrm>
            <a:off x="9296399" y="78735"/>
            <a:ext cx="764091" cy="1029312"/>
          </a:xfrm>
          <a:prstGeom prst="rect">
            <a:avLst/>
          </a:prstGeom>
        </p:spPr>
      </p:pic>
      <p:sp>
        <p:nvSpPr>
          <p:cNvPr id="7" name="TextBox 6">
            <a:extLst>
              <a:ext uri="{FF2B5EF4-FFF2-40B4-BE49-F238E27FC236}">
                <a16:creationId xmlns:a16="http://schemas.microsoft.com/office/drawing/2014/main" id="{4F699103-BBD7-EBAE-0E26-A7B7984C731C}"/>
              </a:ext>
            </a:extLst>
          </p:cNvPr>
          <p:cNvSpPr txBox="1"/>
          <p:nvPr/>
        </p:nvSpPr>
        <p:spPr>
          <a:xfrm>
            <a:off x="8971541" y="1108047"/>
            <a:ext cx="1413806" cy="646331"/>
          </a:xfrm>
          <a:prstGeom prst="rect">
            <a:avLst/>
          </a:prstGeom>
          <a:noFill/>
        </p:spPr>
        <p:txBody>
          <a:bodyPr wrap="square" rtlCol="0">
            <a:spAutoFit/>
          </a:bodyPr>
          <a:lstStyle/>
          <a:p>
            <a:pPr algn="ctr"/>
            <a:r>
              <a:rPr lang="en-US" i="1" dirty="0"/>
              <a:t>Emanuel </a:t>
            </a:r>
            <a:r>
              <a:rPr lang="en-US" i="1" dirty="0" err="1"/>
              <a:t>Tewolde</a:t>
            </a:r>
            <a:endParaRPr lang="en-US" i="1" dirty="0"/>
          </a:p>
        </p:txBody>
      </p:sp>
    </p:spTree>
    <p:extLst>
      <p:ext uri="{BB962C8B-B14F-4D97-AF65-F5344CB8AC3E}">
        <p14:creationId xmlns:p14="http://schemas.microsoft.com/office/powerpoint/2010/main" val="3121517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73DF-C0EB-88BF-2B08-EE36C9C4251C}"/>
              </a:ext>
            </a:extLst>
          </p:cNvPr>
          <p:cNvSpPr>
            <a:spLocks noGrp="1"/>
          </p:cNvSpPr>
          <p:nvPr>
            <p:ph type="title"/>
          </p:nvPr>
        </p:nvSpPr>
        <p:spPr>
          <a:xfrm>
            <a:off x="603002" y="-320040"/>
            <a:ext cx="10515600" cy="1325563"/>
          </a:xfrm>
        </p:spPr>
        <p:txBody>
          <a:bodyPr/>
          <a:lstStyle/>
          <a:p>
            <a:r>
              <a:rPr lang="en-US" dirty="0"/>
              <a:t>What will this do for safety of these systems?</a:t>
            </a:r>
          </a:p>
        </p:txBody>
      </p:sp>
      <p:sp>
        <p:nvSpPr>
          <p:cNvPr id="3" name="Content Placeholder 2">
            <a:extLst>
              <a:ext uri="{FF2B5EF4-FFF2-40B4-BE49-F238E27FC236}">
                <a16:creationId xmlns:a16="http://schemas.microsoft.com/office/drawing/2014/main" id="{BF53DAA6-1E91-D26A-6353-5C2BFF606A5D}"/>
              </a:ext>
            </a:extLst>
          </p:cNvPr>
          <p:cNvSpPr>
            <a:spLocks noGrp="1"/>
          </p:cNvSpPr>
          <p:nvPr>
            <p:ph idx="1"/>
          </p:nvPr>
        </p:nvSpPr>
        <p:spPr>
          <a:xfrm>
            <a:off x="326020" y="915953"/>
            <a:ext cx="11865980" cy="5552580"/>
          </a:xfrm>
        </p:spPr>
        <p:txBody>
          <a:bodyPr>
            <a:normAutofit/>
          </a:bodyPr>
          <a:lstStyle/>
          <a:p>
            <a:r>
              <a:rPr lang="en-US" sz="3600" dirty="0"/>
              <a:t>Maybe it will be </a:t>
            </a:r>
            <a:r>
              <a:rPr lang="en-US" sz="3600" dirty="0">
                <a:solidFill>
                  <a:schemeClr val="accent6">
                    <a:lumMod val="75000"/>
                  </a:schemeClr>
                </a:solidFill>
              </a:rPr>
              <a:t>good</a:t>
            </a:r>
            <a:r>
              <a:rPr lang="en-US" sz="3600" dirty="0"/>
              <a:t> for safety because...</a:t>
            </a:r>
          </a:p>
          <a:p>
            <a:pPr lvl="1"/>
            <a:r>
              <a:rPr lang="en-US" sz="3200" dirty="0"/>
              <a:t>Carefully including and aggregating a greater variety of feedback will catch more issues / be less vulnerable to blind spots, mistakes, bad incentives, etc., of a few</a:t>
            </a:r>
          </a:p>
          <a:p>
            <a:pPr lvl="1"/>
            <a:r>
              <a:rPr lang="en-US" sz="3200" dirty="0"/>
              <a:t>Making sure everyone is represented will reduce incentives for some people to create competing systems</a:t>
            </a:r>
          </a:p>
          <a:p>
            <a:r>
              <a:rPr lang="en-US" sz="3600" dirty="0"/>
              <a:t>Maybe it will be </a:t>
            </a:r>
            <a:r>
              <a:rPr lang="en-US" sz="3600" dirty="0">
                <a:solidFill>
                  <a:srgbClr val="C00000"/>
                </a:solidFill>
              </a:rPr>
              <a:t>bad</a:t>
            </a:r>
            <a:r>
              <a:rPr lang="en-US" sz="3600" dirty="0"/>
              <a:t> for safety because…</a:t>
            </a:r>
          </a:p>
          <a:p>
            <a:pPr lvl="1"/>
            <a:r>
              <a:rPr lang="en-US" sz="3200" dirty="0"/>
              <a:t>Due to inconsistencies across people in their feedback the system will behave inconsistently / irrationally</a:t>
            </a:r>
          </a:p>
          <a:p>
            <a:pPr lvl="1"/>
            <a:r>
              <a:rPr lang="en-US" sz="3200" dirty="0"/>
              <a:t>… but social choice is precisely about how to aggregate into a consistent assessment!</a:t>
            </a:r>
          </a:p>
          <a:p>
            <a:pPr lvl="1"/>
            <a:endParaRPr lang="en-US" sz="3200" dirty="0"/>
          </a:p>
          <a:p>
            <a:pPr lvl="1"/>
            <a:endParaRPr lang="en-US" sz="3200" dirty="0"/>
          </a:p>
          <a:p>
            <a:pPr lvl="1"/>
            <a:endParaRPr lang="en-US" sz="3200" dirty="0"/>
          </a:p>
          <a:p>
            <a:pPr lvl="1"/>
            <a:endParaRPr lang="en-US" sz="3200" dirty="0"/>
          </a:p>
          <a:p>
            <a:pPr lvl="1"/>
            <a:endParaRPr lang="en-US" sz="3200" dirty="0"/>
          </a:p>
          <a:p>
            <a:pPr lvl="1"/>
            <a:endParaRPr lang="en-US" sz="3200" dirty="0"/>
          </a:p>
        </p:txBody>
      </p:sp>
    </p:spTree>
    <p:extLst>
      <p:ext uri="{BB962C8B-B14F-4D97-AF65-F5344CB8AC3E}">
        <p14:creationId xmlns:p14="http://schemas.microsoft.com/office/powerpoint/2010/main" val="330503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9C617-F260-6453-2CB1-742068FA9BDD}"/>
              </a:ext>
            </a:extLst>
          </p:cNvPr>
          <p:cNvPicPr>
            <a:picLocks noChangeAspect="1"/>
          </p:cNvPicPr>
          <p:nvPr/>
        </p:nvPicPr>
        <p:blipFill rotWithShape="1">
          <a:blip r:embed="rId2"/>
          <a:srcRect l="17184" r="14272" b="6031"/>
          <a:stretch/>
        </p:blipFill>
        <p:spPr>
          <a:xfrm>
            <a:off x="1164182" y="0"/>
            <a:ext cx="8893269" cy="6858000"/>
          </a:xfrm>
          <a:prstGeom prst="rect">
            <a:avLst/>
          </a:prstGeom>
        </p:spPr>
      </p:pic>
      <p:sp>
        <p:nvSpPr>
          <p:cNvPr id="2" name="Oval 1">
            <a:extLst>
              <a:ext uri="{FF2B5EF4-FFF2-40B4-BE49-F238E27FC236}">
                <a16:creationId xmlns:a16="http://schemas.microsoft.com/office/drawing/2014/main" id="{F162D434-9529-3AB6-BBDB-08579B29B302}"/>
              </a:ext>
            </a:extLst>
          </p:cNvPr>
          <p:cNvSpPr/>
          <p:nvPr/>
        </p:nvSpPr>
        <p:spPr>
          <a:xfrm>
            <a:off x="7571232" y="5596128"/>
            <a:ext cx="2331720" cy="822960"/>
          </a:xfrm>
          <a:prstGeom prst="ellipse">
            <a:avLst/>
          </a:prstGeom>
          <a:noFill/>
          <a:ln w="76200">
            <a:solidFill>
              <a:srgbClr val="040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4708040-40E7-9BB9-97C8-6063C156CF11}"/>
              </a:ext>
            </a:extLst>
          </p:cNvPr>
          <p:cNvSpPr/>
          <p:nvPr/>
        </p:nvSpPr>
        <p:spPr>
          <a:xfrm>
            <a:off x="1450849" y="170688"/>
            <a:ext cx="1466088" cy="822960"/>
          </a:xfrm>
          <a:prstGeom prst="ellipse">
            <a:avLst/>
          </a:prstGeom>
          <a:noFill/>
          <a:ln w="76200">
            <a:solidFill>
              <a:srgbClr val="040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0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73DF-C0EB-88BF-2B08-EE36C9C4251C}"/>
              </a:ext>
            </a:extLst>
          </p:cNvPr>
          <p:cNvSpPr>
            <a:spLocks noGrp="1"/>
          </p:cNvSpPr>
          <p:nvPr>
            <p:ph type="title"/>
          </p:nvPr>
        </p:nvSpPr>
        <p:spPr>
          <a:xfrm>
            <a:off x="627185" y="0"/>
            <a:ext cx="10515600" cy="1325563"/>
          </a:xfrm>
        </p:spPr>
        <p:txBody>
          <a:bodyPr/>
          <a:lstStyle/>
          <a:p>
            <a:r>
              <a:rPr lang="en-US" dirty="0"/>
              <a:t>Abilities emerging just with scale</a:t>
            </a:r>
          </a:p>
        </p:txBody>
      </p:sp>
      <p:sp>
        <p:nvSpPr>
          <p:cNvPr id="3" name="Content Placeholder 2">
            <a:extLst>
              <a:ext uri="{FF2B5EF4-FFF2-40B4-BE49-F238E27FC236}">
                <a16:creationId xmlns:a16="http://schemas.microsoft.com/office/drawing/2014/main" id="{BF53DAA6-1E91-D26A-6353-5C2BFF606A5D}"/>
              </a:ext>
            </a:extLst>
          </p:cNvPr>
          <p:cNvSpPr>
            <a:spLocks noGrp="1"/>
          </p:cNvSpPr>
          <p:nvPr>
            <p:ph idx="1"/>
          </p:nvPr>
        </p:nvSpPr>
        <p:spPr>
          <a:xfrm>
            <a:off x="627184" y="4668714"/>
            <a:ext cx="10635761" cy="1907932"/>
          </a:xfrm>
        </p:spPr>
        <p:txBody>
          <a:bodyPr>
            <a:normAutofit fontScale="92500" lnSpcReduction="20000"/>
          </a:bodyPr>
          <a:lstStyle/>
          <a:p>
            <a:pPr marL="0" indent="0">
              <a:buNone/>
            </a:pPr>
            <a:r>
              <a:rPr lang="en-US" dirty="0"/>
              <a:t>"A portrait photo of a kangaroo wearing an orange hoodie and blue sunglasses standing on the grass in front of the Sydney Opera House holding a sign on the chest that says Welcome Friends!“</a:t>
            </a:r>
          </a:p>
          <a:p>
            <a:pPr marL="0" indent="0">
              <a:buNone/>
            </a:pPr>
            <a:r>
              <a:rPr lang="en-US" dirty="0">
                <a:hlinkClick r:id="rId2"/>
              </a:rPr>
              <a:t>https://parti.research.google/</a:t>
            </a:r>
            <a:endParaRPr lang="en-US" dirty="0"/>
          </a:p>
          <a:p>
            <a:pPr marL="0" indent="0">
              <a:buNone/>
            </a:pPr>
            <a:r>
              <a:rPr lang="en-US" dirty="0"/>
              <a:t>(PARTI = Pathways Autoregressive Text-to-Image Model”</a:t>
            </a:r>
          </a:p>
          <a:p>
            <a:pPr marL="0" indent="0">
              <a:buNone/>
            </a:pPr>
            <a:endParaRPr lang="en-US" dirty="0"/>
          </a:p>
        </p:txBody>
      </p:sp>
      <p:pic>
        <p:nvPicPr>
          <p:cNvPr id="5" name="Picture 4">
            <a:extLst>
              <a:ext uri="{FF2B5EF4-FFF2-40B4-BE49-F238E27FC236}">
                <a16:creationId xmlns:a16="http://schemas.microsoft.com/office/drawing/2014/main" id="{BF4BC17F-B8C4-CD0D-B699-DC9D55721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93" y="1042375"/>
            <a:ext cx="10460594" cy="3626339"/>
          </a:xfrm>
          <a:prstGeom prst="rect">
            <a:avLst/>
          </a:prstGeom>
        </p:spPr>
      </p:pic>
      <p:sp>
        <p:nvSpPr>
          <p:cNvPr id="4" name="Rectangle 3">
            <a:extLst>
              <a:ext uri="{FF2B5EF4-FFF2-40B4-BE49-F238E27FC236}">
                <a16:creationId xmlns:a16="http://schemas.microsoft.com/office/drawing/2014/main" id="{4AF8EB98-68D0-2C85-1C4F-9D1CFA60293A}"/>
              </a:ext>
            </a:extLst>
          </p:cNvPr>
          <p:cNvSpPr/>
          <p:nvPr/>
        </p:nvSpPr>
        <p:spPr>
          <a:xfrm>
            <a:off x="3273551" y="937921"/>
            <a:ext cx="7989393" cy="375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5AC5A4-B09F-AEA7-C87E-D00A9FED10A0}"/>
              </a:ext>
            </a:extLst>
          </p:cNvPr>
          <p:cNvSpPr/>
          <p:nvPr/>
        </p:nvSpPr>
        <p:spPr>
          <a:xfrm>
            <a:off x="6196583" y="910489"/>
            <a:ext cx="7989393" cy="375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83098D-8D50-E187-37DC-70B37D82825B}"/>
              </a:ext>
            </a:extLst>
          </p:cNvPr>
          <p:cNvSpPr/>
          <p:nvPr/>
        </p:nvSpPr>
        <p:spPr>
          <a:xfrm>
            <a:off x="8842949" y="937921"/>
            <a:ext cx="7989393" cy="375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5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1+ppt_w/2"/>
                                          </p:val>
                                        </p:tav>
                                      </p:tavLst>
                                    </p:anim>
                                    <p:anim calcmode="lin" valueType="num">
                                      <p:cBhvr additive="base">
                                        <p:cTn id="13" dur="500"/>
                                        <p:tgtEl>
                                          <p:spTgt spid="6"/>
                                        </p:tgtEl>
                                        <p:attrNameLst>
                                          <p:attrName>ppt_y</p:attrName>
                                        </p:attrNameLst>
                                      </p:cBhvr>
                                      <p:tavLst>
                                        <p:tav tm="0">
                                          <p:val>
                                            <p:strVal val="ppt_y"/>
                                          </p:val>
                                        </p:tav>
                                        <p:tav tm="100000">
                                          <p:val>
                                            <p:strVal val="ppt_y"/>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1+ppt_w/2"/>
                                          </p:val>
                                        </p:tav>
                                      </p:tavLst>
                                    </p:anim>
                                    <p:anim calcmode="lin" valueType="num">
                                      <p:cBhvr additive="base">
                                        <p:cTn id="19" dur="500"/>
                                        <p:tgtEl>
                                          <p:spTgt spid="7"/>
                                        </p:tgtEl>
                                        <p:attrNameLst>
                                          <p:attrName>ppt_y</p:attrName>
                                        </p:attrNameLst>
                                      </p:cBhvr>
                                      <p:tavLst>
                                        <p:tav tm="0">
                                          <p:val>
                                            <p:strVal val="ppt_y"/>
                                          </p:val>
                                        </p:tav>
                                        <p:tav tm="100000">
                                          <p:val>
                                            <p:strVal val="ppt_y"/>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extLst>
              <a:ext uri="{FF2B5EF4-FFF2-40B4-BE49-F238E27FC236}">
                <a16:creationId xmlns:a16="http://schemas.microsoft.com/office/drawing/2014/main" id="{2FE3D053-8B7A-6E28-364B-968CCD2184B3}"/>
              </a:ext>
            </a:extLst>
          </p:cNvPr>
          <p:cNvPicPr>
            <a:picLocks noChangeAspect="1"/>
          </p:cNvPicPr>
          <p:nvPr/>
        </p:nvPicPr>
        <p:blipFill rotWithShape="1">
          <a:blip r:embed="rId3"/>
          <a:srcRect l="30481" t="6849" r="31743" b="86503"/>
          <a:stretch/>
        </p:blipFill>
        <p:spPr>
          <a:xfrm>
            <a:off x="1282828" y="0"/>
            <a:ext cx="9438594" cy="934343"/>
          </a:xfrm>
          <a:prstGeom prst="rect">
            <a:avLst/>
          </a:prstGeom>
        </p:spPr>
      </p:pic>
      <p:pic>
        <p:nvPicPr>
          <p:cNvPr id="10" name="Picture 9">
            <a:hlinkClick r:id="rId2"/>
            <a:extLst>
              <a:ext uri="{FF2B5EF4-FFF2-40B4-BE49-F238E27FC236}">
                <a16:creationId xmlns:a16="http://schemas.microsoft.com/office/drawing/2014/main" id="{B0E7A45F-EC86-984C-282E-C245E565F282}"/>
              </a:ext>
            </a:extLst>
          </p:cNvPr>
          <p:cNvPicPr>
            <a:picLocks noChangeAspect="1"/>
          </p:cNvPicPr>
          <p:nvPr/>
        </p:nvPicPr>
        <p:blipFill rotWithShape="1">
          <a:blip r:embed="rId3"/>
          <a:srcRect l="30481" t="75541" r="31743" b="16697"/>
          <a:stretch/>
        </p:blipFill>
        <p:spPr>
          <a:xfrm>
            <a:off x="1367326" y="5673754"/>
            <a:ext cx="10245913" cy="1184246"/>
          </a:xfrm>
          <a:prstGeom prst="rect">
            <a:avLst/>
          </a:prstGeom>
        </p:spPr>
      </p:pic>
      <p:pic>
        <p:nvPicPr>
          <p:cNvPr id="11" name="Picture 10">
            <a:hlinkClick r:id="rId2"/>
            <a:extLst>
              <a:ext uri="{FF2B5EF4-FFF2-40B4-BE49-F238E27FC236}">
                <a16:creationId xmlns:a16="http://schemas.microsoft.com/office/drawing/2014/main" id="{5E855FE5-03E7-7ED3-94A5-3323647E74C9}"/>
              </a:ext>
            </a:extLst>
          </p:cNvPr>
          <p:cNvPicPr>
            <a:picLocks noChangeAspect="1"/>
          </p:cNvPicPr>
          <p:nvPr/>
        </p:nvPicPr>
        <p:blipFill rotWithShape="1">
          <a:blip r:embed="rId3"/>
          <a:srcRect l="30481" t="13531" r="31743" b="29709"/>
          <a:stretch/>
        </p:blipFill>
        <p:spPr>
          <a:xfrm>
            <a:off x="3307749" y="960566"/>
            <a:ext cx="5576502" cy="4713188"/>
          </a:xfrm>
          <a:prstGeom prst="rect">
            <a:avLst/>
          </a:prstGeom>
        </p:spPr>
      </p:pic>
    </p:spTree>
    <p:extLst>
      <p:ext uri="{BB962C8B-B14F-4D97-AF65-F5344CB8AC3E}">
        <p14:creationId xmlns:p14="http://schemas.microsoft.com/office/powerpoint/2010/main" val="151644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8B9B02D3-A7C5-BA10-3A0A-02F1F3734118}"/>
              </a:ext>
            </a:extLst>
          </p:cNvPr>
          <p:cNvPicPr>
            <a:picLocks noChangeAspect="1"/>
          </p:cNvPicPr>
          <p:nvPr/>
        </p:nvPicPr>
        <p:blipFill rotWithShape="1">
          <a:blip r:embed="rId3"/>
          <a:srcRect l="25500" t="11922" r="14676"/>
          <a:stretch/>
        </p:blipFill>
        <p:spPr>
          <a:xfrm>
            <a:off x="-333487" y="0"/>
            <a:ext cx="8649148" cy="7162974"/>
          </a:xfrm>
          <a:prstGeom prst="rect">
            <a:avLst/>
          </a:prstGeom>
        </p:spPr>
      </p:pic>
      <p:sp>
        <p:nvSpPr>
          <p:cNvPr id="7" name="TextBox 6">
            <a:extLst>
              <a:ext uri="{FF2B5EF4-FFF2-40B4-BE49-F238E27FC236}">
                <a16:creationId xmlns:a16="http://schemas.microsoft.com/office/drawing/2014/main" id="{8A3C6516-478F-3E7B-9817-9112977DD258}"/>
              </a:ext>
            </a:extLst>
          </p:cNvPr>
          <p:cNvSpPr txBox="1"/>
          <p:nvPr/>
        </p:nvSpPr>
        <p:spPr>
          <a:xfrm>
            <a:off x="7917628" y="998675"/>
            <a:ext cx="3571539" cy="2554545"/>
          </a:xfrm>
          <a:prstGeom prst="rect">
            <a:avLst/>
          </a:prstGeom>
          <a:noFill/>
        </p:spPr>
        <p:txBody>
          <a:bodyPr wrap="square">
            <a:spAutoFit/>
          </a:bodyPr>
          <a:lstStyle/>
          <a:p>
            <a:pPr algn="ctr"/>
            <a:r>
              <a:rPr lang="en-US" sz="3200" dirty="0"/>
              <a:t>Bran et al., </a:t>
            </a:r>
            <a:r>
              <a:rPr lang="en-US" sz="3200" i="1" dirty="0"/>
              <a:t>Augmenting large language models with chemistry tools</a:t>
            </a:r>
            <a:r>
              <a:rPr lang="en-US" sz="3200" dirty="0"/>
              <a:t>, Oct. 2023</a:t>
            </a:r>
            <a:endParaRPr lang="en-US" sz="3200" i="1" dirty="0"/>
          </a:p>
        </p:txBody>
      </p:sp>
    </p:spTree>
    <p:extLst>
      <p:ext uri="{BB962C8B-B14F-4D97-AF65-F5344CB8AC3E}">
        <p14:creationId xmlns:p14="http://schemas.microsoft.com/office/powerpoint/2010/main" val="11558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83FCC-87F8-65DC-C9E1-70E496CF0CB0}"/>
              </a:ext>
            </a:extLst>
          </p:cNvPr>
          <p:cNvPicPr>
            <a:picLocks noChangeAspect="1"/>
          </p:cNvPicPr>
          <p:nvPr/>
        </p:nvPicPr>
        <p:blipFill rotWithShape="1">
          <a:blip r:embed="rId2">
            <a:extLst>
              <a:ext uri="{28A0092B-C50C-407E-A947-70E740481C1C}">
                <a14:useLocalDpi xmlns:a14="http://schemas.microsoft.com/office/drawing/2010/main" val="0"/>
              </a:ext>
            </a:extLst>
          </a:blip>
          <a:srcRect r="10563"/>
          <a:stretch/>
        </p:blipFill>
        <p:spPr>
          <a:xfrm>
            <a:off x="2714623" y="2402105"/>
            <a:ext cx="7086601" cy="4455895"/>
          </a:xfrm>
          <a:prstGeom prst="rect">
            <a:avLst/>
          </a:prstGeom>
        </p:spPr>
      </p:pic>
      <p:pic>
        <p:nvPicPr>
          <p:cNvPr id="5" name="Picture 4">
            <a:extLst>
              <a:ext uri="{FF2B5EF4-FFF2-40B4-BE49-F238E27FC236}">
                <a16:creationId xmlns:a16="http://schemas.microsoft.com/office/drawing/2014/main" id="{4EB8C6E6-51B1-3589-3710-6ED193792B47}"/>
              </a:ext>
            </a:extLst>
          </p:cNvPr>
          <p:cNvPicPr>
            <a:picLocks noChangeAspect="1"/>
          </p:cNvPicPr>
          <p:nvPr/>
        </p:nvPicPr>
        <p:blipFill rotWithShape="1">
          <a:blip r:embed="rId3"/>
          <a:srcRect l="30703" t="21389" r="1328" b="32222"/>
          <a:stretch/>
        </p:blipFill>
        <p:spPr>
          <a:xfrm>
            <a:off x="3152774" y="-13545"/>
            <a:ext cx="6267451" cy="2406125"/>
          </a:xfrm>
          <a:prstGeom prst="rect">
            <a:avLst/>
          </a:prstGeom>
        </p:spPr>
      </p:pic>
      <p:sp>
        <p:nvSpPr>
          <p:cNvPr id="6" name="Rectangle 5">
            <a:extLst>
              <a:ext uri="{FF2B5EF4-FFF2-40B4-BE49-F238E27FC236}">
                <a16:creationId xmlns:a16="http://schemas.microsoft.com/office/drawing/2014/main" id="{725734CA-FE09-5F09-11F7-BA6EEB8736B9}"/>
              </a:ext>
            </a:extLst>
          </p:cNvPr>
          <p:cNvSpPr/>
          <p:nvPr/>
        </p:nvSpPr>
        <p:spPr>
          <a:xfrm>
            <a:off x="2587751" y="2997847"/>
            <a:ext cx="7804024" cy="386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4DF02-C6E4-B63A-3BE2-D2530B998117}"/>
              </a:ext>
            </a:extLst>
          </p:cNvPr>
          <p:cNvSpPr/>
          <p:nvPr/>
        </p:nvSpPr>
        <p:spPr>
          <a:xfrm>
            <a:off x="2714623" y="5962650"/>
            <a:ext cx="7804024" cy="2312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2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54044E-68D0-93A9-ACE0-958DA6579CAB}"/>
              </a:ext>
            </a:extLst>
          </p:cNvPr>
          <p:cNvPicPr>
            <a:picLocks noChangeAspect="1"/>
          </p:cNvPicPr>
          <p:nvPr/>
        </p:nvPicPr>
        <p:blipFill rotWithShape="1">
          <a:blip r:embed="rId2"/>
          <a:srcRect l="28281" t="5416" r="8437"/>
          <a:stretch/>
        </p:blipFill>
        <p:spPr>
          <a:xfrm>
            <a:off x="2096758" y="1"/>
            <a:ext cx="8157091" cy="6858000"/>
          </a:xfrm>
          <a:prstGeom prst="rect">
            <a:avLst/>
          </a:prstGeom>
        </p:spPr>
      </p:pic>
      <p:sp>
        <p:nvSpPr>
          <p:cNvPr id="9" name="TextBox 8">
            <a:extLst>
              <a:ext uri="{FF2B5EF4-FFF2-40B4-BE49-F238E27FC236}">
                <a16:creationId xmlns:a16="http://schemas.microsoft.com/office/drawing/2014/main" id="{6C8B1107-813A-1B06-C360-FCB0587B6286}"/>
              </a:ext>
            </a:extLst>
          </p:cNvPr>
          <p:cNvSpPr txBox="1"/>
          <p:nvPr/>
        </p:nvSpPr>
        <p:spPr>
          <a:xfrm>
            <a:off x="77832" y="2170151"/>
            <a:ext cx="1938151" cy="1200329"/>
          </a:xfrm>
          <a:prstGeom prst="rect">
            <a:avLst/>
          </a:prstGeom>
          <a:noFill/>
        </p:spPr>
        <p:txBody>
          <a:bodyPr wrap="square">
            <a:spAutoFit/>
          </a:bodyPr>
          <a:lstStyle/>
          <a:p>
            <a:pPr algn="r"/>
            <a:r>
              <a:rPr lang="en-US" i="1" dirty="0"/>
              <a:t>One of them, a woman of Asian descent, stands and presents</a:t>
            </a:r>
          </a:p>
        </p:txBody>
      </p:sp>
      <p:sp>
        <p:nvSpPr>
          <p:cNvPr id="11" name="TextBox 10">
            <a:extLst>
              <a:ext uri="{FF2B5EF4-FFF2-40B4-BE49-F238E27FC236}">
                <a16:creationId xmlns:a16="http://schemas.microsoft.com/office/drawing/2014/main" id="{D26EC0B1-9853-8FE5-0F83-4F82E6AB994C}"/>
              </a:ext>
            </a:extLst>
          </p:cNvPr>
          <p:cNvSpPr txBox="1"/>
          <p:nvPr/>
        </p:nvSpPr>
        <p:spPr>
          <a:xfrm>
            <a:off x="0" y="4791075"/>
            <a:ext cx="2096758" cy="646331"/>
          </a:xfrm>
          <a:prstGeom prst="rect">
            <a:avLst/>
          </a:prstGeom>
          <a:noFill/>
        </p:spPr>
        <p:txBody>
          <a:bodyPr wrap="square">
            <a:spAutoFit/>
          </a:bodyPr>
          <a:lstStyle/>
          <a:p>
            <a:pPr algn="r"/>
            <a:r>
              <a:rPr lang="en-US" i="1" dirty="0"/>
              <a:t>and a woman of </a:t>
            </a:r>
            <a:r>
              <a:rPr lang="en-US" i="1" dirty="0" err="1"/>
              <a:t>Hisp</a:t>
            </a:r>
            <a:endParaRPr lang="en-US" i="1" dirty="0"/>
          </a:p>
        </p:txBody>
      </p:sp>
      <p:sp>
        <p:nvSpPr>
          <p:cNvPr id="13" name="TextBox 12">
            <a:extLst>
              <a:ext uri="{FF2B5EF4-FFF2-40B4-BE49-F238E27FC236}">
                <a16:creationId xmlns:a16="http://schemas.microsoft.com/office/drawing/2014/main" id="{8088DB71-27B1-85B0-C429-C6F36BCD2508}"/>
              </a:ext>
            </a:extLst>
          </p:cNvPr>
          <p:cNvSpPr txBox="1"/>
          <p:nvPr/>
        </p:nvSpPr>
        <p:spPr>
          <a:xfrm>
            <a:off x="10334624" y="1875056"/>
            <a:ext cx="1092993" cy="1754326"/>
          </a:xfrm>
          <a:prstGeom prst="rect">
            <a:avLst/>
          </a:prstGeom>
          <a:noFill/>
        </p:spPr>
        <p:txBody>
          <a:bodyPr wrap="square">
            <a:spAutoFit/>
          </a:bodyPr>
          <a:lstStyle/>
          <a:p>
            <a:r>
              <a:rPr lang="en-US" i="1" dirty="0"/>
              <a:t>A man of African descent is pointing to a screen</a:t>
            </a:r>
          </a:p>
        </p:txBody>
      </p:sp>
      <p:sp>
        <p:nvSpPr>
          <p:cNvPr id="15" name="TextBox 14">
            <a:extLst>
              <a:ext uri="{FF2B5EF4-FFF2-40B4-BE49-F238E27FC236}">
                <a16:creationId xmlns:a16="http://schemas.microsoft.com/office/drawing/2014/main" id="{946BCEEB-0EE5-0EA6-9F7F-413D4FE185B6}"/>
              </a:ext>
            </a:extLst>
          </p:cNvPr>
          <p:cNvSpPr txBox="1"/>
          <p:nvPr/>
        </p:nvSpPr>
        <p:spPr>
          <a:xfrm>
            <a:off x="10253849" y="4652575"/>
            <a:ext cx="2230791" cy="923330"/>
          </a:xfrm>
          <a:prstGeom prst="rect">
            <a:avLst/>
          </a:prstGeom>
          <a:noFill/>
        </p:spPr>
        <p:txBody>
          <a:bodyPr wrap="square">
            <a:spAutoFit/>
          </a:bodyPr>
          <a:lstStyle/>
          <a:p>
            <a:r>
              <a:rPr lang="en-US" i="1" dirty="0"/>
              <a:t>A man of Middle Eastern descent is presenting</a:t>
            </a:r>
          </a:p>
        </p:txBody>
      </p:sp>
    </p:spTree>
    <p:extLst>
      <p:ext uri="{BB962C8B-B14F-4D97-AF65-F5344CB8AC3E}">
        <p14:creationId xmlns:p14="http://schemas.microsoft.com/office/powerpoint/2010/main" val="197515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11955</TotalTime>
  <Words>1683</Words>
  <Application>Microsoft Office PowerPoint</Application>
  <PresentationFormat>Widescreen</PresentationFormat>
  <Paragraphs>187</Paragraphs>
  <Slides>39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Helvetica</vt:lpstr>
      <vt:lpstr>Lato</vt:lpstr>
      <vt:lpstr>Times New Roman</vt:lpstr>
      <vt:lpstr>Office Theme</vt:lpstr>
      <vt:lpstr> AI Alignment and Social Choice Vincent Conitzer </vt:lpstr>
      <vt:lpstr>Outline</vt:lpstr>
      <vt:lpstr>A remarkable interaction</vt:lpstr>
      <vt:lpstr>PowerPoint Presentation</vt:lpstr>
      <vt:lpstr>Abilities emerging just with scale</vt:lpstr>
      <vt:lpstr>PowerPoint Presentation</vt:lpstr>
      <vt:lpstr>PowerPoint Presentation</vt:lpstr>
      <vt:lpstr>PowerPoint Presentation</vt:lpstr>
      <vt:lpstr>PowerPoint Presentation</vt:lpstr>
      <vt:lpstr>ChatGPT-4 DALL·E instructions Dec’23 (h/t Derek Leben)</vt:lpstr>
      <vt:lpstr>ChatGPT-4 DALL·E instructions Jan’24</vt:lpstr>
      <vt:lpstr>PowerPoint Presentation</vt:lpstr>
      <vt:lpstr>PowerPoint Presentation</vt:lpstr>
      <vt:lpstr>Some concerns about LLMs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aggregate feedback from multiple humans?</vt:lpstr>
      <vt:lpstr>PowerPoint Presentation</vt:lpstr>
      <vt:lpstr>Indecision modeling [AAAI’21]</vt:lpstr>
      <vt:lpstr>PowerPoint Presentation</vt:lpstr>
      <vt:lpstr>PowerPoint Presentation</vt:lpstr>
      <vt:lpstr>PowerPoint Presentation</vt:lpstr>
      <vt:lpstr>PowerPoint Presentation</vt:lpstr>
      <vt:lpstr>PowerPoint Presentation</vt:lpstr>
      <vt:lpstr>PowerPoint Presentation</vt:lpstr>
      <vt:lpstr>Problematic examples in social choice</vt:lpstr>
      <vt:lpstr>Illustrative example of axiomatic approach: Independence of clones</vt:lpstr>
      <vt:lpstr>PowerPoint Presentation</vt:lpstr>
      <vt:lpstr>Ranking Responses: Borda score</vt:lpstr>
      <vt:lpstr>Gibbard-Satterthwaite impossibility theorem</vt:lpstr>
      <vt:lpstr>Rating Individual Responses</vt:lpstr>
      <vt:lpstr>Quantitative judgment aggregation</vt:lpstr>
      <vt:lpstr>Some questions for discussion</vt:lpstr>
      <vt:lpstr>What will this do for safety of these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conitzer@gmail.com</dc:creator>
  <cp:lastModifiedBy>Vincent Conitzer</cp:lastModifiedBy>
  <cp:revision>436</cp:revision>
  <cp:lastPrinted>2016-10-30T13:50:40Z</cp:lastPrinted>
  <dcterms:created xsi:type="dcterms:W3CDTF">2016-10-24T20:21:58Z</dcterms:created>
  <dcterms:modified xsi:type="dcterms:W3CDTF">2025-01-15T22:35:20Z</dcterms:modified>
</cp:coreProperties>
</file>