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</p:sldMasterIdLst>
  <p:notesMasterIdLst>
    <p:notesMasterId r:id="rId138"/>
  </p:notesMasterIdLst>
  <p:sldIdLst>
    <p:sldId id="476" r:id="rId4"/>
    <p:sldId id="339" r:id="rId5"/>
    <p:sldId id="594" r:id="rId6"/>
    <p:sldId id="595" r:id="rId7"/>
    <p:sldId id="596" r:id="rId8"/>
    <p:sldId id="478" r:id="rId9"/>
    <p:sldId id="479" r:id="rId10"/>
    <p:sldId id="480" r:id="rId11"/>
    <p:sldId id="614" r:id="rId12"/>
    <p:sldId id="481" r:id="rId13"/>
    <p:sldId id="482" r:id="rId14"/>
    <p:sldId id="483" r:id="rId15"/>
    <p:sldId id="484" r:id="rId16"/>
    <p:sldId id="485" r:id="rId17"/>
    <p:sldId id="486" r:id="rId18"/>
    <p:sldId id="487" r:id="rId19"/>
    <p:sldId id="488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97" r:id="rId33"/>
    <p:sldId id="502" r:id="rId34"/>
    <p:sldId id="503" r:id="rId35"/>
    <p:sldId id="504" r:id="rId36"/>
    <p:sldId id="505" r:id="rId37"/>
    <p:sldId id="506" r:id="rId38"/>
    <p:sldId id="507" r:id="rId39"/>
    <p:sldId id="508" r:id="rId40"/>
    <p:sldId id="509" r:id="rId41"/>
    <p:sldId id="510" r:id="rId42"/>
    <p:sldId id="511" r:id="rId43"/>
    <p:sldId id="512" r:id="rId44"/>
    <p:sldId id="513" r:id="rId45"/>
    <p:sldId id="514" r:id="rId46"/>
    <p:sldId id="515" r:id="rId47"/>
    <p:sldId id="516" r:id="rId48"/>
    <p:sldId id="517" r:id="rId49"/>
    <p:sldId id="518" r:id="rId50"/>
    <p:sldId id="519" r:id="rId51"/>
    <p:sldId id="520" r:id="rId52"/>
    <p:sldId id="598" r:id="rId53"/>
    <p:sldId id="522" r:id="rId54"/>
    <p:sldId id="599" r:id="rId55"/>
    <p:sldId id="523" r:id="rId56"/>
    <p:sldId id="524" r:id="rId57"/>
    <p:sldId id="525" r:id="rId58"/>
    <p:sldId id="526" r:id="rId59"/>
    <p:sldId id="527" r:id="rId60"/>
    <p:sldId id="528" r:id="rId61"/>
    <p:sldId id="529" r:id="rId62"/>
    <p:sldId id="530" r:id="rId63"/>
    <p:sldId id="531" r:id="rId64"/>
    <p:sldId id="532" r:id="rId65"/>
    <p:sldId id="533" r:id="rId66"/>
    <p:sldId id="534" r:id="rId67"/>
    <p:sldId id="535" r:id="rId68"/>
    <p:sldId id="536" r:id="rId69"/>
    <p:sldId id="537" r:id="rId70"/>
    <p:sldId id="538" r:id="rId71"/>
    <p:sldId id="540" r:id="rId72"/>
    <p:sldId id="600" r:id="rId73"/>
    <p:sldId id="542" r:id="rId74"/>
    <p:sldId id="543" r:id="rId75"/>
    <p:sldId id="544" r:id="rId76"/>
    <p:sldId id="545" r:id="rId77"/>
    <p:sldId id="546" r:id="rId78"/>
    <p:sldId id="547" r:id="rId79"/>
    <p:sldId id="601" r:id="rId80"/>
    <p:sldId id="549" r:id="rId81"/>
    <p:sldId id="550" r:id="rId82"/>
    <p:sldId id="551" r:id="rId83"/>
    <p:sldId id="552" r:id="rId84"/>
    <p:sldId id="553" r:id="rId85"/>
    <p:sldId id="554" r:id="rId86"/>
    <p:sldId id="555" r:id="rId87"/>
    <p:sldId id="556" r:id="rId88"/>
    <p:sldId id="557" r:id="rId89"/>
    <p:sldId id="558" r:id="rId90"/>
    <p:sldId id="559" r:id="rId91"/>
    <p:sldId id="560" r:id="rId92"/>
    <p:sldId id="561" r:id="rId93"/>
    <p:sldId id="562" r:id="rId94"/>
    <p:sldId id="563" r:id="rId95"/>
    <p:sldId id="564" r:id="rId96"/>
    <p:sldId id="565" r:id="rId97"/>
    <p:sldId id="566" r:id="rId98"/>
    <p:sldId id="567" r:id="rId99"/>
    <p:sldId id="568" r:id="rId100"/>
    <p:sldId id="569" r:id="rId101"/>
    <p:sldId id="570" r:id="rId102"/>
    <p:sldId id="571" r:id="rId103"/>
    <p:sldId id="572" r:id="rId104"/>
    <p:sldId id="573" r:id="rId105"/>
    <p:sldId id="574" r:id="rId106"/>
    <p:sldId id="575" r:id="rId107"/>
    <p:sldId id="576" r:id="rId108"/>
    <p:sldId id="577" r:id="rId109"/>
    <p:sldId id="578" r:id="rId110"/>
    <p:sldId id="579" r:id="rId111"/>
    <p:sldId id="580" r:id="rId112"/>
    <p:sldId id="581" r:id="rId113"/>
    <p:sldId id="582" r:id="rId114"/>
    <p:sldId id="583" r:id="rId115"/>
    <p:sldId id="584" r:id="rId116"/>
    <p:sldId id="585" r:id="rId117"/>
    <p:sldId id="586" r:id="rId118"/>
    <p:sldId id="603" r:id="rId119"/>
    <p:sldId id="587" r:id="rId120"/>
    <p:sldId id="588" r:id="rId121"/>
    <p:sldId id="589" r:id="rId122"/>
    <p:sldId id="590" r:id="rId123"/>
    <p:sldId id="591" r:id="rId124"/>
    <p:sldId id="592" r:id="rId125"/>
    <p:sldId id="593" r:id="rId126"/>
    <p:sldId id="602" r:id="rId127"/>
    <p:sldId id="605" r:id="rId128"/>
    <p:sldId id="607" r:id="rId129"/>
    <p:sldId id="608" r:id="rId130"/>
    <p:sldId id="606" r:id="rId131"/>
    <p:sldId id="609" r:id="rId132"/>
    <p:sldId id="610" r:id="rId133"/>
    <p:sldId id="611" r:id="rId134"/>
    <p:sldId id="612" r:id="rId135"/>
    <p:sldId id="613" r:id="rId136"/>
    <p:sldId id="459" r:id="rId13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 latinLnBrk="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6" name="Shape 1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3577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1" name="Shape 3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163064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6" name="Shape 3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-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2305655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-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42146539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f(\vec{x})}{\partial \vec{x}} = </a:t>
            </a:r>
          </a:p>
          <a:p>
            <a:pPr>
              <a:defRPr sz="1200"/>
            </a:pPr>
            <a:r>
              <a:t>\bigg [</a:t>
            </a:r>
          </a:p>
          <a:p>
            <a:pPr>
              <a:defRPr sz="1200"/>
            </a:pPr>
            <a:r>
              <a:t>\frac{\partial f(\vec{x})}{\partial x}, \frac{\partial f(\vec{x})}{\partial y}</a:t>
            </a:r>
          </a:p>
          <a:p>
            <a:pPr>
              <a:defRPr sz="1200"/>
            </a:pPr>
            <a:r>
              <a:t>\bigg]</a:t>
            </a:r>
          </a:p>
        </p:txBody>
      </p:sp>
    </p:spTree>
    <p:extLst>
      <p:ext uri="{BB962C8B-B14F-4D97-AF65-F5344CB8AC3E}">
        <p14:creationId xmlns:p14="http://schemas.microsoft.com/office/powerpoint/2010/main" val="1092638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&amp;\textrm{for} ~~ n = 1 \ldots N \\</a:t>
            </a:r>
          </a:p>
          <a:p>
            <a:pPr>
              <a:lnSpc>
                <a:spcPct val="100000"/>
              </a:lnSpc>
              <a:defRPr sz="1200"/>
            </a:pPr>
            <a:r>
              <a:t>&amp;~~~~~ w = w + (y_n - \hat{y}) x_i;</a:t>
            </a:r>
          </a:p>
        </p:txBody>
      </p:sp>
    </p:spTree>
    <p:extLst>
      <p:ext uri="{BB962C8B-B14F-4D97-AF65-F5344CB8AC3E}">
        <p14:creationId xmlns:p14="http://schemas.microsoft.com/office/powerpoint/2010/main" val="1847009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    \frac{d \mathcal{L}}{d w} </a:t>
            </a:r>
          </a:p>
          <a:p>
            <a:pPr>
              <a:defRPr sz="1200"/>
            </a:pPr>
            <a:r>
              <a:t>    &amp;=</a:t>
            </a:r>
          </a:p>
          <a:p>
            <a:pPr>
              <a:defRPr sz="1200"/>
            </a:pPr>
            <a:r>
              <a:t>    \frac{d}{d w} </a:t>
            </a:r>
          </a:p>
          <a:p>
            <a:pPr>
              <a:defRPr sz="1200"/>
            </a:pPr>
            <a:r>
              <a:t>    \bigg\{ </a:t>
            </a:r>
          </a:p>
          <a:p>
            <a:pPr>
              <a:defRPr sz="1200"/>
            </a:pPr>
            <a:r>
              <a:t>    \frac{1}{2} (y - \hat{y})^2</a:t>
            </a:r>
          </a:p>
          <a:p>
            <a:pPr>
              <a:defRPr sz="1200"/>
            </a:pPr>
            <a:r>
              <a:t>    \bigg\}</a:t>
            </a:r>
          </a:p>
          <a:p>
            <a:pPr>
              <a:defRPr sz="1200"/>
            </a:pPr>
            <a:r>
              <a:t>    \\</a:t>
            </a:r>
          </a:p>
          <a:p>
            <a:pPr>
              <a:defRPr sz="1200"/>
            </a:pPr>
            <a:r>
              <a:t>    &amp;= - (y - \hat{y}) \frac{d w x}{d w}\\</a:t>
            </a:r>
          </a:p>
          <a:p>
            <a:pPr>
              <a:defRPr sz="1200"/>
            </a:pPr>
            <a:r>
              <a:t>    &amp;= - (y - \hat{y}) x = \nabla w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w &amp;= w - \nabla w \\</a:t>
            </a:r>
          </a:p>
          <a:p>
            <a:pPr>
              <a:defRPr sz="1200"/>
            </a:pPr>
            <a:r>
              <a:t>&amp;= w + (y - \hat{y}) x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3242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3" name="Shape 1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\hat{y})^2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\mathcal{L}_i}{d w} = - (y_i - \hat{y}) x_i = \nabla w </a:t>
            </a:r>
          </a:p>
        </p:txBody>
      </p:sp>
    </p:spTree>
    <p:extLst>
      <p:ext uri="{BB962C8B-B14F-4D97-AF65-F5344CB8AC3E}">
        <p14:creationId xmlns:p14="http://schemas.microsoft.com/office/powerpoint/2010/main" val="35982350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\hat{y})^2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\mathcal{L}_i}{d w} = - (y_i - \hat{y}) x_i = \nabla w </a:t>
            </a:r>
          </a:p>
        </p:txBody>
      </p:sp>
    </p:spTree>
    <p:extLst>
      <p:ext uri="{BB962C8B-B14F-4D97-AF65-F5344CB8AC3E}">
        <p14:creationId xmlns:p14="http://schemas.microsoft.com/office/powerpoint/2010/main" val="3902221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   \frac{\partial \mathcal{L}}{\partial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&amp;=</a:t>
            </a:r>
          </a:p>
          <a:p>
            <a:pPr>
              <a:lnSpc>
                <a:spcPct val="100000"/>
              </a:lnSpc>
              <a:defRPr sz="1200"/>
            </a:pPr>
            <a:r>
              <a:t>    \frac{\partial}{\partial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\bigg\{ </a:t>
            </a:r>
          </a:p>
          <a:p>
            <a:pPr>
              <a:lnSpc>
                <a:spcPct val="100000"/>
              </a:lnSpc>
              <a:defRPr sz="1200"/>
            </a:pPr>
            <a:r>
              <a:t>    \frac{1}{2} (y - \hat{y})^2</a:t>
            </a:r>
          </a:p>
          <a:p>
            <a:pPr>
              <a:lnSpc>
                <a:spcPct val="100000"/>
              </a:lnSpc>
              <a:defRPr sz="1200"/>
            </a:pPr>
            <a:r>
              <a:t>    \bigg\}</a:t>
            </a:r>
          </a:p>
          <a:p>
            <a:pPr>
              <a:lnSpc>
                <a:spcPct val="100000"/>
              </a:lnSpc>
              <a:defRPr sz="1200"/>
            </a:pPr>
            <a:r>
              <a:t>    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\hat{y}}{\partial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\sum_{i} w_i x_i}{\partial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w_1 x_1}{\partial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x_1 = \nabla w_1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w_1 </a:t>
            </a:r>
          </a:p>
          <a:p>
            <a:pPr>
              <a:lnSpc>
                <a:spcPct val="100000"/>
              </a:lnSpc>
              <a:defRPr sz="1200"/>
            </a:pPr>
            <a:r>
              <a:t>&amp;= w_1 - \eta \nabla w_1 \\</a:t>
            </a:r>
          </a:p>
          <a:p>
            <a:pPr>
              <a:lnSpc>
                <a:spcPct val="100000"/>
              </a:lnSpc>
              <a:defRPr sz="1200"/>
            </a:pPr>
            <a:r>
              <a:t>&amp;= w_1 + \eta (y-\hat{y})x_1</a:t>
            </a:r>
          </a:p>
        </p:txBody>
      </p:sp>
    </p:spTree>
    <p:extLst>
      <p:ext uri="{BB962C8B-B14F-4D97-AF65-F5344CB8AC3E}">
        <p14:creationId xmlns:p14="http://schemas.microsoft.com/office/powerpoint/2010/main" val="34559166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   \frac{\partial \mathcal{L}}{\partial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&amp;=</a:t>
            </a:r>
          </a:p>
          <a:p>
            <a:pPr>
              <a:lnSpc>
                <a:spcPct val="100000"/>
              </a:lnSpc>
              <a:defRPr sz="1200"/>
            </a:pPr>
            <a:r>
              <a:t>    \frac{\partial}{\partial w_{1}} </a:t>
            </a:r>
          </a:p>
          <a:p>
            <a:pPr>
              <a:lnSpc>
                <a:spcPct val="100000"/>
              </a:lnSpc>
              <a:defRPr sz="1200"/>
            </a:pPr>
            <a:r>
              <a:t>    \bigg\{ </a:t>
            </a:r>
          </a:p>
          <a:p>
            <a:pPr>
              <a:lnSpc>
                <a:spcPct val="100000"/>
              </a:lnSpc>
              <a:defRPr sz="1200"/>
            </a:pPr>
            <a:r>
              <a:t>    \frac{1}{2} (y - \hat{y})^2</a:t>
            </a:r>
          </a:p>
          <a:p>
            <a:pPr>
              <a:lnSpc>
                <a:spcPct val="100000"/>
              </a:lnSpc>
              <a:defRPr sz="1200"/>
            </a:pPr>
            <a:r>
              <a:t>    \bigg\}</a:t>
            </a:r>
          </a:p>
          <a:p>
            <a:pPr>
              <a:lnSpc>
                <a:spcPct val="100000"/>
              </a:lnSpc>
              <a:defRPr sz="1200"/>
            </a:pPr>
            <a:r>
              <a:t>    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\hat{y}}{\partial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\sum_{i} w_i x_i}{\partial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\frac{\partial w_1 x_1}{\partial w_{1}}\\</a:t>
            </a:r>
          </a:p>
          <a:p>
            <a:pPr>
              <a:lnSpc>
                <a:spcPct val="100000"/>
              </a:lnSpc>
              <a:defRPr sz="1200"/>
            </a:pPr>
            <a:r>
              <a:t>    &amp;= - (y - \hat{y}) x_1 = \nabla w_1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w_1 </a:t>
            </a:r>
          </a:p>
          <a:p>
            <a:pPr>
              <a:lnSpc>
                <a:spcPct val="100000"/>
              </a:lnSpc>
              <a:defRPr sz="1200"/>
            </a:pPr>
            <a:r>
              <a:t>&amp;= w_1 - \eta \nabla w_1 \\</a:t>
            </a:r>
          </a:p>
          <a:p>
            <a:pPr>
              <a:lnSpc>
                <a:spcPct val="100000"/>
              </a:lnSpc>
              <a:defRPr sz="1200"/>
            </a:pPr>
            <a:r>
              <a:t>&amp;= w_1 + \eta (y-\hat{y})x_1</a:t>
            </a:r>
          </a:p>
        </p:txBody>
      </p:sp>
    </p:spTree>
    <p:extLst>
      <p:ext uri="{BB962C8B-B14F-4D97-AF65-F5344CB8AC3E}">
        <p14:creationId xmlns:p14="http://schemas.microsoft.com/office/powerpoint/2010/main" val="4196199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271091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\hat{y} = f_{\textrm{MLP}}(x_i; \theta)</a:t>
            </a:r>
          </a:p>
          <a:p>
            <a:pPr>
              <a:defRPr sz="1200"/>
            </a:pPr>
            <a:r>
              <a:t>\mathcal{L}_i = \frac{1}{2}( y_i - \hat{y})</a:t>
            </a:r>
          </a:p>
          <a:p>
            <a:pPr>
              <a:defRPr sz="1200"/>
            </a:pPr>
            <a:r>
              <a:t>\theta \leftarrow \theta +\eta \frac{\partial \mathcal{L}}{\partial \theta}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w_{1i} = w_{1i} + \eta (y-\hat{y})x_{1i}\\</a:t>
            </a:r>
          </a:p>
          <a:p>
            <a:pPr>
              <a:defRPr sz="1200"/>
            </a:pPr>
            <a:r>
              <a:t>w_{2i} = w_{2i} + \eta (y-\hat{y})x_{2i}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\nabla w_{1i} = - (y_i-\hat{y})x_{1i}\\</a:t>
            </a:r>
          </a:p>
          <a:p>
            <a:pPr>
              <a:defRPr sz="1200"/>
            </a:pPr>
            <a:r>
              <a:t>\nabla w_{2i} = - (y_i-\hat{y})x_{2i}</a:t>
            </a:r>
          </a:p>
        </p:txBody>
      </p:sp>
    </p:spTree>
    <p:extLst>
      <p:ext uri="{BB962C8B-B14F-4D97-AF65-F5344CB8AC3E}">
        <p14:creationId xmlns:p14="http://schemas.microsoft.com/office/powerpoint/2010/main" val="22589233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5" name="Shape 3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0101054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9" name="Shape 3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3726274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4" name="Shape 4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612489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Shape 4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676632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Shape 4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4" name="Shape 4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60884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Shape 5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3613511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4" name="Shape 5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94566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29" name="Shape 6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41976199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74" name="Shape 6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a_1 &amp;=  w_1 \cdot x + b_1\\</a:t>
            </a:r>
          </a:p>
          <a:p>
            <a:pPr>
              <a:defRPr sz="1200"/>
            </a:pPr>
            <a:r>
              <a:t>a_2 &amp;=  w_2 \cdot f_1 (w_1 \cdot x + b_1)\\</a:t>
            </a:r>
          </a:p>
          <a:p>
            <a:pPr>
              <a:defRPr sz="1200"/>
            </a:pPr>
            <a:r>
              <a:t>a_3 &amp;=  w_3 \cdot f_2 ( w_2 \cdot f_1 (w_1 \cdot x + b_1))\\</a:t>
            </a:r>
          </a:p>
          <a:p>
            <a:pPr>
              <a:defRPr sz="1200"/>
            </a:pPr>
            <a:r>
              <a:t>y   &amp;=  f_3( w_3 \cdot f_2 ( w_2 \cdot f_1 (w_1 \cdot x + b_1)))</a:t>
            </a:r>
          </a:p>
          <a:p>
            <a:pPr>
              <a:defRPr sz="1200"/>
            </a:pPr>
            <a:r>
              <a:t>————————————————</a:t>
            </a:r>
          </a:p>
          <a:p>
            <a:pPr>
              <a:defRPr sz="1200"/>
            </a:pPr>
            <a:r>
              <a:t>\frac{\partial L}{\partial b_1}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b_1}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\frac{\partial L}{\partial w_1}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f_2} </a:t>
            </a:r>
          </a:p>
          <a:p>
            <a:pPr>
              <a:defRPr sz="1200"/>
            </a:pPr>
            <a:r>
              <a:t>\frac{\partial f_2}{\partial a_2} </a:t>
            </a:r>
          </a:p>
          <a:p>
            <a:pPr>
              <a:defRPr sz="1200"/>
            </a:pPr>
            <a:r>
              <a:t>\frac{\partial a_2}{\partial f_1} </a:t>
            </a:r>
          </a:p>
          <a:p>
            <a:pPr>
              <a:defRPr sz="1200"/>
            </a:pPr>
            <a:r>
              <a:t>\frac{\partial f_1}{\partial a_1} </a:t>
            </a:r>
          </a:p>
          <a:p>
            <a:pPr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240231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Shape 2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460259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Shape 7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f_{\textrm{MLP}}(x; \theta)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07211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Shape 7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  <a:p>
            <a:pPr>
              <a:defRPr sz="1800"/>
            </a:pPr>
            <a:r>
              <a:t>\theta \leftarrow \theta -\eta \nabla \theta</a:t>
            </a:r>
          </a:p>
        </p:txBody>
      </p:sp>
    </p:spTree>
    <p:extLst>
      <p:ext uri="{BB962C8B-B14F-4D97-AF65-F5344CB8AC3E}">
        <p14:creationId xmlns:p14="http://schemas.microsoft.com/office/powerpoint/2010/main" val="38666386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6" name="Shape 7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\mathcal{L}}{\partial \vec{\theta}}</a:t>
            </a:r>
          </a:p>
          <a:p>
            <a:pPr>
              <a:lnSpc>
                <a:spcPct val="100000"/>
              </a:lnSpc>
              <a:defRPr sz="1200"/>
            </a:pPr>
            <a:r>
              <a:t>=</a:t>
            </a:r>
          </a:p>
          <a:p>
            <a:pPr>
              <a:lnSpc>
                <a:spcPct val="100000"/>
              </a:lnSpc>
              <a:defRPr sz="1200"/>
            </a:pPr>
            <a:r>
              <a:t>\bigg[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</a:t>
            </a:r>
          </a:p>
          <a:p>
            <a:pPr>
              <a:lnSpc>
                <a:spcPct val="100000"/>
              </a:lnSpc>
              <a:defRPr sz="1200"/>
            </a:pPr>
            <a:r>
              <a:t>\bigg]</a:t>
            </a:r>
          </a:p>
        </p:txBody>
      </p:sp>
    </p:spTree>
    <p:extLst>
      <p:ext uri="{BB962C8B-B14F-4D97-AF65-F5344CB8AC3E}">
        <p14:creationId xmlns:p14="http://schemas.microsoft.com/office/powerpoint/2010/main" val="40375122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0" name="Shape 7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w_2}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f_2}</a:t>
            </a:r>
          </a:p>
          <a:p>
            <a:pPr>
              <a:defRPr sz="1200"/>
            </a:pPr>
            <a:r>
              <a:t>\frac{\partial f_2}{\partial a_2}</a:t>
            </a:r>
          </a:p>
          <a:p>
            <a:pPr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26327392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Shape 83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2" name="Shape 8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= </a:t>
            </a:r>
          </a:p>
          <a:p>
            <a:pPr>
              <a:defRPr sz="1200"/>
            </a:pPr>
            <a:r>
              <a:t>\frac{\partial L}{\partial f_3} </a:t>
            </a:r>
          </a:p>
          <a:p>
            <a:pPr>
              <a:defRPr sz="1200"/>
            </a:pPr>
            <a:r>
              <a:t>\frac{\partial f_3}{\partial a_3} </a:t>
            </a:r>
          </a:p>
          <a:p>
            <a:pPr>
              <a:defRPr sz="1200"/>
            </a:pPr>
            <a:r>
              <a:t>\frac{\partial a_3}{\partial w_3}</a:t>
            </a:r>
          </a:p>
        </p:txBody>
      </p:sp>
    </p:spTree>
    <p:extLst>
      <p:ext uri="{BB962C8B-B14F-4D97-AF65-F5344CB8AC3E}">
        <p14:creationId xmlns:p14="http://schemas.microsoft.com/office/powerpoint/2010/main" val="3743453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Shape 8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9" name="Shape 8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0889145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Shape 86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69" name="Shape 8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4041348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Shape 88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0" name="Shape 8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30831531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1" name="Shape 9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  <a:p>
            <a:pPr>
              <a:defRPr sz="1200"/>
            </a:pPr>
            <a:endParaRPr/>
          </a:p>
          <a:p>
            <a:pPr>
              <a:defRPr sz="1200"/>
            </a:pPr>
            <a:r>
              <a:t>\frac{d s(x)}{dx} = s(x) (1-s(x))</a:t>
            </a:r>
          </a:p>
        </p:txBody>
      </p:sp>
    </p:spTree>
    <p:extLst>
      <p:ext uri="{BB962C8B-B14F-4D97-AF65-F5344CB8AC3E}">
        <p14:creationId xmlns:p14="http://schemas.microsoft.com/office/powerpoint/2010/main" val="10220818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7" name="Shape 9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/>
            </a:pPr>
            <a:r>
              <a:t>\frac{\partial L}{\partial w_3} </a:t>
            </a:r>
          </a:p>
          <a:p>
            <a:pPr>
              <a:defRPr sz="1200"/>
            </a:pPr>
            <a:r>
              <a:t>&amp;= </a:t>
            </a:r>
          </a:p>
          <a:p>
            <a:pPr>
              <a:defRPr sz="1200"/>
            </a:pPr>
            <a:r>
              <a:t>\frac{\partial L}{\partial f_3}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\frac{\partial f_3}{\partial a_3}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\frac{\partial a_3}{\partial w_3}</a:t>
            </a:r>
          </a:p>
          <a:p>
            <a:pPr>
              <a:defRPr sz="1200"/>
            </a:pPr>
            <a:r>
              <a:t>\\</a:t>
            </a:r>
          </a:p>
          <a:p>
            <a:pPr>
              <a:defRPr sz="1200"/>
            </a:pPr>
            <a:r>
              <a:t>&amp;= - \eta (y-\hat{y})</a:t>
            </a:r>
          </a:p>
          <a:p>
            <a:pPr>
              <a:defRPr sz="1200"/>
            </a:pPr>
            <a:r>
              <a:t>f_3 (1-f_3)</a:t>
            </a:r>
          </a:p>
          <a:p>
            <a:pPr>
              <a:defRPr sz="1200"/>
            </a:pPr>
            <a:r>
              <a:t>f_2</a:t>
            </a:r>
          </a:p>
        </p:txBody>
      </p:sp>
    </p:spTree>
    <p:extLst>
      <p:ext uri="{BB962C8B-B14F-4D97-AF65-F5344CB8AC3E}">
        <p14:creationId xmlns:p14="http://schemas.microsoft.com/office/powerpoint/2010/main" val="17307393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3" name="Shape 2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9451627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Shape 95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59" name="Shape 9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27675534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300950660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2" name="Shape 9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3" name="Shape 9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</p:txBody>
      </p:sp>
    </p:spTree>
    <p:extLst>
      <p:ext uri="{BB962C8B-B14F-4D97-AF65-F5344CB8AC3E}">
        <p14:creationId xmlns:p14="http://schemas.microsoft.com/office/powerpoint/2010/main" val="8137985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Shape 105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53" name="Shape 10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21586794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Shape 111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5" name="Shape 111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L}{\partial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L}{\partial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</p:txBody>
      </p:sp>
    </p:spTree>
    <p:extLst>
      <p:ext uri="{BB962C8B-B14F-4D97-AF65-F5344CB8AC3E}">
        <p14:creationId xmlns:p14="http://schemas.microsoft.com/office/powerpoint/2010/main" val="18616436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Shape 117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9" name="Shape 117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\frac{\partial \mathcal{L}}{\partial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w_3}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f_1}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b}</a:t>
            </a:r>
          </a:p>
        </p:txBody>
      </p:sp>
    </p:spTree>
    <p:extLst>
      <p:ext uri="{BB962C8B-B14F-4D97-AF65-F5344CB8AC3E}">
        <p14:creationId xmlns:p14="http://schemas.microsoft.com/office/powerpoint/2010/main" val="34424585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Shape 13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12" name="Shape 13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  <a:defRPr sz="1200"/>
            </a:pPr>
            <a:r>
              <a:t>\hat{y} = f_{\textrm{MLP}}(x_i; \theta)</a:t>
            </a:r>
          </a:p>
          <a:p>
            <a:pPr>
              <a:lnSpc>
                <a:spcPct val="100000"/>
              </a:lnSpc>
              <a:defRPr sz="1200"/>
            </a:pPr>
            <a:r>
              <a:t>\mathcal{L}_i = \frac{1}{2}( y_i - \hat{y})</a:t>
            </a:r>
          </a:p>
          <a:p>
            <a:pPr>
              <a:lnSpc>
                <a:spcPct val="100000"/>
              </a:lnSpc>
              <a:defRPr sz="1200"/>
            </a:pPr>
            <a:r>
              <a:t>\theta \leftarrow \theta +\eta \frac{\partial \mathcal{L}}{\partial \theta}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\frac{\partial \mathcal{L}}{\partial w_3}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w_3}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w_2}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w_1}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w_1}</a:t>
            </a:r>
          </a:p>
          <a:p>
            <a:pPr>
              <a:lnSpc>
                <a:spcPct val="100000"/>
              </a:lnSpc>
              <a:defRPr sz="1200"/>
            </a:pPr>
            <a:r>
              <a:t>\\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b} </a:t>
            </a:r>
          </a:p>
          <a:p>
            <a:pPr>
              <a:lnSpc>
                <a:spcPct val="100000"/>
              </a:lnSpc>
              <a:defRPr sz="1200"/>
            </a:pPr>
            <a:r>
              <a:t>&amp;= </a:t>
            </a:r>
          </a:p>
          <a:p>
            <a:pPr>
              <a:lnSpc>
                <a:spcPct val="100000"/>
              </a:lnSpc>
              <a:defRPr sz="1200"/>
            </a:pPr>
            <a:r>
              <a:t>\frac{\partial \mathcal{L}}{\partial f_3}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f_3}{\partial a_3}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a_3}{\partial f_2}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f_2}{\partial a_2}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a_2}{\partial w_2}</a:t>
            </a:r>
          </a:p>
          <a:p>
            <a:pPr>
              <a:lnSpc>
                <a:spcPct val="100000"/>
              </a:lnSpc>
              <a:defRPr sz="1200"/>
            </a:pPr>
            <a:r>
              <a:t>\frac{\partial f_1}{\partial a_1}</a:t>
            </a:r>
          </a:p>
          <a:p>
            <a:pPr>
              <a:lnSpc>
                <a:spcPct val="100000"/>
              </a:lnSpc>
              <a:defRPr sz="1200"/>
            </a:pPr>
            <a:r>
              <a:t>\frac{\partial a_1}{\partial b}</a:t>
            </a:r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endParaRPr/>
          </a:p>
          <a:p>
            <a:pPr>
              <a:lnSpc>
                <a:spcPct val="100000"/>
              </a:lnSpc>
              <a:defRPr sz="1200"/>
            </a:pPr>
            <a:r>
              <a:t>w_3 &amp;= w_3 - \eta \nabla w_3 \\ </a:t>
            </a:r>
          </a:p>
          <a:p>
            <a:pPr>
              <a:lnSpc>
                <a:spcPct val="100000"/>
              </a:lnSpc>
              <a:defRPr sz="1200"/>
            </a:pPr>
            <a:r>
              <a:t>w_2 &amp;= w_2 - \eta \nabla w_2 \\ </a:t>
            </a:r>
          </a:p>
          <a:p>
            <a:pPr>
              <a:lnSpc>
                <a:spcPct val="100000"/>
              </a:lnSpc>
              <a:defRPr sz="1200"/>
            </a:pPr>
            <a:r>
              <a:t>w_1 &amp;= w_1 - \eta \nabla w_1 \\ </a:t>
            </a:r>
          </a:p>
          <a:p>
            <a:pPr>
              <a:lnSpc>
                <a:spcPct val="100000"/>
              </a:lnSpc>
              <a:defRPr sz="1200"/>
            </a:pPr>
            <a:r>
              <a:t>b &amp;= b - \eta \nabla b</a:t>
            </a:r>
          </a:p>
        </p:txBody>
      </p:sp>
    </p:spTree>
    <p:extLst>
      <p:ext uri="{BB962C8B-B14F-4D97-AF65-F5344CB8AC3E}">
        <p14:creationId xmlns:p14="http://schemas.microsoft.com/office/powerpoint/2010/main" val="5563239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4060020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30134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4528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Shape 24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r>
              <a:t>\{ (x_1,y_1), (x_2,y_2), \ldots, (x_N,y_N) \} </a:t>
            </a:r>
          </a:p>
        </p:txBody>
      </p:sp>
    </p:spTree>
    <p:extLst>
      <p:ext uri="{BB962C8B-B14F-4D97-AF65-F5344CB8AC3E}">
        <p14:creationId xmlns:p14="http://schemas.microsoft.com/office/powerpoint/2010/main" val="37241048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89819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207111622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98215507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343047239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133156640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19403810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Shape 132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3" name="Shape 132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\hat{y} = f_{\textrm{MLP}}(x_i; \theta)</a:t>
            </a:r>
          </a:p>
          <a:p>
            <a:pPr>
              <a:defRPr sz="1800"/>
            </a:pPr>
            <a:r>
              <a:t>\mathcal{L}_i = \frac{1}{2}( y_i - \hat{y})</a:t>
            </a:r>
          </a:p>
          <a:p>
            <a:pPr>
              <a:defRPr sz="1800"/>
            </a:pPr>
            <a:r>
              <a:t>\theta \leftarrow \theta +\eta \frac{\partial \mathcal{L}}{\partial \theta}</a:t>
            </a:r>
          </a:p>
        </p:txBody>
      </p:sp>
    </p:spTree>
    <p:extLst>
      <p:ext uri="{BB962C8B-B14F-4D97-AF65-F5344CB8AC3E}">
        <p14:creationId xmlns:p14="http://schemas.microsoft.com/office/powerpoint/2010/main" val="399506495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963880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5" name="Shape 25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\ell = (\hat{y}-y)^2</a:t>
            </a:r>
          </a:p>
          <a:p>
            <a:r>
              <a:t>\ell(\hat{y},y) = (\hat{y}-y)^2</a:t>
            </a:r>
          </a:p>
        </p:txBody>
      </p:sp>
    </p:spTree>
    <p:extLst>
      <p:ext uri="{BB962C8B-B14F-4D97-AF65-F5344CB8AC3E}">
        <p14:creationId xmlns:p14="http://schemas.microsoft.com/office/powerpoint/2010/main" val="204775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6" name="Shape 2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\ell(\hat{y},y) = | \hat{y}-y |</a:t>
            </a:r>
          </a:p>
          <a:p>
            <a:r>
              <a:t>\ell(\hat{y},y) = \vec{1}[\hat{y}=y]</a:t>
            </a:r>
          </a:p>
          <a:p>
            <a:r>
              <a:t>\ell(\hat{y},y) = \max(0, 1-y\cdot\hat{y})</a:t>
            </a:r>
          </a:p>
        </p:txBody>
      </p:sp>
    </p:spTree>
    <p:extLst>
      <p:ext uri="{BB962C8B-B14F-4D97-AF65-F5344CB8AC3E}">
        <p14:creationId xmlns:p14="http://schemas.microsoft.com/office/powerpoint/2010/main" val="1458567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3" name="Shape 3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2149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8" name="Shape 3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\{ x_i, y_i \}</a:t>
            </a:r>
          </a:p>
          <a:p>
            <a:r>
              <a:t>y = f(x; \theta)</a:t>
            </a:r>
          </a:p>
          <a:p>
            <a:r>
              <a:t>\theta = \{ f,w,b \}</a:t>
            </a:r>
          </a:p>
          <a:p>
            <a:r>
              <a:t>y = f_{\textrm{PER}}(x; w)</a:t>
            </a:r>
          </a:p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7012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64112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202423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56526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8125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88570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904402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66003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8728376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3785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610360" y="-38100"/>
            <a:ext cx="9784080" cy="10310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23160" y="7081519"/>
            <a:ext cx="8158480" cy="5539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77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95931" y="2123502"/>
            <a:ext cx="7012939" cy="553907"/>
          </a:xfrm>
        </p:spPr>
        <p:txBody>
          <a:bodyPr lIns="0" tIns="0" rIns="0" bIns="0"/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4852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50240" y="2243328"/>
            <a:ext cx="56570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697472" y="2243328"/>
            <a:ext cx="565708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2125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585"/>
          </a:xfrm>
        </p:spPr>
        <p:txBody>
          <a:bodyPr lIns="0" tIns="0" rIns="0" bIns="0"/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59259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406400"/>
            <a:ext cx="13004800" cy="89408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1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158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952500" y="3937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half" idx="13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quarter" idx="15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999418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28894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73517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52613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norm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7" r:id="rId4"/>
    <p:sldLayoutId id="2147483658" r:id="rId5"/>
    <p:sldLayoutId id="2147483659" r:id="rId6"/>
    <p:sldLayoutId id="2147483673" r:id="rId7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5347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8378" y="381001"/>
            <a:ext cx="10988041" cy="10926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95931" y="2123502"/>
            <a:ext cx="701293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421632" y="9070849"/>
            <a:ext cx="4161536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50240" y="9070849"/>
            <a:ext cx="29911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4/8/2019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363456" y="9070849"/>
            <a:ext cx="299110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046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76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0">
        <a:defRPr>
          <a:latin typeface="+mn-lt"/>
          <a:ea typeface="+mn-ea"/>
          <a:cs typeface="+mn-cs"/>
        </a:defRPr>
      </a:lvl4pPr>
      <a:lvl5pPr marL="1828706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0">
        <a:defRPr>
          <a:latin typeface="+mn-lt"/>
          <a:ea typeface="+mn-ea"/>
          <a:cs typeface="+mn-cs"/>
        </a:defRPr>
      </a:lvl7pPr>
      <a:lvl8pPr marL="3200236">
        <a:defRPr>
          <a:latin typeface="+mn-lt"/>
          <a:ea typeface="+mn-ea"/>
          <a:cs typeface="+mn-cs"/>
        </a:defRPr>
      </a:lvl8pPr>
      <a:lvl9pPr marL="3657413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76">
        <a:defRPr>
          <a:latin typeface="+mn-lt"/>
          <a:ea typeface="+mn-ea"/>
          <a:cs typeface="+mn-cs"/>
        </a:defRPr>
      </a:lvl2pPr>
      <a:lvl3pPr marL="914354">
        <a:defRPr>
          <a:latin typeface="+mn-lt"/>
          <a:ea typeface="+mn-ea"/>
          <a:cs typeface="+mn-cs"/>
        </a:defRPr>
      </a:lvl3pPr>
      <a:lvl4pPr marL="1371530">
        <a:defRPr>
          <a:latin typeface="+mn-lt"/>
          <a:ea typeface="+mn-ea"/>
          <a:cs typeface="+mn-cs"/>
        </a:defRPr>
      </a:lvl4pPr>
      <a:lvl5pPr marL="1828706">
        <a:defRPr>
          <a:latin typeface="+mn-lt"/>
          <a:ea typeface="+mn-ea"/>
          <a:cs typeface="+mn-cs"/>
        </a:defRPr>
      </a:lvl5pPr>
      <a:lvl6pPr marL="2285884">
        <a:defRPr>
          <a:latin typeface="+mn-lt"/>
          <a:ea typeface="+mn-ea"/>
          <a:cs typeface="+mn-cs"/>
        </a:defRPr>
      </a:lvl6pPr>
      <a:lvl7pPr marL="2743060">
        <a:defRPr>
          <a:latin typeface="+mn-lt"/>
          <a:ea typeface="+mn-ea"/>
          <a:cs typeface="+mn-cs"/>
        </a:defRPr>
      </a:lvl7pPr>
      <a:lvl8pPr marL="3200236">
        <a:defRPr>
          <a:latin typeface="+mn-lt"/>
          <a:ea typeface="+mn-ea"/>
          <a:cs typeface="+mn-cs"/>
        </a:defRPr>
      </a:lvl8pPr>
      <a:lvl9pPr marL="3657413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1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25.png"/><Relationship Id="rId3" Type="http://schemas.openxmlformats.org/officeDocument/2006/relationships/image" Target="../media/image146.png"/><Relationship Id="rId7" Type="http://schemas.openxmlformats.org/officeDocument/2006/relationships/image" Target="../media/image12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0.png"/><Relationship Id="rId11" Type="http://schemas.openxmlformats.org/officeDocument/2006/relationships/image" Target="../media/image124.pn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10" Type="http://schemas.openxmlformats.org/officeDocument/2006/relationships/image" Target="../media/image123.png"/><Relationship Id="rId4" Type="http://schemas.openxmlformats.org/officeDocument/2006/relationships/image" Target="../media/image50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18" Type="http://schemas.openxmlformats.org/officeDocument/2006/relationships/image" Target="../media/image57.png"/><Relationship Id="rId3" Type="http://schemas.openxmlformats.org/officeDocument/2006/relationships/image" Target="../media/image149.png"/><Relationship Id="rId7" Type="http://schemas.openxmlformats.org/officeDocument/2006/relationships/image" Target="../media/image125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53.png"/><Relationship Id="rId5" Type="http://schemas.openxmlformats.org/officeDocument/2006/relationships/image" Target="../media/image124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4" Type="http://schemas.openxmlformats.org/officeDocument/2006/relationships/image" Target="../media/image122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10" Type="http://schemas.openxmlformats.org/officeDocument/2006/relationships/image" Target="../media/image161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163.png"/><Relationship Id="rId5" Type="http://schemas.openxmlformats.org/officeDocument/2006/relationships/image" Target="../media/image13.png"/><Relationship Id="rId10" Type="http://schemas.openxmlformats.org/officeDocument/2006/relationships/image" Target="../media/image162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11" Type="http://schemas.openxmlformats.org/officeDocument/2006/relationships/image" Target="../media/image163.png"/><Relationship Id="rId5" Type="http://schemas.openxmlformats.org/officeDocument/2006/relationships/image" Target="../media/image13.png"/><Relationship Id="rId10" Type="http://schemas.openxmlformats.org/officeDocument/2006/relationships/image" Target="../media/image162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2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5.png"/><Relationship Id="rId5" Type="http://schemas.openxmlformats.org/officeDocument/2006/relationships/image" Target="../media/image13.png"/><Relationship Id="rId4" Type="http://schemas.openxmlformats.org/officeDocument/2006/relationships/image" Target="../media/image124.png"/><Relationship Id="rId9" Type="http://schemas.openxmlformats.org/officeDocument/2006/relationships/image" Target="../media/image160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64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17" Type="http://schemas.openxmlformats.org/officeDocument/2006/relationships/image" Target="../media/image165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64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t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168.png"/><Relationship Id="rId20" Type="http://schemas.openxmlformats.org/officeDocument/2006/relationships/image" Target="../media/image1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21" Type="http://schemas.openxmlformats.org/officeDocument/2006/relationships/image" Target="../media/image171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168.png"/><Relationship Id="rId20" Type="http://schemas.openxmlformats.org/officeDocument/2006/relationships/image" Target="../media/image1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6.png"/><Relationship Id="rId18" Type="http://schemas.openxmlformats.org/officeDocument/2006/relationships/image" Target="../media/image169.png"/><Relationship Id="rId3" Type="http://schemas.openxmlformats.org/officeDocument/2006/relationships/image" Target="../media/image50.png"/><Relationship Id="rId21" Type="http://schemas.openxmlformats.org/officeDocument/2006/relationships/image" Target="../media/image174.png"/><Relationship Id="rId7" Type="http://schemas.openxmlformats.org/officeDocument/2006/relationships/image" Target="../media/image12.png"/><Relationship Id="rId12" Type="http://schemas.openxmlformats.org/officeDocument/2006/relationships/image" Target="../media/image12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68.png"/><Relationship Id="rId20" Type="http://schemas.openxmlformats.org/officeDocument/2006/relationships/image" Target="../media/image17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3.png"/><Relationship Id="rId5" Type="http://schemas.openxmlformats.org/officeDocument/2006/relationships/image" Target="../media/image120.png"/><Relationship Id="rId15" Type="http://schemas.openxmlformats.org/officeDocument/2006/relationships/image" Target="../media/image167.png"/><Relationship Id="rId10" Type="http://schemas.openxmlformats.org/officeDocument/2006/relationships/image" Target="../media/image124.png"/><Relationship Id="rId19" Type="http://schemas.openxmlformats.org/officeDocument/2006/relationships/image" Target="../media/image170.png"/><Relationship Id="rId4" Type="http://schemas.openxmlformats.org/officeDocument/2006/relationships/image" Target="../media/image11.png"/><Relationship Id="rId9" Type="http://schemas.openxmlformats.org/officeDocument/2006/relationships/image" Target="../media/image123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.png"/><Relationship Id="rId18" Type="http://schemas.openxmlformats.org/officeDocument/2006/relationships/image" Target="../media/image170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17" Type="http://schemas.openxmlformats.org/officeDocument/2006/relationships/image" Target="../media/image169.png"/><Relationship Id="rId2" Type="http://schemas.openxmlformats.org/officeDocument/2006/relationships/image" Target="../media/image50.png"/><Relationship Id="rId16" Type="http://schemas.openxmlformats.org/officeDocument/2006/relationships/image" Target="../media/image159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5" Type="http://schemas.openxmlformats.org/officeDocument/2006/relationships/image" Target="../media/image168.png"/><Relationship Id="rId10" Type="http://schemas.openxmlformats.org/officeDocument/2006/relationships/image" Target="../media/image13.png"/><Relationship Id="rId19" Type="http://schemas.openxmlformats.org/officeDocument/2006/relationships/image" Target="../media/image173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67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7.png"/><Relationship Id="rId18" Type="http://schemas.openxmlformats.org/officeDocument/2006/relationships/image" Target="../media/image170.png"/><Relationship Id="rId3" Type="http://schemas.openxmlformats.org/officeDocument/2006/relationships/image" Target="../media/image11.png"/><Relationship Id="rId7" Type="http://schemas.openxmlformats.org/officeDocument/2006/relationships/image" Target="../media/image122.png"/><Relationship Id="rId12" Type="http://schemas.openxmlformats.org/officeDocument/2006/relationships/image" Target="../media/image126.png"/><Relationship Id="rId17" Type="http://schemas.openxmlformats.org/officeDocument/2006/relationships/image" Target="../media/image169.png"/><Relationship Id="rId2" Type="http://schemas.openxmlformats.org/officeDocument/2006/relationships/image" Target="../media/image50.png"/><Relationship Id="rId16" Type="http://schemas.openxmlformats.org/officeDocument/2006/relationships/image" Target="../media/image159.png"/><Relationship Id="rId20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25.png"/><Relationship Id="rId5" Type="http://schemas.openxmlformats.org/officeDocument/2006/relationships/image" Target="../media/image121.png"/><Relationship Id="rId15" Type="http://schemas.openxmlformats.org/officeDocument/2006/relationships/image" Target="../media/image168.png"/><Relationship Id="rId10" Type="http://schemas.openxmlformats.org/officeDocument/2006/relationships/image" Target="../media/image13.png"/><Relationship Id="rId19" Type="http://schemas.openxmlformats.org/officeDocument/2006/relationships/image" Target="../media/image173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Relationship Id="rId14" Type="http://schemas.openxmlformats.org/officeDocument/2006/relationships/image" Target="../media/image167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7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13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53.png"/><Relationship Id="rId4" Type="http://schemas.openxmlformats.org/officeDocument/2006/relationships/image" Target="../media/image177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80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9.png"/><Relationship Id="rId4" Type="http://schemas.openxmlformats.org/officeDocument/2006/relationships/image" Target="../media/image1780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png"/><Relationship Id="rId5" Type="http://schemas.openxmlformats.org/officeDocument/2006/relationships/image" Target="../media/image53.png"/><Relationship Id="rId4" Type="http://schemas.openxmlformats.org/officeDocument/2006/relationships/image" Target="../media/image177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hyperlink" Target="https://sites.google.com/site/deeplearningsummerschool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://www.cs.toronto.edu/~hinton/absps/NatureDeepReview.pdf" TargetMode="External"/><Relationship Id="rId4" Type="http://schemas.openxmlformats.org/officeDocument/2006/relationships/hyperlink" Target="http://www.deeplearningbook.or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35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40.png"/><Relationship Id="rId2" Type="http://schemas.openxmlformats.org/officeDocument/2006/relationships/image" Target="../media/image6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38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6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tif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tif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5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9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53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.png"/><Relationship Id="rId7" Type="http://schemas.openxmlformats.org/officeDocument/2006/relationships/image" Target="../media/image11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119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7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9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31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25.png"/><Relationship Id="rId3" Type="http://schemas.openxmlformats.org/officeDocument/2006/relationships/image" Target="../media/image50.png"/><Relationship Id="rId7" Type="http://schemas.openxmlformats.org/officeDocument/2006/relationships/image" Target="../media/image12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5" Type="http://schemas.openxmlformats.org/officeDocument/2006/relationships/image" Target="../media/image126.png"/><Relationship Id="rId10" Type="http://schemas.openxmlformats.org/officeDocument/2006/relationships/image" Target="../media/image123.png"/><Relationship Id="rId4" Type="http://schemas.openxmlformats.org/officeDocument/2006/relationships/image" Target="../media/image11.png"/><Relationship Id="rId9" Type="http://schemas.openxmlformats.org/officeDocument/2006/relationships/image" Target="../media/image122.png"/><Relationship Id="rId14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3079"/>
            <a:ext cx="13004800" cy="253824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Introduction to neural networks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0" y="8120777"/>
            <a:ext cx="13004800" cy="135969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16-385 Computer Vision</a:t>
            </a:r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Spring 2019, Lecture 19</a:t>
            </a:r>
          </a:p>
        </p:txBody>
      </p:sp>
      <p:sp>
        <p:nvSpPr>
          <p:cNvPr id="6" name="Shape 667"/>
          <p:cNvSpPr txBox="1">
            <a:spLocks/>
          </p:cNvSpPr>
          <p:nvPr/>
        </p:nvSpPr>
        <p:spPr>
          <a:xfrm>
            <a:off x="0" y="9024240"/>
            <a:ext cx="13004800" cy="53935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http://www.cs.cmu.edu/~16385/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 (Headings)"/>
              <a:sym typeface="Helvetica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1640C-34FF-4CBC-B900-1A86C187B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52" y="2620565"/>
            <a:ext cx="6932695" cy="54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6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41057" y="4528184"/>
            <a:ext cx="1220892" cy="2864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latex-image-3.pdf" descr="latex-image-3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97930" y="1158875"/>
            <a:ext cx="9258301" cy="7162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7430" y="6948168"/>
            <a:ext cx="1148145" cy="241372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-d binary vector"/>
          <p:cNvSpPr txBox="1"/>
          <p:nvPr/>
        </p:nvSpPr>
        <p:spPr>
          <a:xfrm>
            <a:off x="9206496" y="4512667"/>
            <a:ext cx="150060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N-d binary vector</a:t>
            </a:r>
          </a:p>
        </p:txBody>
      </p:sp>
      <p:sp>
        <p:nvSpPr>
          <p:cNvPr id="171" name="perceptron is just one line of code!"/>
          <p:cNvSpPr txBox="1"/>
          <p:nvPr/>
        </p:nvSpPr>
        <p:spPr>
          <a:xfrm>
            <a:off x="9738588" y="5731867"/>
            <a:ext cx="287482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perceptron is just one line of code!</a:t>
            </a:r>
          </a:p>
        </p:txBody>
      </p:sp>
      <p:sp>
        <p:nvSpPr>
          <p:cNvPr id="172" name="sign of zero is +1"/>
          <p:cNvSpPr txBox="1"/>
          <p:nvPr/>
        </p:nvSpPr>
        <p:spPr>
          <a:xfrm>
            <a:off x="4592320" y="6125567"/>
            <a:ext cx="1483361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sign of zero is +1</a:t>
            </a:r>
          </a:p>
        </p:txBody>
      </p:sp>
    </p:spTree>
    <p:extLst>
      <p:ext uri="{BB962C8B-B14F-4D97-AF65-F5344CB8AC3E}">
        <p14:creationId xmlns:p14="http://schemas.microsoft.com/office/powerpoint/2010/main" val="2892603688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77" name="Entire network can be written out as one long equation"/>
          <p:cNvSpPr txBox="1"/>
          <p:nvPr/>
        </p:nvSpPr>
        <p:spPr>
          <a:xfrm>
            <a:off x="896899" y="2011181"/>
            <a:ext cx="1121100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one long equation</a:t>
            </a:r>
          </a:p>
        </p:txBody>
      </p:sp>
      <p:sp>
        <p:nvSpPr>
          <p:cNvPr id="678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79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</p:spTree>
    <p:extLst>
      <p:ext uri="{BB962C8B-B14F-4D97-AF65-F5344CB8AC3E}">
        <p14:creationId xmlns:p14="http://schemas.microsoft.com/office/powerpoint/2010/main" val="610138218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82" name="Entire network can be written out as a long equation"/>
          <p:cNvSpPr txBox="1"/>
          <p:nvPr/>
        </p:nvSpPr>
        <p:spPr>
          <a:xfrm>
            <a:off x="1151102" y="2011181"/>
            <a:ext cx="10702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a long equation</a:t>
            </a:r>
          </a:p>
        </p:txBody>
      </p:sp>
      <p:sp>
        <p:nvSpPr>
          <p:cNvPr id="683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84" name="known"/>
          <p:cNvSpPr txBox="1"/>
          <p:nvPr/>
        </p:nvSpPr>
        <p:spPr>
          <a:xfrm>
            <a:off x="4234596" y="5229564"/>
            <a:ext cx="10794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known</a:t>
            </a:r>
          </a:p>
        </p:txBody>
      </p:sp>
      <p:pic>
        <p:nvPicPr>
          <p:cNvPr id="688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99914" y="3821364"/>
            <a:ext cx="4123697" cy="1729123"/>
          </a:xfrm>
          <a:prstGeom prst="rect">
            <a:avLst/>
          </a:prstGeom>
        </p:spPr>
      </p:pic>
      <p:sp>
        <p:nvSpPr>
          <p:cNvPr id="686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  <p:pic>
        <p:nvPicPr>
          <p:cNvPr id="690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89698" y="3996757"/>
            <a:ext cx="2759032" cy="152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26643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78742"/>
          <a:stretch>
            <a:fillRect/>
          </a:stretch>
        </p:blipFill>
        <p:spPr>
          <a:xfrm>
            <a:off x="1129506" y="2999291"/>
            <a:ext cx="10745974" cy="796682"/>
          </a:xfrm>
          <a:prstGeom prst="rect">
            <a:avLst/>
          </a:prstGeom>
          <a:ln w="12700">
            <a:miter lim="400000"/>
          </a:ln>
        </p:spPr>
      </p:pic>
      <p:sp>
        <p:nvSpPr>
          <p:cNvPr id="694" name="Entire network can be written out as a long equation"/>
          <p:cNvSpPr txBox="1"/>
          <p:nvPr/>
        </p:nvSpPr>
        <p:spPr>
          <a:xfrm>
            <a:off x="1151102" y="2011181"/>
            <a:ext cx="1070259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Entire network can be written out as a long equation</a:t>
            </a:r>
          </a:p>
        </p:txBody>
      </p:sp>
      <p:sp>
        <p:nvSpPr>
          <p:cNvPr id="695" name="What is known? What is unknown?"/>
          <p:cNvSpPr txBox="1"/>
          <p:nvPr/>
        </p:nvSpPr>
        <p:spPr>
          <a:xfrm>
            <a:off x="3073193" y="7133210"/>
            <a:ext cx="71021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What is known? What is unknown?</a:t>
            </a:r>
          </a:p>
        </p:txBody>
      </p:sp>
      <p:sp>
        <p:nvSpPr>
          <p:cNvPr id="696" name="unknown"/>
          <p:cNvSpPr txBox="1"/>
          <p:nvPr/>
        </p:nvSpPr>
        <p:spPr>
          <a:xfrm>
            <a:off x="6346449" y="5473296"/>
            <a:ext cx="14518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unknown</a:t>
            </a:r>
          </a:p>
        </p:txBody>
      </p:sp>
      <p:pic>
        <p:nvPicPr>
          <p:cNvPr id="707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1088" y="3821377"/>
            <a:ext cx="3043646" cy="1978833"/>
          </a:xfrm>
          <a:prstGeom prst="rect">
            <a:avLst/>
          </a:prstGeom>
        </p:spPr>
      </p:pic>
      <p:sp>
        <p:nvSpPr>
          <p:cNvPr id="698" name="We need to train the network:"/>
          <p:cNvSpPr txBox="1"/>
          <p:nvPr/>
        </p:nvSpPr>
        <p:spPr>
          <a:xfrm>
            <a:off x="3585257" y="6420887"/>
            <a:ext cx="6078017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We need to train the network:</a:t>
            </a:r>
          </a:p>
        </p:txBody>
      </p:sp>
      <p:pic>
        <p:nvPicPr>
          <p:cNvPr id="709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20286" y="3888353"/>
            <a:ext cx="3276021" cy="1914377"/>
          </a:xfrm>
          <a:prstGeom prst="rect">
            <a:avLst/>
          </a:prstGeom>
        </p:spPr>
      </p:pic>
      <p:pic>
        <p:nvPicPr>
          <p:cNvPr id="711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59022" y="3765870"/>
            <a:ext cx="988095" cy="1812220"/>
          </a:xfrm>
          <a:prstGeom prst="rect">
            <a:avLst/>
          </a:prstGeom>
        </p:spPr>
      </p:pic>
      <p:pic>
        <p:nvPicPr>
          <p:cNvPr id="713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02757" y="3820070"/>
            <a:ext cx="482482" cy="1674722"/>
          </a:xfrm>
          <a:prstGeom prst="rect">
            <a:avLst/>
          </a:prstGeom>
        </p:spPr>
      </p:pic>
      <p:pic>
        <p:nvPicPr>
          <p:cNvPr id="715" name="Connection Line" descr="Connection Line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872360" y="3820084"/>
            <a:ext cx="839288" cy="1678577"/>
          </a:xfrm>
          <a:prstGeom prst="rect">
            <a:avLst/>
          </a:prstGeom>
        </p:spPr>
      </p:pic>
      <p:pic>
        <p:nvPicPr>
          <p:cNvPr id="717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61545" y="3885476"/>
            <a:ext cx="1241634" cy="1652754"/>
          </a:xfrm>
          <a:prstGeom prst="rect">
            <a:avLst/>
          </a:prstGeom>
        </p:spPr>
      </p:pic>
      <p:pic>
        <p:nvPicPr>
          <p:cNvPr id="719" name="Connection Line" descr="Connection 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965793" y="3885488"/>
            <a:ext cx="2270443" cy="1781824"/>
          </a:xfrm>
          <a:prstGeom prst="rect">
            <a:avLst/>
          </a:prstGeom>
        </p:spPr>
      </p:pic>
      <p:sp>
        <p:nvSpPr>
          <p:cNvPr id="705" name="activation function sometimes has parameters"/>
          <p:cNvSpPr txBox="1"/>
          <p:nvPr/>
        </p:nvSpPr>
        <p:spPr>
          <a:xfrm>
            <a:off x="763195" y="5149150"/>
            <a:ext cx="327602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activation function sometimes has parameters</a:t>
            </a:r>
          </a:p>
        </p:txBody>
      </p:sp>
      <p:sp>
        <p:nvSpPr>
          <p:cNvPr id="706" name="Line"/>
          <p:cNvSpPr/>
          <p:nvPr/>
        </p:nvSpPr>
        <p:spPr>
          <a:xfrm flipV="1">
            <a:off x="2838169" y="4623675"/>
            <a:ext cx="400663" cy="400663"/>
          </a:xfrm>
          <a:prstGeom prst="line">
            <a:avLst/>
          </a:prstGeom>
          <a:ln w="254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85619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iven a set of samples and a MLP"/>
          <p:cNvSpPr txBox="1"/>
          <p:nvPr/>
        </p:nvSpPr>
        <p:spPr>
          <a:xfrm>
            <a:off x="2938754" y="2808333"/>
            <a:ext cx="7127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Given a set of samples and a MLP</a:t>
            </a:r>
          </a:p>
        </p:txBody>
      </p:sp>
      <p:sp>
        <p:nvSpPr>
          <p:cNvPr id="723" name="Estimate the parameters of the MLP"/>
          <p:cNvSpPr txBox="1"/>
          <p:nvPr/>
        </p:nvSpPr>
        <p:spPr>
          <a:xfrm>
            <a:off x="2799080" y="6745044"/>
            <a:ext cx="740664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Estimate the parameters of the MLP</a:t>
            </a:r>
          </a:p>
        </p:txBody>
      </p:sp>
      <p:sp>
        <p:nvSpPr>
          <p:cNvPr id="724" name="Learning an MLP"/>
          <p:cNvSpPr txBox="1"/>
          <p:nvPr/>
        </p:nvSpPr>
        <p:spPr>
          <a:xfrm>
            <a:off x="4296674" y="1217378"/>
            <a:ext cx="4411452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Learning an MLP</a:t>
            </a:r>
          </a:p>
        </p:txBody>
      </p:sp>
      <p:pic>
        <p:nvPicPr>
          <p:cNvPr id="72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454" y="3734951"/>
            <a:ext cx="2189892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91221" y="7789826"/>
            <a:ext cx="3822358" cy="736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431631" y="4785501"/>
            <a:ext cx="4141537" cy="6997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6224016"/>
      </p:ext>
    </p:extLst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Rectangle"/>
          <p:cNvSpPr/>
          <p:nvPr/>
        </p:nvSpPr>
        <p:spPr>
          <a:xfrm>
            <a:off x="8274328" y="8279733"/>
            <a:ext cx="2389271" cy="693686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2" name="Rectangle"/>
          <p:cNvSpPr/>
          <p:nvPr/>
        </p:nvSpPr>
        <p:spPr>
          <a:xfrm>
            <a:off x="8247219" y="6854224"/>
            <a:ext cx="897592" cy="1151380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33" name="Stochastic Gradient Descent…"/>
          <p:cNvSpPr txBox="1"/>
          <p:nvPr/>
        </p:nvSpPr>
        <p:spPr>
          <a:xfrm>
            <a:off x="1409417" y="1355785"/>
            <a:ext cx="7640730" cy="7668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</a:t>
            </a:r>
            <a:r>
              <a:rPr b="1" dirty="0"/>
              <a:t>random</a:t>
            </a:r>
            <a:r>
              <a:rPr dirty="0"/>
              <a:t>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7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08782" y="2656362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07083" y="4472239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3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4305" y="7143873"/>
            <a:ext cx="423419" cy="693687"/>
          </a:xfrm>
          <a:prstGeom prst="rect">
            <a:avLst/>
          </a:prstGeom>
          <a:ln w="12700">
            <a:miter lim="400000"/>
          </a:ln>
        </p:spPr>
      </p:pic>
      <p:sp>
        <p:nvSpPr>
          <p:cNvPr id="737" name="vector of parameter update equations"/>
          <p:cNvSpPr txBox="1"/>
          <p:nvPr/>
        </p:nvSpPr>
        <p:spPr>
          <a:xfrm>
            <a:off x="8214729" y="9021226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738" name="vector of parameter partial derivatives"/>
          <p:cNvSpPr txBox="1"/>
          <p:nvPr/>
        </p:nvSpPr>
        <p:spPr>
          <a:xfrm>
            <a:off x="9258113" y="7331966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pic>
        <p:nvPicPr>
          <p:cNvPr id="7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03933" y="8462520"/>
            <a:ext cx="1930061" cy="3281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4020407"/>
      </p:ext>
    </p:extLst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So we need to compute the partial derivatives"/>
          <p:cNvSpPr txBox="1"/>
          <p:nvPr/>
        </p:nvSpPr>
        <p:spPr>
          <a:xfrm>
            <a:off x="1765808" y="3160200"/>
            <a:ext cx="94731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 we need to compute the partial derivatives</a:t>
            </a:r>
          </a:p>
        </p:txBody>
      </p:sp>
      <p:pic>
        <p:nvPicPr>
          <p:cNvPr id="74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8100" y="4366744"/>
            <a:ext cx="6648600" cy="14606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78447777"/>
      </p:ext>
    </p:extLst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7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28127" y="2909958"/>
            <a:ext cx="9044284" cy="1525723"/>
          </a:xfrm>
          <a:prstGeom prst="rect">
            <a:avLst/>
          </a:prstGeom>
        </p:spPr>
      </p:pic>
      <p:sp>
        <p:nvSpPr>
          <p:cNvPr id="749" name="Line"/>
          <p:cNvSpPr/>
          <p:nvPr/>
        </p:nvSpPr>
        <p:spPr>
          <a:xfrm>
            <a:off x="1669476" y="4666453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00634" y="4558503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751" name="Circle"/>
          <p:cNvSpPr/>
          <p:nvPr/>
        </p:nvSpPr>
        <p:spPr>
          <a:xfrm>
            <a:off x="3310726" y="40236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2" name="Square"/>
          <p:cNvSpPr/>
          <p:nvPr/>
        </p:nvSpPr>
        <p:spPr>
          <a:xfrm>
            <a:off x="2054580" y="42664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219680" y="4526753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754" name="Line"/>
          <p:cNvSpPr/>
          <p:nvPr/>
        </p:nvSpPr>
        <p:spPr>
          <a:xfrm flipV="1">
            <a:off x="3953495" y="424179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53007" y="4526753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061549" y="4438640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57" name="Line"/>
          <p:cNvSpPr/>
          <p:nvPr/>
        </p:nvSpPr>
        <p:spPr>
          <a:xfrm>
            <a:off x="4647092" y="4678366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58" name="Square"/>
          <p:cNvSpPr/>
          <p:nvPr/>
        </p:nvSpPr>
        <p:spPr>
          <a:xfrm>
            <a:off x="5065520" y="42783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5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224270" y="4550579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760" name="Circle"/>
          <p:cNvSpPr/>
          <p:nvPr/>
        </p:nvSpPr>
        <p:spPr>
          <a:xfrm>
            <a:off x="6437958" y="39982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1" name="Line"/>
          <p:cNvSpPr/>
          <p:nvPr/>
        </p:nvSpPr>
        <p:spPr>
          <a:xfrm flipV="1">
            <a:off x="7080727" y="422830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2" name="Line"/>
          <p:cNvSpPr/>
          <p:nvPr/>
        </p:nvSpPr>
        <p:spPr>
          <a:xfrm>
            <a:off x="10733971" y="4654540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6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23525" y="4437066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Line"/>
          <p:cNvSpPr/>
          <p:nvPr/>
        </p:nvSpPr>
        <p:spPr>
          <a:xfrm>
            <a:off x="7721923" y="4678366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5" name="Square"/>
          <p:cNvSpPr/>
          <p:nvPr/>
        </p:nvSpPr>
        <p:spPr>
          <a:xfrm>
            <a:off x="8140351" y="42783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6" name="Circle"/>
          <p:cNvSpPr/>
          <p:nvPr/>
        </p:nvSpPr>
        <p:spPr>
          <a:xfrm>
            <a:off x="9512789" y="3998284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67" name="Line"/>
          <p:cNvSpPr/>
          <p:nvPr/>
        </p:nvSpPr>
        <p:spPr>
          <a:xfrm flipV="1">
            <a:off x="10155558" y="422830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6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590564" y="4538666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680805" y="4495003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319251" y="454741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287229" y="4425153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2" name="Line"/>
          <p:cNvSpPr/>
          <p:nvPr/>
        </p:nvSpPr>
        <p:spPr>
          <a:xfrm flipV="1">
            <a:off x="2671978" y="4983557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73" name="Square"/>
          <p:cNvSpPr/>
          <p:nvPr/>
        </p:nvSpPr>
        <p:spPr>
          <a:xfrm>
            <a:off x="2054580" y="5525362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7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304194" y="572221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5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575565" y="454106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776" name="how"/>
          <p:cNvSpPr txBox="1"/>
          <p:nvPr/>
        </p:nvSpPr>
        <p:spPr>
          <a:xfrm rot="20695840">
            <a:off x="3598884" y="3308176"/>
            <a:ext cx="686802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how</a:t>
            </a:r>
          </a:p>
        </p:txBody>
      </p:sp>
      <p:sp>
        <p:nvSpPr>
          <p:cNvPr id="777" name="…this"/>
          <p:cNvSpPr txBox="1"/>
          <p:nvPr/>
        </p:nvSpPr>
        <p:spPr>
          <a:xfrm rot="1309550">
            <a:off x="9877900" y="2920748"/>
            <a:ext cx="1199660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…this</a:t>
            </a:r>
          </a:p>
        </p:txBody>
      </p:sp>
      <p:sp>
        <p:nvSpPr>
          <p:cNvPr id="778" name="this"/>
          <p:cNvSpPr txBox="1"/>
          <p:nvPr/>
        </p:nvSpPr>
        <p:spPr>
          <a:xfrm rot="21208017">
            <a:off x="5940996" y="2757214"/>
            <a:ext cx="8179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this</a:t>
            </a:r>
          </a:p>
        </p:txBody>
      </p:sp>
      <p:sp>
        <p:nvSpPr>
          <p:cNvPr id="779" name="does"/>
          <p:cNvSpPr txBox="1"/>
          <p:nvPr/>
        </p:nvSpPr>
        <p:spPr>
          <a:xfrm rot="20886321">
            <a:off x="4790162" y="2996948"/>
            <a:ext cx="67894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does</a:t>
            </a:r>
          </a:p>
        </p:txBody>
      </p:sp>
      <p:sp>
        <p:nvSpPr>
          <p:cNvPr id="780" name="affect…"/>
          <p:cNvSpPr txBox="1"/>
          <p:nvPr/>
        </p:nvSpPr>
        <p:spPr>
          <a:xfrm rot="21486951">
            <a:off x="7437878" y="2552498"/>
            <a:ext cx="116711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affect…</a:t>
            </a:r>
          </a:p>
        </p:txBody>
      </p:sp>
      <p:pic>
        <p:nvPicPr>
          <p:cNvPr id="781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171217" y="1165042"/>
            <a:ext cx="800101" cy="1028701"/>
          </a:xfrm>
          <a:prstGeom prst="rect">
            <a:avLst/>
          </a:prstGeom>
          <a:ln w="12700">
            <a:miter lim="400000"/>
          </a:ln>
        </p:spPr>
      </p:pic>
      <p:sp>
        <p:nvSpPr>
          <p:cNvPr id="782" name="Partial derivative"/>
          <p:cNvSpPr txBox="1"/>
          <p:nvPr/>
        </p:nvSpPr>
        <p:spPr>
          <a:xfrm>
            <a:off x="440775" y="1355542"/>
            <a:ext cx="35012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Partial derivative</a:t>
            </a:r>
          </a:p>
        </p:txBody>
      </p:sp>
      <p:sp>
        <p:nvSpPr>
          <p:cNvPr id="783" name="describes…"/>
          <p:cNvSpPr txBox="1"/>
          <p:nvPr/>
        </p:nvSpPr>
        <p:spPr>
          <a:xfrm>
            <a:off x="5200523" y="1355542"/>
            <a:ext cx="260375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describes…</a:t>
            </a:r>
          </a:p>
        </p:txBody>
      </p:sp>
      <p:sp>
        <p:nvSpPr>
          <p:cNvPr id="784" name="So, how do you compute it?"/>
          <p:cNvSpPr txBox="1"/>
          <p:nvPr/>
        </p:nvSpPr>
        <p:spPr>
          <a:xfrm>
            <a:off x="5649982" y="6814803"/>
            <a:ext cx="57808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So, how do you compute it?</a:t>
            </a:r>
          </a:p>
        </p:txBody>
      </p:sp>
      <p:sp>
        <p:nvSpPr>
          <p:cNvPr id="785" name="(loss layer)"/>
          <p:cNvSpPr txBox="1"/>
          <p:nvPr/>
        </p:nvSpPr>
        <p:spPr>
          <a:xfrm>
            <a:off x="11716856" y="4045789"/>
            <a:ext cx="106369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(loss layer)</a:t>
            </a:r>
          </a:p>
        </p:txBody>
      </p:sp>
      <p:sp>
        <p:nvSpPr>
          <p:cNvPr id="786" name="Remember,"/>
          <p:cNvSpPr txBox="1"/>
          <p:nvPr/>
        </p:nvSpPr>
        <p:spPr>
          <a:xfrm>
            <a:off x="439016" y="594664"/>
            <a:ext cx="246019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t>Remember,</a:t>
            </a:r>
          </a:p>
        </p:txBody>
      </p:sp>
    </p:spTree>
    <p:extLst>
      <p:ext uri="{BB962C8B-B14F-4D97-AF65-F5344CB8AC3E}">
        <p14:creationId xmlns:p14="http://schemas.microsoft.com/office/powerpoint/2010/main" val="98075398"/>
      </p:ext>
    </p:extLst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t="41436" b="41436"/>
          <a:stretch>
            <a:fillRect/>
          </a:stretch>
        </p:blipFill>
        <p:spPr>
          <a:xfrm>
            <a:off x="-397" y="4093407"/>
            <a:ext cx="13005770" cy="1781945"/>
          </a:xfrm>
          <a:prstGeom prst="rect">
            <a:avLst/>
          </a:prstGeom>
          <a:ln w="12700">
            <a:miter lim="400000"/>
          </a:ln>
        </p:spPr>
      </p:pic>
      <p:sp>
        <p:nvSpPr>
          <p:cNvPr id="793" name="The Chain Rule"/>
          <p:cNvSpPr txBox="1"/>
          <p:nvPr/>
        </p:nvSpPr>
        <p:spPr>
          <a:xfrm>
            <a:off x="2325439" y="2891859"/>
            <a:ext cx="83539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t>The Chain Rule</a:t>
            </a:r>
          </a:p>
        </p:txBody>
      </p:sp>
    </p:spTree>
    <p:extLst>
      <p:ext uri="{BB962C8B-B14F-4D97-AF65-F5344CB8AC3E}">
        <p14:creationId xmlns:p14="http://schemas.microsoft.com/office/powerpoint/2010/main" val="1187104561"/>
      </p:ext>
    </p:extLst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3083" y="1934728"/>
            <a:ext cx="3949701" cy="1054101"/>
          </a:xfrm>
          <a:prstGeom prst="rect">
            <a:avLst/>
          </a:prstGeom>
          <a:ln w="12700">
            <a:miter lim="400000"/>
          </a:ln>
        </p:spPr>
      </p:pic>
      <p:sp>
        <p:nvSpPr>
          <p:cNvPr id="796" name="Line"/>
          <p:cNvSpPr/>
          <p:nvPr/>
        </p:nvSpPr>
        <p:spPr>
          <a:xfrm>
            <a:off x="8609155" y="6623010"/>
            <a:ext cx="76616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7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74727" y="640553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Line"/>
          <p:cNvSpPr/>
          <p:nvPr/>
        </p:nvSpPr>
        <p:spPr>
          <a:xfrm>
            <a:off x="4873125" y="6646836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799" name="Square"/>
          <p:cNvSpPr/>
          <p:nvPr/>
        </p:nvSpPr>
        <p:spPr>
          <a:xfrm>
            <a:off x="5291552" y="6246786"/>
            <a:ext cx="800102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0" name="Circle"/>
          <p:cNvSpPr/>
          <p:nvPr/>
        </p:nvSpPr>
        <p:spPr>
          <a:xfrm>
            <a:off x="7298990" y="5966754"/>
            <a:ext cx="1285540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01" name="Line"/>
          <p:cNvSpPr/>
          <p:nvPr/>
        </p:nvSpPr>
        <p:spPr>
          <a:xfrm flipV="1">
            <a:off x="7941760" y="619677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67007" y="6463473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0452" y="6515887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073431" y="6393623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05" name="Line"/>
          <p:cNvSpPr/>
          <p:nvPr/>
        </p:nvSpPr>
        <p:spPr>
          <a:xfrm flipV="1">
            <a:off x="4231929" y="6196773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0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712104" y="6584638"/>
            <a:ext cx="368301" cy="497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864790" y="4560599"/>
            <a:ext cx="642056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3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710995" y="5571509"/>
            <a:ext cx="6071675" cy="731532"/>
          </a:xfrm>
          <a:prstGeom prst="rect">
            <a:avLst/>
          </a:prstGeom>
        </p:spPr>
      </p:pic>
      <p:pic>
        <p:nvPicPr>
          <p:cNvPr id="80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733233" y="8160865"/>
            <a:ext cx="437616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672175" y="7816015"/>
            <a:ext cx="473001" cy="660571"/>
          </a:xfrm>
          <a:prstGeom prst="rect">
            <a:avLst/>
          </a:prstGeom>
          <a:ln w="12700">
            <a:miter lim="400000"/>
          </a:ln>
        </p:spPr>
      </p:pic>
      <p:pic>
        <p:nvPicPr>
          <p:cNvPr id="81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314357" y="8060911"/>
            <a:ext cx="473002" cy="608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Connection Line" descr="Connection Li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553793" y="7005558"/>
            <a:ext cx="2765150" cy="767850"/>
          </a:xfrm>
          <a:prstGeom prst="rect">
            <a:avLst/>
          </a:prstGeom>
        </p:spPr>
      </p:pic>
      <p:pic>
        <p:nvPicPr>
          <p:cNvPr id="827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821486" y="7123427"/>
            <a:ext cx="1577165" cy="521816"/>
          </a:xfrm>
          <a:prstGeom prst="rect">
            <a:avLst/>
          </a:prstGeom>
        </p:spPr>
      </p:pic>
      <p:sp>
        <p:nvSpPr>
          <p:cNvPr id="814" name="rest of the network"/>
          <p:cNvSpPr txBox="1"/>
          <p:nvPr/>
        </p:nvSpPr>
        <p:spPr>
          <a:xfrm>
            <a:off x="2017051" y="6450773"/>
            <a:ext cx="157368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15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140492" y="6426987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9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571056" y="6897434"/>
            <a:ext cx="675241" cy="551953"/>
          </a:xfrm>
          <a:prstGeom prst="rect">
            <a:avLst/>
          </a:prstGeom>
        </p:spPr>
      </p:pic>
      <p:pic>
        <p:nvPicPr>
          <p:cNvPr id="817" name="Image" descr="Image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9521757" y="6406078"/>
            <a:ext cx="2286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818" name="Intuitively, the effect of weight on loss function :"/>
          <p:cNvSpPr txBox="1"/>
          <p:nvPr/>
        </p:nvSpPr>
        <p:spPr>
          <a:xfrm>
            <a:off x="697833" y="4552950"/>
            <a:ext cx="998754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Intuitively, the effect of weight on loss function :</a:t>
            </a:r>
          </a:p>
        </p:txBody>
      </p:sp>
      <p:sp>
        <p:nvSpPr>
          <p:cNvPr id="819" name="depends on"/>
          <p:cNvSpPr txBox="1"/>
          <p:nvPr/>
        </p:nvSpPr>
        <p:spPr>
          <a:xfrm>
            <a:off x="9416805" y="7808383"/>
            <a:ext cx="1070473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0" name="depends on"/>
          <p:cNvSpPr txBox="1"/>
          <p:nvPr/>
        </p:nvSpPr>
        <p:spPr>
          <a:xfrm>
            <a:off x="7373439" y="738175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1" name="depends on"/>
          <p:cNvSpPr txBox="1"/>
          <p:nvPr/>
        </p:nvSpPr>
        <p:spPr>
          <a:xfrm>
            <a:off x="6090389" y="7629616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822" name="According to the chain rule…"/>
          <p:cNvSpPr txBox="1"/>
          <p:nvPr/>
        </p:nvSpPr>
        <p:spPr>
          <a:xfrm>
            <a:off x="625828" y="478325"/>
            <a:ext cx="61031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According to the chain rule…</a:t>
            </a:r>
          </a:p>
        </p:txBody>
      </p:sp>
    </p:spTree>
    <p:extLst>
      <p:ext uri="{BB962C8B-B14F-4D97-AF65-F5344CB8AC3E}">
        <p14:creationId xmlns:p14="http://schemas.microsoft.com/office/powerpoint/2010/main" val="2205739451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3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36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7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8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39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44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6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b="72914"/>
          <a:stretch>
            <a:fillRect/>
          </a:stretch>
        </p:blipFill>
        <p:spPr>
          <a:xfrm>
            <a:off x="1109731" y="2825750"/>
            <a:ext cx="6311901" cy="1111089"/>
          </a:xfrm>
          <a:prstGeom prst="rect">
            <a:avLst/>
          </a:prstGeom>
          <a:ln w="12700">
            <a:miter lim="400000"/>
          </a:ln>
        </p:spPr>
      </p:pic>
      <p:sp>
        <p:nvSpPr>
          <p:cNvPr id="847" name="Chain Rule!"/>
          <p:cNvSpPr txBox="1"/>
          <p:nvPr/>
        </p:nvSpPr>
        <p:spPr>
          <a:xfrm>
            <a:off x="5444134" y="3146424"/>
            <a:ext cx="21165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Chain Rule!</a:t>
            </a:r>
          </a:p>
        </p:txBody>
      </p:sp>
    </p:spTree>
    <p:extLst>
      <p:ext uri="{BB962C8B-B14F-4D97-AF65-F5344CB8AC3E}">
        <p14:creationId xmlns:p14="http://schemas.microsoft.com/office/powerpoint/2010/main" val="32162665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initialized to 0"/>
          <p:cNvSpPr txBox="1"/>
          <p:nvPr/>
        </p:nvSpPr>
        <p:spPr>
          <a:xfrm>
            <a:off x="6913498" y="4089400"/>
            <a:ext cx="16670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initialized to 0</a:t>
            </a:r>
          </a:p>
        </p:txBody>
      </p:sp>
      <p:pic>
        <p:nvPicPr>
          <p:cNvPr id="178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17676874"/>
      </p:ext>
    </p:extLst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4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5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56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5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60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63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b="43229"/>
          <a:stretch>
            <a:fillRect/>
          </a:stretch>
        </p:blipFill>
        <p:spPr>
          <a:xfrm>
            <a:off x="1109731" y="2825750"/>
            <a:ext cx="6311901" cy="2328793"/>
          </a:xfrm>
          <a:prstGeom prst="rect">
            <a:avLst/>
          </a:prstGeom>
          <a:ln w="12700">
            <a:miter lim="400000"/>
          </a:ln>
        </p:spPr>
      </p:pic>
      <p:sp>
        <p:nvSpPr>
          <p:cNvPr id="864" name="Just the partial derivative of L2 loss"/>
          <p:cNvSpPr txBox="1"/>
          <p:nvPr/>
        </p:nvSpPr>
        <p:spPr>
          <a:xfrm>
            <a:off x="8456635" y="4964352"/>
            <a:ext cx="288315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Just the partial derivative of L2 loss</a:t>
            </a:r>
          </a:p>
        </p:txBody>
      </p:sp>
      <p:pic>
        <p:nvPicPr>
          <p:cNvPr id="866" name="Connection Line" descr="Connection 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644350" y="5124054"/>
            <a:ext cx="4874004" cy="122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9818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4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5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76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7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80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8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3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b="43229"/>
          <a:stretch>
            <a:fillRect/>
          </a:stretch>
        </p:blipFill>
        <p:spPr>
          <a:xfrm>
            <a:off x="1109731" y="2825750"/>
            <a:ext cx="6311901" cy="2328793"/>
          </a:xfrm>
          <a:prstGeom prst="rect">
            <a:avLst/>
          </a:prstGeom>
          <a:ln w="12700">
            <a:miter lim="400000"/>
          </a:ln>
        </p:spPr>
      </p:pic>
      <p:sp>
        <p:nvSpPr>
          <p:cNvPr id="884" name="Let’s use a Sigmoid function"/>
          <p:cNvSpPr txBox="1"/>
          <p:nvPr/>
        </p:nvSpPr>
        <p:spPr>
          <a:xfrm>
            <a:off x="7916945" y="5009227"/>
            <a:ext cx="44835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Let’s use a Sigmoid function</a:t>
            </a:r>
          </a:p>
        </p:txBody>
      </p:sp>
      <p:pic>
        <p:nvPicPr>
          <p:cNvPr id="88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07053" y="5589725"/>
            <a:ext cx="2703310" cy="58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Connection Line" descr="Connection 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98240" y="3412848"/>
            <a:ext cx="3689887" cy="15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49682"/>
      </p:ext>
    </p:extLst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9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894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5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6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897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89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90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04" name="Image" descr="Image"/>
          <p:cNvPicPr>
            <a:picLocks noChangeAspect="1"/>
          </p:cNvPicPr>
          <p:nvPr/>
        </p:nvPicPr>
        <p:blipFill>
          <a:blip r:embed="rId9">
            <a:extLst/>
          </a:blip>
          <a:srcRect b="13134"/>
          <a:stretch>
            <a:fillRect/>
          </a:stretch>
        </p:blipFill>
        <p:spPr>
          <a:xfrm>
            <a:off x="1109731" y="2825750"/>
            <a:ext cx="6311901" cy="3563294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Let’s use a Sigmoid function"/>
          <p:cNvSpPr txBox="1"/>
          <p:nvPr/>
        </p:nvSpPr>
        <p:spPr>
          <a:xfrm>
            <a:off x="7916945" y="5009227"/>
            <a:ext cx="448352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r>
              <a:t>Let’s use a Sigmoid function</a:t>
            </a:r>
          </a:p>
        </p:txBody>
      </p:sp>
      <p:pic>
        <p:nvPicPr>
          <p:cNvPr id="90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07053" y="5589725"/>
            <a:ext cx="2703310" cy="588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908" name="Connection Line" descr="Connection 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298240" y="3412848"/>
            <a:ext cx="3689887" cy="156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455358"/>
      </p:ext>
    </p:extLst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Line"/>
          <p:cNvSpPr/>
          <p:nvPr/>
        </p:nvSpPr>
        <p:spPr>
          <a:xfrm>
            <a:off x="7163084" y="1173877"/>
            <a:ext cx="766164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8655" y="956404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Line"/>
          <p:cNvSpPr/>
          <p:nvPr/>
        </p:nvSpPr>
        <p:spPr>
          <a:xfrm>
            <a:off x="3427053" y="1197703"/>
            <a:ext cx="238115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6" name="Square"/>
          <p:cNvSpPr/>
          <p:nvPr/>
        </p:nvSpPr>
        <p:spPr>
          <a:xfrm>
            <a:off x="3845481" y="79765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7" name="Circle"/>
          <p:cNvSpPr/>
          <p:nvPr/>
        </p:nvSpPr>
        <p:spPr>
          <a:xfrm>
            <a:off x="5852919" y="51762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18" name="Line"/>
          <p:cNvSpPr/>
          <p:nvPr/>
        </p:nvSpPr>
        <p:spPr>
          <a:xfrm flipV="1">
            <a:off x="6495688" y="74764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1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20935" y="101434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024381" y="106675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27359" y="94449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22" name="rest of the network"/>
          <p:cNvSpPr txBox="1"/>
          <p:nvPr/>
        </p:nvSpPr>
        <p:spPr>
          <a:xfrm>
            <a:off x="1224875" y="1001640"/>
            <a:ext cx="157368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rest of the network</a:t>
            </a:r>
          </a:p>
        </p:txBody>
      </p:sp>
      <p:pic>
        <p:nvPicPr>
          <p:cNvPr id="92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484524" y="1047491"/>
            <a:ext cx="1295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075686" y="956945"/>
            <a:ext cx="2286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2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09731" y="2825750"/>
            <a:ext cx="6311901" cy="4102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0420033"/>
      </p:ext>
    </p:extLst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Line"/>
          <p:cNvSpPr/>
          <p:nvPr/>
        </p:nvSpPr>
        <p:spPr>
          <a:xfrm>
            <a:off x="1768637" y="3054960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795" y="2947010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31" name="Circle"/>
          <p:cNvSpPr/>
          <p:nvPr/>
        </p:nvSpPr>
        <p:spPr>
          <a:xfrm>
            <a:off x="3409887" y="24121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2" name="Square"/>
          <p:cNvSpPr/>
          <p:nvPr/>
        </p:nvSpPr>
        <p:spPr>
          <a:xfrm>
            <a:off x="2153741" y="2654910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8841" y="2915260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34" name="Line"/>
          <p:cNvSpPr/>
          <p:nvPr/>
        </p:nvSpPr>
        <p:spPr>
          <a:xfrm flipV="1">
            <a:off x="4052656" y="2630296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2168" y="2915260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60710" y="282714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37" name="Line"/>
          <p:cNvSpPr/>
          <p:nvPr/>
        </p:nvSpPr>
        <p:spPr>
          <a:xfrm>
            <a:off x="4746253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38" name="Square"/>
          <p:cNvSpPr/>
          <p:nvPr/>
        </p:nvSpPr>
        <p:spPr>
          <a:xfrm>
            <a:off x="5164681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39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23431" y="293908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40" name="Circle"/>
          <p:cNvSpPr/>
          <p:nvPr/>
        </p:nvSpPr>
        <p:spPr>
          <a:xfrm>
            <a:off x="6537119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1" name="Line"/>
          <p:cNvSpPr/>
          <p:nvPr/>
        </p:nvSpPr>
        <p:spPr>
          <a:xfrm flipV="1">
            <a:off x="7179888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2" name="Line"/>
          <p:cNvSpPr/>
          <p:nvPr/>
        </p:nvSpPr>
        <p:spPr>
          <a:xfrm>
            <a:off x="10833132" y="3043047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4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674726" y="2929574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22687" y="2825573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Line"/>
          <p:cNvSpPr/>
          <p:nvPr/>
        </p:nvSpPr>
        <p:spPr>
          <a:xfrm>
            <a:off x="7821084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6" name="Square"/>
          <p:cNvSpPr/>
          <p:nvPr/>
        </p:nvSpPr>
        <p:spPr>
          <a:xfrm>
            <a:off x="8239512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7" name="Circle"/>
          <p:cNvSpPr/>
          <p:nvPr/>
        </p:nvSpPr>
        <p:spPr>
          <a:xfrm>
            <a:off x="9611950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48" name="Line"/>
          <p:cNvSpPr/>
          <p:nvPr/>
        </p:nvSpPr>
        <p:spPr>
          <a:xfrm flipV="1">
            <a:off x="10254719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49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89725" y="2927173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779966" y="288351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18412" y="293592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386390" y="281366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Line"/>
          <p:cNvSpPr/>
          <p:nvPr/>
        </p:nvSpPr>
        <p:spPr>
          <a:xfrm flipV="1">
            <a:off x="2771139" y="3372064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54" name="Square"/>
          <p:cNvSpPr/>
          <p:nvPr/>
        </p:nvSpPr>
        <p:spPr>
          <a:xfrm>
            <a:off x="2153741" y="391386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5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03355" y="4110719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981080" y="2220445"/>
            <a:ext cx="7092993" cy="166903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57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2929364" y="5469451"/>
            <a:ext cx="6384072" cy="1204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29060139"/>
      </p:ext>
    </p:extLst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Line"/>
          <p:cNvSpPr/>
          <p:nvPr/>
        </p:nvSpPr>
        <p:spPr>
          <a:xfrm>
            <a:off x="1768637" y="3054960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9795" y="2947010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63" name="Circle"/>
          <p:cNvSpPr/>
          <p:nvPr/>
        </p:nvSpPr>
        <p:spPr>
          <a:xfrm>
            <a:off x="3409887" y="24121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64" name="Square"/>
          <p:cNvSpPr/>
          <p:nvPr/>
        </p:nvSpPr>
        <p:spPr>
          <a:xfrm>
            <a:off x="2153741" y="2654910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18841" y="2915260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66" name="Line"/>
          <p:cNvSpPr/>
          <p:nvPr/>
        </p:nvSpPr>
        <p:spPr>
          <a:xfrm flipV="1">
            <a:off x="4052656" y="2630296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2168" y="2915260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60710" y="282714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69" name="Line"/>
          <p:cNvSpPr/>
          <p:nvPr/>
        </p:nvSpPr>
        <p:spPr>
          <a:xfrm>
            <a:off x="4746253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0" name="Square"/>
          <p:cNvSpPr/>
          <p:nvPr/>
        </p:nvSpPr>
        <p:spPr>
          <a:xfrm>
            <a:off x="5164681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23431" y="293908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972" name="Circle"/>
          <p:cNvSpPr/>
          <p:nvPr/>
        </p:nvSpPr>
        <p:spPr>
          <a:xfrm>
            <a:off x="6537119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3" name="Line"/>
          <p:cNvSpPr/>
          <p:nvPr/>
        </p:nvSpPr>
        <p:spPr>
          <a:xfrm flipV="1">
            <a:off x="7179888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4" name="Line"/>
          <p:cNvSpPr/>
          <p:nvPr/>
        </p:nvSpPr>
        <p:spPr>
          <a:xfrm>
            <a:off x="10833132" y="3043047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7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674726" y="2929574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7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22687" y="2825573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77" name="Line"/>
          <p:cNvSpPr/>
          <p:nvPr/>
        </p:nvSpPr>
        <p:spPr>
          <a:xfrm>
            <a:off x="7821084" y="3066873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8" name="Square"/>
          <p:cNvSpPr/>
          <p:nvPr/>
        </p:nvSpPr>
        <p:spPr>
          <a:xfrm>
            <a:off x="8239512" y="266682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79" name="Circle"/>
          <p:cNvSpPr/>
          <p:nvPr/>
        </p:nvSpPr>
        <p:spPr>
          <a:xfrm>
            <a:off x="9611950" y="2386791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0" name="Line"/>
          <p:cNvSpPr/>
          <p:nvPr/>
        </p:nvSpPr>
        <p:spPr>
          <a:xfrm flipV="1">
            <a:off x="10254719" y="2616810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8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689725" y="2927173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2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779966" y="2883510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3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18412" y="2935924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4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386390" y="2813660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985" name="Line"/>
          <p:cNvSpPr/>
          <p:nvPr/>
        </p:nvSpPr>
        <p:spPr>
          <a:xfrm flipV="1">
            <a:off x="2771139" y="3372064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86" name="Square"/>
          <p:cNvSpPr/>
          <p:nvPr/>
        </p:nvSpPr>
        <p:spPr>
          <a:xfrm>
            <a:off x="2153741" y="391386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87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03355" y="4110719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981080" y="2220445"/>
            <a:ext cx="7092993" cy="1669030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989" name="Rounded Rectangle" descr="Rounded Rectangl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4432206" y="5169384"/>
            <a:ext cx="2104172" cy="1794407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990" name="already computed.…"/>
          <p:cNvSpPr txBox="1"/>
          <p:nvPr/>
        </p:nvSpPr>
        <p:spPr>
          <a:xfrm>
            <a:off x="4405407" y="7075458"/>
            <a:ext cx="23186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2"/>
                </a:solidFill>
              </a:defRPr>
            </a:pPr>
            <a:r>
              <a:t>already computed.</a:t>
            </a:r>
          </a:p>
          <a:p>
            <a:pPr>
              <a:defRPr sz="1800">
                <a:solidFill>
                  <a:schemeClr val="accent2"/>
                </a:solidFill>
              </a:defRPr>
            </a:pPr>
            <a:r>
              <a:t>re-use (</a:t>
            </a:r>
            <a:r>
              <a:rPr u="sng"/>
              <a:t>propagate</a:t>
            </a:r>
            <a:r>
              <a:t>)!</a:t>
            </a:r>
          </a:p>
        </p:txBody>
      </p:sp>
      <p:pic>
        <p:nvPicPr>
          <p:cNvPr id="991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929364" y="5469451"/>
            <a:ext cx="6384072" cy="120426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26873171"/>
      </p:ext>
    </p:extLst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Image" descr="Image">
            <a:extLst>
              <a:ext uri="{FF2B5EF4-FFF2-40B4-BE49-F238E27FC236}">
                <a16:creationId xmlns:a16="http://schemas.microsoft.com/office/drawing/2014/main" id="{203E4E6E-8921-41BF-954D-F6FB8E89F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t="41436" b="41436"/>
          <a:stretch>
            <a:fillRect/>
          </a:stretch>
        </p:blipFill>
        <p:spPr>
          <a:xfrm>
            <a:off x="-397" y="4093407"/>
            <a:ext cx="13005770" cy="1781945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The Chain Rule">
            <a:extLst>
              <a:ext uri="{FF2B5EF4-FFF2-40B4-BE49-F238E27FC236}">
                <a16:creationId xmlns:a16="http://schemas.microsoft.com/office/drawing/2014/main" id="{BE75A329-C385-4ABF-806C-A9B128E5B88F}"/>
              </a:ext>
            </a:extLst>
          </p:cNvPr>
          <p:cNvSpPr txBox="1"/>
          <p:nvPr/>
        </p:nvSpPr>
        <p:spPr>
          <a:xfrm>
            <a:off x="2325439" y="2891859"/>
            <a:ext cx="8353922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dirty="0"/>
              <a:t>The Chain Rule</a:t>
            </a:r>
          </a:p>
        </p:txBody>
      </p:sp>
      <p:sp>
        <p:nvSpPr>
          <p:cNvPr id="35" name="The Chain Rule">
            <a:extLst>
              <a:ext uri="{FF2B5EF4-FFF2-40B4-BE49-F238E27FC236}">
                <a16:creationId xmlns:a16="http://schemas.microsoft.com/office/drawing/2014/main" id="{6786D863-9560-4C27-B89A-DBC70854E242}"/>
              </a:ext>
            </a:extLst>
          </p:cNvPr>
          <p:cNvSpPr txBox="1"/>
          <p:nvPr/>
        </p:nvSpPr>
        <p:spPr>
          <a:xfrm>
            <a:off x="136078" y="5818104"/>
            <a:ext cx="1273265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000">
                <a:latin typeface="Copperplate Gothic Light"/>
                <a:ea typeface="Copperplate Gothic Light"/>
                <a:cs typeface="Copperplate Gothic Light"/>
                <a:sym typeface="Copperplate Gothic Light"/>
              </a:defRPr>
            </a:lvl1pPr>
          </a:lstStyle>
          <a:p>
            <a:r>
              <a:rPr lang="en-US" dirty="0"/>
              <a:t>a.k.a. backpropagation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7122351"/>
      </p:ext>
    </p:extLst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Line"/>
          <p:cNvSpPr/>
          <p:nvPr/>
        </p:nvSpPr>
        <p:spPr>
          <a:xfrm>
            <a:off x="1808751" y="3374725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909" y="3266775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Circle"/>
          <p:cNvSpPr/>
          <p:nvPr/>
        </p:nvSpPr>
        <p:spPr>
          <a:xfrm>
            <a:off x="3450001" y="27319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998" name="Square"/>
          <p:cNvSpPr/>
          <p:nvPr/>
        </p:nvSpPr>
        <p:spPr>
          <a:xfrm>
            <a:off x="2193855" y="29746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9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8955" y="3235025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Line"/>
          <p:cNvSpPr/>
          <p:nvPr/>
        </p:nvSpPr>
        <p:spPr>
          <a:xfrm flipV="1">
            <a:off x="4092769" y="2950061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2282" y="3235025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0824" y="314691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3" name="Line"/>
          <p:cNvSpPr/>
          <p:nvPr/>
        </p:nvSpPr>
        <p:spPr>
          <a:xfrm>
            <a:off x="4786367" y="3386638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4" name="Square"/>
          <p:cNvSpPr/>
          <p:nvPr/>
        </p:nvSpPr>
        <p:spPr>
          <a:xfrm>
            <a:off x="5204795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63545" y="3258851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6" name="Circle"/>
          <p:cNvSpPr/>
          <p:nvPr/>
        </p:nvSpPr>
        <p:spPr>
          <a:xfrm>
            <a:off x="6577233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7" name="Line"/>
          <p:cNvSpPr/>
          <p:nvPr/>
        </p:nvSpPr>
        <p:spPr>
          <a:xfrm flipV="1">
            <a:off x="7220002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08" name="Line"/>
          <p:cNvSpPr/>
          <p:nvPr/>
        </p:nvSpPr>
        <p:spPr>
          <a:xfrm>
            <a:off x="10873246" y="336281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0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62800" y="3145338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0" name="Line"/>
          <p:cNvSpPr/>
          <p:nvPr/>
        </p:nvSpPr>
        <p:spPr>
          <a:xfrm>
            <a:off x="7861198" y="3386638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1" name="Square"/>
          <p:cNvSpPr/>
          <p:nvPr/>
        </p:nvSpPr>
        <p:spPr>
          <a:xfrm>
            <a:off x="8279626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2" name="Circle"/>
          <p:cNvSpPr/>
          <p:nvPr/>
        </p:nvSpPr>
        <p:spPr>
          <a:xfrm>
            <a:off x="9652064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3" name="Line"/>
          <p:cNvSpPr/>
          <p:nvPr/>
        </p:nvSpPr>
        <p:spPr>
          <a:xfrm flipV="1">
            <a:off x="10294833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1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29839" y="3246938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20080" y="3203275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458526" y="325568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426504" y="3133425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18" name="Line"/>
          <p:cNvSpPr/>
          <p:nvPr/>
        </p:nvSpPr>
        <p:spPr>
          <a:xfrm flipV="1">
            <a:off x="2811253" y="3691828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19" name="Square"/>
          <p:cNvSpPr/>
          <p:nvPr/>
        </p:nvSpPr>
        <p:spPr>
          <a:xfrm>
            <a:off x="2193855" y="423363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2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43469" y="4430484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1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714840" y="3249339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22" name="The Chain rule says…"/>
          <p:cNvSpPr txBox="1"/>
          <p:nvPr/>
        </p:nvSpPr>
        <p:spPr>
          <a:xfrm>
            <a:off x="937988" y="1169723"/>
            <a:ext cx="43761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The </a:t>
            </a:r>
            <a:r>
              <a:rPr lang="en-US" dirty="0"/>
              <a:t>c</a:t>
            </a:r>
            <a:r>
              <a:rPr dirty="0"/>
              <a:t>hain rule says…</a:t>
            </a:r>
          </a:p>
        </p:txBody>
      </p:sp>
      <p:pic>
        <p:nvPicPr>
          <p:cNvPr id="1038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50065" y="3749088"/>
            <a:ext cx="922208" cy="335591"/>
          </a:xfrm>
          <a:prstGeom prst="rect">
            <a:avLst/>
          </a:prstGeom>
        </p:spPr>
      </p:pic>
      <p:pic>
        <p:nvPicPr>
          <p:cNvPr id="1040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654748" y="3616486"/>
            <a:ext cx="2265791" cy="500387"/>
          </a:xfrm>
          <a:prstGeom prst="rect">
            <a:avLst/>
          </a:prstGeom>
        </p:spPr>
      </p:pic>
      <p:pic>
        <p:nvPicPr>
          <p:cNvPr id="1042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957213" y="3627415"/>
            <a:ext cx="675241" cy="551953"/>
          </a:xfrm>
          <a:prstGeom prst="rect">
            <a:avLst/>
          </a:prstGeom>
        </p:spPr>
      </p:pic>
      <p:sp>
        <p:nvSpPr>
          <p:cNvPr id="1026" name="depends on"/>
          <p:cNvSpPr txBox="1"/>
          <p:nvPr/>
        </p:nvSpPr>
        <p:spPr>
          <a:xfrm>
            <a:off x="11001057" y="4131571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27" name="depends on"/>
          <p:cNvSpPr txBox="1"/>
          <p:nvPr/>
        </p:nvSpPr>
        <p:spPr>
          <a:xfrm>
            <a:off x="9759596" y="422093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44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856182" y="3627415"/>
            <a:ext cx="675240" cy="551953"/>
          </a:xfrm>
          <a:prstGeom prst="rect">
            <a:avLst/>
          </a:prstGeom>
        </p:spPr>
      </p:pic>
      <p:pic>
        <p:nvPicPr>
          <p:cNvPr id="1046" name="Connection Line" descr="Connection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454984" y="3629119"/>
            <a:ext cx="2357327" cy="504294"/>
          </a:xfrm>
          <a:prstGeom prst="rect">
            <a:avLst/>
          </a:prstGeom>
        </p:spPr>
      </p:pic>
      <p:pic>
        <p:nvPicPr>
          <p:cNvPr id="1048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747953" y="3648480"/>
            <a:ext cx="675240" cy="551953"/>
          </a:xfrm>
          <a:prstGeom prst="rect">
            <a:avLst/>
          </a:prstGeom>
        </p:spPr>
      </p:pic>
      <p:pic>
        <p:nvPicPr>
          <p:cNvPr id="1050" name="Connection Line" descr="Connection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45268" y="2828455"/>
            <a:ext cx="990485" cy="375740"/>
          </a:xfrm>
          <a:prstGeom prst="rect">
            <a:avLst/>
          </a:prstGeom>
        </p:spPr>
      </p:pic>
      <p:sp>
        <p:nvSpPr>
          <p:cNvPr id="1032" name="depends on"/>
          <p:cNvSpPr txBox="1"/>
          <p:nvPr/>
        </p:nvSpPr>
        <p:spPr>
          <a:xfrm>
            <a:off x="6658565" y="436142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3" name="depends on"/>
          <p:cNvSpPr txBox="1"/>
          <p:nvPr/>
        </p:nvSpPr>
        <p:spPr>
          <a:xfrm>
            <a:off x="4945589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4" name="depends on"/>
          <p:cNvSpPr txBox="1"/>
          <p:nvPr/>
        </p:nvSpPr>
        <p:spPr>
          <a:xfrm>
            <a:off x="3190779" y="4219969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5" name="depends on"/>
          <p:cNvSpPr txBox="1"/>
          <p:nvPr/>
        </p:nvSpPr>
        <p:spPr>
          <a:xfrm>
            <a:off x="2730125" y="244443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36" name="depends on"/>
          <p:cNvSpPr txBox="1"/>
          <p:nvPr/>
        </p:nvSpPr>
        <p:spPr>
          <a:xfrm>
            <a:off x="8195980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37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043235" y="6072216"/>
            <a:ext cx="9282579" cy="1354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1776496"/>
      </p:ext>
    </p:extLst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Line"/>
          <p:cNvSpPr/>
          <p:nvPr/>
        </p:nvSpPr>
        <p:spPr>
          <a:xfrm>
            <a:off x="1808751" y="3374725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9909" y="3266775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057" name="Circle"/>
          <p:cNvSpPr/>
          <p:nvPr/>
        </p:nvSpPr>
        <p:spPr>
          <a:xfrm>
            <a:off x="3450001" y="27319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58" name="Square"/>
          <p:cNvSpPr/>
          <p:nvPr/>
        </p:nvSpPr>
        <p:spPr>
          <a:xfrm>
            <a:off x="2193855" y="29746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5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58955" y="3235025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0" name="Line"/>
          <p:cNvSpPr/>
          <p:nvPr/>
        </p:nvSpPr>
        <p:spPr>
          <a:xfrm flipV="1">
            <a:off x="4092769" y="2950061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92282" y="3235025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00824" y="314691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Line"/>
          <p:cNvSpPr/>
          <p:nvPr/>
        </p:nvSpPr>
        <p:spPr>
          <a:xfrm>
            <a:off x="4786367" y="3386638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4" name="Square"/>
          <p:cNvSpPr/>
          <p:nvPr/>
        </p:nvSpPr>
        <p:spPr>
          <a:xfrm>
            <a:off x="5204795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63545" y="3258851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066" name="Circle"/>
          <p:cNvSpPr/>
          <p:nvPr/>
        </p:nvSpPr>
        <p:spPr>
          <a:xfrm>
            <a:off x="6577233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7" name="Line"/>
          <p:cNvSpPr/>
          <p:nvPr/>
        </p:nvSpPr>
        <p:spPr>
          <a:xfrm flipV="1">
            <a:off x="7220002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68" name="Line"/>
          <p:cNvSpPr/>
          <p:nvPr/>
        </p:nvSpPr>
        <p:spPr>
          <a:xfrm>
            <a:off x="10873246" y="336281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6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362800" y="3145338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0" name="Line"/>
          <p:cNvSpPr/>
          <p:nvPr/>
        </p:nvSpPr>
        <p:spPr>
          <a:xfrm>
            <a:off x="7861198" y="3386638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1" name="Square"/>
          <p:cNvSpPr/>
          <p:nvPr/>
        </p:nvSpPr>
        <p:spPr>
          <a:xfrm>
            <a:off x="8279626" y="2986588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2" name="Circle"/>
          <p:cNvSpPr/>
          <p:nvPr/>
        </p:nvSpPr>
        <p:spPr>
          <a:xfrm>
            <a:off x="9652064" y="2706555"/>
            <a:ext cx="1285539" cy="1285540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3" name="Line"/>
          <p:cNvSpPr/>
          <p:nvPr/>
        </p:nvSpPr>
        <p:spPr>
          <a:xfrm flipV="1">
            <a:off x="10294833" y="2936574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7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729839" y="3246938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820080" y="3203275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458526" y="325568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426504" y="3133425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8" name="Line"/>
          <p:cNvSpPr/>
          <p:nvPr/>
        </p:nvSpPr>
        <p:spPr>
          <a:xfrm flipV="1">
            <a:off x="2811253" y="3691828"/>
            <a:ext cx="651421" cy="6514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079" name="Square"/>
          <p:cNvSpPr/>
          <p:nvPr/>
        </p:nvSpPr>
        <p:spPr>
          <a:xfrm>
            <a:off x="2193855" y="423363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080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443469" y="4430484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714840" y="3249339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82" name="The Chain rule says…"/>
          <p:cNvSpPr txBox="1"/>
          <p:nvPr/>
        </p:nvSpPr>
        <p:spPr>
          <a:xfrm>
            <a:off x="937988" y="1169723"/>
            <a:ext cx="437619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The </a:t>
            </a:r>
            <a:r>
              <a:rPr lang="en-US" dirty="0"/>
              <a:t>c</a:t>
            </a:r>
            <a:r>
              <a:rPr dirty="0"/>
              <a:t>hain rule says…</a:t>
            </a:r>
          </a:p>
        </p:txBody>
      </p:sp>
      <p:pic>
        <p:nvPicPr>
          <p:cNvPr id="1100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50065" y="3749088"/>
            <a:ext cx="922208" cy="335591"/>
          </a:xfrm>
          <a:prstGeom prst="rect">
            <a:avLst/>
          </a:prstGeom>
        </p:spPr>
      </p:pic>
      <p:pic>
        <p:nvPicPr>
          <p:cNvPr id="1102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654748" y="3616486"/>
            <a:ext cx="2265791" cy="500387"/>
          </a:xfrm>
          <a:prstGeom prst="rect">
            <a:avLst/>
          </a:prstGeom>
        </p:spPr>
      </p:pic>
      <p:pic>
        <p:nvPicPr>
          <p:cNvPr id="1104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957213" y="3627415"/>
            <a:ext cx="675241" cy="551953"/>
          </a:xfrm>
          <a:prstGeom prst="rect">
            <a:avLst/>
          </a:prstGeom>
        </p:spPr>
      </p:pic>
      <p:sp>
        <p:nvSpPr>
          <p:cNvPr id="1086" name="depends on"/>
          <p:cNvSpPr txBox="1"/>
          <p:nvPr/>
        </p:nvSpPr>
        <p:spPr>
          <a:xfrm>
            <a:off x="11001057" y="4131571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87" name="depends on"/>
          <p:cNvSpPr txBox="1"/>
          <p:nvPr/>
        </p:nvSpPr>
        <p:spPr>
          <a:xfrm>
            <a:off x="9759596" y="4220934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106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856182" y="3627415"/>
            <a:ext cx="675240" cy="551953"/>
          </a:xfrm>
          <a:prstGeom prst="rect">
            <a:avLst/>
          </a:prstGeom>
        </p:spPr>
      </p:pic>
      <p:pic>
        <p:nvPicPr>
          <p:cNvPr id="1108" name="Connection Line" descr="Connection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454984" y="3629119"/>
            <a:ext cx="2357327" cy="504294"/>
          </a:xfrm>
          <a:prstGeom prst="rect">
            <a:avLst/>
          </a:prstGeom>
        </p:spPr>
      </p:pic>
      <p:pic>
        <p:nvPicPr>
          <p:cNvPr id="1110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747953" y="3648480"/>
            <a:ext cx="675240" cy="551953"/>
          </a:xfrm>
          <a:prstGeom prst="rect">
            <a:avLst/>
          </a:prstGeom>
        </p:spPr>
      </p:pic>
      <p:pic>
        <p:nvPicPr>
          <p:cNvPr id="1112" name="Connection Line" descr="Connection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745268" y="2828455"/>
            <a:ext cx="990485" cy="375740"/>
          </a:xfrm>
          <a:prstGeom prst="rect">
            <a:avLst/>
          </a:prstGeom>
        </p:spPr>
      </p:pic>
      <p:sp>
        <p:nvSpPr>
          <p:cNvPr id="1092" name="depends on"/>
          <p:cNvSpPr txBox="1"/>
          <p:nvPr/>
        </p:nvSpPr>
        <p:spPr>
          <a:xfrm>
            <a:off x="6658565" y="436142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3" name="depends on"/>
          <p:cNvSpPr txBox="1"/>
          <p:nvPr/>
        </p:nvSpPr>
        <p:spPr>
          <a:xfrm>
            <a:off x="4945589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4" name="depends on"/>
          <p:cNvSpPr txBox="1"/>
          <p:nvPr/>
        </p:nvSpPr>
        <p:spPr>
          <a:xfrm>
            <a:off x="3190779" y="4219969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5" name="depends on"/>
          <p:cNvSpPr txBox="1"/>
          <p:nvPr/>
        </p:nvSpPr>
        <p:spPr>
          <a:xfrm>
            <a:off x="2730125" y="244443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096" name="depends on"/>
          <p:cNvSpPr txBox="1"/>
          <p:nvPr/>
        </p:nvSpPr>
        <p:spPr>
          <a:xfrm>
            <a:off x="8195980" y="418310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097" name="Rounded Rectangle" descr="Rounded Rectangle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892363" y="5819111"/>
            <a:ext cx="4263477" cy="1794407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98" name="already computed.…"/>
          <p:cNvSpPr txBox="1"/>
          <p:nvPr/>
        </p:nvSpPr>
        <p:spPr>
          <a:xfrm>
            <a:off x="4864777" y="7681538"/>
            <a:ext cx="231864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800">
                <a:solidFill>
                  <a:schemeClr val="accent2"/>
                </a:solidFill>
              </a:defRPr>
            </a:pPr>
            <a:r>
              <a:t>already computed.</a:t>
            </a:r>
          </a:p>
          <a:p>
            <a:pPr>
              <a:defRPr sz="1800">
                <a:solidFill>
                  <a:schemeClr val="accent2"/>
                </a:solidFill>
              </a:defRPr>
            </a:pPr>
            <a:r>
              <a:t>re-use (</a:t>
            </a:r>
            <a:r>
              <a:rPr u="sng"/>
              <a:t>propagate</a:t>
            </a:r>
            <a:r>
              <a:t>)!</a:t>
            </a:r>
          </a:p>
        </p:txBody>
      </p:sp>
      <p:pic>
        <p:nvPicPr>
          <p:cNvPr id="1099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043235" y="6072216"/>
            <a:ext cx="9282579" cy="1354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15757274"/>
      </p:ext>
    </p:extLst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19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0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2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6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28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29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0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3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32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3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4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35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3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7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8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9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40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41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42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2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164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166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147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48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168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170" name="Connection Line" descr="Connection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172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174" name="Connection Line" descr="Connection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153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4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5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6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7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158" name="Rounded Rectangle"/>
          <p:cNvSpPr/>
          <p:nvPr/>
        </p:nvSpPr>
        <p:spPr>
          <a:xfrm>
            <a:off x="4634896" y="3823975"/>
            <a:ext cx="1783885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59" name="Rounded Rectangle"/>
          <p:cNvSpPr/>
          <p:nvPr/>
        </p:nvSpPr>
        <p:spPr>
          <a:xfrm>
            <a:off x="4634896" y="5117403"/>
            <a:ext cx="1783885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176" name="Connection Line" descr="Connection Line"/>
          <p:cNvPicPr>
            <a:picLocks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4162923" y="4636532"/>
            <a:ext cx="360431" cy="795117"/>
          </a:xfrm>
          <a:prstGeom prst="rect">
            <a:avLst/>
          </a:prstGeom>
        </p:spPr>
      </p:pic>
      <p:pic>
        <p:nvPicPr>
          <p:cNvPr id="1161" name="Image" descr="Image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864251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84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3200" y="50800"/>
            <a:ext cx="1916411" cy="700336"/>
          </a:xfrm>
          <a:prstGeom prst="rect">
            <a:avLst/>
          </a:prstGeom>
        </p:spPr>
      </p:pic>
      <p:sp>
        <p:nvSpPr>
          <p:cNvPr id="187" name="observation (1,-1)…"/>
          <p:cNvSpPr txBox="1"/>
          <p:nvPr/>
        </p:nvSpPr>
        <p:spPr>
          <a:xfrm>
            <a:off x="7583678" y="5450840"/>
            <a:ext cx="230195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1162821422"/>
      </p:ext>
    </p:extLst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3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84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9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0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9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2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3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4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19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6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7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8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199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0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2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04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05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0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6" name="Connection Line" descr="Connection Li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228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230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211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2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232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234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236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238" name="Connection Line" descr="Connection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217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8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19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0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1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22" name="Rounded Rectangle"/>
          <p:cNvSpPr/>
          <p:nvPr/>
        </p:nvSpPr>
        <p:spPr>
          <a:xfrm>
            <a:off x="4634896" y="5117403"/>
            <a:ext cx="3501633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3" name="Rounded Rectangle"/>
          <p:cNvSpPr/>
          <p:nvPr/>
        </p:nvSpPr>
        <p:spPr>
          <a:xfrm>
            <a:off x="4634896" y="6376012"/>
            <a:ext cx="3501633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240" name="Connection Line" descr="Connection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4162923" y="5922077"/>
            <a:ext cx="360431" cy="795117"/>
          </a:xfrm>
          <a:prstGeom prst="rect">
            <a:avLst/>
          </a:prstGeom>
        </p:spPr>
      </p:pic>
      <p:pic>
        <p:nvPicPr>
          <p:cNvPr id="1225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02248244"/>
      </p:ext>
    </p:extLst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Line"/>
          <p:cNvSpPr/>
          <p:nvPr/>
        </p:nvSpPr>
        <p:spPr>
          <a:xfrm>
            <a:off x="1605431" y="1459694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6589" y="1351744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5" name="Circle"/>
          <p:cNvSpPr/>
          <p:nvPr/>
        </p:nvSpPr>
        <p:spPr>
          <a:xfrm>
            <a:off x="3246680" y="816925"/>
            <a:ext cx="1285540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46" name="Square"/>
          <p:cNvSpPr/>
          <p:nvPr/>
        </p:nvSpPr>
        <p:spPr>
          <a:xfrm>
            <a:off x="1990535" y="1059644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55635" y="1319994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48" name="Line"/>
          <p:cNvSpPr/>
          <p:nvPr/>
        </p:nvSpPr>
        <p:spPr>
          <a:xfrm flipV="1">
            <a:off x="3889449" y="1035030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4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88962" y="1319994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997504" y="1231881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1" name="Line"/>
          <p:cNvSpPr/>
          <p:nvPr/>
        </p:nvSpPr>
        <p:spPr>
          <a:xfrm>
            <a:off x="4583047" y="1471607"/>
            <a:ext cx="174003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2" name="Square"/>
          <p:cNvSpPr/>
          <p:nvPr/>
        </p:nvSpPr>
        <p:spPr>
          <a:xfrm>
            <a:off x="5001475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5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60225" y="1343820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4" name="Circle"/>
          <p:cNvSpPr/>
          <p:nvPr/>
        </p:nvSpPr>
        <p:spPr>
          <a:xfrm>
            <a:off x="6373913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5" name="Line"/>
          <p:cNvSpPr/>
          <p:nvPr/>
        </p:nvSpPr>
        <p:spPr>
          <a:xfrm flipV="1">
            <a:off x="7016682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6" name="Line"/>
          <p:cNvSpPr/>
          <p:nvPr/>
        </p:nvSpPr>
        <p:spPr>
          <a:xfrm>
            <a:off x="10669926" y="1447781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5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159480" y="1230307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8" name="Line"/>
          <p:cNvSpPr/>
          <p:nvPr/>
        </p:nvSpPr>
        <p:spPr>
          <a:xfrm>
            <a:off x="7657878" y="1471607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59" name="Square"/>
          <p:cNvSpPr/>
          <p:nvPr/>
        </p:nvSpPr>
        <p:spPr>
          <a:xfrm>
            <a:off x="8076306" y="1071557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0" name="Circle"/>
          <p:cNvSpPr/>
          <p:nvPr/>
        </p:nvSpPr>
        <p:spPr>
          <a:xfrm>
            <a:off x="9448744" y="791525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1" name="Line"/>
          <p:cNvSpPr/>
          <p:nvPr/>
        </p:nvSpPr>
        <p:spPr>
          <a:xfrm flipV="1">
            <a:off x="10091513" y="1021544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526519" y="1331907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16760" y="1288244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255206" y="1340658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223184" y="1218394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6" name="Line"/>
          <p:cNvSpPr/>
          <p:nvPr/>
        </p:nvSpPr>
        <p:spPr>
          <a:xfrm flipV="1">
            <a:off x="2607933" y="1776798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67" name="Square"/>
          <p:cNvSpPr/>
          <p:nvPr/>
        </p:nvSpPr>
        <p:spPr>
          <a:xfrm>
            <a:off x="1990535" y="2318603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26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240149" y="2515453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1511520" y="1334308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8" name="Connection Line" descr="Connection Line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646745" y="1834057"/>
            <a:ext cx="922208" cy="335592"/>
          </a:xfrm>
          <a:prstGeom prst="rect">
            <a:avLst/>
          </a:prstGeom>
        </p:spPr>
      </p:pic>
      <p:pic>
        <p:nvPicPr>
          <p:cNvPr id="1290" name="Connection Line" descr="Connection Lin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451428" y="1701455"/>
            <a:ext cx="2265790" cy="500387"/>
          </a:xfrm>
          <a:prstGeom prst="rect">
            <a:avLst/>
          </a:prstGeom>
        </p:spPr>
      </p:pic>
      <p:pic>
        <p:nvPicPr>
          <p:cNvPr id="1292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753893" y="1712384"/>
            <a:ext cx="675241" cy="551953"/>
          </a:xfrm>
          <a:prstGeom prst="rect">
            <a:avLst/>
          </a:prstGeom>
        </p:spPr>
      </p:pic>
      <p:sp>
        <p:nvSpPr>
          <p:cNvPr id="1273" name="depends on"/>
          <p:cNvSpPr txBox="1"/>
          <p:nvPr/>
        </p:nvSpPr>
        <p:spPr>
          <a:xfrm>
            <a:off x="10797737" y="2216540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74" name="depends on"/>
          <p:cNvSpPr txBox="1"/>
          <p:nvPr/>
        </p:nvSpPr>
        <p:spPr>
          <a:xfrm>
            <a:off x="9556276" y="2305903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pic>
        <p:nvPicPr>
          <p:cNvPr id="1294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652861" y="1712384"/>
            <a:ext cx="675241" cy="551953"/>
          </a:xfrm>
          <a:prstGeom prst="rect">
            <a:avLst/>
          </a:prstGeom>
        </p:spPr>
      </p:pic>
      <p:pic>
        <p:nvPicPr>
          <p:cNvPr id="1296" name="Connection Line" descr="Connection Line"/>
          <p:cNvPicPr>
            <a:picLocks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4251664" y="1714088"/>
            <a:ext cx="2357327" cy="504295"/>
          </a:xfrm>
          <a:prstGeom prst="rect">
            <a:avLst/>
          </a:prstGeom>
        </p:spPr>
      </p:pic>
      <p:pic>
        <p:nvPicPr>
          <p:cNvPr id="1298" name="Connection Line" descr="Connection Lin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3544633" y="1733449"/>
            <a:ext cx="675240" cy="551953"/>
          </a:xfrm>
          <a:prstGeom prst="rect">
            <a:avLst/>
          </a:prstGeom>
        </p:spPr>
      </p:pic>
      <p:pic>
        <p:nvPicPr>
          <p:cNvPr id="1300" name="Connection Line" descr="Connection Line"/>
          <p:cNvPicPr>
            <a:picLocks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2541948" y="913424"/>
            <a:ext cx="990484" cy="375740"/>
          </a:xfrm>
          <a:prstGeom prst="rect">
            <a:avLst/>
          </a:prstGeom>
        </p:spPr>
      </p:pic>
      <p:sp>
        <p:nvSpPr>
          <p:cNvPr id="1279" name="depends on"/>
          <p:cNvSpPr txBox="1"/>
          <p:nvPr/>
        </p:nvSpPr>
        <p:spPr>
          <a:xfrm>
            <a:off x="6455245" y="2446392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0" name="depends on"/>
          <p:cNvSpPr txBox="1"/>
          <p:nvPr/>
        </p:nvSpPr>
        <p:spPr>
          <a:xfrm>
            <a:off x="4742269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1" name="depends on"/>
          <p:cNvSpPr txBox="1"/>
          <p:nvPr/>
        </p:nvSpPr>
        <p:spPr>
          <a:xfrm>
            <a:off x="2987458" y="2304938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2" name="depends on"/>
          <p:cNvSpPr txBox="1"/>
          <p:nvPr/>
        </p:nvSpPr>
        <p:spPr>
          <a:xfrm>
            <a:off x="2526805" y="52940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3" name="depends on"/>
          <p:cNvSpPr txBox="1"/>
          <p:nvPr/>
        </p:nvSpPr>
        <p:spPr>
          <a:xfrm>
            <a:off x="7992660" y="2268077"/>
            <a:ext cx="107047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r>
              <a:t>depends on</a:t>
            </a:r>
          </a:p>
        </p:txBody>
      </p:sp>
      <p:sp>
        <p:nvSpPr>
          <p:cNvPr id="1284" name="Rounded Rectangle"/>
          <p:cNvSpPr/>
          <p:nvPr/>
        </p:nvSpPr>
        <p:spPr>
          <a:xfrm>
            <a:off x="4634896" y="6376012"/>
            <a:ext cx="5263176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5" name="Rounded Rectangle"/>
          <p:cNvSpPr/>
          <p:nvPr/>
        </p:nvSpPr>
        <p:spPr>
          <a:xfrm>
            <a:off x="4634896" y="7634621"/>
            <a:ext cx="5263176" cy="1217773"/>
          </a:xfrm>
          <a:prstGeom prst="roundRect">
            <a:avLst>
              <a:gd name="adj" fmla="val 9925"/>
            </a:avLst>
          </a:prstGeom>
          <a:ln w="38100">
            <a:solidFill>
              <a:schemeClr val="accent2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302" name="Connection Line" descr="Connection Line"/>
          <p:cNvPicPr>
            <a:picLocks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4180333" y="7230528"/>
            <a:ext cx="360430" cy="795117"/>
          </a:xfrm>
          <a:prstGeom prst="rect">
            <a:avLst/>
          </a:prstGeom>
        </p:spPr>
      </p:pic>
      <p:pic>
        <p:nvPicPr>
          <p:cNvPr id="1287" name="Image" descr="Image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3275319" y="3941454"/>
            <a:ext cx="7354268" cy="47563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5616861"/>
      </p:ext>
    </p:extLst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0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20187" y="1780025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20187" y="3737935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187" y="8236614"/>
            <a:ext cx="1733729" cy="1278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6187" y="4727948"/>
            <a:ext cx="4318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80973" y="5819915"/>
            <a:ext cx="3212130" cy="2077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5828366"/>
      </p:ext>
    </p:extLst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6187" y="6270579"/>
            <a:ext cx="596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6187" y="7959832"/>
            <a:ext cx="25908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vector of parameter update equations"/>
          <p:cNvSpPr txBox="1"/>
          <p:nvPr/>
        </p:nvSpPr>
        <p:spPr>
          <a:xfrm>
            <a:off x="7896186" y="8994049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1317" name="vector of parameter partial derivatives"/>
          <p:cNvSpPr txBox="1"/>
          <p:nvPr/>
        </p:nvSpPr>
        <p:spPr>
          <a:xfrm>
            <a:off x="7896186" y="7445405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sp>
        <p:nvSpPr>
          <p:cNvPr id="1318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187" y="1815653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6187" y="3619187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6187" y="4609200"/>
            <a:ext cx="4318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65073343"/>
      </p:ext>
    </p:extLst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Stochastic gradient descent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3336"/>
      </p:ext>
    </p:extLst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66760995"/>
      </p:ext>
    </p:extLst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/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arning a Perceptron">
            <a:extLst>
              <a:ext uri="{FF2B5EF4-FFF2-40B4-BE49-F238E27FC236}">
                <a16:creationId xmlns:a16="http://schemas.microsoft.com/office/drawing/2014/main" id="{79E8D798-C352-4B13-AAF7-38481AEDD2EF}"/>
              </a:ext>
            </a:extLst>
          </p:cNvPr>
          <p:cNvSpPr txBox="1"/>
          <p:nvPr/>
        </p:nvSpPr>
        <p:spPr>
          <a:xfrm>
            <a:off x="1905006" y="6676857"/>
            <a:ext cx="919482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use for gradient update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85951578"/>
      </p:ext>
    </p:extLst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earning a Perceptron"/>
          <p:cNvSpPr txBox="1"/>
          <p:nvPr/>
        </p:nvSpPr>
        <p:spPr>
          <a:xfrm>
            <a:off x="2652797" y="308693"/>
            <a:ext cx="769922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are truly minimizing: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/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600" b="0" i="1" u="none" strike="noStrike" cap="none" spc="0" normalizeH="0" baseline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Helvetica Light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kumimoji="0" lang="en-US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kumimoji="0" lang="en-US" sz="3600" b="0" i="0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min</m:t>
                              </m:r>
                            </m:e>
                            <m:lim>
                              <m:r>
                                <m:rPr>
                                  <m:sty m:val="p"/>
                                </m:rPr>
                                <a:rPr kumimoji="0" lang="el-GR" sz="3600" b="0" i="1" u="none" strike="noStrike" cap="none" spc="0" normalizeH="0" baseline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  <a:sym typeface="Helvetica Light"/>
                                </a:rPr>
                                <m:t>θ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77B388A-031C-47E2-AE8A-725814056B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9468" y="1519010"/>
                <a:ext cx="4565865" cy="155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4F9B69A0-F894-42FD-AADD-5E640E5C2D13}"/>
              </a:ext>
            </a:extLst>
          </p:cNvPr>
          <p:cNvSpPr txBox="1"/>
          <p:nvPr/>
        </p:nvSpPr>
        <p:spPr>
          <a:xfrm>
            <a:off x="4447363" y="3453675"/>
            <a:ext cx="411010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The gradient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/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𝑀𝐿𝑃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θ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923DF95-5533-4D00-839D-666A6D7593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42" y="4663991"/>
                <a:ext cx="3953518" cy="15577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arning a Perceptron">
            <a:extLst>
              <a:ext uri="{FF2B5EF4-FFF2-40B4-BE49-F238E27FC236}">
                <a16:creationId xmlns:a16="http://schemas.microsoft.com/office/drawing/2014/main" id="{79E8D798-C352-4B13-AAF7-38481AEDD2EF}"/>
              </a:ext>
            </a:extLst>
          </p:cNvPr>
          <p:cNvSpPr txBox="1"/>
          <p:nvPr/>
        </p:nvSpPr>
        <p:spPr>
          <a:xfrm>
            <a:off x="1905006" y="6676857"/>
            <a:ext cx="919482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we use for gradient update is: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88AB6E-FE32-465C-A15B-893D9D6C54DC}"/>
                  </a:ext>
                </a:extLst>
              </p:cNvPr>
              <p:cNvSpPr txBox="1"/>
              <p:nvPr/>
            </p:nvSpPr>
            <p:spPr>
              <a:xfrm>
                <a:off x="4870126" y="8138460"/>
                <a:ext cx="3264548" cy="105516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𝑀𝐿𝑃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))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</a:rPr>
                            <m:t>θ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988AB6E-FE32-465C-A15B-893D9D6C5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0126" y="8138460"/>
                <a:ext cx="3264548" cy="10551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arning a Perceptron">
            <a:extLst>
              <a:ext uri="{FF2B5EF4-FFF2-40B4-BE49-F238E27FC236}">
                <a16:creationId xmlns:a16="http://schemas.microsoft.com/office/drawing/2014/main" id="{ECBDB02A-40C5-4203-B1C0-E23EE1689267}"/>
              </a:ext>
            </a:extLst>
          </p:cNvPr>
          <p:cNvSpPr txBox="1"/>
          <p:nvPr/>
        </p:nvSpPr>
        <p:spPr>
          <a:xfrm>
            <a:off x="8479160" y="8367689"/>
            <a:ext cx="1984518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"/>
              </a:rPr>
              <a:t>for some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sym typeface="Helvetica"/>
              </a:rPr>
              <a:t>i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1883174"/>
      </p:ext>
    </p:extLst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96187" y="6270579"/>
            <a:ext cx="596901" cy="977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96187" y="7959832"/>
            <a:ext cx="2590801" cy="977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6" name="vector of parameter update equations"/>
          <p:cNvSpPr txBox="1"/>
          <p:nvPr/>
        </p:nvSpPr>
        <p:spPr>
          <a:xfrm>
            <a:off x="7896186" y="8994049"/>
            <a:ext cx="311841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update equations</a:t>
            </a:r>
          </a:p>
        </p:txBody>
      </p:sp>
      <p:sp>
        <p:nvSpPr>
          <p:cNvPr id="1317" name="vector of parameter partial derivatives"/>
          <p:cNvSpPr txBox="1"/>
          <p:nvPr/>
        </p:nvSpPr>
        <p:spPr>
          <a:xfrm>
            <a:off x="7896186" y="7445405"/>
            <a:ext cx="313103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/>
                </a:solidFill>
              </a:defRPr>
            </a:lvl1pPr>
          </a:lstStyle>
          <a:p>
            <a:r>
              <a:t>vector of parameter partial derivatives</a:t>
            </a:r>
          </a:p>
        </p:txBody>
      </p:sp>
      <p:sp>
        <p:nvSpPr>
          <p:cNvPr id="1318" name="Stochastic Gradient Descent…"/>
          <p:cNvSpPr txBox="1"/>
          <p:nvPr/>
        </p:nvSpPr>
        <p:spPr>
          <a:xfrm>
            <a:off x="904545" y="422275"/>
            <a:ext cx="7640730" cy="8909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lang="en-US" u="sng" dirty="0"/>
              <a:t>Stochastic</a:t>
            </a:r>
            <a:r>
              <a:rPr lang="en-US" dirty="0"/>
              <a:t> </a:t>
            </a:r>
            <a:r>
              <a:rPr dirty="0"/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 each example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Back Propagation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endParaRPr dirty="0"/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 startAt="2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dirty="0"/>
              <a:t>Gradient update</a:t>
            </a:r>
          </a:p>
        </p:txBody>
      </p:sp>
      <p:pic>
        <p:nvPicPr>
          <p:cNvPr id="13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820187" y="1815653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96187" y="3619187"/>
            <a:ext cx="29337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6187" y="4609200"/>
            <a:ext cx="4318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75094909"/>
      </p:ext>
    </p:extLst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857407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1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2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3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8736" t="55927" r="20222" b="24107"/>
          <a:stretch>
            <a:fillRect/>
          </a:stretch>
        </p:blipFill>
        <p:spPr>
          <a:xfrm>
            <a:off x="7768828" y="5988432"/>
            <a:ext cx="4143872" cy="10485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2100" y="660400"/>
            <a:ext cx="3075980" cy="761455"/>
          </a:xfrm>
          <a:prstGeom prst="rect">
            <a:avLst/>
          </a:prstGeom>
        </p:spPr>
      </p:pic>
      <p:sp>
        <p:nvSpPr>
          <p:cNvPr id="197" name="= 1"/>
          <p:cNvSpPr txBox="1"/>
          <p:nvPr/>
        </p:nvSpPr>
        <p:spPr>
          <a:xfrm>
            <a:off x="8528812" y="6847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198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2650675527"/>
      </p:ext>
    </p:extLst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19095971"/>
      </p:ext>
    </p:extLst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lang="en-US" b="0" i="1" dirty="0"/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4C59A1A-A145-4D16-9E1B-829D3AE44851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Why not do gradient descent with all samples?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26582670"/>
      </p:ext>
    </p:extLst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lvl="0" indent="-571500" algn="l">
              <a:buFont typeface="Arial" panose="020B0604020202020204" pitchFamily="34" charset="0"/>
              <a:buChar char="•"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lang="en-US" b="0" i="1" dirty="0"/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B4EB665-ADE5-449A-8B0E-AE0F21BC0FB6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Why not do gradient descent with all samples?</a:t>
            </a:r>
          </a:p>
        </p:txBody>
      </p:sp>
      <p:sp>
        <p:nvSpPr>
          <p:cNvPr id="7" name="Learning a Perceptron">
            <a:extLst>
              <a:ext uri="{FF2B5EF4-FFF2-40B4-BE49-F238E27FC236}">
                <a16:creationId xmlns:a16="http://schemas.microsoft.com/office/drawing/2014/main" id="{1FAFBDFB-241B-4432-967F-FF34D3DF9482}"/>
              </a:ext>
            </a:extLst>
          </p:cNvPr>
          <p:cNvSpPr txBox="1"/>
          <p:nvPr/>
        </p:nvSpPr>
        <p:spPr>
          <a:xfrm>
            <a:off x="859622" y="6063622"/>
            <a:ext cx="115480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It’s very expensive when N is large (big data).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" name="Learning a Perceptron">
            <a:extLst>
              <a:ext uri="{FF2B5EF4-FFF2-40B4-BE49-F238E27FC236}">
                <a16:creationId xmlns:a16="http://schemas.microsoft.com/office/drawing/2014/main" id="{85258615-A098-4237-B589-A5525FD99C67}"/>
              </a:ext>
            </a:extLst>
          </p:cNvPr>
          <p:cNvSpPr txBox="1"/>
          <p:nvPr/>
        </p:nvSpPr>
        <p:spPr>
          <a:xfrm>
            <a:off x="859622" y="7130422"/>
            <a:ext cx="1119697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Do I lose anything by using stochastic GD?</a:t>
            </a:r>
          </a:p>
        </p:txBody>
      </p:sp>
    </p:spTree>
    <p:extLst>
      <p:ext uri="{BB962C8B-B14F-4D97-AF65-F5344CB8AC3E}">
        <p14:creationId xmlns:p14="http://schemas.microsoft.com/office/powerpoint/2010/main" val="2911924692"/>
      </p:ext>
    </p:extLst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earning a Perceptron">
            <a:extLst>
              <a:ext uri="{FF2B5EF4-FFF2-40B4-BE49-F238E27FC236}">
                <a16:creationId xmlns:a16="http://schemas.microsoft.com/office/drawing/2014/main" id="{74C41552-A566-4CAD-BD63-644F766B7D17}"/>
              </a:ext>
            </a:extLst>
          </p:cNvPr>
          <p:cNvSpPr txBox="1"/>
          <p:nvPr/>
        </p:nvSpPr>
        <p:spPr>
          <a:xfrm>
            <a:off x="859623" y="807456"/>
            <a:ext cx="8596905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do we select which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3" name="Learning a Perceptron">
            <a:extLst>
              <a:ext uri="{FF2B5EF4-FFF2-40B4-BE49-F238E27FC236}">
                <a16:creationId xmlns:a16="http://schemas.microsoft.com/office/drawing/2014/main" id="{2C6AB76F-4C17-43F5-B9E2-9EA19986B110}"/>
              </a:ext>
            </a:extLst>
          </p:cNvPr>
          <p:cNvSpPr txBox="1"/>
          <p:nvPr/>
        </p:nvSpPr>
        <p:spPr>
          <a:xfrm>
            <a:off x="859623" y="1874256"/>
            <a:ext cx="4691990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Select randomly!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4" name="Learning a Perceptron">
            <a:extLst>
              <a:ext uri="{FF2B5EF4-FFF2-40B4-BE49-F238E27FC236}">
                <a16:creationId xmlns:a16="http://schemas.microsoft.com/office/drawing/2014/main" id="{6619E79A-81B4-47A9-A0B2-1BD77B61C896}"/>
              </a:ext>
            </a:extLst>
          </p:cNvPr>
          <p:cNvSpPr txBox="1"/>
          <p:nvPr/>
        </p:nvSpPr>
        <p:spPr>
          <a:xfrm>
            <a:off x="859622" y="2941056"/>
            <a:ext cx="9523441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Do we need to use only one sample?</a:t>
            </a:r>
            <a:endParaRPr kumimoji="0" sz="4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5" name="Learning a Perceptron">
            <a:extLst>
              <a:ext uri="{FF2B5EF4-FFF2-40B4-BE49-F238E27FC236}">
                <a16:creationId xmlns:a16="http://schemas.microsoft.com/office/drawing/2014/main" id="{3D229AE7-46B5-4438-9EDC-61D569307BE1}"/>
              </a:ext>
            </a:extLst>
          </p:cNvPr>
          <p:cNvSpPr txBox="1"/>
          <p:nvPr/>
        </p:nvSpPr>
        <p:spPr>
          <a:xfrm>
            <a:off x="859622" y="4007856"/>
            <a:ext cx="994342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You can use a </a:t>
            </a:r>
            <a:r>
              <a:rPr kumimoji="0" lang="en-US" sz="4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minibatch</a:t>
            </a:r>
            <a:r>
              <a:rPr kumimoji="0" lang="en-US" sz="4200" b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 of size B &lt; 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6" name="Learning a Perceptron">
            <a:extLst>
              <a:ext uri="{FF2B5EF4-FFF2-40B4-BE49-F238E27FC236}">
                <a16:creationId xmlns:a16="http://schemas.microsoft.com/office/drawing/2014/main" id="{8B4EB665-ADE5-449A-8B0E-AE0F21BC0FB6}"/>
              </a:ext>
            </a:extLst>
          </p:cNvPr>
          <p:cNvSpPr txBox="1"/>
          <p:nvPr/>
        </p:nvSpPr>
        <p:spPr>
          <a:xfrm>
            <a:off x="859622" y="4996822"/>
            <a:ext cx="12094658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Why not do gradient descent with all samples?</a:t>
            </a:r>
          </a:p>
        </p:txBody>
      </p:sp>
      <p:sp>
        <p:nvSpPr>
          <p:cNvPr id="7" name="Learning a Perceptron">
            <a:extLst>
              <a:ext uri="{FF2B5EF4-FFF2-40B4-BE49-F238E27FC236}">
                <a16:creationId xmlns:a16="http://schemas.microsoft.com/office/drawing/2014/main" id="{1FAFBDFB-241B-4432-967F-FF34D3DF9482}"/>
              </a:ext>
            </a:extLst>
          </p:cNvPr>
          <p:cNvSpPr txBox="1"/>
          <p:nvPr/>
        </p:nvSpPr>
        <p:spPr>
          <a:xfrm>
            <a:off x="859622" y="6063622"/>
            <a:ext cx="11548033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It’s very expensive when N is large (big data).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sp>
        <p:nvSpPr>
          <p:cNvPr id="8" name="Learning a Perceptron">
            <a:extLst>
              <a:ext uri="{FF2B5EF4-FFF2-40B4-BE49-F238E27FC236}">
                <a16:creationId xmlns:a16="http://schemas.microsoft.com/office/drawing/2014/main" id="{85258615-A098-4237-B589-A5525FD99C67}"/>
              </a:ext>
            </a:extLst>
          </p:cNvPr>
          <p:cNvSpPr txBox="1"/>
          <p:nvPr/>
        </p:nvSpPr>
        <p:spPr>
          <a:xfrm>
            <a:off x="859622" y="7130422"/>
            <a:ext cx="11196976" cy="748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l">
              <a:defRPr/>
            </a:pPr>
            <a:r>
              <a:rPr lang="en-US" dirty="0"/>
              <a:t>Do I lose anything by using stochastic GD?</a:t>
            </a:r>
          </a:p>
        </p:txBody>
      </p:sp>
      <p:sp>
        <p:nvSpPr>
          <p:cNvPr id="9" name="Learning a Perceptron">
            <a:extLst>
              <a:ext uri="{FF2B5EF4-FFF2-40B4-BE49-F238E27FC236}">
                <a16:creationId xmlns:a16="http://schemas.microsoft.com/office/drawing/2014/main" id="{BE21C303-3D4F-4809-8624-061F5545ADE9}"/>
              </a:ext>
            </a:extLst>
          </p:cNvPr>
          <p:cNvSpPr txBox="1"/>
          <p:nvPr/>
        </p:nvSpPr>
        <p:spPr>
          <a:xfrm>
            <a:off x="859622" y="8173472"/>
            <a:ext cx="12059392" cy="139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Same convergence guarantees and complexity!</a:t>
            </a:r>
          </a:p>
          <a:p>
            <a:pPr marL="571500" marR="0" lvl="0" indent="-5715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dirty="0"/>
              <a:t>Better generalization.</a:t>
            </a:r>
            <a:endParaRPr kumimoji="0" sz="4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28928152"/>
      </p:ext>
    </p:extLst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References</a:t>
            </a:r>
            <a:endParaRPr dirty="0"/>
          </a:p>
        </p:txBody>
      </p:sp>
      <p:sp>
        <p:nvSpPr>
          <p:cNvPr id="7" name="Shape 667"/>
          <p:cNvSpPr txBox="1">
            <a:spLocks/>
          </p:cNvSpPr>
          <p:nvPr/>
        </p:nvSpPr>
        <p:spPr>
          <a:xfrm>
            <a:off x="381001" y="2426789"/>
            <a:ext cx="12242799" cy="5697961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z="213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Helvetica Light"/>
              </a:rPr>
              <a:t>Basic reading: </a:t>
            </a:r>
            <a:r>
              <a:rPr lang="en-US" sz="2130" dirty="0"/>
              <a:t>No standard textbooks yet! Some good resources:</a:t>
            </a: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3"/>
              </a:rPr>
              <a:t>https://sites.google.com/site/deeplearningsummerschool/</a:t>
            </a:r>
            <a:endParaRPr lang="en-US" sz="2130" dirty="0">
              <a:latin typeface="+mj-lt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4"/>
              </a:rPr>
              <a:t>http://www.deeplearningbook.org/</a:t>
            </a:r>
            <a:endParaRPr lang="en-US" sz="2130" dirty="0">
              <a:latin typeface="+mj-lt"/>
            </a:endParaRPr>
          </a:p>
          <a:p>
            <a:pPr marL="342900" lvl="1" indent="-342900" algn="l">
              <a:buFont typeface="Arial" panose="020B0604020202020204" pitchFamily="34" charset="0"/>
              <a:buChar char="•"/>
            </a:pPr>
            <a:r>
              <a:rPr lang="en-US" sz="2130" dirty="0">
                <a:latin typeface="+mj-lt"/>
                <a:hlinkClick r:id="rId5"/>
              </a:rPr>
              <a:t>http://www.cs.toronto.edu/~hinton/absps/NatureDeepReview.pdf</a:t>
            </a:r>
            <a:endParaRPr lang="en-US" sz="2130" dirty="0"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6446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04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6700" y="1310729"/>
            <a:ext cx="1628825" cy="603796"/>
          </a:xfrm>
          <a:prstGeom prst="rect">
            <a:avLst/>
          </a:prstGeom>
        </p:spPr>
      </p:pic>
      <p:sp>
        <p:nvSpPr>
          <p:cNvPr id="207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-1</a:t>
            </a:r>
          </a:p>
        </p:txBody>
      </p:sp>
    </p:spTree>
    <p:extLst>
      <p:ext uri="{BB962C8B-B14F-4D97-AF65-F5344CB8AC3E}">
        <p14:creationId xmlns:p14="http://schemas.microsoft.com/office/powerpoint/2010/main" val="102110593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15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13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14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16" name="update w"/>
          <p:cNvSpPr txBox="1"/>
          <p:nvPr/>
        </p:nvSpPr>
        <p:spPr>
          <a:xfrm>
            <a:off x="764096" y="30632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217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818729"/>
            <a:ext cx="4146253" cy="603796"/>
          </a:xfrm>
          <a:prstGeom prst="rect">
            <a:avLst/>
          </a:prstGeom>
        </p:spPr>
      </p:pic>
      <p:sp>
        <p:nvSpPr>
          <p:cNvPr id="220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-1</a:t>
            </a:r>
          </a:p>
        </p:txBody>
      </p:sp>
      <p:pic>
        <p:nvPicPr>
          <p:cNvPr id="221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9672" t="90327"/>
          <a:stretch>
            <a:fillRect/>
          </a:stretch>
        </p:blipFill>
        <p:spPr>
          <a:xfrm>
            <a:off x="851480" y="3616477"/>
            <a:ext cx="4468121" cy="4162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038202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4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5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29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27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28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30" name="update w"/>
          <p:cNvSpPr txBox="1"/>
          <p:nvPr/>
        </p:nvSpPr>
        <p:spPr>
          <a:xfrm>
            <a:off x="764096" y="30632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231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818729"/>
            <a:ext cx="4146253" cy="603796"/>
          </a:xfrm>
          <a:prstGeom prst="rect">
            <a:avLst/>
          </a:prstGeom>
        </p:spPr>
      </p:pic>
      <p:sp>
        <p:nvSpPr>
          <p:cNvPr id="234" name="observation (1,-1)…"/>
          <p:cNvSpPr txBox="1"/>
          <p:nvPr/>
        </p:nvSpPr>
        <p:spPr>
          <a:xfrm>
            <a:off x="7583678" y="5450840"/>
            <a:ext cx="21892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(1,-1)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-1</a:t>
            </a:r>
          </a:p>
        </p:txBody>
      </p:sp>
      <p:pic>
        <p:nvPicPr>
          <p:cNvPr id="23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9672" t="90327"/>
          <a:stretch>
            <a:fillRect/>
          </a:stretch>
        </p:blipFill>
        <p:spPr>
          <a:xfrm>
            <a:off x="851480" y="3616477"/>
            <a:ext cx="4468121" cy="416266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-1"/>
          <p:cNvSpPr txBox="1"/>
          <p:nvPr/>
        </p:nvSpPr>
        <p:spPr>
          <a:xfrm>
            <a:off x="2657817" y="4224087"/>
            <a:ext cx="2723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-1</a:t>
            </a:r>
          </a:p>
        </p:txBody>
      </p:sp>
      <p:sp>
        <p:nvSpPr>
          <p:cNvPr id="237" name="1"/>
          <p:cNvSpPr txBox="1"/>
          <p:nvPr/>
        </p:nvSpPr>
        <p:spPr>
          <a:xfrm>
            <a:off x="4516221" y="4224087"/>
            <a:ext cx="2131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238" name="(1,-1)"/>
          <p:cNvSpPr txBox="1"/>
          <p:nvPr/>
        </p:nvSpPr>
        <p:spPr>
          <a:xfrm>
            <a:off x="3314931" y="4224087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(1,-1)</a:t>
            </a:r>
          </a:p>
        </p:txBody>
      </p:sp>
      <p:sp>
        <p:nvSpPr>
          <p:cNvPr id="239" name="(0,0)"/>
          <p:cNvSpPr txBox="1"/>
          <p:nvPr/>
        </p:nvSpPr>
        <p:spPr>
          <a:xfrm>
            <a:off x="1715871" y="4224087"/>
            <a:ext cx="4798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(0,0)</a:t>
            </a:r>
          </a:p>
        </p:txBody>
      </p:sp>
      <p:sp>
        <p:nvSpPr>
          <p:cNvPr id="240" name="(-1,1)"/>
          <p:cNvSpPr txBox="1"/>
          <p:nvPr/>
        </p:nvSpPr>
        <p:spPr>
          <a:xfrm>
            <a:off x="657567" y="4224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41" name="no match!"/>
          <p:cNvSpPr txBox="1"/>
          <p:nvPr/>
        </p:nvSpPr>
        <p:spPr>
          <a:xfrm>
            <a:off x="4292422" y="3335087"/>
            <a:ext cx="91475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no match!</a:t>
            </a:r>
          </a:p>
        </p:txBody>
      </p:sp>
    </p:spTree>
    <p:extLst>
      <p:ext uri="{BB962C8B-B14F-4D97-AF65-F5344CB8AC3E}">
        <p14:creationId xmlns:p14="http://schemas.microsoft.com/office/powerpoint/2010/main" val="14554292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4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5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6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49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47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48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50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252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8736" t="43478" r="47860" b="46863"/>
          <a:stretch>
            <a:fillRect/>
          </a:stretch>
        </p:blipFill>
        <p:spPr>
          <a:xfrm>
            <a:off x="2676128" y="3010480"/>
            <a:ext cx="2267646" cy="507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2031" y="116929"/>
            <a:ext cx="1950691" cy="603796"/>
          </a:xfrm>
          <a:prstGeom prst="rect">
            <a:avLst/>
          </a:prstGeom>
        </p:spPr>
      </p:pic>
      <p:sp>
        <p:nvSpPr>
          <p:cNvPr id="256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347444958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64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62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63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65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6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267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631" y="644525"/>
            <a:ext cx="3047604" cy="807343"/>
          </a:xfrm>
          <a:prstGeom prst="rect">
            <a:avLst/>
          </a:prstGeom>
        </p:spPr>
      </p:pic>
      <p:pic>
        <p:nvPicPr>
          <p:cNvPr id="270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8736" t="55927" r="20222" b="24107"/>
          <a:stretch>
            <a:fillRect/>
          </a:stretch>
        </p:blipFill>
        <p:spPr>
          <a:xfrm>
            <a:off x="7616428" y="1162432"/>
            <a:ext cx="4143872" cy="1048574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= 1"/>
          <p:cNvSpPr txBox="1"/>
          <p:nvPr/>
        </p:nvSpPr>
        <p:spPr>
          <a:xfrm>
            <a:off x="8376412" y="2021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272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73" name="(-1,1)"/>
          <p:cNvSpPr txBox="1"/>
          <p:nvPr/>
        </p:nvSpPr>
        <p:spPr>
          <a:xfrm>
            <a:off x="9713565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74" name="(-1,1)"/>
          <p:cNvSpPr txBox="1"/>
          <p:nvPr/>
        </p:nvSpPr>
        <p:spPr>
          <a:xfrm>
            <a:off x="10683239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3921670263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282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80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81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283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label +1</a:t>
            </a:r>
          </a:p>
        </p:txBody>
      </p:sp>
      <p:pic>
        <p:nvPicPr>
          <p:cNvPr id="28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3631" y="1283032"/>
            <a:ext cx="1710781" cy="575420"/>
          </a:xfrm>
          <a:prstGeom prst="rect">
            <a:avLst/>
          </a:prstGeom>
        </p:spPr>
      </p:pic>
      <p:pic>
        <p:nvPicPr>
          <p:cNvPr id="288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8736" t="55927" r="20222" b="24107"/>
          <a:stretch>
            <a:fillRect/>
          </a:stretch>
        </p:blipFill>
        <p:spPr>
          <a:xfrm>
            <a:off x="7616428" y="1162432"/>
            <a:ext cx="4143872" cy="1048574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= 1"/>
          <p:cNvSpPr txBox="1"/>
          <p:nvPr/>
        </p:nvSpPr>
        <p:spPr>
          <a:xfrm>
            <a:off x="8376412" y="2021840"/>
            <a:ext cx="4937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= 1</a:t>
            </a:r>
          </a:p>
        </p:txBody>
      </p:sp>
      <p:sp>
        <p:nvSpPr>
          <p:cNvPr id="290" name="(-1,1)"/>
          <p:cNvSpPr txBox="1"/>
          <p:nvPr/>
        </p:nvSpPr>
        <p:spPr>
          <a:xfrm>
            <a:off x="949667" y="231908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91" name="(-1,1)"/>
          <p:cNvSpPr txBox="1"/>
          <p:nvPr/>
        </p:nvSpPr>
        <p:spPr>
          <a:xfrm>
            <a:off x="9713565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292" name="(-1,1)"/>
          <p:cNvSpPr txBox="1"/>
          <p:nvPr/>
        </p:nvSpPr>
        <p:spPr>
          <a:xfrm>
            <a:off x="10683239" y="1837690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</p:spTree>
    <p:extLst>
      <p:ext uri="{BB962C8B-B14F-4D97-AF65-F5344CB8AC3E}">
        <p14:creationId xmlns:p14="http://schemas.microsoft.com/office/powerpoint/2010/main" val="26230503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296884" y="1934085"/>
            <a:ext cx="12411034" cy="7340545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Homework 5 has been posted and is due on April 10</a:t>
            </a:r>
            <a:r>
              <a:rPr kumimoji="0" lang="en-US" sz="256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Any questions about the homework?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	- How many of you have looked at/started/finished homework 5?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Homework 6 will be posted on Wednesday.</a:t>
            </a: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560" dirty="0">
                <a:solidFill>
                  <a:srgbClr val="000000"/>
                </a:solidFill>
                <a:latin typeface="Helvetica Light"/>
              </a:rPr>
              <a:t>	- There will be some adjustment in deadlines (and homework lengths), so that 	homework 7 is not squeezed to 5 days.</a:t>
            </a: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642C341E-EE69-42B0-8783-5BDF3314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827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Course announcements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1762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7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00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298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299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01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sp>
        <p:nvSpPr>
          <p:cNvPr id="303" name="observation (-1,1)…"/>
          <p:cNvSpPr txBox="1"/>
          <p:nvPr/>
        </p:nvSpPr>
        <p:spPr>
          <a:xfrm>
            <a:off x="2725896" y="3423920"/>
            <a:ext cx="246231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observation (-1,1)</a:t>
            </a:r>
            <a:endParaRPr kumimoji="0" sz="20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Helvetica"/>
              <a:cs typeface="Helvetica"/>
              <a:sym typeface="Helvetica"/>
            </a:endParaRP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label +1</a:t>
            </a:r>
          </a:p>
        </p:txBody>
      </p:sp>
      <p:pic>
        <p:nvPicPr>
          <p:cNvPr id="304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831" y="1841832"/>
            <a:ext cx="4195516" cy="575420"/>
          </a:xfrm>
          <a:prstGeom prst="rect">
            <a:avLst/>
          </a:prstGeom>
        </p:spPr>
      </p:pic>
      <p:sp>
        <p:nvSpPr>
          <p:cNvPr id="307" name="update w"/>
          <p:cNvSpPr txBox="1"/>
          <p:nvPr/>
        </p:nvSpPr>
        <p:spPr>
          <a:xfrm>
            <a:off x="7685596" y="942340"/>
            <a:ext cx="121500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update w</a:t>
            </a:r>
          </a:p>
        </p:txBody>
      </p:sp>
      <p:pic>
        <p:nvPicPr>
          <p:cNvPr id="308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9672" t="90327"/>
          <a:stretch>
            <a:fillRect/>
          </a:stretch>
        </p:blipFill>
        <p:spPr>
          <a:xfrm>
            <a:off x="7772980" y="1495577"/>
            <a:ext cx="4468122" cy="416266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+1"/>
          <p:cNvSpPr txBox="1"/>
          <p:nvPr/>
        </p:nvSpPr>
        <p:spPr>
          <a:xfrm>
            <a:off x="9550247" y="2058737"/>
            <a:ext cx="33050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+1</a:t>
            </a:r>
          </a:p>
        </p:txBody>
      </p:sp>
      <p:sp>
        <p:nvSpPr>
          <p:cNvPr id="310" name="0"/>
          <p:cNvSpPr txBox="1"/>
          <p:nvPr/>
        </p:nvSpPr>
        <p:spPr>
          <a:xfrm>
            <a:off x="11437721" y="2058737"/>
            <a:ext cx="213158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0</a:t>
            </a:r>
          </a:p>
        </p:txBody>
      </p:sp>
      <p:sp>
        <p:nvSpPr>
          <p:cNvPr id="311" name="(-1,1)"/>
          <p:cNvSpPr txBox="1"/>
          <p:nvPr/>
        </p:nvSpPr>
        <p:spPr>
          <a:xfrm>
            <a:off x="10096842" y="205873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2" name="(-1,1)"/>
          <p:cNvSpPr txBox="1"/>
          <p:nvPr/>
        </p:nvSpPr>
        <p:spPr>
          <a:xfrm>
            <a:off x="8731008" y="2058737"/>
            <a:ext cx="5390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3" name="(-1,1)"/>
          <p:cNvSpPr txBox="1"/>
          <p:nvPr/>
        </p:nvSpPr>
        <p:spPr>
          <a:xfrm>
            <a:off x="7643501" y="2058737"/>
            <a:ext cx="53906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(-1,1)</a:t>
            </a:r>
          </a:p>
        </p:txBody>
      </p:sp>
      <p:sp>
        <p:nvSpPr>
          <p:cNvPr id="314" name="match!"/>
          <p:cNvSpPr txBox="1"/>
          <p:nvPr/>
        </p:nvSpPr>
        <p:spPr>
          <a:xfrm>
            <a:off x="11210493" y="1204069"/>
            <a:ext cx="667614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match!</a:t>
            </a:r>
          </a:p>
        </p:txBody>
      </p:sp>
    </p:spTree>
    <p:extLst>
      <p:ext uri="{BB962C8B-B14F-4D97-AF65-F5344CB8AC3E}">
        <p14:creationId xmlns:p14="http://schemas.microsoft.com/office/powerpoint/2010/main" val="503053924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8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22" name="Group"/>
          <p:cNvGrpSpPr/>
          <p:nvPr/>
        </p:nvGrpSpPr>
        <p:grpSpPr>
          <a:xfrm rot="270471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20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21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23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2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400" y="101932"/>
            <a:ext cx="1999259" cy="575420"/>
          </a:xfrm>
          <a:prstGeom prst="rect">
            <a:avLst/>
          </a:prstGeom>
        </p:spPr>
      </p:pic>
      <p:pic>
        <p:nvPicPr>
          <p:cNvPr id="329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778" y="349577"/>
            <a:ext cx="2843087" cy="54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4837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3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4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5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38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36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37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39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sp>
        <p:nvSpPr>
          <p:cNvPr id="342" name="Line"/>
          <p:cNvSpPr/>
          <p:nvPr/>
        </p:nvSpPr>
        <p:spPr>
          <a:xfrm flipV="1">
            <a:off x="4204873" y="3151239"/>
            <a:ext cx="4595054" cy="3451122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Line"/>
          <p:cNvSpPr/>
          <p:nvPr/>
        </p:nvSpPr>
        <p:spPr>
          <a:xfrm>
            <a:off x="5795524" y="4053603"/>
            <a:ext cx="716307" cy="838920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Connection Line"/>
          <p:cNvSpPr/>
          <p:nvPr/>
        </p:nvSpPr>
        <p:spPr>
          <a:xfrm>
            <a:off x="6013591" y="3910180"/>
            <a:ext cx="858095" cy="167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6" extrusionOk="0">
                <a:moveTo>
                  <a:pt x="0" y="16206"/>
                </a:moveTo>
                <a:cubicBezTo>
                  <a:pt x="6837" y="-4982"/>
                  <a:pt x="14037" y="-5394"/>
                  <a:pt x="21600" y="14971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4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43663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56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54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55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57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8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9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pic>
        <p:nvPicPr>
          <p:cNvPr id="360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452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5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6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7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70" name="Group"/>
          <p:cNvGrpSpPr/>
          <p:nvPr/>
        </p:nvGrpSpPr>
        <p:grpSpPr>
          <a:xfrm rot="4596714">
            <a:off x="4347602" y="2976002"/>
            <a:ext cx="4309596" cy="3801596"/>
            <a:chOff x="0" y="0"/>
            <a:chExt cx="4309595" cy="3801595"/>
          </a:xfrm>
        </p:grpSpPr>
        <p:sp>
          <p:nvSpPr>
            <p:cNvPr id="368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69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71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374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7400" y="101932"/>
            <a:ext cx="1999259" cy="575420"/>
          </a:xfrm>
          <a:prstGeom prst="rect">
            <a:avLst/>
          </a:prstGeom>
        </p:spPr>
      </p:pic>
      <p:pic>
        <p:nvPicPr>
          <p:cNvPr id="378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60775" y="349574"/>
            <a:ext cx="3214782" cy="348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7805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4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387" name="Group"/>
          <p:cNvGrpSpPr/>
          <p:nvPr/>
        </p:nvGrpSpPr>
        <p:grpSpPr>
          <a:xfrm rot="1838754">
            <a:off x="4347601" y="2976002"/>
            <a:ext cx="4309597" cy="3801596"/>
            <a:chOff x="0" y="0"/>
            <a:chExt cx="4309595" cy="3801595"/>
          </a:xfrm>
        </p:grpSpPr>
        <p:sp>
          <p:nvSpPr>
            <p:cNvPr id="385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386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388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9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0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1" name="Line"/>
          <p:cNvSpPr/>
          <p:nvPr/>
        </p:nvSpPr>
        <p:spPr>
          <a:xfrm>
            <a:off x="4154323" y="3220683"/>
            <a:ext cx="4696154" cy="3312234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Line"/>
          <p:cNvSpPr/>
          <p:nvPr/>
        </p:nvSpPr>
        <p:spPr>
          <a:xfrm flipH="1">
            <a:off x="6490335" y="3951166"/>
            <a:ext cx="578217" cy="939440"/>
          </a:xfrm>
          <a:prstGeom prst="line">
            <a:avLst/>
          </a:prstGeom>
          <a:ln w="25400">
            <a:solidFill>
              <a:srgbClr val="A6AAA9"/>
            </a:solidFill>
            <a:custDash>
              <a:ds d="200000" sp="200000"/>
            </a:custDash>
            <a:miter lim="400000"/>
            <a:headEnd type="arrow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8" name="Connection Line"/>
          <p:cNvSpPr/>
          <p:nvPr/>
        </p:nvSpPr>
        <p:spPr>
          <a:xfrm>
            <a:off x="6282921" y="3645061"/>
            <a:ext cx="735658" cy="2045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6" extrusionOk="0">
                <a:moveTo>
                  <a:pt x="0" y="15015"/>
                </a:moveTo>
                <a:cubicBezTo>
                  <a:pt x="6164" y="-5394"/>
                  <a:pt x="13364" y="-4997"/>
                  <a:pt x="21600" y="16206"/>
                </a:cubicBezTo>
              </a:path>
            </a:pathLst>
          </a:custGeom>
          <a:ln w="50800">
            <a:solidFill>
              <a:schemeClr val="accent5"/>
            </a:solidFill>
            <a:miter lim="400000"/>
            <a:headEnd type="triangle"/>
          </a:ln>
        </p:spPr>
        <p:txBody>
          <a:bodyPr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4" name="update w"/>
          <p:cNvSpPr txBox="1"/>
          <p:nvPr/>
        </p:nvSpPr>
        <p:spPr>
          <a:xfrm>
            <a:off x="4671313" y="4307840"/>
            <a:ext cx="117297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w</a:t>
            </a:r>
          </a:p>
        </p:txBody>
      </p:sp>
      <p:pic>
        <p:nvPicPr>
          <p:cNvPr id="395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6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44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Line"/>
          <p:cNvSpPr/>
          <p:nvPr/>
        </p:nvSpPr>
        <p:spPr>
          <a:xfrm>
            <a:off x="1739459" y="4876800"/>
            <a:ext cx="9525882" cy="1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1" name="Line"/>
          <p:cNvSpPr/>
          <p:nvPr/>
        </p:nvSpPr>
        <p:spPr>
          <a:xfrm flipV="1">
            <a:off x="6502400" y="683449"/>
            <a:ext cx="1" cy="8386702"/>
          </a:xfrm>
          <a:prstGeom prst="line">
            <a:avLst/>
          </a:prstGeom>
          <a:ln w="25400">
            <a:solidFill>
              <a:srgbClr val="A6AAA9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2" name="Circle"/>
          <p:cNvSpPr/>
          <p:nvPr/>
        </p:nvSpPr>
        <p:spPr>
          <a:xfrm>
            <a:off x="6441440" y="4815840"/>
            <a:ext cx="121921" cy="12192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3" name="Circle"/>
          <p:cNvSpPr/>
          <p:nvPr/>
        </p:nvSpPr>
        <p:spPr>
          <a:xfrm>
            <a:off x="7315200" y="5618480"/>
            <a:ext cx="121920" cy="121921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grpSp>
        <p:nvGrpSpPr>
          <p:cNvPr id="406" name="Group"/>
          <p:cNvGrpSpPr/>
          <p:nvPr/>
        </p:nvGrpSpPr>
        <p:grpSpPr>
          <a:xfrm rot="1838754">
            <a:off x="4347601" y="2976002"/>
            <a:ext cx="4309597" cy="3801596"/>
            <a:chOff x="0" y="0"/>
            <a:chExt cx="4309595" cy="3801595"/>
          </a:xfrm>
        </p:grpSpPr>
        <p:sp>
          <p:nvSpPr>
            <p:cNvPr id="404" name="Line"/>
            <p:cNvSpPr/>
            <p:nvPr/>
          </p:nvSpPr>
          <p:spPr>
            <a:xfrm flipV="1">
              <a:off x="0" y="0"/>
              <a:ext cx="4309596" cy="3801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405" name="Line"/>
            <p:cNvSpPr/>
            <p:nvPr/>
          </p:nvSpPr>
          <p:spPr>
            <a:xfrm>
              <a:off x="1385409" y="1135705"/>
              <a:ext cx="780026" cy="7800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407" name="Circle"/>
          <p:cNvSpPr/>
          <p:nvPr/>
        </p:nvSpPr>
        <p:spPr>
          <a:xfrm>
            <a:off x="5656580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8" name="Circle"/>
          <p:cNvSpPr/>
          <p:nvPr/>
        </p:nvSpPr>
        <p:spPr>
          <a:xfrm>
            <a:off x="4653279" y="5930900"/>
            <a:ext cx="121921" cy="121920"/>
          </a:xfrm>
          <a:prstGeom prst="ellipse">
            <a:avLst/>
          </a:prstGeom>
          <a:solidFill>
            <a:schemeClr val="accent5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9" name="Circle"/>
          <p:cNvSpPr/>
          <p:nvPr/>
        </p:nvSpPr>
        <p:spPr>
          <a:xfrm>
            <a:off x="4653279" y="3886200"/>
            <a:ext cx="121921" cy="121920"/>
          </a:xfrm>
          <a:prstGeom prst="ellipse">
            <a:avLst/>
          </a:prstGeom>
          <a:solidFill>
            <a:schemeClr val="accent2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0" name="repeat …"/>
          <p:cNvSpPr txBox="1"/>
          <p:nvPr/>
        </p:nvSpPr>
        <p:spPr>
          <a:xfrm>
            <a:off x="11658599" y="9222740"/>
            <a:ext cx="1168401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repeat …</a:t>
            </a:r>
          </a:p>
        </p:txBody>
      </p:sp>
      <p:pic>
        <p:nvPicPr>
          <p:cNvPr id="411" name="latex-image-3.pdf" descr="latex-image-3.pdf"/>
          <p:cNvPicPr>
            <a:picLocks noChangeAspect="1"/>
          </p:cNvPicPr>
          <p:nvPr/>
        </p:nvPicPr>
        <p:blipFill>
          <a:blip r:embed="rId2">
            <a:extLst/>
          </a:blip>
          <a:srcRect l="17832" t="43145"/>
          <a:stretch>
            <a:fillRect/>
          </a:stretch>
        </p:blipFill>
        <p:spPr>
          <a:xfrm>
            <a:off x="300235" y="223391"/>
            <a:ext cx="3829929" cy="2050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6300" y="1871671"/>
            <a:ext cx="4137274" cy="5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9895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Line"/>
          <p:cNvSpPr/>
          <p:nvPr/>
        </p:nvSpPr>
        <p:spPr>
          <a:xfrm flipV="1">
            <a:off x="4473574" y="5374394"/>
            <a:ext cx="1880693" cy="26801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6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7" name="Circle"/>
          <p:cNvSpPr/>
          <p:nvPr/>
        </p:nvSpPr>
        <p:spPr>
          <a:xfrm>
            <a:off x="88736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" name="Line"/>
          <p:cNvSpPr/>
          <p:nvPr/>
        </p:nvSpPr>
        <p:spPr>
          <a:xfrm>
            <a:off x="3419474" y="2634059"/>
            <a:ext cx="3102671" cy="24153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9" name="Line"/>
          <p:cNvSpPr/>
          <p:nvPr/>
        </p:nvSpPr>
        <p:spPr>
          <a:xfrm>
            <a:off x="3076574" y="3874442"/>
            <a:ext cx="3454302" cy="11717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0" name="Line"/>
          <p:cNvSpPr/>
          <p:nvPr/>
        </p:nvSpPr>
        <p:spPr>
          <a:xfrm>
            <a:off x="3076575" y="5116026"/>
            <a:ext cx="3454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Line"/>
          <p:cNvSpPr/>
          <p:nvPr/>
        </p:nvSpPr>
        <p:spPr>
          <a:xfrm flipV="1">
            <a:off x="3076575" y="4996073"/>
            <a:ext cx="3454301" cy="21757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Circle"/>
          <p:cNvSpPr/>
          <p:nvPr/>
        </p:nvSpPr>
        <p:spPr>
          <a:xfrm>
            <a:off x="613676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4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85520" y="4909889"/>
            <a:ext cx="279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18600" y="4854922"/>
            <a:ext cx="2413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he Perceptron"/>
          <p:cNvSpPr txBox="1"/>
          <p:nvPr/>
        </p:nvSpPr>
        <p:spPr>
          <a:xfrm>
            <a:off x="4877968" y="603250"/>
            <a:ext cx="32488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Perceptron</a:t>
            </a:r>
          </a:p>
        </p:txBody>
      </p:sp>
      <p:sp>
        <p:nvSpPr>
          <p:cNvPr id="440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441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442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443" name="sum"/>
          <p:cNvSpPr txBox="1"/>
          <p:nvPr/>
        </p:nvSpPr>
        <p:spPr>
          <a:xfrm>
            <a:off x="6183631" y="4051300"/>
            <a:ext cx="636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sum</a:t>
            </a:r>
          </a:p>
        </p:txBody>
      </p:sp>
      <p:sp>
        <p:nvSpPr>
          <p:cNvPr id="444" name="sign function…"/>
          <p:cNvSpPr txBox="1"/>
          <p:nvPr/>
        </p:nvSpPr>
        <p:spPr>
          <a:xfrm>
            <a:off x="7940782" y="3942506"/>
            <a:ext cx="268333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sign function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(e.g., step,sigmoid, Tanh, ReLU)</a:t>
            </a:r>
          </a:p>
        </p:txBody>
      </p:sp>
      <p:sp>
        <p:nvSpPr>
          <p:cNvPr id="445" name="Circle"/>
          <p:cNvSpPr/>
          <p:nvPr/>
        </p:nvSpPr>
        <p:spPr>
          <a:xfrm>
            <a:off x="4111116" y="766083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46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421038" y="7867717"/>
            <a:ext cx="1524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bias"/>
          <p:cNvSpPr txBox="1"/>
          <p:nvPr/>
        </p:nvSpPr>
        <p:spPr>
          <a:xfrm>
            <a:off x="4917166" y="7867717"/>
            <a:ext cx="450165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bias</a:t>
            </a:r>
          </a:p>
        </p:txBody>
      </p:sp>
      <p:pic>
        <p:nvPicPr>
          <p:cNvPr id="448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4920257" y="6601916"/>
            <a:ext cx="177801" cy="33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8929569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Line"/>
          <p:cNvSpPr/>
          <p:nvPr/>
        </p:nvSpPr>
        <p:spPr>
          <a:xfrm>
            <a:off x="3419474" y="2634059"/>
            <a:ext cx="2974183" cy="2035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Line"/>
          <p:cNvSpPr/>
          <p:nvPr/>
        </p:nvSpPr>
        <p:spPr>
          <a:xfrm>
            <a:off x="3076574" y="3874443"/>
            <a:ext cx="3238055" cy="9802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3" name="Line"/>
          <p:cNvSpPr/>
          <p:nvPr/>
        </p:nvSpPr>
        <p:spPr>
          <a:xfrm flipV="1">
            <a:off x="3076574" y="5094794"/>
            <a:ext cx="3200550" cy="212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4" name="Line"/>
          <p:cNvSpPr/>
          <p:nvPr/>
        </p:nvSpPr>
        <p:spPr>
          <a:xfrm flipV="1">
            <a:off x="3076575" y="5424351"/>
            <a:ext cx="3281561" cy="17474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5" name="Circle"/>
          <p:cNvSpPr/>
          <p:nvPr/>
        </p:nvSpPr>
        <p:spPr>
          <a:xfrm>
            <a:off x="6329492" y="4351709"/>
            <a:ext cx="1443882" cy="144388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6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7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Another way to draw it…"/>
          <p:cNvSpPr txBox="1"/>
          <p:nvPr/>
        </p:nvSpPr>
        <p:spPr>
          <a:xfrm>
            <a:off x="335737" y="312948"/>
            <a:ext cx="511972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Another way to draw it…</a:t>
            </a:r>
          </a:p>
        </p:txBody>
      </p:sp>
      <p:sp>
        <p:nvSpPr>
          <p:cNvPr id="471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472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473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pic>
        <p:nvPicPr>
          <p:cNvPr id="474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244044" y="4879702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Activation Function…"/>
          <p:cNvSpPr txBox="1"/>
          <p:nvPr/>
        </p:nvSpPr>
        <p:spPr>
          <a:xfrm>
            <a:off x="5383770" y="5814169"/>
            <a:ext cx="333532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Activation Function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/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(e.g., Sigmoid function of weighted sum)</a:t>
            </a:r>
          </a:p>
        </p:txBody>
      </p:sp>
      <p:sp>
        <p:nvSpPr>
          <p:cNvPr id="476" name="(1) Combine the sum and activation function"/>
          <p:cNvSpPr txBox="1"/>
          <p:nvPr/>
        </p:nvSpPr>
        <p:spPr>
          <a:xfrm>
            <a:off x="6852433" y="2958455"/>
            <a:ext cx="28984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(1) Combine the sum and activation function </a:t>
            </a:r>
          </a:p>
        </p:txBody>
      </p:sp>
      <p:sp>
        <p:nvSpPr>
          <p:cNvPr id="477" name="(2) suppress the bias term (less clutter)"/>
          <p:cNvSpPr txBox="1"/>
          <p:nvPr/>
        </p:nvSpPr>
        <p:spPr>
          <a:xfrm>
            <a:off x="3265144" y="7779333"/>
            <a:ext cx="289845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(2) suppress the bias term (less clutter)</a:t>
            </a:r>
          </a:p>
        </p:txBody>
      </p:sp>
      <p:pic>
        <p:nvPicPr>
          <p:cNvPr id="47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18089" y="4973444"/>
            <a:ext cx="2159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Line"/>
          <p:cNvSpPr/>
          <p:nvPr/>
        </p:nvSpPr>
        <p:spPr>
          <a:xfrm flipV="1">
            <a:off x="7051433" y="4598605"/>
            <a:ext cx="1" cy="9500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892208" y="2770192"/>
            <a:ext cx="1469282" cy="600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905702" y="3592710"/>
            <a:ext cx="1079157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6224339" y="8079730"/>
            <a:ext cx="1045907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198741" y="8538128"/>
            <a:ext cx="1079157" cy="2976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830125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Line"/>
          <p:cNvSpPr/>
          <p:nvPr/>
        </p:nvSpPr>
        <p:spPr>
          <a:xfrm>
            <a:off x="3419474" y="2634059"/>
            <a:ext cx="2974183" cy="2035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Line"/>
          <p:cNvSpPr/>
          <p:nvPr/>
        </p:nvSpPr>
        <p:spPr>
          <a:xfrm>
            <a:off x="3076574" y="3874443"/>
            <a:ext cx="3238055" cy="98023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Line"/>
          <p:cNvSpPr/>
          <p:nvPr/>
        </p:nvSpPr>
        <p:spPr>
          <a:xfrm flipV="1">
            <a:off x="3076574" y="5094794"/>
            <a:ext cx="3200550" cy="2123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Line"/>
          <p:cNvSpPr/>
          <p:nvPr/>
        </p:nvSpPr>
        <p:spPr>
          <a:xfrm flipV="1">
            <a:off x="3076575" y="5424351"/>
            <a:ext cx="3281561" cy="174746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0" name="Circle"/>
          <p:cNvSpPr/>
          <p:nvPr/>
        </p:nvSpPr>
        <p:spPr>
          <a:xfrm>
            <a:off x="6329492" y="4351709"/>
            <a:ext cx="1443882" cy="1443882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1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2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4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49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506" name="float perceptron(vector&lt;float&gt; x, vector&lt;float&gt; w)…"/>
          <p:cNvSpPr txBox="1"/>
          <p:nvPr/>
        </p:nvSpPr>
        <p:spPr>
          <a:xfrm>
            <a:off x="3648794" y="7729683"/>
            <a:ext cx="9254932" cy="181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perceptron(vector&lt;float&gt; x, vector&lt;float&gt; w)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{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a  = dot(x,w); 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return f(a);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}</a:t>
            </a:r>
          </a:p>
        </p:txBody>
      </p:sp>
      <p:sp>
        <p:nvSpPr>
          <p:cNvPr id="507" name="float f(float a)…"/>
          <p:cNvSpPr txBox="1"/>
          <p:nvPr/>
        </p:nvSpPr>
        <p:spPr>
          <a:xfrm>
            <a:off x="5871718" y="1720069"/>
            <a:ext cx="5875884" cy="1473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float f(float a) 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{</a:t>
            </a:r>
          </a:p>
          <a:p>
            <a:pPr marL="0" marR="0" lvl="2" indent="45720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return 1.0 / (1.0+ exp(-a));</a:t>
            </a:r>
          </a:p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latin typeface="Courier New"/>
                <a:ea typeface="Courier New"/>
                <a:cs typeface="Courier New"/>
                <a:sym typeface="Courier New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 New"/>
                <a:cs typeface="Courier New"/>
                <a:sym typeface="Courier New"/>
              </a:rPr>
              <a:t>}</a:t>
            </a:r>
          </a:p>
        </p:txBody>
      </p:sp>
      <p:sp>
        <p:nvSpPr>
          <p:cNvPr id="508" name="Activation function (sigmoid, logistic function)"/>
          <p:cNvSpPr txBox="1"/>
          <p:nvPr/>
        </p:nvSpPr>
        <p:spPr>
          <a:xfrm>
            <a:off x="5865133" y="1090675"/>
            <a:ext cx="639705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Activation function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 (sigmoid, logistic function)</a:t>
            </a:r>
          </a:p>
        </p:txBody>
      </p:sp>
      <p:sp>
        <p:nvSpPr>
          <p:cNvPr id="509" name="Perceptron function (logistic regression)"/>
          <p:cNvSpPr txBox="1"/>
          <p:nvPr/>
        </p:nvSpPr>
        <p:spPr>
          <a:xfrm>
            <a:off x="3589318" y="7149703"/>
            <a:ext cx="582616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00882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function </a:t>
            </a: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(logistic regression)</a:t>
            </a:r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7244044" y="4879702"/>
            <a:ext cx="2413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6618089" y="4973444"/>
            <a:ext cx="2159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Line"/>
          <p:cNvSpPr/>
          <p:nvPr/>
        </p:nvSpPr>
        <p:spPr>
          <a:xfrm flipV="1">
            <a:off x="7051433" y="4598605"/>
            <a:ext cx="1" cy="95009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13" name="Programming the 'forward pass'"/>
          <p:cNvSpPr txBox="1"/>
          <p:nvPr/>
        </p:nvSpPr>
        <p:spPr>
          <a:xfrm>
            <a:off x="141300" y="210691"/>
            <a:ext cx="662620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Programming the 'forward pass'</a:t>
            </a:r>
          </a:p>
        </p:txBody>
      </p:sp>
    </p:spTree>
    <p:extLst>
      <p:ext uri="{BB962C8B-B14F-4D97-AF65-F5344CB8AC3E}">
        <p14:creationId xmlns:p14="http://schemas.microsoft.com/office/powerpoint/2010/main" val="221592741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667"/>
          <p:cNvSpPr txBox="1">
            <a:spLocks/>
          </p:cNvSpPr>
          <p:nvPr/>
        </p:nvSpPr>
        <p:spPr>
          <a:xfrm>
            <a:off x="540200" y="2893007"/>
            <a:ext cx="11924401" cy="6043559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Perceptron.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Neural networks.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Training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perceptrons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Backpropagation.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Stochastic gradient descent.</a:t>
            </a:r>
          </a:p>
        </p:txBody>
      </p:sp>
      <p:sp>
        <p:nvSpPr>
          <p:cNvPr id="6" name="Shape 667">
            <a:extLst>
              <a:ext uri="{FF2B5EF4-FFF2-40B4-BE49-F238E27FC236}">
                <a16:creationId xmlns:a16="http://schemas.microsoft.com/office/drawing/2014/main" id="{C73B9F3D-2B2C-4024-8F8B-A28DDE3A5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7033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Overview of today’s lecture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1897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Neural networks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68334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119949766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eural Network"/>
          <p:cNvSpPr txBox="1">
            <a:spLocks noGrp="1"/>
          </p:cNvSpPr>
          <p:nvPr>
            <p:ph type="title"/>
          </p:nvPr>
        </p:nvSpPr>
        <p:spPr>
          <a:xfrm>
            <a:off x="952500" y="442155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27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2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3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4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8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9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1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3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4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5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6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000420030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Neural Network"/>
          <p:cNvSpPr txBox="1">
            <a:spLocks noGrp="1"/>
          </p:cNvSpPr>
          <p:nvPr>
            <p:ph type="title"/>
          </p:nvPr>
        </p:nvSpPr>
        <p:spPr>
          <a:xfrm>
            <a:off x="952500" y="442155"/>
            <a:ext cx="11099800" cy="2159001"/>
          </a:xfrm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6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6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0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  <p:sp>
        <p:nvSpPr>
          <p:cNvPr id="191" name="How many perceptrons in this neural network?"/>
          <p:cNvSpPr txBox="1"/>
          <p:nvPr/>
        </p:nvSpPr>
        <p:spPr>
          <a:xfrm>
            <a:off x="1727631" y="8036204"/>
            <a:ext cx="954953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perceptrons in this neural network?</a:t>
            </a:r>
          </a:p>
        </p:txBody>
      </p:sp>
    </p:spTree>
    <p:extLst>
      <p:ext uri="{BB962C8B-B14F-4D97-AF65-F5344CB8AC3E}">
        <p14:creationId xmlns:p14="http://schemas.microsoft.com/office/powerpoint/2010/main" val="1072484759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194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19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99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1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2" name="‘one perceptron’"/>
          <p:cNvSpPr txBox="1"/>
          <p:nvPr/>
        </p:nvSpPr>
        <p:spPr>
          <a:xfrm>
            <a:off x="7275829" y="3384549"/>
            <a:ext cx="233934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‘one perceptron’</a:t>
            </a:r>
          </a:p>
        </p:txBody>
      </p:sp>
      <p:sp>
        <p:nvSpPr>
          <p:cNvPr id="204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255256495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07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0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0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7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19" name="‘two perceptrons’"/>
          <p:cNvSpPr txBox="1"/>
          <p:nvPr/>
        </p:nvSpPr>
        <p:spPr>
          <a:xfrm>
            <a:off x="7267498" y="4641849"/>
            <a:ext cx="24576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‘two perceptrons’</a:t>
            </a:r>
          </a:p>
        </p:txBody>
      </p:sp>
      <p:sp>
        <p:nvSpPr>
          <p:cNvPr id="221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2892075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24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2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2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1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2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3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4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5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3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0" name="‘three perceptrons’"/>
          <p:cNvSpPr txBox="1"/>
          <p:nvPr/>
        </p:nvSpPr>
        <p:spPr>
          <a:xfrm>
            <a:off x="7172756" y="5899149"/>
            <a:ext cx="26724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‘three perceptrons’</a:t>
            </a:r>
          </a:p>
        </p:txBody>
      </p:sp>
      <p:sp>
        <p:nvSpPr>
          <p:cNvPr id="242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38811190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45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46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7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8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49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0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1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2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7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8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59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0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1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2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3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4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65" name="‘four perceptrons’"/>
          <p:cNvSpPr txBox="1"/>
          <p:nvPr/>
        </p:nvSpPr>
        <p:spPr>
          <a:xfrm>
            <a:off x="7348466" y="7156449"/>
            <a:ext cx="250850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‘four perceptrons’</a:t>
            </a:r>
          </a:p>
        </p:txBody>
      </p:sp>
      <p:sp>
        <p:nvSpPr>
          <p:cNvPr id="26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536945067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27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27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7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1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2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3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4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95" name="‘five perceptrons’"/>
          <p:cNvSpPr txBox="1"/>
          <p:nvPr/>
        </p:nvSpPr>
        <p:spPr>
          <a:xfrm>
            <a:off x="9949173" y="3384549"/>
            <a:ext cx="24576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‘five perceptrons’</a:t>
            </a:r>
          </a:p>
        </p:txBody>
      </p:sp>
      <p:sp>
        <p:nvSpPr>
          <p:cNvPr id="297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42533787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Neural Net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Neural Network</a:t>
            </a:r>
          </a:p>
        </p:txBody>
      </p:sp>
      <p:sp>
        <p:nvSpPr>
          <p:cNvPr id="300" name="a collection of connected perceptrons"/>
          <p:cNvSpPr txBox="1"/>
          <p:nvPr/>
        </p:nvSpPr>
        <p:spPr>
          <a:xfrm>
            <a:off x="3427450" y="2146300"/>
            <a:ext cx="6149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 collection of connected perceptrons</a:t>
            </a:r>
          </a:p>
        </p:txBody>
      </p:sp>
      <p:sp>
        <p:nvSpPr>
          <p:cNvPr id="30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0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1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2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0" name="‘six perceptrons’"/>
          <p:cNvSpPr txBox="1"/>
          <p:nvPr/>
        </p:nvSpPr>
        <p:spPr>
          <a:xfrm>
            <a:off x="10220058" y="5899149"/>
            <a:ext cx="235580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‘six perceptrons’</a:t>
            </a:r>
          </a:p>
        </p:txBody>
      </p:sp>
      <p:sp>
        <p:nvSpPr>
          <p:cNvPr id="332" name="Connect a bunch of perceptrons together …"/>
          <p:cNvSpPr txBox="1"/>
          <p:nvPr/>
        </p:nvSpPr>
        <p:spPr>
          <a:xfrm>
            <a:off x="190169" y="173323"/>
            <a:ext cx="91700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Connect a bunch of perceptrons together …</a:t>
            </a:r>
          </a:p>
        </p:txBody>
      </p:sp>
    </p:spTree>
    <p:extLst>
      <p:ext uri="{BB962C8B-B14F-4D97-AF65-F5344CB8AC3E}">
        <p14:creationId xmlns:p14="http://schemas.microsoft.com/office/powerpoint/2010/main" val="63251757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>
            <a:spLocks noGrp="1"/>
          </p:cNvSpPr>
          <p:nvPr>
            <p:ph type="title"/>
          </p:nvPr>
        </p:nvSpPr>
        <p:spPr>
          <a:xfrm>
            <a:off x="0" y="1219200"/>
            <a:ext cx="13004800" cy="1413934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Slide credits</a:t>
            </a:r>
            <a:endParaRPr dirty="0"/>
          </a:p>
        </p:txBody>
      </p:sp>
      <p:sp>
        <p:nvSpPr>
          <p:cNvPr id="4" name="Shape 667"/>
          <p:cNvSpPr txBox="1">
            <a:spLocks/>
          </p:cNvSpPr>
          <p:nvPr/>
        </p:nvSpPr>
        <p:spPr>
          <a:xfrm>
            <a:off x="540200" y="2893008"/>
            <a:ext cx="11924401" cy="3967584"/>
          </a:xfrm>
          <a:prstGeom prst="rect">
            <a:avLst/>
          </a:prstGeom>
        </p:spPr>
        <p:txBody>
          <a:bodyPr vert="horz" lIns="97536" tIns="48768" rIns="97536" bIns="4876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Most of these slides were adapted from: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Kris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Kitani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(16-385, Spring 2017).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Noah Snavely (Cornell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Fei-Fei Li (Stanford University).</a:t>
            </a: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560" dirty="0">
              <a:solidFill>
                <a:srgbClr val="000000"/>
              </a:solidFill>
              <a:latin typeface="Helvetica Light"/>
            </a:endParaRPr>
          </a:p>
          <a:p>
            <a:pPr marL="365771" marR="0" lvl="0" indent="-365771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Andrej </a:t>
            </a:r>
            <a:r>
              <a:rPr kumimoji="0" lang="en-US" sz="256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Karpathy</a:t>
            </a:r>
            <a:r>
              <a:rPr kumimoji="0" lang="en-US" sz="256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(Stanford University).</a:t>
            </a:r>
          </a:p>
        </p:txBody>
      </p:sp>
    </p:spTree>
    <p:extLst>
      <p:ext uri="{BB962C8B-B14F-4D97-AF65-F5344CB8AC3E}">
        <p14:creationId xmlns:p14="http://schemas.microsoft.com/office/powerpoint/2010/main" val="421699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12189" y="3253432"/>
            <a:ext cx="1322522" cy="430083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3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3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1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2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3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4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5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6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7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8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49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1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2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3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4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5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6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7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8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59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0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1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2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3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64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365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366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6989776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32375" y="2902746"/>
            <a:ext cx="1322521" cy="5306766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69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0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1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2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3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4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5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6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7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8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79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0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1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2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3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4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5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6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7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8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89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0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1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2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3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4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5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6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7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98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399" name="‘hidden’ layer"/>
          <p:cNvSpPr txBox="1"/>
          <p:nvPr/>
        </p:nvSpPr>
        <p:spPr>
          <a:xfrm>
            <a:off x="5530697" y="2131255"/>
            <a:ext cx="19434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‘hidden’ layer</a:t>
            </a:r>
          </a:p>
        </p:txBody>
      </p:sp>
      <p:sp>
        <p:nvSpPr>
          <p:cNvPr id="400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401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141994471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2561" y="3583253"/>
            <a:ext cx="1322521" cy="336644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04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5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6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7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8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09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0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1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2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3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4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5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6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7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8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19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0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1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2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3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4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5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6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7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8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29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0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1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2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33" name="‘input’ layer"/>
          <p:cNvSpPr txBox="1"/>
          <p:nvPr/>
        </p:nvSpPr>
        <p:spPr>
          <a:xfrm>
            <a:off x="2637231" y="2470478"/>
            <a:ext cx="16724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‘input’ layer</a:t>
            </a:r>
          </a:p>
        </p:txBody>
      </p:sp>
      <p:sp>
        <p:nvSpPr>
          <p:cNvPr id="434" name="‘hidden’ layer"/>
          <p:cNvSpPr txBox="1"/>
          <p:nvPr/>
        </p:nvSpPr>
        <p:spPr>
          <a:xfrm>
            <a:off x="5530697" y="2131255"/>
            <a:ext cx="194340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‘hidden’ layer</a:t>
            </a:r>
          </a:p>
        </p:txBody>
      </p:sp>
      <p:sp>
        <p:nvSpPr>
          <p:cNvPr id="435" name="‘output’ layer"/>
          <p:cNvSpPr txBox="1"/>
          <p:nvPr/>
        </p:nvSpPr>
        <p:spPr>
          <a:xfrm>
            <a:off x="8601862" y="2884397"/>
            <a:ext cx="18589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‘output’ layer</a:t>
            </a:r>
          </a:p>
        </p:txBody>
      </p:sp>
      <p:sp>
        <p:nvSpPr>
          <p:cNvPr id="436" name="Some terminology…"/>
          <p:cNvSpPr txBox="1"/>
          <p:nvPr/>
        </p:nvSpPr>
        <p:spPr>
          <a:xfrm>
            <a:off x="484504" y="400050"/>
            <a:ext cx="426339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Some terminology…</a:t>
            </a:r>
          </a:p>
        </p:txBody>
      </p:sp>
      <p:sp>
        <p:nvSpPr>
          <p:cNvPr id="437" name="…also called a Multi-layer Perceptron (MLP)"/>
          <p:cNvSpPr txBox="1"/>
          <p:nvPr/>
        </p:nvSpPr>
        <p:spPr>
          <a:xfrm>
            <a:off x="5374798" y="8860055"/>
            <a:ext cx="7386003" cy="533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…also called a </a:t>
            </a:r>
            <a:r>
              <a:rPr kumimoji="0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(MLP)</a:t>
            </a:r>
          </a:p>
        </p:txBody>
      </p:sp>
    </p:spTree>
    <p:extLst>
      <p:ext uri="{BB962C8B-B14F-4D97-AF65-F5344CB8AC3E}">
        <p14:creationId xmlns:p14="http://schemas.microsoft.com/office/powerpoint/2010/main" val="398636851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14103" y="2797992"/>
            <a:ext cx="1359066" cy="551428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4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4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5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69" name="this layer is a…"/>
          <p:cNvSpPr txBox="1"/>
          <p:nvPr/>
        </p:nvSpPr>
        <p:spPr>
          <a:xfrm>
            <a:off x="1793962" y="816483"/>
            <a:ext cx="6487825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this layer is a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/>
                </a:solidFill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‘fully connected layer’</a:t>
            </a:r>
          </a:p>
        </p:txBody>
      </p:sp>
      <p:sp>
        <p:nvSpPr>
          <p:cNvPr id="470" name="all pairwise neurons between layers are connected"/>
          <p:cNvSpPr txBox="1"/>
          <p:nvPr/>
        </p:nvSpPr>
        <p:spPr>
          <a:xfrm>
            <a:off x="1792732" y="8644256"/>
            <a:ext cx="70317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0882B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all pairwise neurons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between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layers are connected</a:t>
            </a:r>
          </a:p>
        </p:txBody>
      </p:sp>
      <p:pic>
        <p:nvPicPr>
          <p:cNvPr id="474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79000" y="1651169"/>
            <a:ext cx="801216" cy="1375984"/>
          </a:xfrm>
          <a:prstGeom prst="rect">
            <a:avLst/>
          </a:prstGeom>
        </p:spPr>
      </p:pic>
      <p:pic>
        <p:nvPicPr>
          <p:cNvPr id="476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251838" y="6259438"/>
            <a:ext cx="609174" cy="242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311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Rounded Rectangle" descr="Rounded Rectangl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1817" y="3722678"/>
            <a:ext cx="1359066" cy="3114704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8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8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9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09" name="so is this"/>
          <p:cNvSpPr txBox="1"/>
          <p:nvPr/>
        </p:nvSpPr>
        <p:spPr>
          <a:xfrm>
            <a:off x="5781762" y="1715862"/>
            <a:ext cx="2598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so is this</a:t>
            </a:r>
          </a:p>
        </p:txBody>
      </p:sp>
      <p:sp>
        <p:nvSpPr>
          <p:cNvPr id="510" name="all pairwise neurons between layers are connected"/>
          <p:cNvSpPr txBox="1"/>
          <p:nvPr/>
        </p:nvSpPr>
        <p:spPr>
          <a:xfrm>
            <a:off x="1792732" y="8644256"/>
            <a:ext cx="703173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00882B"/>
                </a:solidFill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all pairwise neurons </a:t>
            </a:r>
            <a:r>
              <a:rPr kumimoji="0" sz="2400" b="0" i="0" u="sng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between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 layers are connected</a:t>
            </a:r>
          </a:p>
        </p:txBody>
      </p:sp>
      <p:pic>
        <p:nvPicPr>
          <p:cNvPr id="513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74460" y="1550242"/>
            <a:ext cx="2275740" cy="2045095"/>
          </a:xfrm>
          <a:prstGeom prst="rect">
            <a:avLst/>
          </a:prstGeom>
        </p:spPr>
      </p:pic>
      <p:pic>
        <p:nvPicPr>
          <p:cNvPr id="515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34542" y="7082514"/>
            <a:ext cx="377946" cy="15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9575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19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0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1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2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3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4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5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6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7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8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29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0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1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2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3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4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5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6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7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8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39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0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1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2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3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4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5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6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47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548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549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</p:spTree>
    <p:extLst>
      <p:ext uri="{BB962C8B-B14F-4D97-AF65-F5344CB8AC3E}">
        <p14:creationId xmlns:p14="http://schemas.microsoft.com/office/powerpoint/2010/main" val="242304839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2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3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4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5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6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7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8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59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1397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0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1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2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3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4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5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6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7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8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69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0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1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2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3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4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5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6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7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8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79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0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581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582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583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</p:spTree>
    <p:extLst>
      <p:ext uri="{BB962C8B-B14F-4D97-AF65-F5344CB8AC3E}">
        <p14:creationId xmlns:p14="http://schemas.microsoft.com/office/powerpoint/2010/main" val="193233132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6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7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8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89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0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1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2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3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4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5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6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7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8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599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0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1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2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3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4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5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6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7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8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09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0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1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2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3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14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615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616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617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  <p:sp>
        <p:nvSpPr>
          <p:cNvPr id="618" name="(3 x 4) + (4 x 2) = 20"/>
          <p:cNvSpPr txBox="1"/>
          <p:nvPr/>
        </p:nvSpPr>
        <p:spPr>
          <a:xfrm>
            <a:off x="8110878" y="1980233"/>
            <a:ext cx="33900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(3 x 4) + (4 x 2) = 20</a:t>
            </a:r>
          </a:p>
        </p:txBody>
      </p:sp>
    </p:spTree>
    <p:extLst>
      <p:ext uri="{BB962C8B-B14F-4D97-AF65-F5344CB8AC3E}">
        <p14:creationId xmlns:p14="http://schemas.microsoft.com/office/powerpoint/2010/main" val="146695153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1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2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3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4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5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6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7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8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76200">
            <a:solidFill>
              <a:schemeClr val="accent2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29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0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1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2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3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4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5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6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7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8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39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0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1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2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3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4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5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6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7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8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76200">
            <a:solidFill>
              <a:schemeClr val="accent2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49" name="How many neurons (perceptrons)?"/>
          <p:cNvSpPr txBox="1"/>
          <p:nvPr/>
        </p:nvSpPr>
        <p:spPr>
          <a:xfrm>
            <a:off x="1234440" y="1010180"/>
            <a:ext cx="560832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neurons (perceptrons)?</a:t>
            </a:r>
          </a:p>
        </p:txBody>
      </p:sp>
      <p:sp>
        <p:nvSpPr>
          <p:cNvPr id="650" name="How many weights (edges)?"/>
          <p:cNvSpPr txBox="1"/>
          <p:nvPr/>
        </p:nvSpPr>
        <p:spPr>
          <a:xfrm>
            <a:off x="1204772" y="1980233"/>
            <a:ext cx="46389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weights (edges)?</a:t>
            </a:r>
          </a:p>
        </p:txBody>
      </p:sp>
      <p:sp>
        <p:nvSpPr>
          <p:cNvPr id="651" name="How many learnable parameters total?"/>
          <p:cNvSpPr txBox="1"/>
          <p:nvPr/>
        </p:nvSpPr>
        <p:spPr>
          <a:xfrm>
            <a:off x="1239138" y="8400508"/>
            <a:ext cx="62466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How many learnable parameters total?</a:t>
            </a:r>
          </a:p>
        </p:txBody>
      </p:sp>
      <p:sp>
        <p:nvSpPr>
          <p:cNvPr id="652" name="4 + 2 = 6"/>
          <p:cNvSpPr txBox="1"/>
          <p:nvPr/>
        </p:nvSpPr>
        <p:spPr>
          <a:xfrm>
            <a:off x="9019791" y="1010180"/>
            <a:ext cx="157226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4 + 2 = 6</a:t>
            </a:r>
          </a:p>
        </p:txBody>
      </p:sp>
      <p:sp>
        <p:nvSpPr>
          <p:cNvPr id="653" name="(3 x 4) + (4 x 2) = 20"/>
          <p:cNvSpPr txBox="1"/>
          <p:nvPr/>
        </p:nvSpPr>
        <p:spPr>
          <a:xfrm>
            <a:off x="8110878" y="1980233"/>
            <a:ext cx="339008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(3 x 4) + (4 x 2) = 20</a:t>
            </a:r>
          </a:p>
        </p:txBody>
      </p:sp>
      <p:sp>
        <p:nvSpPr>
          <p:cNvPr id="654" name="20 + 4 + 2 = 26"/>
          <p:cNvSpPr txBox="1"/>
          <p:nvPr/>
        </p:nvSpPr>
        <p:spPr>
          <a:xfrm>
            <a:off x="8575344" y="8400508"/>
            <a:ext cx="2597812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 + 4 + 2 = 26</a:t>
            </a:r>
          </a:p>
        </p:txBody>
      </p:sp>
      <p:sp>
        <p:nvSpPr>
          <p:cNvPr id="655" name="bias terms"/>
          <p:cNvSpPr txBox="1"/>
          <p:nvPr/>
        </p:nvSpPr>
        <p:spPr>
          <a:xfrm>
            <a:off x="9460103" y="8863734"/>
            <a:ext cx="828295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bias terms</a:t>
            </a:r>
          </a:p>
        </p:txBody>
      </p:sp>
    </p:spTree>
    <p:extLst>
      <p:ext uri="{BB962C8B-B14F-4D97-AF65-F5344CB8AC3E}">
        <p14:creationId xmlns:p14="http://schemas.microsoft.com/office/powerpoint/2010/main" val="229574914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Circle"/>
          <p:cNvSpPr/>
          <p:nvPr/>
        </p:nvSpPr>
        <p:spPr>
          <a:xfrm>
            <a:off x="3107816" y="37809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58" name="Circle"/>
          <p:cNvSpPr/>
          <p:nvPr/>
        </p:nvSpPr>
        <p:spPr>
          <a:xfrm>
            <a:off x="3107816" y="5038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59" name="Circle"/>
          <p:cNvSpPr/>
          <p:nvPr/>
        </p:nvSpPr>
        <p:spPr>
          <a:xfrm>
            <a:off x="3107816" y="62955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0" name="Circle"/>
          <p:cNvSpPr/>
          <p:nvPr/>
        </p:nvSpPr>
        <p:spPr>
          <a:xfrm>
            <a:off x="6136766" y="32538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1" name="Circle"/>
          <p:cNvSpPr/>
          <p:nvPr/>
        </p:nvSpPr>
        <p:spPr>
          <a:xfrm>
            <a:off x="6136766" y="45111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2" name="Circle"/>
          <p:cNvSpPr/>
          <p:nvPr/>
        </p:nvSpPr>
        <p:spPr>
          <a:xfrm>
            <a:off x="6136766" y="57684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3" name="Circle"/>
          <p:cNvSpPr/>
          <p:nvPr/>
        </p:nvSpPr>
        <p:spPr>
          <a:xfrm>
            <a:off x="6136766" y="702576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4" name="Circle"/>
          <p:cNvSpPr/>
          <p:nvPr/>
        </p:nvSpPr>
        <p:spPr>
          <a:xfrm>
            <a:off x="9148188" y="401767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5" name="Circle"/>
          <p:cNvSpPr/>
          <p:nvPr/>
        </p:nvSpPr>
        <p:spPr>
          <a:xfrm>
            <a:off x="9165716" y="57748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6" name="Line"/>
          <p:cNvSpPr/>
          <p:nvPr/>
        </p:nvSpPr>
        <p:spPr>
          <a:xfrm>
            <a:off x="3886944" y="4193688"/>
            <a:ext cx="2264619" cy="5234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7" name="Line"/>
          <p:cNvSpPr/>
          <p:nvPr/>
        </p:nvSpPr>
        <p:spPr>
          <a:xfrm flipV="1">
            <a:off x="3861904" y="4949569"/>
            <a:ext cx="2264209" cy="48487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8" name="Line"/>
          <p:cNvSpPr/>
          <p:nvPr/>
        </p:nvSpPr>
        <p:spPr>
          <a:xfrm flipV="1">
            <a:off x="3886510" y="5134299"/>
            <a:ext cx="2309714" cy="152122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69" name="Line"/>
          <p:cNvSpPr/>
          <p:nvPr/>
        </p:nvSpPr>
        <p:spPr>
          <a:xfrm flipV="1">
            <a:off x="3906995" y="3610511"/>
            <a:ext cx="2174587" cy="596076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0" name="Line"/>
          <p:cNvSpPr/>
          <p:nvPr/>
        </p:nvSpPr>
        <p:spPr>
          <a:xfrm>
            <a:off x="3906994" y="4193688"/>
            <a:ext cx="2269447" cy="17290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1" name="Line"/>
          <p:cNvSpPr/>
          <p:nvPr/>
        </p:nvSpPr>
        <p:spPr>
          <a:xfrm>
            <a:off x="3886949" y="4195496"/>
            <a:ext cx="2271743" cy="291010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2" name="Line"/>
          <p:cNvSpPr/>
          <p:nvPr/>
        </p:nvSpPr>
        <p:spPr>
          <a:xfrm flipV="1">
            <a:off x="3861904" y="3768216"/>
            <a:ext cx="2219677" cy="16832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3" name="Line"/>
          <p:cNvSpPr/>
          <p:nvPr/>
        </p:nvSpPr>
        <p:spPr>
          <a:xfrm>
            <a:off x="3887048" y="5451508"/>
            <a:ext cx="2265129" cy="59124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4" name="Line"/>
          <p:cNvSpPr/>
          <p:nvPr/>
        </p:nvSpPr>
        <p:spPr>
          <a:xfrm>
            <a:off x="3886863" y="5451508"/>
            <a:ext cx="2219676" cy="182790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5" name="Line"/>
          <p:cNvSpPr/>
          <p:nvPr/>
        </p:nvSpPr>
        <p:spPr>
          <a:xfrm flipV="1">
            <a:off x="3910623" y="3907652"/>
            <a:ext cx="2264307" cy="27366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6" name="Line"/>
          <p:cNvSpPr/>
          <p:nvPr/>
        </p:nvSpPr>
        <p:spPr>
          <a:xfrm flipV="1">
            <a:off x="3907823" y="6178184"/>
            <a:ext cx="2172316" cy="46612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7" name="Line"/>
          <p:cNvSpPr/>
          <p:nvPr/>
        </p:nvSpPr>
        <p:spPr>
          <a:xfrm>
            <a:off x="3883080" y="6644310"/>
            <a:ext cx="2210839" cy="81802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8" name="Line"/>
          <p:cNvSpPr/>
          <p:nvPr/>
        </p:nvSpPr>
        <p:spPr>
          <a:xfrm>
            <a:off x="6896843" y="4917588"/>
            <a:ext cx="2224535" cy="108924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79" name="Line"/>
          <p:cNvSpPr/>
          <p:nvPr/>
        </p:nvSpPr>
        <p:spPr>
          <a:xfrm>
            <a:off x="6871804" y="6158346"/>
            <a:ext cx="2245358" cy="132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0" name="Line"/>
          <p:cNvSpPr/>
          <p:nvPr/>
        </p:nvSpPr>
        <p:spPr>
          <a:xfrm flipV="1">
            <a:off x="6896410" y="6375576"/>
            <a:ext cx="2259940" cy="100385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1" name="Line"/>
          <p:cNvSpPr/>
          <p:nvPr/>
        </p:nvSpPr>
        <p:spPr>
          <a:xfrm flipV="1">
            <a:off x="6916895" y="4388088"/>
            <a:ext cx="2174587" cy="54239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2" name="Line"/>
          <p:cNvSpPr/>
          <p:nvPr/>
        </p:nvSpPr>
        <p:spPr>
          <a:xfrm flipV="1">
            <a:off x="6871804" y="4530216"/>
            <a:ext cx="2267203" cy="164519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3" name="Line"/>
          <p:cNvSpPr/>
          <p:nvPr/>
        </p:nvSpPr>
        <p:spPr>
          <a:xfrm flipV="1">
            <a:off x="6920523" y="4700757"/>
            <a:ext cx="2289707" cy="266745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4" name="Line"/>
          <p:cNvSpPr/>
          <p:nvPr/>
        </p:nvSpPr>
        <p:spPr>
          <a:xfrm>
            <a:off x="6902542" y="3625100"/>
            <a:ext cx="2274045" cy="2215772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5" name="Line"/>
          <p:cNvSpPr/>
          <p:nvPr/>
        </p:nvSpPr>
        <p:spPr>
          <a:xfrm>
            <a:off x="6908689" y="3596985"/>
            <a:ext cx="2175018" cy="59607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686" name="performance usually tops out at 2-3 layers,…"/>
          <p:cNvSpPr txBox="1"/>
          <p:nvPr/>
        </p:nvSpPr>
        <p:spPr>
          <a:xfrm>
            <a:off x="2882595" y="1541294"/>
            <a:ext cx="723961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performance usually tops out at 2-3 layers,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deeper networks don’t really improve performance...</a:t>
            </a:r>
          </a:p>
        </p:txBody>
      </p:sp>
      <p:sp>
        <p:nvSpPr>
          <p:cNvPr id="687" name="...with the exception of convolutional networks for images"/>
          <p:cNvSpPr txBox="1"/>
          <p:nvPr/>
        </p:nvSpPr>
        <p:spPr>
          <a:xfrm>
            <a:off x="2464714" y="8454514"/>
            <a:ext cx="8075372" cy="46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...with the exception of </a:t>
            </a:r>
            <a:r>
              <a:rPr kumimoji="0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convolutional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networks for images</a:t>
            </a:r>
          </a:p>
        </p:txBody>
      </p:sp>
    </p:spTree>
    <p:extLst>
      <p:ext uri="{BB962C8B-B14F-4D97-AF65-F5344CB8AC3E}">
        <p14:creationId xmlns:p14="http://schemas.microsoft.com/office/powerpoint/2010/main" val="51783027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Perceptron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08086511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Training </a:t>
            </a:r>
            <a:r>
              <a:rPr lang="en-US" dirty="0" err="1"/>
              <a:t>perceptrons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4482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Let’s start easy"/>
          <p:cNvSpPr txBox="1"/>
          <p:nvPr/>
        </p:nvSpPr>
        <p:spPr>
          <a:xfrm>
            <a:off x="4920716" y="4552950"/>
            <a:ext cx="316336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start easy</a:t>
            </a:r>
          </a:p>
        </p:txBody>
      </p:sp>
    </p:spTree>
    <p:extLst>
      <p:ext uri="{BB962C8B-B14F-4D97-AF65-F5344CB8AC3E}">
        <p14:creationId xmlns:p14="http://schemas.microsoft.com/office/powerpoint/2010/main" val="409559507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world’s smallest perceptron!"/>
          <p:cNvSpPr txBox="1"/>
          <p:nvPr/>
        </p:nvSpPr>
        <p:spPr>
          <a:xfrm>
            <a:off x="1321892" y="1964271"/>
            <a:ext cx="1064041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(a.k.a. line equation, linear regression)"/>
          <p:cNvSpPr txBox="1"/>
          <p:nvPr/>
        </p:nvSpPr>
        <p:spPr>
          <a:xfrm>
            <a:off x="4972577" y="7376859"/>
            <a:ext cx="33390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What does this look like?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882B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45855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8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29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3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world’s smallest perceptron!"/>
          <p:cNvSpPr txBox="1"/>
          <p:nvPr/>
        </p:nvSpPr>
        <p:spPr>
          <a:xfrm>
            <a:off x="1321892" y="1964271"/>
            <a:ext cx="1064041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1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(a.k.a. line equation, linear regression)</a:t>
            </a: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87850260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140" name="Estimate the parameters of the Perceptron"/>
          <p:cNvSpPr txBox="1"/>
          <p:nvPr/>
        </p:nvSpPr>
        <p:spPr>
          <a:xfrm>
            <a:off x="2133853" y="6745044"/>
            <a:ext cx="87370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parameters of the Perceptron</a:t>
            </a:r>
          </a:p>
        </p:txBody>
      </p:sp>
      <p:sp>
        <p:nvSpPr>
          <p:cNvPr id="141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1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1919831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What do you think the weight parameter is?"/>
          <p:cNvSpPr txBox="1"/>
          <p:nvPr/>
        </p:nvSpPr>
        <p:spPr>
          <a:xfrm>
            <a:off x="2542284" y="7326496"/>
            <a:ext cx="792023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think the weight parameter is?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8756" y="2341666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4743" y="2288750"/>
            <a:ext cx="241301" cy="321734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Line"/>
          <p:cNvSpPr/>
          <p:nvPr/>
        </p:nvSpPr>
        <p:spPr>
          <a:xfrm>
            <a:off x="5361491" y="2968086"/>
            <a:ext cx="228181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2" name="Line"/>
          <p:cNvSpPr/>
          <p:nvPr/>
        </p:nvSpPr>
        <p:spPr>
          <a:xfrm flipH="1">
            <a:off x="6502399" y="2071690"/>
            <a:ext cx="1" cy="46503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6992" y="8308505"/>
            <a:ext cx="1850815" cy="3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1"/>
          <p:cNvSpPr txBox="1"/>
          <p:nvPr/>
        </p:nvSpPr>
        <p:spPr>
          <a:xfrm>
            <a:off x="5581553" y="581290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155" name="1.1"/>
          <p:cNvSpPr txBox="1"/>
          <p:nvPr/>
        </p:nvSpPr>
        <p:spPr>
          <a:xfrm>
            <a:off x="6800489" y="581290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1.1</a:t>
            </a:r>
          </a:p>
        </p:txBody>
      </p:sp>
      <p:sp>
        <p:nvSpPr>
          <p:cNvPr id="156" name="2"/>
          <p:cNvSpPr txBox="1"/>
          <p:nvPr/>
        </p:nvSpPr>
        <p:spPr>
          <a:xfrm>
            <a:off x="5645154" y="407299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</a:t>
            </a:r>
          </a:p>
        </p:txBody>
      </p:sp>
      <p:sp>
        <p:nvSpPr>
          <p:cNvPr id="157" name="1.9"/>
          <p:cNvSpPr txBox="1"/>
          <p:nvPr/>
        </p:nvSpPr>
        <p:spPr>
          <a:xfrm>
            <a:off x="6800489" y="407299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1.9</a:t>
            </a:r>
          </a:p>
        </p:txBody>
      </p:sp>
      <p:sp>
        <p:nvSpPr>
          <p:cNvPr id="158" name="3.5"/>
          <p:cNvSpPr txBox="1"/>
          <p:nvPr/>
        </p:nvSpPr>
        <p:spPr>
          <a:xfrm>
            <a:off x="5454502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3.5</a:t>
            </a:r>
          </a:p>
        </p:txBody>
      </p:sp>
      <p:sp>
        <p:nvSpPr>
          <p:cNvPr id="159" name="3.4"/>
          <p:cNvSpPr txBox="1"/>
          <p:nvPr/>
        </p:nvSpPr>
        <p:spPr>
          <a:xfrm>
            <a:off x="6800489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3.4</a:t>
            </a:r>
          </a:p>
        </p:txBody>
      </p:sp>
      <p:sp>
        <p:nvSpPr>
          <p:cNvPr id="160" name="10"/>
          <p:cNvSpPr txBox="1"/>
          <p:nvPr/>
        </p:nvSpPr>
        <p:spPr>
          <a:xfrm>
            <a:off x="5518052" y="3203042"/>
            <a:ext cx="622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</a:t>
            </a:r>
          </a:p>
        </p:txBody>
      </p:sp>
      <p:sp>
        <p:nvSpPr>
          <p:cNvPr id="161" name="10.1"/>
          <p:cNvSpPr txBox="1"/>
          <p:nvPr/>
        </p:nvSpPr>
        <p:spPr>
          <a:xfrm>
            <a:off x="6673388" y="3203042"/>
            <a:ext cx="1004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10.1</a:t>
            </a:r>
          </a:p>
        </p:txBody>
      </p:sp>
      <p:sp>
        <p:nvSpPr>
          <p:cNvPr id="162" name="Given training data:"/>
          <p:cNvSpPr txBox="1"/>
          <p:nvPr/>
        </p:nvSpPr>
        <p:spPr>
          <a:xfrm>
            <a:off x="4437913" y="1048491"/>
            <a:ext cx="4128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training data:</a:t>
            </a:r>
          </a:p>
        </p:txBody>
      </p:sp>
    </p:spTree>
    <p:extLst>
      <p:ext uri="{BB962C8B-B14F-4D97-AF65-F5344CB8AC3E}">
        <p14:creationId xmlns:p14="http://schemas.microsoft.com/office/powerpoint/2010/main" val="893809030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do you think the weight parameter is?"/>
          <p:cNvSpPr txBox="1"/>
          <p:nvPr/>
        </p:nvSpPr>
        <p:spPr>
          <a:xfrm>
            <a:off x="2542284" y="7326496"/>
            <a:ext cx="792023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1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 you think the weight parameter is?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08756" y="2341666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54743" y="2288750"/>
            <a:ext cx="241301" cy="321734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Line"/>
          <p:cNvSpPr/>
          <p:nvPr/>
        </p:nvSpPr>
        <p:spPr>
          <a:xfrm>
            <a:off x="5361491" y="2968086"/>
            <a:ext cx="228181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68" name="Line"/>
          <p:cNvSpPr/>
          <p:nvPr/>
        </p:nvSpPr>
        <p:spPr>
          <a:xfrm flipH="1">
            <a:off x="6502399" y="2071690"/>
            <a:ext cx="1" cy="465031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76992" y="8308505"/>
            <a:ext cx="1850815" cy="39660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1"/>
          <p:cNvSpPr txBox="1"/>
          <p:nvPr/>
        </p:nvSpPr>
        <p:spPr>
          <a:xfrm>
            <a:off x="5581553" y="581290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</a:t>
            </a:r>
          </a:p>
        </p:txBody>
      </p:sp>
      <p:sp>
        <p:nvSpPr>
          <p:cNvPr id="171" name="1.1"/>
          <p:cNvSpPr txBox="1"/>
          <p:nvPr/>
        </p:nvSpPr>
        <p:spPr>
          <a:xfrm>
            <a:off x="6800489" y="581290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1.1</a:t>
            </a:r>
          </a:p>
        </p:txBody>
      </p:sp>
      <p:sp>
        <p:nvSpPr>
          <p:cNvPr id="172" name="2"/>
          <p:cNvSpPr txBox="1"/>
          <p:nvPr/>
        </p:nvSpPr>
        <p:spPr>
          <a:xfrm>
            <a:off x="5645154" y="4072997"/>
            <a:ext cx="368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</a:t>
            </a:r>
          </a:p>
        </p:txBody>
      </p:sp>
      <p:sp>
        <p:nvSpPr>
          <p:cNvPr id="173" name="1.9"/>
          <p:cNvSpPr txBox="1"/>
          <p:nvPr/>
        </p:nvSpPr>
        <p:spPr>
          <a:xfrm>
            <a:off x="6800489" y="4072997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1.9</a:t>
            </a:r>
          </a:p>
        </p:txBody>
      </p:sp>
      <p:sp>
        <p:nvSpPr>
          <p:cNvPr id="174" name="3.5"/>
          <p:cNvSpPr txBox="1"/>
          <p:nvPr/>
        </p:nvSpPr>
        <p:spPr>
          <a:xfrm>
            <a:off x="5454502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3.5</a:t>
            </a:r>
          </a:p>
        </p:txBody>
      </p:sp>
      <p:sp>
        <p:nvSpPr>
          <p:cNvPr id="175" name="3.4"/>
          <p:cNvSpPr txBox="1"/>
          <p:nvPr/>
        </p:nvSpPr>
        <p:spPr>
          <a:xfrm>
            <a:off x="6800489" y="4942952"/>
            <a:ext cx="74980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3.4</a:t>
            </a:r>
          </a:p>
        </p:txBody>
      </p:sp>
      <p:sp>
        <p:nvSpPr>
          <p:cNvPr id="176" name="10"/>
          <p:cNvSpPr txBox="1"/>
          <p:nvPr/>
        </p:nvSpPr>
        <p:spPr>
          <a:xfrm>
            <a:off x="5518052" y="3203042"/>
            <a:ext cx="62270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</a:t>
            </a:r>
          </a:p>
        </p:txBody>
      </p:sp>
      <p:sp>
        <p:nvSpPr>
          <p:cNvPr id="177" name="10.1"/>
          <p:cNvSpPr txBox="1"/>
          <p:nvPr/>
        </p:nvSpPr>
        <p:spPr>
          <a:xfrm>
            <a:off x="6673388" y="3203042"/>
            <a:ext cx="100401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10.1</a:t>
            </a:r>
          </a:p>
        </p:txBody>
      </p:sp>
      <p:sp>
        <p:nvSpPr>
          <p:cNvPr id="178" name="Given training data:"/>
          <p:cNvSpPr txBox="1"/>
          <p:nvPr/>
        </p:nvSpPr>
        <p:spPr>
          <a:xfrm>
            <a:off x="4437913" y="1048491"/>
            <a:ext cx="412897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training data:</a:t>
            </a:r>
          </a:p>
        </p:txBody>
      </p:sp>
      <p:sp>
        <p:nvSpPr>
          <p:cNvPr id="179" name="not so obvious as the network gets more complicated so we use …"/>
          <p:cNvSpPr txBox="1"/>
          <p:nvPr/>
        </p:nvSpPr>
        <p:spPr>
          <a:xfrm>
            <a:off x="3658454" y="9115618"/>
            <a:ext cx="92394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not so obvious as the network gets more complicated so we use …</a:t>
            </a:r>
          </a:p>
        </p:txBody>
      </p:sp>
    </p:spTree>
    <p:extLst>
      <p:ext uri="{BB962C8B-B14F-4D97-AF65-F5344CB8AC3E}">
        <p14:creationId xmlns:p14="http://schemas.microsoft.com/office/powerpoint/2010/main" val="68614928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pic>
        <p:nvPicPr>
          <p:cNvPr id="18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sp>
        <p:nvSpPr>
          <p:cNvPr id="185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</p:spTree>
    <p:extLst>
      <p:ext uri="{BB962C8B-B14F-4D97-AF65-F5344CB8AC3E}">
        <p14:creationId xmlns:p14="http://schemas.microsoft.com/office/powerpoint/2010/main" val="3554931248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190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198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</p:spTree>
    <p:extLst>
      <p:ext uri="{BB962C8B-B14F-4D97-AF65-F5344CB8AC3E}">
        <p14:creationId xmlns:p14="http://schemas.microsoft.com/office/powerpoint/2010/main" val="350836130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03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204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2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11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212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213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215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216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218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219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  <p:sp>
        <p:nvSpPr>
          <p:cNvPr id="221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</p:spTree>
    <p:extLst>
      <p:ext uri="{BB962C8B-B14F-4D97-AF65-F5344CB8AC3E}">
        <p14:creationId xmlns:p14="http://schemas.microsoft.com/office/powerpoint/2010/main" val="8944816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1950s Age of the Perceptron"/>
          <p:cNvSpPr txBox="1"/>
          <p:nvPr/>
        </p:nvSpPr>
        <p:spPr>
          <a:xfrm>
            <a:off x="4312869" y="1797050"/>
            <a:ext cx="5968290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1950s Age of the Perceptron</a:t>
            </a:r>
          </a:p>
        </p:txBody>
      </p:sp>
      <p:sp>
        <p:nvSpPr>
          <p:cNvPr id="124" name="1980s Age of the Neural Network"/>
          <p:cNvSpPr txBox="1"/>
          <p:nvPr/>
        </p:nvSpPr>
        <p:spPr>
          <a:xfrm>
            <a:off x="3407613" y="4216400"/>
            <a:ext cx="68735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1980s Age of the Neural Network</a:t>
            </a:r>
          </a:p>
        </p:txBody>
      </p:sp>
      <p:sp>
        <p:nvSpPr>
          <p:cNvPr id="125" name="2010s Age of the Deep Network"/>
          <p:cNvSpPr txBox="1"/>
          <p:nvPr/>
        </p:nvSpPr>
        <p:spPr>
          <a:xfrm>
            <a:off x="3636213" y="7251700"/>
            <a:ext cx="664494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2010s Age of the Deep Network</a:t>
            </a:r>
          </a:p>
        </p:txBody>
      </p:sp>
      <p:sp>
        <p:nvSpPr>
          <p:cNvPr id="126" name="1969 Perceptrons (Minsky, Papert)"/>
          <p:cNvSpPr txBox="1"/>
          <p:nvPr/>
        </p:nvSpPr>
        <p:spPr>
          <a:xfrm>
            <a:off x="6653962" y="2781299"/>
            <a:ext cx="363336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1969 Perceptrons (Minsky, Papert)</a:t>
            </a:r>
          </a:p>
        </p:txBody>
      </p:sp>
      <p:sp>
        <p:nvSpPr>
          <p:cNvPr id="127" name="2000s Age of the Support Vector Machine"/>
          <p:cNvSpPr txBox="1"/>
          <p:nvPr/>
        </p:nvSpPr>
        <p:spPr>
          <a:xfrm>
            <a:off x="5893410" y="5918199"/>
            <a:ext cx="4387749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2000s Age of the Support Vector Machine</a:t>
            </a:r>
          </a:p>
        </p:txBody>
      </p:sp>
      <p:sp>
        <p:nvSpPr>
          <p:cNvPr id="128" name="1957 The Perceptron (Rosenblatt)"/>
          <p:cNvSpPr txBox="1"/>
          <p:nvPr/>
        </p:nvSpPr>
        <p:spPr>
          <a:xfrm>
            <a:off x="6719113" y="2425699"/>
            <a:ext cx="356204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1957 The Perceptron (Rosenblatt)</a:t>
            </a:r>
          </a:p>
        </p:txBody>
      </p:sp>
      <p:sp>
        <p:nvSpPr>
          <p:cNvPr id="129" name="1990s Age of the Graphical Model"/>
          <p:cNvSpPr txBox="1"/>
          <p:nvPr/>
        </p:nvSpPr>
        <p:spPr>
          <a:xfrm>
            <a:off x="6660134" y="5471318"/>
            <a:ext cx="3621025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1990s Age of the Graphical Model</a:t>
            </a:r>
          </a:p>
        </p:txBody>
      </p:sp>
      <p:sp>
        <p:nvSpPr>
          <p:cNvPr id="130" name="1986 Back propagation (Hinton)"/>
          <p:cNvSpPr txBox="1"/>
          <p:nvPr/>
        </p:nvSpPr>
        <p:spPr>
          <a:xfrm>
            <a:off x="6869595" y="4756149"/>
            <a:ext cx="3388082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1986 Back propagation (Hinton)</a:t>
            </a:r>
          </a:p>
        </p:txBody>
      </p:sp>
      <p:sp>
        <p:nvSpPr>
          <p:cNvPr id="131" name="deep learning = known algorithms + computing power + big data"/>
          <p:cNvSpPr txBox="1"/>
          <p:nvPr/>
        </p:nvSpPr>
        <p:spPr>
          <a:xfrm>
            <a:off x="1796113" y="8516937"/>
            <a:ext cx="867597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deep learning = known algorithms + computing power + big data</a:t>
            </a:r>
          </a:p>
        </p:txBody>
      </p:sp>
    </p:spTree>
    <p:extLst>
      <p:ext uri="{BB962C8B-B14F-4D97-AF65-F5344CB8AC3E}">
        <p14:creationId xmlns:p14="http://schemas.microsoft.com/office/powerpoint/2010/main" val="2695812857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26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227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pic>
        <p:nvPicPr>
          <p:cNvPr id="233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235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236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238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239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241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242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  <p:sp>
        <p:nvSpPr>
          <p:cNvPr id="244" name="An Incremental Learning Strategy (gradient descent)"/>
          <p:cNvSpPr txBox="1"/>
          <p:nvPr/>
        </p:nvSpPr>
        <p:spPr>
          <a:xfrm>
            <a:off x="1585556" y="569015"/>
            <a:ext cx="9833688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 Incremental 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sp>
        <p:nvSpPr>
          <p:cNvPr id="245" name="what does this mean?"/>
          <p:cNvSpPr txBox="1"/>
          <p:nvPr/>
        </p:nvSpPr>
        <p:spPr>
          <a:xfrm>
            <a:off x="8559968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does this mean?</a:t>
            </a:r>
          </a:p>
        </p:txBody>
      </p:sp>
      <p:pic>
        <p:nvPicPr>
          <p:cNvPr id="246" name="Line" descr="Line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7334972">
            <a:off x="8971623" y="7711582"/>
            <a:ext cx="1128599" cy="38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3608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Loss Function…"/>
          <p:cNvSpPr txBox="1"/>
          <p:nvPr/>
        </p:nvSpPr>
        <p:spPr>
          <a:xfrm>
            <a:off x="1758444" y="2867245"/>
            <a:ext cx="9487912" cy="1739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Loss Function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defines what is means to be 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close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to the true solution</a:t>
            </a:r>
          </a:p>
        </p:txBody>
      </p:sp>
      <p:sp>
        <p:nvSpPr>
          <p:cNvPr id="252" name="YOU get to chose the loss function!…"/>
          <p:cNvSpPr txBox="1"/>
          <p:nvPr/>
        </p:nvSpPr>
        <p:spPr>
          <a:xfrm>
            <a:off x="1758444" y="5616351"/>
            <a:ext cx="948791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</a:defRPr>
            </a:pP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 YOU get to chose the loss function!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(some are better than others depending on what you want to do)</a:t>
            </a:r>
          </a:p>
        </p:txBody>
      </p:sp>
      <p:sp>
        <p:nvSpPr>
          <p:cNvPr id="253" name="Before diving into gradient descent, we need to understand …"/>
          <p:cNvSpPr txBox="1"/>
          <p:nvPr/>
        </p:nvSpPr>
        <p:spPr>
          <a:xfrm>
            <a:off x="231554" y="251834"/>
            <a:ext cx="948791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Before diving into gradient descent, we need to understand …</a:t>
            </a:r>
          </a:p>
        </p:txBody>
      </p:sp>
    </p:spTree>
    <p:extLst>
      <p:ext uri="{BB962C8B-B14F-4D97-AF65-F5344CB8AC3E}">
        <p14:creationId xmlns:p14="http://schemas.microsoft.com/office/powerpoint/2010/main" val="403654099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quared Error (L2)…"/>
          <p:cNvSpPr txBox="1"/>
          <p:nvPr/>
        </p:nvSpPr>
        <p:spPr>
          <a:xfrm>
            <a:off x="3560088" y="987574"/>
            <a:ext cx="5884623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600"/>
            </a:pPr>
            <a:r>
              <a:rPr kumimoji="0" sz="5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Squared Error (L2)</a:t>
            </a: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r>
              <a: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(a popular loss function)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((why?))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58" name="l2loss.pdf" descr="l2loss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41417" y="3411704"/>
            <a:ext cx="7677646" cy="495422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73050" y="3241194"/>
            <a:ext cx="228259" cy="410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21949" y="8093263"/>
            <a:ext cx="1143760" cy="410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55880" y="5276441"/>
            <a:ext cx="3390901" cy="520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9836127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L1.pdf" descr="L1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1710" y="2187450"/>
            <a:ext cx="3406338" cy="219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L2.pdf" descr="L2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88400" y="2187450"/>
            <a:ext cx="3406338" cy="21980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hinge.pdf" descr="hin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88400" y="7104333"/>
            <a:ext cx="3406338" cy="2198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zero-one.pdf" descr="zero-on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81710" y="7104333"/>
            <a:ext cx="3406338" cy="219803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L1 Loss"/>
          <p:cNvSpPr txBox="1"/>
          <p:nvPr/>
        </p:nvSpPr>
        <p:spPr>
          <a:xfrm>
            <a:off x="2227171" y="277385"/>
            <a:ext cx="171541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L1 Loss</a:t>
            </a:r>
          </a:p>
        </p:txBody>
      </p:sp>
      <p:sp>
        <p:nvSpPr>
          <p:cNvPr id="268" name="L2 Loss"/>
          <p:cNvSpPr txBox="1"/>
          <p:nvPr/>
        </p:nvSpPr>
        <p:spPr>
          <a:xfrm>
            <a:off x="9033861" y="277385"/>
            <a:ext cx="171541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L2 Loss</a:t>
            </a:r>
          </a:p>
        </p:txBody>
      </p:sp>
      <p:sp>
        <p:nvSpPr>
          <p:cNvPr id="269" name="Zero-One Loss"/>
          <p:cNvSpPr txBox="1"/>
          <p:nvPr/>
        </p:nvSpPr>
        <p:spPr>
          <a:xfrm>
            <a:off x="1507309" y="5461365"/>
            <a:ext cx="31551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Zero-One Loss</a:t>
            </a:r>
          </a:p>
        </p:txBody>
      </p:sp>
      <p:sp>
        <p:nvSpPr>
          <p:cNvPr id="270" name="Hinge Loss"/>
          <p:cNvSpPr txBox="1"/>
          <p:nvPr/>
        </p:nvSpPr>
        <p:spPr>
          <a:xfrm>
            <a:off x="8678388" y="5461365"/>
            <a:ext cx="2426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Hinge Loss</a:t>
            </a:r>
          </a:p>
        </p:txBody>
      </p:sp>
      <p:pic>
        <p:nvPicPr>
          <p:cNvPr id="2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609567" y="1203227"/>
            <a:ext cx="30734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29559" y="1177827"/>
            <a:ext cx="3390901" cy="520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60306" y="6343003"/>
            <a:ext cx="3390901" cy="469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296625" y="6281323"/>
            <a:ext cx="5016501" cy="469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546861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World’s Smallest Perceptron!"/>
          <p:cNvSpPr txBox="1"/>
          <p:nvPr/>
        </p:nvSpPr>
        <p:spPr>
          <a:xfrm>
            <a:off x="1212926" y="1964271"/>
            <a:ext cx="1085834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World’s Smallest Perceptron!</a:t>
            </a:r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back to the…"/>
          <p:cNvSpPr txBox="1"/>
          <p:nvPr/>
        </p:nvSpPr>
        <p:spPr>
          <a:xfrm>
            <a:off x="5072964" y="897960"/>
            <a:ext cx="2858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back to the…</a:t>
            </a:r>
          </a:p>
        </p:txBody>
      </p:sp>
      <p:sp>
        <p:nvSpPr>
          <p:cNvPr id="281" name="function of ONE parameter!"/>
          <p:cNvSpPr txBox="1"/>
          <p:nvPr/>
        </p:nvSpPr>
        <p:spPr>
          <a:xfrm>
            <a:off x="6924718" y="8610765"/>
            <a:ext cx="575523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function of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parameter!</a:t>
            </a:r>
          </a:p>
        </p:txBody>
      </p:sp>
      <p:sp>
        <p:nvSpPr>
          <p:cNvPr id="282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(a.k.a. line equation, linear regression)</a:t>
            </a:r>
          </a:p>
        </p:txBody>
      </p:sp>
      <p:sp>
        <p:nvSpPr>
          <p:cNvPr id="283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4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285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28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03185552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293" name="Estimate the parameter of the Perceptron"/>
          <p:cNvSpPr txBox="1"/>
          <p:nvPr/>
        </p:nvSpPr>
        <p:spPr>
          <a:xfrm>
            <a:off x="2248153" y="6745044"/>
            <a:ext cx="85084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 of the Perceptron</a:t>
            </a:r>
          </a:p>
        </p:txBody>
      </p:sp>
      <p:sp>
        <p:nvSpPr>
          <p:cNvPr id="294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29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what is this activation function?"/>
          <p:cNvSpPr txBox="1"/>
          <p:nvPr/>
        </p:nvSpPr>
        <p:spPr>
          <a:xfrm>
            <a:off x="3970437" y="5651203"/>
            <a:ext cx="28355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this activation function?</a:t>
            </a:r>
          </a:p>
        </p:txBody>
      </p:sp>
      <p:pic>
        <p:nvPicPr>
          <p:cNvPr id="300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15049" y="5421911"/>
            <a:ext cx="433284" cy="59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98782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iven a set of samples and a Perceptron"/>
          <p:cNvSpPr txBox="1"/>
          <p:nvPr/>
        </p:nvSpPr>
        <p:spPr>
          <a:xfrm>
            <a:off x="2273528" y="2808333"/>
            <a:ext cx="845774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set of samples and a Perceptron</a:t>
            </a:r>
          </a:p>
        </p:txBody>
      </p:sp>
      <p:sp>
        <p:nvSpPr>
          <p:cNvPr id="306" name="Estimate the parameter of the Perceptron"/>
          <p:cNvSpPr txBox="1"/>
          <p:nvPr/>
        </p:nvSpPr>
        <p:spPr>
          <a:xfrm>
            <a:off x="2248153" y="6745044"/>
            <a:ext cx="85084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Estimate the parameter of the Perceptron</a:t>
            </a:r>
          </a:p>
        </p:txBody>
      </p:sp>
      <p:sp>
        <p:nvSpPr>
          <p:cNvPr id="307" name="Learning a Perceptron"/>
          <p:cNvSpPr txBox="1"/>
          <p:nvPr/>
        </p:nvSpPr>
        <p:spPr>
          <a:xfrm>
            <a:off x="3614557" y="1217378"/>
            <a:ext cx="5775686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Learning a Perceptron</a:t>
            </a:r>
          </a:p>
        </p:txBody>
      </p:sp>
      <p:pic>
        <p:nvPicPr>
          <p:cNvPr id="30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07454" y="3788614"/>
            <a:ext cx="2030352" cy="68293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45355" y="4750469"/>
            <a:ext cx="3714090" cy="621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6045182" y="8002852"/>
            <a:ext cx="596400" cy="405552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what is this activation function?"/>
          <p:cNvSpPr txBox="1"/>
          <p:nvPr/>
        </p:nvSpPr>
        <p:spPr>
          <a:xfrm>
            <a:off x="3970437" y="5651203"/>
            <a:ext cx="283559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1" u="none" strike="noStrike" kern="0" cap="none" spc="0" normalizeH="0" baseline="0" noProof="0">
                <a:ln>
                  <a:noFill/>
                </a:ln>
                <a:solidFill>
                  <a:srgbClr val="0365C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what is this activation function?</a:t>
            </a:r>
          </a:p>
        </p:txBody>
      </p:sp>
      <p:pic>
        <p:nvPicPr>
          <p:cNvPr id="315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415049" y="5421911"/>
            <a:ext cx="433284" cy="594869"/>
          </a:xfrm>
          <a:prstGeom prst="rect">
            <a:avLst/>
          </a:prstGeom>
        </p:spPr>
      </p:pic>
      <p:pic>
        <p:nvPicPr>
          <p:cNvPr id="31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566712" y="5835353"/>
            <a:ext cx="20701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linear function!"/>
          <p:cNvSpPr txBox="1"/>
          <p:nvPr/>
        </p:nvSpPr>
        <p:spPr>
          <a:xfrm>
            <a:off x="7282669" y="5835353"/>
            <a:ext cx="21302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/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/>
                </a:solidFill>
                <a:effectLst/>
                <a:uLnTx/>
                <a:uFillTx/>
                <a:latin typeface="Helvetica Light"/>
                <a:sym typeface="Helvetica Light"/>
              </a:rPr>
              <a:t>linear function!</a:t>
            </a:r>
          </a:p>
        </p:txBody>
      </p:sp>
    </p:spTree>
    <p:extLst>
      <p:ext uri="{BB962C8B-B14F-4D97-AF65-F5344CB8AC3E}">
        <p14:creationId xmlns:p14="http://schemas.microsoft.com/office/powerpoint/2010/main" val="987541508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Rounded Rectangle" descr="Rounded 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813" y="6366453"/>
            <a:ext cx="12121174" cy="139700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321" name="Given several examples"/>
          <p:cNvSpPr txBox="1"/>
          <p:nvPr/>
        </p:nvSpPr>
        <p:spPr>
          <a:xfrm>
            <a:off x="4488916" y="2367095"/>
            <a:ext cx="402696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several examples </a:t>
            </a:r>
          </a:p>
        </p:txBody>
      </p:sp>
      <p:sp>
        <p:nvSpPr>
          <p:cNvPr id="322" name="Modify weight        such that"/>
          <p:cNvSpPr txBox="1"/>
          <p:nvPr/>
        </p:nvSpPr>
        <p:spPr>
          <a:xfrm>
            <a:off x="686800" y="6741103"/>
            <a:ext cx="598429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Modify weight        such that </a:t>
            </a:r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518452" y="3097081"/>
            <a:ext cx="7967896" cy="599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03272" y="4848840"/>
            <a:ext cx="2198256" cy="64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18249" y="6766149"/>
            <a:ext cx="367532" cy="673808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558178" y="6819932"/>
            <a:ext cx="367532" cy="490043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gets ‘closer’ to"/>
          <p:cNvSpPr txBox="1"/>
          <p:nvPr/>
        </p:nvSpPr>
        <p:spPr>
          <a:xfrm>
            <a:off x="7792407" y="6741096"/>
            <a:ext cx="335914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gets </a:t>
            </a:r>
            <a:r>
              <a: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‘closer’ 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to </a:t>
            </a:r>
          </a:p>
        </p:txBody>
      </p:sp>
      <p:sp>
        <p:nvSpPr>
          <p:cNvPr id="328" name="Learning Strategy (gradient descent)"/>
          <p:cNvSpPr txBox="1"/>
          <p:nvPr/>
        </p:nvSpPr>
        <p:spPr>
          <a:xfrm>
            <a:off x="3865784" y="569015"/>
            <a:ext cx="527323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100"/>
            </a:pPr>
            <a: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Learning Strategy</a:t>
            </a:r>
            <a:br>
              <a:rPr kumimoji="0" sz="5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</a:b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(gradient descent)</a:t>
            </a:r>
          </a:p>
        </p:txBody>
      </p:sp>
      <p:pic>
        <p:nvPicPr>
          <p:cNvPr id="32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929765" y="6916912"/>
            <a:ext cx="464185" cy="315646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and a perceptron"/>
          <p:cNvSpPr txBox="1"/>
          <p:nvPr/>
        </p:nvSpPr>
        <p:spPr>
          <a:xfrm>
            <a:off x="5068189" y="4247034"/>
            <a:ext cx="2868423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and a perceptron</a:t>
            </a:r>
          </a:p>
        </p:txBody>
      </p:sp>
      <p:sp>
        <p:nvSpPr>
          <p:cNvPr id="331" name="perceptron output"/>
          <p:cNvSpPr txBox="1"/>
          <p:nvPr/>
        </p:nvSpPr>
        <p:spPr>
          <a:xfrm>
            <a:off x="6729417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output</a:t>
            </a:r>
          </a:p>
        </p:txBody>
      </p:sp>
      <p:pic>
        <p:nvPicPr>
          <p:cNvPr id="332" name="Line" descr="Line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15594029">
            <a:off x="6835388" y="7734457"/>
            <a:ext cx="1040427" cy="386778"/>
          </a:xfrm>
          <a:prstGeom prst="rect">
            <a:avLst/>
          </a:prstGeom>
        </p:spPr>
      </p:pic>
      <p:sp>
        <p:nvSpPr>
          <p:cNvPr id="334" name="true label"/>
          <p:cNvSpPr txBox="1"/>
          <p:nvPr/>
        </p:nvSpPr>
        <p:spPr>
          <a:xfrm>
            <a:off x="10390519" y="8468266"/>
            <a:ext cx="107427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true label</a:t>
            </a:r>
          </a:p>
        </p:txBody>
      </p:sp>
      <p:pic>
        <p:nvPicPr>
          <p:cNvPr id="335" name="Line" descr="Line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17728647">
            <a:off x="10676644" y="7799254"/>
            <a:ext cx="1222284" cy="386778"/>
          </a:xfrm>
          <a:prstGeom prst="rect">
            <a:avLst/>
          </a:prstGeom>
        </p:spPr>
      </p:pic>
      <p:sp>
        <p:nvSpPr>
          <p:cNvPr id="337" name="perceptron parameter"/>
          <p:cNvSpPr txBox="1"/>
          <p:nvPr/>
        </p:nvSpPr>
        <p:spPr>
          <a:xfrm>
            <a:off x="3618274" y="8468266"/>
            <a:ext cx="1746027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 b="1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perceptron parameter</a:t>
            </a:r>
          </a:p>
        </p:txBody>
      </p:sp>
      <p:pic>
        <p:nvPicPr>
          <p:cNvPr id="338" name="Line" descr="Line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5553314">
            <a:off x="3675350" y="7734775"/>
            <a:ext cx="1174368" cy="38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90554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Let’s demystify this process first…"/>
          <p:cNvSpPr txBox="1"/>
          <p:nvPr/>
        </p:nvSpPr>
        <p:spPr>
          <a:xfrm>
            <a:off x="265566" y="306916"/>
            <a:ext cx="474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demystify this process first…</a:t>
            </a:r>
          </a:p>
        </p:txBody>
      </p:sp>
      <p:sp>
        <p:nvSpPr>
          <p:cNvPr id="344" name="Code to train your perceptron: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Code to train your perceptron:</a:t>
            </a:r>
          </a:p>
        </p:txBody>
      </p:sp>
    </p:spTree>
    <p:extLst>
      <p:ext uri="{BB962C8B-B14F-4D97-AF65-F5344CB8AC3E}">
        <p14:creationId xmlns:p14="http://schemas.microsoft.com/office/powerpoint/2010/main" val="390428065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Let’s demystify this process first…"/>
          <p:cNvSpPr txBox="1"/>
          <p:nvPr/>
        </p:nvSpPr>
        <p:spPr>
          <a:xfrm>
            <a:off x="265566" y="306916"/>
            <a:ext cx="474390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Let’s demystify this process first…</a:t>
            </a:r>
          </a:p>
        </p:txBody>
      </p:sp>
      <p:sp>
        <p:nvSpPr>
          <p:cNvPr id="356" name="Code to train your perceptron: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Code to train your perceptron:</a:t>
            </a:r>
          </a:p>
        </p:txBody>
      </p:sp>
      <p:sp>
        <p:nvSpPr>
          <p:cNvPr id="357" name="just one line of code!"/>
          <p:cNvSpPr txBox="1"/>
          <p:nvPr/>
        </p:nvSpPr>
        <p:spPr>
          <a:xfrm>
            <a:off x="5022138" y="5586605"/>
            <a:ext cx="296052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882B">
                    <a:hueOff val="-554920"/>
                    <a:satOff val="-21482"/>
                    <a:lumOff val="-6228"/>
                  </a:srgbClr>
                </a:solidFill>
                <a:effectLst/>
                <a:uLnTx/>
                <a:uFillTx/>
                <a:latin typeface="Helvetica Light"/>
                <a:sym typeface="Helvetica Light"/>
              </a:rPr>
              <a:t>just one line of code!</a:t>
            </a:r>
          </a:p>
        </p:txBody>
      </p:sp>
      <p:sp>
        <p:nvSpPr>
          <p:cNvPr id="358" name="Now where does this come from?"/>
          <p:cNvSpPr txBox="1"/>
          <p:nvPr/>
        </p:nvSpPr>
        <p:spPr>
          <a:xfrm>
            <a:off x="8155513" y="9034146"/>
            <a:ext cx="46427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Now where does this come from?</a:t>
            </a:r>
          </a:p>
        </p:txBody>
      </p:sp>
      <p:pic>
        <p:nvPicPr>
          <p:cNvPr id="35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5450" y="3975100"/>
            <a:ext cx="4533900" cy="1143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143728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Image"/>
          <p:cNvGrpSpPr/>
          <p:nvPr/>
        </p:nvGrpSpPr>
        <p:grpSpPr>
          <a:xfrm>
            <a:off x="803202" y="602555"/>
            <a:ext cx="11398396" cy="8909745"/>
            <a:chOff x="0" y="0"/>
            <a:chExt cx="11398394" cy="8909744"/>
          </a:xfrm>
        </p:grpSpPr>
        <p:pic>
          <p:nvPicPr>
            <p:cNvPr id="13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27000" y="88900"/>
              <a:ext cx="11144395" cy="857954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3" name="Image" descr="Imag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1398395" cy="8909745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96841359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Gradient descent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244223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(partial) derivatives tell us how much one variable affects another"/>
          <p:cNvSpPr txBox="1"/>
          <p:nvPr/>
        </p:nvSpPr>
        <p:spPr>
          <a:xfrm>
            <a:off x="2623350" y="4279896"/>
            <a:ext cx="7758100" cy="1193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1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ea typeface="Helvetica"/>
                <a:cs typeface="Helvetica"/>
                <a:sym typeface="Helvetica"/>
              </a:rPr>
              <a:t>(partial) derivatives</a:t>
            </a: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 tell us how much one variable affects another</a:t>
            </a:r>
          </a:p>
        </p:txBody>
      </p:sp>
    </p:spTree>
    <p:extLst>
      <p:ext uri="{BB962C8B-B14F-4D97-AF65-F5344CB8AC3E}">
        <p14:creationId xmlns:p14="http://schemas.microsoft.com/office/powerpoint/2010/main" val="2646681649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lope of a function"/>
          <p:cNvSpPr txBox="1"/>
          <p:nvPr/>
        </p:nvSpPr>
        <p:spPr>
          <a:xfrm>
            <a:off x="1669493" y="6961620"/>
            <a:ext cx="392643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Slope of a function</a:t>
            </a:r>
          </a:p>
        </p:txBody>
      </p:sp>
      <p:sp>
        <p:nvSpPr>
          <p:cNvPr id="126" name="Knobs on a machine"/>
          <p:cNvSpPr txBox="1"/>
          <p:nvPr/>
        </p:nvSpPr>
        <p:spPr>
          <a:xfrm>
            <a:off x="7770738" y="6961620"/>
            <a:ext cx="433288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Knobs on a machine</a:t>
            </a:r>
          </a:p>
        </p:txBody>
      </p:sp>
      <p:pic>
        <p:nvPicPr>
          <p:cNvPr id="12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21640" y="2161689"/>
            <a:ext cx="4448075" cy="464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710" y="2908300"/>
            <a:ext cx="6350001" cy="393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Two ways to think about them:"/>
          <p:cNvSpPr txBox="1"/>
          <p:nvPr/>
        </p:nvSpPr>
        <p:spPr>
          <a:xfrm>
            <a:off x="3506837" y="890883"/>
            <a:ext cx="625083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Two ways to think about them:</a:t>
            </a:r>
          </a:p>
        </p:txBody>
      </p:sp>
    </p:spTree>
    <p:extLst>
      <p:ext uri="{BB962C8B-B14F-4D97-AF65-F5344CB8AC3E}">
        <p14:creationId xmlns:p14="http://schemas.microsoft.com/office/powerpoint/2010/main" val="3953024227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1987" b="2579"/>
          <a:stretch>
            <a:fillRect/>
          </a:stretch>
        </p:blipFill>
        <p:spPr>
          <a:xfrm>
            <a:off x="2062133" y="1370806"/>
            <a:ext cx="8880720" cy="6017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5529" y="7956039"/>
            <a:ext cx="5041901" cy="110490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describes the slope around a point"/>
          <p:cNvSpPr txBox="1"/>
          <p:nvPr/>
        </p:nvSpPr>
        <p:spPr>
          <a:xfrm>
            <a:off x="6486783" y="7911589"/>
            <a:ext cx="5982043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describes the slope around a point</a:t>
            </a:r>
          </a:p>
        </p:txBody>
      </p:sp>
      <p:sp>
        <p:nvSpPr>
          <p:cNvPr id="134" name="Diamond"/>
          <p:cNvSpPr/>
          <p:nvPr/>
        </p:nvSpPr>
        <p:spPr>
          <a:xfrm rot="1071456">
            <a:off x="7730202" y="3501187"/>
            <a:ext cx="1270001" cy="1270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gradFill>
            <a:gsLst>
              <a:gs pos="0">
                <a:srgbClr val="FBFBFB">
                  <a:alpha val="92889"/>
                </a:srgbClr>
              </a:gs>
              <a:gs pos="100000">
                <a:srgbClr val="53585F">
                  <a:alpha val="92889"/>
                </a:srgbClr>
              </a:gs>
            </a:gsLst>
            <a:lin ang="17900182"/>
          </a:gradFill>
          <a:ln w="12700">
            <a:miter lim="400000"/>
          </a:ln>
          <a:effectLst>
            <a:outerShdw blurRad="190500" dist="12700" dir="1771350" rotWithShape="0">
              <a:srgbClr val="000000"/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5" name="Circle"/>
          <p:cNvSpPr/>
          <p:nvPr/>
        </p:nvSpPr>
        <p:spPr>
          <a:xfrm>
            <a:off x="8279617" y="4050602"/>
            <a:ext cx="171171" cy="17117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6" name="Line"/>
          <p:cNvSpPr/>
          <p:nvPr/>
        </p:nvSpPr>
        <p:spPr>
          <a:xfrm flipH="1" flipV="1">
            <a:off x="8247347" y="3810813"/>
            <a:ext cx="109593" cy="32564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7" name="Line"/>
          <p:cNvSpPr/>
          <p:nvPr/>
        </p:nvSpPr>
        <p:spPr>
          <a:xfrm flipV="1">
            <a:off x="8362074" y="3966650"/>
            <a:ext cx="306942" cy="16953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1. Slope of a function:"/>
          <p:cNvSpPr txBox="1"/>
          <p:nvPr/>
        </p:nvSpPr>
        <p:spPr>
          <a:xfrm>
            <a:off x="446451" y="363468"/>
            <a:ext cx="456194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1. Slope of a function:</a:t>
            </a:r>
          </a:p>
        </p:txBody>
      </p:sp>
    </p:spTree>
    <p:extLst>
      <p:ext uri="{BB962C8B-B14F-4D97-AF65-F5344CB8AC3E}">
        <p14:creationId xmlns:p14="http://schemas.microsoft.com/office/powerpoint/2010/main" val="2837652778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474" y="2015313"/>
            <a:ext cx="7983666" cy="3204872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describes how each ‘knob’ affects the output"/>
          <p:cNvSpPr txBox="1"/>
          <p:nvPr/>
        </p:nvSpPr>
        <p:spPr>
          <a:xfrm>
            <a:off x="134700" y="5715473"/>
            <a:ext cx="3899010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2800"/>
            </a:lvl1pPr>
          </a:lstStyle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describes how each ‘knob’ affects the output</a:t>
            </a:r>
          </a:p>
        </p:txBody>
      </p:sp>
      <p:sp>
        <p:nvSpPr>
          <p:cNvPr id="144" name="input"/>
          <p:cNvSpPr txBox="1"/>
          <p:nvPr/>
        </p:nvSpPr>
        <p:spPr>
          <a:xfrm>
            <a:off x="552889" y="2812306"/>
            <a:ext cx="1130656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input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4866" y="3484425"/>
            <a:ext cx="2667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Arrow"/>
          <p:cNvSpPr/>
          <p:nvPr/>
        </p:nvSpPr>
        <p:spPr>
          <a:xfrm>
            <a:off x="1826957" y="3191368"/>
            <a:ext cx="514496" cy="480871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output"/>
          <p:cNvSpPr txBox="1"/>
          <p:nvPr/>
        </p:nvSpPr>
        <p:spPr>
          <a:xfrm>
            <a:off x="11404852" y="2839503"/>
            <a:ext cx="1410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output</a:t>
            </a: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373483" y="3554203"/>
            <a:ext cx="1473201" cy="469901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Arrow"/>
          <p:cNvSpPr/>
          <p:nvPr/>
        </p:nvSpPr>
        <p:spPr>
          <a:xfrm>
            <a:off x="10738748" y="3191368"/>
            <a:ext cx="514496" cy="480871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50" name="2. Knobs on a machine:"/>
          <p:cNvSpPr txBox="1"/>
          <p:nvPr/>
        </p:nvSpPr>
        <p:spPr>
          <a:xfrm>
            <a:off x="332551" y="330097"/>
            <a:ext cx="496839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2. Knobs on a machine:</a:t>
            </a:r>
          </a:p>
        </p:txBody>
      </p:sp>
      <p:pic>
        <p:nvPicPr>
          <p:cNvPr id="1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59320" y="5893273"/>
            <a:ext cx="11684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11793" y="5893273"/>
            <a:ext cx="1168401" cy="1041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12068" y="5890857"/>
            <a:ext cx="1168401" cy="105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698165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345692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93219" y="5022613"/>
            <a:ext cx="795657" cy="7956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536194" y="8160207"/>
            <a:ext cx="8509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147868" y="7849057"/>
            <a:ext cx="1168401" cy="10414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output will change by"/>
          <p:cNvSpPr txBox="1"/>
          <p:nvPr/>
        </p:nvSpPr>
        <p:spPr>
          <a:xfrm>
            <a:off x="6910765" y="8134807"/>
            <a:ext cx="302788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output will change by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1546259" y="8160207"/>
            <a:ext cx="850901" cy="4191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mall change in parameter"/>
          <p:cNvSpPr txBox="1"/>
          <p:nvPr/>
        </p:nvSpPr>
        <p:spPr>
          <a:xfrm>
            <a:off x="607640" y="8134807"/>
            <a:ext cx="375605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small change in parameter</a:t>
            </a:r>
          </a:p>
        </p:txBody>
      </p:sp>
      <p:sp>
        <p:nvSpPr>
          <p:cNvPr id="162" name="Arrow"/>
          <p:cNvSpPr/>
          <p:nvPr/>
        </p:nvSpPr>
        <p:spPr>
          <a:xfrm>
            <a:off x="5751102" y="8129323"/>
            <a:ext cx="795657" cy="480870"/>
          </a:xfrm>
          <a:prstGeom prst="rightArrow">
            <a:avLst>
              <a:gd name="adj1" fmla="val 64382"/>
              <a:gd name="adj2" fmla="val 59857"/>
            </a:avLst>
          </a:prstGeom>
          <a:solidFill>
            <a:srgbClr val="000000"/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80001767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"/>
          <p:cNvGrpSpPr/>
          <p:nvPr/>
        </p:nvGrpSpPr>
        <p:grpSpPr>
          <a:xfrm>
            <a:off x="-1430474" y="259336"/>
            <a:ext cx="12300770" cy="11143589"/>
            <a:chOff x="0" y="0"/>
            <a:chExt cx="12300768" cy="11143588"/>
          </a:xfrm>
        </p:grpSpPr>
        <p:pic>
          <p:nvPicPr>
            <p:cNvPr id="164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3048" y="0"/>
              <a:ext cx="10709368" cy="975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5" name="Rectangle"/>
            <p:cNvSpPr/>
            <p:nvPr/>
          </p:nvSpPr>
          <p:spPr>
            <a:xfrm>
              <a:off x="765920" y="1199808"/>
              <a:ext cx="1638281" cy="7124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6" name="Rectangle"/>
            <p:cNvSpPr/>
            <p:nvPr/>
          </p:nvSpPr>
          <p:spPr>
            <a:xfrm rot="17805386">
              <a:off x="2758046" y="5290689"/>
              <a:ext cx="1538282" cy="71246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67" name="Rectangle"/>
            <p:cNvSpPr/>
            <p:nvPr/>
          </p:nvSpPr>
          <p:spPr>
            <a:xfrm rot="14623735">
              <a:off x="7839764" y="4977550"/>
              <a:ext cx="1538283" cy="74749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69" name="Given a…"/>
          <p:cNvSpPr txBox="1"/>
          <p:nvPr/>
        </p:nvSpPr>
        <p:spPr>
          <a:xfrm>
            <a:off x="6907665" y="7250493"/>
            <a:ext cx="578178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Given a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fixed-point on a function, </a:t>
            </a:r>
          </a:p>
          <a:p>
            <a:pPr marL="0" marR="0" lvl="0" indent="0" algn="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move in the direction opposite of the gradient</a:t>
            </a:r>
          </a:p>
        </p:txBody>
      </p:sp>
      <p:sp>
        <p:nvSpPr>
          <p:cNvPr id="170" name="Gradient descent:"/>
          <p:cNvSpPr txBox="1"/>
          <p:nvPr/>
        </p:nvSpPr>
        <p:spPr>
          <a:xfrm>
            <a:off x="364394" y="345016"/>
            <a:ext cx="9241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descent:</a:t>
            </a:r>
          </a:p>
        </p:txBody>
      </p:sp>
      <p:sp>
        <p:nvSpPr>
          <p:cNvPr id="171" name="Line"/>
          <p:cNvSpPr/>
          <p:nvPr/>
        </p:nvSpPr>
        <p:spPr>
          <a:xfrm flipH="1">
            <a:off x="5530365" y="2116972"/>
            <a:ext cx="371854" cy="721693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2" name="Line"/>
          <p:cNvSpPr/>
          <p:nvPr/>
        </p:nvSpPr>
        <p:spPr>
          <a:xfrm flipH="1">
            <a:off x="5493336" y="6941221"/>
            <a:ext cx="376343" cy="15308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3" name="Line"/>
          <p:cNvSpPr/>
          <p:nvPr/>
        </p:nvSpPr>
        <p:spPr>
          <a:xfrm flipH="1">
            <a:off x="5144675" y="2957212"/>
            <a:ext cx="319014" cy="887422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4" name="Line"/>
          <p:cNvSpPr/>
          <p:nvPr/>
        </p:nvSpPr>
        <p:spPr>
          <a:xfrm flipH="1">
            <a:off x="5054583" y="7112459"/>
            <a:ext cx="380286" cy="53657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5" name="Line"/>
          <p:cNvSpPr/>
          <p:nvPr/>
        </p:nvSpPr>
        <p:spPr>
          <a:xfrm flipH="1">
            <a:off x="4665413" y="3987361"/>
            <a:ext cx="420191" cy="76135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76" name="Line"/>
          <p:cNvSpPr/>
          <p:nvPr/>
        </p:nvSpPr>
        <p:spPr>
          <a:xfrm flipH="1">
            <a:off x="4615006" y="7150559"/>
            <a:ext cx="380286" cy="18839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76206161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"/>
          <p:cNvGrpSpPr/>
          <p:nvPr/>
        </p:nvGrpSpPr>
        <p:grpSpPr>
          <a:xfrm>
            <a:off x="-1430474" y="259336"/>
            <a:ext cx="12300770" cy="11143589"/>
            <a:chOff x="0" y="0"/>
            <a:chExt cx="12300768" cy="11143588"/>
          </a:xfrm>
        </p:grpSpPr>
        <p:pic>
          <p:nvPicPr>
            <p:cNvPr id="17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03048" y="0"/>
              <a:ext cx="10709368" cy="9757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9" name="Rectangle"/>
            <p:cNvSpPr/>
            <p:nvPr/>
          </p:nvSpPr>
          <p:spPr>
            <a:xfrm>
              <a:off x="765920" y="1199808"/>
              <a:ext cx="1638281" cy="712469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0" name="Rectangle"/>
            <p:cNvSpPr/>
            <p:nvPr/>
          </p:nvSpPr>
          <p:spPr>
            <a:xfrm rot="17805386">
              <a:off x="2758046" y="5290689"/>
              <a:ext cx="1538282" cy="71246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  <p:sp>
          <p:nvSpPr>
            <p:cNvPr id="181" name="Rectangle"/>
            <p:cNvSpPr/>
            <p:nvPr/>
          </p:nvSpPr>
          <p:spPr>
            <a:xfrm rot="14623735">
              <a:off x="7839764" y="4977550"/>
              <a:ext cx="1538283" cy="747494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0" marR="0" lvl="0" indent="0" algn="ctr" defTabSz="5842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>
                  <a:solidFill>
                    <a:srgbClr val="FFFFFF"/>
                  </a:solidFill>
                </a:defRPr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Light"/>
                <a:sym typeface="Helvetica Light"/>
              </a:endParaRPr>
            </a:p>
          </p:txBody>
        </p:sp>
      </p:grpSp>
      <p:sp>
        <p:nvSpPr>
          <p:cNvPr id="183" name="Gradient descent:"/>
          <p:cNvSpPr txBox="1"/>
          <p:nvPr/>
        </p:nvSpPr>
        <p:spPr>
          <a:xfrm>
            <a:off x="364394" y="345016"/>
            <a:ext cx="924154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Gradient descent:</a:t>
            </a:r>
          </a:p>
        </p:txBody>
      </p:sp>
      <p:sp>
        <p:nvSpPr>
          <p:cNvPr id="184" name="Line"/>
          <p:cNvSpPr/>
          <p:nvPr/>
        </p:nvSpPr>
        <p:spPr>
          <a:xfrm flipH="1">
            <a:off x="5530365" y="2116972"/>
            <a:ext cx="371854" cy="721693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5" name="Line"/>
          <p:cNvSpPr/>
          <p:nvPr/>
        </p:nvSpPr>
        <p:spPr>
          <a:xfrm flipH="1">
            <a:off x="5493336" y="6941221"/>
            <a:ext cx="376343" cy="15308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6" name="Line"/>
          <p:cNvSpPr/>
          <p:nvPr/>
        </p:nvSpPr>
        <p:spPr>
          <a:xfrm flipH="1">
            <a:off x="5144675" y="2957212"/>
            <a:ext cx="319014" cy="887422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7" name="Line"/>
          <p:cNvSpPr/>
          <p:nvPr/>
        </p:nvSpPr>
        <p:spPr>
          <a:xfrm flipH="1">
            <a:off x="5054583" y="7112459"/>
            <a:ext cx="380286" cy="53657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8" name="Line"/>
          <p:cNvSpPr/>
          <p:nvPr/>
        </p:nvSpPr>
        <p:spPr>
          <a:xfrm flipH="1">
            <a:off x="4665413" y="3987361"/>
            <a:ext cx="420191" cy="761351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89" name="Line"/>
          <p:cNvSpPr/>
          <p:nvPr/>
        </p:nvSpPr>
        <p:spPr>
          <a:xfrm flipH="1">
            <a:off x="4615006" y="7150559"/>
            <a:ext cx="380286" cy="18839"/>
          </a:xfrm>
          <a:prstGeom prst="line">
            <a:avLst/>
          </a:prstGeom>
          <a:ln w="63500">
            <a:solidFill>
              <a:srgbClr val="FFFB00"/>
            </a:solidFill>
            <a:miter lim="400000"/>
            <a:tailEnd type="stealth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90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r="22668" b="62333"/>
          <a:stretch>
            <a:fillRect/>
          </a:stretch>
        </p:blipFill>
        <p:spPr>
          <a:xfrm>
            <a:off x="8443156" y="8270947"/>
            <a:ext cx="3857463" cy="605640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update rule:"/>
          <p:cNvSpPr txBox="1"/>
          <p:nvPr/>
        </p:nvSpPr>
        <p:spPr>
          <a:xfrm>
            <a:off x="9087125" y="7157215"/>
            <a:ext cx="284836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/>
          </a:lstStyle>
          <a:p>
            <a:pPr marL="0" marR="0" lvl="0" indent="0" algn="l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update rule: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93484" y="2477339"/>
            <a:ext cx="1625982" cy="81299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61934" y="2295114"/>
            <a:ext cx="960947" cy="540534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25461" y="2813975"/>
            <a:ext cx="960947" cy="540533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20591" y="3828708"/>
            <a:ext cx="1077742" cy="606230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872231" y="1272569"/>
            <a:ext cx="807510" cy="605632"/>
          </a:xfrm>
          <a:prstGeom prst="rect">
            <a:avLst/>
          </a:prstGeom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7" name="Rectangle"/>
          <p:cNvSpPr/>
          <p:nvPr/>
        </p:nvSpPr>
        <p:spPr>
          <a:xfrm>
            <a:off x="8113208" y="7938762"/>
            <a:ext cx="4355268" cy="1270001"/>
          </a:xfrm>
          <a:prstGeom prst="rect">
            <a:avLst/>
          </a:prstGeom>
          <a:ln w="63500">
            <a:solidFill>
              <a:srgbClr val="000000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rgbClr val="FFFFFF"/>
                </a:solidFill>
              </a:defRPr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5530966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K-nearest neighbo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Backpropagation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890885"/>
      </p:ext>
    </p:extLst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World’s Smallest Perceptron!"/>
          <p:cNvSpPr txBox="1"/>
          <p:nvPr/>
        </p:nvSpPr>
        <p:spPr>
          <a:xfrm>
            <a:off x="1212926" y="1964271"/>
            <a:ext cx="1085834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/>
            </a:lvl1pPr>
          </a:lstStyle>
          <a:p>
            <a:r>
              <a:t>World’s Smallest Perceptron!</a:t>
            </a:r>
          </a:p>
        </p:txBody>
      </p:sp>
      <p:pic>
        <p:nvPicPr>
          <p:cNvPr id="1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0900" y="6968304"/>
            <a:ext cx="1422400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back to the…"/>
          <p:cNvSpPr txBox="1"/>
          <p:nvPr/>
        </p:nvSpPr>
        <p:spPr>
          <a:xfrm>
            <a:off x="5072964" y="897960"/>
            <a:ext cx="28588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back to the…</a:t>
            </a:r>
          </a:p>
        </p:txBody>
      </p:sp>
      <p:sp>
        <p:nvSpPr>
          <p:cNvPr id="126" name="function of ONE parameter!"/>
          <p:cNvSpPr txBox="1"/>
          <p:nvPr/>
        </p:nvSpPr>
        <p:spPr>
          <a:xfrm>
            <a:off x="6924718" y="8610765"/>
            <a:ext cx="575523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ONE</a:t>
            </a:r>
            <a:r>
              <a:t> parameter!</a:t>
            </a:r>
          </a:p>
        </p:txBody>
      </p:sp>
      <p:sp>
        <p:nvSpPr>
          <p:cNvPr id="127" name="(a.k.a. line equation, linear regression)"/>
          <p:cNvSpPr txBox="1"/>
          <p:nvPr/>
        </p:nvSpPr>
        <p:spPr>
          <a:xfrm>
            <a:off x="4415662" y="7409620"/>
            <a:ext cx="445287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(a.k.a. line equation, linear regression)</a:t>
            </a:r>
          </a:p>
        </p:txBody>
      </p:sp>
      <p:sp>
        <p:nvSpPr>
          <p:cNvPr id="128" name="Circle"/>
          <p:cNvSpPr/>
          <p:nvPr/>
        </p:nvSpPr>
        <p:spPr>
          <a:xfrm>
            <a:off x="7624155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29" name="Line"/>
          <p:cNvSpPr/>
          <p:nvPr/>
        </p:nvSpPr>
        <p:spPr>
          <a:xfrm>
            <a:off x="5642602" y="5018737"/>
            <a:ext cx="193574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30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3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39804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73760" y="4910787"/>
            <a:ext cx="241301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83350" y="4604946"/>
            <a:ext cx="317500" cy="215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869139" y="4802837"/>
            <a:ext cx="241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Line"/>
          <p:cNvSpPr/>
          <p:nvPr/>
        </p:nvSpPr>
        <p:spPr>
          <a:xfrm>
            <a:off x="8401234" y="5018737"/>
            <a:ext cx="756668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4823"/>
      </p:ext>
    </p:extLst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raining the world’s smallest perceptron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Training the world’s smallest perceptron</a:t>
            </a:r>
          </a:p>
        </p:txBody>
      </p:sp>
      <p:sp>
        <p:nvSpPr>
          <p:cNvPr id="138" name="this should be the gradient of the loss function"/>
          <p:cNvSpPr txBox="1"/>
          <p:nvPr/>
        </p:nvSpPr>
        <p:spPr>
          <a:xfrm>
            <a:off x="8742255" y="6230205"/>
            <a:ext cx="346923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this should be the gradient of the loss function</a:t>
            </a:r>
          </a:p>
        </p:txBody>
      </p:sp>
      <p:sp>
        <p:nvSpPr>
          <p:cNvPr id="139" name="Now where does this come from?"/>
          <p:cNvSpPr txBox="1"/>
          <p:nvPr/>
        </p:nvSpPr>
        <p:spPr>
          <a:xfrm>
            <a:off x="8155513" y="9034146"/>
            <a:ext cx="4642715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Now where does this come from?</a:t>
            </a:r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59793" y="4028437"/>
            <a:ext cx="5685214" cy="1433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54592" y="5752170"/>
            <a:ext cx="890881" cy="971932"/>
          </a:xfrm>
          <a:prstGeom prst="rect">
            <a:avLst/>
          </a:prstGeom>
        </p:spPr>
      </p:pic>
      <p:pic>
        <p:nvPicPr>
          <p:cNvPr id="146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52073" y="5592366"/>
            <a:ext cx="2703097" cy="76826"/>
          </a:xfrm>
          <a:prstGeom prst="rect">
            <a:avLst/>
          </a:prstGeom>
        </p:spPr>
      </p:pic>
      <p:sp>
        <p:nvSpPr>
          <p:cNvPr id="143" name="This is just gradient descent, that means…"/>
          <p:cNvSpPr txBox="1"/>
          <p:nvPr/>
        </p:nvSpPr>
        <p:spPr>
          <a:xfrm>
            <a:off x="8742255" y="3794565"/>
            <a:ext cx="346923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This is just gradient descent, that means…</a:t>
            </a:r>
          </a:p>
        </p:txBody>
      </p:sp>
    </p:spTree>
    <p:extLst>
      <p:ext uri="{BB962C8B-B14F-4D97-AF65-F5344CB8AC3E}">
        <p14:creationId xmlns:p14="http://schemas.microsoft.com/office/powerpoint/2010/main" val="3369128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Line"/>
          <p:cNvSpPr/>
          <p:nvPr/>
        </p:nvSpPr>
        <p:spPr>
          <a:xfrm>
            <a:off x="6505575" y="5081394"/>
            <a:ext cx="389697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8" name="Circle"/>
          <p:cNvSpPr/>
          <p:nvPr/>
        </p:nvSpPr>
        <p:spPr>
          <a:xfrm>
            <a:off x="88736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39" name="Line"/>
          <p:cNvSpPr/>
          <p:nvPr/>
        </p:nvSpPr>
        <p:spPr>
          <a:xfrm>
            <a:off x="3419474" y="2634059"/>
            <a:ext cx="3102671" cy="241538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0" name="Line"/>
          <p:cNvSpPr/>
          <p:nvPr/>
        </p:nvSpPr>
        <p:spPr>
          <a:xfrm>
            <a:off x="3076574" y="3874442"/>
            <a:ext cx="3454302" cy="11717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1" name="Line"/>
          <p:cNvSpPr/>
          <p:nvPr/>
        </p:nvSpPr>
        <p:spPr>
          <a:xfrm>
            <a:off x="3076575" y="5116026"/>
            <a:ext cx="345430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2" name="Line"/>
          <p:cNvSpPr/>
          <p:nvPr/>
        </p:nvSpPr>
        <p:spPr>
          <a:xfrm flipV="1">
            <a:off x="3076575" y="4996073"/>
            <a:ext cx="3454301" cy="21757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3" name="Circle"/>
          <p:cNvSpPr/>
          <p:nvPr/>
        </p:nvSpPr>
        <p:spPr>
          <a:xfrm>
            <a:off x="613676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4" name="Circle"/>
          <p:cNvSpPr/>
          <p:nvPr/>
        </p:nvSpPr>
        <p:spPr>
          <a:xfrm>
            <a:off x="2714116" y="22442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5" name="Circle"/>
          <p:cNvSpPr/>
          <p:nvPr/>
        </p:nvSpPr>
        <p:spPr>
          <a:xfrm>
            <a:off x="2714116" y="3476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6" name="Circle"/>
          <p:cNvSpPr/>
          <p:nvPr/>
        </p:nvSpPr>
        <p:spPr>
          <a:xfrm>
            <a:off x="2714116" y="47080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147" name="Circle"/>
          <p:cNvSpPr/>
          <p:nvPr/>
        </p:nvSpPr>
        <p:spPr>
          <a:xfrm>
            <a:off x="2714116" y="6778116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pic>
        <p:nvPicPr>
          <p:cNvPr id="14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1396" y="2502644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12169" y="3723332"/>
            <a:ext cx="4318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17874" y="4939010"/>
            <a:ext cx="4318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50455" y="6998741"/>
            <a:ext cx="5715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6801" y="5868044"/>
            <a:ext cx="63501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476402" y="3174355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223742" y="3974256"/>
            <a:ext cx="4826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221757" y="4775200"/>
            <a:ext cx="482601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179738" y="5769719"/>
            <a:ext cx="635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385520" y="4909889"/>
            <a:ext cx="279401" cy="31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18600" y="4854922"/>
            <a:ext cx="241300" cy="43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44782" y="496604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The Perceptron"/>
          <p:cNvSpPr txBox="1"/>
          <p:nvPr/>
        </p:nvSpPr>
        <p:spPr>
          <a:xfrm>
            <a:off x="4877968" y="603250"/>
            <a:ext cx="324886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sym typeface="Helvetica Light"/>
              </a:rPr>
              <a:t>The Perceptron</a:t>
            </a:r>
          </a:p>
        </p:txBody>
      </p:sp>
      <p:sp>
        <p:nvSpPr>
          <p:cNvPr id="161" name="inputs"/>
          <p:cNvSpPr txBox="1"/>
          <p:nvPr/>
        </p:nvSpPr>
        <p:spPr>
          <a:xfrm>
            <a:off x="833158" y="4867622"/>
            <a:ext cx="87617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inputs</a:t>
            </a:r>
          </a:p>
        </p:txBody>
      </p:sp>
      <p:sp>
        <p:nvSpPr>
          <p:cNvPr id="162" name="weights"/>
          <p:cNvSpPr txBox="1"/>
          <p:nvPr/>
        </p:nvSpPr>
        <p:spPr>
          <a:xfrm>
            <a:off x="4983119" y="2646232"/>
            <a:ext cx="105985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weights</a:t>
            </a:r>
          </a:p>
        </p:txBody>
      </p:sp>
      <p:sp>
        <p:nvSpPr>
          <p:cNvPr id="163" name="output"/>
          <p:cNvSpPr txBox="1"/>
          <p:nvPr/>
        </p:nvSpPr>
        <p:spPr>
          <a:xfrm>
            <a:off x="11271305" y="4867622"/>
            <a:ext cx="9040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output</a:t>
            </a:r>
          </a:p>
        </p:txBody>
      </p:sp>
      <p:sp>
        <p:nvSpPr>
          <p:cNvPr id="164" name="sum"/>
          <p:cNvSpPr txBox="1"/>
          <p:nvPr/>
        </p:nvSpPr>
        <p:spPr>
          <a:xfrm>
            <a:off x="6183631" y="4051300"/>
            <a:ext cx="636564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sum</a:t>
            </a:r>
          </a:p>
        </p:txBody>
      </p:sp>
      <p:sp>
        <p:nvSpPr>
          <p:cNvPr id="165" name="sign function…"/>
          <p:cNvSpPr txBox="1"/>
          <p:nvPr/>
        </p:nvSpPr>
        <p:spPr>
          <a:xfrm>
            <a:off x="8232285" y="3942506"/>
            <a:ext cx="2100327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2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sign function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 Light"/>
              <a:ea typeface="+mn-ea"/>
              <a:cs typeface="+mn-cs"/>
              <a:sym typeface="Helvetica Light"/>
            </a:endParaRPr>
          </a:p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latin typeface="Helvetica"/>
                <a:ea typeface="Helvetica"/>
                <a:cs typeface="Helvetica"/>
                <a:sym typeface="Helvetica"/>
              </a:defRPr>
            </a:pPr>
            <a: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Light"/>
                <a:ea typeface="+mn-ea"/>
                <a:cs typeface="+mn-cs"/>
                <a:sym typeface="Helvetica Light"/>
              </a:rPr>
              <a:t>(Heaviside step function)</a:t>
            </a:r>
          </a:p>
        </p:txBody>
      </p:sp>
    </p:spTree>
    <p:extLst>
      <p:ext uri="{BB962C8B-B14F-4D97-AF65-F5344CB8AC3E}">
        <p14:creationId xmlns:p14="http://schemas.microsoft.com/office/powerpoint/2010/main" val="4267240527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0804" y="1938977"/>
            <a:ext cx="732198" cy="1193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75684" y="3470852"/>
            <a:ext cx="28067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01604" y="7515567"/>
            <a:ext cx="1877752" cy="402376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…is the rate at which this will change…"/>
          <p:cNvSpPr txBox="1"/>
          <p:nvPr/>
        </p:nvSpPr>
        <p:spPr>
          <a:xfrm>
            <a:off x="1812812" y="2229705"/>
            <a:ext cx="8245069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…is the rate at which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this</a:t>
            </a:r>
            <a:r>
              <a:t> will change…</a:t>
            </a:r>
          </a:p>
        </p:txBody>
      </p:sp>
      <p:sp>
        <p:nvSpPr>
          <p:cNvPr id="155" name="… per unit change of this"/>
          <p:cNvSpPr txBox="1"/>
          <p:nvPr/>
        </p:nvSpPr>
        <p:spPr>
          <a:xfrm>
            <a:off x="7119846" y="5843803"/>
            <a:ext cx="5374311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… per unit change of </a:t>
            </a:r>
            <a:r>
              <a:rPr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rPr>
              <a:t>this</a:t>
            </a:r>
          </a:p>
        </p:txBody>
      </p:sp>
      <p:pic>
        <p:nvPicPr>
          <p:cNvPr id="162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02765" y="2833828"/>
            <a:ext cx="758166" cy="1336069"/>
          </a:xfrm>
          <a:prstGeom prst="rect">
            <a:avLst/>
          </a:prstGeom>
        </p:spPr>
      </p:pic>
      <p:pic>
        <p:nvPicPr>
          <p:cNvPr id="164" name="Connection Line" descr="Connection 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1278403" y="6477870"/>
            <a:ext cx="621939" cy="954514"/>
          </a:xfrm>
          <a:prstGeom prst="rect">
            <a:avLst/>
          </a:prstGeom>
        </p:spPr>
      </p:pic>
      <p:sp>
        <p:nvSpPr>
          <p:cNvPr id="158" name="the loss function"/>
          <p:cNvSpPr txBox="1"/>
          <p:nvPr/>
        </p:nvSpPr>
        <p:spPr>
          <a:xfrm>
            <a:off x="4097070" y="4482096"/>
            <a:ext cx="196392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the loss function</a:t>
            </a:r>
          </a:p>
        </p:txBody>
      </p:sp>
      <p:sp>
        <p:nvSpPr>
          <p:cNvPr id="159" name="the weight parameter"/>
          <p:cNvSpPr txBox="1"/>
          <p:nvPr/>
        </p:nvSpPr>
        <p:spPr>
          <a:xfrm>
            <a:off x="9913417" y="8070599"/>
            <a:ext cx="252806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the weight parameter</a:t>
            </a:r>
          </a:p>
        </p:txBody>
      </p:sp>
      <p:pic>
        <p:nvPicPr>
          <p:cNvPr id="160" name="Oval" descr="Oval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633633">
            <a:off x="10881812" y="7317096"/>
            <a:ext cx="669582" cy="729505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61" name="Let’s compute the derivative…"/>
          <p:cNvSpPr txBox="1"/>
          <p:nvPr/>
        </p:nvSpPr>
        <p:spPr>
          <a:xfrm>
            <a:off x="8547422" y="9152938"/>
            <a:ext cx="424190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Let’s compute the derivative…</a:t>
            </a:r>
          </a:p>
        </p:txBody>
      </p:sp>
    </p:spTree>
    <p:extLst>
      <p:ext uri="{BB962C8B-B14F-4D97-AF65-F5344CB8AC3E}">
        <p14:creationId xmlns:p14="http://schemas.microsoft.com/office/powerpoint/2010/main" val="2309453728"/>
      </p:ext>
    </p:extLst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ompute the derivative"/>
          <p:cNvSpPr txBox="1"/>
          <p:nvPr/>
        </p:nvSpPr>
        <p:spPr>
          <a:xfrm>
            <a:off x="469765" y="687159"/>
            <a:ext cx="486552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Compute the derivative</a:t>
            </a:r>
          </a:p>
        </p:txBody>
      </p:sp>
      <p:sp>
        <p:nvSpPr>
          <p:cNvPr id="168" name="That means the weight update for gradient descent is:"/>
          <p:cNvSpPr txBox="1"/>
          <p:nvPr/>
        </p:nvSpPr>
        <p:spPr>
          <a:xfrm>
            <a:off x="481514" y="6225317"/>
            <a:ext cx="11345398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That means the weight update for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gradient descent</a:t>
            </a:r>
            <a:r>
              <a:t> is:</a:t>
            </a:r>
          </a:p>
        </p:txBody>
      </p:sp>
      <p:pic>
        <p:nvPicPr>
          <p:cNvPr id="16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73639" y="1824791"/>
            <a:ext cx="5857522" cy="3720098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just shorthand"/>
          <p:cNvSpPr txBox="1"/>
          <p:nvPr/>
        </p:nvSpPr>
        <p:spPr>
          <a:xfrm>
            <a:off x="9704012" y="5036234"/>
            <a:ext cx="1728217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just shorthand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1591" y="7522343"/>
            <a:ext cx="4161618" cy="1341475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move in direction of negative gradient"/>
          <p:cNvSpPr txBox="1"/>
          <p:nvPr/>
        </p:nvSpPr>
        <p:spPr>
          <a:xfrm>
            <a:off x="7833036" y="7553452"/>
            <a:ext cx="4401059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solidFill>
                  <a:schemeClr val="accent2"/>
                </a:solidFill>
              </a:defRPr>
            </a:lvl1pPr>
          </a:lstStyle>
          <a:p>
            <a:r>
              <a:t>move in direction of negative gradient</a:t>
            </a:r>
          </a:p>
        </p:txBody>
      </p:sp>
    </p:spTree>
    <p:extLst>
      <p:ext uri="{BB962C8B-B14F-4D97-AF65-F5344CB8AC3E}">
        <p14:creationId xmlns:p14="http://schemas.microsoft.com/office/powerpoint/2010/main" val="201711857"/>
      </p:ext>
    </p:extLst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radient Descent (world’s smallest perceptron)…"/>
          <p:cNvSpPr txBox="1"/>
          <p:nvPr/>
        </p:nvSpPr>
        <p:spPr>
          <a:xfrm>
            <a:off x="350165" y="815018"/>
            <a:ext cx="12304470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 </a:t>
            </a:r>
            <a:r>
              <a:rPr sz="3200" b="0"/>
              <a:t>(world’s smallest perceptron)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6782" y="2489116"/>
            <a:ext cx="1547948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53176" y="4357663"/>
            <a:ext cx="1562101" cy="419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53176" y="6890744"/>
            <a:ext cx="4978401" cy="952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53176" y="5028034"/>
            <a:ext cx="3086101" cy="939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553176" y="8049580"/>
            <a:ext cx="2527301" cy="330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95006716"/>
      </p:ext>
    </p:extLst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raining the world’s smallest perceptron"/>
          <p:cNvSpPr txBox="1"/>
          <p:nvPr/>
        </p:nvSpPr>
        <p:spPr>
          <a:xfrm>
            <a:off x="1749761" y="2820581"/>
            <a:ext cx="9505278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Training the world’s smallest perceptron</a:t>
            </a:r>
          </a:p>
        </p:txBody>
      </p:sp>
      <p:pic>
        <p:nvPicPr>
          <p:cNvPr id="18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9793" y="4028437"/>
            <a:ext cx="5685214" cy="14332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6528773"/>
      </p:ext>
    </p:extLst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ircle"/>
          <p:cNvSpPr/>
          <p:nvPr/>
        </p:nvSpPr>
        <p:spPr>
          <a:xfrm>
            <a:off x="739665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89" name="Line"/>
          <p:cNvSpPr/>
          <p:nvPr/>
        </p:nvSpPr>
        <p:spPr>
          <a:xfrm>
            <a:off x="5642602" y="5018737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0" name="Circle"/>
          <p:cNvSpPr/>
          <p:nvPr/>
        </p:nvSpPr>
        <p:spPr>
          <a:xfrm>
            <a:off x="4928777" y="4653103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47990" y="4866337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world’s (second) smallest perceptron!"/>
          <p:cNvSpPr txBox="1"/>
          <p:nvPr/>
        </p:nvSpPr>
        <p:spPr>
          <a:xfrm>
            <a:off x="1890799" y="1449762"/>
            <a:ext cx="9502601" cy="21339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600"/>
            </a:pPr>
            <a:r>
              <a:rPr dirty="0"/>
              <a:t>world’s (second) smallest </a:t>
            </a:r>
            <a:endParaRPr lang="en-US" dirty="0"/>
          </a:p>
          <a:p>
            <a:pPr>
              <a:defRPr sz="6600"/>
            </a:pPr>
            <a:r>
              <a:rPr b="1" dirty="0">
                <a:latin typeface="Helvetica"/>
                <a:ea typeface="Helvetica"/>
                <a:cs typeface="Helvetica"/>
                <a:sym typeface="Helvetica"/>
              </a:rPr>
              <a:t>perceptron</a:t>
            </a:r>
            <a:r>
              <a:rPr dirty="0"/>
              <a:t>!</a:t>
            </a:r>
          </a:p>
        </p:txBody>
      </p:sp>
      <p:sp>
        <p:nvSpPr>
          <p:cNvPr id="193" name="Line"/>
          <p:cNvSpPr/>
          <p:nvPr/>
        </p:nvSpPr>
        <p:spPr>
          <a:xfrm flipV="1">
            <a:off x="5665174" y="5235671"/>
            <a:ext cx="1678489" cy="72460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4" name="Circle"/>
          <p:cNvSpPr/>
          <p:nvPr/>
        </p:nvSpPr>
        <p:spPr>
          <a:xfrm>
            <a:off x="4951349" y="5594644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195" name="function of two parameters!"/>
          <p:cNvSpPr txBox="1"/>
          <p:nvPr/>
        </p:nvSpPr>
        <p:spPr>
          <a:xfrm>
            <a:off x="6912216" y="8610765"/>
            <a:ext cx="5780234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two</a:t>
            </a:r>
            <a:r>
              <a:t> parameters!</a:t>
            </a:r>
          </a:p>
        </p:txBody>
      </p:sp>
      <p:pic>
        <p:nvPicPr>
          <p:cNvPr id="19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3400" y="4530047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0800" y="5768674"/>
            <a:ext cx="482600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84860" y="4879037"/>
            <a:ext cx="4191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101082" y="5820578"/>
            <a:ext cx="431801" cy="279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7040613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radient Descent…"/>
          <p:cNvSpPr txBox="1"/>
          <p:nvPr/>
        </p:nvSpPr>
        <p:spPr>
          <a:xfrm>
            <a:off x="350165" y="815018"/>
            <a:ext cx="12304470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20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6782" y="2263488"/>
            <a:ext cx="1547948" cy="520674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we just need to compute partial derivatives for this network"/>
          <p:cNvSpPr txBox="1"/>
          <p:nvPr/>
        </p:nvSpPr>
        <p:spPr>
          <a:xfrm>
            <a:off x="7299761" y="4859502"/>
            <a:ext cx="4568859" cy="1115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we just need to compute partial derivatives for this network</a:t>
            </a:r>
          </a:p>
        </p:txBody>
      </p:sp>
      <p:pic>
        <p:nvPicPr>
          <p:cNvPr id="206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1458" y="5703082"/>
            <a:ext cx="3064586" cy="1044430"/>
          </a:xfrm>
          <a:prstGeom prst="rect">
            <a:avLst/>
          </a:prstGeom>
        </p:spPr>
      </p:pic>
      <p:pic>
        <p:nvPicPr>
          <p:cNvPr id="205" name="Oval" descr="Oval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089">
            <a:off x="454442" y="5789779"/>
            <a:ext cx="5773523" cy="1132331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4369147"/>
      </p:ext>
    </p:extLst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Rectangle"/>
          <p:cNvSpPr/>
          <p:nvPr/>
        </p:nvSpPr>
        <p:spPr>
          <a:xfrm>
            <a:off x="7728298" y="6011129"/>
            <a:ext cx="4594987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2" name="Rectangle"/>
          <p:cNvSpPr/>
          <p:nvPr/>
        </p:nvSpPr>
        <p:spPr>
          <a:xfrm>
            <a:off x="1484420" y="6011129"/>
            <a:ext cx="4459724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" name="Back-Propagation"/>
          <p:cNvSpPr txBox="1"/>
          <p:nvPr/>
        </p:nvSpPr>
        <p:spPr>
          <a:xfrm>
            <a:off x="3899128" y="185894"/>
            <a:ext cx="52065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Derivative computation</a:t>
            </a:r>
            <a:endParaRPr dirty="0"/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915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7214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Why do we have partial derivatives now?"/>
          <p:cNvSpPr txBox="1"/>
          <p:nvPr/>
        </p:nvSpPr>
        <p:spPr>
          <a:xfrm>
            <a:off x="2600384" y="7510910"/>
            <a:ext cx="8430769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i="1">
                <a:solidFill>
                  <a:schemeClr val="accent1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Why do we have partial derivatives now?</a:t>
            </a:r>
          </a:p>
        </p:txBody>
      </p:sp>
    </p:spTree>
    <p:extLst>
      <p:ext uri="{BB962C8B-B14F-4D97-AF65-F5344CB8AC3E}">
        <p14:creationId xmlns:p14="http://schemas.microsoft.com/office/powerpoint/2010/main" val="540863420"/>
      </p:ext>
    </p:extLst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Rectangle"/>
          <p:cNvSpPr/>
          <p:nvPr/>
        </p:nvSpPr>
        <p:spPr>
          <a:xfrm>
            <a:off x="7728298" y="6011129"/>
            <a:ext cx="4594987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Rectangle"/>
          <p:cNvSpPr/>
          <p:nvPr/>
        </p:nvSpPr>
        <p:spPr>
          <a:xfrm>
            <a:off x="1484420" y="6011129"/>
            <a:ext cx="4459724" cy="725771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Back-Propagation"/>
          <p:cNvSpPr txBox="1"/>
          <p:nvPr/>
        </p:nvSpPr>
        <p:spPr>
          <a:xfrm>
            <a:off x="3899128" y="185894"/>
            <a:ext cx="5206555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dirty="0"/>
              <a:t>Derivative computation</a:t>
            </a:r>
            <a:endParaRPr dirty="0"/>
          </a:p>
        </p:txBody>
      </p:sp>
      <p:pic>
        <p:nvPicPr>
          <p:cNvPr id="22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915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7214" y="1228074"/>
            <a:ext cx="5219701" cy="538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"/>
          <p:cNvSpPr/>
          <p:nvPr/>
        </p:nvSpPr>
        <p:spPr>
          <a:xfrm>
            <a:off x="8515018" y="8504664"/>
            <a:ext cx="3873178" cy="647701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Rectangle"/>
          <p:cNvSpPr/>
          <p:nvPr/>
        </p:nvSpPr>
        <p:spPr>
          <a:xfrm>
            <a:off x="2037338" y="8504664"/>
            <a:ext cx="3873178" cy="647701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5492" y="7941019"/>
            <a:ext cx="4267201" cy="111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958335" y="7941019"/>
            <a:ext cx="4279901" cy="111760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Gradient Update"/>
          <p:cNvSpPr txBox="1"/>
          <p:nvPr/>
        </p:nvSpPr>
        <p:spPr>
          <a:xfrm>
            <a:off x="4828833" y="7222219"/>
            <a:ext cx="3670772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Gradient Update</a:t>
            </a:r>
          </a:p>
        </p:txBody>
      </p:sp>
    </p:spTree>
    <p:extLst>
      <p:ext uri="{BB962C8B-B14F-4D97-AF65-F5344CB8AC3E}">
        <p14:creationId xmlns:p14="http://schemas.microsoft.com/office/powerpoint/2010/main" val="2212390601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Rectangle"/>
          <p:cNvSpPr/>
          <p:nvPr/>
        </p:nvSpPr>
        <p:spPr>
          <a:xfrm>
            <a:off x="8420701" y="7730755"/>
            <a:ext cx="3714997" cy="1151380"/>
          </a:xfrm>
          <a:prstGeom prst="rect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" name="Rectangle"/>
          <p:cNvSpPr/>
          <p:nvPr/>
        </p:nvSpPr>
        <p:spPr>
          <a:xfrm>
            <a:off x="8420701" y="6581092"/>
            <a:ext cx="3173348" cy="1030552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Gradient Descent…"/>
          <p:cNvSpPr txBox="1"/>
          <p:nvPr/>
        </p:nvSpPr>
        <p:spPr>
          <a:xfrm>
            <a:off x="1409417" y="1196018"/>
            <a:ext cx="10963404" cy="798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spcBef>
                <a:spcPts val="1100"/>
              </a:spcBef>
              <a:defRPr b="1"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Descent</a:t>
            </a:r>
          </a:p>
          <a:p>
            <a:pPr algn="l">
              <a:lnSpc>
                <a:spcPct val="150000"/>
              </a:lnSpc>
              <a:spcBef>
                <a:spcPts val="1100"/>
              </a:spcBef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 each sample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Predict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Forward pass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Compute Loss</a:t>
            </a:r>
          </a:p>
          <a:p>
            <a:pPr marL="1270000" lvl="1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rabi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Update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Back Propagation</a:t>
            </a:r>
          </a:p>
          <a:p>
            <a:pPr marL="1905000" lvl="2" indent="-635000" algn="l">
              <a:lnSpc>
                <a:spcPct val="150000"/>
              </a:lnSpc>
              <a:spcBef>
                <a:spcPts val="1100"/>
              </a:spcBef>
              <a:buSzPct val="100000"/>
              <a:buAutoNum type="alphaLcPeriod"/>
              <a:defRPr>
                <a:latin typeface="Courier New"/>
                <a:ea typeface="Courier New"/>
                <a:cs typeface="Courier New"/>
                <a:sym typeface="Courier New"/>
              </a:defRPr>
            </a:pPr>
            <a:r>
              <a:t>Gradient update</a:t>
            </a:r>
          </a:p>
        </p:txBody>
      </p:sp>
      <p:pic>
        <p:nvPicPr>
          <p:cNvPr id="2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47618" y="2656358"/>
            <a:ext cx="1547947" cy="5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64162" y="5301751"/>
            <a:ext cx="2239485" cy="726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15905" y="4514298"/>
            <a:ext cx="2408478" cy="3857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554461" y="7880194"/>
            <a:ext cx="3447477" cy="852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557349" y="6691930"/>
            <a:ext cx="2853285" cy="808876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(adjustable step size)"/>
          <p:cNvSpPr txBox="1"/>
          <p:nvPr/>
        </p:nvSpPr>
        <p:spPr>
          <a:xfrm>
            <a:off x="5598039" y="8933059"/>
            <a:ext cx="28532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(adjustable step size)</a:t>
            </a:r>
          </a:p>
        </p:txBody>
      </p:sp>
      <p:pic>
        <p:nvPicPr>
          <p:cNvPr id="246" name="Connection Line" descr="Connection Line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976843" y="9018654"/>
            <a:ext cx="2114549" cy="664070"/>
          </a:xfrm>
          <a:prstGeom prst="rect">
            <a:avLst/>
          </a:prstGeom>
        </p:spPr>
      </p:pic>
      <p:sp>
        <p:nvSpPr>
          <p:cNvPr id="244" name="two BP lines now"/>
          <p:cNvSpPr txBox="1"/>
          <p:nvPr/>
        </p:nvSpPr>
        <p:spPr>
          <a:xfrm>
            <a:off x="8887632" y="6150582"/>
            <a:ext cx="2239485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rPr dirty="0"/>
              <a:t>two lines now</a:t>
            </a:r>
          </a:p>
        </p:txBody>
      </p:sp>
      <p:sp>
        <p:nvSpPr>
          <p:cNvPr id="245" name="(side computation to track loss. not needed for backprop)"/>
          <p:cNvSpPr txBox="1"/>
          <p:nvPr/>
        </p:nvSpPr>
        <p:spPr>
          <a:xfrm>
            <a:off x="9902341" y="5398476"/>
            <a:ext cx="2853284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400">
                <a:solidFill>
                  <a:schemeClr val="accent2">
                    <a:hueOff val="-554920"/>
                    <a:satOff val="-21482"/>
                    <a:lumOff val="-6228"/>
                  </a:schemeClr>
                </a:solidFill>
              </a:defRPr>
            </a:lvl1pPr>
          </a:lstStyle>
          <a:p>
            <a:r>
              <a:t>(side computation to track loss. not needed for backprop)</a:t>
            </a:r>
          </a:p>
        </p:txBody>
      </p:sp>
    </p:spTree>
    <p:extLst>
      <p:ext uri="{BB962C8B-B14F-4D97-AF65-F5344CB8AC3E}">
        <p14:creationId xmlns:p14="http://schemas.microsoft.com/office/powerpoint/2010/main" val="2142153734"/>
      </p:ext>
    </p:extLst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We haven’t seen a lot of ‘propagation’ yet because our perceptrons only had one layer…"/>
          <p:cNvSpPr txBox="1"/>
          <p:nvPr/>
        </p:nvSpPr>
        <p:spPr>
          <a:xfrm>
            <a:off x="1868118" y="4271507"/>
            <a:ext cx="9268563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We haven’t seen a lot of ‘propagation’ yet </a:t>
            </a:r>
            <a:endParaRPr lang="en-US" dirty="0"/>
          </a:p>
          <a:p>
            <a:r>
              <a:rPr dirty="0"/>
              <a:t>because our </a:t>
            </a:r>
            <a:r>
              <a:rPr dirty="0" err="1"/>
              <a:t>perceptrons</a:t>
            </a:r>
            <a:r>
              <a:rPr dirty="0"/>
              <a:t> only had </a:t>
            </a:r>
            <a:r>
              <a:rPr u="sng" dirty="0"/>
              <a:t>one</a:t>
            </a:r>
            <a:r>
              <a:rPr dirty="0"/>
              <a:t> layer…</a:t>
            </a:r>
          </a:p>
        </p:txBody>
      </p:sp>
    </p:spTree>
    <p:extLst>
      <p:ext uri="{BB962C8B-B14F-4D97-AF65-F5344CB8AC3E}">
        <p14:creationId xmlns:p14="http://schemas.microsoft.com/office/powerpoint/2010/main" val="178031476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1968501"/>
            <a:ext cx="13004800" cy="439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l" defTabSz="1300460" hangingPunct="1"/>
            <a:endParaRPr sz="1801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35380" y="6756400"/>
            <a:ext cx="10728960" cy="2557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defTabSz="1300460" hangingPunct="1"/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Neural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nets</a:t>
            </a:r>
            <a:r>
              <a:rPr lang="en-US" kern="1200" dirty="0">
                <a:solidFill>
                  <a:prstClr val="black"/>
                </a:solidFill>
                <a:latin typeface="Arial"/>
                <a:cs typeface="Arial"/>
              </a:rPr>
              <a:t>/</a:t>
            </a:r>
            <a:r>
              <a:rPr lang="en-US" kern="1200" dirty="0" err="1">
                <a:solidFill>
                  <a:prstClr val="black"/>
                </a:solidFill>
                <a:latin typeface="Arial"/>
                <a:cs typeface="Arial"/>
              </a:rPr>
              <a:t>perceptrons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-26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loosely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inspired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95" dirty="0">
                <a:solidFill>
                  <a:prstClr val="black"/>
                </a:solidFill>
                <a:latin typeface="Arial"/>
                <a:cs typeface="Arial"/>
              </a:rPr>
              <a:t>by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55" dirty="0">
                <a:solidFill>
                  <a:prstClr val="black"/>
                </a:solidFill>
                <a:latin typeface="Arial"/>
                <a:cs typeface="Arial"/>
              </a:rPr>
              <a:t>biology</a:t>
            </a:r>
            <a:r>
              <a:rPr lang="en-US" kern="1200" spc="55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kern="12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39693" marR="131438" indent="7620" defTabSz="1300460" hangingPunct="1">
              <a:lnSpc>
                <a:spcPts val="4299"/>
              </a:lnSpc>
              <a:spcBef>
                <a:spcPts val="2739"/>
              </a:spcBef>
            </a:pP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But they </a:t>
            </a:r>
            <a:r>
              <a:rPr kern="1200" spc="26" dirty="0">
                <a:solidFill>
                  <a:prstClr val="black"/>
                </a:solidFill>
                <a:latin typeface="Arial"/>
                <a:cs typeface="Arial"/>
              </a:rPr>
              <a:t>certainly </a:t>
            </a:r>
            <a:r>
              <a:rPr kern="1200" spc="-26" dirty="0">
                <a:solidFill>
                  <a:prstClr val="black"/>
                </a:solidFill>
                <a:latin typeface="Arial"/>
                <a:cs typeface="Arial"/>
              </a:rPr>
              <a:t>are </a:t>
            </a:r>
            <a:r>
              <a:rPr b="1" kern="1200" spc="-6" dirty="0">
                <a:solidFill>
                  <a:prstClr val="black"/>
                </a:solidFill>
                <a:latin typeface="Arial"/>
                <a:cs typeface="Arial"/>
              </a:rPr>
              <a:t>not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a </a:t>
            </a:r>
            <a:r>
              <a:rPr kern="1200" spc="36" dirty="0">
                <a:solidFill>
                  <a:prstClr val="black"/>
                </a:solidFill>
                <a:latin typeface="Arial"/>
                <a:cs typeface="Arial"/>
              </a:rPr>
              <a:t>model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of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how  the </a:t>
            </a:r>
            <a:r>
              <a:rPr kern="1200" spc="36" dirty="0">
                <a:solidFill>
                  <a:prstClr val="black"/>
                </a:solidFill>
                <a:latin typeface="Arial"/>
                <a:cs typeface="Arial"/>
              </a:rPr>
              <a:t>brain </a:t>
            </a:r>
            <a:r>
              <a:rPr kern="1200" dirty="0">
                <a:solidFill>
                  <a:prstClr val="black"/>
                </a:solidFill>
                <a:latin typeface="Arial"/>
                <a:cs typeface="Arial"/>
              </a:rPr>
              <a:t>works,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or even how </a:t>
            </a:r>
            <a:r>
              <a:rPr kern="1200" spc="-10" dirty="0">
                <a:solidFill>
                  <a:prstClr val="black"/>
                </a:solidFill>
                <a:latin typeface="Arial"/>
                <a:cs typeface="Arial"/>
              </a:rPr>
              <a:t>neurons</a:t>
            </a:r>
            <a:r>
              <a:rPr kern="1200" spc="-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kern="1200" spc="-6" dirty="0">
                <a:solidFill>
                  <a:prstClr val="black"/>
                </a:solidFill>
                <a:latin typeface="Arial"/>
                <a:cs typeface="Arial"/>
              </a:rPr>
              <a:t>work</a:t>
            </a:r>
            <a:r>
              <a:rPr lang="en-US" kern="1200" spc="-6" dirty="0">
                <a:solidFill>
                  <a:prstClr val="black"/>
                </a:solidFill>
                <a:latin typeface="Arial"/>
                <a:cs typeface="Arial"/>
              </a:rPr>
              <a:t>.</a:t>
            </a:r>
            <a:endParaRPr kern="12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1130300" y="254000"/>
            <a:ext cx="10734040" cy="8754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699"/>
            <a:r>
              <a:rPr lang="en-US" sz="5689" spc="36" dirty="0"/>
              <a:t>Aside: </a:t>
            </a:r>
            <a:r>
              <a:rPr sz="5689" spc="36" dirty="0"/>
              <a:t>Inspiration </a:t>
            </a:r>
            <a:r>
              <a:rPr sz="5689" spc="-40" dirty="0"/>
              <a:t>from</a:t>
            </a:r>
            <a:r>
              <a:rPr sz="5689" spc="-60" dirty="0"/>
              <a:t> </a:t>
            </a:r>
            <a:r>
              <a:rPr sz="5689" spc="60" dirty="0"/>
              <a:t>Biology</a:t>
            </a:r>
            <a:endParaRPr sz="5689" dirty="0"/>
          </a:p>
        </p:txBody>
      </p:sp>
    </p:spTree>
    <p:extLst>
      <p:ext uri="{BB962C8B-B14F-4D97-AF65-F5344CB8AC3E}">
        <p14:creationId xmlns:p14="http://schemas.microsoft.com/office/powerpoint/2010/main" val="389027874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ircle"/>
          <p:cNvSpPr/>
          <p:nvPr/>
        </p:nvSpPr>
        <p:spPr>
          <a:xfrm>
            <a:off x="8796512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4" name="Line"/>
          <p:cNvSpPr/>
          <p:nvPr/>
        </p:nvSpPr>
        <p:spPr>
          <a:xfrm>
            <a:off x="1983778" y="5036466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5" name="Circle"/>
          <p:cNvSpPr/>
          <p:nvPr/>
        </p:nvSpPr>
        <p:spPr>
          <a:xfrm>
            <a:off x="126995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6" name="multi-layer perceptron"/>
          <p:cNvSpPr txBox="1"/>
          <p:nvPr/>
        </p:nvSpPr>
        <p:spPr>
          <a:xfrm>
            <a:off x="2160047" y="1964271"/>
            <a:ext cx="8964106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6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>
                <a:latin typeface="+mn-lt"/>
                <a:ea typeface="+mn-ea"/>
                <a:cs typeface="+mn-cs"/>
                <a:sym typeface="Helvetica Light"/>
              </a:defRPr>
            </a:pPr>
            <a:r>
              <a:rPr b="1">
                <a:latin typeface="Helvetica"/>
                <a:ea typeface="Helvetica"/>
                <a:cs typeface="Helvetica"/>
                <a:sym typeface="Helvetica"/>
              </a:rPr>
              <a:t>multi-layer perceptron</a:t>
            </a:r>
          </a:p>
        </p:txBody>
      </p:sp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4936" y="49285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Circle"/>
          <p:cNvSpPr/>
          <p:nvPr/>
        </p:nvSpPr>
        <p:spPr>
          <a:xfrm>
            <a:off x="373783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59" name="function of FOUR parameters and FOUR layers!"/>
          <p:cNvSpPr txBox="1"/>
          <p:nvPr/>
        </p:nvSpPr>
        <p:spPr>
          <a:xfrm>
            <a:off x="392378" y="7285084"/>
            <a:ext cx="12220045" cy="6477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function of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t> parameters and </a:t>
            </a:r>
            <a:r>
              <a:rPr b="1">
                <a:latin typeface="Helvetica"/>
                <a:ea typeface="Helvetica"/>
                <a:cs typeface="Helvetica"/>
                <a:sym typeface="Helvetica"/>
              </a:rPr>
              <a:t>FOUR</a:t>
            </a:r>
            <a:r>
              <a:t> layers!</a:t>
            </a:r>
          </a:p>
        </p:txBody>
      </p:sp>
      <p:sp>
        <p:nvSpPr>
          <p:cNvPr id="260" name="Line"/>
          <p:cNvSpPr/>
          <p:nvPr/>
        </p:nvSpPr>
        <p:spPr>
          <a:xfrm>
            <a:off x="4503559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36473" y="4382696"/>
            <a:ext cx="4699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76609" y="4382696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Line"/>
          <p:cNvSpPr/>
          <p:nvPr/>
        </p:nvSpPr>
        <p:spPr>
          <a:xfrm flipV="1">
            <a:off x="2016689" y="5306311"/>
            <a:ext cx="1714533" cy="628747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97725" y="5808490"/>
            <a:ext cx="177801" cy="33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9386" y="5814840"/>
            <a:ext cx="152401" cy="317501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Circle"/>
          <p:cNvSpPr/>
          <p:nvPr/>
        </p:nvSpPr>
        <p:spPr>
          <a:xfrm>
            <a:off x="6277833" y="4670832"/>
            <a:ext cx="731268" cy="731268"/>
          </a:xfrm>
          <a:prstGeom prst="ellipse">
            <a:avLst/>
          </a:prstGeom>
          <a:solidFill>
            <a:srgbClr val="FFFFFF"/>
          </a:solidFill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67" name="Line"/>
          <p:cNvSpPr/>
          <p:nvPr/>
        </p:nvSpPr>
        <p:spPr>
          <a:xfrm>
            <a:off x="7043559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6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9976" y="4837315"/>
            <a:ext cx="3937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463511" y="4837315"/>
            <a:ext cx="4064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662057" y="4376346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1589791" y="4884066"/>
            <a:ext cx="228601" cy="3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Line"/>
          <p:cNvSpPr/>
          <p:nvPr/>
        </p:nvSpPr>
        <p:spPr>
          <a:xfrm>
            <a:off x="9585504" y="5053215"/>
            <a:ext cx="171959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072178" y="4945265"/>
            <a:ext cx="203201" cy="2159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7638150"/>
      </p:ext>
    </p:extLst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78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7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4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7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88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28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292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293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4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5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6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297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298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299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00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01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02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03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04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09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10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11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12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13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3950217"/>
      </p:ext>
    </p:extLst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0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2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6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27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29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0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31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33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334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335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6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7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8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39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340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41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42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43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44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45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46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51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52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53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54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55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40528" y="1035050"/>
            <a:ext cx="4214713" cy="32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42407"/>
      </p:ext>
    </p:extLst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36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6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6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7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7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7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7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37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37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8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38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8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38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8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38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38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39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39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9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39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39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39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39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00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840528" y="1035050"/>
            <a:ext cx="4214713" cy="3225563"/>
          </a:xfrm>
          <a:prstGeom prst="rect">
            <a:avLst/>
          </a:prstGeom>
        </p:spPr>
      </p:pic>
      <p:pic>
        <p:nvPicPr>
          <p:cNvPr id="402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80618"/>
          <a:stretch>
            <a:fillRect/>
          </a:stretch>
        </p:blipFill>
        <p:spPr>
          <a:xfrm>
            <a:off x="1129413" y="4801025"/>
            <a:ext cx="10745974" cy="726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92709313"/>
      </p:ext>
    </p:extLst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0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0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1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1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2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42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42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2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42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3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43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3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43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3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43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4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4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44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4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4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309577" y="1258991"/>
            <a:ext cx="4737146" cy="1924689"/>
          </a:xfrm>
          <a:prstGeom prst="rect">
            <a:avLst/>
          </a:prstGeom>
        </p:spPr>
      </p:pic>
      <p:pic>
        <p:nvPicPr>
          <p:cNvPr id="447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80618"/>
          <a:stretch>
            <a:fillRect/>
          </a:stretch>
        </p:blipFill>
        <p:spPr>
          <a:xfrm>
            <a:off x="1129413" y="4801025"/>
            <a:ext cx="10745974" cy="726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89201203"/>
      </p:ext>
    </p:extLst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5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5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5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6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46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6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6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46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46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7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47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7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47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7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47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47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48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8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48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48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8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8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0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3309577" y="1258991"/>
            <a:ext cx="4737146" cy="1924689"/>
          </a:xfrm>
          <a:prstGeom prst="rect">
            <a:avLst/>
          </a:prstGeom>
        </p:spPr>
      </p:pic>
      <p:pic>
        <p:nvPicPr>
          <p:cNvPr id="492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49022"/>
          <a:stretch>
            <a:fillRect/>
          </a:stretch>
        </p:blipFill>
        <p:spPr>
          <a:xfrm>
            <a:off x="1129413" y="4801025"/>
            <a:ext cx="10745974" cy="191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7942049"/>
      </p:ext>
    </p:extLst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49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49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49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0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0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0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1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1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51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51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1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51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2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52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2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52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2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52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3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3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53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3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3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5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38698" y="1356322"/>
            <a:ext cx="4737146" cy="1813092"/>
          </a:xfrm>
          <a:prstGeom prst="rect">
            <a:avLst/>
          </a:prstGeom>
        </p:spPr>
      </p:pic>
      <p:pic>
        <p:nvPicPr>
          <p:cNvPr id="537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49022"/>
          <a:stretch>
            <a:fillRect/>
          </a:stretch>
        </p:blipFill>
        <p:spPr>
          <a:xfrm>
            <a:off x="1129413" y="4801025"/>
            <a:ext cx="10745974" cy="19104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6517727"/>
      </p:ext>
    </p:extLst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4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4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5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5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5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5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5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55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55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6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56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6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56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6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56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56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57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7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57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577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78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79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38698" y="1356322"/>
            <a:ext cx="4737146" cy="1813092"/>
          </a:xfrm>
          <a:prstGeom prst="rect">
            <a:avLst/>
          </a:prstGeom>
        </p:spPr>
      </p:pic>
      <p:pic>
        <p:nvPicPr>
          <p:cNvPr id="582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21335"/>
          <a:stretch>
            <a:fillRect/>
          </a:stretch>
        </p:blipFill>
        <p:spPr>
          <a:xfrm>
            <a:off x="1129413" y="4801025"/>
            <a:ext cx="10745974" cy="2948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846170"/>
      </p:ext>
    </p:extLst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8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588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89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2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594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5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597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8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599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0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1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2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603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604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5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6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7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08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609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10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611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12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613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14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615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6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8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20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21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sp>
        <p:nvSpPr>
          <p:cNvPr id="622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23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24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5" name="Rounded Rectangle" descr="Rounded Rectangle"/>
          <p:cNvPicPr>
            <a:picLocks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9500339" y="1356322"/>
            <a:ext cx="2798954" cy="1813092"/>
          </a:xfrm>
          <a:prstGeom prst="rect">
            <a:avLst/>
          </a:prstGeom>
        </p:spPr>
      </p:pic>
      <p:pic>
        <p:nvPicPr>
          <p:cNvPr id="627" name="Image" descr="Image"/>
          <p:cNvPicPr>
            <a:picLocks noChangeAspect="1"/>
          </p:cNvPicPr>
          <p:nvPr/>
        </p:nvPicPr>
        <p:blipFill>
          <a:blip r:embed="rId16">
            <a:extLst/>
          </a:blip>
          <a:srcRect b="21335"/>
          <a:stretch>
            <a:fillRect/>
          </a:stretch>
        </p:blipFill>
        <p:spPr>
          <a:xfrm>
            <a:off x="1129413" y="4801025"/>
            <a:ext cx="10745974" cy="29480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66042199"/>
      </p:ext>
    </p:extLst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Line"/>
          <p:cNvSpPr/>
          <p:nvPr/>
        </p:nvSpPr>
        <p:spPr>
          <a:xfrm>
            <a:off x="1818859" y="2344066"/>
            <a:ext cx="157031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50017" y="2236116"/>
            <a:ext cx="241301" cy="215901"/>
          </a:xfrm>
          <a:prstGeom prst="rect">
            <a:avLst/>
          </a:prstGeom>
          <a:ln w="12700">
            <a:miter lim="400000"/>
          </a:ln>
        </p:spPr>
      </p:pic>
      <p:sp>
        <p:nvSpPr>
          <p:cNvPr id="633" name="Circle"/>
          <p:cNvSpPr/>
          <p:nvPr/>
        </p:nvSpPr>
        <p:spPr>
          <a:xfrm>
            <a:off x="3460109" y="17012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34" name="Square"/>
          <p:cNvSpPr/>
          <p:nvPr/>
        </p:nvSpPr>
        <p:spPr>
          <a:xfrm>
            <a:off x="2203963" y="1944016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69063" y="2204366"/>
            <a:ext cx="4699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636" name="Line"/>
          <p:cNvSpPr/>
          <p:nvPr/>
        </p:nvSpPr>
        <p:spPr>
          <a:xfrm flipV="1">
            <a:off x="4102878" y="1919402"/>
            <a:ext cx="1" cy="825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3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02390" y="2204366"/>
            <a:ext cx="3810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10932" y="2116252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Line"/>
          <p:cNvSpPr/>
          <p:nvPr/>
        </p:nvSpPr>
        <p:spPr>
          <a:xfrm>
            <a:off x="4796475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0" name="Square"/>
          <p:cNvSpPr/>
          <p:nvPr/>
        </p:nvSpPr>
        <p:spPr>
          <a:xfrm>
            <a:off x="5214903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41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373653" y="2228192"/>
            <a:ext cx="482601" cy="279401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Circle"/>
          <p:cNvSpPr/>
          <p:nvPr/>
        </p:nvSpPr>
        <p:spPr>
          <a:xfrm>
            <a:off x="6587341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3" name="Line"/>
          <p:cNvSpPr/>
          <p:nvPr/>
        </p:nvSpPr>
        <p:spPr>
          <a:xfrm flipV="1">
            <a:off x="7230110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44" name="Line"/>
          <p:cNvSpPr/>
          <p:nvPr/>
        </p:nvSpPr>
        <p:spPr>
          <a:xfrm>
            <a:off x="10883354" y="2332152"/>
            <a:ext cx="637922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45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1724948" y="2218680"/>
            <a:ext cx="228601" cy="30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372908" y="2114679"/>
            <a:ext cx="3683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47" name="hidden…"/>
          <p:cNvSpPr txBox="1"/>
          <p:nvPr/>
        </p:nvSpPr>
        <p:spPr>
          <a:xfrm>
            <a:off x="3639371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2</a:t>
            </a:r>
          </a:p>
        </p:txBody>
      </p:sp>
      <p:sp>
        <p:nvSpPr>
          <p:cNvPr id="648" name="hidden…"/>
          <p:cNvSpPr txBox="1"/>
          <p:nvPr/>
        </p:nvSpPr>
        <p:spPr>
          <a:xfrm>
            <a:off x="6766604" y="3079750"/>
            <a:ext cx="927014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hidden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3</a:t>
            </a:r>
          </a:p>
        </p:txBody>
      </p:sp>
      <p:sp>
        <p:nvSpPr>
          <p:cNvPr id="649" name="Line"/>
          <p:cNvSpPr/>
          <p:nvPr/>
        </p:nvSpPr>
        <p:spPr>
          <a:xfrm>
            <a:off x="7871306" y="2355979"/>
            <a:ext cx="1740039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0" name="Square"/>
          <p:cNvSpPr/>
          <p:nvPr/>
        </p:nvSpPr>
        <p:spPr>
          <a:xfrm>
            <a:off x="8289734" y="1955929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1" name="Circle"/>
          <p:cNvSpPr/>
          <p:nvPr/>
        </p:nvSpPr>
        <p:spPr>
          <a:xfrm>
            <a:off x="9662172" y="1675897"/>
            <a:ext cx="1285539" cy="1285539"/>
          </a:xfrm>
          <a:prstGeom prst="ellipse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2" name="Line"/>
          <p:cNvSpPr/>
          <p:nvPr/>
        </p:nvSpPr>
        <p:spPr>
          <a:xfrm flipV="1">
            <a:off x="10304941" y="1905916"/>
            <a:ext cx="1" cy="82550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53" name="output…"/>
          <p:cNvSpPr txBox="1"/>
          <p:nvPr/>
        </p:nvSpPr>
        <p:spPr>
          <a:xfrm>
            <a:off x="9860633" y="3079750"/>
            <a:ext cx="88861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output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4</a:t>
            </a:r>
          </a:p>
        </p:txBody>
      </p:sp>
      <p:sp>
        <p:nvSpPr>
          <p:cNvPr id="654" name="weight"/>
          <p:cNvSpPr txBox="1"/>
          <p:nvPr/>
        </p:nvSpPr>
        <p:spPr>
          <a:xfrm>
            <a:off x="228505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55" name="input"/>
          <p:cNvSpPr txBox="1"/>
          <p:nvPr/>
        </p:nvSpPr>
        <p:spPr>
          <a:xfrm>
            <a:off x="1186883" y="1562100"/>
            <a:ext cx="50955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input</a:t>
            </a:r>
          </a:p>
        </p:txBody>
      </p:sp>
      <p:sp>
        <p:nvSpPr>
          <p:cNvPr id="656" name="activation"/>
          <p:cNvSpPr txBox="1"/>
          <p:nvPr/>
        </p:nvSpPr>
        <p:spPr>
          <a:xfrm>
            <a:off x="41729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57" name="sum"/>
          <p:cNvSpPr txBox="1"/>
          <p:nvPr/>
        </p:nvSpPr>
        <p:spPr>
          <a:xfrm>
            <a:off x="3567808" y="1371600"/>
            <a:ext cx="450166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sum</a:t>
            </a:r>
          </a:p>
        </p:txBody>
      </p:sp>
      <p:sp>
        <p:nvSpPr>
          <p:cNvPr id="658" name="weight"/>
          <p:cNvSpPr txBox="1"/>
          <p:nvPr/>
        </p:nvSpPr>
        <p:spPr>
          <a:xfrm>
            <a:off x="5282782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sp>
        <p:nvSpPr>
          <p:cNvPr id="659" name="weight"/>
          <p:cNvSpPr txBox="1"/>
          <p:nvPr/>
        </p:nvSpPr>
        <p:spPr>
          <a:xfrm>
            <a:off x="8370823" y="1562100"/>
            <a:ext cx="637922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weight</a:t>
            </a:r>
          </a:p>
        </p:txBody>
      </p:sp>
      <p:pic>
        <p:nvPicPr>
          <p:cNvPr id="660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739947" y="2216279"/>
            <a:ext cx="393701" cy="279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Image" descr="Image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30188" y="2172616"/>
            <a:ext cx="3937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2" name="Image" descr="Image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8468634" y="2225030"/>
            <a:ext cx="482601" cy="292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Image" descr="Image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436612" y="2102766"/>
            <a:ext cx="381001" cy="431801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activation"/>
          <p:cNvSpPr txBox="1"/>
          <p:nvPr/>
        </p:nvSpPr>
        <p:spPr>
          <a:xfrm>
            <a:off x="7442049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65" name="activation"/>
          <p:cNvSpPr txBox="1"/>
          <p:nvPr/>
        </p:nvSpPr>
        <p:spPr>
          <a:xfrm>
            <a:off x="10319771" y="1371600"/>
            <a:ext cx="875285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activation</a:t>
            </a:r>
          </a:p>
        </p:txBody>
      </p:sp>
      <p:sp>
        <p:nvSpPr>
          <p:cNvPr id="666" name="input…"/>
          <p:cNvSpPr txBox="1"/>
          <p:nvPr/>
        </p:nvSpPr>
        <p:spPr>
          <a:xfrm>
            <a:off x="1051251" y="3079750"/>
            <a:ext cx="83883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input</a:t>
            </a:r>
          </a:p>
          <a:p>
            <a:pPr>
              <a:defRPr sz="1800" b="1">
                <a:solidFill>
                  <a:schemeClr val="accent2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layer 1</a:t>
            </a:r>
          </a:p>
        </p:txBody>
      </p:sp>
      <p:pic>
        <p:nvPicPr>
          <p:cNvPr id="667" name="Image" descr="Image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29413" y="4801025"/>
            <a:ext cx="10745974" cy="3747706"/>
          </a:xfrm>
          <a:prstGeom prst="rect">
            <a:avLst/>
          </a:prstGeom>
          <a:ln w="12700">
            <a:miter lim="400000"/>
          </a:ln>
        </p:spPr>
      </p:pic>
      <p:sp>
        <p:nvSpPr>
          <p:cNvPr id="668" name="Line"/>
          <p:cNvSpPr/>
          <p:nvPr/>
        </p:nvSpPr>
        <p:spPr>
          <a:xfrm flipV="1">
            <a:off x="2821361" y="2661170"/>
            <a:ext cx="651421" cy="651420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sp>
        <p:nvSpPr>
          <p:cNvPr id="669" name="Square"/>
          <p:cNvSpPr/>
          <p:nvPr/>
        </p:nvSpPr>
        <p:spPr>
          <a:xfrm>
            <a:off x="2203963" y="3202975"/>
            <a:ext cx="800101" cy="800101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/>
          </a:p>
        </p:txBody>
      </p:sp>
      <p:pic>
        <p:nvPicPr>
          <p:cNvPr id="670" name="Image" descr="Image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2453577" y="3399825"/>
            <a:ext cx="34290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Rounded Rectangle" descr="Rounded Rectangle"/>
          <p:cNvPicPr>
            <a:picLocks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00339" y="1356322"/>
            <a:ext cx="2798954" cy="18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04521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9509</Words>
  <Application>Microsoft Office PowerPoint</Application>
  <PresentationFormat>Custom</PresentationFormat>
  <Paragraphs>1268</Paragraphs>
  <Slides>134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134</vt:i4>
      </vt:variant>
    </vt:vector>
  </HeadingPairs>
  <TitlesOfParts>
    <vt:vector size="146" baseType="lpstr">
      <vt:lpstr>Arial</vt:lpstr>
      <vt:lpstr>Avenir Roman</vt:lpstr>
      <vt:lpstr>Calibri</vt:lpstr>
      <vt:lpstr>Calibri Light (Headings)</vt:lpstr>
      <vt:lpstr>Cambria Math</vt:lpstr>
      <vt:lpstr>Copperplate Gothic Light</vt:lpstr>
      <vt:lpstr>Courier New</vt:lpstr>
      <vt:lpstr>Helvetica</vt:lpstr>
      <vt:lpstr>Helvetica Light</vt:lpstr>
      <vt:lpstr>White</vt:lpstr>
      <vt:lpstr>1_White</vt:lpstr>
      <vt:lpstr>2_Office Theme</vt:lpstr>
      <vt:lpstr>Introduction to neural networks</vt:lpstr>
      <vt:lpstr>Course announcements</vt:lpstr>
      <vt:lpstr>Overview of today’s lecture</vt:lpstr>
      <vt:lpstr>Slide credits</vt:lpstr>
      <vt:lpstr>Perceptron</vt:lpstr>
      <vt:lpstr>PowerPoint Presentation</vt:lpstr>
      <vt:lpstr>PowerPoint Presentation</vt:lpstr>
      <vt:lpstr>PowerPoint Presentation</vt:lpstr>
      <vt:lpstr>Aside: Inspiration from Biology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 networks</vt:lpstr>
      <vt:lpstr>PowerPoint Presentation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Neural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perceptrons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Stochastic gradient descent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Object Recognition</dc:title>
  <dc:creator>igkiou</dc:creator>
  <cp:lastModifiedBy>Ioannis Gkioulekas</cp:lastModifiedBy>
  <cp:revision>76</cp:revision>
  <dcterms:modified xsi:type="dcterms:W3CDTF">2019-04-08T17:10:10Z</dcterms:modified>
</cp:coreProperties>
</file>