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  <p:sldMasterId id="2147483665" r:id="rId3"/>
  </p:sldMasterIdLst>
  <p:notesMasterIdLst>
    <p:notesMasterId r:id="rId15"/>
  </p:notesMasterIdLst>
  <p:sldIdLst>
    <p:sldId id="256" r:id="rId4"/>
    <p:sldId id="257" r:id="rId5"/>
    <p:sldId id="307" r:id="rId6"/>
    <p:sldId id="308" r:id="rId7"/>
    <p:sldId id="260" r:id="rId8"/>
    <p:sldId id="261" r:id="rId9"/>
    <p:sldId id="262" r:id="rId10"/>
    <p:sldId id="263" r:id="rId11"/>
    <p:sldId id="309" r:id="rId12"/>
    <p:sldId id="310" r:id="rId13"/>
    <p:sldId id="311" r:id="rId14"/>
  </p:sldIdLst>
  <p:sldSz cx="9144000" cy="6858000" type="screen4x3"/>
  <p:notesSz cx="6985000" cy="92837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Gill Sans" panose="020B0604020202020204" charset="0"/>
      <p:regular r:id="rId29"/>
      <p:bold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EF7A1E-5A2F-43DD-9A71-A7BBDCF7DB09}">
  <a:tblStyle styleId="{D6EF7A1E-5A2F-43DD-9A71-A7BBDCF7DB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DAD1781-AB52-4883-B9BD-F317343629BA}" styleName="Table_1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19"/>
        <p:guide pos="2300"/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35896" y="0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54794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35896" y="8854794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35896" y="8854794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935896" y="8854794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935896" y="8854794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62488" y="3924300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57188" y="50800"/>
            <a:ext cx="759142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1858962" y="-100013"/>
            <a:ext cx="4972050" cy="78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998244" y="2188369"/>
            <a:ext cx="610552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8482" y="76994"/>
            <a:ext cx="6105525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7897813" y="-26988"/>
            <a:ext cx="1309687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57188" y="50800"/>
            <a:ext cx="759142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weis@andrew.cm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Bits, Bytes and Integers – Part 1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15-213/15-513: Introduction to Computer Systems</a:t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 May </a:t>
            </a:r>
            <a:r>
              <a:rPr lang="en-US" sz="2000" b="0" dirty="0"/>
              <a:t>18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Zack Weinberg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76BE-FCF5-4F54-8526-78722375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Combining bytes…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3ADCC7-B930-4509-899C-66968BBA5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65946"/>
              </p:ext>
            </p:extLst>
          </p:nvPr>
        </p:nvGraphicFramePr>
        <p:xfrm>
          <a:off x="1867064" y="1945640"/>
          <a:ext cx="4572000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99599357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75042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89695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32-bit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64-bit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01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33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1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74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98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4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034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21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55F3-0CD4-4C87-A4F8-2E6B67D2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… to make integers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BC4EA5-D0DC-416D-B0BC-B4C75492FD9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96875" y="3505201"/>
                <a:ext cx="8493125" cy="2828924"/>
              </a:xfrm>
            </p:spPr>
            <p:txBody>
              <a:bodyPr/>
              <a:lstStyle/>
              <a:p>
                <a:r>
                  <a:rPr lang="en-US" dirty="0"/>
                  <a:t>U</a:t>
                </a:r>
                <a:r>
                  <a:rPr lang="en-US" dirty="0" err="1"/>
                  <a:t>Max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where </a:t>
                </a:r>
                <a:r>
                  <a:rPr lang="en-US" i="1" dirty="0"/>
                  <a:t>w</a:t>
                </a:r>
                <a:r>
                  <a:rPr lang="en-US" dirty="0"/>
                  <a:t> is the number of bits (“word size”)</a:t>
                </a:r>
              </a:p>
              <a:p>
                <a:r>
                  <a:rPr lang="en-US" dirty="0" err="1"/>
                  <a:t>UMin</a:t>
                </a:r>
                <a:r>
                  <a:rPr lang="en-US" dirty="0"/>
                  <a:t> = 0</a:t>
                </a:r>
              </a:p>
              <a:p>
                <a:r>
                  <a:rPr lang="en-US" dirty="0" err="1"/>
                  <a:t>TMax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r>
                  <a:rPr lang="en-US" dirty="0" err="1"/>
                  <a:t>TMin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Asymmetric!</a:t>
                </a:r>
              </a:p>
              <a:p>
                <a:pPr lvl="1"/>
                <a:r>
                  <a:rPr lang="en-US" dirty="0"/>
                  <a:t>Because of zero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BC4EA5-D0DC-416D-B0BC-B4C75492F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6875" y="3505201"/>
                <a:ext cx="8493125" cy="282892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hape 826">
            <a:extLst>
              <a:ext uri="{FF2B5EF4-FFF2-40B4-BE49-F238E27FC236}">
                <a16:creationId xmlns:a16="http://schemas.microsoft.com/office/drawing/2014/main" id="{2CA1ECA1-EB73-4D4A-BB85-2E2DDBD1AE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325" y="1554163"/>
            <a:ext cx="8321675" cy="179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74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Waitlist questions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27299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/>
              <a:t>All waitlist questions should go to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Amy Weis </a:t>
            </a:r>
            <a:r>
              <a:rPr lang="en-US" sz="24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alweis@andrew.cmu.edu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0066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21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don’t contact the instructors with waitlist questions.</a:t>
            </a:r>
            <a:endParaRPr dirty="0"/>
          </a:p>
          <a:p>
            <a:pPr marL="3810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6B23-A141-4EA4-BF8C-0D7EAB55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about in-person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57FA7-B7BD-432D-B0F4-19DCE01B5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dirty="0"/>
              <a:t>This room is full.</a:t>
            </a:r>
          </a:p>
          <a:p>
            <a:pPr algn="l"/>
            <a:r>
              <a:rPr lang="en-US" b="0" dirty="0"/>
              <a:t>In-person classes are primarily for undergraduate students who are enrolled in 15-</a:t>
            </a:r>
            <a:r>
              <a:rPr lang="en-US" i="1" dirty="0"/>
              <a:t>2</a:t>
            </a:r>
            <a:r>
              <a:rPr lang="en-US" b="0" dirty="0"/>
              <a:t>13.</a:t>
            </a:r>
          </a:p>
          <a:p>
            <a:pPr algn="l"/>
            <a:r>
              <a:rPr lang="en-US" b="0" dirty="0"/>
              <a:t>If I told you in email to enroll in 513 for a reason </a:t>
            </a:r>
            <a:r>
              <a:rPr lang="en-US" b="0" i="1" dirty="0"/>
              <a:t>other than</a:t>
            </a:r>
            <a:r>
              <a:rPr lang="en-US" b="0" dirty="0"/>
              <a:t> “you’re a graduate student,” you are also entitled to be in this room.</a:t>
            </a:r>
          </a:p>
          <a:p>
            <a:pPr algn="l"/>
            <a:r>
              <a:rPr lang="en-US" b="0" dirty="0"/>
              <a:t>If you’re enrolled in 15-</a:t>
            </a:r>
            <a:r>
              <a:rPr lang="en-US" i="1" dirty="0"/>
              <a:t>5</a:t>
            </a:r>
            <a:r>
              <a:rPr lang="en-US" b="0" dirty="0"/>
              <a:t>13 because you are a graduate student, however, you may attend </a:t>
            </a:r>
            <a:r>
              <a:rPr lang="en-US" b="0" i="1" dirty="0"/>
              <a:t>only if there is space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88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F615-A0C9-4425-8D6D-13376B23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– Inside a Computer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80B95-5F58-46CB-BBDA-78B2C66EE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018" y="1450272"/>
            <a:ext cx="3977915" cy="4972050"/>
          </a:xfrm>
        </p:spPr>
        <p:txBody>
          <a:bodyPr/>
          <a:lstStyle/>
          <a:p>
            <a:r>
              <a:rPr lang="en-US" dirty="0"/>
              <a:t>You may have seen this block diagram, or one like it, before.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AB1DB4-DE91-46F6-812D-953FB9AB844A}"/>
              </a:ext>
            </a:extLst>
          </p:cNvPr>
          <p:cNvSpPr/>
          <p:nvPr/>
        </p:nvSpPr>
        <p:spPr>
          <a:xfrm>
            <a:off x="4809069" y="1659818"/>
            <a:ext cx="1100667" cy="440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C905C-A753-4D0C-BD0B-E800D4009BFC}"/>
              </a:ext>
            </a:extLst>
          </p:cNvPr>
          <p:cNvSpPr/>
          <p:nvPr/>
        </p:nvSpPr>
        <p:spPr>
          <a:xfrm>
            <a:off x="6112933" y="1659818"/>
            <a:ext cx="1100667" cy="440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1B02-A939-4810-A7FD-0D91ED6A7001}"/>
              </a:ext>
            </a:extLst>
          </p:cNvPr>
          <p:cNvSpPr/>
          <p:nvPr/>
        </p:nvSpPr>
        <p:spPr>
          <a:xfrm>
            <a:off x="4896547" y="3759904"/>
            <a:ext cx="694267" cy="65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9898E-B1D5-4D68-8CC0-0C375B97FB80}"/>
              </a:ext>
            </a:extLst>
          </p:cNvPr>
          <p:cNvSpPr/>
          <p:nvPr/>
        </p:nvSpPr>
        <p:spPr>
          <a:xfrm>
            <a:off x="4896547" y="5115936"/>
            <a:ext cx="694267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Display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B3E29F-94A7-437B-9102-E560B5758257}"/>
              </a:ext>
            </a:extLst>
          </p:cNvPr>
          <p:cNvSpPr/>
          <p:nvPr/>
        </p:nvSpPr>
        <p:spPr>
          <a:xfrm>
            <a:off x="3733800" y="3822524"/>
            <a:ext cx="601133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GPU</a:t>
            </a:r>
          </a:p>
          <a:p>
            <a:pPr algn="ctr"/>
            <a:r>
              <a:rPr lang="en-US" dirty="0"/>
              <a:t>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04376-7A0C-4C36-A2A6-B7BDD6619D2D}"/>
              </a:ext>
            </a:extLst>
          </p:cNvPr>
          <p:cNvSpPr/>
          <p:nvPr/>
        </p:nvSpPr>
        <p:spPr>
          <a:xfrm>
            <a:off x="5882917" y="3759904"/>
            <a:ext cx="863599" cy="65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 Adapter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66F127-235A-4D7E-AD86-BC611CAEE625}"/>
              </a:ext>
            </a:extLst>
          </p:cNvPr>
          <p:cNvSpPr/>
          <p:nvPr/>
        </p:nvSpPr>
        <p:spPr>
          <a:xfrm>
            <a:off x="7038619" y="3759904"/>
            <a:ext cx="1031515" cy="63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</a:t>
            </a:r>
          </a:p>
          <a:p>
            <a:pPr algn="ctr"/>
            <a:r>
              <a:rPr lang="en-US" dirty="0"/>
              <a:t>Disk</a:t>
            </a:r>
          </a:p>
          <a:p>
            <a:pPr algn="ctr"/>
            <a:r>
              <a:rPr lang="en-US" dirty="0"/>
              <a:t>Controller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84A4339-7542-48A1-BE5D-77725427FB1C}"/>
              </a:ext>
            </a:extLst>
          </p:cNvPr>
          <p:cNvSpPr/>
          <p:nvPr/>
        </p:nvSpPr>
        <p:spPr>
          <a:xfrm>
            <a:off x="5718528" y="5011563"/>
            <a:ext cx="1192378" cy="8212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Internet</a:t>
            </a: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260B57B6-E09B-4C9E-92B5-B906F41B6084}"/>
              </a:ext>
            </a:extLst>
          </p:cNvPr>
          <p:cNvSpPr/>
          <p:nvPr/>
        </p:nvSpPr>
        <p:spPr>
          <a:xfrm>
            <a:off x="7147977" y="5058520"/>
            <a:ext cx="812800" cy="2158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8415201D-CED0-44DF-B111-56DF500539F6}"/>
              </a:ext>
            </a:extLst>
          </p:cNvPr>
          <p:cNvSpPr/>
          <p:nvPr/>
        </p:nvSpPr>
        <p:spPr>
          <a:xfrm>
            <a:off x="7147977" y="5314724"/>
            <a:ext cx="812800" cy="2158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7ACB0E81-6C59-41DB-86FA-BFBA77E93E0C}"/>
              </a:ext>
            </a:extLst>
          </p:cNvPr>
          <p:cNvSpPr/>
          <p:nvPr/>
        </p:nvSpPr>
        <p:spPr>
          <a:xfrm>
            <a:off x="7147977" y="5577190"/>
            <a:ext cx="812800" cy="2158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84E7B2-F216-4716-8F9C-21F58F3C10D8}"/>
              </a:ext>
            </a:extLst>
          </p:cNvPr>
          <p:cNvSpPr txBox="1"/>
          <p:nvPr/>
        </p:nvSpPr>
        <p:spPr>
          <a:xfrm>
            <a:off x="7147977" y="5839656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3F1CD-AD80-4CB0-B970-A0342AE3B669}"/>
              </a:ext>
            </a:extLst>
          </p:cNvPr>
          <p:cNvSpPr txBox="1"/>
          <p:nvPr/>
        </p:nvSpPr>
        <p:spPr>
          <a:xfrm>
            <a:off x="8270516" y="3878613"/>
            <a:ext cx="51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E548C0-5D7C-453B-875E-42215A411AF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359403" y="2100085"/>
            <a:ext cx="0" cy="757412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7DDBA2-A9C1-4401-BE6E-D5B05BE3CE7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663267" y="2100085"/>
            <a:ext cx="0" cy="757412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F1D5EF-1D8D-4C8D-9270-832BE23F9C6A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243681" y="3098096"/>
            <a:ext cx="0" cy="661808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6CC9A7-032E-45EC-817F-0C98FA7BE37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6298495" y="3098096"/>
            <a:ext cx="16222" cy="661808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EDCF5E-F7A3-483C-B07C-A3C288EF8C7F}"/>
              </a:ext>
            </a:extLst>
          </p:cNvPr>
          <p:cNvCxnSpPr>
            <a:stCxn id="7" idx="1"/>
            <a:endCxn id="9" idx="3"/>
          </p:cNvCxnSpPr>
          <p:nvPr/>
        </p:nvCxnSpPr>
        <p:spPr>
          <a:xfrm flipH="1">
            <a:off x="4334933" y="4089224"/>
            <a:ext cx="561614" cy="0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99E22F-9EAA-4423-8851-572556CEB240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5243681" y="4418544"/>
            <a:ext cx="0" cy="697392"/>
          </a:xfrm>
          <a:prstGeom prst="straightConnector1">
            <a:avLst/>
          </a:prstGeom>
          <a:ln w="127000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46C070-BCAF-4375-BAFA-00E4547AAD4B}"/>
              </a:ext>
            </a:extLst>
          </p:cNvPr>
          <p:cNvCxnSpPr>
            <a:stCxn id="10" idx="2"/>
            <a:endCxn id="12" idx="3"/>
          </p:cNvCxnSpPr>
          <p:nvPr/>
        </p:nvCxnSpPr>
        <p:spPr>
          <a:xfrm>
            <a:off x="6314717" y="4418544"/>
            <a:ext cx="0" cy="639976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012656-F0E1-45B1-BBDA-F38E722C74E4}"/>
              </a:ext>
            </a:extLst>
          </p:cNvPr>
          <p:cNvCxnSpPr>
            <a:stCxn id="11" idx="2"/>
            <a:endCxn id="13" idx="1"/>
          </p:cNvCxnSpPr>
          <p:nvPr/>
        </p:nvCxnSpPr>
        <p:spPr>
          <a:xfrm>
            <a:off x="7554377" y="4394906"/>
            <a:ext cx="0" cy="663614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1B2F037-C885-4515-8F71-E5A5496322C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7554377" y="3098096"/>
            <a:ext cx="0" cy="661808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D08B8B6-B838-4413-8B06-C337BC318745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8528749" y="3098096"/>
            <a:ext cx="0" cy="780517"/>
          </a:xfrm>
          <a:prstGeom prst="straightConnector1">
            <a:avLst/>
          </a:prstGeom>
          <a:ln w="1270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AD60F8E-96B8-4E24-9E66-1FE185308B9E}"/>
              </a:ext>
            </a:extLst>
          </p:cNvPr>
          <p:cNvSpPr/>
          <p:nvPr/>
        </p:nvSpPr>
        <p:spPr>
          <a:xfrm>
            <a:off x="4782247" y="2857497"/>
            <a:ext cx="3977914" cy="309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173785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Bits, Bytes, and Integers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Conversion, casting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Expanding, truncating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Addition, negation, multiplication, shifting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Representations in memory, pointers, strings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is bits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bit is 0 or 1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encoding/interpreting sets of bits in various ways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determine what to do (instructions)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and represent and manipulate numbers, sets, strings, etc…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bits?  Electronic Implementation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to store with bistable elements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Reliably transmitted on noisy and inaccurate wires </a:t>
            </a:r>
            <a:endParaRPr/>
          </a:p>
        </p:txBody>
      </p:sp>
      <p:grpSp>
        <p:nvGrpSpPr>
          <p:cNvPr id="110" name="Shape 110"/>
          <p:cNvGrpSpPr/>
          <p:nvPr/>
        </p:nvGrpSpPr>
        <p:grpSpPr>
          <a:xfrm>
            <a:off x="889000" y="4267200"/>
            <a:ext cx="6858000" cy="2209800"/>
            <a:chOff x="0" y="0"/>
            <a:chExt cx="4320" cy="1392"/>
          </a:xfrm>
        </p:grpSpPr>
        <p:sp>
          <p:nvSpPr>
            <p:cNvPr id="111" name="Shape 111"/>
            <p:cNvSpPr/>
            <p:nvPr/>
          </p:nvSpPr>
          <p:spPr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576" y="484"/>
              <a:ext cx="3732" cy="71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 cap="flat" cmpd="sng">
              <a:solidFill>
                <a:srgbClr val="00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14" name="Shape 114"/>
            <p:cNvCxnSpPr/>
            <p:nvPr/>
          </p:nvCxnSpPr>
          <p:spPr>
            <a:xfrm flipH="1">
              <a:off x="432" y="1248"/>
              <a:ext cx="144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Shape 115"/>
            <p:cNvCxnSpPr/>
            <p:nvPr/>
          </p:nvCxnSpPr>
          <p:spPr>
            <a:xfrm flipH="1">
              <a:off x="432" y="384"/>
              <a:ext cx="144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6" name="Shape 116"/>
            <p:cNvSpPr/>
            <p:nvPr/>
          </p:nvSpPr>
          <p:spPr>
            <a:xfrm>
              <a:off x="0" y="1152"/>
              <a:ext cx="393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0.0V</a:t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0" y="912"/>
              <a:ext cx="397" cy="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0.2V</a:t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528"/>
              <a:ext cx="397" cy="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0.9V</a:t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288"/>
              <a:ext cx="397" cy="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1.1V</a:t>
              </a:r>
              <a:endParaRPr/>
            </a:p>
          </p:txBody>
        </p:sp>
        <p:cxnSp>
          <p:nvCxnSpPr>
            <p:cNvPr id="120" name="Shape 120"/>
            <p:cNvCxnSpPr/>
            <p:nvPr/>
          </p:nvCxnSpPr>
          <p:spPr>
            <a:xfrm>
              <a:off x="576" y="96"/>
              <a:ext cx="139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1" name="Shape 121"/>
            <p:cNvCxnSpPr/>
            <p:nvPr/>
          </p:nvCxnSpPr>
          <p:spPr>
            <a:xfrm>
              <a:off x="2160" y="96"/>
              <a:ext cx="1440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" name="Shape 122"/>
            <p:cNvCxnSpPr/>
            <p:nvPr/>
          </p:nvCxnSpPr>
          <p:spPr>
            <a:xfrm>
              <a:off x="3792" y="96"/>
              <a:ext cx="480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3" name="Shape 123"/>
            <p:cNvCxnSpPr/>
            <p:nvPr/>
          </p:nvCxnSpPr>
          <p:spPr>
            <a:xfrm>
              <a:off x="1968" y="48"/>
              <a:ext cx="1" cy="1008"/>
            </a:xfrm>
            <a:prstGeom prst="straightConnector1">
              <a:avLst/>
            </a:prstGeom>
            <a:noFill/>
            <a:ln w="127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Shape 124"/>
            <p:cNvCxnSpPr/>
            <p:nvPr/>
          </p:nvCxnSpPr>
          <p:spPr>
            <a:xfrm>
              <a:off x="2160" y="48"/>
              <a:ext cx="1" cy="576"/>
            </a:xfrm>
            <a:prstGeom prst="straightConnector1">
              <a:avLst/>
            </a:prstGeom>
            <a:noFill/>
            <a:ln w="127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Shape 125"/>
            <p:cNvCxnSpPr/>
            <p:nvPr/>
          </p:nvCxnSpPr>
          <p:spPr>
            <a:xfrm>
              <a:off x="3600" y="48"/>
              <a:ext cx="1" cy="576"/>
            </a:xfrm>
            <a:prstGeom prst="straightConnector1">
              <a:avLst/>
            </a:prstGeom>
            <a:noFill/>
            <a:ln w="127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Shape 126"/>
            <p:cNvCxnSpPr/>
            <p:nvPr/>
          </p:nvCxnSpPr>
          <p:spPr>
            <a:xfrm>
              <a:off x="3792" y="48"/>
              <a:ext cx="1" cy="960"/>
            </a:xfrm>
            <a:prstGeom prst="straightConnector1">
              <a:avLst/>
            </a:prstGeom>
            <a:noFill/>
            <a:ln w="127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7" name="Shape 127"/>
            <p:cNvSpPr/>
            <p:nvPr/>
          </p:nvSpPr>
          <p:spPr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</a:t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</a:t>
              </a:r>
              <a:endParaRPr/>
            </a:p>
          </p:txBody>
        </p:sp>
        <p:cxnSp>
          <p:nvCxnSpPr>
            <p:cNvPr id="130" name="Shape 130"/>
            <p:cNvCxnSpPr/>
            <p:nvPr/>
          </p:nvCxnSpPr>
          <p:spPr>
            <a:xfrm flipH="1">
              <a:off x="432" y="1008"/>
              <a:ext cx="144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Shape 131"/>
            <p:cNvCxnSpPr/>
            <p:nvPr/>
          </p:nvCxnSpPr>
          <p:spPr>
            <a:xfrm flipH="1">
              <a:off x="432" y="624"/>
              <a:ext cx="144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can count in binary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2 Number Representation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15213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11101101101101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1.20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1.0011001100110011[0011]…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1.5213 X 10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as 1.1101101101101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 2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Encoding Byte Values</a:t>
            </a: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5479181" cy="375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= 8 bits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00000000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11111111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Decimal: 0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255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Hexadecimal 00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FF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16 number representation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characters ‘0’ to ‘9’ and ‘A’ to ‘F’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FA1D37B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 as</a:t>
            </a:r>
            <a:endParaRPr/>
          </a:p>
          <a:p>
            <a:pPr marL="12954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0xFA1D37B</a:t>
            </a:r>
            <a:endParaRPr/>
          </a:p>
          <a:p>
            <a:pPr marL="12954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0xfa1d37b </a:t>
            </a:r>
            <a:endParaRPr/>
          </a:p>
          <a:p>
            <a:pPr marL="11811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Shape 145"/>
          <p:cNvGrpSpPr/>
          <p:nvPr/>
        </p:nvGrpSpPr>
        <p:grpSpPr>
          <a:xfrm>
            <a:off x="6608762" y="521336"/>
            <a:ext cx="1852103" cy="4591800"/>
            <a:chOff x="0" y="0"/>
            <a:chExt cx="1167" cy="2891"/>
          </a:xfrm>
        </p:grpSpPr>
        <p:grpSp>
          <p:nvGrpSpPr>
            <p:cNvPr id="146" name="Shape 146"/>
            <p:cNvGrpSpPr/>
            <p:nvPr/>
          </p:nvGrpSpPr>
          <p:grpSpPr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47" name="Shape 147"/>
              <p:cNvGrpSpPr/>
              <p:nvPr/>
            </p:nvGrpSpPr>
            <p:grpSpPr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48" name="Shape 14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49" name="Shape 14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0</a:t>
                  </a:r>
                  <a:endParaRPr/>
                </a:p>
              </p:txBody>
            </p:sp>
          </p:grpSp>
          <p:grpSp>
            <p:nvGrpSpPr>
              <p:cNvPr id="150" name="Shape 150"/>
              <p:cNvGrpSpPr/>
              <p:nvPr/>
            </p:nvGrpSpPr>
            <p:grpSpPr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1" name="Shape 15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0</a:t>
                  </a:r>
                  <a:endParaRPr/>
                </a:p>
              </p:txBody>
            </p:sp>
          </p:grpSp>
          <p:grpSp>
            <p:nvGrpSpPr>
              <p:cNvPr id="153" name="Shape 153"/>
              <p:cNvGrpSpPr/>
              <p:nvPr/>
            </p:nvGrpSpPr>
            <p:grpSpPr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54" name="Shape 15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5" name="Shape 15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0000</a:t>
                  </a:r>
                  <a:endParaRPr/>
                </a:p>
              </p:txBody>
            </p:sp>
          </p:grpSp>
          <p:grpSp>
            <p:nvGrpSpPr>
              <p:cNvPr id="156" name="Shape 156"/>
              <p:cNvGrpSpPr/>
              <p:nvPr/>
            </p:nvGrpSpPr>
            <p:grpSpPr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57" name="Shape 15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8" name="Shape 15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</a:t>
                  </a:r>
                  <a:endParaRPr/>
                </a:p>
              </p:txBody>
            </p:sp>
          </p:grpSp>
          <p:grpSp>
            <p:nvGrpSpPr>
              <p:cNvPr id="159" name="Shape 159"/>
              <p:cNvGrpSpPr/>
              <p:nvPr/>
            </p:nvGrpSpPr>
            <p:grpSpPr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60" name="Shape 16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61" name="Shape 16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</a:t>
                  </a:r>
                  <a:endParaRPr/>
                </a:p>
              </p:txBody>
            </p:sp>
          </p:grpSp>
          <p:grpSp>
            <p:nvGrpSpPr>
              <p:cNvPr id="162" name="Shape 162"/>
              <p:cNvGrpSpPr/>
              <p:nvPr/>
            </p:nvGrpSpPr>
            <p:grpSpPr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63" name="Shape 163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64" name="Shape 164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0001</a:t>
                  </a:r>
                  <a:endParaRPr/>
                </a:p>
              </p:txBody>
            </p:sp>
          </p:grpSp>
          <p:grpSp>
            <p:nvGrpSpPr>
              <p:cNvPr id="165" name="Shape 165"/>
              <p:cNvGrpSpPr/>
              <p:nvPr/>
            </p:nvGrpSpPr>
            <p:grpSpPr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66" name="Shape 16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67" name="Shape 16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2</a:t>
                  </a:r>
                  <a:endParaRPr/>
                </a:p>
              </p:txBody>
            </p:sp>
          </p:grpSp>
          <p:grpSp>
            <p:nvGrpSpPr>
              <p:cNvPr id="168" name="Shape 168"/>
              <p:cNvGrpSpPr/>
              <p:nvPr/>
            </p:nvGrpSpPr>
            <p:grpSpPr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69" name="Shape 16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0" name="Shape 17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2</a:t>
                  </a:r>
                  <a:endParaRPr/>
                </a:p>
              </p:txBody>
            </p:sp>
          </p:grpSp>
          <p:grpSp>
            <p:nvGrpSpPr>
              <p:cNvPr id="171" name="Shape 171"/>
              <p:cNvGrpSpPr/>
              <p:nvPr/>
            </p:nvGrpSpPr>
            <p:grpSpPr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72" name="Shape 172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3" name="Shape 173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0010</a:t>
                  </a:r>
                  <a:endParaRPr/>
                </a:p>
              </p:txBody>
            </p:sp>
          </p:grpSp>
          <p:grpSp>
            <p:nvGrpSpPr>
              <p:cNvPr id="174" name="Shape 174"/>
              <p:cNvGrpSpPr/>
              <p:nvPr/>
            </p:nvGrpSpPr>
            <p:grpSpPr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75" name="Shape 17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6" name="Shape 17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3</a:t>
                  </a:r>
                  <a:endParaRPr/>
                </a:p>
              </p:txBody>
            </p:sp>
          </p:grpSp>
          <p:grpSp>
            <p:nvGrpSpPr>
              <p:cNvPr id="177" name="Shape 177"/>
              <p:cNvGrpSpPr/>
              <p:nvPr/>
            </p:nvGrpSpPr>
            <p:grpSpPr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78" name="Shape 17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9" name="Shape 17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3</a:t>
                  </a:r>
                  <a:endParaRPr/>
                </a:p>
              </p:txBody>
            </p:sp>
          </p:grpSp>
          <p:grpSp>
            <p:nvGrpSpPr>
              <p:cNvPr id="180" name="Shape 180"/>
              <p:cNvGrpSpPr/>
              <p:nvPr/>
            </p:nvGrpSpPr>
            <p:grpSpPr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81" name="Shape 181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2" name="Shape 182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0011</a:t>
                  </a:r>
                  <a:endParaRPr/>
                </a:p>
              </p:txBody>
            </p:sp>
          </p:grpSp>
          <p:grpSp>
            <p:nvGrpSpPr>
              <p:cNvPr id="183" name="Shape 183"/>
              <p:cNvGrpSpPr/>
              <p:nvPr/>
            </p:nvGrpSpPr>
            <p:grpSpPr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84" name="Shape 18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5" name="Shape 18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4</a:t>
                  </a:r>
                  <a:endParaRPr/>
                </a:p>
              </p:txBody>
            </p:sp>
          </p:grpSp>
          <p:grpSp>
            <p:nvGrpSpPr>
              <p:cNvPr id="186" name="Shape 186"/>
              <p:cNvGrpSpPr/>
              <p:nvPr/>
            </p:nvGrpSpPr>
            <p:grpSpPr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87" name="Shape 18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8" name="Shape 18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4</a:t>
                  </a:r>
                  <a:endParaRPr/>
                </a:p>
              </p:txBody>
            </p:sp>
          </p:grpSp>
          <p:grpSp>
            <p:nvGrpSpPr>
              <p:cNvPr id="189" name="Shape 189"/>
              <p:cNvGrpSpPr/>
              <p:nvPr/>
            </p:nvGrpSpPr>
            <p:grpSpPr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90" name="Shape 190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91" name="Shape 191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0100</a:t>
                  </a:r>
                  <a:endParaRPr/>
                </a:p>
              </p:txBody>
            </p:sp>
          </p:grpSp>
          <p:grpSp>
            <p:nvGrpSpPr>
              <p:cNvPr id="192" name="Shape 192"/>
              <p:cNvGrpSpPr/>
              <p:nvPr/>
            </p:nvGrpSpPr>
            <p:grpSpPr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93" name="Shape 19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5</a:t>
                  </a:r>
                  <a:endParaRPr/>
                </a:p>
              </p:txBody>
            </p:sp>
          </p:grpSp>
          <p:grpSp>
            <p:nvGrpSpPr>
              <p:cNvPr id="195" name="Shape 195"/>
              <p:cNvGrpSpPr/>
              <p:nvPr/>
            </p:nvGrpSpPr>
            <p:grpSpPr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96" name="Shape 19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5</a:t>
                  </a:r>
                  <a:endParaRPr/>
                </a:p>
              </p:txBody>
            </p:sp>
          </p:grpSp>
          <p:grpSp>
            <p:nvGrpSpPr>
              <p:cNvPr id="198" name="Shape 198"/>
              <p:cNvGrpSpPr/>
              <p:nvPr/>
            </p:nvGrpSpPr>
            <p:grpSpPr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99" name="Shape 199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00" name="Shape 200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0101</a:t>
                  </a:r>
                  <a:endParaRPr/>
                </a:p>
              </p:txBody>
            </p:sp>
          </p:grpSp>
          <p:grpSp>
            <p:nvGrpSpPr>
              <p:cNvPr id="201" name="Shape 201"/>
              <p:cNvGrpSpPr/>
              <p:nvPr/>
            </p:nvGrpSpPr>
            <p:grpSpPr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202" name="Shape 20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03" name="Shape 20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6</a:t>
                  </a:r>
                  <a:endParaRPr/>
                </a:p>
              </p:txBody>
            </p:sp>
          </p:grpSp>
          <p:grpSp>
            <p:nvGrpSpPr>
              <p:cNvPr id="204" name="Shape 204"/>
              <p:cNvGrpSpPr/>
              <p:nvPr/>
            </p:nvGrpSpPr>
            <p:grpSpPr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205" name="Shape 20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06" name="Shape 20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6</a:t>
                  </a:r>
                  <a:endParaRPr/>
                </a:p>
              </p:txBody>
            </p:sp>
          </p:grpSp>
          <p:grpSp>
            <p:nvGrpSpPr>
              <p:cNvPr id="207" name="Shape 207"/>
              <p:cNvGrpSpPr/>
              <p:nvPr/>
            </p:nvGrpSpPr>
            <p:grpSpPr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208" name="Shape 208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09" name="Shape 209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0110</a:t>
                  </a:r>
                  <a:endParaRPr/>
                </a:p>
              </p:txBody>
            </p:sp>
          </p:grpSp>
          <p:grpSp>
            <p:nvGrpSpPr>
              <p:cNvPr id="210" name="Shape 210"/>
              <p:cNvGrpSpPr/>
              <p:nvPr/>
            </p:nvGrpSpPr>
            <p:grpSpPr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211" name="Shape 21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12" name="Shape 21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7</a:t>
                  </a:r>
                  <a:endParaRPr/>
                </a:p>
              </p:txBody>
            </p:sp>
          </p:grpSp>
          <p:grpSp>
            <p:nvGrpSpPr>
              <p:cNvPr id="213" name="Shape 213"/>
              <p:cNvGrpSpPr/>
              <p:nvPr/>
            </p:nvGrpSpPr>
            <p:grpSpPr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214" name="Shape 21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15" name="Shape 21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7</a:t>
                  </a:r>
                  <a:endParaRPr/>
                </a:p>
              </p:txBody>
            </p:sp>
          </p:grpSp>
          <p:grpSp>
            <p:nvGrpSpPr>
              <p:cNvPr id="216" name="Shape 216"/>
              <p:cNvGrpSpPr/>
              <p:nvPr/>
            </p:nvGrpSpPr>
            <p:grpSpPr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217" name="Shape 217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18" name="Shape 218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0111</a:t>
                  </a:r>
                  <a:endParaRPr/>
                </a:p>
              </p:txBody>
            </p:sp>
          </p:grpSp>
          <p:grpSp>
            <p:nvGrpSpPr>
              <p:cNvPr id="219" name="Shape 219"/>
              <p:cNvGrpSpPr/>
              <p:nvPr/>
            </p:nvGrpSpPr>
            <p:grpSpPr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220" name="Shape 22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21" name="Shape 22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8</a:t>
                  </a:r>
                  <a:endParaRPr/>
                </a:p>
              </p:txBody>
            </p:sp>
          </p:grpSp>
          <p:grpSp>
            <p:nvGrpSpPr>
              <p:cNvPr id="222" name="Shape 222"/>
              <p:cNvGrpSpPr/>
              <p:nvPr/>
            </p:nvGrpSpPr>
            <p:grpSpPr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223" name="Shape 22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24" name="Shape 22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8</a:t>
                  </a:r>
                  <a:endParaRPr/>
                </a:p>
              </p:txBody>
            </p:sp>
          </p:grpSp>
          <p:grpSp>
            <p:nvGrpSpPr>
              <p:cNvPr id="225" name="Shape 225"/>
              <p:cNvGrpSpPr/>
              <p:nvPr/>
            </p:nvGrpSpPr>
            <p:grpSpPr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226" name="Shape 226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27" name="Shape 227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1000</a:t>
                  </a:r>
                  <a:endParaRPr/>
                </a:p>
              </p:txBody>
            </p:sp>
          </p:grpSp>
          <p:grpSp>
            <p:nvGrpSpPr>
              <p:cNvPr id="228" name="Shape 228"/>
              <p:cNvGrpSpPr/>
              <p:nvPr/>
            </p:nvGrpSpPr>
            <p:grpSpPr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229" name="Shape 22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30" name="Shape 23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9</a:t>
                  </a:r>
                  <a:endParaRPr/>
                </a:p>
              </p:txBody>
            </p:sp>
          </p:grpSp>
          <p:grpSp>
            <p:nvGrpSpPr>
              <p:cNvPr id="231" name="Shape 231"/>
              <p:cNvGrpSpPr/>
              <p:nvPr/>
            </p:nvGrpSpPr>
            <p:grpSpPr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232" name="Shape 23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33" name="Shape 23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9</a:t>
                  </a:r>
                  <a:endParaRPr/>
                </a:p>
              </p:txBody>
            </p:sp>
          </p:grpSp>
          <p:grpSp>
            <p:nvGrpSpPr>
              <p:cNvPr id="234" name="Shape 234"/>
              <p:cNvGrpSpPr/>
              <p:nvPr/>
            </p:nvGrpSpPr>
            <p:grpSpPr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235" name="Shape 23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36" name="Shape 23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1001</a:t>
                  </a:r>
                  <a:endParaRPr/>
                </a:p>
              </p:txBody>
            </p:sp>
          </p:grpSp>
          <p:grpSp>
            <p:nvGrpSpPr>
              <p:cNvPr id="237" name="Shape 237"/>
              <p:cNvGrpSpPr/>
              <p:nvPr/>
            </p:nvGrpSpPr>
            <p:grpSpPr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238" name="Shape 23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39" name="Shape 23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A</a:t>
                  </a:r>
                  <a:endParaRPr/>
                </a:p>
              </p:txBody>
            </p:sp>
          </p:grpSp>
          <p:grpSp>
            <p:nvGrpSpPr>
              <p:cNvPr id="240" name="Shape 240"/>
              <p:cNvGrpSpPr/>
              <p:nvPr/>
            </p:nvGrpSpPr>
            <p:grpSpPr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241" name="Shape 24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42" name="Shape 242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10</a:t>
                  </a:r>
                  <a:endParaRPr/>
                </a:p>
              </p:txBody>
            </p:sp>
          </p:grpSp>
          <p:grpSp>
            <p:nvGrpSpPr>
              <p:cNvPr id="243" name="Shape 243"/>
              <p:cNvGrpSpPr/>
              <p:nvPr/>
            </p:nvGrpSpPr>
            <p:grpSpPr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244" name="Shape 24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45" name="Shape 24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1010</a:t>
                  </a:r>
                  <a:endParaRPr/>
                </a:p>
              </p:txBody>
            </p:sp>
          </p:grpSp>
          <p:grpSp>
            <p:nvGrpSpPr>
              <p:cNvPr id="246" name="Shape 246"/>
              <p:cNvGrpSpPr/>
              <p:nvPr/>
            </p:nvGrpSpPr>
            <p:grpSpPr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247" name="Shape 24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48" name="Shape 24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B</a:t>
                  </a:r>
                  <a:endParaRPr/>
                </a:p>
              </p:txBody>
            </p:sp>
          </p:grpSp>
          <p:grpSp>
            <p:nvGrpSpPr>
              <p:cNvPr id="249" name="Shape 249"/>
              <p:cNvGrpSpPr/>
              <p:nvPr/>
            </p:nvGrpSpPr>
            <p:grpSpPr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250" name="Shape 25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51" name="Shape 251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11</a:t>
                  </a:r>
                  <a:endParaRPr/>
                </a:p>
              </p:txBody>
            </p:sp>
          </p:grpSp>
          <p:grpSp>
            <p:nvGrpSpPr>
              <p:cNvPr id="252" name="Shape 252"/>
              <p:cNvGrpSpPr/>
              <p:nvPr/>
            </p:nvGrpSpPr>
            <p:grpSpPr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253" name="Shape 253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54" name="Shape 254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1011</a:t>
                  </a:r>
                  <a:endParaRPr/>
                </a:p>
              </p:txBody>
            </p:sp>
          </p:grpSp>
          <p:grpSp>
            <p:nvGrpSpPr>
              <p:cNvPr id="255" name="Shape 255"/>
              <p:cNvGrpSpPr/>
              <p:nvPr/>
            </p:nvGrpSpPr>
            <p:grpSpPr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256" name="Shape 25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57" name="Shape 25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C</a:t>
                  </a:r>
                  <a:endParaRPr/>
                </a:p>
              </p:txBody>
            </p:sp>
          </p:grpSp>
          <p:grpSp>
            <p:nvGrpSpPr>
              <p:cNvPr id="258" name="Shape 258"/>
              <p:cNvGrpSpPr/>
              <p:nvPr/>
            </p:nvGrpSpPr>
            <p:grpSpPr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259" name="Shape 25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60" name="Shape 260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12</a:t>
                  </a:r>
                  <a:endParaRPr/>
                </a:p>
              </p:txBody>
            </p:sp>
          </p:grpSp>
          <p:grpSp>
            <p:nvGrpSpPr>
              <p:cNvPr id="261" name="Shape 261"/>
              <p:cNvGrpSpPr/>
              <p:nvPr/>
            </p:nvGrpSpPr>
            <p:grpSpPr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262" name="Shape 262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63" name="Shape 263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1100</a:t>
                  </a:r>
                  <a:endParaRPr/>
                </a:p>
              </p:txBody>
            </p:sp>
          </p:grpSp>
          <p:grpSp>
            <p:nvGrpSpPr>
              <p:cNvPr id="264" name="Shape 264"/>
              <p:cNvGrpSpPr/>
              <p:nvPr/>
            </p:nvGrpSpPr>
            <p:grpSpPr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265" name="Shape 26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66" name="Shape 26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D</a:t>
                  </a:r>
                  <a:endParaRPr/>
                </a:p>
              </p:txBody>
            </p:sp>
          </p:grpSp>
          <p:grpSp>
            <p:nvGrpSpPr>
              <p:cNvPr id="267" name="Shape 267"/>
              <p:cNvGrpSpPr/>
              <p:nvPr/>
            </p:nvGrpSpPr>
            <p:grpSpPr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268" name="Shape 26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69" name="Shape 269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13</a:t>
                  </a:r>
                  <a:endParaRPr/>
                </a:p>
              </p:txBody>
            </p:sp>
          </p:grpSp>
          <p:grpSp>
            <p:nvGrpSpPr>
              <p:cNvPr id="270" name="Shape 270"/>
              <p:cNvGrpSpPr/>
              <p:nvPr/>
            </p:nvGrpSpPr>
            <p:grpSpPr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271" name="Shape 271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72" name="Shape 272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1101</a:t>
                  </a:r>
                  <a:endParaRPr/>
                </a:p>
              </p:txBody>
            </p:sp>
          </p:grpSp>
          <p:grpSp>
            <p:nvGrpSpPr>
              <p:cNvPr id="273" name="Shape 273"/>
              <p:cNvGrpSpPr/>
              <p:nvPr/>
            </p:nvGrpSpPr>
            <p:grpSpPr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274" name="Shape 27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75" name="Shape 27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E</a:t>
                  </a:r>
                  <a:endParaRPr/>
                </a:p>
              </p:txBody>
            </p:sp>
          </p:grpSp>
          <p:grpSp>
            <p:nvGrpSpPr>
              <p:cNvPr id="276" name="Shape 276"/>
              <p:cNvGrpSpPr/>
              <p:nvPr/>
            </p:nvGrpSpPr>
            <p:grpSpPr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277" name="Shape 27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78" name="Shape 278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14</a:t>
                  </a:r>
                  <a:endParaRPr/>
                </a:p>
              </p:txBody>
            </p:sp>
          </p:grpSp>
          <p:grpSp>
            <p:nvGrpSpPr>
              <p:cNvPr id="279" name="Shape 279"/>
              <p:cNvGrpSpPr/>
              <p:nvPr/>
            </p:nvGrpSpPr>
            <p:grpSpPr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280" name="Shape 280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81" name="Shape 281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1110</a:t>
                  </a:r>
                  <a:endParaRPr/>
                </a:p>
              </p:txBody>
            </p:sp>
          </p:grpSp>
          <p:grpSp>
            <p:nvGrpSpPr>
              <p:cNvPr id="282" name="Shape 282"/>
              <p:cNvGrpSpPr/>
              <p:nvPr/>
            </p:nvGrpSpPr>
            <p:grpSpPr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283" name="Shape 28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84" name="Shape 28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F</a:t>
                  </a:r>
                  <a:endParaRPr/>
                </a:p>
              </p:txBody>
            </p:sp>
          </p:grpSp>
          <p:grpSp>
            <p:nvGrpSpPr>
              <p:cNvPr id="285" name="Shape 285"/>
              <p:cNvGrpSpPr/>
              <p:nvPr/>
            </p:nvGrpSpPr>
            <p:grpSpPr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286" name="Shape 28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87" name="Shape 287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15</a:t>
                  </a:r>
                  <a:endParaRPr/>
                </a:p>
              </p:txBody>
            </p:sp>
          </p:grpSp>
          <p:grpSp>
            <p:nvGrpSpPr>
              <p:cNvPr id="288" name="Shape 288"/>
              <p:cNvGrpSpPr/>
              <p:nvPr/>
            </p:nvGrpSpPr>
            <p:grpSpPr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289" name="Shape 289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90" name="Shape 290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rgbClr val="000066"/>
                      </a:solidFill>
                      <a:latin typeface="Courier"/>
                      <a:ea typeface="Courier"/>
                      <a:cs typeface="Courier"/>
                      <a:sym typeface="Courier"/>
                    </a:rPr>
                    <a:t>1111</a:t>
                  </a:r>
                  <a:endParaRPr/>
                </a:p>
              </p:txBody>
            </p:sp>
          </p:grpSp>
        </p:grpSp>
        <p:sp>
          <p:nvSpPr>
            <p:cNvPr id="291" name="Shape 291"/>
            <p:cNvSpPr/>
            <p:nvPr/>
          </p:nvSpPr>
          <p:spPr>
            <a:xfrm rot="-2340000">
              <a:off x="50" y="267"/>
              <a:ext cx="362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Hex</a:t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 rot="-2340000">
              <a:off x="307" y="177"/>
              <a:ext cx="649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Decimal</a:t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 rot="-2340000">
              <a:off x="606" y="210"/>
              <a:ext cx="546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Binary</a:t>
              </a:r>
              <a:endParaRPr/>
            </a:p>
          </p:txBody>
        </p:sp>
      </p:grpSp>
      <p:sp>
        <p:nvSpPr>
          <p:cNvPr id="294" name="Shape 294"/>
          <p:cNvSpPr/>
          <p:nvPr/>
        </p:nvSpPr>
        <p:spPr>
          <a:xfrm>
            <a:off x="1504994" y="5465514"/>
            <a:ext cx="49776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15213: 0011 1011 0110 1101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5" name="Shape 295"/>
          <p:cNvSpPr/>
          <p:nvPr/>
        </p:nvSpPr>
        <p:spPr>
          <a:xfrm rot="16200000">
            <a:off x="3139304" y="5579416"/>
            <a:ext cx="176574" cy="610125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6" name="Shape 296"/>
          <p:cNvSpPr/>
          <p:nvPr/>
        </p:nvSpPr>
        <p:spPr>
          <a:xfrm rot="16200000">
            <a:off x="4063176" y="5579416"/>
            <a:ext cx="176574" cy="610125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7" name="Shape 297"/>
          <p:cNvSpPr/>
          <p:nvPr/>
        </p:nvSpPr>
        <p:spPr>
          <a:xfrm rot="16200000">
            <a:off x="4983882" y="5579416"/>
            <a:ext cx="176574" cy="610125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8" name="Shape 298"/>
          <p:cNvSpPr/>
          <p:nvPr/>
        </p:nvSpPr>
        <p:spPr>
          <a:xfrm rot="16200000">
            <a:off x="5876056" y="5579416"/>
            <a:ext cx="176574" cy="610125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3043085" y="6039428"/>
            <a:ext cx="369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3966957" y="6039428"/>
            <a:ext cx="369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4887663" y="6039428"/>
            <a:ext cx="369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5779837" y="6039428"/>
            <a:ext cx="369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2E49-0701-42AE-9E33-D2AAAEAF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Activity: binary, hexadecimal, twos complement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E83DE-9CF3-4DA1-962E-24AC1E0F7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/>
              <a:t>https://www.cs.cmu.edu/afs/cs/academic/class/15213-m22/www/activities/213_lecture2.pdf</a:t>
            </a:r>
          </a:p>
        </p:txBody>
      </p:sp>
    </p:spTree>
    <p:extLst>
      <p:ext uri="{BB962C8B-B14F-4D97-AF65-F5344CB8AC3E}">
        <p14:creationId xmlns:p14="http://schemas.microsoft.com/office/powerpoint/2010/main" val="3953133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522</Words>
  <Application>Microsoft Office PowerPoint</Application>
  <PresentationFormat>On-screen Show (4:3)</PresentationFormat>
  <Paragraphs>161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Cambria Math</vt:lpstr>
      <vt:lpstr>Noto Sans Symbols</vt:lpstr>
      <vt:lpstr>Calibri</vt:lpstr>
      <vt:lpstr>Courier New</vt:lpstr>
      <vt:lpstr>Gill Sans</vt:lpstr>
      <vt:lpstr>Consolas</vt:lpstr>
      <vt:lpstr>Arial Narrow</vt:lpstr>
      <vt:lpstr>Courier</vt:lpstr>
      <vt:lpstr>Helvetica Neue</vt:lpstr>
      <vt:lpstr>Arial</vt:lpstr>
      <vt:lpstr>Times New Roman</vt:lpstr>
      <vt:lpstr>template2007</vt:lpstr>
      <vt:lpstr>Title and Content</vt:lpstr>
      <vt:lpstr>Title Only</vt:lpstr>
      <vt:lpstr>Bits, Bytes and Integers – Part 1  15-213/15-513: Introduction to Computer Systems 2nd Lecture,  May 18, 2022</vt:lpstr>
      <vt:lpstr> Waitlist questions</vt:lpstr>
      <vt:lpstr>Reminder about in-person attendance</vt:lpstr>
      <vt:lpstr>Roadmap – Inside a Computer</vt:lpstr>
      <vt:lpstr>Today: Bits, Bytes, and Integers</vt:lpstr>
      <vt:lpstr>Everything is bits</vt:lpstr>
      <vt:lpstr>For example, can count in binary</vt:lpstr>
      <vt:lpstr>Encoding Byte Values</vt:lpstr>
      <vt:lpstr>Activity: binary, hexadecimal, twos complement</vt:lpstr>
      <vt:lpstr>Preview: Combining bytes…</vt:lpstr>
      <vt:lpstr>Preview: … to make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Bits, Bytes and Integers – Part 1  15-213/15-513: Introduction to Computer Systems 2nd Lecture,  May 18, 2022</dc:title>
  <cp:lastModifiedBy>Zack Weinberg</cp:lastModifiedBy>
  <cp:revision>6</cp:revision>
  <dcterms:modified xsi:type="dcterms:W3CDTF">2022-05-18T16:08:45Z</dcterms:modified>
</cp:coreProperties>
</file>