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5" r:id="rId1"/>
    <p:sldMasterId id="2147483706" r:id="rId2"/>
    <p:sldMasterId id="2147483707" r:id="rId3"/>
    <p:sldMasterId id="2147483709" r:id="rId4"/>
  </p:sldMasterIdLst>
  <p:notesMasterIdLst>
    <p:notesMasterId r:id="rId54"/>
  </p:notesMasterIdLst>
  <p:sldIdLst>
    <p:sldId id="256" r:id="rId5"/>
    <p:sldId id="257" r:id="rId6"/>
    <p:sldId id="300" r:id="rId7"/>
    <p:sldId id="258" r:id="rId8"/>
    <p:sldId id="303" r:id="rId9"/>
    <p:sldId id="259" r:id="rId10"/>
    <p:sldId id="260" r:id="rId11"/>
    <p:sldId id="261" r:id="rId12"/>
    <p:sldId id="30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302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75" r:id="rId37"/>
    <p:sldId id="276" r:id="rId38"/>
    <p:sldId id="277" r:id="rId39"/>
    <p:sldId id="278" r:id="rId40"/>
    <p:sldId id="279" r:id="rId41"/>
    <p:sldId id="280" r:id="rId42"/>
    <p:sldId id="290" r:id="rId43"/>
    <p:sldId id="291" r:id="rId44"/>
    <p:sldId id="304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Gill Sans" panose="020B0604020202020204" charset="0"/>
      <p:regular r:id="rId63"/>
      <p:bold r:id="rId64"/>
    </p:embeddedFont>
    <p:embeddedFont>
      <p:font typeface="Times" panose="02020603050405020304" pitchFamily="18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000000"/>
          </p15:clr>
        </p15:guide>
        <p15:guide id="2" pos="2784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4D3903-F9E8-44C9-A117-D99828599ABE}">
  <a:tblStyle styleId="{EC4D3903-F9E8-44C9-A117-D99828599A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74"/>
  </p:normalViewPr>
  <p:slideViewPr>
    <p:cSldViewPr snapToGrid="0">
      <p:cViewPr varScale="1">
        <p:scale>
          <a:sx n="114" d="100"/>
          <a:sy n="114" d="100"/>
        </p:scale>
        <p:origin x="2148" y="108"/>
      </p:cViewPr>
      <p:guideLst>
        <p:guide orient="horz" pos="3648"/>
        <p:guide pos="27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Standards are nice! i.e. </a:t>
            </a:r>
            <a:r>
              <a:rPr lang="en-US" dirty="0" err="1"/>
              <a:t>wifi</a:t>
            </a: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Measure speed in flops.</a:t>
            </a:r>
            <a:endParaRPr dirty="0"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 stands for mantissa</a:t>
            </a:r>
            <a:endParaRPr dirty="0"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Wait for students to think about +0 and -0, will be on the next slide.</a:t>
            </a:r>
            <a:endParaRPr dirty="0"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966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186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254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9401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555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9026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42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168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031699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481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2237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1843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Floats cannot represent all </a:t>
            </a:r>
            <a:r>
              <a:rPr lang="en-US" dirty="0" err="1"/>
              <a:t>ints</a:t>
            </a:r>
            <a:r>
              <a:rPr lang="en-US" dirty="0"/>
              <a:t>: only 25 bits in the </a:t>
            </a:r>
            <a:endParaRPr dirty="0"/>
          </a:p>
        </p:txBody>
      </p:sp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Shape 6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Shape 6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Shape 6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Shape 6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205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Latex source for equation: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\sum_{k=-j}^i b_k \times 2^k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41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998538"/>
            <a:ext cx="7772400" cy="288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0" y="998538"/>
            <a:ext cx="7772400" cy="288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 rot="5400000">
            <a:off x="5094287" y="2533651"/>
            <a:ext cx="51276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903288" y="552451"/>
            <a:ext cx="5127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1854200" y="-76200"/>
            <a:ext cx="5435600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4425950" y="2495550"/>
            <a:ext cx="65786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158750" y="476250"/>
            <a:ext cx="65786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1858962" y="-100013"/>
            <a:ext cx="4972050" cy="78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 rot="5400000">
            <a:off x="4998244" y="2188369"/>
            <a:ext cx="610552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 rot="5400000">
            <a:off x="548482" y="76994"/>
            <a:ext cx="6105525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4662488" y="3924300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85800" y="998538"/>
            <a:ext cx="7772400" cy="288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 rot="5400000">
            <a:off x="4779169" y="2142332"/>
            <a:ext cx="587216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 rot="5400000">
            <a:off x="511969" y="123032"/>
            <a:ext cx="5872163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85800" y="998538"/>
            <a:ext cx="7772400" cy="288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998538"/>
            <a:ext cx="7772400" cy="288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8818144" y="6611779"/>
            <a:ext cx="3385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/>
          <p:nvPr/>
        </p:nvSpPr>
        <p:spPr>
          <a:xfrm>
            <a:off x="8818144" y="6611779"/>
            <a:ext cx="3385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afs/cs/academic/class/15213-m22/www/activities/213_lecture4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afs/cs/academic/class/15213-m22/www/activities/213_lecture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afs/cs/academic/class/15213-m22/www/activities/213_lecture4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s://upload.wikimedia.org/wikipedia/commons/archive/0/03/20080524210756!Green_check.svg" TargetMode="Externa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afs/cs/academic/class/15213-m22/www/activities/213_lecture4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685800" y="4076700"/>
            <a:ext cx="4124462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Instructor: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Kyle Liang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 Point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15-213: Introduction to Computer Systems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1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</a:t>
            </a:r>
            <a:r>
              <a:rPr lang="en-US" sz="2000" dirty="0"/>
              <a:t>May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en-US" sz="2000" dirty="0"/>
              <a:t>0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Floating Point</a:t>
            </a: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Background: Fractional binary numbers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floating point standard: Definition</a:t>
            </a:r>
          </a:p>
          <a:p>
            <a:pPr marL="254000" indent="-254000"/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Rounding, addition, multiplication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Example and properties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Floating point in C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Floating Point</a:t>
            </a: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Standard 754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in 1985 as uniform standard for floating point arithmetic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that, many idiosyncratic formats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 all major CPUs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CPUs don’t implement IEEE 754 in full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 early GPUs, Cell BE processor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Driven by numerical concerns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Nice standards for rounding, overflow, underflow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to make fast in hardware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Numerical analysts predominated over hardware designers in defining standard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Numerical Form: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(–1)</a:t>
            </a:r>
            <a:r>
              <a:rPr lang="en-US" sz="2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bit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determines whether number is negative or positive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normally a fractional value in range [1.0,2.0).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weights value by power of two</a:t>
            </a:r>
            <a:endParaRPr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Encoding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MSB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sign bit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encodes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(but is not equal to E)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field encodes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(but is not equal to M)</a:t>
            </a: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 Point Representation</a:t>
            </a:r>
            <a:endParaRPr/>
          </a:p>
        </p:txBody>
      </p:sp>
      <p:graphicFrame>
        <p:nvGraphicFramePr>
          <p:cNvPr id="295" name="Shape 295"/>
          <p:cNvGraphicFramePr/>
          <p:nvPr/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6" name="Shape 296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15213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= (-1)</a:t>
            </a:r>
            <a:r>
              <a:rPr lang="en-US" sz="1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x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1.1101101101101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x 2</a:t>
            </a:r>
            <a:r>
              <a:rPr lang="en-US" sz="1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 options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precision: 32 bits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≈ 7 decimal digits, 10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±38</a:t>
            </a:r>
            <a:endParaRPr sz="24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100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precision: 64 bits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≈ 16 decimal digits, 10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±308</a:t>
            </a:r>
            <a:endParaRPr sz="24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100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formats: half precision, quad precision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3" name="Shape 303"/>
          <p:cNvGraphicFramePr/>
          <p:nvPr/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4" name="Shape 304"/>
          <p:cNvGraphicFramePr/>
          <p:nvPr/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“kinds” of floating point numbers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0" name="Shape 310"/>
          <p:cNvGraphicFramePr/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29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11" name="Shape 311"/>
          <p:cNvCxnSpPr/>
          <p:nvPr/>
        </p:nvCxnSpPr>
        <p:spPr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2" name="Shape 312"/>
          <p:cNvCxnSpPr/>
          <p:nvPr/>
        </p:nvCxnSpPr>
        <p:spPr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3" name="Shape 313"/>
          <p:cNvCxnSpPr/>
          <p:nvPr/>
        </p:nvCxnSpPr>
        <p:spPr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4" name="Shape 314"/>
          <p:cNvSpPr txBox="1"/>
          <p:nvPr/>
        </p:nvSpPr>
        <p:spPr>
          <a:xfrm>
            <a:off x="686926" y="3809999"/>
            <a:ext cx="1178528" cy="4616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00…00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2517922" y="3820749"/>
            <a:ext cx="3704091" cy="4616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exp</a:t>
            </a:r>
            <a:r>
              <a:rPr lang="en-US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≠ 0 and </a:t>
            </a:r>
            <a:r>
              <a:rPr lang="en-US" sz="2400" dirty="0" err="1">
                <a:latin typeface="Gill Sans"/>
                <a:ea typeface="Gill Sans"/>
                <a:cs typeface="Gill Sans"/>
                <a:sym typeface="Gill Sans"/>
              </a:rPr>
              <a:t>exp</a:t>
            </a:r>
            <a:r>
              <a:rPr lang="en-US" sz="2400" dirty="0">
                <a:latin typeface="Gill Sans"/>
                <a:ea typeface="Gill Sans"/>
                <a:cs typeface="Gill Sans"/>
                <a:sym typeface="Gill Sans"/>
              </a:rPr>
              <a:t> ≠ </a:t>
            </a:r>
            <a:r>
              <a:rPr lang="en-US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11…11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11…11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573113" y="4419600"/>
            <a:ext cx="14061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denorm</a:t>
            </a:r>
            <a:endParaRPr sz="2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3396785" y="4419600"/>
            <a:ext cx="19463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normalized</a:t>
            </a:r>
            <a:endParaRPr sz="2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7081717" y="4419600"/>
            <a:ext cx="1305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special</a:t>
            </a:r>
            <a:endParaRPr sz="2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“Normalized” Values</a:t>
            </a:r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When: exp ≠ 000…0 and exp ≠ 111…1</a:t>
            </a:r>
            <a:endParaRPr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 coded as a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biased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value: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unsigned value of exp field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2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k-1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- 1, where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number of exponent bits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precision: 127 (Exp: 1…254, E: -126…127)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precision: 1023 (Exp: 1…2046, E: -1022…1023)</a:t>
            </a:r>
            <a:endParaRPr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Significand coded with implied leading 1: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1.xxx…x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xxx…x: bits of frac field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when frac=000…0 (M = 1.0)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Maximum when frac=111…1 (M = 2.0 – ε)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extra leading bit for “free”</a:t>
            </a: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 = (–1)</a:t>
            </a:r>
            <a:r>
              <a:rPr lang="en-US" sz="2400" baseline="30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2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3048000" y="5816600"/>
            <a:ext cx="5066555" cy="355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48733" y="552978"/>
            <a:ext cx="73660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Normalized Encoding Example</a:t>
            </a: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3838" marR="0" lvl="0" indent="-22383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Value: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float F = 15213.0;</a:t>
            </a:r>
            <a:endParaRPr dirty="0"/>
          </a:p>
          <a:p>
            <a:pPr marL="560388" marR="0" lvl="1" indent="-22224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15213</a:t>
            </a:r>
            <a:r>
              <a:rPr lang="en-US" sz="18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 11101101101101</a:t>
            </a:r>
            <a:r>
              <a:rPr lang="en-US" sz="18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0388" marR="0" lvl="1" indent="-22224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= 1.1101101101101</a:t>
            </a:r>
            <a:r>
              <a:rPr lang="en-US" sz="18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 2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147638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Significand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0388" marR="0" lvl="1" indent="-22224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= 	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1.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1101101101101</a:t>
            </a:r>
            <a:r>
              <a:rPr lang="en-US" sz="1800" b="1" i="0" u="none" strike="noStrike" cap="none" baseline="-25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8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60388" marR="0" lvl="1" indent="-22224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frac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= 	  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1101101101101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</a:t>
            </a:r>
            <a:r>
              <a:rPr lang="en-US" sz="1800" b="1" i="0" u="none" strike="noStrike" cap="none" baseline="-25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147638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0388" marR="0" lvl="1" indent="-22224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	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= 	13</a:t>
            </a:r>
            <a:endParaRPr dirty="0"/>
          </a:p>
          <a:p>
            <a:pPr marL="560388" marR="0" lvl="1" indent="-22224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= 	127</a:t>
            </a:r>
            <a:endParaRPr dirty="0"/>
          </a:p>
          <a:p>
            <a:pPr marL="560388" marR="0" lvl="1" indent="-22224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= 	140 	=	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10001100</a:t>
            </a:r>
            <a:r>
              <a:rPr lang="en-US" sz="1800" b="1" i="0" u="none" strike="noStrike" cap="none" baseline="-25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dirty="0"/>
          </a:p>
          <a:p>
            <a:pPr marL="560388" marR="0" lvl="1" indent="-22224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endParaRPr sz="1800" b="1" i="0" u="none" strike="noStrike" cap="none" baseline="-250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23838" marR="0" lvl="0" indent="-223838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Result:</a:t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0 10001100 11011011011010000000000 </a:t>
            </a:r>
            <a:endParaRPr dirty="0"/>
          </a:p>
          <a:p>
            <a:pPr marL="560388" marR="0" lvl="1" indent="-22224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/>
          </a:p>
        </p:txBody>
      </p:sp>
      <p:sp>
        <p:nvSpPr>
          <p:cNvPr id="337" name="Shape 337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exp</a:t>
            </a:r>
            <a:endParaRPr/>
          </a:p>
        </p:txBody>
      </p:sp>
      <p:sp>
        <p:nvSpPr>
          <p:cNvPr id="338" name="Shape 338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frac</a:t>
            </a:r>
            <a:endParaRPr sz="24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6858000" y="540603"/>
            <a:ext cx="2132765" cy="8309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 = (–1)</a:t>
            </a:r>
            <a:r>
              <a:rPr lang="en-US" sz="2400" baseline="30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2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= 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–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Denormalized Values</a:t>
            </a:r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 = 000…0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 value: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– Bias (instead of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 –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11200" lvl="1" indent="-254000">
              <a:spcBef>
                <a:spcPts val="600"/>
              </a:spcBef>
              <a:buSzPts val="1440"/>
              <a:buFont typeface="Noto Sans Symbols"/>
              <a:buChar char="⬛"/>
            </a:pPr>
            <a:r>
              <a:rPr lang="en-US" b="1" dirty="0"/>
              <a:t>Why not 0 – Bias? </a:t>
            </a:r>
          </a:p>
          <a:p>
            <a:pPr marL="1168400" lvl="2" indent="-254000">
              <a:spcBef>
                <a:spcPts val="600"/>
              </a:spcBef>
              <a:buSzPts val="1440"/>
              <a:buFont typeface="Noto Sans Symbols"/>
              <a:buChar char="⬛"/>
            </a:pPr>
            <a:r>
              <a:rPr lang="en-US" b="1" dirty="0"/>
              <a:t>Smallest normalized value has Exp = 1</a:t>
            </a:r>
            <a:endParaRPr lang="en-US"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Significand coded with implied leading 0: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0.xxx…x</a:t>
            </a:r>
            <a:r>
              <a:rPr lang="en-US" sz="2400" b="1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49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xxx…x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bits of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frac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exp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000…0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000…0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Represents zero value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distinct values: +0 and –0 (why?)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exp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000…0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frac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≠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000…0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 closest to 0.0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Equispaced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 = (–1)</a:t>
            </a:r>
            <a:r>
              <a:rPr lang="en-US" sz="2400" baseline="30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2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= 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–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Values</a:t>
            </a:r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Condition: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exp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111…1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Case: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exp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111…1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frac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000…0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Represents value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∞</a:t>
            </a:r>
            <a:r>
              <a:rPr lang="en-US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(infinity)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 that overflows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positive and negative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 1.0/0.0 = −1.0/−0.0 = +∞,  1.0/−0.0 = −∞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Case: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exp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111…1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frac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≠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000…0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Not-a-Number (NaN)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Represents case when no numeric value can be determined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 sqrt(–1), ∞ − ∞, ∞ × 0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381000" y="5638800"/>
            <a:ext cx="5029200" cy="533400"/>
          </a:xfrm>
          <a:prstGeom prst="rect">
            <a:avLst/>
          </a:prstGeom>
          <a:solidFill>
            <a:srgbClr val="E9DC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float Decoding Example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float: 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0xC0A00000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binary: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1" name="Shape 361"/>
          <p:cNvGraphicFramePr/>
          <p:nvPr/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3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" name="Shape 362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 =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-&gt; Exp =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129 – 127 = 2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(decimal) 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 = 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1 -&gt; negative number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 =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1.010 0000 0000 0000 0000 0000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 = </a:t>
            </a:r>
            <a:r>
              <a:rPr lang="en-US" sz="24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 + 1/4 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24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1.25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6858000" y="540603"/>
            <a:ext cx="2132765" cy="8309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 = (–1)</a:t>
            </a:r>
            <a:r>
              <a:rPr lang="en-US" sz="2400" baseline="30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2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= 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–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 =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(–1)</a:t>
            </a:r>
            <a:r>
              <a:rPr lang="en-US" sz="2400" b="1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 2</a:t>
            </a:r>
            <a:r>
              <a:rPr lang="en-US" sz="2400" b="1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2400" b="1" i="1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2</a:t>
            </a:r>
            <a:r>
              <a:rPr lang="en-US" sz="20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k-1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1 = 127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Shape 370"/>
          <p:cNvCxnSpPr/>
          <p:nvPr/>
        </p:nvCxnSpPr>
        <p:spPr>
          <a:xfrm>
            <a:off x="1600200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1" name="Shape 371"/>
          <p:cNvCxnSpPr/>
          <p:nvPr/>
        </p:nvCxnSpPr>
        <p:spPr>
          <a:xfrm>
            <a:off x="2514600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2" name="Shape 372"/>
          <p:cNvCxnSpPr/>
          <p:nvPr/>
        </p:nvCxnSpPr>
        <p:spPr>
          <a:xfrm>
            <a:off x="3429000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3" name="Shape 373"/>
          <p:cNvCxnSpPr/>
          <p:nvPr/>
        </p:nvCxnSpPr>
        <p:spPr>
          <a:xfrm>
            <a:off x="4357224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4" name="Shape 374"/>
          <p:cNvCxnSpPr/>
          <p:nvPr/>
        </p:nvCxnSpPr>
        <p:spPr>
          <a:xfrm>
            <a:off x="5257800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5" name="Shape 375"/>
          <p:cNvCxnSpPr/>
          <p:nvPr/>
        </p:nvCxnSpPr>
        <p:spPr>
          <a:xfrm>
            <a:off x="6172200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6" name="Shape 376"/>
          <p:cNvCxnSpPr/>
          <p:nvPr/>
        </p:nvCxnSpPr>
        <p:spPr>
          <a:xfrm>
            <a:off x="7070643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7" name="Shape 377"/>
          <p:cNvCxnSpPr/>
          <p:nvPr/>
        </p:nvCxnSpPr>
        <p:spPr>
          <a:xfrm>
            <a:off x="7995268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Floating Point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Background: Fractional binary numbers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floating point standard: Definition</a:t>
            </a:r>
          </a:p>
          <a:p>
            <a:pPr marL="254000" indent="-254000"/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Rounding, addition, multiplication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and properties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 point in C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381000" y="5638800"/>
            <a:ext cx="5029200" cy="533400"/>
          </a:xfrm>
          <a:prstGeom prst="rect">
            <a:avLst/>
          </a:prstGeom>
          <a:solidFill>
            <a:srgbClr val="E9DC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float Decoding Example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 =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-&gt; Exp =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129 – 127 = 2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(decimal) 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 = 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1 -&gt; negative number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 =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1.</a:t>
            </a:r>
            <a:r>
              <a:rPr lang="en-US" sz="24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010 0000 0000 0000 0000 0000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 = </a:t>
            </a:r>
            <a:r>
              <a:rPr lang="en-US" sz="24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 + 1/4 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24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1.25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6858000" y="540603"/>
            <a:ext cx="2132765" cy="8309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 = (–1)</a:t>
            </a:r>
            <a:r>
              <a:rPr lang="en-US" sz="2400" baseline="30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2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= 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–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9" name="Shape 389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 =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(–1)</a:t>
            </a:r>
            <a:r>
              <a:rPr lang="en-US" sz="2400" b="1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 2</a:t>
            </a:r>
            <a:r>
              <a:rPr lang="en-US" sz="2400" b="1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2400" b="1" i="1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float: 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0xC0A00000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binary: </a:t>
            </a:r>
            <a:r>
              <a:rPr lang="en-US" sz="2400" b="1">
                <a:solidFill>
                  <a:srgbClr val="CC99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100 0000 1</a:t>
            </a:r>
            <a:r>
              <a:rPr lang="en-US" sz="2400" b="1">
                <a:solidFill>
                  <a:srgbClr val="6868CF"/>
                </a:solidFill>
                <a:latin typeface="Courier New"/>
                <a:ea typeface="Courier New"/>
                <a:cs typeface="Courier New"/>
                <a:sym typeface="Courier New"/>
              </a:rPr>
              <a:t>010 0000 0000 0000 0000 0000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3" name="Shape 393"/>
          <p:cNvGraphicFramePr/>
          <p:nvPr/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3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1000 0001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010 0000 0000 0000 0000 0000 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94" name="Shape 394"/>
          <p:cNvCxnSpPr/>
          <p:nvPr/>
        </p:nvCxnSpPr>
        <p:spPr>
          <a:xfrm>
            <a:off x="1600200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5" name="Shape 395"/>
          <p:cNvCxnSpPr/>
          <p:nvPr/>
        </p:nvCxnSpPr>
        <p:spPr>
          <a:xfrm>
            <a:off x="2514600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6" name="Shape 396"/>
          <p:cNvCxnSpPr/>
          <p:nvPr/>
        </p:nvCxnSpPr>
        <p:spPr>
          <a:xfrm>
            <a:off x="3429000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7" name="Shape 397"/>
          <p:cNvCxnSpPr/>
          <p:nvPr/>
        </p:nvCxnSpPr>
        <p:spPr>
          <a:xfrm>
            <a:off x="4357224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8" name="Shape 398"/>
          <p:cNvCxnSpPr/>
          <p:nvPr/>
        </p:nvCxnSpPr>
        <p:spPr>
          <a:xfrm>
            <a:off x="5257800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9" name="Shape 399"/>
          <p:cNvCxnSpPr/>
          <p:nvPr/>
        </p:nvCxnSpPr>
        <p:spPr>
          <a:xfrm>
            <a:off x="6172200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0" name="Shape 400"/>
          <p:cNvCxnSpPr/>
          <p:nvPr/>
        </p:nvCxnSpPr>
        <p:spPr>
          <a:xfrm>
            <a:off x="7070643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1" name="Shape 401"/>
          <p:cNvCxnSpPr/>
          <p:nvPr/>
        </p:nvCxnSpPr>
        <p:spPr>
          <a:xfrm>
            <a:off x="7995268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 =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129 -&gt; Exp = 129 – 127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533400" y="3499204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(decimal) 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float Decoding Example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float: 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0xC0A00000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0" name="Shape 410"/>
          <p:cNvGraphicFramePr/>
          <p:nvPr/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3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1000 0001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010 0000 0000 0000 0000 0000 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1" name="Shape 411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 = 1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negative number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Shape 412"/>
          <p:cNvGrpSpPr/>
          <p:nvPr/>
        </p:nvGrpSpPr>
        <p:grpSpPr>
          <a:xfrm>
            <a:off x="533400" y="4572000"/>
            <a:ext cx="6705600" cy="923330"/>
            <a:chOff x="533400" y="4572000"/>
            <a:chExt cx="6705600" cy="923330"/>
          </a:xfrm>
        </p:grpSpPr>
        <p:sp>
          <p:nvSpPr>
            <p:cNvPr id="413" name="Shape 413"/>
            <p:cNvSpPr txBox="1"/>
            <p:nvPr/>
          </p:nvSpPr>
          <p:spPr>
            <a:xfrm>
              <a:off x="533400" y="4572000"/>
              <a:ext cx="6705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M =</a:t>
              </a: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>
                  <a:solidFill>
                    <a:srgbClr val="C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1.</a:t>
              </a:r>
              <a:r>
                <a:rPr lang="en-US" sz="2400" b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010 0000 0000 0000 0000 0000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Shape 414"/>
            <p:cNvSpPr txBox="1"/>
            <p:nvPr/>
          </p:nvSpPr>
          <p:spPr>
            <a:xfrm>
              <a:off x="533400" y="5033665"/>
              <a:ext cx="6705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 </a:t>
              </a: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 </a:t>
              </a:r>
              <a:r>
                <a:rPr lang="en-US" sz="2400" b="1">
                  <a:solidFill>
                    <a:srgbClr val="C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 + 1/4 </a:t>
              </a:r>
              <a:r>
                <a:rPr lang="en-US" sz="24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r>
                <a:rPr lang="en-US" sz="2400" b="1">
                  <a:solidFill>
                    <a:srgbClr val="C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1.25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Shape 415"/>
          <p:cNvSpPr/>
          <p:nvPr/>
        </p:nvSpPr>
        <p:spPr>
          <a:xfrm>
            <a:off x="6858000" y="540603"/>
            <a:ext cx="2132765" cy="8309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 = (–1)</a:t>
            </a:r>
            <a:r>
              <a:rPr lang="en-US" sz="2400" baseline="30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2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= 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–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16" name="Shape 416"/>
          <p:cNvGrpSpPr/>
          <p:nvPr/>
        </p:nvGrpSpPr>
        <p:grpSpPr>
          <a:xfrm>
            <a:off x="381000" y="5638800"/>
            <a:ext cx="6858000" cy="533400"/>
            <a:chOff x="381000" y="5638800"/>
            <a:chExt cx="6858000" cy="533400"/>
          </a:xfrm>
        </p:grpSpPr>
        <p:sp>
          <p:nvSpPr>
            <p:cNvPr id="417" name="Shape 417"/>
            <p:cNvSpPr/>
            <p:nvPr/>
          </p:nvSpPr>
          <p:spPr>
            <a:xfrm>
              <a:off x="381000" y="5638800"/>
              <a:ext cx="5029200" cy="533400"/>
            </a:xfrm>
            <a:prstGeom prst="rect">
              <a:avLst/>
            </a:prstGeom>
            <a:solidFill>
              <a:srgbClr val="E9DC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18" name="Shape 418"/>
            <p:cNvSpPr txBox="1"/>
            <p:nvPr/>
          </p:nvSpPr>
          <p:spPr>
            <a:xfrm>
              <a:off x="533400" y="5638800"/>
              <a:ext cx="6705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v =</a:t>
              </a: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(–1)</a:t>
              </a:r>
              <a:r>
                <a:rPr lang="en-US" sz="2400" b="1" baseline="30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M 2</a:t>
              </a:r>
              <a:r>
                <a:rPr lang="en-US" sz="2400" b="1" baseline="30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  </a:t>
              </a: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 (-1)</a:t>
              </a:r>
              <a:r>
                <a:rPr lang="en-US" sz="2400" b="1" baseline="30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* 1.25 * 2</a:t>
              </a:r>
              <a:r>
                <a:rPr lang="en-US" sz="2400" b="1" baseline="30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= </a:t>
              </a:r>
              <a:r>
                <a:rPr lang="en-US" sz="24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-5</a:t>
              </a:r>
              <a:endParaRPr sz="2400" b="1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Shape 419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2</a:t>
            </a:r>
            <a:r>
              <a:rPr lang="en-US" sz="20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k-1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1 = 127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" name="Shape 421"/>
          <p:cNvGrpSpPr/>
          <p:nvPr/>
        </p:nvGrpSpPr>
        <p:grpSpPr>
          <a:xfrm>
            <a:off x="533400" y="1828800"/>
            <a:ext cx="8382000" cy="461665"/>
            <a:chOff x="533400" y="1828800"/>
            <a:chExt cx="8382000" cy="461665"/>
          </a:xfrm>
        </p:grpSpPr>
        <p:sp>
          <p:nvSpPr>
            <p:cNvPr id="422" name="Shape 422"/>
            <p:cNvSpPr txBox="1"/>
            <p:nvPr/>
          </p:nvSpPr>
          <p:spPr>
            <a:xfrm>
              <a:off x="533400" y="1828800"/>
              <a:ext cx="838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binary: </a:t>
              </a:r>
              <a:r>
                <a:rPr lang="en-US" sz="2400" b="1">
                  <a:solidFill>
                    <a:srgbClr val="CC99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r>
                <a:rPr lang="en-US" sz="2400" b="1">
                  <a:solidFill>
                    <a:srgbClr val="C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100 0000 1</a:t>
              </a:r>
              <a:r>
                <a:rPr lang="en-US" sz="2400" b="1">
                  <a:solidFill>
                    <a:srgbClr val="6868C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010 0000 0000 0000 0000 0000</a:t>
              </a:r>
              <a:r>
                <a:rPr lang="en-US" sz="2400" b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3" name="Shape 423"/>
            <p:cNvCxnSpPr/>
            <p:nvPr/>
          </p:nvCxnSpPr>
          <p:spPr>
            <a:xfrm>
              <a:off x="1600200" y="2209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4" name="Shape 424"/>
            <p:cNvCxnSpPr/>
            <p:nvPr/>
          </p:nvCxnSpPr>
          <p:spPr>
            <a:xfrm>
              <a:off x="2514600" y="2209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" name="Shape 425"/>
            <p:cNvCxnSpPr/>
            <p:nvPr/>
          </p:nvCxnSpPr>
          <p:spPr>
            <a:xfrm>
              <a:off x="3429000" y="2209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" name="Shape 426"/>
            <p:cNvCxnSpPr/>
            <p:nvPr/>
          </p:nvCxnSpPr>
          <p:spPr>
            <a:xfrm>
              <a:off x="4357224" y="2209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7" name="Shape 427"/>
            <p:cNvCxnSpPr/>
            <p:nvPr/>
          </p:nvCxnSpPr>
          <p:spPr>
            <a:xfrm>
              <a:off x="5257800" y="2209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8" name="Shape 428"/>
            <p:cNvCxnSpPr/>
            <p:nvPr/>
          </p:nvCxnSpPr>
          <p:spPr>
            <a:xfrm>
              <a:off x="6172200" y="2209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9" name="Shape 429"/>
            <p:cNvCxnSpPr/>
            <p:nvPr/>
          </p:nvCxnSpPr>
          <p:spPr>
            <a:xfrm>
              <a:off x="7070643" y="2209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0" name="Shape 430"/>
            <p:cNvCxnSpPr/>
            <p:nvPr/>
          </p:nvCxnSpPr>
          <p:spPr>
            <a:xfrm>
              <a:off x="7995268" y="2209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80963" marR="0" lvl="0" indent="-809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Visualization: Floating Point Encodings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6" name="Shape 436"/>
          <p:cNvCxnSpPr/>
          <p:nvPr/>
        </p:nvCxnSpPr>
        <p:spPr>
          <a:xfrm>
            <a:off x="838200" y="2960688"/>
            <a:ext cx="7315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7" name="Shape 437"/>
          <p:cNvCxnSpPr/>
          <p:nvPr/>
        </p:nvCxnSpPr>
        <p:spPr>
          <a:xfrm>
            <a:off x="838200" y="2808288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8" name="Shape 438"/>
          <p:cNvCxnSpPr/>
          <p:nvPr/>
        </p:nvCxnSpPr>
        <p:spPr>
          <a:xfrm>
            <a:off x="8153400" y="3417888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9" name="Shape 439"/>
          <p:cNvCxnSpPr/>
          <p:nvPr/>
        </p:nvCxnSpPr>
        <p:spPr>
          <a:xfrm>
            <a:off x="8153400" y="2808288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0" name="Shape 440"/>
          <p:cNvCxnSpPr/>
          <p:nvPr/>
        </p:nvCxnSpPr>
        <p:spPr>
          <a:xfrm>
            <a:off x="4267200" y="2808288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41" name="Shape 441"/>
          <p:cNvCxnSpPr/>
          <p:nvPr/>
        </p:nvCxnSpPr>
        <p:spPr>
          <a:xfrm>
            <a:off x="8153400" y="3570288"/>
            <a:ext cx="533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2" name="Shape 442"/>
          <p:cNvCxnSpPr/>
          <p:nvPr/>
        </p:nvCxnSpPr>
        <p:spPr>
          <a:xfrm>
            <a:off x="8686800" y="3417888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3" name="Shape 443"/>
          <p:cNvCxnSpPr/>
          <p:nvPr/>
        </p:nvCxnSpPr>
        <p:spPr>
          <a:xfrm>
            <a:off x="304800" y="3484563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4" name="Shape 444"/>
          <p:cNvCxnSpPr/>
          <p:nvPr/>
        </p:nvCxnSpPr>
        <p:spPr>
          <a:xfrm>
            <a:off x="304800" y="3636963"/>
            <a:ext cx="533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Shape 445"/>
          <p:cNvCxnSpPr/>
          <p:nvPr/>
        </p:nvCxnSpPr>
        <p:spPr>
          <a:xfrm>
            <a:off x="838200" y="3484563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6" name="Shape 446"/>
          <p:cNvSpPr/>
          <p:nvPr/>
        </p:nvSpPr>
        <p:spPr>
          <a:xfrm>
            <a:off x="7830425" y="2448066"/>
            <a:ext cx="388937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+∞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746584" y="2426259"/>
            <a:ext cx="471883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−∞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3886200" y="3405188"/>
            <a:ext cx="331822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Shape 449"/>
          <p:cNvCxnSpPr/>
          <p:nvPr/>
        </p:nvCxnSpPr>
        <p:spPr>
          <a:xfrm>
            <a:off x="5867400" y="2808288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Shape 450"/>
          <p:cNvSpPr/>
          <p:nvPr/>
        </p:nvSpPr>
        <p:spPr>
          <a:xfrm>
            <a:off x="4737100" y="2579688"/>
            <a:ext cx="103233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+Denorm</a:t>
            </a: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6096000" y="2579688"/>
            <a:ext cx="1378583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+Normalized</a:t>
            </a: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3131054" y="2577412"/>
            <a:ext cx="103233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−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Denorm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3" name="Shape 453"/>
          <p:cNvCxnSpPr/>
          <p:nvPr/>
        </p:nvCxnSpPr>
        <p:spPr>
          <a:xfrm>
            <a:off x="3048000" y="2808288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4" name="Shape 454"/>
          <p:cNvSpPr/>
          <p:nvPr/>
        </p:nvSpPr>
        <p:spPr>
          <a:xfrm>
            <a:off x="1403350" y="2579688"/>
            <a:ext cx="1378583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−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Normalized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5" name="Shape 455"/>
          <p:cNvCxnSpPr/>
          <p:nvPr/>
        </p:nvCxnSpPr>
        <p:spPr>
          <a:xfrm>
            <a:off x="4724400" y="2808288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56" name="Shape 456"/>
          <p:cNvCxnSpPr/>
          <p:nvPr/>
        </p:nvCxnSpPr>
        <p:spPr>
          <a:xfrm>
            <a:off x="4495800" y="2808288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7" name="Shape 457"/>
          <p:cNvCxnSpPr/>
          <p:nvPr/>
        </p:nvCxnSpPr>
        <p:spPr>
          <a:xfrm>
            <a:off x="7924800" y="2808288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8" name="Shape 458"/>
          <p:cNvCxnSpPr/>
          <p:nvPr/>
        </p:nvCxnSpPr>
        <p:spPr>
          <a:xfrm>
            <a:off x="1143000" y="2808288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9" name="Shape 459"/>
          <p:cNvCxnSpPr/>
          <p:nvPr/>
        </p:nvCxnSpPr>
        <p:spPr>
          <a:xfrm rot="10800000" flipH="1">
            <a:off x="4191000" y="3027363"/>
            <a:ext cx="22860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0" name="Shape 460"/>
          <p:cNvCxnSpPr/>
          <p:nvPr/>
        </p:nvCxnSpPr>
        <p:spPr>
          <a:xfrm rot="10800000">
            <a:off x="4572000" y="3027363"/>
            <a:ext cx="22860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1" name="Shape 461"/>
          <p:cNvSpPr/>
          <p:nvPr/>
        </p:nvSpPr>
        <p:spPr>
          <a:xfrm>
            <a:off x="4572000" y="3408363"/>
            <a:ext cx="339837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+0</a:t>
            </a: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320675" y="3255963"/>
            <a:ext cx="53860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</a:t>
            </a: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8161338" y="3179763"/>
            <a:ext cx="53860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Time</a:t>
            </a:r>
            <a:endParaRPr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400" dirty="0"/>
              <a:t>Activity: </a:t>
            </a:r>
            <a:r>
              <a:rPr lang="en-US" sz="2400" dirty="0">
                <a:hlinkClick r:id="rId3"/>
              </a:rPr>
              <a:t>https://www.cs.cmu.edu/afs/cs/academic/class/15213-m22/www/activities/213_lecture4.pdf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Do “Model 5” and “Model 6”, then stop.</a:t>
            </a:r>
          </a:p>
        </p:txBody>
      </p:sp>
    </p:spTree>
    <p:extLst>
      <p:ext uri="{BB962C8B-B14F-4D97-AF65-F5344CB8AC3E}">
        <p14:creationId xmlns:p14="http://schemas.microsoft.com/office/powerpoint/2010/main" val="108425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Floating Point</a:t>
            </a:r>
            <a:endParaRPr/>
          </a:p>
        </p:txBody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Background: Fractional binary numbers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IEEE floating point standard: Definition</a:t>
            </a:r>
          </a:p>
          <a:p>
            <a:pPr marL="254000" indent="-254000"/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Rounding, addition, multiplication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Example and properties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Floating point in C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539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 Point Operations: Basic Idea</a:t>
            </a:r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x +</a:t>
            </a:r>
            <a:r>
              <a:rPr lang="en-US" sz="2400" b="1" i="0" u="none" strike="noStrike" cap="none" baseline="-250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y = Round(x + y)</a:t>
            </a:r>
            <a:endParaRPr sz="2400" b="1" i="0" u="none" strike="noStrike" cap="non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x ×</a:t>
            </a:r>
            <a:r>
              <a:rPr lang="en-US" sz="2400" b="1" i="0" u="none" strike="noStrike" cap="none" baseline="-250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y = Round(x × y)</a:t>
            </a:r>
            <a:endParaRPr sz="2400" b="1" i="0" u="none" strike="noStrike" cap="non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idea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compute exact result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it fit into desired precision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Possibly overflow if exponent too large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Possibly </a:t>
            </a:r>
            <a:r>
              <a:rPr lang="en-US" sz="20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round to fit into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frac</a:t>
            </a:r>
            <a:endParaRPr sz="2000" b="1" i="0" u="none" strike="noStrike" cap="non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103372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</a:t>
            </a:r>
            <a:endParaRPr/>
          </a:p>
        </p:txBody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 Modes (illustrate with $ rounding)</a:t>
            </a:r>
            <a:endParaRPr dirty="0"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dirty="0"/>
              <a:t>        </a:t>
            </a:r>
            <a:r>
              <a:rPr lang="en-US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$1.40    $1.60</a:t>
            </a:r>
            <a:r>
              <a:rPr lang="en-US" dirty="0"/>
              <a:t>    </a:t>
            </a:r>
            <a:r>
              <a:rPr lang="en-US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$1.50</a:t>
            </a:r>
            <a:r>
              <a:rPr lang="en-US" dirty="0"/>
              <a:t>   </a:t>
            </a:r>
            <a:r>
              <a:rPr lang="en-US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$2.50</a:t>
            </a:r>
            <a:r>
              <a:rPr lang="en-US" dirty="0"/>
              <a:t>  </a:t>
            </a:r>
            <a:r>
              <a:rPr lang="en-US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–$1.50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Towards zero		$1	$1	$1	$2	–$1</a:t>
            </a:r>
            <a:endParaRPr lang="en-US"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down (−∞)		$1	$1	$1	$2	–$2</a:t>
            </a:r>
            <a:endParaRPr lang="en-US"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up (+∞) 		$2	$2	$2	$3	–$1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Nearest Even (default)	$1	$2	$2	$2	–$2</a:t>
            </a:r>
            <a:endParaRPr dirty="0"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8" name="Shape 538"/>
          <p:cNvCxnSpPr/>
          <p:nvPr/>
        </p:nvCxnSpPr>
        <p:spPr>
          <a:xfrm rot="10800000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39" name="Shape 539"/>
          <p:cNvCxnSpPr/>
          <p:nvPr/>
        </p:nvCxnSpPr>
        <p:spPr>
          <a:xfrm rot="10800000">
            <a:off x="486911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0" name="Shape 540"/>
          <p:cNvCxnSpPr/>
          <p:nvPr/>
        </p:nvCxnSpPr>
        <p:spPr>
          <a:xfrm rot="10800000">
            <a:off x="5826854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1" name="Shape 541"/>
          <p:cNvCxnSpPr/>
          <p:nvPr/>
        </p:nvCxnSpPr>
        <p:spPr>
          <a:xfrm rot="10800000">
            <a:off x="6741953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2" name="Shape 542"/>
          <p:cNvCxnSpPr/>
          <p:nvPr/>
        </p:nvCxnSpPr>
        <p:spPr>
          <a:xfrm rot="10800000">
            <a:off x="7629525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43" name="Shape 543"/>
          <p:cNvCxnSpPr/>
          <p:nvPr/>
        </p:nvCxnSpPr>
        <p:spPr>
          <a:xfrm rot="10800000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4" name="Shape 544"/>
          <p:cNvCxnSpPr/>
          <p:nvPr/>
        </p:nvCxnSpPr>
        <p:spPr>
          <a:xfrm rot="10800000">
            <a:off x="486911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5" name="Shape 545"/>
          <p:cNvCxnSpPr/>
          <p:nvPr/>
        </p:nvCxnSpPr>
        <p:spPr>
          <a:xfrm rot="10800000">
            <a:off x="5830029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6" name="Shape 546"/>
          <p:cNvCxnSpPr/>
          <p:nvPr/>
        </p:nvCxnSpPr>
        <p:spPr>
          <a:xfrm rot="10800000">
            <a:off x="6741953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7" name="Shape 547"/>
          <p:cNvCxnSpPr/>
          <p:nvPr/>
        </p:nvCxnSpPr>
        <p:spPr>
          <a:xfrm rot="10800000">
            <a:off x="7629525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48" name="Shape 548"/>
          <p:cNvCxnSpPr/>
          <p:nvPr/>
        </p:nvCxnSpPr>
        <p:spPr>
          <a:xfrm rot="10800000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49" name="Shape 549"/>
          <p:cNvCxnSpPr/>
          <p:nvPr/>
        </p:nvCxnSpPr>
        <p:spPr>
          <a:xfrm rot="10800000">
            <a:off x="486911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0" name="Shape 550"/>
          <p:cNvCxnSpPr/>
          <p:nvPr/>
        </p:nvCxnSpPr>
        <p:spPr>
          <a:xfrm rot="10800000">
            <a:off x="5826854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1" name="Shape 551"/>
          <p:cNvCxnSpPr/>
          <p:nvPr/>
        </p:nvCxnSpPr>
        <p:spPr>
          <a:xfrm rot="10800000">
            <a:off x="6741953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2" name="Shape 552"/>
          <p:cNvCxnSpPr/>
          <p:nvPr/>
        </p:nvCxnSpPr>
        <p:spPr>
          <a:xfrm rot="10800000">
            <a:off x="7629525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3" name="Shape 553"/>
          <p:cNvCxnSpPr/>
          <p:nvPr/>
        </p:nvCxnSpPr>
        <p:spPr>
          <a:xfrm rot="10800000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54" name="Shape 554"/>
          <p:cNvCxnSpPr/>
          <p:nvPr/>
        </p:nvCxnSpPr>
        <p:spPr>
          <a:xfrm rot="10800000">
            <a:off x="486911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5" name="Shape 555"/>
          <p:cNvCxnSpPr/>
          <p:nvPr/>
        </p:nvCxnSpPr>
        <p:spPr>
          <a:xfrm rot="10800000">
            <a:off x="5826854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6" name="Shape 556"/>
          <p:cNvCxnSpPr/>
          <p:nvPr/>
        </p:nvCxnSpPr>
        <p:spPr>
          <a:xfrm rot="10800000">
            <a:off x="6754653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557" name="Shape 557"/>
          <p:cNvCxnSpPr/>
          <p:nvPr/>
        </p:nvCxnSpPr>
        <p:spPr>
          <a:xfrm rot="10800000">
            <a:off x="7629525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C00000"/>
            </a:solidFill>
            <a:prstDash val="solid"/>
            <a:round/>
            <a:headEnd type="stealth" w="med" len="med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74998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Closer Look at Round-To-Even</a:t>
            </a:r>
            <a:endParaRPr/>
          </a:p>
        </p:txBody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Default Rounding Mode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to get any other kind without dropping into assembly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C99 has support for rounding mode management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others are statistically biased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 of set of positive numbers will consistently be over- or under- estimated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Applying to Other Decimal Places / Bit Positions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exactly halfway between two possible values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so that least significant digit is even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 round to nearest hundredth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7.8949999	7.89	(Less than half way)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7.8950001	7.90	(Greater than half way)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7.8950000	7.90	(</a:t>
            </a:r>
            <a:r>
              <a:rPr lang="en-US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Half way—round up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7.8850000	7.88	(</a:t>
            </a:r>
            <a:r>
              <a:rPr lang="en-US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Half way—round down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9154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 Binary Numbers</a:t>
            </a:r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Fractional Numbers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“Even” when least significant bit is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“Half way” when bits to right of rounding position =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100…</a:t>
            </a:r>
            <a:r>
              <a:rPr lang="en-US" sz="1800" b="1" i="0" u="none" strike="noStrike" cap="none" baseline="-25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to nearest 1/4 (2 bits right of binary point)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	Binary	Rounded	Action	Rounded Value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3/32	10.00</a:t>
            </a:r>
            <a:r>
              <a:rPr lang="en-US" sz="2000" b="0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011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10.00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(&lt;1/2—down)	2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3/16	10.00</a:t>
            </a:r>
            <a:r>
              <a:rPr lang="en-US" sz="2000" b="0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110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10.01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(&gt;1/2—up)	2 1/4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7/8		10.11</a:t>
            </a:r>
            <a:r>
              <a:rPr lang="en-US" sz="2000" b="0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11.0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  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1/2—up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	3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5/8		10.10</a:t>
            </a:r>
            <a:r>
              <a:rPr lang="en-US" sz="2000" b="0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10.1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  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1/2—down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	2 1/2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1903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/>
        </p:nvSpPr>
        <p:spPr>
          <a:xfrm>
            <a:off x="609600" y="5722203"/>
            <a:ext cx="7842532" cy="83099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5" name="Shape 57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 Multiplication</a:t>
            </a:r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400" b="1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M1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 x   (–1)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s2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M2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E2</a:t>
            </a:r>
            <a:endParaRPr sz="2400" b="1" i="0" u="none" strike="noStrike" cap="none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 Result: 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400" b="1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	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^ 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Significand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M1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  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 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Fixing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2, shift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right, increment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of range, overflow 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fit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precision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Biggest chore is multiplying significands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 txBox="1"/>
          <p:nvPr/>
        </p:nvSpPr>
        <p:spPr>
          <a:xfrm>
            <a:off x="609600" y="5722203"/>
            <a:ext cx="78758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bit mantissa: 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1.010*2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1.110*2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	= 1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.00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11*2</a:t>
            </a:r>
            <a:r>
              <a:rPr lang="en-US" sz="2400" b="1" baseline="30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= 1.000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*2</a:t>
            </a:r>
            <a:r>
              <a:rPr lang="en-US" sz="2400" b="1" baseline="30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6 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1.00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*2</a:t>
            </a:r>
            <a:r>
              <a:rPr lang="en-US" sz="2400" b="1" baseline="30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99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Time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400" dirty="0"/>
              <a:t>Activity: </a:t>
            </a:r>
            <a:r>
              <a:rPr lang="en-US" sz="2400" dirty="0">
                <a:hlinkClick r:id="rId3"/>
              </a:rPr>
              <a:t>https://www.cs.cmu.edu/afs/cs/academic/class/15213-m22/www/activities/213_lecture4.pdf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Do “Model 1” and “Model 2”, then stop.</a:t>
            </a:r>
          </a:p>
        </p:txBody>
      </p:sp>
    </p:spTree>
    <p:extLst>
      <p:ext uri="{BB962C8B-B14F-4D97-AF65-F5344CB8AC3E}">
        <p14:creationId xmlns:p14="http://schemas.microsoft.com/office/powerpoint/2010/main" val="3663071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 Point Addition</a:t>
            </a:r>
            <a:endParaRPr/>
          </a:p>
        </p:txBody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381000" y="1066800"/>
            <a:ext cx="8382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M1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 +   (-1)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s2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M2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E2</a:t>
            </a:r>
            <a:endParaRPr sz="2400" b="1" i="0" u="none" strike="noStrike" cap="none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 Result: 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b="1" i="0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lang="en-US" sz="2400" b="0" i="0" u="none" strike="noStrike" cap="none" baseline="3000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significand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of signed align &amp; add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Fixing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2, shift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right, increment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 1, shift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left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positions, decrement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Overflow if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of range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fit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frac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precision</a:t>
            </a: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5067300" y="2540000"/>
            <a:ext cx="1790700" cy="419100"/>
          </a:xfrm>
          <a:prstGeom prst="rect">
            <a:avLst/>
          </a:prstGeom>
          <a:solidFill>
            <a:srgbClr val="F1C7C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M1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85" name="Shape 585"/>
          <p:cNvSpPr/>
          <p:nvPr/>
        </p:nvSpPr>
        <p:spPr>
          <a:xfrm>
            <a:off x="6645275" y="3086100"/>
            <a:ext cx="2222500" cy="419100"/>
          </a:xfrm>
          <a:prstGeom prst="rect">
            <a:avLst/>
          </a:prstGeom>
          <a:solidFill>
            <a:srgbClr val="F1C7C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s2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M2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586" name="Shape 586"/>
          <p:cNvCxnSpPr/>
          <p:nvPr/>
        </p:nvCxnSpPr>
        <p:spPr>
          <a:xfrm>
            <a:off x="6858000" y="2222500"/>
            <a:ext cx="0" cy="254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7" name="Shape 587"/>
          <p:cNvCxnSpPr/>
          <p:nvPr/>
        </p:nvCxnSpPr>
        <p:spPr>
          <a:xfrm>
            <a:off x="8851900" y="2222500"/>
            <a:ext cx="0" cy="254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8" name="Shape 588"/>
          <p:cNvCxnSpPr/>
          <p:nvPr/>
        </p:nvCxnSpPr>
        <p:spPr>
          <a:xfrm>
            <a:off x="6870700" y="2349500"/>
            <a:ext cx="19685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589" name="Shape 589"/>
          <p:cNvSpPr/>
          <p:nvPr/>
        </p:nvSpPr>
        <p:spPr>
          <a:xfrm>
            <a:off x="7567613" y="2119313"/>
            <a:ext cx="771045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E1</a:t>
            </a: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</a:t>
            </a:r>
            <a:r>
              <a:rPr lang="en-US" sz="20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E2</a:t>
            </a:r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4697413" y="2949575"/>
            <a:ext cx="25487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cxnSp>
        <p:nvCxnSpPr>
          <p:cNvPr id="591" name="Shape 591"/>
          <p:cNvCxnSpPr/>
          <p:nvPr/>
        </p:nvCxnSpPr>
        <p:spPr>
          <a:xfrm>
            <a:off x="4826000" y="3683000"/>
            <a:ext cx="4089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2" name="Shape 592"/>
          <p:cNvSpPr/>
          <p:nvPr/>
        </p:nvSpPr>
        <p:spPr>
          <a:xfrm>
            <a:off x="5067300" y="3835400"/>
            <a:ext cx="3784600" cy="419100"/>
          </a:xfrm>
          <a:prstGeom prst="rect">
            <a:avLst/>
          </a:prstGeom>
          <a:solidFill>
            <a:srgbClr val="F1C7C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(–1)</a:t>
            </a:r>
            <a:r>
              <a:rPr lang="en-US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/>
          </a:p>
        </p:txBody>
      </p:sp>
      <p:sp>
        <p:nvSpPr>
          <p:cNvPr id="593" name="Shape 593"/>
          <p:cNvSpPr txBox="1"/>
          <p:nvPr/>
        </p:nvSpPr>
        <p:spPr>
          <a:xfrm>
            <a:off x="5257800" y="1524000"/>
            <a:ext cx="34438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Get binary points lined up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609600" y="5569803"/>
            <a:ext cx="7842532" cy="98339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5" name="Shape 595"/>
          <p:cNvSpPr txBox="1"/>
          <p:nvPr/>
        </p:nvSpPr>
        <p:spPr>
          <a:xfrm>
            <a:off x="762000" y="5646003"/>
            <a:ext cx="77444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1.010*2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+ 1.110*2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(1.010 + 11.100)*2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 1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.110 * 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1.001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 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1.010 * 2</a:t>
            </a:r>
            <a:r>
              <a:rPr lang="en-US" sz="2400" b="1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2400" b="1" baseline="30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115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 Properties of FP Add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to those of Abelian Group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Closed under addition?			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may generate infinity or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Commutative? 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Associative?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Overflow and inexactness of rounding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(3.14+1e10)-1e10 = 0, 3.14+(1e10-1e10) = 3.14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is additive identity? 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element has additive inverse?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Yes, except for infinities &amp;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Monotonicity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≥ b ⇒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a+c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b+c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Except for infinities &amp;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Shape 602"/>
          <p:cNvSpPr/>
          <p:nvPr/>
        </p:nvSpPr>
        <p:spPr>
          <a:xfrm>
            <a:off x="5465763" y="1790700"/>
            <a:ext cx="511174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dirty="0"/>
          </a:p>
        </p:txBody>
      </p:sp>
      <p:sp>
        <p:nvSpPr>
          <p:cNvPr id="603" name="Shape 603"/>
          <p:cNvSpPr/>
          <p:nvPr/>
        </p:nvSpPr>
        <p:spPr>
          <a:xfrm>
            <a:off x="5477669" y="2514600"/>
            <a:ext cx="511174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dirty="0"/>
          </a:p>
        </p:txBody>
      </p:sp>
      <p:sp>
        <p:nvSpPr>
          <p:cNvPr id="604" name="Shape 604"/>
          <p:cNvSpPr/>
          <p:nvPr/>
        </p:nvSpPr>
        <p:spPr>
          <a:xfrm>
            <a:off x="5486400" y="3988324"/>
            <a:ext cx="51117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dirty="0"/>
          </a:p>
        </p:txBody>
      </p:sp>
      <p:sp>
        <p:nvSpPr>
          <p:cNvPr id="605" name="Shape 605"/>
          <p:cNvSpPr/>
          <p:nvPr/>
        </p:nvSpPr>
        <p:spPr>
          <a:xfrm>
            <a:off x="5508625" y="2889250"/>
            <a:ext cx="449262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dirty="0"/>
          </a:p>
        </p:txBody>
      </p:sp>
      <p:sp>
        <p:nvSpPr>
          <p:cNvPr id="606" name="Shape 606"/>
          <p:cNvSpPr/>
          <p:nvPr/>
        </p:nvSpPr>
        <p:spPr>
          <a:xfrm>
            <a:off x="5486400" y="4343400"/>
            <a:ext cx="9763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Almost</a:t>
            </a:r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5486400" y="5562600"/>
            <a:ext cx="9763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Almost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6145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 Properties of FP Mult</a:t>
            </a:r>
            <a:endParaRPr/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to Commutative Ring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Closed under multiplication?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may generate infinity or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Multiplication Commutative?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Multiplication is Associative?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Possibility of overflow, inexactness of rounding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(1e20*1e20)*1e-20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inf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1e20*(1e20*1e-20)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1e20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is multiplicative identity?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Multiplication distributes over addition?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Possibility of overflow, inexactness of rounding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1e20*(1e20-1e20)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0.0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1e20*1e20 – 1e20*1e20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NaN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Monotonicity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&amp;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0  ⇒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*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Except for infinities &amp;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Shape 614"/>
          <p:cNvSpPr/>
          <p:nvPr/>
        </p:nvSpPr>
        <p:spPr>
          <a:xfrm>
            <a:off x="6274601" y="1794094"/>
            <a:ext cx="62534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dirty="0"/>
          </a:p>
        </p:txBody>
      </p:sp>
      <p:sp>
        <p:nvSpPr>
          <p:cNvPr id="615" name="Shape 615"/>
          <p:cNvSpPr/>
          <p:nvPr/>
        </p:nvSpPr>
        <p:spPr>
          <a:xfrm>
            <a:off x="6303963" y="2522538"/>
            <a:ext cx="56662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dirty="0"/>
          </a:p>
        </p:txBody>
      </p:sp>
      <p:sp>
        <p:nvSpPr>
          <p:cNvPr id="616" name="Shape 616"/>
          <p:cNvSpPr/>
          <p:nvPr/>
        </p:nvSpPr>
        <p:spPr>
          <a:xfrm>
            <a:off x="6303963" y="2895600"/>
            <a:ext cx="56662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dirty="0"/>
          </a:p>
        </p:txBody>
      </p:sp>
      <p:sp>
        <p:nvSpPr>
          <p:cNvPr id="617" name="Shape 617"/>
          <p:cNvSpPr/>
          <p:nvPr/>
        </p:nvSpPr>
        <p:spPr>
          <a:xfrm>
            <a:off x="6303963" y="3975100"/>
            <a:ext cx="56662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dirty="0"/>
          </a:p>
        </p:txBody>
      </p:sp>
      <p:sp>
        <p:nvSpPr>
          <p:cNvPr id="618" name="Shape 618"/>
          <p:cNvSpPr/>
          <p:nvPr/>
        </p:nvSpPr>
        <p:spPr>
          <a:xfrm>
            <a:off x="6303963" y="4343400"/>
            <a:ext cx="56662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dirty="0"/>
          </a:p>
        </p:txBody>
      </p:sp>
      <p:sp>
        <p:nvSpPr>
          <p:cNvPr id="619" name="Shape 619"/>
          <p:cNvSpPr/>
          <p:nvPr/>
        </p:nvSpPr>
        <p:spPr>
          <a:xfrm>
            <a:off x="6324600" y="5791200"/>
            <a:ext cx="9763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Almost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0629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80963" marR="0" lvl="0" indent="-809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Floating Point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Background: Fractional binary numbers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IEEE floating point standard: Definition</a:t>
            </a:r>
          </a:p>
          <a:p>
            <a:pPr marL="215900" indent="-215900"/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Rounding, addition, multiplication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and properties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Floating point in C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Sum</a:t>
            </a: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ary</a:t>
            </a:r>
            <a:endParaRPr sz="2400" b="1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Tiny Floating Point Example</a:t>
            </a:r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381000" y="2755900"/>
            <a:ext cx="8382000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8-bit Floating Point Representation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sign bit is in the most significant bit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next four bits are the exponent, with a bias of 7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last three bits are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frac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general form as IEEE Format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normalized, denormalized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 of 0, NaN, infinity</a:t>
            </a:r>
            <a:endParaRPr/>
          </a:p>
        </p:txBody>
      </p:sp>
      <p:graphicFrame>
        <p:nvGraphicFramePr>
          <p:cNvPr id="476" name="Shape 476"/>
          <p:cNvGraphicFramePr/>
          <p:nvPr/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1524000" y="990600"/>
            <a:ext cx="474601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frac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E	Value	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0000 000	-6	0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0000 001	-6	1/8*1/64 = 1/512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0 0000 010	-6	2/8*1/64 = 2/512</a:t>
            </a:r>
            <a:endParaRPr sz="1600" b="1" dirty="0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0000 110	-6	6/8*1/64 = 6/512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0000 111	-6	7/8*1/64 = 7/512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0001 000	-6	8/8*1/64 = 8/512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0 0001 001  	-6	9/8*1/64 = 9/512</a:t>
            </a:r>
            <a:endParaRPr sz="1600" b="1" dirty="0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0110 110	-1	14/8*1/2 = 14/16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0110 111	-1	15/8*1/2 = 15/16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0111 000	0	8/8*1    = 1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0111 001	0	9/8*1    = 9/8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0111 010	0	10/8*1   = 10/8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1110 110	7	14/8*128 = 224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1110 111	7	15/8*128 = 240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1111 000	n/a	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inf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4" name="Shape 48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 Range (Positive Only)</a:t>
            </a: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6858000" y="1631730"/>
            <a:ext cx="151483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closest to zero</a:t>
            </a: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6858000" y="2753740"/>
            <a:ext cx="155972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largest denorm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6858000" y="3058540"/>
            <a:ext cx="146995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smallest norm</a:t>
            </a: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6858000" y="4075415"/>
            <a:ext cx="184665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closest to 1 below</a:t>
            </a: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6858000" y="4582570"/>
            <a:ext cx="185627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closest to 1 above</a:t>
            </a: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6858000" y="5649340"/>
            <a:ext cx="132087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largest norm</a:t>
            </a: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60325" y="1981200"/>
            <a:ext cx="1421864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Denormalized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</a:t>
            </a: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73025" y="4343400"/>
            <a:ext cx="1183016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Normalized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</a:t>
            </a: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6477000" y="304800"/>
            <a:ext cx="2419463" cy="12003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 = (–1)</a:t>
            </a:r>
            <a:r>
              <a:rPr lang="en-US" sz="2400" baseline="30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2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n: E = Exp – Bias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d: E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=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–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(-1)</a:t>
            </a:r>
            <a:r>
              <a:rPr lang="en-US" sz="2000" b="1" baseline="300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0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(0+1/4)*2</a:t>
            </a:r>
            <a:r>
              <a:rPr lang="en-US" sz="2000" b="1" baseline="300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-6</a:t>
            </a:r>
            <a:endParaRPr sz="2000" b="1" baseline="30000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(1+1/8)*2</a:t>
            </a:r>
            <a:r>
              <a:rPr lang="en-US" sz="2000" b="1" baseline="3000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-6</a:t>
            </a:r>
            <a:endParaRPr sz="2000" b="1" baseline="30000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419600"/>
            <a:ext cx="8326438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of Values</a:t>
            </a:r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6-bit IEEE-like format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= 3 exponent bits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= 2 fraction bits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Bias is 2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3-1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 = 3</a:t>
            </a:r>
            <a:endParaRPr/>
          </a:p>
          <a:p>
            <a:pPr marL="5524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how the distribution gets denser toward zero. </a:t>
            </a: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5486400" y="3810000"/>
            <a:ext cx="1082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 values</a:t>
            </a:r>
            <a:endParaRPr/>
          </a:p>
        </p:txBody>
      </p:sp>
      <p:graphicFrame>
        <p:nvGraphicFramePr>
          <p:cNvPr id="504" name="Shape 504"/>
          <p:cNvGraphicFramePr/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5" name="Shape 505"/>
          <p:cNvCxnSpPr>
            <a:stCxn id="503" idx="1"/>
          </p:cNvCxnSpPr>
          <p:nvPr/>
        </p:nvCxnSpPr>
        <p:spPr>
          <a:xfrm flipH="1">
            <a:off x="4572000" y="3994666"/>
            <a:ext cx="914400" cy="4248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of Values (close-up view)</a:t>
            </a:r>
            <a:endParaRPr/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6-bit IEEE-like format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= 3 exponent bits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= 2 fraction bits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Bias is 3</a:t>
            </a:r>
            <a:endParaRPr/>
          </a:p>
        </p:txBody>
      </p:sp>
      <p:graphicFrame>
        <p:nvGraphicFramePr>
          <p:cNvPr id="512" name="Shape 512"/>
          <p:cNvGraphicFramePr/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813" y="3924300"/>
            <a:ext cx="8335962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Properties of the IEEE Encoding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 Zero Same as Integer Zero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bits = 0</a:t>
            </a:r>
            <a:endParaRPr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(Almost) Use Unsigned Integer Comparison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first compare sign bits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consider −0 = 0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NaNs problematic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greater than any other values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comparison yield? The answer is complicated.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Otherwise OK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Denorm vs. normalized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Normalized vs. infinity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Floating Point</a:t>
            </a:r>
            <a:endParaRPr/>
          </a:p>
        </p:txBody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Background: Fractional binary numbers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IEEE floating point standard: Definition</a:t>
            </a:r>
          </a:p>
          <a:p>
            <a:pPr marL="254000" indent="-254000"/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Rounding, addition, multiplication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Example and properties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 point in C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B3B3B3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Fractional Binary </a:t>
            </a:r>
            <a:r>
              <a:rPr lang="en-US" dirty="0"/>
              <a:t>N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umbers</a:t>
            </a:r>
            <a:endParaRPr dirty="0"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represent fractions</a:t>
            </a:r>
          </a:p>
          <a:p>
            <a:pPr marL="711200" lvl="1" indent="-254000">
              <a:spcBef>
                <a:spcPts val="0"/>
              </a:spcBef>
              <a:buSzPts val="1440"/>
              <a:buFont typeface="Noto Sans Symbols"/>
              <a:buChar char="⬛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we assign integers to fractions? (i.e. 0 -&gt; 0.0, 1 -&gt; 0.1, 2 -&gt; 0.2, …)</a:t>
            </a:r>
          </a:p>
          <a:p>
            <a:pPr marL="1168400" lvl="2" indent="-254000">
              <a:spcBef>
                <a:spcPts val="0"/>
              </a:spcBef>
              <a:buSzPts val="1440"/>
              <a:buFont typeface="Noto Sans Symbols"/>
              <a:buChar char="⬛"/>
            </a:pPr>
            <a:r>
              <a:rPr lang="en-US" b="1" dirty="0"/>
              <a:t>Multiplication doesn’t work </a:t>
            </a:r>
            <a:endParaRPr lang="en-US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 Point in C</a:t>
            </a:r>
            <a:endParaRPr/>
          </a:p>
        </p:txBody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Guarantees Two Levels</a:t>
            </a:r>
            <a:endParaRPr/>
          </a:p>
          <a:p>
            <a:pPr marL="573088" marR="0" lvl="1" indent="-255587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float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single precision</a:t>
            </a:r>
            <a:endParaRPr/>
          </a:p>
          <a:p>
            <a:pPr marL="573088" marR="0" lvl="1" indent="-255587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double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double precision</a:t>
            </a:r>
            <a:endParaRPr/>
          </a:p>
          <a:p>
            <a:pPr marL="254000" marR="0" lvl="0" indent="-254000" algn="l" rtl="0">
              <a:spcBef>
                <a:spcPts val="1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Conversions/Casting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Casting between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float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double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 bit representation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double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float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Truncates fractional part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rounding toward zero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defined when out of range or NaN: Generally sets to TMin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double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 conversion, as long as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≤ 53 bit word size</a:t>
            </a:r>
            <a:endParaRPr/>
          </a:p>
          <a:p>
            <a:pPr marL="317500" marR="0" lvl="1" indent="-1397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float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round according to rounding mode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Time</a:t>
            </a:r>
            <a:endParaRPr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400" dirty="0"/>
              <a:t>Activity: </a:t>
            </a:r>
            <a:r>
              <a:rPr lang="en-US" sz="2400" dirty="0">
                <a:hlinkClick r:id="rId3"/>
              </a:rPr>
              <a:t>https://www.cs.cmu.edu/afs/cs/academic/class/15213-m22/www/activities/213_lecture4.pdf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Do “Model 7”, then stop.</a:t>
            </a:r>
          </a:p>
        </p:txBody>
      </p:sp>
    </p:spTree>
    <p:extLst>
      <p:ext uri="{BB962C8B-B14F-4D97-AF65-F5344CB8AC3E}">
        <p14:creationId xmlns:p14="http://schemas.microsoft.com/office/powerpoint/2010/main" val="2387951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 Point Puzzles</a:t>
            </a:r>
            <a:endParaRPr/>
          </a:p>
        </p:txBody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of the following C expressions, either: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Argue that it is true for all argument values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why not true</a:t>
            </a: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3736975" y="2446338"/>
            <a:ext cx="4889500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== (int)(float) x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== (int)(double) x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 == (float)(double) f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 == (double)(float) d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 == -(-f);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2/3 == 2/3.0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 &lt; 0.0	 ⇒ 	((d*2) &lt; 0.0)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 &gt; f	 ⇒ 	-f &gt; -d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 * d &gt;= 0.0</a:t>
            </a:r>
            <a:endParaRPr sz="4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(d+f)-d == f</a:t>
            </a:r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522288" y="2877200"/>
            <a:ext cx="2628900" cy="11557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rgbClr val="ADAD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x = …;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float f = …;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double d = …;</a:t>
            </a: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457200" y="4186887"/>
            <a:ext cx="1704975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neither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nor </a:t>
            </a:r>
            <a:r>
              <a:rPr lang="en-US" sz="20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NaN</a:t>
            </a:r>
            <a:endParaRPr/>
          </a:p>
        </p:txBody>
      </p:sp>
      <p:pic>
        <p:nvPicPr>
          <p:cNvPr id="641" name="Shape 641" descr="https://upload.wikimedia.org/wikipedia/commons/thumb/b/ba/Red_x.svg/1024px-Red_x.svg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1834" y="2479349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 descr="Thumbnail for version as of 20:40, 31 January 200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4008" y="2833298"/>
            <a:ext cx="224252" cy="22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 descr="Thumbnail for version as of 20:40, 31 January 200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4008" y="3182899"/>
            <a:ext cx="224252" cy="22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Shape 644" descr="https://upload.wikimedia.org/wikipedia/commons/thumb/b/ba/Red_x.svg/1024px-Red_x.svg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1834" y="35325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Shape 645" descr="Thumbnail for version as of 20:40, 31 January 200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4008" y="3886449"/>
            <a:ext cx="224252" cy="22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Shape 646" descr="https://upload.wikimedia.org/wikipedia/commons/thumb/b/ba/Red_x.svg/1024px-Red_x.svg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1834" y="423605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Shape 647" descr="Thumbnail for version as of 20:40, 31 January 200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4008" y="4589999"/>
            <a:ext cx="224252" cy="22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Shape 648" descr="Thumbnail for version as of 20:40, 31 January 200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4008" y="4939600"/>
            <a:ext cx="224252" cy="22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 descr="Thumbnail for version as of 20:40, 31 January 200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4008" y="5289201"/>
            <a:ext cx="224252" cy="22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Shape 650" descr="https://upload.wikimedia.org/wikipedia/commons/thumb/b/ba/Red_x.svg/1024px-Red_x.svg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1834" y="56388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658">
            <a:extLst>
              <a:ext uri="{FF2B5EF4-FFF2-40B4-BE49-F238E27FC236}">
                <a16:creationId xmlns:a16="http://schemas.microsoft.com/office/drawing/2014/main" id="{229C9E86-7E13-FD48-9502-F2CCAFB396E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696" b="38932"/>
          <a:stretch/>
        </p:blipFill>
        <p:spPr>
          <a:xfrm>
            <a:off x="0" y="5021027"/>
            <a:ext cx="3875305" cy="1598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/>
          <p:nvPr/>
        </p:nvSpPr>
        <p:spPr>
          <a:xfrm>
            <a:off x="4343400" y="4800600"/>
            <a:ext cx="4267200" cy="175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6" name="Shape 65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Floating Point has clear mathematical  properties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Represents numbers of form M x 2</a:t>
            </a:r>
            <a:r>
              <a:rPr lang="en-US" sz="2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can reason about operations independent of implementation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if computed with perfect precision and then rounded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the same as real arithmetic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Violates associativity/distributivity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Makes life difficult for compilers &amp; serious numerical applications programmers</a:t>
            </a:r>
            <a:endParaRPr/>
          </a:p>
        </p:txBody>
      </p:sp>
      <p:pic>
        <p:nvPicPr>
          <p:cNvPr id="658" name="Shape 658"/>
          <p:cNvPicPr preferRelativeResize="0"/>
          <p:nvPr/>
        </p:nvPicPr>
        <p:blipFill rotWithShape="1">
          <a:blip r:embed="rId3">
            <a:alphaModFix/>
          </a:blip>
          <a:srcRect l="3696" b="38932"/>
          <a:stretch/>
        </p:blipFill>
        <p:spPr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Slides</a:t>
            </a:r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16256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Floating Point Number</a:t>
            </a:r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 to have leading 1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to fit within fraction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Postnormalize to deal with effects of rounding</a:t>
            </a:r>
            <a:endParaRPr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 8-bit unsigned numbers to tiny floating point format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Numbers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128	10000000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15	00001101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33	00010001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35	00010011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138	10001010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63	00111111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71" name="Shape 671"/>
          <p:cNvGraphicFramePr/>
          <p:nvPr/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</a:t>
            </a:r>
            <a:endParaRPr/>
          </a:p>
        </p:txBody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binary point so that numbers of form 1.xxxxx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 all to have leading one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Decrement exponent as shift left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		Binary		Fraction		Exponent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128	10000000	1.0000000	7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15	00001101	1.1010000	3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17	00010001	1.0001000	4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19	00010011	1.0011000	4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138	10001010	1.0001010	7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63	00111111	1.1111100	5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78" name="Shape 678"/>
          <p:cNvGraphicFramePr/>
          <p:nvPr/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frac</a:t>
                      </a:r>
                      <a:endParaRPr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3-bits</a:t>
                      </a:r>
                      <a:endParaRPr/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</a:t>
            </a:r>
            <a:endParaRPr/>
          </a:p>
        </p:txBody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up conditions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= 1, Sticky = 1 ➙ &gt; 0.5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 = 1, Round = 1, Sticky = 0 ➙ Round to even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	Fraction	GRS	Incr?	Rounded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128	1.000</a:t>
            </a:r>
            <a:r>
              <a:rPr lang="en-US" sz="1800" b="1" i="0" u="none" strike="noStrike" cap="none">
                <a:solidFill>
                  <a:srgbClr val="980002"/>
                </a:solidFill>
                <a:latin typeface="Courier New"/>
                <a:ea typeface="Courier New"/>
                <a:cs typeface="Courier New"/>
                <a:sym typeface="Courier New"/>
              </a:rPr>
              <a:t>0000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000	N	 1.000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15	1.101</a:t>
            </a:r>
            <a:r>
              <a:rPr lang="en-US" sz="1800" b="1" i="0" u="none" strike="noStrike" cap="none">
                <a:solidFill>
                  <a:srgbClr val="980002"/>
                </a:solidFill>
                <a:latin typeface="Courier New"/>
                <a:ea typeface="Courier New"/>
                <a:cs typeface="Courier New"/>
                <a:sym typeface="Courier New"/>
              </a:rPr>
              <a:t>0000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100	N	 1.101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17	1.000</a:t>
            </a:r>
            <a:r>
              <a:rPr lang="en-US" sz="1800" b="1" i="0" u="none" strike="noStrike" cap="none">
                <a:solidFill>
                  <a:srgbClr val="980002"/>
                </a:solidFill>
                <a:latin typeface="Courier New"/>
                <a:ea typeface="Courier New"/>
                <a:cs typeface="Courier New"/>
                <a:sym typeface="Courier New"/>
              </a:rPr>
              <a:t>1000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010	N	 1.000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19	1.001</a:t>
            </a:r>
            <a:r>
              <a:rPr lang="en-US" sz="1800" b="1" i="0" u="none" strike="noStrike" cap="none">
                <a:solidFill>
                  <a:srgbClr val="980002"/>
                </a:solidFill>
                <a:latin typeface="Courier New"/>
                <a:ea typeface="Courier New"/>
                <a:cs typeface="Courier New"/>
                <a:sym typeface="Courier New"/>
              </a:rPr>
              <a:t>1000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110	Y	 1.010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138	1.000</a:t>
            </a:r>
            <a:r>
              <a:rPr lang="en-US" sz="1800" b="1" i="0" u="none" strike="noStrike" cap="none">
                <a:solidFill>
                  <a:srgbClr val="980002"/>
                </a:solidFill>
                <a:latin typeface="Courier New"/>
                <a:ea typeface="Courier New"/>
                <a:cs typeface="Courier New"/>
                <a:sym typeface="Courier New"/>
              </a:rPr>
              <a:t>1010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011	Y	 1.001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63	1.111</a:t>
            </a:r>
            <a:r>
              <a:rPr lang="en-US" sz="1800" b="1" i="0" u="none" strike="noStrike" cap="none">
                <a:solidFill>
                  <a:srgbClr val="980002"/>
                </a:solidFill>
                <a:latin typeface="Courier New"/>
                <a:ea typeface="Courier New"/>
                <a:cs typeface="Courier New"/>
                <a:sym typeface="Courier New"/>
              </a:rPr>
              <a:t>1100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111	Y	10.000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3745618" y="698500"/>
            <a:ext cx="257034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1.BBG</a:t>
            </a:r>
            <a:r>
              <a:rPr lang="en-US" sz="3600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RXXX</a:t>
            </a: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144463" y="1450975"/>
            <a:ext cx="30607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 bit: LSB of result</a:t>
            </a: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669925" y="2149475"/>
            <a:ext cx="33893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bit: 1</a:t>
            </a:r>
            <a:r>
              <a:rPr lang="en-US" sz="24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bit removed</a:t>
            </a:r>
            <a:endParaRPr/>
          </a:p>
        </p:txBody>
      </p:sp>
      <p:sp>
        <p:nvSpPr>
          <p:cNvPr id="688" name="Shape 688"/>
          <p:cNvSpPr/>
          <p:nvPr/>
        </p:nvSpPr>
        <p:spPr>
          <a:xfrm rot="-5400000">
            <a:off x="5708650" y="1084263"/>
            <a:ext cx="381000" cy="7747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9" name="Shape 689"/>
          <p:cNvSpPr/>
          <p:nvPr/>
        </p:nvSpPr>
        <p:spPr>
          <a:xfrm>
            <a:off x="5026025" y="1798638"/>
            <a:ext cx="3983038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Sticky bit: OR of remaining bits</a:t>
            </a: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4064000" y="1258888"/>
            <a:ext cx="1231900" cy="1090612"/>
          </a:xfrm>
          <a:custGeom>
            <a:avLst/>
            <a:gdLst/>
            <a:ahLst/>
            <a:cxnLst/>
            <a:rect l="0" t="0" r="0" b="0"/>
            <a:pathLst>
              <a:path w="21381" h="19500" extrusionOk="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3251200" y="1320800"/>
            <a:ext cx="1790700" cy="596900"/>
          </a:xfrm>
          <a:custGeom>
            <a:avLst/>
            <a:gdLst/>
            <a:ahLst/>
            <a:cxnLst/>
            <a:rect l="0" t="0" r="0" b="0"/>
            <a:pathLst>
              <a:path w="21600" h="19538" extrusionOk="0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Postnormalize</a:t>
            </a:r>
            <a:endParaRPr/>
          </a:p>
        </p:txBody>
      </p:sp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 may have caused overflow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 by shifting right once &amp; incrementing exponent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		Rounded	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Adjusted	Result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128	 1.000	7			128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15	 1.101	3			 15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17	 1.000	4			 16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19	 1.010	4			 20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138	 1.001	7			134	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63	10.000	5	1.000/6	 64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Interesting Numbers</a:t>
            </a:r>
            <a:endParaRPr/>
          </a:p>
        </p:txBody>
      </p:sp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	exp	frac	Numeric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Zero	00…00	00…00	0.0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Smallest Pos. Denorm.	00…00	00…01	2</a:t>
            </a:r>
            <a:r>
              <a:rPr lang="en-US" sz="2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{23,52}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 2</a:t>
            </a:r>
            <a:r>
              <a:rPr lang="en-US" sz="2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{126,1022}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49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≈ 1.4 x 10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–45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49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≈ 4.9 x 10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–324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Largest Denormalized	00…00	11…11	(1.0 – ε) x 2</a:t>
            </a:r>
            <a:r>
              <a:rPr lang="en-US" sz="2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{126,1022}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49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≈ 1.18 x 10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–38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49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≈ 2.2 x 10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–308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Smallest Pos. Normalized	00…01	00…00	1.0 x 2</a:t>
            </a:r>
            <a:r>
              <a:rPr lang="en-US" sz="2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{126,1022}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49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larger than largest denormalized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	01…11	00…00	1.0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Largest Normalized	11…10	11…11	(2.0 – ε) x 2</a:t>
            </a:r>
            <a:r>
              <a:rPr lang="en-US" sz="2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{127,1023}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49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≈ 3.4 x 10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49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≈ 1.8 x 10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308</a:t>
            </a: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5753100" y="414338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sz="2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single,double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Fractional Binary </a:t>
            </a:r>
            <a:r>
              <a:rPr lang="en-US" dirty="0"/>
              <a:t>N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umbers</a:t>
            </a:r>
            <a:endParaRPr dirty="0"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1011.101</a:t>
            </a:r>
            <a:r>
              <a:rPr lang="en-US" sz="2400" b="1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47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Shape 247"/>
          <p:cNvGraphicFramePr/>
          <p:nvPr/>
        </p:nvGraphicFramePr>
        <p:xfrm>
          <a:off x="4114800" y="1079500"/>
          <a:ext cx="584200" cy="2129795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98000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800" b="0" i="1" u="none" strike="noStrike" cap="none" baseline="30000">
                          <a:solidFill>
                            <a:srgbClr val="98000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98000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800" b="0" i="1" u="none" strike="noStrike" cap="none" baseline="30000">
                          <a:solidFill>
                            <a:srgbClr val="98000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i-1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rgbClr val="98000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98000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98000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98000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8" name="Shape 248"/>
          <p:cNvGraphicFramePr/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98000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98000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98000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0" i="0" u="none" strike="noStrike" cap="none">
                        <a:solidFill>
                          <a:srgbClr val="98000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98000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000" b="0" i="1" u="none" strike="noStrike" cap="none" baseline="30000">
                          <a:solidFill>
                            <a:srgbClr val="98000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-j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9" name="Shape 249"/>
          <p:cNvGraphicFramePr/>
          <p:nvPr/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>
                <a:noFill/>
                <a:tableStyleId>{EC4D3903-F9E8-44C9-A117-D99828599ABE}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68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sz="2800" b="0" i="1" u="none" strike="noStrike" cap="none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68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sz="2800" b="0" i="1" u="none" strike="noStrike" cap="none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i-1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440"/>
                        <a:buFont typeface="Noto Sans Symbols"/>
                        <a:buNone/>
                      </a:pPr>
                      <a:r>
                        <a:rPr lang="en-US" sz="24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•••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68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sz="2800" b="0" i="1" u="none" strike="noStrike" cap="none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68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sz="2800" b="0" i="1" u="none" strike="noStrike" cap="none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68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sz="2800" b="0" i="1" u="none" strike="noStrike" cap="none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68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sz="2800" b="0" i="1" u="none" strike="noStrike" cap="none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68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sz="2800" b="0" i="1" u="none" strike="noStrike" cap="none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68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sz="2800" b="0" i="1" u="none" strike="noStrike" cap="none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440"/>
                        <a:buFont typeface="Noto Sans Symbols"/>
                        <a:buNone/>
                      </a:pPr>
                      <a:r>
                        <a:rPr lang="en-US" sz="24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•••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68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sz="2800" b="0" i="1" u="none" strike="noStrike" cap="none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-j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0" name="Shape 250"/>
          <p:cNvSpPr/>
          <p:nvPr/>
        </p:nvSpPr>
        <p:spPr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• • •</a:t>
            </a:r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6870700" cy="15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80963" marR="0" lvl="0" indent="-809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Fractional Binary Numbers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Bits to right of “binary point” represent fractional powers of 2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Represents rational number:</a:t>
            </a: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040188" y="3017838"/>
            <a:ext cx="165100" cy="1016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3505200" y="2586038"/>
            <a:ext cx="698500" cy="5334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2955925" y="2344738"/>
            <a:ext cx="1244600" cy="7747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778000" y="1671638"/>
            <a:ext cx="2425700" cy="14478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1028700" y="1316038"/>
            <a:ext cx="3175000" cy="18034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• • •</a:t>
            </a:r>
            <a:endParaRPr/>
          </a:p>
        </p:txBody>
      </p:sp>
      <p:sp>
        <p:nvSpPr>
          <p:cNvPr id="259" name="Shape 259"/>
          <p:cNvSpPr/>
          <p:nvPr/>
        </p:nvSpPr>
        <p:spPr>
          <a:xfrm rot="10800000">
            <a:off x="4298950" y="3778250"/>
            <a:ext cx="342900" cy="1016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0" name="Shape 260"/>
          <p:cNvSpPr/>
          <p:nvPr/>
        </p:nvSpPr>
        <p:spPr>
          <a:xfrm rot="10800000">
            <a:off x="4286250" y="3778250"/>
            <a:ext cx="977900" cy="3937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1" name="Shape 261"/>
          <p:cNvSpPr/>
          <p:nvPr/>
        </p:nvSpPr>
        <p:spPr>
          <a:xfrm rot="10800000">
            <a:off x="4284663" y="3790950"/>
            <a:ext cx="1574800" cy="7747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2" name="Shape 262"/>
          <p:cNvSpPr/>
          <p:nvPr/>
        </p:nvSpPr>
        <p:spPr>
          <a:xfrm rot="10800000">
            <a:off x="4275138" y="3752850"/>
            <a:ext cx="2717800" cy="13716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0300" y="5810250"/>
            <a:ext cx="132080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Fractional Binary Numbers: Examples</a:t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381000" y="1397000"/>
            <a:ext cx="8382000" cy="5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	Representation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3/4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101.11</a:t>
            </a:r>
            <a:r>
              <a:rPr lang="en-US" sz="2000" b="1" baseline="-25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		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4 + 1 + 1/2  + 1/4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7/8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0	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10.111</a:t>
            </a:r>
            <a:r>
              <a:rPr lang="en-US" sz="2000" b="1" baseline="-25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		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2 + 1/2  + 1/4 + 1/8</a:t>
            </a:r>
            <a:endParaRPr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7/16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1.0111</a:t>
            </a:r>
            <a:r>
              <a:rPr lang="en-US" sz="2000" b="1" baseline="-25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		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1 + 1/4 + 1/8 + 1/16</a:t>
            </a:r>
            <a:endParaRPr sz="2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254000" algn="l" rtl="0">
              <a:spcBef>
                <a:spcPts val="41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dirty="0"/>
          </a:p>
          <a:p>
            <a:pPr marL="711200" marR="0" lvl="1" indent="-254000" algn="l" rtl="0">
              <a:spcBef>
                <a:spcPts val="475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by 2 by shifting right (unsigned)</a:t>
            </a:r>
            <a:endParaRPr dirty="0"/>
          </a:p>
          <a:p>
            <a:pPr marL="711200" marR="0" lvl="1" indent="-254000" algn="l" rtl="0">
              <a:spcBef>
                <a:spcPts val="475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Multiply by 2 by shifting left</a:t>
            </a:r>
            <a:endParaRPr dirty="0"/>
          </a:p>
          <a:p>
            <a:pPr marL="711200" marR="0" lvl="1" indent="-254000" algn="l" rtl="0">
              <a:spcBef>
                <a:spcPts val="475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 of form 0.111111…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just below 1.0</a:t>
            </a:r>
            <a:endParaRPr dirty="0"/>
          </a:p>
          <a:p>
            <a:pPr marL="977900" marR="0" lvl="2" indent="-203200" algn="l" rtl="0">
              <a:spcBef>
                <a:spcPts val="4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 + 1/4 + 1/8 + … + 1/2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… ➙ 1.0</a:t>
            </a:r>
            <a:endParaRPr dirty="0"/>
          </a:p>
          <a:p>
            <a:pPr marL="977900" marR="0" lvl="2" indent="-203200" algn="l" rtl="0">
              <a:spcBef>
                <a:spcPts val="4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notation 1.0 – ε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Representable Numbers</a:t>
            </a: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Limitation #1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only exactly represent numbers of the form x/2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rational numbers have repeating bit representations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0" marR="0" lvl="4" indent="-215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Calibri"/>
              <a:buNone/>
            </a:pPr>
            <a:endParaRPr sz="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	Representation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1/3	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0.0101010101[01]…</a:t>
            </a:r>
            <a:r>
              <a:rPr lang="en-US" sz="2000" b="1" i="0" u="none" strike="noStrike" cap="none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1/5	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0.001100110011[0011]…</a:t>
            </a:r>
            <a:r>
              <a:rPr lang="en-US" sz="2000" b="1" i="0" u="none" strike="noStrike" cap="none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1/10	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0.0001100110011[0011]…</a:t>
            </a:r>
            <a:r>
              <a:rPr lang="en-US" sz="2000" b="1" i="0" u="none" strike="noStrike" cap="none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2000" b="1" i="0" u="none" strike="noStrike" cap="none" baseline="-25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Limitation #2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one setting of binary point within the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range of numbers (very small values?  very large?)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Time</a:t>
            </a:r>
            <a:endParaRPr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400" dirty="0"/>
              <a:t>Activity: </a:t>
            </a:r>
            <a:r>
              <a:rPr lang="en-US" sz="2400" dirty="0">
                <a:hlinkClick r:id="rId3"/>
              </a:rPr>
              <a:t>https://www.cs.cmu.edu/afs/cs/academic/class/15213-m22/www/activities/213_lecture4.pdf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Do “Model 3” and “Model 4”, then stop.</a:t>
            </a:r>
          </a:p>
        </p:txBody>
      </p:sp>
    </p:spTree>
    <p:extLst>
      <p:ext uri="{BB962C8B-B14F-4D97-AF65-F5344CB8AC3E}">
        <p14:creationId xmlns:p14="http://schemas.microsoft.com/office/powerpoint/2010/main" val="339562112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3563</Words>
  <Application>Microsoft Office PowerPoint</Application>
  <PresentationFormat>On-screen Show (4:3)</PresentationFormat>
  <Paragraphs>623</Paragraphs>
  <Slides>49</Slides>
  <Notes>49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Noto Sans Symbols</vt:lpstr>
      <vt:lpstr>Courier</vt:lpstr>
      <vt:lpstr>Arial Narrow</vt:lpstr>
      <vt:lpstr>Courier New</vt:lpstr>
      <vt:lpstr>Times New Roman</vt:lpstr>
      <vt:lpstr>Arial</vt:lpstr>
      <vt:lpstr>Gill Sans</vt:lpstr>
      <vt:lpstr>Times</vt:lpstr>
      <vt:lpstr>Calibri</vt:lpstr>
      <vt:lpstr>Helvetica Neue</vt:lpstr>
      <vt:lpstr>Title Slide</vt:lpstr>
      <vt:lpstr>Title and Content</vt:lpstr>
      <vt:lpstr>template2007</vt:lpstr>
      <vt:lpstr>Title Only</vt:lpstr>
      <vt:lpstr>Floating Point  15-213: Introduction to Computer Systems 4th Lecture, May 20, 2022</vt:lpstr>
      <vt:lpstr>Today: Floating Point</vt:lpstr>
      <vt:lpstr>Activity Time</vt:lpstr>
      <vt:lpstr>Fractional Binary Numbers</vt:lpstr>
      <vt:lpstr>Fractional Binary Numbers</vt:lpstr>
      <vt:lpstr>Fractional Binary Numbers</vt:lpstr>
      <vt:lpstr>Fractional Binary Numbers: Examples</vt:lpstr>
      <vt:lpstr>Representable Numbers</vt:lpstr>
      <vt:lpstr>Activity Time</vt:lpstr>
      <vt:lpstr>Today: Floating Point</vt:lpstr>
      <vt:lpstr>IEEE Floating Point</vt:lpstr>
      <vt:lpstr>Floating Point Representation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C float Decoding Example</vt:lpstr>
      <vt:lpstr>C float Decoding Example</vt:lpstr>
      <vt:lpstr>C float Decoding Example</vt:lpstr>
      <vt:lpstr>Visualization: Floating Point Encodings</vt:lpstr>
      <vt:lpstr>Activity Time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Tiny Floating Point Example</vt:lpstr>
      <vt:lpstr>Dynamic Range (Positive Only)</vt:lpstr>
      <vt:lpstr>Distribution of Values</vt:lpstr>
      <vt:lpstr>Distribution of Values (close-up view)</vt:lpstr>
      <vt:lpstr>Special Properties of the IEEE Encoding</vt:lpstr>
      <vt:lpstr>Today: Floating Point</vt:lpstr>
      <vt:lpstr>Floating Point in C</vt:lpstr>
      <vt:lpstr>Activity Time</vt:lpstr>
      <vt:lpstr>Floating Point Puzzles</vt:lpstr>
      <vt:lpstr>Summary</vt:lpstr>
      <vt:lpstr>Additional Slides</vt:lpstr>
      <vt:lpstr>Creating Floating Point Number</vt:lpstr>
      <vt:lpstr>Normalize</vt:lpstr>
      <vt:lpstr>Rounding</vt:lpstr>
      <vt:lpstr>Postnormalize</vt:lpstr>
      <vt:lpstr>Interesting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 Point  15-213: Introduction to Computer Systems 4th Lecture, May 20, 2022</dc:title>
  <cp:lastModifiedBy>Kyle Liang</cp:lastModifiedBy>
  <cp:revision>56</cp:revision>
  <dcterms:modified xsi:type="dcterms:W3CDTF">2022-05-20T08:57:56Z</dcterms:modified>
</cp:coreProperties>
</file>