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542" r:id="rId2"/>
    <p:sldId id="738" r:id="rId3"/>
    <p:sldId id="645" r:id="rId4"/>
    <p:sldId id="580" r:id="rId5"/>
    <p:sldId id="581" r:id="rId6"/>
    <p:sldId id="734" r:id="rId7"/>
    <p:sldId id="733" r:id="rId8"/>
    <p:sldId id="732" r:id="rId9"/>
    <p:sldId id="735" r:id="rId10"/>
    <p:sldId id="585" r:id="rId11"/>
    <p:sldId id="586" r:id="rId12"/>
    <p:sldId id="646" r:id="rId13"/>
    <p:sldId id="739" r:id="rId14"/>
    <p:sldId id="740" r:id="rId15"/>
    <p:sldId id="741" r:id="rId16"/>
    <p:sldId id="743" r:id="rId17"/>
    <p:sldId id="744" r:id="rId18"/>
    <p:sldId id="742" r:id="rId19"/>
    <p:sldId id="632" r:id="rId20"/>
    <p:sldId id="661" r:id="rId21"/>
    <p:sldId id="683" r:id="rId22"/>
    <p:sldId id="690" r:id="rId23"/>
    <p:sldId id="651" r:id="rId24"/>
    <p:sldId id="639" r:id="rId25"/>
    <p:sldId id="684" r:id="rId26"/>
    <p:sldId id="649" r:id="rId27"/>
    <p:sldId id="597" r:id="rId28"/>
    <p:sldId id="598" r:id="rId29"/>
    <p:sldId id="682" r:id="rId30"/>
    <p:sldId id="599" r:id="rId31"/>
    <p:sldId id="601" r:id="rId32"/>
    <p:sldId id="602" r:id="rId33"/>
    <p:sldId id="663" r:id="rId34"/>
    <p:sldId id="664" r:id="rId35"/>
    <p:sldId id="665" r:id="rId36"/>
    <p:sldId id="666" r:id="rId37"/>
    <p:sldId id="667" r:id="rId38"/>
    <p:sldId id="668" r:id="rId39"/>
    <p:sldId id="669" r:id="rId40"/>
    <p:sldId id="689" r:id="rId41"/>
    <p:sldId id="678" r:id="rId42"/>
    <p:sldId id="670" r:id="rId43"/>
    <p:sldId id="672" r:id="rId44"/>
    <p:sldId id="673" r:id="rId45"/>
    <p:sldId id="674" r:id="rId46"/>
    <p:sldId id="679" r:id="rId47"/>
    <p:sldId id="281" r:id="rId48"/>
    <p:sldId id="264" r:id="rId49"/>
    <p:sldId id="282" r:id="rId50"/>
    <p:sldId id="283" r:id="rId51"/>
    <p:sldId id="284" r:id="rId52"/>
    <p:sldId id="285" r:id="rId53"/>
    <p:sldId id="286" r:id="rId54"/>
    <p:sldId id="287" r:id="rId55"/>
    <p:sldId id="288" r:id="rId56"/>
    <p:sldId id="289" r:id="rId57"/>
    <p:sldId id="275" r:id="rId58"/>
    <p:sldId id="276" r:id="rId59"/>
    <p:sldId id="277" r:id="rId60"/>
    <p:sldId id="278" r:id="rId61"/>
    <p:sldId id="279" r:id="rId62"/>
    <p:sldId id="280" r:id="rId63"/>
    <p:sldId id="290" r:id="rId64"/>
    <p:sldId id="291" r:id="rId65"/>
    <p:sldId id="292" r:id="rId66"/>
    <p:sldId id="293" r:id="rId67"/>
    <p:sldId id="647" r:id="rId68"/>
    <p:sldId id="588" r:id="rId69"/>
    <p:sldId id="589" r:id="rId70"/>
    <p:sldId id="685" r:id="rId71"/>
    <p:sldId id="686" r:id="rId72"/>
    <p:sldId id="591" r:id="rId73"/>
    <p:sldId id="592" r:id="rId74"/>
    <p:sldId id="593" r:id="rId75"/>
    <p:sldId id="687" r:id="rId76"/>
    <p:sldId id="594" r:id="rId77"/>
    <p:sldId id="595" r:id="rId78"/>
    <p:sldId id="659" r:id="rId79"/>
  </p:sldIdLst>
  <p:sldSz cx="9144000" cy="6858000" type="screen4x3"/>
  <p:notesSz cx="7302500" cy="9586913"/>
  <p:custDataLst>
    <p:tags r:id="rId8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542"/>
            <p14:sldId id="738"/>
            <p14:sldId id="645"/>
            <p14:sldId id="580"/>
            <p14:sldId id="581"/>
            <p14:sldId id="734"/>
            <p14:sldId id="733"/>
            <p14:sldId id="732"/>
            <p14:sldId id="735"/>
            <p14:sldId id="585"/>
            <p14:sldId id="586"/>
            <p14:sldId id="646"/>
            <p14:sldId id="739"/>
            <p14:sldId id="740"/>
            <p14:sldId id="741"/>
            <p14:sldId id="743"/>
            <p14:sldId id="744"/>
            <p14:sldId id="742"/>
            <p14:sldId id="632"/>
            <p14:sldId id="661"/>
            <p14:sldId id="683"/>
            <p14:sldId id="690"/>
            <p14:sldId id="651"/>
            <p14:sldId id="639"/>
            <p14:sldId id="68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69"/>
            <p14:sldId id="689"/>
            <p14:sldId id="678"/>
            <p14:sldId id="670"/>
            <p14:sldId id="672"/>
            <p14:sldId id="673"/>
            <p14:sldId id="674"/>
            <p14:sldId id="679"/>
            <p14:sldId id="281"/>
            <p14:sldId id="264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75"/>
            <p14:sldId id="276"/>
            <p14:sldId id="277"/>
            <p14:sldId id="278"/>
            <p14:sldId id="279"/>
            <p14:sldId id="280"/>
            <p14:sldId id="290"/>
            <p14:sldId id="291"/>
            <p14:sldId id="292"/>
            <p14:sldId id="293"/>
            <p14:sldId id="647"/>
            <p14:sldId id="588"/>
            <p14:sldId id="589"/>
            <p14:sldId id="685"/>
            <p14:sldId id="686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609"/>
  </p:normalViewPr>
  <p:slideViewPr>
    <p:cSldViewPr snapToGrid="0" snapToObjects="1">
      <p:cViewPr varScale="1">
        <p:scale>
          <a:sx n="119" d="100"/>
          <a:sy n="119" d="100"/>
        </p:scale>
        <p:origin x="1440" y="108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333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gs" Target="tags/tag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on verbs.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99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IP: instruction pointer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bytes: extended precision, allows better calculation of double-precision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Scale by byte, short, </a:t>
            </a:r>
            <a:r>
              <a:rPr lang="en-US" dirty="0" err="1"/>
              <a:t>int</a:t>
            </a:r>
            <a:r>
              <a:rPr lang="en-US" dirty="0"/>
              <a:t>, or long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0954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 stands for mantissa</a:t>
            </a:r>
            <a:endParaRPr dirty="0"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860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284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6678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35312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Shape 5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66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Shape 5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01361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541377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44931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Shape 6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28648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8706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05469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82991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40041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6417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4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264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72956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18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Floats cannot represent all </a:t>
            </a:r>
            <a:r>
              <a:rPr lang="en-US" dirty="0" err="1"/>
              <a:t>ints</a:t>
            </a:r>
            <a:r>
              <a:rPr lang="en-US" dirty="0"/>
              <a:t>: only 25 bits in the </a:t>
            </a:r>
            <a:endParaRPr dirty="0"/>
          </a:p>
        </p:txBody>
      </p:sp>
      <p:sp>
        <p:nvSpPr>
          <p:cNvPr id="634" name="Shape 6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4756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3354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Directives are notes to the assembler. They do not represent instructions are not translated to machine code.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773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 code is almost executable but lacks certain references across files. Linker resolves this.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081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EULA’s are particularly harmful: disassembly is a US federal right for educational purposes.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96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213/activity/lec5.tar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upload.wikimedia.org/wikipedia/commons/archive/0/03/20080524210756!Green_check.svg" TargetMode="External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May 25, 2022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ct val="0"/>
              </a:spcBef>
              <a:buClrTx/>
              <a:buSzTx/>
              <a:defRPr/>
            </a:pPr>
            <a:r>
              <a:rPr lang="en-US" b="1" dirty="0">
                <a:solidFill>
                  <a:srgbClr val="000000"/>
                </a:solidFill>
                <a:latin typeface="Calibri"/>
                <a:ea typeface="Calibri Bold" charset="0"/>
                <a:cs typeface="Calibri"/>
                <a:sym typeface="Calibri Bold" charset="0"/>
              </a:rPr>
              <a:t>Instructor: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  <a:sym typeface="Calibri" charset="0"/>
              </a:rPr>
              <a:t> </a:t>
            </a:r>
          </a:p>
          <a:p>
            <a:pPr lvl="0">
              <a:spcBef>
                <a:spcPts val="500"/>
              </a:spcBef>
              <a:buClrTx/>
              <a:buSzTx/>
              <a:defRPr/>
            </a:pPr>
            <a:r>
              <a:rPr lang="en-US" dirty="0"/>
              <a:t>Kyle Liang</a:t>
            </a:r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All but low-end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B8DA-6474-654C-A7E6-7031BA41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098724" cy="762000"/>
          </a:xfrm>
        </p:spPr>
        <p:txBody>
          <a:bodyPr/>
          <a:lstStyle/>
          <a:p>
            <a:r>
              <a:rPr lang="en-US" dirty="0"/>
              <a:t>How Does a Computer Understand 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159A4-1B7E-184B-95A8-6989E8F80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answer: Bits!</a:t>
            </a:r>
          </a:p>
          <a:p>
            <a:r>
              <a:rPr lang="en-US" dirty="0"/>
              <a:t>Not the complete picture, let’s take it bit by bit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D8069-CA6F-554C-915C-C83CEA4F4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452" y="2771365"/>
            <a:ext cx="2763070" cy="27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B8DA-6474-654C-A7E6-7031BA41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344530" cy="762000"/>
          </a:xfrm>
        </p:spPr>
        <p:txBody>
          <a:bodyPr/>
          <a:lstStyle/>
          <a:p>
            <a:r>
              <a:rPr lang="en-US" dirty="0"/>
              <a:t>How Does a Person Understand English?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159A4-1B7E-184B-95A8-6989E8F80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see how humans understand English</a:t>
            </a:r>
          </a:p>
          <a:p>
            <a:pPr lvl="1"/>
            <a:r>
              <a:rPr lang="en-US" dirty="0"/>
              <a:t>English uses an alphabet</a:t>
            </a:r>
          </a:p>
          <a:p>
            <a:pPr lvl="2"/>
            <a:r>
              <a:rPr lang="en-US" dirty="0"/>
              <a:t>A, B, C …</a:t>
            </a:r>
          </a:p>
          <a:p>
            <a:pPr lvl="1"/>
            <a:r>
              <a:rPr lang="en-US" dirty="0"/>
              <a:t>Examine a sentence: </a:t>
            </a:r>
          </a:p>
          <a:p>
            <a:pPr lvl="2"/>
            <a:r>
              <a:rPr lang="en-US" dirty="0"/>
              <a:t>Subject: (</a:t>
            </a:r>
            <a:r>
              <a:rPr lang="en-US" b="1" dirty="0"/>
              <a:t>I</a:t>
            </a:r>
            <a:r>
              <a:rPr lang="en-US" dirty="0"/>
              <a:t>) core noun of the sentence</a:t>
            </a:r>
          </a:p>
          <a:p>
            <a:pPr lvl="2"/>
            <a:r>
              <a:rPr lang="en-US" dirty="0"/>
              <a:t>Object: (</a:t>
            </a:r>
            <a:r>
              <a:rPr lang="en-US" b="1" dirty="0"/>
              <a:t>15213</a:t>
            </a:r>
            <a:r>
              <a:rPr lang="en-US" dirty="0"/>
              <a:t>) supporting noun</a:t>
            </a:r>
          </a:p>
          <a:p>
            <a:pPr lvl="2"/>
            <a:r>
              <a:rPr lang="en-US" dirty="0"/>
              <a:t>Verbs: (</a:t>
            </a:r>
            <a:r>
              <a:rPr lang="en-US" b="1" dirty="0"/>
              <a:t>love</a:t>
            </a:r>
            <a:r>
              <a:rPr lang="en-US" dirty="0"/>
              <a:t>) actions associating subject and object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A7A91-2043-C24F-B9A6-37E9E22032BC}"/>
              </a:ext>
            </a:extLst>
          </p:cNvPr>
          <p:cNvSpPr txBox="1"/>
          <p:nvPr/>
        </p:nvSpPr>
        <p:spPr>
          <a:xfrm>
            <a:off x="5495361" y="2330244"/>
            <a:ext cx="320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itchFamily="34" charset="0"/>
              </a:rPr>
              <a:t>I love 15213!</a:t>
            </a:r>
          </a:p>
        </p:txBody>
      </p:sp>
    </p:spTree>
    <p:extLst>
      <p:ext uri="{BB962C8B-B14F-4D97-AF65-F5344CB8AC3E}">
        <p14:creationId xmlns:p14="http://schemas.microsoft.com/office/powerpoint/2010/main" val="25039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B8DA-6474-654C-A7E6-7031BA41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718156" cy="762000"/>
          </a:xfrm>
        </p:spPr>
        <p:txBody>
          <a:bodyPr/>
          <a:lstStyle/>
          <a:p>
            <a:r>
              <a:rPr lang="en-US" dirty="0"/>
              <a:t>How Does a CPU Understand Code (</a:t>
            </a:r>
            <a:r>
              <a:rPr lang="en-US" dirty="0" err="1"/>
              <a:t>cont</a:t>
            </a:r>
            <a:r>
              <a:rPr lang="en-US" dirty="0"/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159A4-1B7E-184B-95A8-6989E8F80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language of the CPU?</a:t>
            </a:r>
          </a:p>
          <a:p>
            <a:pPr lvl="1"/>
            <a:r>
              <a:rPr lang="en-US" dirty="0"/>
              <a:t>Basic building block is bits</a:t>
            </a:r>
          </a:p>
          <a:p>
            <a:pPr lvl="1"/>
            <a:r>
              <a:rPr lang="en-US" dirty="0"/>
              <a:t>A sentence in English is like a program</a:t>
            </a:r>
          </a:p>
          <a:p>
            <a:pPr lvl="1"/>
            <a:r>
              <a:rPr lang="en-US" dirty="0"/>
              <a:t>Subject and Object?</a:t>
            </a:r>
          </a:p>
          <a:p>
            <a:pPr lvl="2"/>
            <a:r>
              <a:rPr lang="en-US" dirty="0"/>
              <a:t>Data Types: Integers, Floats, …</a:t>
            </a:r>
          </a:p>
          <a:p>
            <a:pPr lvl="1"/>
            <a:r>
              <a:rPr lang="en-US" dirty="0"/>
              <a:t>Verb?</a:t>
            </a:r>
          </a:p>
          <a:p>
            <a:pPr lvl="2"/>
            <a:r>
              <a:rPr lang="en-US" dirty="0"/>
              <a:t>Arithmetic Operations: +, -, /, *, &lt;&lt;, &gt;&gt;, …</a:t>
            </a:r>
          </a:p>
          <a:p>
            <a:pPr lvl="2"/>
            <a:endParaRPr lang="en-US" dirty="0"/>
          </a:p>
          <a:p>
            <a:r>
              <a:rPr lang="en-US" dirty="0"/>
              <a:t>CPU: Take data, apply action, use result</a:t>
            </a:r>
          </a:p>
          <a:p>
            <a:pPr lvl="1"/>
            <a:r>
              <a:rPr lang="en-US" dirty="0"/>
              <a:t>Let’s encode: 1 + 2</a:t>
            </a:r>
          </a:p>
          <a:p>
            <a:pPr lvl="2"/>
            <a:r>
              <a:rPr lang="en-US" dirty="0"/>
              <a:t>(+, 1,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65B4A-33D7-D540-B801-F6BD5B77BA5C}"/>
              </a:ext>
            </a:extLst>
          </p:cNvPr>
          <p:cNvSpPr txBox="1"/>
          <p:nvPr/>
        </p:nvSpPr>
        <p:spPr>
          <a:xfrm>
            <a:off x="7000568" y="1327969"/>
            <a:ext cx="1292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itchFamily="34" charset="0"/>
              </a:rPr>
              <a:t>1 + 2</a:t>
            </a:r>
          </a:p>
        </p:txBody>
      </p:sp>
    </p:spTree>
    <p:extLst>
      <p:ext uri="{BB962C8B-B14F-4D97-AF65-F5344CB8AC3E}">
        <p14:creationId xmlns:p14="http://schemas.microsoft.com/office/powerpoint/2010/main" val="21408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BC2A-0566-4C1D-8732-8CB77D00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 Our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CC551-91DB-FCE2-83A7-DE0120F6C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060247"/>
          </a:xfrm>
        </p:spPr>
        <p:txBody>
          <a:bodyPr/>
          <a:lstStyle/>
          <a:p>
            <a:r>
              <a:rPr lang="en-US" dirty="0"/>
              <a:t>1 + 2 -&gt; (+, 1, 2)</a:t>
            </a:r>
          </a:p>
          <a:p>
            <a:r>
              <a:rPr lang="en-US" dirty="0"/>
              <a:t>3 + 4 -&gt; (+, 3, 4)</a:t>
            </a:r>
          </a:p>
          <a:p>
            <a:r>
              <a:rPr lang="en-US" dirty="0"/>
              <a:t>Let’s make specialized hardware in our CPU for +, -, 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Separate operations from data</a:t>
            </a:r>
          </a:p>
          <a:p>
            <a:pPr lvl="1"/>
            <a:r>
              <a:rPr lang="en-US" dirty="0"/>
              <a:t>p = 1</a:t>
            </a:r>
          </a:p>
          <a:p>
            <a:pPr lvl="1"/>
            <a:r>
              <a:rPr lang="en-US" dirty="0"/>
              <a:t>q = 2</a:t>
            </a:r>
          </a:p>
          <a:p>
            <a:pPr lvl="1"/>
            <a:r>
              <a:rPr lang="en-US" dirty="0"/>
              <a:t>(+, p, q)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08B635-8B58-773D-792E-A0F9B3AD0BC7}"/>
              </a:ext>
            </a:extLst>
          </p:cNvPr>
          <p:cNvSpPr txBox="1"/>
          <p:nvPr/>
        </p:nvSpPr>
        <p:spPr>
          <a:xfrm>
            <a:off x="7000568" y="1327969"/>
            <a:ext cx="1292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itchFamily="34" charset="0"/>
              </a:rPr>
              <a:t>1 + 2</a:t>
            </a:r>
          </a:p>
        </p:txBody>
      </p:sp>
      <p:pic>
        <p:nvPicPr>
          <p:cNvPr id="1026" name="Picture 2" descr="Arithmetic logic unit - Wikipedia">
            <a:extLst>
              <a:ext uri="{FF2B5EF4-FFF2-40B4-BE49-F238E27FC236}">
                <a16:creationId xmlns:a16="http://schemas.microsoft.com/office/drawing/2014/main" id="{0E78C6B9-D11D-D41B-6290-66CE9E58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997" y="3005536"/>
            <a:ext cx="3050006" cy="16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6F8DE2-6336-9494-0F8C-866AE7F3841E}"/>
              </a:ext>
            </a:extLst>
          </p:cNvPr>
          <p:cNvSpPr/>
          <p:nvPr/>
        </p:nvSpPr>
        <p:spPr bwMode="auto">
          <a:xfrm>
            <a:off x="2712119" y="2831432"/>
            <a:ext cx="3769894" cy="1923399"/>
          </a:xfrm>
          <a:prstGeom prst="rect">
            <a:avLst/>
          </a:prstGeom>
          <a:solidFill>
            <a:schemeClr val="tx1">
              <a:alpha val="2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C15E7F-33CD-AAC8-4057-39CB589A2151}"/>
              </a:ext>
            </a:extLst>
          </p:cNvPr>
          <p:cNvCxnSpPr/>
          <p:nvPr/>
        </p:nvCxnSpPr>
        <p:spPr bwMode="auto">
          <a:xfrm>
            <a:off x="1564105" y="3328737"/>
            <a:ext cx="114801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E9FBDE-C9EF-FAF2-4AD3-14E96C8E07B6}"/>
              </a:ext>
            </a:extLst>
          </p:cNvPr>
          <p:cNvCxnSpPr/>
          <p:nvPr/>
        </p:nvCxnSpPr>
        <p:spPr bwMode="auto">
          <a:xfrm>
            <a:off x="1564105" y="3793131"/>
            <a:ext cx="114801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953FC0-D0CA-141E-4198-8F36463853A5}"/>
              </a:ext>
            </a:extLst>
          </p:cNvPr>
          <p:cNvCxnSpPr/>
          <p:nvPr/>
        </p:nvCxnSpPr>
        <p:spPr bwMode="auto">
          <a:xfrm>
            <a:off x="1564105" y="4243138"/>
            <a:ext cx="114801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1E1AD0-8EBA-CB46-7D0E-E27C54F84F88}"/>
              </a:ext>
            </a:extLst>
          </p:cNvPr>
          <p:cNvSpPr txBox="1"/>
          <p:nvPr/>
        </p:nvSpPr>
        <p:spPr>
          <a:xfrm>
            <a:off x="1288382" y="3096773"/>
            <a:ext cx="27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C3BA14-7A41-355C-4370-A6B94BAAB082}"/>
              </a:ext>
            </a:extLst>
          </p:cNvPr>
          <p:cNvSpPr txBox="1"/>
          <p:nvPr/>
        </p:nvSpPr>
        <p:spPr>
          <a:xfrm>
            <a:off x="1288382" y="3571076"/>
            <a:ext cx="27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q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5C7F4D-FAE9-3485-9EFD-AE44A5636346}"/>
              </a:ext>
            </a:extLst>
          </p:cNvPr>
          <p:cNvSpPr txBox="1"/>
          <p:nvPr/>
        </p:nvSpPr>
        <p:spPr>
          <a:xfrm>
            <a:off x="1288382" y="4035469"/>
            <a:ext cx="27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179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8B05-1550-AA0F-0548-E653FBB7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 Our Data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914E-542F-615A-D4F1-E9B7BFCAA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655762"/>
            <a:ext cx="7896225" cy="2921499"/>
          </a:xfrm>
        </p:spPr>
        <p:txBody>
          <a:bodyPr/>
          <a:lstStyle/>
          <a:p>
            <a:r>
              <a:rPr lang="en-US" dirty="0"/>
              <a:t>CPU needs to supply p, q to our arithmetic unit</a:t>
            </a:r>
          </a:p>
          <a:p>
            <a:r>
              <a:rPr lang="en-US" dirty="0"/>
              <a:t>CPU uses </a:t>
            </a:r>
            <a:r>
              <a:rPr lang="en-US" u="sng" dirty="0"/>
              <a:t>registers</a:t>
            </a:r>
            <a:r>
              <a:rPr lang="en-US" dirty="0"/>
              <a:t> to store information for the ALU</a:t>
            </a:r>
          </a:p>
          <a:p>
            <a:pPr lvl="1"/>
            <a:r>
              <a:rPr lang="en-US" dirty="0"/>
              <a:t>(+, %p, %q)</a:t>
            </a:r>
          </a:p>
          <a:p>
            <a:r>
              <a:rPr lang="en-US" dirty="0"/>
              <a:t>But where do the registers get information?</a:t>
            </a:r>
          </a:p>
          <a:p>
            <a:pPr lvl="1"/>
            <a:r>
              <a:rPr lang="en-US" dirty="0"/>
              <a:t>From the program, and in memory</a:t>
            </a:r>
          </a:p>
          <a:p>
            <a:pPr lvl="2"/>
            <a:r>
              <a:rPr lang="en-US" dirty="0"/>
              <a:t>(Load, 0x1, %p)</a:t>
            </a:r>
          </a:p>
          <a:p>
            <a:pPr lvl="2"/>
            <a:r>
              <a:rPr lang="en-US" dirty="0"/>
              <a:t>(Load, &amp;0x7FFFF7AFCBA0, %q)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Arithmetic logic unit - Wikipedia">
            <a:extLst>
              <a:ext uri="{FF2B5EF4-FFF2-40B4-BE49-F238E27FC236}">
                <a16:creationId xmlns:a16="http://schemas.microsoft.com/office/drawing/2014/main" id="{5FE9B09D-088D-9F10-74F1-5B7B4383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18" y="1579442"/>
            <a:ext cx="3050006" cy="16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7BECA4-8F6B-6093-E726-522B74DC7E3B}"/>
              </a:ext>
            </a:extLst>
          </p:cNvPr>
          <p:cNvSpPr/>
          <p:nvPr/>
        </p:nvSpPr>
        <p:spPr bwMode="auto">
          <a:xfrm>
            <a:off x="2872540" y="1405338"/>
            <a:ext cx="3769894" cy="1923399"/>
          </a:xfrm>
          <a:prstGeom prst="rect">
            <a:avLst/>
          </a:prstGeom>
          <a:solidFill>
            <a:schemeClr val="tx1">
              <a:alpha val="2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4C3FF7-5F9F-9FF0-4B45-2938728F005E}"/>
              </a:ext>
            </a:extLst>
          </p:cNvPr>
          <p:cNvCxnSpPr/>
          <p:nvPr/>
        </p:nvCxnSpPr>
        <p:spPr bwMode="auto">
          <a:xfrm>
            <a:off x="1724526" y="1902643"/>
            <a:ext cx="114801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6A4591-0084-CDA1-900E-61975F00DCB2}"/>
              </a:ext>
            </a:extLst>
          </p:cNvPr>
          <p:cNvCxnSpPr/>
          <p:nvPr/>
        </p:nvCxnSpPr>
        <p:spPr bwMode="auto">
          <a:xfrm>
            <a:off x="1724526" y="2367037"/>
            <a:ext cx="114801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84B659-B9ED-6110-FEF6-81FD2FDA4C13}"/>
              </a:ext>
            </a:extLst>
          </p:cNvPr>
          <p:cNvCxnSpPr/>
          <p:nvPr/>
        </p:nvCxnSpPr>
        <p:spPr bwMode="auto">
          <a:xfrm>
            <a:off x="1724526" y="2817044"/>
            <a:ext cx="114801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BB36B5F-ECD4-4184-80E8-0B7248C09929}"/>
              </a:ext>
            </a:extLst>
          </p:cNvPr>
          <p:cNvSpPr txBox="1"/>
          <p:nvPr/>
        </p:nvSpPr>
        <p:spPr>
          <a:xfrm>
            <a:off x="1448803" y="1670679"/>
            <a:ext cx="27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7E6BC8-4C15-6AD0-E101-09537DB7D3FB}"/>
              </a:ext>
            </a:extLst>
          </p:cNvPr>
          <p:cNvSpPr txBox="1"/>
          <p:nvPr/>
        </p:nvSpPr>
        <p:spPr>
          <a:xfrm>
            <a:off x="1448803" y="2144982"/>
            <a:ext cx="27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522CE-4A0C-D6F9-142B-5B15192235BB}"/>
              </a:ext>
            </a:extLst>
          </p:cNvPr>
          <p:cNvSpPr txBox="1"/>
          <p:nvPr/>
        </p:nvSpPr>
        <p:spPr>
          <a:xfrm>
            <a:off x="1448803" y="2609375"/>
            <a:ext cx="27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642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assembly/machine code. 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r>
              <a:rPr lang="en-US" dirty="0"/>
              <a:t>Code Forms: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CE1E-F764-634B-A4E5-9E55E24B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B0B07-55C3-0C4B-B153-FE1FEB9FC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(bomb lab) will be available via </a:t>
            </a:r>
            <a:r>
              <a:rPr lang="en-US" dirty="0" err="1"/>
              <a:t>Autolab</a:t>
            </a:r>
            <a:r>
              <a:rPr lang="en-US" dirty="0"/>
              <a:t> on May 27</a:t>
            </a:r>
          </a:p>
          <a:p>
            <a:pPr lvl="1"/>
            <a:r>
              <a:rPr lang="en-US" dirty="0"/>
              <a:t>Due Friday June 3</a:t>
            </a:r>
          </a:p>
          <a:p>
            <a:r>
              <a:rPr lang="en-US" dirty="0"/>
              <a:t>Lab 1 is due Friday June 3 (</a:t>
            </a:r>
            <a:r>
              <a:rPr lang="en-US" dirty="0" err="1"/>
              <a:t>handin</a:t>
            </a:r>
            <a:r>
              <a:rPr lang="en-US" dirty="0"/>
              <a:t> via </a:t>
            </a:r>
            <a:r>
              <a:rPr lang="en-US" dirty="0" err="1"/>
              <a:t>Autolab</a:t>
            </a:r>
            <a:r>
              <a:rPr lang="en-US" dirty="0"/>
              <a:t>)</a:t>
            </a:r>
          </a:p>
          <a:p>
            <a:r>
              <a:rPr lang="en-US" dirty="0"/>
              <a:t>Written Assignment 1 is due Wednesday June 1</a:t>
            </a:r>
          </a:p>
          <a:p>
            <a:r>
              <a:rPr lang="en-US" dirty="0"/>
              <a:t>GDB bootcamp will be this Friday, May 27</a:t>
            </a:r>
          </a:p>
          <a:p>
            <a:pPr lvl="1"/>
            <a:r>
              <a:rPr lang="en-US" dirty="0"/>
              <a:t>Exceptionally useful for labs–you’ll really want it for Lab 2.</a:t>
            </a:r>
          </a:p>
        </p:txBody>
      </p:sp>
    </p:spTree>
    <p:extLst>
      <p:ext uri="{BB962C8B-B14F-4D97-AF65-F5344CB8AC3E}">
        <p14:creationId xmlns:p14="http://schemas.microsoft.com/office/powerpoint/2010/main" val="123207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pic>
        <p:nvPicPr>
          <p:cNvPr id="2050" name="Picture 2" descr="Headstone Clipart Images – Browse 2,326 Stock Photos, Vectors, and Video |  Adobe Stock">
            <a:extLst>
              <a:ext uri="{FF2B5EF4-FFF2-40B4-BE49-F238E27FC236}">
                <a16:creationId xmlns:a16="http://schemas.microsoft.com/office/drawing/2014/main" id="{E0AFA755-53FC-39A0-EF7C-B455D5366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5" t="16983" r="22353" b="13649"/>
          <a:stretch/>
        </p:blipFill>
        <p:spPr bwMode="auto">
          <a:xfrm>
            <a:off x="4040605" y="3315236"/>
            <a:ext cx="1509897" cy="19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C0FFF5-DB9A-AD08-5C0B-BFBC4CEB29B7}"/>
              </a:ext>
            </a:extLst>
          </p:cNvPr>
          <p:cNvSpPr txBox="1"/>
          <p:nvPr/>
        </p:nvSpPr>
        <p:spPr>
          <a:xfrm>
            <a:off x="4162926" y="3823235"/>
            <a:ext cx="1247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Rest 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Instruction Pointer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430851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teams of 2</a:t>
            </a:r>
          </a:p>
          <a:p>
            <a:r>
              <a:rPr lang="en-US" dirty="0"/>
              <a:t>One person should take notes / advise /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One person should </a:t>
            </a:r>
            <a:r>
              <a:rPr lang="en-US" dirty="0" err="1"/>
              <a:t>ssh</a:t>
            </a:r>
            <a:r>
              <a:rPr lang="en-US" dirty="0"/>
              <a:t> to a shark machine</a:t>
            </a:r>
          </a:p>
          <a:p>
            <a:pPr lvl="1"/>
            <a:r>
              <a:rPr lang="en-US" dirty="0" err="1"/>
              <a:t>wget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http://www.cs.cmu.edu/~213/activities/lec5.tar</a:t>
            </a:r>
            <a:endParaRPr lang="en-US" dirty="0"/>
          </a:p>
          <a:p>
            <a:pPr lvl="1"/>
            <a:r>
              <a:rPr lang="en-US" dirty="0"/>
              <a:t>tar </a:t>
            </a:r>
            <a:r>
              <a:rPr lang="en-US" dirty="0" err="1"/>
              <a:t>xf</a:t>
            </a:r>
            <a:r>
              <a:rPr lang="en-US" dirty="0"/>
              <a:t> lec5.tar</a:t>
            </a:r>
          </a:p>
          <a:p>
            <a:pPr lvl="1"/>
            <a:r>
              <a:rPr lang="en-US" dirty="0"/>
              <a:t>cd lec5</a:t>
            </a:r>
          </a:p>
          <a:p>
            <a:pPr lvl="1"/>
            <a:r>
              <a:rPr lang="en-US" dirty="0"/>
              <a:t>./act1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56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96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7896225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pPr lvl="1"/>
            <a:r>
              <a:rPr lang="en-US"/>
              <a:t>ARM architecture is a promising </a:t>
            </a:r>
            <a:r>
              <a:rPr lang="en-US" dirty="0"/>
              <a:t>newcomer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pPr lvl="2"/>
            <a:r>
              <a:rPr lang="en-US" dirty="0"/>
              <a:t>Now 3 volumes, about 5,000 pages of documentation</a:t>
            </a:r>
          </a:p>
          <a:p>
            <a:r>
              <a:rPr lang="en-US" dirty="0"/>
              <a:t>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pPr lvl="1"/>
            <a:r>
              <a:rPr lang="en-US" dirty="0"/>
              <a:t>Hard to match performance of Reduced Instruction Set Computers (RISC)</a:t>
            </a:r>
          </a:p>
          <a:p>
            <a:pPr lvl="1"/>
            <a:r>
              <a:rPr lang="en-US" dirty="0"/>
              <a:t>But, Intel has done just that!</a:t>
            </a:r>
          </a:p>
          <a:p>
            <a:pPr lvl="2"/>
            <a:r>
              <a:rPr lang="en-US" dirty="0"/>
              <a:t>In terms of speed.  Less so for low power.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67607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01848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75022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80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Floating Point</a:t>
            </a:r>
            <a:endParaRPr dirty="0"/>
          </a:p>
        </p:txBody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Background: Fractional binary numbers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IEEE floating point standard: Definition</a:t>
            </a:r>
          </a:p>
          <a:p>
            <a:pPr marL="254000" indent="-254000"/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Rounding, addition, multiplication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Example and properties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Floating point in C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3885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Numerical Form: 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(–1)</a:t>
            </a:r>
            <a:r>
              <a:rPr lang="en-US" sz="24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2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bit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determines whether number is negative or positive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normally a fractional value in range [1.0,2.0).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Exponent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weights value by power of two</a:t>
            </a:r>
            <a:endParaRPr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Encoding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MSB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sign bit </a:t>
            </a:r>
            <a:r>
              <a:rPr lang="en-US" sz="20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encodes </a:t>
            </a:r>
            <a:r>
              <a:rPr lang="en-US" sz="20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(but is not equal to E)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field encodes </a:t>
            </a:r>
            <a:r>
              <a:rPr lang="en-US" sz="20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(but is not equal to M)</a:t>
            </a: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Recap: Floating Point Representation</a:t>
            </a:r>
            <a:endParaRPr dirty="0"/>
          </a:p>
        </p:txBody>
      </p:sp>
      <p:graphicFrame>
        <p:nvGraphicFramePr>
          <p:cNvPr id="295" name="Shape 295"/>
          <p:cNvGraphicFramePr/>
          <p:nvPr/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frac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6" name="Shape 296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b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15213</a:t>
            </a:r>
            <a:r>
              <a:rPr lang="en-US" sz="1800" b="1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= (-1)</a:t>
            </a:r>
            <a:r>
              <a:rPr lang="en-US" sz="1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x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1.1101101101101</a:t>
            </a:r>
            <a:r>
              <a:rPr lang="en-US" sz="1800" b="1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x 2</a:t>
            </a:r>
            <a:r>
              <a:rPr lang="en-US" sz="1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1126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Floating Point Operations: Basic Idea</a:t>
            </a:r>
            <a:endParaRPr/>
          </a:p>
        </p:txBody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x +</a:t>
            </a:r>
            <a:r>
              <a:rPr lang="en-US" sz="2400" b="1" i="0" u="none" strike="noStrike" cap="none" baseline="-250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y = Round(x + y)</a:t>
            </a:r>
            <a:endParaRPr sz="2400" b="1" i="0" u="none" strike="noStrike" cap="none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x ×</a:t>
            </a:r>
            <a:r>
              <a:rPr lang="en-US" sz="2400" b="1" i="0" u="none" strike="noStrike" cap="none" baseline="-250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y = Round(x × y)</a:t>
            </a:r>
            <a:endParaRPr sz="2400" b="1" i="0" u="none" strike="noStrike" cap="none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idea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</a:t>
            </a:r>
            <a:r>
              <a:rPr lang="en-US" sz="20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compute exact result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it fit into desired precision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Possibly overflow if exponent too large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Possibly </a:t>
            </a:r>
            <a:r>
              <a:rPr lang="en-US" sz="20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round to fit into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frac</a:t>
            </a:r>
            <a:endParaRPr sz="2000" b="1" i="0" u="none" strike="noStrike" cap="none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67328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Rounding</a:t>
            </a:r>
            <a:endParaRPr/>
          </a:p>
        </p:txBody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Rounding Modes (illustrate with $ rounding)</a:t>
            </a:r>
            <a:endParaRPr dirty="0"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dirty="0"/>
              <a:t>        </a:t>
            </a:r>
            <a:r>
              <a:rPr lang="en-US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$1.40    $1.60</a:t>
            </a:r>
            <a:r>
              <a:rPr lang="en-US" dirty="0"/>
              <a:t>    </a:t>
            </a:r>
            <a:r>
              <a:rPr lang="en-US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$1.50</a:t>
            </a:r>
            <a:r>
              <a:rPr lang="en-US" dirty="0"/>
              <a:t>   </a:t>
            </a:r>
            <a:r>
              <a:rPr lang="en-US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$2.50</a:t>
            </a:r>
            <a:r>
              <a:rPr lang="en-US" dirty="0"/>
              <a:t>  </a:t>
            </a:r>
            <a:r>
              <a:rPr lang="en-US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–$1.50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Towards zero		$1	$1	$1	$2	–$1</a:t>
            </a:r>
            <a:endParaRPr lang="en-US"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down (−∞)		$1	$1	$1	$2	–$2</a:t>
            </a:r>
            <a:endParaRPr lang="en-US"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up (+∞) 		$2	$2	$2	$3	–$1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Nearest Even (default)	$1	$2	$2	$2	–$2</a:t>
            </a:r>
            <a:endParaRPr dirty="0"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8" name="Shape 538"/>
          <p:cNvCxnSpPr/>
          <p:nvPr/>
        </p:nvCxnSpPr>
        <p:spPr>
          <a:xfrm rot="10800000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39" name="Shape 539"/>
          <p:cNvCxnSpPr/>
          <p:nvPr/>
        </p:nvCxnSpPr>
        <p:spPr>
          <a:xfrm rot="10800000">
            <a:off x="486911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40" name="Shape 540"/>
          <p:cNvCxnSpPr/>
          <p:nvPr/>
        </p:nvCxnSpPr>
        <p:spPr>
          <a:xfrm rot="10800000">
            <a:off x="5826854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41" name="Shape 541"/>
          <p:cNvCxnSpPr/>
          <p:nvPr/>
        </p:nvCxnSpPr>
        <p:spPr>
          <a:xfrm rot="10800000">
            <a:off x="6741953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42" name="Shape 542"/>
          <p:cNvCxnSpPr/>
          <p:nvPr/>
        </p:nvCxnSpPr>
        <p:spPr>
          <a:xfrm rot="10800000">
            <a:off x="7629525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43" name="Shape 543"/>
          <p:cNvCxnSpPr/>
          <p:nvPr/>
        </p:nvCxnSpPr>
        <p:spPr>
          <a:xfrm rot="10800000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44" name="Shape 544"/>
          <p:cNvCxnSpPr/>
          <p:nvPr/>
        </p:nvCxnSpPr>
        <p:spPr>
          <a:xfrm rot="10800000">
            <a:off x="486911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45" name="Shape 545"/>
          <p:cNvCxnSpPr/>
          <p:nvPr/>
        </p:nvCxnSpPr>
        <p:spPr>
          <a:xfrm rot="10800000">
            <a:off x="5830029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46" name="Shape 546"/>
          <p:cNvCxnSpPr/>
          <p:nvPr/>
        </p:nvCxnSpPr>
        <p:spPr>
          <a:xfrm rot="10800000">
            <a:off x="6741953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47" name="Shape 547"/>
          <p:cNvCxnSpPr/>
          <p:nvPr/>
        </p:nvCxnSpPr>
        <p:spPr>
          <a:xfrm rot="10800000">
            <a:off x="7629525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48" name="Shape 548"/>
          <p:cNvCxnSpPr/>
          <p:nvPr/>
        </p:nvCxnSpPr>
        <p:spPr>
          <a:xfrm rot="10800000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49" name="Shape 549"/>
          <p:cNvCxnSpPr/>
          <p:nvPr/>
        </p:nvCxnSpPr>
        <p:spPr>
          <a:xfrm rot="10800000">
            <a:off x="486911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50" name="Shape 550"/>
          <p:cNvCxnSpPr/>
          <p:nvPr/>
        </p:nvCxnSpPr>
        <p:spPr>
          <a:xfrm rot="10800000">
            <a:off x="5826854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51" name="Shape 551"/>
          <p:cNvCxnSpPr/>
          <p:nvPr/>
        </p:nvCxnSpPr>
        <p:spPr>
          <a:xfrm rot="10800000">
            <a:off x="6741953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52" name="Shape 552"/>
          <p:cNvCxnSpPr/>
          <p:nvPr/>
        </p:nvCxnSpPr>
        <p:spPr>
          <a:xfrm rot="10800000">
            <a:off x="7629525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53" name="Shape 553"/>
          <p:cNvCxnSpPr/>
          <p:nvPr/>
        </p:nvCxnSpPr>
        <p:spPr>
          <a:xfrm rot="10800000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54" name="Shape 554"/>
          <p:cNvCxnSpPr/>
          <p:nvPr/>
        </p:nvCxnSpPr>
        <p:spPr>
          <a:xfrm rot="10800000">
            <a:off x="486911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55" name="Shape 555"/>
          <p:cNvCxnSpPr/>
          <p:nvPr/>
        </p:nvCxnSpPr>
        <p:spPr>
          <a:xfrm rot="10800000">
            <a:off x="5826854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56" name="Shape 556"/>
          <p:cNvCxnSpPr/>
          <p:nvPr/>
        </p:nvCxnSpPr>
        <p:spPr>
          <a:xfrm rot="10800000">
            <a:off x="6754653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C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57" name="Shape 557"/>
          <p:cNvCxnSpPr/>
          <p:nvPr/>
        </p:nvCxnSpPr>
        <p:spPr>
          <a:xfrm rot="10800000">
            <a:off x="7629525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C00000"/>
            </a:solidFill>
            <a:prstDash val="solid"/>
            <a:round/>
            <a:headEnd type="stealth" w="med" len="med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800211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Closer Look at Round-To-Even</a:t>
            </a:r>
            <a:endParaRPr/>
          </a:p>
        </p:txBody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Default Rounding Mode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 to get any other kind without dropping into assembly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C99 has support for rounding mode management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others are statistically biased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 of set of positive numbers will consistently be over- or under- estimated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Applying to Other Decimal Places / Bit Positions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exactly halfway between two possible values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so that least significant digit is even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E.g., round to nearest hundredth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7.8949999	7.89	(Less than half way)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7.8950001	7.90	(Greater than half way)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7.8950000	7.90	(</a:t>
            </a:r>
            <a:r>
              <a:rPr lang="en-US" sz="2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Half way—round up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7.8850000	7.88	(</a:t>
            </a:r>
            <a:r>
              <a:rPr lang="en-US" sz="2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Half way—round down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878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Rounding Binary Numbers</a:t>
            </a:r>
            <a:endParaRPr/>
          </a:p>
        </p:txBody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Fractional Numbers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“Even” when least significant bit is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“Half way” when bits to right of rounding position =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100…</a:t>
            </a:r>
            <a:r>
              <a:rPr lang="en-US" sz="1800" b="1" i="0" u="none" strike="noStrike" cap="none" baseline="-25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to nearest 1/4 (2 bits right of binary point)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	Binary	Rounded	Action	Rounded Value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3/32	10.00</a:t>
            </a:r>
            <a:r>
              <a:rPr lang="en-US" sz="2000" b="0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011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10.00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(&lt;1/2—down)	2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3/16	10.00</a:t>
            </a:r>
            <a:r>
              <a:rPr lang="en-US" sz="2000" b="0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110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10.01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(&gt;1/2—up)	2 1/4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7/8		10.11</a:t>
            </a:r>
            <a:r>
              <a:rPr lang="en-US" sz="2000" b="0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11.0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  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1/2—up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	3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5/8		10.10</a:t>
            </a:r>
            <a:r>
              <a:rPr lang="en-US" sz="2000" b="0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10.1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  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1/2—down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	2 1/2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68032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/>
          <p:nvPr/>
        </p:nvSpPr>
        <p:spPr>
          <a:xfrm>
            <a:off x="609600" y="5722203"/>
            <a:ext cx="7842532" cy="83099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5" name="Shape 57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 Multiplication</a:t>
            </a:r>
            <a:endParaRPr/>
          </a:p>
        </p:txBody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(–1)</a:t>
            </a:r>
            <a:r>
              <a:rPr lang="en-US" sz="2400" b="1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s1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M1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 2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E1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  x   (–1)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s2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M2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 2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E2</a:t>
            </a:r>
            <a:endParaRPr sz="2400" b="1" i="0" u="none" strike="noStrike" cap="none">
              <a:solidFill>
                <a:srgbClr val="98000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Exact Result: 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(–1)</a:t>
            </a:r>
            <a:r>
              <a:rPr lang="en-US" sz="2400" b="1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 2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		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s1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^ 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Significand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	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M1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  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Exponent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	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E1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 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Fixing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2, shift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right, increment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 of range, overflow 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fit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precision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Biggest chore is multiplying significands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Shape 577"/>
          <p:cNvSpPr txBox="1"/>
          <p:nvPr/>
        </p:nvSpPr>
        <p:spPr>
          <a:xfrm>
            <a:off x="609600" y="5722203"/>
            <a:ext cx="78758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 bit mantissa: 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1.010*2</a:t>
            </a:r>
            <a:r>
              <a:rPr lang="en-US" sz="2400" b="1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1.110*2</a:t>
            </a:r>
            <a:r>
              <a:rPr lang="en-US" sz="2400" b="1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	= 1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.00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11*2</a:t>
            </a:r>
            <a:r>
              <a:rPr lang="en-US" sz="2400" b="1" baseline="30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= 1.000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*2</a:t>
            </a:r>
            <a:r>
              <a:rPr lang="en-US" sz="2400" b="1" baseline="30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6 	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1.00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*2</a:t>
            </a:r>
            <a:r>
              <a:rPr lang="en-US" sz="2400" b="1" baseline="30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48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Floating Point Addition</a:t>
            </a:r>
            <a:endParaRPr/>
          </a:p>
        </p:txBody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381000" y="1066800"/>
            <a:ext cx="8382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(–1)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s1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M1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 2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E1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  +   (-1)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s2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M2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 2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E2</a:t>
            </a:r>
            <a:endParaRPr sz="2400" b="1" i="0" u="none" strike="noStrike" cap="none">
              <a:solidFill>
                <a:srgbClr val="98000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E1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Exact Result: 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(–1)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 2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significand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of signed align &amp; add</a:t>
            </a:r>
            <a:endParaRPr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Exponent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	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Fixing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2, shift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right, increment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 1, shift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left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positions, decrement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Overflow if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 of range</a:t>
            </a:r>
            <a:endParaRPr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fit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precision</a:t>
            </a: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5067300" y="2540000"/>
            <a:ext cx="1790700" cy="419100"/>
          </a:xfrm>
          <a:prstGeom prst="rect">
            <a:avLst/>
          </a:prstGeom>
          <a:solidFill>
            <a:srgbClr val="F1C7C7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(–1)</a:t>
            </a:r>
            <a:r>
              <a:rPr lang="en-US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s1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M1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85" name="Shape 585"/>
          <p:cNvSpPr/>
          <p:nvPr/>
        </p:nvSpPr>
        <p:spPr>
          <a:xfrm>
            <a:off x="6645275" y="3086100"/>
            <a:ext cx="2222500" cy="419100"/>
          </a:xfrm>
          <a:prstGeom prst="rect">
            <a:avLst/>
          </a:prstGeom>
          <a:solidFill>
            <a:srgbClr val="F1C7C7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(–1)</a:t>
            </a:r>
            <a:r>
              <a:rPr lang="en-US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s2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M2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586" name="Shape 586"/>
          <p:cNvCxnSpPr/>
          <p:nvPr/>
        </p:nvCxnSpPr>
        <p:spPr>
          <a:xfrm>
            <a:off x="6858000" y="2222500"/>
            <a:ext cx="0" cy="254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7" name="Shape 587"/>
          <p:cNvCxnSpPr/>
          <p:nvPr/>
        </p:nvCxnSpPr>
        <p:spPr>
          <a:xfrm>
            <a:off x="8851900" y="2222500"/>
            <a:ext cx="0" cy="254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8" name="Shape 588"/>
          <p:cNvCxnSpPr/>
          <p:nvPr/>
        </p:nvCxnSpPr>
        <p:spPr>
          <a:xfrm>
            <a:off x="6870700" y="2349500"/>
            <a:ext cx="19685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589" name="Shape 589"/>
          <p:cNvSpPr/>
          <p:nvPr/>
        </p:nvSpPr>
        <p:spPr>
          <a:xfrm>
            <a:off x="7567613" y="2119313"/>
            <a:ext cx="771045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E1</a:t>
            </a: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</a:t>
            </a:r>
            <a:r>
              <a:rPr lang="en-US" sz="2000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E2</a:t>
            </a:r>
            <a:endParaRPr/>
          </a:p>
        </p:txBody>
      </p:sp>
      <p:sp>
        <p:nvSpPr>
          <p:cNvPr id="590" name="Shape 590"/>
          <p:cNvSpPr/>
          <p:nvPr/>
        </p:nvSpPr>
        <p:spPr>
          <a:xfrm>
            <a:off x="4697413" y="2949575"/>
            <a:ext cx="25487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cxnSp>
        <p:nvCxnSpPr>
          <p:cNvPr id="591" name="Shape 591"/>
          <p:cNvCxnSpPr/>
          <p:nvPr/>
        </p:nvCxnSpPr>
        <p:spPr>
          <a:xfrm>
            <a:off x="4826000" y="3683000"/>
            <a:ext cx="4089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2" name="Shape 592"/>
          <p:cNvSpPr/>
          <p:nvPr/>
        </p:nvSpPr>
        <p:spPr>
          <a:xfrm>
            <a:off x="5067300" y="3835400"/>
            <a:ext cx="3784600" cy="419100"/>
          </a:xfrm>
          <a:prstGeom prst="rect">
            <a:avLst/>
          </a:prstGeom>
          <a:solidFill>
            <a:srgbClr val="F1C7C7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(–1)</a:t>
            </a:r>
            <a:r>
              <a:rPr lang="en-US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/>
          </a:p>
        </p:txBody>
      </p:sp>
      <p:sp>
        <p:nvSpPr>
          <p:cNvPr id="593" name="Shape 593"/>
          <p:cNvSpPr txBox="1"/>
          <p:nvPr/>
        </p:nvSpPr>
        <p:spPr>
          <a:xfrm>
            <a:off x="5257800" y="1524000"/>
            <a:ext cx="34438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Get binary points lined up</a:t>
            </a:r>
            <a:endParaRPr sz="2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4" name="Shape 594"/>
          <p:cNvSpPr/>
          <p:nvPr/>
        </p:nvSpPr>
        <p:spPr>
          <a:xfrm>
            <a:off x="609600" y="5569803"/>
            <a:ext cx="7842532" cy="98339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5" name="Shape 595"/>
          <p:cNvSpPr txBox="1"/>
          <p:nvPr/>
        </p:nvSpPr>
        <p:spPr>
          <a:xfrm>
            <a:off x="762000" y="5646003"/>
            <a:ext cx="77444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1.010*2</a:t>
            </a:r>
            <a:r>
              <a:rPr lang="en-US" sz="2400" b="1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+ 1.110*2</a:t>
            </a:r>
            <a:r>
              <a:rPr lang="en-US" sz="2400" b="1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(1.010 + 11.100)*2</a:t>
            </a:r>
            <a:r>
              <a:rPr lang="en-US" sz="2400" b="1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 1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.110 * 2</a:t>
            </a:r>
            <a:r>
              <a:rPr lang="en-US" sz="2400" b="1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1.001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* 2</a:t>
            </a:r>
            <a:r>
              <a:rPr lang="en-US" sz="2400" b="1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1.010 * 2</a:t>
            </a:r>
            <a:r>
              <a:rPr lang="en-US" sz="2400" b="1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2400" b="1" baseline="30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193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Mathematical Properties of FP Add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to those of Abelian Group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Closed under addition?			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may generate infinity or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Commutative? 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Associative?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Overflow and inexactness of rounding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(3.14+1e10)-1e10 = 0, 3.14+(1e10-1e10) = 3.14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is additive identity? 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element has additive inverse?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Yes, except for infinities &amp;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Monotonicity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≥ b ⇒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a+c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b+c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Except for infinities &amp;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Shape 602"/>
          <p:cNvSpPr/>
          <p:nvPr/>
        </p:nvSpPr>
        <p:spPr>
          <a:xfrm>
            <a:off x="5465763" y="1790700"/>
            <a:ext cx="511174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dirty="0"/>
          </a:p>
        </p:txBody>
      </p:sp>
      <p:sp>
        <p:nvSpPr>
          <p:cNvPr id="603" name="Shape 603"/>
          <p:cNvSpPr/>
          <p:nvPr/>
        </p:nvSpPr>
        <p:spPr>
          <a:xfrm>
            <a:off x="5477669" y="2514600"/>
            <a:ext cx="511174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dirty="0"/>
          </a:p>
        </p:txBody>
      </p:sp>
      <p:sp>
        <p:nvSpPr>
          <p:cNvPr id="604" name="Shape 604"/>
          <p:cNvSpPr/>
          <p:nvPr/>
        </p:nvSpPr>
        <p:spPr>
          <a:xfrm>
            <a:off x="5486400" y="3988324"/>
            <a:ext cx="51117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dirty="0"/>
          </a:p>
        </p:txBody>
      </p:sp>
      <p:sp>
        <p:nvSpPr>
          <p:cNvPr id="605" name="Shape 605"/>
          <p:cNvSpPr/>
          <p:nvPr/>
        </p:nvSpPr>
        <p:spPr>
          <a:xfrm>
            <a:off x="5508625" y="2889250"/>
            <a:ext cx="449262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dirty="0"/>
          </a:p>
        </p:txBody>
      </p:sp>
      <p:sp>
        <p:nvSpPr>
          <p:cNvPr id="606" name="Shape 606"/>
          <p:cNvSpPr/>
          <p:nvPr/>
        </p:nvSpPr>
        <p:spPr>
          <a:xfrm>
            <a:off x="5486400" y="4343400"/>
            <a:ext cx="9763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Almost</a:t>
            </a:r>
            <a:endParaRPr/>
          </a:p>
        </p:txBody>
      </p:sp>
      <p:sp>
        <p:nvSpPr>
          <p:cNvPr id="607" name="Shape 607"/>
          <p:cNvSpPr/>
          <p:nvPr/>
        </p:nvSpPr>
        <p:spPr>
          <a:xfrm>
            <a:off x="5486400" y="5562600"/>
            <a:ext cx="9763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Almost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14775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Mathematical Properties of FP Mult</a:t>
            </a:r>
            <a:endParaRPr/>
          </a:p>
        </p:txBody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to Commutative Ring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Closed under multiplication?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may generate infinity or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Multiplication Commutative?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Multiplication is Associative?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Possibility of overflow, inexactness of rounding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(1e20*1e20)*1e-20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inf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1e20*(1e20*1e-20)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1e20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is multiplicative identity?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Multiplication distributes over addition?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Possibility of overflow, inexactness of rounding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1e20*(1e20-1e20)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0.0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1e20*1e20 – 1e20*1e20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NaN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Monotonicity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&amp;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0  ⇒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*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*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Except for infinities &amp;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Shape 614"/>
          <p:cNvSpPr/>
          <p:nvPr/>
        </p:nvSpPr>
        <p:spPr>
          <a:xfrm>
            <a:off x="6274601" y="1794094"/>
            <a:ext cx="62534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dirty="0"/>
          </a:p>
        </p:txBody>
      </p:sp>
      <p:sp>
        <p:nvSpPr>
          <p:cNvPr id="615" name="Shape 615"/>
          <p:cNvSpPr/>
          <p:nvPr/>
        </p:nvSpPr>
        <p:spPr>
          <a:xfrm>
            <a:off x="6303963" y="2522538"/>
            <a:ext cx="56662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dirty="0"/>
          </a:p>
        </p:txBody>
      </p:sp>
      <p:sp>
        <p:nvSpPr>
          <p:cNvPr id="616" name="Shape 616"/>
          <p:cNvSpPr/>
          <p:nvPr/>
        </p:nvSpPr>
        <p:spPr>
          <a:xfrm>
            <a:off x="6303963" y="2895600"/>
            <a:ext cx="56662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dirty="0"/>
          </a:p>
        </p:txBody>
      </p:sp>
      <p:sp>
        <p:nvSpPr>
          <p:cNvPr id="617" name="Shape 617"/>
          <p:cNvSpPr/>
          <p:nvPr/>
        </p:nvSpPr>
        <p:spPr>
          <a:xfrm>
            <a:off x="6303963" y="3975100"/>
            <a:ext cx="56662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dirty="0"/>
          </a:p>
        </p:txBody>
      </p:sp>
      <p:sp>
        <p:nvSpPr>
          <p:cNvPr id="618" name="Shape 618"/>
          <p:cNvSpPr/>
          <p:nvPr/>
        </p:nvSpPr>
        <p:spPr>
          <a:xfrm>
            <a:off x="6303963" y="4343400"/>
            <a:ext cx="56662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dirty="0"/>
          </a:p>
        </p:txBody>
      </p:sp>
      <p:sp>
        <p:nvSpPr>
          <p:cNvPr id="619" name="Shape 619"/>
          <p:cNvSpPr/>
          <p:nvPr/>
        </p:nvSpPr>
        <p:spPr>
          <a:xfrm>
            <a:off x="6324600" y="5791200"/>
            <a:ext cx="9763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Almost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53371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80963" marR="0" lvl="0" indent="-809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Floating Point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Background: Fractional binary numbers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IEEE floating point standard: Definition</a:t>
            </a:r>
          </a:p>
          <a:p>
            <a:pPr marL="215900" indent="-215900"/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Rounding, addition, multiplication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and properties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Floating point in C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Sum</a:t>
            </a: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ary</a:t>
            </a:r>
            <a:endParaRPr sz="2400" b="1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3904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Tiny Floating Point Example</a:t>
            </a:r>
            <a:endParaRPr/>
          </a:p>
        </p:txBody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381000" y="2755900"/>
            <a:ext cx="8382000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8-bit Floating Point Representation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sign bit is in the most significant bit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next four bits are the exponent, with a bias of 7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last three bits are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frac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general form as IEEE Format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normalized, denormalized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 of 0, NaN, infinity</a:t>
            </a:r>
            <a:endParaRPr/>
          </a:p>
        </p:txBody>
      </p:sp>
      <p:graphicFrame>
        <p:nvGraphicFramePr>
          <p:cNvPr id="476" name="Shape 476"/>
          <p:cNvGraphicFramePr/>
          <p:nvPr/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frac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9506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/>
        </p:nvSpPr>
        <p:spPr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1524000" y="990600"/>
            <a:ext cx="474601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 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frac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E	Value	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0000 000	-6	0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0000 001	-6	1/8*1/64 = 1/512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0 0000 010	-6	2/8*1/64 = 2/512</a:t>
            </a:r>
            <a:endParaRPr sz="1600" b="1" dirty="0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0000 110	-6	6/8*1/64 = 6/512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0000 111	-6	7/8*1/64 = 7/512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0001 000	-6	8/8*1/64 = 8/512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0 0001 001  	-6	9/8*1/64 = 9/512</a:t>
            </a:r>
            <a:endParaRPr sz="1600" b="1" dirty="0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0110 110	-1	14/8*1/2 = 14/16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0110 111	-1	15/8*1/2 = 15/16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0111 000	0	8/8*1    = 1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0111 001	0	9/8*1    = 9/8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0111 010	0	10/8*1   = 10/8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1110 110	7	14/8*128 = 224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1110 111	7	15/8*128 = 240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1111 000	n/a	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inf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4" name="Shape 48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 Range (Positive Only)</a:t>
            </a: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6858000" y="1631730"/>
            <a:ext cx="151483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closest to zero</a:t>
            </a: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6858000" y="2753740"/>
            <a:ext cx="155972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largest denorm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6858000" y="3058540"/>
            <a:ext cx="146995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smallest norm</a:t>
            </a: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6858000" y="4075415"/>
            <a:ext cx="184665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closest to 1 below</a:t>
            </a: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6858000" y="4582570"/>
            <a:ext cx="185627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closest to 1 above</a:t>
            </a: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6858000" y="5649340"/>
            <a:ext cx="132087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largest norm</a:t>
            </a: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60325" y="1981200"/>
            <a:ext cx="1421864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Denormalized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</a:t>
            </a: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73025" y="4343400"/>
            <a:ext cx="1183016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Normalized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</a:t>
            </a: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6477000" y="304800"/>
            <a:ext cx="2419463" cy="12003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 = (–1)</a:t>
            </a:r>
            <a:r>
              <a:rPr lang="en-US" sz="2400" baseline="30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2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n: E = Exp – Bias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d: E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=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–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</a:t>
            </a:r>
            <a:endParaRPr sz="2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(-1)</a:t>
            </a:r>
            <a:r>
              <a:rPr lang="en-US" sz="2000" b="1" baseline="300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0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(0+1/4)*2</a:t>
            </a:r>
            <a:r>
              <a:rPr lang="en-US" sz="2000" b="1" baseline="300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-6</a:t>
            </a:r>
            <a:endParaRPr sz="2000" b="1" baseline="30000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5" name="Shape 495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(1+1/8)*2</a:t>
            </a:r>
            <a:r>
              <a:rPr lang="en-US" sz="2000" b="1" baseline="3000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-6</a:t>
            </a:r>
            <a:endParaRPr sz="2000" b="1" baseline="30000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4338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8908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Shape 5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419600"/>
            <a:ext cx="8326438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of Values</a:t>
            </a:r>
            <a:endParaRPr/>
          </a:p>
        </p:txBody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6-bit IEEE-like format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= 3 exponent bits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= 2 fraction bits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Bias is 2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3-1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 = 3</a:t>
            </a:r>
            <a:endParaRPr/>
          </a:p>
          <a:p>
            <a:pPr marL="552450" marR="0" lvl="1" indent="-952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 how the distribution gets denser toward zero. </a:t>
            </a: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5486400" y="3810000"/>
            <a:ext cx="1082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 values</a:t>
            </a:r>
            <a:endParaRPr/>
          </a:p>
        </p:txBody>
      </p:sp>
      <p:graphicFrame>
        <p:nvGraphicFramePr>
          <p:cNvPr id="504" name="Shape 504"/>
          <p:cNvGraphicFramePr/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frac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05" name="Shape 505"/>
          <p:cNvCxnSpPr>
            <a:stCxn id="503" idx="1"/>
          </p:cNvCxnSpPr>
          <p:nvPr/>
        </p:nvCxnSpPr>
        <p:spPr>
          <a:xfrm flipH="1">
            <a:off x="4572000" y="3994666"/>
            <a:ext cx="914400" cy="4248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7772767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of Values (close-up view)</a:t>
            </a:r>
            <a:endParaRPr/>
          </a:p>
        </p:txBody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6-bit IEEE-like format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= 3 exponent bits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= 2 fraction bits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Bias is 3</a:t>
            </a:r>
            <a:endParaRPr/>
          </a:p>
        </p:txBody>
      </p:sp>
      <p:graphicFrame>
        <p:nvGraphicFramePr>
          <p:cNvPr id="512" name="Shape 512"/>
          <p:cNvGraphicFramePr/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frac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3" name="Shape 5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813" y="3924300"/>
            <a:ext cx="8335962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3549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Properties of the IEEE Encoding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 Zero Same as Integer Zero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bits = 0</a:t>
            </a:r>
            <a:endParaRPr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(Almost) Use Unsigned Integer Comparison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first compare sign bits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consider −0 = 0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NaNs problematic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greater than any other values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should comparison yield? The answer is complicated.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Otherwise OK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Denorm vs. normalized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Normalized vs. infinity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70777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Today: Floating Point</a:t>
            </a:r>
            <a:endParaRPr/>
          </a:p>
        </p:txBody>
      </p:sp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Background: Fractional binary numbers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IEEE floating point standard: Definition</a:t>
            </a:r>
          </a:p>
          <a:p>
            <a:pPr marL="254000" indent="-254000"/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Rounding, addition, multiplication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Example and properties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Floating point in C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90753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Floating Point in C</a:t>
            </a:r>
            <a:endParaRPr/>
          </a:p>
        </p:txBody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Guarantees Two Levels</a:t>
            </a:r>
            <a:endParaRPr/>
          </a:p>
          <a:p>
            <a:pPr marL="573088" marR="0" lvl="1" indent="-255587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float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single precision</a:t>
            </a:r>
            <a:endParaRPr/>
          </a:p>
          <a:p>
            <a:pPr marL="573088" marR="0" lvl="1" indent="-255587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double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double precision</a:t>
            </a:r>
            <a:endParaRPr/>
          </a:p>
          <a:p>
            <a:pPr marL="254000" marR="0" lvl="0" indent="-254000" algn="l" rtl="0">
              <a:spcBef>
                <a:spcPts val="1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Conversions/Casting</a:t>
            </a:r>
            <a:endParaRPr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Casting between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float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double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changes bit representation</a:t>
            </a:r>
            <a:endParaRPr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double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float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int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Truncates fractional part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rounding toward zero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defined when out of range or NaN: Generally sets to TMin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double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Exact conversion, as long as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≤ 53 bit word size</a:t>
            </a:r>
            <a:endParaRPr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float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round according to rounding mode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2877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Floating Point Puzzles</a:t>
            </a:r>
            <a:endParaRPr/>
          </a:p>
        </p:txBody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of the following C expressions, either: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Argue that it is true for all argument values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why not true</a:t>
            </a: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3736975" y="2446338"/>
            <a:ext cx="4889500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 == (int)(float) x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 == (int)(double) x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 == (float)(double) f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 == (double)(float) d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 == -(-f);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2/3 == 2/3.0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 &lt; 0.0	 ⇒ 	((d*2) &lt; 0.0)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 &gt; f	 ⇒ 	-f &gt; -d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 * d &gt;= 0.0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(d+f)-d == f</a:t>
            </a:r>
            <a:endParaRPr/>
          </a:p>
        </p:txBody>
      </p:sp>
      <p:sp>
        <p:nvSpPr>
          <p:cNvPr id="639" name="Shape 639"/>
          <p:cNvSpPr/>
          <p:nvPr/>
        </p:nvSpPr>
        <p:spPr>
          <a:xfrm>
            <a:off x="522288" y="2877200"/>
            <a:ext cx="2628900" cy="11557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rgbClr val="ADAD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x = …;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475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float f = …;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475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double d = …;</a:t>
            </a: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457200" y="4186887"/>
            <a:ext cx="1704975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neither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nor </a:t>
            </a:r>
            <a:r>
              <a:rPr lang="en-US" sz="20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NaN</a:t>
            </a:r>
            <a:endParaRPr/>
          </a:p>
        </p:txBody>
      </p:sp>
      <p:pic>
        <p:nvPicPr>
          <p:cNvPr id="641" name="Shape 641" descr="https://upload.wikimedia.org/wikipedia/commons/thumb/b/ba/Red_x.svg/1024px-Red_x.svg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1834" y="2479349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Shape 642" descr="Thumbnail for version as of 20:40, 31 January 200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4008" y="2833298"/>
            <a:ext cx="224252" cy="22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Shape 643" descr="Thumbnail for version as of 20:40, 31 January 200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4008" y="3182899"/>
            <a:ext cx="224252" cy="22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Shape 644" descr="https://upload.wikimedia.org/wikipedia/commons/thumb/b/ba/Red_x.svg/1024px-Red_x.svg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1834" y="35325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Shape 645" descr="Thumbnail for version as of 20:40, 31 January 200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4008" y="3886449"/>
            <a:ext cx="224252" cy="22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Shape 646" descr="https://upload.wikimedia.org/wikipedia/commons/thumb/b/ba/Red_x.svg/1024px-Red_x.svg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1834" y="423605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Shape 647" descr="Thumbnail for version as of 20:40, 31 January 200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4008" y="4589999"/>
            <a:ext cx="224252" cy="22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Shape 648" descr="Thumbnail for version as of 20:40, 31 January 200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4008" y="4939600"/>
            <a:ext cx="224252" cy="22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Shape 649" descr="Thumbnail for version as of 20:40, 31 January 200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4008" y="5289201"/>
            <a:ext cx="224252" cy="22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Shape 650" descr="https://upload.wikimedia.org/wikipedia/commons/thumb/b/ba/Red_x.svg/1024px-Red_x.svg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1834" y="56388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658">
            <a:extLst>
              <a:ext uri="{FF2B5EF4-FFF2-40B4-BE49-F238E27FC236}">
                <a16:creationId xmlns:a16="http://schemas.microsoft.com/office/drawing/2014/main" id="{229C9E86-7E13-FD48-9502-F2CCAFB396E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696" b="38932"/>
          <a:stretch/>
        </p:blipFill>
        <p:spPr>
          <a:xfrm>
            <a:off x="0" y="5043512"/>
            <a:ext cx="3875305" cy="1598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9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/>
          <p:nvPr/>
        </p:nvSpPr>
        <p:spPr>
          <a:xfrm>
            <a:off x="4343400" y="4800600"/>
            <a:ext cx="4267200" cy="175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6" name="Shape 65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Floating Point has clear mathematical  properties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Represents numbers of form M x 2</a:t>
            </a:r>
            <a:r>
              <a:rPr lang="en-US" sz="24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can reason about operations independent of implementation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if computed with perfect precision and then rounded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the same as real arithmetic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Violates associativity/distributivity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Makes life difficult for compilers &amp; serious numerical applications programmers</a:t>
            </a:r>
            <a:endParaRPr/>
          </a:p>
        </p:txBody>
      </p:sp>
      <p:pic>
        <p:nvPicPr>
          <p:cNvPr id="658" name="Shape 658"/>
          <p:cNvPicPr preferRelativeResize="0"/>
          <p:nvPr/>
        </p:nvPicPr>
        <p:blipFill rotWithShape="1">
          <a:blip r:embed="rId3">
            <a:alphaModFix/>
          </a:blip>
          <a:srcRect l="3696" b="38932"/>
          <a:stretch/>
        </p:blipFill>
        <p:spPr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4700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–c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debugging-friendly optimizations (</a:t>
            </a:r>
            <a:r>
              <a:rPr lang="en-US" b="1" dirty="0">
                <a:latin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dirty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Skylake</a:t>
            </a:r>
            <a:r>
              <a:rPr lang="en-US" sz="18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Kaby</a:t>
            </a:r>
            <a:r>
              <a:rPr lang="en-US" sz="18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Alder Lake	2022	  “intel 7” (10nm+++)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  <a:p>
            <a:pPr algn="ctr"/>
            <a:endParaRPr lang="en-US" sz="1800" dirty="0">
              <a:latin typeface="Calibri" pitchFamily="34" charset="0"/>
            </a:endParaRPr>
          </a:p>
          <a:p>
            <a:pPr algn="ctr"/>
            <a:r>
              <a:rPr lang="en-US" sz="1800" dirty="0">
                <a:latin typeface="Calibri" pitchFamily="34" charset="0"/>
              </a:rPr>
              <a:t>(But this is changing now.)</a:t>
            </a:r>
          </a:p>
        </p:txBody>
      </p:sp>
    </p:spTree>
    <p:extLst>
      <p:ext uri="{BB962C8B-B14F-4D97-AF65-F5344CB8AC3E}">
        <p14:creationId xmlns:p14="http://schemas.microsoft.com/office/powerpoint/2010/main" val="4924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413531" cy="573088"/>
          </a:xfrm>
        </p:spPr>
        <p:txBody>
          <a:bodyPr/>
          <a:lstStyle/>
          <a:p>
            <a:r>
              <a:rPr lang="en-US" dirty="0"/>
              <a:t>2018 State of the Art: Coffee Lake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5098" y="4252710"/>
            <a:ext cx="3421117" cy="12967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Mobile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2.2-3.2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45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6FDBC-2631-46BA-8F5D-E506176A0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6" y="934556"/>
            <a:ext cx="5796455" cy="3170215"/>
          </a:xfrm>
          <a:prstGeom prst="rect">
            <a:avLst/>
          </a:prstGeom>
        </p:spPr>
      </p:pic>
      <p:sp>
        <p:nvSpPr>
          <p:cNvPr id="7" name="Rectangle 1027">
            <a:extLst>
              <a:ext uri="{FF2B5EF4-FFF2-40B4-BE49-F238E27FC236}">
                <a16:creationId xmlns:a16="http://schemas.microsoft.com/office/drawing/2014/main" id="{2C482700-1189-413C-9B54-FF345A8B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895" y="4252710"/>
            <a:ext cx="3746938" cy="21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Server Model: Xeon E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Multi-socket enabled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3.3-3.8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80-95 W</a:t>
            </a: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E09629B4-1777-4CF7-AB21-6A092591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62" y="5070584"/>
            <a:ext cx="3531476" cy="133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Desktop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2.4-4.0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35-95 W</a:t>
            </a:r>
          </a:p>
        </p:txBody>
      </p:sp>
    </p:spTree>
    <p:extLst>
      <p:ext uri="{BB962C8B-B14F-4D97-AF65-F5344CB8AC3E}">
        <p14:creationId xmlns:p14="http://schemas.microsoft.com/office/powerpoint/2010/main" val="335119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2019: reclaimed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behind: Spun off </a:t>
            </a:r>
            <a:r>
              <a:rPr lang="en-US" dirty="0" err="1"/>
              <a:t>GlobalFoundaries</a:t>
            </a:r>
            <a:endParaRPr lang="en-US" dirty="0"/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2019-20: Pulled ahead! Used TSMC for part of fab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2022: Intel re-took the lead</a:t>
            </a:r>
          </a:p>
        </p:txBody>
      </p:sp>
    </p:spTree>
    <p:extLst>
      <p:ext uri="{BB962C8B-B14F-4D97-AF65-F5344CB8AC3E}">
        <p14:creationId xmlns:p14="http://schemas.microsoft.com/office/powerpoint/2010/main" val="28107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23660</TotalTime>
  <Words>6658</Words>
  <Application>Microsoft Office PowerPoint</Application>
  <PresentationFormat>On-screen Show (4:3)</PresentationFormat>
  <Paragraphs>1302</Paragraphs>
  <Slides>78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4" baseType="lpstr"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Gill Sans</vt:lpstr>
      <vt:lpstr>Helvetica Neue</vt:lpstr>
      <vt:lpstr>Noto Sans Symbols</vt:lpstr>
      <vt:lpstr>Times New Roman</vt:lpstr>
      <vt:lpstr>Wingdings</vt:lpstr>
      <vt:lpstr>Wingdings 2</vt:lpstr>
      <vt:lpstr>template2007</vt:lpstr>
      <vt:lpstr>Machine-Level Programming I: Basics  15-213/18-213: Introduction to Computer Systems  5th Lecture, May 25, 2022</vt:lpstr>
      <vt:lpstr>Announcements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2018 State of the Art: Coffee Lake</vt:lpstr>
      <vt:lpstr>x86 Clones: Advanced Micro Devices (AMD)</vt:lpstr>
      <vt:lpstr>Intel’s 64-Bit History</vt:lpstr>
      <vt:lpstr>Our Coverage</vt:lpstr>
      <vt:lpstr>Today: Machine Programming I: Basics</vt:lpstr>
      <vt:lpstr>How Does a Computer Understand Code?</vt:lpstr>
      <vt:lpstr>How Does a Person Understand English?</vt:lpstr>
      <vt:lpstr>How Does a CPU Understand Code (cont)?</vt:lpstr>
      <vt:lpstr>Generalize Our Encoding</vt:lpstr>
      <vt:lpstr>Generalize Our Data Pipeline</vt:lpstr>
      <vt:lpstr>Levels of Abstraction</vt:lpstr>
      <vt:lpstr>Definitions</vt:lpstr>
      <vt:lpstr>Assembly/Machine Code View</vt:lpstr>
      <vt:lpstr>Assembly Characteristics: Data Types</vt:lpstr>
      <vt:lpstr>Class Activity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Some Arithmetic Operations</vt:lpstr>
      <vt:lpstr>Arithmetic Expression Example</vt:lpstr>
      <vt:lpstr>Understanding Arithmetic Expression Example</vt:lpstr>
      <vt:lpstr>Recap: Floating Point</vt:lpstr>
      <vt:lpstr>Recap: Floating Point Representation</vt:lpstr>
      <vt:lpstr>Floating Point Operations: Basic Idea</vt:lpstr>
      <vt:lpstr>Rounding</vt:lpstr>
      <vt:lpstr>Closer Look at Round-To-Even</vt:lpstr>
      <vt:lpstr>Rounding Binary Numbers</vt:lpstr>
      <vt:lpstr>FP Multiplication</vt:lpstr>
      <vt:lpstr>Floating Point Addition</vt:lpstr>
      <vt:lpstr>Mathematical Properties of FP Add</vt:lpstr>
      <vt:lpstr>Mathematical Properties of FP Mult</vt:lpstr>
      <vt:lpstr>Recap: Floating Point</vt:lpstr>
      <vt:lpstr>Tiny Floating Point Example</vt:lpstr>
      <vt:lpstr>Dynamic Range (Positive Only)</vt:lpstr>
      <vt:lpstr>Distribution of Values</vt:lpstr>
      <vt:lpstr>Distribution of Values (close-up view)</vt:lpstr>
      <vt:lpstr>Special Properties of the IEEE Encoding</vt:lpstr>
      <vt:lpstr>Today: Floating Point</vt:lpstr>
      <vt:lpstr>Floating Point in C</vt:lpstr>
      <vt:lpstr>Floating Point Puzzles</vt:lpstr>
      <vt:lpstr>Summary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Kyle Liang</cp:lastModifiedBy>
  <cp:revision>777</cp:revision>
  <cp:lastPrinted>2011-09-12T20:37:42Z</cp:lastPrinted>
  <dcterms:created xsi:type="dcterms:W3CDTF">2012-09-11T15:51:41Z</dcterms:created>
  <dcterms:modified xsi:type="dcterms:W3CDTF">2022-05-25T07:39:54Z</dcterms:modified>
  <cp:category/>
</cp:coreProperties>
</file>