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  <p:sldMasterId id="2147483708" r:id="rId4"/>
    <p:sldMasterId id="2147483709" r:id="rId5"/>
    <p:sldMasterId id="2147483710" r:id="rId6"/>
  </p:sldMasterIdLst>
  <p:notesMasterIdLst>
    <p:notesMasterId r:id="rId66"/>
  </p:notesMasterIdLst>
  <p:sldIdLst>
    <p:sldId id="256" r:id="rId7"/>
    <p:sldId id="260" r:id="rId8"/>
    <p:sldId id="592" r:id="rId9"/>
    <p:sldId id="736" r:id="rId10"/>
    <p:sldId id="259" r:id="rId11"/>
    <p:sldId id="732" r:id="rId12"/>
    <p:sldId id="670" r:id="rId13"/>
    <p:sldId id="744" r:id="rId14"/>
    <p:sldId id="738" r:id="rId15"/>
    <p:sldId id="739" r:id="rId16"/>
    <p:sldId id="261" r:id="rId17"/>
    <p:sldId id="262" r:id="rId18"/>
    <p:sldId id="266" r:id="rId19"/>
    <p:sldId id="740" r:id="rId20"/>
    <p:sldId id="265" r:id="rId21"/>
    <p:sldId id="741" r:id="rId22"/>
    <p:sldId id="267" r:id="rId23"/>
    <p:sldId id="268" r:id="rId24"/>
    <p:sldId id="745" r:id="rId25"/>
    <p:sldId id="269" r:id="rId26"/>
    <p:sldId id="270" r:id="rId27"/>
    <p:sldId id="271" r:id="rId28"/>
    <p:sldId id="272" r:id="rId29"/>
    <p:sldId id="274" r:id="rId30"/>
    <p:sldId id="275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746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747" r:id="rId51"/>
    <p:sldId id="748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9" r:id="rId63"/>
    <p:sldId id="310" r:id="rId64"/>
    <p:sldId id="311" r:id="rId6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bri Bold" panose="020F0702030404030204" pitchFamily="34" charset="0"/>
      <p:bold r:id="rId75"/>
    </p:embeddedFont>
    <p:embeddedFont>
      <p:font typeface="Cambria Math" panose="02040503050406030204" pitchFamily="18" charset="0"/>
      <p:regular r:id="rId76"/>
    </p:embeddedFont>
    <p:embeddedFont>
      <p:font typeface="Gill Sans" panose="020B0604020202020204" charset="0"/>
      <p:regular r:id="rId77"/>
      <p:bold r:id="rId78"/>
    </p:embeddedFont>
    <p:embeddedFont>
      <p:font typeface="Wingdings 2" panose="05020102010507070707" pitchFamily="18" charset="2"/>
      <p:regular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CBDAAD-7E24-4B06-BBAF-3711D7D97985}">
  <a:tblStyle styleId="{37CBDAAD-7E24-4B06-BBAF-3711D7D979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11F5D3-05FA-46A4-988F-C8BC2BAC8503}" styleName="Table_1">
    <a:wholeTbl>
      <a:tcTxStyle b="off" i="off">
        <a:font>
          <a:latin typeface="Calibri Bold"/>
          <a:ea typeface="Calibri Bold"/>
          <a:cs typeface="Calibri Bol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6E6"/>
          </a:solidFill>
        </a:fill>
      </a:tcStyle>
    </a:wholeTbl>
    <a:band1H>
      <a:tcTxStyle/>
      <a:tcStyle>
        <a:tcBdr/>
        <a:fill>
          <a:solidFill>
            <a:srgbClr val="DD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1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6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font" Target="fonts/font1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11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01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40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85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91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844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7604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Shape 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77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5094287" y="2533651"/>
            <a:ext cx="5127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903288" y="552451"/>
            <a:ext cx="5127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 rot="5400000">
            <a:off x="4779169" y="2142332"/>
            <a:ext cx="58721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 rot="5400000">
            <a:off x="511969" y="123032"/>
            <a:ext cx="58721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5930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7146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07213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696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6800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6416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5841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2580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08895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1167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774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2400" b="1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66087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213/activities/213_lecture6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II: Control</a:t>
            </a:r>
            <a:b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15-213: Introduction to Computer Systems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26</a:t>
            </a:r>
            <a:r>
              <a:rPr lang="en-US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685800" y="4419600"/>
            <a:ext cx="845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Instructor: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Zack Weinberg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5B00-1793-41CA-925B-166F2E20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 assembly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19D4-782C-49F3-BF69-DD77AE2CD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op1(void);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op2(void);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decision(int 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0E01-F609-426D-89ED-041FBF20D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decision: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$8,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 .L2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op1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.L1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.L2: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op2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.L1: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$8,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459C463-77AA-4887-88A2-9417E18425FB}"/>
              </a:ext>
            </a:extLst>
          </p:cNvPr>
          <p:cNvSpPr/>
          <p:nvPr/>
        </p:nvSpPr>
        <p:spPr bwMode="auto">
          <a:xfrm>
            <a:off x="4423954" y="4847046"/>
            <a:ext cx="4563292" cy="1985554"/>
          </a:xfrm>
          <a:prstGeom prst="irregularSeal1">
            <a:avLst/>
          </a:prstGeom>
          <a:solidFill>
            <a:srgbClr val="FFFF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/>
                </a:solidFill>
              </a:rPr>
              <a:t>It’s all done with GOTO!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State (x86-64, Partial)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currently executing program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data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 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runtime stack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current code control point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 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of recent tests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CF, ZF, SF, OF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466772" y="1828800"/>
            <a:ext cx="11466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981200" y="5638800"/>
            <a:ext cx="18986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top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676572" y="5334000"/>
            <a:ext cx="20637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pointer</a:t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CF</a:t>
            </a:r>
            <a:endParaRPr dirty="0"/>
          </a:p>
        </p:txBody>
      </p:sp>
      <p:sp>
        <p:nvSpPr>
          <p:cNvPr id="294" name="Shape 294"/>
          <p:cNvSpPr/>
          <p:nvPr/>
        </p:nvSpPr>
        <p:spPr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ZF</a:t>
            </a:r>
            <a:endParaRPr dirty="0"/>
          </a:p>
        </p:txBody>
      </p:sp>
      <p:sp>
        <p:nvSpPr>
          <p:cNvPr id="295" name="Shape 295"/>
          <p:cNvSpPr/>
          <p:nvPr/>
        </p:nvSpPr>
        <p:spPr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SF</a:t>
            </a:r>
            <a:endParaRPr dirty="0"/>
          </a:p>
        </p:txBody>
      </p:sp>
      <p:sp>
        <p:nvSpPr>
          <p:cNvPr id="296" name="Shape 296"/>
          <p:cNvSpPr/>
          <p:nvPr/>
        </p:nvSpPr>
        <p:spPr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OF</a:t>
            </a:r>
            <a:endParaRPr dirty="0"/>
          </a:p>
        </p:txBody>
      </p:sp>
      <p:sp>
        <p:nvSpPr>
          <p:cNvPr id="297" name="Shape 297"/>
          <p:cNvSpPr/>
          <p:nvPr/>
        </p:nvSpPr>
        <p:spPr>
          <a:xfrm>
            <a:off x="7189788" y="6019800"/>
            <a:ext cx="18018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Condition codes</a:t>
            </a:r>
            <a:endParaRPr/>
          </a:p>
        </p:txBody>
      </p:sp>
      <p:grpSp>
        <p:nvGrpSpPr>
          <p:cNvPr id="298" name="Shape 298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99" name="Shape 299"/>
            <p:cNvSpPr/>
            <p:nvPr/>
          </p:nvSpPr>
          <p:spPr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dirty="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%r8</a:t>
              </a:r>
              <a:endParaRPr dirty="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%r9</a:t>
              </a:r>
              <a:endParaRPr dirty="0"/>
            </a:p>
          </p:txBody>
        </p:sp>
        <p:sp>
          <p:nvSpPr>
            <p:cNvPr id="302" name="Shape 302"/>
            <p:cNvSpPr/>
            <p:nvPr/>
          </p:nvSpPr>
          <p:spPr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%r10</a:t>
              </a:r>
              <a:endParaRPr dirty="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%r11</a:t>
              </a:r>
              <a:endParaRPr dirty="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%r12</a:t>
              </a:r>
              <a:endParaRPr dirty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%r13</a:t>
              </a:r>
              <a:endParaRPr dirty="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%r14</a:t>
              </a:r>
              <a:endParaRPr dirty="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%r15</a:t>
              </a:r>
              <a:endParaRPr dirty="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rax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rbx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rcx</a:t>
              </a:r>
              <a:endParaRPr dirty="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rdx</a:t>
              </a:r>
              <a:endParaRPr dirty="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rsi</a:t>
              </a:r>
              <a:endParaRPr dirty="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rdi</a:t>
              </a:r>
              <a:endParaRPr dirty="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dirty="0"/>
            </a:p>
          </p:txBody>
        </p:sp>
      </p:grpSp>
      <p:cxnSp>
        <p:nvCxnSpPr>
          <p:cNvPr id="315" name="Shape 315"/>
          <p:cNvCxnSpPr>
            <a:endCxn id="299" idx="1"/>
          </p:cNvCxnSpPr>
          <p:nvPr/>
        </p:nvCxnSpPr>
        <p:spPr>
          <a:xfrm rot="10800000" flipH="1">
            <a:off x="3657672" y="4528457"/>
            <a:ext cx="809100" cy="118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 Codes (Implicit Setting)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bit registers</a:t>
            </a:r>
            <a:endParaRPr dirty="0"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Carry Flag (for unsigned)	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Sign Flag (for signed)</a:t>
            </a:r>
            <a:endParaRPr dirty="0"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Zero Flag	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Overflow Flag (for signed)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Implicitly set (as side effect) of arithmetic operations</a:t>
            </a:r>
            <a:endParaRPr dirty="0"/>
          </a:p>
          <a:p>
            <a:pPr marL="3175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addq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↔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 =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a+b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CF set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carry out from most significant bit (unsigned overflow)</a:t>
            </a:r>
            <a:endParaRPr dirty="0"/>
          </a:p>
          <a:p>
            <a:pPr marL="3175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ZF set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 == 0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SF set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 &lt; 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(as signed)</a:t>
            </a:r>
            <a:endParaRPr dirty="0"/>
          </a:p>
          <a:p>
            <a:pPr marL="3175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OF set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two’s-complement (signed) overflow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(a&gt;0 &amp;&amp; b&gt;0 &amp;&amp; t&lt;0) || (a&lt;0 &amp;&amp; b&lt;0 &amp;&amp; t&gt;=0)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Not set by </a:t>
            </a:r>
            <a:r>
              <a:rPr lang="en-US" sz="2400" b="1" i="0" u="none" strike="noStrike" cap="none" dirty="0" err="1">
                <a:solidFill>
                  <a:srgbClr val="99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leaq</a:t>
            </a:r>
            <a:r>
              <a:rPr lang="en-US" sz="24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ZF set when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20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000000000000…00000000000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set when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xxxxxxxxxxx…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885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 set when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0" name="Shape 350"/>
          <p:cNvCxnSpPr/>
          <p:nvPr/>
        </p:nvCxnSpPr>
        <p:spPr>
          <a:xfrm>
            <a:off x="1990165" y="2770094"/>
            <a:ext cx="5262282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Shape 351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+</a:t>
            </a: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z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" name="Shape 332">
            <a:extLst>
              <a:ext uri="{FF2B5EF4-FFF2-40B4-BE49-F238E27FC236}">
                <a16:creationId xmlns:a16="http://schemas.microsoft.com/office/drawing/2014/main" id="{515E0789-45DF-47CD-88C0-FCB0B8E9B0ED}"/>
              </a:ext>
            </a:extLst>
          </p:cNvPr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20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set when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0" name="Shape 350"/>
          <p:cNvCxnSpPr/>
          <p:nvPr/>
        </p:nvCxnSpPr>
        <p:spPr>
          <a:xfrm>
            <a:off x="1990165" y="2770094"/>
            <a:ext cx="5262282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Shape 351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+</a:t>
            </a: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None/>
            </a:pPr>
            <a:r>
              <a:rPr lang="en-US" sz="20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z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xxxxxxxxxxxx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 dirty="0">
              <a:solidFill>
                <a:schemeClr val="bg1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1135604" y="4195482"/>
            <a:ext cx="17091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 </a:t>
            </a:r>
            <a:r>
              <a:rPr lang="en-US" sz="4200" dirty="0">
                <a:latin typeface="Gill Sans"/>
                <a:ea typeface="Gill Sans"/>
                <a:cs typeface="Gill Sans"/>
                <a:sym typeface="Gill Sans"/>
              </a:rPr>
              <a:t>!= </a:t>
            </a:r>
            <a:r>
              <a:rPr lang="en-US" sz="42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y</a:t>
            </a:r>
            <a:endParaRPr sz="42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5939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Compare Instruction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5" name="Shape 36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noFill/>
              <a:ln>
                <a:noFill/>
              </a:ln>
            </p:spPr>
            <p:txBody>
              <a:bodyPr spcFirstLastPara="1" wrap="square" lIns="38100" tIns="38100" rIns="38100" bIns="38100" anchor="t" anchorCtr="0">
                <a:noAutofit/>
              </a:bodyPr>
              <a:lstStyle/>
              <a:p>
                <a:pPr lvl="0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cmp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 a, b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endParaRPr>
              </a:p>
              <a:p>
                <a:pPr lvl="1"/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(just like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sub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Sets condition codes based on result, but…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Does not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Used for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(a &lt; b) { … }</a:t>
                </a:r>
                <a:b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isn’t needed for anything else</a:t>
                </a:r>
              </a:p>
            </p:txBody>
          </p:sp>
        </mc:Choice>
        <mc:Fallback>
          <p:sp>
            <p:nvSpPr>
              <p:cNvPr id="365" name="Shape 36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Test Instruction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Shape 37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noFill/>
              <a:ln>
                <a:noFill/>
              </a:ln>
            </p:spPr>
            <p:txBody>
              <a:bodyPr spcFirstLastPara="1" wrap="square" lIns="38100" tIns="38100" rIns="38100" bIns="38100" anchor="t" anchorCtr="0">
                <a:noAutofit/>
              </a:bodyPr>
              <a:lstStyle/>
              <a:p>
                <a:pPr lvl="0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test a, b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(just like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Sets condition codes (only SF and ZF) based on result, but…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Does not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Most common use: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br>
                  <a:rPr lang="en-US" dirty="0"/>
                </a:br>
                <a:r>
                  <a:rPr lang="en-US" dirty="0"/>
                  <a:t>to compare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/>
                  <a:t> to zero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Second most common use: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rY</a:t>
                </a:r>
                <a:br>
                  <a:rPr lang="en-US" dirty="0"/>
                </a:br>
                <a:r>
                  <a:rPr lang="en-US" dirty="0"/>
                  <a:t>tests if any of the 1-bits in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rY</a:t>
                </a:r>
                <a:r>
                  <a:rPr lang="en-US" dirty="0"/>
                  <a:t> are also 1 in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/>
                  <a:t> (or vice versa)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71" name="Shape 37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 of a few tricky bits from yesterday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 codes</a:t>
            </a:r>
          </a:p>
          <a:p>
            <a:r>
              <a:rPr lang="en-US" dirty="0">
                <a:solidFill>
                  <a:schemeClr val="tx1"/>
                </a:solidFill>
              </a:rPr>
              <a:t>Conditional operations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Activity: understanding disassembled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we have time: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187911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/>
              <a:t>Review of a few tricky bits from yesterday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Basics of control flow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Condition codes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Conditional operations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Loops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Activity: understanding disassembled control flow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If we have time: switch statements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Condition Codes</a:t>
            </a: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low-order byte of destination to 0 or 1 based on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condition codes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alter remaining 7 bytes</a:t>
            </a:r>
            <a:endParaRPr dirty="0"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9" name="Shape 379"/>
          <p:cNvGraphicFramePr/>
          <p:nvPr/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>
                <a:noFill/>
                <a:tableStyleId>{37CBDAAD-7E24-4B06-BBAF-3711D7D97985}</a:tableStyleId>
              </a:tblPr>
              <a:tblGrid>
                <a:gridCol w="11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SetX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sete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ZF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 / Zero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setne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~ZF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Equal / Not Zero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sets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setns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~SF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Nonnegative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setg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~(SF^OF)&amp;~ZF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(Signed)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setge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or Equal (Signed)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setl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(Signed)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setle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(SF^OF)|ZF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or Equal (Signed)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seta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~CF&amp;~ZF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Above (unsigned)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setb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CF</a:t>
                      </a:r>
                      <a:endParaRPr dirty="0"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(unsigned)</a:t>
                      </a:r>
                      <a:endParaRPr/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Integer Registers</a:t>
            </a:r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514350" marR="0" lvl="1" indent="-23495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reference low-order byte</a:t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%al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%bl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%cl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%dl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sil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dil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spl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%bpl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%r15b</a:t>
            </a:r>
            <a:endParaRPr sz="1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724400" y="11430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404" name="Shape 404"/>
          <p:cNvSpPr/>
          <p:nvPr/>
        </p:nvSpPr>
        <p:spPr>
          <a:xfrm>
            <a:off x="4724400" y="17526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405" name="Shape 405"/>
          <p:cNvSpPr/>
          <p:nvPr/>
        </p:nvSpPr>
        <p:spPr>
          <a:xfrm>
            <a:off x="4724400" y="23622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406" name="Shape 406"/>
          <p:cNvSpPr/>
          <p:nvPr/>
        </p:nvSpPr>
        <p:spPr>
          <a:xfrm>
            <a:off x="4724400" y="29718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407" name="Shape 407"/>
          <p:cNvSpPr/>
          <p:nvPr/>
        </p:nvSpPr>
        <p:spPr>
          <a:xfrm>
            <a:off x="4724400" y="35814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408" name="Shape 408"/>
          <p:cNvSpPr/>
          <p:nvPr/>
        </p:nvSpPr>
        <p:spPr>
          <a:xfrm>
            <a:off x="4724400" y="41910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409" name="Shape 409"/>
          <p:cNvSpPr/>
          <p:nvPr/>
        </p:nvSpPr>
        <p:spPr>
          <a:xfrm>
            <a:off x="4724400" y="48006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  <p:sp>
        <p:nvSpPr>
          <p:cNvPr id="410" name="Shape 410"/>
          <p:cNvSpPr/>
          <p:nvPr/>
        </p:nvSpPr>
        <p:spPr>
          <a:xfrm>
            <a:off x="4724400" y="54102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%r15</a:t>
            </a:r>
            <a:endParaRPr dirty="0"/>
          </a:p>
        </p:txBody>
      </p:sp>
      <p:sp>
        <p:nvSpPr>
          <p:cNvPr id="411" name="Shape 411"/>
          <p:cNvSpPr/>
          <p:nvPr/>
        </p:nvSpPr>
        <p:spPr>
          <a:xfrm>
            <a:off x="762000" y="11430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762000" y="17526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762000" y="23622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dirty="0"/>
          </a:p>
        </p:txBody>
      </p:sp>
      <p:sp>
        <p:nvSpPr>
          <p:cNvPr id="414" name="Shape 414"/>
          <p:cNvSpPr/>
          <p:nvPr/>
        </p:nvSpPr>
        <p:spPr>
          <a:xfrm>
            <a:off x="762000" y="29718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dirty="0"/>
          </a:p>
        </p:txBody>
      </p:sp>
      <p:sp>
        <p:nvSpPr>
          <p:cNvPr id="415" name="Shape 415"/>
          <p:cNvSpPr/>
          <p:nvPr/>
        </p:nvSpPr>
        <p:spPr>
          <a:xfrm>
            <a:off x="762000" y="35814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dirty="0"/>
          </a:p>
        </p:txBody>
      </p:sp>
      <p:sp>
        <p:nvSpPr>
          <p:cNvPr id="416" name="Shape 416"/>
          <p:cNvSpPr/>
          <p:nvPr/>
        </p:nvSpPr>
        <p:spPr>
          <a:xfrm>
            <a:off x="762000" y="41910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dirty="0"/>
          </a:p>
        </p:txBody>
      </p:sp>
      <p:sp>
        <p:nvSpPr>
          <p:cNvPr id="417" name="Shape 417"/>
          <p:cNvSpPr/>
          <p:nvPr/>
        </p:nvSpPr>
        <p:spPr>
          <a:xfrm>
            <a:off x="762000" y="5410200"/>
            <a:ext cx="3556000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cmpq   %rsi, %rdi   # Compare x:y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setg   %al          # Set when &gt;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movzbl %al, %eax    # Zero rest of %rax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Condition Codes (Cont.)</a:t>
            </a:r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81000" y="1155700"/>
            <a:ext cx="5880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Instructions: 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single byte based on combination of condition codes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addressable byte registers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alter remaining bytes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use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movzbl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finish job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instructions also set upper 32 bits to 0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gt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x &gt;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aphicFrame>
        <p:nvGraphicFramePr>
          <p:cNvPr id="426" name="Shape 426"/>
          <p:cNvGraphicFramePr/>
          <p:nvPr/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7" name="Shape 427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428" name="Shape 428"/>
            <p:cNvCxnSpPr/>
            <p:nvPr/>
          </p:nvCxnSpPr>
          <p:spPr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rgbClr val="FF2728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29" name="Shape 429"/>
            <p:cNvCxnSpPr/>
            <p:nvPr/>
          </p:nvCxnSpPr>
          <p:spPr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cmpq   %rsi, %rdi   # Compare x:y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setg   %al          # Set when &gt;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movzbl %al, %eax    # Zero rest of %rax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Condition Codes (Cont.)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381000" y="1155700"/>
            <a:ext cx="5880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Instructions: 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single byte based on combination of condition codes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addressable byte registers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alter remaining bytes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use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movzbl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finish job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instructions also set upper 32 bits to 0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gt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x &gt;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aphicFrame>
        <p:nvGraphicFramePr>
          <p:cNvPr id="438" name="Shape 438"/>
          <p:cNvGraphicFramePr/>
          <p:nvPr/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9" name="Shape 439"/>
          <p:cNvGrpSpPr/>
          <p:nvPr/>
        </p:nvGrpSpPr>
        <p:grpSpPr>
          <a:xfrm>
            <a:off x="187989" y="1311996"/>
            <a:ext cx="7160468" cy="4031873"/>
            <a:chOff x="187989" y="1311996"/>
            <a:chExt cx="7160468" cy="4031873"/>
          </a:xfrm>
        </p:grpSpPr>
        <p:sp>
          <p:nvSpPr>
            <p:cNvPr id="440" name="Shape 440"/>
            <p:cNvSpPr txBox="1"/>
            <p:nvPr/>
          </p:nvSpPr>
          <p:spPr>
            <a:xfrm>
              <a:off x="187989" y="1311996"/>
              <a:ext cx="7160468" cy="4031873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Beware weirdness </a:t>
              </a:r>
              <a:r>
                <a:rPr lang="en-US" sz="32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movzbl</a:t>
              </a:r>
              <a:r>
                <a:rPr lang="en-US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(and others)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movzbl %al, %eax</a:t>
              </a: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Shape 441"/>
            <p:cNvGrpSpPr/>
            <p:nvPr/>
          </p:nvGrpSpPr>
          <p:grpSpPr>
            <a:xfrm>
              <a:off x="1582768" y="3207960"/>
              <a:ext cx="3556000" cy="533400"/>
              <a:chOff x="1582768" y="3207960"/>
              <a:chExt cx="3556000" cy="533400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3418302" y="3253049"/>
                <a:ext cx="1709270" cy="444500"/>
              </a:xfrm>
              <a:prstGeom prst="rect">
                <a:avLst/>
              </a:prstGeom>
              <a:solidFill>
                <a:schemeClr val="accent1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 New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%eax</a:t>
                </a:r>
                <a:endParaRPr sz="18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4478368" y="3246060"/>
                <a:ext cx="660400" cy="444500"/>
              </a:xfrm>
              <a:prstGeom prst="rect">
                <a:avLst/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%al</a:t>
                </a:r>
                <a:endParaRPr sz="1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endParaRPr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1582768" y="3207960"/>
                <a:ext cx="3556000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chemeClr val="dk1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%</a:t>
                </a:r>
                <a:r>
                  <a:rPr lang="en-US" sz="2400" b="1" dirty="0" err="1">
                    <a:solidFill>
                      <a:schemeClr val="dk1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rax</a:t>
                </a:r>
                <a:endParaRPr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endParaRPr>
              </a:p>
            </p:txBody>
          </p:sp>
        </p:grpSp>
      </p:grpSp>
      <p:grpSp>
        <p:nvGrpSpPr>
          <p:cNvPr id="445" name="Shape 445"/>
          <p:cNvGrpSpPr/>
          <p:nvPr/>
        </p:nvGrpSpPr>
        <p:grpSpPr>
          <a:xfrm>
            <a:off x="1579654" y="3204840"/>
            <a:ext cx="3556000" cy="533400"/>
            <a:chOff x="5510699" y="5684520"/>
            <a:chExt cx="3556000" cy="533400"/>
          </a:xfrm>
        </p:grpSpPr>
        <p:sp>
          <p:nvSpPr>
            <p:cNvPr id="446" name="Shape 446"/>
            <p:cNvSpPr/>
            <p:nvPr/>
          </p:nvSpPr>
          <p:spPr>
            <a:xfrm>
              <a:off x="7346233" y="5729609"/>
              <a:ext cx="1709270" cy="4445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ourier New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0x000000</a:t>
              </a:r>
              <a:endParaRPr dirty="0"/>
            </a:p>
          </p:txBody>
        </p:sp>
        <p:sp>
          <p:nvSpPr>
            <p:cNvPr id="447" name="Shape 447"/>
            <p:cNvSpPr/>
            <p:nvPr/>
          </p:nvSpPr>
          <p:spPr>
            <a:xfrm>
              <a:off x="8406299" y="5722620"/>
              <a:ext cx="660400" cy="444500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%al</a:t>
              </a:r>
              <a:endParaRPr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5510699" y="5684520"/>
              <a:ext cx="355600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rax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1585180" y="3201720"/>
            <a:ext cx="3556000" cy="533400"/>
            <a:chOff x="2673776" y="5741880"/>
            <a:chExt cx="3556000" cy="533400"/>
          </a:xfrm>
        </p:grpSpPr>
        <p:sp>
          <p:nvSpPr>
            <p:cNvPr id="450" name="Shape 450"/>
            <p:cNvSpPr/>
            <p:nvPr/>
          </p:nvSpPr>
          <p:spPr>
            <a:xfrm>
              <a:off x="2673776" y="5741880"/>
              <a:ext cx="3556000" cy="533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0x00000000</a:t>
              </a:r>
              <a:endParaRPr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4492032" y="5769689"/>
              <a:ext cx="1709270" cy="444500"/>
            </a:xfrm>
            <a:prstGeom prst="rect">
              <a:avLst/>
            </a:prstGeom>
            <a:solidFill>
              <a:srgbClr val="8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ourier New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0x000000</a:t>
              </a:r>
              <a:endParaRPr dirty="0"/>
            </a:p>
          </p:txBody>
        </p:sp>
        <p:sp>
          <p:nvSpPr>
            <p:cNvPr id="452" name="Shape 452"/>
            <p:cNvSpPr/>
            <p:nvPr/>
          </p:nvSpPr>
          <p:spPr>
            <a:xfrm>
              <a:off x="5552098" y="5762700"/>
              <a:ext cx="660400" cy="444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%al</a:t>
              </a:r>
              <a:endParaRPr sz="1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215055" y="3749413"/>
            <a:ext cx="3086019" cy="1009932"/>
            <a:chOff x="215055" y="3749413"/>
            <a:chExt cx="3086019" cy="1009932"/>
          </a:xfrm>
        </p:grpSpPr>
        <p:sp>
          <p:nvSpPr>
            <p:cNvPr id="454" name="Shape 454"/>
            <p:cNvSpPr txBox="1"/>
            <p:nvPr/>
          </p:nvSpPr>
          <p:spPr>
            <a:xfrm>
              <a:off x="215055" y="4297680"/>
              <a:ext cx="22052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Zapped to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all 0’s</a:t>
              </a:r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Shape 455"/>
            <p:cNvCxnSpPr>
              <a:stCxn id="454" idx="3"/>
            </p:cNvCxnSpPr>
            <p:nvPr/>
          </p:nvCxnSpPr>
          <p:spPr>
            <a:xfrm rot="10800000" flipH="1">
              <a:off x="2420274" y="3749413"/>
              <a:ext cx="880800" cy="7791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Jumping</a:t>
            </a:r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jX Instructions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different part of code depending on condition codes</a:t>
            </a:r>
            <a:endParaRPr/>
          </a:p>
        </p:txBody>
      </p:sp>
      <p:graphicFrame>
        <p:nvGraphicFramePr>
          <p:cNvPr id="468" name="Shape 468"/>
          <p:cNvGraphicFramePr/>
          <p:nvPr/>
        </p:nvGraphicFramePr>
        <p:xfrm>
          <a:off x="1511300" y="2433638"/>
          <a:ext cx="6096000" cy="3901440"/>
        </p:xfrm>
        <a:graphic>
          <a:graphicData uri="http://schemas.openxmlformats.org/drawingml/2006/table">
            <a:tbl>
              <a:tblPr>
                <a:noFill/>
                <a:tableStyleId>{37CBDAAD-7E24-4B06-BBAF-3711D7D97985}</a:tableStyleId>
              </a:tblPr>
              <a:tblGrid>
                <a:gridCol w="11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jX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jmp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1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Unconditional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 / Zero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jne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Equal / Not Zero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js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jns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~SF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Nonnegative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jg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~(SF^OF)&amp;~ZF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jge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or Equal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jl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jle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(SF^OF)|ZF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or Equal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ja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~CF&amp;~ZF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Above (unsigned)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jb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CF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(unsigned)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Branch Example (Old Style)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absdiff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&gt;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result = x-y;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y-x;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4445000" y="1968500"/>
            <a:ext cx="43942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absdiff: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cmpq    %rsi, %rdi  # x:y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jle     .L4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%rax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subq    %rsi, %rax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       # x &lt;= 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%rsi, %rax</a:t>
            </a:r>
            <a:endParaRPr sz="1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subq    %rdi, %rax</a:t>
            </a:r>
            <a:endParaRPr sz="1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15340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endParaRPr/>
          </a:p>
          <a:p>
            <a:pPr marL="2794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shark&gt; gcc –Og -S –fno-if-conversion control.c</a:t>
            </a:r>
            <a:endParaRPr sz="2000" b="1" i="0" u="none" strike="noStrike" cap="none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77" name="Shape 477"/>
          <p:cNvGraphicFramePr/>
          <p:nvPr/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78" name="Shape 478"/>
          <p:cNvGrpSpPr/>
          <p:nvPr/>
        </p:nvGrpSpPr>
        <p:grpSpPr>
          <a:xfrm>
            <a:off x="3451412" y="1023590"/>
            <a:ext cx="5688687" cy="954107"/>
            <a:chOff x="3451412" y="1023590"/>
            <a:chExt cx="5688687" cy="954107"/>
          </a:xfrm>
        </p:grpSpPr>
        <p:sp>
          <p:nvSpPr>
            <p:cNvPr id="479" name="Shape 479"/>
            <p:cNvSpPr/>
            <p:nvPr/>
          </p:nvSpPr>
          <p:spPr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6985727" y="1023590"/>
              <a:ext cx="2154372" cy="954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I’ll get to this </a:t>
              </a:r>
              <a:br>
                <a:rPr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shortly.</a:t>
              </a: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5138928" y="1101793"/>
              <a:ext cx="1307592" cy="278951"/>
            </a:xfrm>
            <a:custGeom>
              <a:avLst/>
              <a:gdLst/>
              <a:ahLst/>
              <a:cxnLst/>
              <a:rect l="0" t="0" r="0" b="0"/>
              <a:pathLst>
                <a:path w="1307592" h="278951" extrusionOk="0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Expressing with Goto Code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absdiff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(x &gt;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result = x-y;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y-x;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15340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allows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position designated by label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absdiff_j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ntest = x &lt;=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(ntest) goto Else;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result = x-y;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Done;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Else: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y-x;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Done: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366713" y="1416050"/>
            <a:ext cx="2933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?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Then_Expr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: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Else_Expr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381000" y="339725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ntest = !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if (ntest) goto Else;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val =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Then_Expr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goto Done;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val =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Else_Expr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Done: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Conditional Expression Translation (Using Branches)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552450" marR="0" lvl="1" indent="-23495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separate code regions for then &amp; else expressions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appropriate one</a:t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x&gt;y ? x-y : y-x;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5181600" y="2362200"/>
            <a:ext cx="2933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?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Then_Expr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: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Else_Expr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5105400" y="40386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result =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Then_Expr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eval =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Else_Expr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nt = !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if (nt) result = eval;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Conditional Moves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3500" y="1219200"/>
            <a:ext cx="48895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921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Move Instructions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supports: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(Test) Dest ← Src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in post-1995 x86 processors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GCC tries to use them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only when known to be safe</a:t>
            </a:r>
            <a:endParaRPr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are very disruptive to instruction flow through pipelines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moves do not require control transfer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Move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2286000" y="4267200"/>
            <a:ext cx="66421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absdiff: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movq    %rdi, %rax  # 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subq    %rsi, %rax  # result = x-y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movq    %rsi, %rdx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subq    %rdi, %rdx  # eval = y-x</a:t>
            </a:r>
            <a:endParaRPr sz="1800" b="1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cmpq    %rsi, %rdi  # x:y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cmovle  %rdx, %rax  # if &lt;=, result = eval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457200" y="1295400"/>
            <a:ext cx="3670300" cy="2946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absdiff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x, long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(x &gt;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result = x-y;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y-x;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result;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aphicFrame>
        <p:nvGraphicFramePr>
          <p:cNvPr id="528" name="Shape 528"/>
          <p:cNvGraphicFramePr/>
          <p:nvPr/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 dirty="0"/>
              <a:t>Reminder: Machine Instructions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Machine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 bytes at </a:t>
            </a:r>
            <a:r>
              <a:rPr lang="en-US"/>
              <a:t>address </a:t>
            </a:r>
            <a:r>
              <a:rPr lang="en-US" b="1">
                <a:latin typeface="Courier New" pitchFamily="49" charset="0"/>
              </a:rPr>
              <a:t>0x40059e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>
                <a:cs typeface="Calibri" panose="020F0502020204030204" pitchFamily="34" charset="0"/>
              </a:rPr>
              <a:t>Compact representation of the assembly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>
                <a:cs typeface="Calibri" panose="020F0502020204030204" pitchFamily="34" charset="0"/>
              </a:rPr>
              <a:t>(Relatively) easy for hardware to interpret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549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0x40059e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  48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89 03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457200" y="1143000"/>
            <a:ext cx="4724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 Computations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Cases for Conditional Move</a:t>
            </a:r>
            <a:endParaRPr/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2151062"/>
            <a:ext cx="472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values get computed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makes sense when computations are very simple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533400" y="1617662"/>
            <a:ext cx="5410200" cy="3984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 = Test(x) ? Hard1(x) : Hard2(x);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457200" y="3276600"/>
            <a:ext cx="4724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Risky Computations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685800" y="4284662"/>
            <a:ext cx="472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values get computed</a:t>
            </a:r>
            <a:endParaRPr/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have undesirable effects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533400" y="3751262"/>
            <a:ext cx="5410200" cy="3984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p ? *p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0;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457200" y="5029200"/>
            <a:ext cx="4724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Computations with side effects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685800" y="6037262"/>
            <a:ext cx="472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values get computed</a:t>
            </a:r>
            <a:endParaRPr/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side-effect free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533400" y="5503862"/>
            <a:ext cx="5410200" cy="3984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0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 x*=7 : x+=3;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3" name="Shape 543"/>
          <p:cNvSpPr txBox="1"/>
          <p:nvPr/>
        </p:nvSpPr>
        <p:spPr>
          <a:xfrm>
            <a:off x="5484905" y="2268071"/>
            <a:ext cx="34150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 Performance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 txBox="1"/>
          <p:nvPr/>
        </p:nvSpPr>
        <p:spPr>
          <a:xfrm>
            <a:off x="7418191" y="4312024"/>
            <a:ext cx="14817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Unsafe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7621002" y="5908198"/>
            <a:ext cx="12789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Illegal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493630" y="4867788"/>
            <a:ext cx="2922723" cy="172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xor    %rax,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  $1, %rax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cmp    $2,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setl   %al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movzbl %al,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51" name="Shape 551"/>
          <p:cNvGraphicFramePr/>
          <p:nvPr/>
        </p:nvGraphicFramePr>
        <p:xfrm>
          <a:off x="3416353" y="4650528"/>
          <a:ext cx="5079125" cy="167865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32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rax</a:t>
                      </a:r>
                      <a:endParaRPr sz="1400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CF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OF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ZF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0x0000 0000 0000 0000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FF01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0x0000 0000 0000 0001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 t="16825" b="38662"/>
          <a:stretch/>
        </p:blipFill>
        <p:spPr>
          <a:xfrm>
            <a:off x="61575" y="2502568"/>
            <a:ext cx="6311712" cy="180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081" y="834190"/>
            <a:ext cx="3648132" cy="199031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3437264" y="4957592"/>
            <a:ext cx="5045723" cy="2423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3437264" y="5233015"/>
            <a:ext cx="5045723" cy="2423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3437264" y="5508432"/>
            <a:ext cx="5045723" cy="2423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3437264" y="5793659"/>
            <a:ext cx="5045723" cy="24479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3437264" y="6065992"/>
            <a:ext cx="5045723" cy="24479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60" name="Shape 560"/>
          <p:cNvCxnSpPr/>
          <p:nvPr/>
        </p:nvCxnSpPr>
        <p:spPr>
          <a:xfrm rot="10800000">
            <a:off x="6707654" y="4575891"/>
            <a:ext cx="0" cy="1968129"/>
          </a:xfrm>
          <a:prstGeom prst="straightConnector1">
            <a:avLst/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Shape 561"/>
          <p:cNvCxnSpPr/>
          <p:nvPr/>
        </p:nvCxnSpPr>
        <p:spPr>
          <a:xfrm rot="10800000">
            <a:off x="7130186" y="4575891"/>
            <a:ext cx="0" cy="1968129"/>
          </a:xfrm>
          <a:prstGeom prst="straightConnector1">
            <a:avLst/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Shape 562"/>
          <p:cNvCxnSpPr/>
          <p:nvPr/>
        </p:nvCxnSpPr>
        <p:spPr>
          <a:xfrm rot="10800000">
            <a:off x="7557570" y="4529198"/>
            <a:ext cx="0" cy="2014822"/>
          </a:xfrm>
          <a:prstGeom prst="straightConnector1">
            <a:avLst/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Shape 563"/>
          <p:cNvCxnSpPr/>
          <p:nvPr/>
        </p:nvCxnSpPr>
        <p:spPr>
          <a:xfrm rot="10800000">
            <a:off x="8047821" y="4470832"/>
            <a:ext cx="0" cy="2073188"/>
          </a:xfrm>
          <a:prstGeom prst="straightConnector1">
            <a:avLst/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493630" y="4867788"/>
            <a:ext cx="2922723" cy="172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xor    %rax,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  $1, %rax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cmp    $2,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setl   %al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movzbl %al,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69" name="Shape 569"/>
          <p:cNvGraphicFramePr/>
          <p:nvPr/>
        </p:nvGraphicFramePr>
        <p:xfrm>
          <a:off x="3416353" y="4650528"/>
          <a:ext cx="5079125" cy="167865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32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rax</a:t>
                      </a:r>
                      <a:endParaRPr sz="1400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CF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OF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ZF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0x0000 0000 0000 0000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0xFFFF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 </a:t>
                      </a:r>
                      <a:r>
                        <a:rPr lang="en-US" sz="1400" b="1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FFFF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FF01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urier New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0x0000 0000 0000 0001</a:t>
                      </a:r>
                      <a:endParaRPr dirty="0"/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b="1"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 t="16825" b="38662"/>
          <a:stretch/>
        </p:blipFill>
        <p:spPr>
          <a:xfrm>
            <a:off x="61575" y="2502568"/>
            <a:ext cx="6311712" cy="180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081" y="834190"/>
            <a:ext cx="3648132" cy="199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 of a few tricky bits from yesterday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 codes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Conditional operations</a:t>
            </a:r>
          </a:p>
          <a:p>
            <a:r>
              <a:rPr lang="en-US" dirty="0">
                <a:solidFill>
                  <a:schemeClr val="tx1"/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Activity: understanding disassembled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we have time: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1900037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457200" y="14478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pcount_do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 while (x);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585" name="Shape 585"/>
          <p:cNvSpPr/>
          <p:nvPr/>
        </p:nvSpPr>
        <p:spPr>
          <a:xfrm>
            <a:off x="4724400" y="14478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pcount_goto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loop: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if(x)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“Do-While” Loop Example</a:t>
            </a:r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381000" y="4953000"/>
            <a:ext cx="8382000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number of 1’s in argument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(“popcount”)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conditional branch to either continue looping or to exit loop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/>
        </p:nvSpPr>
        <p:spPr>
          <a:xfrm>
            <a:off x="290513" y="10668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“Do-While” Loop Compilation</a:t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2133600" y="4343400"/>
            <a:ext cx="5791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</a:t>
            </a:r>
            <a:r>
              <a:rPr lang="en-US" sz="18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$0, 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.L2:			# loop: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andl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$1,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 t 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 result += t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shrq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 x &gt;&gt;= 1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jne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.L2		#  if (x)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loop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rep; ret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pcount_goto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loop: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if(x)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graphicFrame>
        <p:nvGraphicFramePr>
          <p:cNvPr id="597" name="Shape 597"/>
          <p:cNvGraphicFramePr/>
          <p:nvPr/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result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444500" y="1228725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533400" y="1641475"/>
            <a:ext cx="2895600" cy="1219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 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3810000" y="12192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3886200" y="1631949"/>
            <a:ext cx="2743200" cy="1685925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loop</a:t>
            </a:r>
            <a:endParaRPr/>
          </a:p>
        </p:txBody>
      </p:sp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“Do-While” Translation</a:t>
            </a:r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381000" y="3035300"/>
            <a:ext cx="8382000" cy="3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Body:</a:t>
            </a:r>
            <a:endParaRPr/>
          </a:p>
          <a:p>
            <a:pPr marL="2349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49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49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49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1625600" y="3146425"/>
            <a:ext cx="2222500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Statement</a:t>
            </a:r>
            <a:r>
              <a:rPr lang="en-US" sz="20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Statement</a:t>
            </a:r>
            <a:r>
              <a:rPr lang="en-US" sz="20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Statement</a:t>
            </a:r>
            <a:r>
              <a:rPr lang="en-US" sz="20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304800" y="30861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version</a:t>
            </a: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“While” Translation #1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“Jump-to-middle” translation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with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-Og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5181600" y="2095501"/>
            <a:ext cx="29083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goto test;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loop;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done: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 rot="-5400000">
            <a:off x="3657600" y="3048000"/>
            <a:ext cx="762000" cy="152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457200" y="14478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pcount_while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26" name="Shape 626"/>
          <p:cNvSpPr/>
          <p:nvPr/>
        </p:nvSpPr>
        <p:spPr>
          <a:xfrm>
            <a:off x="4724400" y="14478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Middle Version</a:t>
            </a: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pcount_goto_jtm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loop: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test:</a:t>
            </a:r>
            <a:endParaRPr sz="18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if(x)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Loop Example #1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do-while version of function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goto starts loop at test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/>
        </p:nvSpPr>
        <p:spPr>
          <a:xfrm>
            <a:off x="533400" y="15240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version</a:t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533400" y="3687764"/>
            <a:ext cx="29083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Do-While Version</a:t>
            </a: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(!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done;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while(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done:</a:t>
            </a:r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“While” Translation #2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4267200" y="1752600"/>
            <a:ext cx="44196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“Do-while” conversion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with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–O1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5257800" y="3352800"/>
            <a:ext cx="29083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(!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done;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3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goto loop;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done: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1371600" y="2878138"/>
            <a:ext cx="762000" cy="8429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3" name="Shape 643"/>
          <p:cNvSpPr/>
          <p:nvPr/>
        </p:nvSpPr>
        <p:spPr>
          <a:xfrm rot="-5400000">
            <a:off x="4038600" y="4178301"/>
            <a:ext cx="762000" cy="152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 dirty="0"/>
              <a:t>Reminder: Machine Instructions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Machine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 bytes at </a:t>
            </a:r>
            <a:r>
              <a:rPr lang="en-US"/>
              <a:t>address </a:t>
            </a:r>
            <a:r>
              <a:rPr lang="en-US" b="1">
                <a:latin typeface="Courier New" pitchFamily="49" charset="0"/>
              </a:rPr>
              <a:t>0x40059e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>
                <a:cs typeface="Calibri" panose="020F0502020204030204" pitchFamily="34" charset="0"/>
              </a:rPr>
              <a:t>Compact representation of the assembly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>
                <a:cs typeface="Calibri" panose="020F0502020204030204" pitchFamily="34" charset="0"/>
              </a:rPr>
              <a:t>(Relatively) easy for hardware to interpret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549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0x40059e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48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89 03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8BCE0-E91C-4353-8DC8-ECE0E854B3AA}"/>
              </a:ext>
            </a:extLst>
          </p:cNvPr>
          <p:cNvSpPr txBox="1"/>
          <p:nvPr/>
        </p:nvSpPr>
        <p:spPr>
          <a:xfrm>
            <a:off x="530225" y="5399980"/>
            <a:ext cx="404177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0100 1 0 0 0  10001011  00 000 011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REX  W R X B    Move   Mod   R   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A9C16A-2A4B-49B8-9183-ED118CCF398E}"/>
              </a:ext>
            </a:extLst>
          </p:cNvPr>
          <p:cNvSpPr/>
          <p:nvPr/>
        </p:nvSpPr>
        <p:spPr bwMode="auto">
          <a:xfrm>
            <a:off x="1994262" y="4912519"/>
            <a:ext cx="1384663" cy="37623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63BF2C-DB8F-46AC-9F44-20701FB78B28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530225" y="5100638"/>
            <a:ext cx="1464037" cy="29934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BE0FEF-39AC-490A-991E-4E50757B59B2}"/>
              </a:ext>
            </a:extLst>
          </p:cNvPr>
          <p:cNvCxnSpPr>
            <a:cxnSpLocks/>
            <a:stCxn id="3" idx="6"/>
          </p:cNvCxnSpPr>
          <p:nvPr/>
        </p:nvCxnSpPr>
        <p:spPr bwMode="auto">
          <a:xfrm>
            <a:off x="3378925" y="5100638"/>
            <a:ext cx="1189900" cy="29934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9602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/>
        </p:nvSpPr>
        <p:spPr>
          <a:xfrm>
            <a:off x="457200" y="14478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pcount_while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50" name="Shape 650"/>
          <p:cNvSpPr/>
          <p:nvPr/>
        </p:nvSpPr>
        <p:spPr>
          <a:xfrm>
            <a:off x="4724400" y="1447800"/>
            <a:ext cx="23114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Do-While Version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pcount_goto_dw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(!x)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done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loop: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x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x &gt;&gt;= 1;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if(x)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done:</a:t>
            </a:r>
            <a:endParaRPr sz="18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Loop Example #2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do-while version of function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conditional guards entrance to loop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“For” Loop Form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Shape 659"/>
          <p:cNvSpPr/>
          <p:nvPr/>
        </p:nvSpPr>
        <p:spPr>
          <a:xfrm>
            <a:off x="381000" y="1676400"/>
            <a:ext cx="4419600" cy="1013098"/>
          </a:xfrm>
          <a:prstGeom prst="rect">
            <a:avLst/>
          </a:prstGeom>
          <a:solidFill>
            <a:srgbClr val="D0D0EF"/>
          </a:solidFill>
          <a:ln w="57150" cap="flat" cmpd="thickThin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24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Init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Test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Update 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Body</a:t>
            </a: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381000" y="11430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Form</a:t>
            </a:r>
            <a:endParaRPr/>
          </a:p>
          <a:p>
            <a:pPr marL="223838" marR="0" lvl="0" indent="-2238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WSIZE 8*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pcount_for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WSIZE;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bit = 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(x &gt;&gt;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62" name="Shape 662"/>
          <p:cNvSpPr/>
          <p:nvPr/>
        </p:nvSpPr>
        <p:spPr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dirty="0"/>
          </a:p>
        </p:txBody>
      </p:sp>
      <p:sp>
        <p:nvSpPr>
          <p:cNvPr id="663" name="Shape 663"/>
          <p:cNvSpPr/>
          <p:nvPr/>
        </p:nvSpPr>
        <p:spPr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&lt; WSIZE</a:t>
            </a: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i++</a:t>
            </a: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5029200" y="4191000"/>
            <a:ext cx="4114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unsigned bit =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(x &gt;&gt;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66" name="Shape 666"/>
          <p:cNvSpPr/>
          <p:nvPr/>
        </p:nvSpPr>
        <p:spPr>
          <a:xfrm>
            <a:off x="5238750" y="8382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5238750" y="179705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5257800" y="278765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5276850" y="377825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“For” Loop → While Loop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381000" y="1676400"/>
            <a:ext cx="4419600" cy="1013098"/>
          </a:xfrm>
          <a:prstGeom prst="rect">
            <a:avLst/>
          </a:prstGeom>
          <a:solidFill>
            <a:srgbClr val="D0D0EF"/>
          </a:solidFill>
          <a:ln w="57150" cap="flat" cmpd="thickThin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n-US" sz="24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514350" y="11430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Version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1447800" y="3962400"/>
            <a:ext cx="2819400" cy="2675091"/>
          </a:xfrm>
          <a:prstGeom prst="rect">
            <a:avLst/>
          </a:prstGeom>
          <a:solidFill>
            <a:srgbClr val="D0D0EF"/>
          </a:solidFill>
          <a:ln w="57150" cap="flat" cmpd="thickThin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r>
              <a:rPr lang="en-US" sz="2400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2400" i="1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590550" y="34290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While Version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2438400" y="2895600"/>
            <a:ext cx="762000" cy="8429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For-While Conversion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4419600" y="1143000"/>
            <a:ext cx="4495800" cy="4343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pcount_for_while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 &lt; WSIZE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unsigned bit = </a:t>
            </a:r>
            <a:endParaRPr sz="1800" b="1" dirty="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++;</a:t>
            </a:r>
            <a:endParaRPr sz="1800" b="1" dirty="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86" name="Shape 686"/>
          <p:cNvSpPr/>
          <p:nvPr/>
        </p:nvSpPr>
        <p:spPr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dirty="0"/>
          </a:p>
        </p:txBody>
      </p:sp>
      <p:sp>
        <p:nvSpPr>
          <p:cNvPr id="687" name="Shape 687"/>
          <p:cNvSpPr/>
          <p:nvPr/>
        </p:nvSpPr>
        <p:spPr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i &lt; WSIZE</a:t>
            </a: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i++</a:t>
            </a: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unsigned bit =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690" name="Shape 690"/>
          <p:cNvSpPr/>
          <p:nvPr/>
        </p:nvSpPr>
        <p:spPr>
          <a:xfrm>
            <a:off x="438150" y="140335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438150" y="23622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457200" y="33528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476250" y="4343400"/>
            <a:ext cx="34480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>
            <a:off x="381000" y="1354138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“For” Loop Do-While Conversion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test can be optimized away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pcount_for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WSIZE;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bit =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(x &gt;&gt;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02" name="Shape 702"/>
          <p:cNvSpPr/>
          <p:nvPr/>
        </p:nvSpPr>
        <p:spPr>
          <a:xfrm>
            <a:off x="2057400" y="1143000"/>
            <a:ext cx="2616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 Version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pcount_for_goto_dw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(unsigned long x) 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result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(!(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WSIZE))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done;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loop: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bit = 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(x &gt;&gt;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0x1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bit;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WSIZE)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loop;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done: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result;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04" name="Shape 704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Shape 705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Shape 707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Shape 708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Shape 70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710" name="Shape 710"/>
            <p:cNvCxnSpPr/>
            <p:nvPr/>
          </p:nvCxnSpPr>
          <p:spPr>
            <a:xfrm>
              <a:off x="5029200" y="2743200"/>
              <a:ext cx="2209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1" name="Shape 711"/>
            <p:cNvCxnSpPr/>
            <p:nvPr/>
          </p:nvCxnSpPr>
          <p:spPr>
            <a:xfrm flipH="1">
              <a:off x="5029200" y="2743200"/>
              <a:ext cx="2209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 of a few tricky bits from yesterday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 codes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Conditional operations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Activity: understanding disassembled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we have time: switch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812B9-3F21-4974-A5C1-C4CAEEABF5EC}"/>
              </a:ext>
            </a:extLst>
          </p:cNvPr>
          <p:cNvSpPr txBox="1"/>
          <p:nvPr/>
        </p:nvSpPr>
        <p:spPr>
          <a:xfrm>
            <a:off x="1282700" y="5461000"/>
            <a:ext cx="657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https://www.cs.cmu.edu/~213/activities/213_lecture6.pdf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388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 of a few tricky bits from yesterday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 codes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Conditional operations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Activity: understanding disassembled control flow</a:t>
            </a:r>
          </a:p>
          <a:p>
            <a:r>
              <a:rPr lang="en-US" dirty="0">
                <a:solidFill>
                  <a:schemeClr val="tx1"/>
                </a:solidFill>
              </a:rPr>
              <a:t>If we have time: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242320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Statement Example</a:t>
            </a:r>
            <a:endParaRPr/>
          </a:p>
        </p:txBody>
      </p:sp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4953000" y="1803400"/>
            <a:ext cx="3810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case labels</a:t>
            </a:r>
            <a:endParaRPr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Here: 5 &amp; 6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through cases</a:t>
            </a:r>
            <a:endParaRPr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Here: 2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cases</a:t>
            </a:r>
            <a:endParaRPr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Here: 4</a:t>
            </a: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switch_eg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(long x, long y, long z)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w = 1;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1: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y*z;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2: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y/z;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/* Fall Through */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3: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+=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5: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6: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-=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default: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2;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w;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 Structure</a:t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</p:txBody>
      </p:sp>
      <p:sp>
        <p:nvSpPr>
          <p:cNvPr id="731" name="Shape 731"/>
          <p:cNvSpPr/>
          <p:nvPr/>
        </p:nvSpPr>
        <p:spPr>
          <a:xfrm>
            <a:off x="6030913" y="1587500"/>
            <a:ext cx="10048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Targ0:</a:t>
            </a:r>
            <a:endParaRPr dirty="0"/>
          </a:p>
        </p:txBody>
      </p:sp>
      <p:sp>
        <p:nvSpPr>
          <p:cNvPr id="732" name="Shape 732"/>
          <p:cNvSpPr/>
          <p:nvPr/>
        </p:nvSpPr>
        <p:spPr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030913" y="2578100"/>
            <a:ext cx="10048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Targ1: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6030913" y="3568700"/>
            <a:ext cx="10048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Targ2: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–1</a:t>
            </a: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5694363" y="5702300"/>
            <a:ext cx="13096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</a:t>
            </a:r>
            <a:r>
              <a:rPr lang="en-US" sz="2000" b="1" i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n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-1:</a:t>
            </a:r>
            <a:endParaRPr dirty="0"/>
          </a:p>
        </p:txBody>
      </p:sp>
      <p:sp>
        <p:nvSpPr>
          <p:cNvPr id="738" name="Shape 738"/>
          <p:cNvSpPr/>
          <p:nvPr/>
        </p:nvSpPr>
        <p:spPr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dirty="0"/>
          </a:p>
        </p:txBody>
      </p:sp>
      <p:sp>
        <p:nvSpPr>
          <p:cNvPr id="739" name="Shape 739"/>
          <p:cNvSpPr/>
          <p:nvPr/>
        </p:nvSpPr>
        <p:spPr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Targ0</a:t>
            </a:r>
            <a:endParaRPr dirty="0"/>
          </a:p>
        </p:txBody>
      </p:sp>
      <p:sp>
        <p:nvSpPr>
          <p:cNvPr id="740" name="Shape 740"/>
          <p:cNvSpPr/>
          <p:nvPr/>
        </p:nvSpPr>
        <p:spPr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Targ1</a:t>
            </a:r>
            <a:endParaRPr dirty="0"/>
          </a:p>
        </p:txBody>
      </p:sp>
      <p:sp>
        <p:nvSpPr>
          <p:cNvPr id="741" name="Shape 741"/>
          <p:cNvSpPr/>
          <p:nvPr/>
        </p:nvSpPr>
        <p:spPr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Targ2</a:t>
            </a:r>
            <a:endParaRPr dirty="0"/>
          </a:p>
        </p:txBody>
      </p:sp>
      <p:sp>
        <p:nvSpPr>
          <p:cNvPr id="742" name="Shape 742"/>
          <p:cNvSpPr/>
          <p:nvPr/>
        </p:nvSpPr>
        <p:spPr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Targ</a:t>
            </a:r>
            <a:r>
              <a:rPr lang="en-US" sz="1800" b="1" i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n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-1</a:t>
            </a:r>
            <a:endParaRPr dirty="0"/>
          </a:p>
        </p:txBody>
      </p:sp>
      <p:sp>
        <p:nvSpPr>
          <p:cNvPr id="743" name="Shape 743"/>
          <p:cNvSpPr/>
          <p:nvPr/>
        </p:nvSpPr>
        <p:spPr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•</a:t>
            </a:r>
            <a:endParaRPr dirty="0"/>
          </a:p>
        </p:txBody>
      </p:sp>
      <p:sp>
        <p:nvSpPr>
          <p:cNvPr id="744" name="Shape 744"/>
          <p:cNvSpPr/>
          <p:nvPr/>
        </p:nvSpPr>
        <p:spPr>
          <a:xfrm>
            <a:off x="3111500" y="1701800"/>
            <a:ext cx="852488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jtab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:</a:t>
            </a:r>
            <a:endParaRPr dirty="0"/>
          </a:p>
        </p:txBody>
      </p:sp>
      <p:sp>
        <p:nvSpPr>
          <p:cNvPr id="745" name="Shape 745"/>
          <p:cNvSpPr/>
          <p:nvPr/>
        </p:nvSpPr>
        <p:spPr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goto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*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JTab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[x];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switch(x) {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case val_0: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case val_1: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 • • •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case val_</a:t>
            </a:r>
            <a:r>
              <a:rPr lang="en-US" sz="1800" b="1" i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n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-1: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–1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}</a:t>
            </a:r>
            <a:endParaRPr dirty="0"/>
          </a:p>
        </p:txBody>
      </p:sp>
      <p:sp>
        <p:nvSpPr>
          <p:cNvPr id="747" name="Shape 747"/>
          <p:cNvSpPr/>
          <p:nvPr/>
        </p:nvSpPr>
        <p:spPr>
          <a:xfrm>
            <a:off x="285750" y="1295400"/>
            <a:ext cx="13906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Form</a:t>
            </a: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271463" y="4724400"/>
            <a:ext cx="26338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(Extended C)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3725863" y="1282700"/>
            <a:ext cx="126841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</a:t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6923088" y="1219200"/>
            <a:ext cx="1462087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Targets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Statement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393700" y="3816350"/>
            <a:ext cx="345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Setup:</a:t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switch_eg(long x, long y, long z)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w = 1;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w;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304800" y="4267200"/>
            <a:ext cx="76200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switch_eg: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   %rdx, %rcx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cmpq    $6, %rdi   # x:6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ja      .L8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jmp     *.L4(,%rdi,8)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59" name="Shape 759"/>
          <p:cNvCxnSpPr/>
          <p:nvPr/>
        </p:nvCxnSpPr>
        <p:spPr>
          <a:xfrm rot="10800000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60" name="Shape 760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range of values takes default?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Shape 761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Note that 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w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not initialized here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62" name="Shape 762"/>
          <p:cNvGraphicFramePr/>
          <p:nvPr/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04800" y="493712"/>
            <a:ext cx="80772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Address Modes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General Form</a:t>
            </a:r>
            <a:endParaRPr/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D(Rb,Ri,S)	Mem[Reg[Rb]+S*Reg[Ri]+ D]</a:t>
            </a:r>
            <a:endParaRPr/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	Constant “displacement” 1, 2, or 4 bytes</a:t>
            </a:r>
            <a:endParaRPr/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Rb: 	Base register: Any of 16 integer registers</a:t>
            </a:r>
            <a:endParaRPr/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Ri:	Index register: Any, except for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	Scale: 1, 2, 4, or 8 (</a:t>
            </a:r>
            <a:r>
              <a:rPr lang="en-US" sz="20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why these numbers?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223838" marR="0" lvl="0" indent="-13239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Cases</a:t>
            </a:r>
            <a:endParaRPr/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(Rb,Ri)	Mem[Reg[Rb]+Reg[Ri]]</a:t>
            </a:r>
            <a:endParaRPr/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D(Rb,Ri)	Mem[Reg[Rb]+Reg[Ri]+D]</a:t>
            </a:r>
            <a:endParaRPr/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(Rb,Ri,S)	Mem[Reg[Rb]+S*Reg[Ri]]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Statement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switch_eg(long x, long y, long z)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w = 1;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w;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76200" y="5334000"/>
            <a:ext cx="100488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Indirect </a:t>
            </a:r>
            <a:b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jump</a:t>
            </a: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1066800" y="541020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6172200" y="2286000"/>
            <a:ext cx="12461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</a:t>
            </a: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.section	.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rodata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.align 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.L3	# x =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.L5	# x =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.L9	# x = 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= 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6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393700" y="3816350"/>
            <a:ext cx="345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Setup:</a:t>
            </a: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1143000" y="4241800"/>
            <a:ext cx="58674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switch_eg: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   %rdx, %rcx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cmpq    $6, %rdi      # x:6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ja      .L8           # Use default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jmp     *.L4(,%rdi,8) # goto *JTab[x]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Assembly Setup Explanation</a:t>
            </a:r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Structure</a:t>
            </a:r>
            <a:endParaRPr dirty="0"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target requires 8 bytes</a:t>
            </a:r>
            <a:endParaRPr dirty="0"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address at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.L4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Jumping</a:t>
            </a:r>
            <a:endParaRPr dirty="0"/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Direct: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.L8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target is denoted by label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.L8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1460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Indirect: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*.L4(,%rdi,8)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of jump table: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.L4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scale by factor of 8 (addresses are 8 bytes)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target from effective Address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.L4 + x*8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for  0 ≤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 6</a:t>
            </a:r>
            <a:endParaRPr dirty="0"/>
          </a:p>
        </p:txBody>
      </p:sp>
      <p:sp>
        <p:nvSpPr>
          <p:cNvPr id="781" name="Shape 781"/>
          <p:cNvSpPr/>
          <p:nvPr/>
        </p:nvSpPr>
        <p:spPr>
          <a:xfrm>
            <a:off x="5257800" y="1646238"/>
            <a:ext cx="12461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.section	.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rodata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.align 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.L3	# x =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.L5	# x =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.L9	# x = 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= 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6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/>
        </p:nvSpPr>
        <p:spPr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.section	.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rodata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.align 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.L3	# x =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.L5	# x =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.L9	# x = 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.L8	# x = 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.quad	.L7	# x = 6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292100" y="1371600"/>
            <a:ext cx="345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table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1:      // .L3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y*z;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2:      // .L5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y/z;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/* Fall Through */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3:      // .L9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+=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5: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6:      // .L7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-=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default:     // .L8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2;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</p:txBody>
      </p:sp>
      <p:cxnSp>
        <p:nvCxnSpPr>
          <p:cNvPr id="791" name="Shape 791"/>
          <p:cNvCxnSpPr/>
          <p:nvPr/>
        </p:nvCxnSpPr>
        <p:spPr>
          <a:xfrm rot="10800000" flipH="1">
            <a:off x="3575050" y="2146298"/>
            <a:ext cx="1384300" cy="814071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2" name="Shape 792"/>
          <p:cNvCxnSpPr/>
          <p:nvPr/>
        </p:nvCxnSpPr>
        <p:spPr>
          <a:xfrm rot="10800000" flipH="1">
            <a:off x="3575050" y="2906710"/>
            <a:ext cx="1387475" cy="27083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3" name="Shape 793"/>
          <p:cNvCxnSpPr/>
          <p:nvPr/>
        </p:nvCxnSpPr>
        <p:spPr>
          <a:xfrm>
            <a:off x="3575050" y="3403600"/>
            <a:ext cx="1390650" cy="271463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94" name="Shape 794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cxnSp>
          <p:nvCxnSpPr>
            <p:cNvPr id="795" name="Shape 795"/>
            <p:cNvCxnSpPr/>
            <p:nvPr/>
          </p:nvCxnSpPr>
          <p:spPr>
            <a:xfrm>
              <a:off x="3581400" y="2743200"/>
              <a:ext cx="1371600" cy="2724150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6" name="Shape 796"/>
            <p:cNvCxnSpPr/>
            <p:nvPr/>
          </p:nvCxnSpPr>
          <p:spPr>
            <a:xfrm>
              <a:off x="3575050" y="3611880"/>
              <a:ext cx="1379538" cy="1855470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797" name="Shape 797"/>
          <p:cNvCxnSpPr/>
          <p:nvPr/>
        </p:nvCxnSpPr>
        <p:spPr>
          <a:xfrm>
            <a:off x="3575050" y="3832860"/>
            <a:ext cx="1301750" cy="73914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8" name="Shape 798"/>
          <p:cNvCxnSpPr/>
          <p:nvPr/>
        </p:nvCxnSpPr>
        <p:spPr>
          <a:xfrm>
            <a:off x="3575050" y="4057650"/>
            <a:ext cx="1301750" cy="74295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Blocks (x == 1)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movq    %rsi, %rax  # 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imulq   %rdx, %rax  # y*z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case 1:	  // .L3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y*z;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806" name="Shape 806"/>
          <p:cNvGraphicFramePr/>
          <p:nvPr/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Fall-Through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w = 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 .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. . .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2: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y/z;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/* Fall Through */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3: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+=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case 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1;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2: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y/z;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goto merge;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merge: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+=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6" name="Shape 816"/>
          <p:cNvCxnSpPr>
            <a:endCxn id="814" idx="1"/>
          </p:cNvCxnSpPr>
          <p:nvPr/>
        </p:nvCxnSpPr>
        <p:spPr>
          <a:xfrm rot="10800000" flipH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17" name="Shape 817"/>
          <p:cNvCxnSpPr>
            <a:endCxn id="813" idx="1"/>
          </p:cNvCxnSpPr>
          <p:nvPr/>
        </p:nvCxnSpPr>
        <p:spPr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18" name="Shape 818"/>
          <p:cNvCxnSpPr>
            <a:stCxn id="814" idx="2"/>
          </p:cNvCxnSpPr>
          <p:nvPr/>
        </p:nvCxnSpPr>
        <p:spPr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Blocks (x == 2, x == 3)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.L5:                  # Case 2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movq    %rsi,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cqto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idivq   %rcx       #  y/z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jmp     .L6        #  goto merge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.L9:                  # Case 3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movl    $1, %eax   #  w = 1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                  # merge: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addq    %rcx, %rax #  w += z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w = 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 .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. . .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2: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y/z;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/* Fall Through */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3: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+=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</p:txBody>
      </p:sp>
      <p:graphicFrame>
        <p:nvGraphicFramePr>
          <p:cNvPr id="826" name="Shape 826"/>
          <p:cNvGraphicFramePr/>
          <p:nvPr/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Blocks (x == 5, x == 6, default)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.L7:               # Case 5,6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$1, %eax   #  w = 1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%rdx, %rax #  w -= z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.L8:               # Default: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$2, %eax   #  2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switch(x)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. . .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case 5:  // .L7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case 6:  // .L7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-= z;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break;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default: // .L8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 = 2; 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834" name="Shape 834"/>
          <p:cNvGraphicFramePr/>
          <p:nvPr/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noFill/>
                <a:tableStyleId>{E811F5D3-05FA-46A4-988F-C8BC2BAC8503}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Jump Table in Binary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Shape 852"/>
          <p:cNvSpPr/>
          <p:nvPr/>
        </p:nvSpPr>
        <p:spPr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00000000004005e0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switch_eg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4005e0: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89 d1                mov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4005e3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83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 06            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$0x6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,%rdi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4005e7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77 2b            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     400614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&lt;switch_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eg+0x34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4005e9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ff 24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f0 07 40 00   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jmpq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*0x4007f0(,%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rdi,8)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4005f0: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89 f0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4005f3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0f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af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c2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4005f8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89 f0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99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cqto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4005fd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f7 f9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idiv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400600:       eb 05                  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400607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&lt;switch_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eg+0x27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400602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01 00 00 00          mov    $0x1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48 01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c8                add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40060a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01 00 00 00          mov    $0x1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400610: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29 d0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400613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400614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02 00 00 00          mov    $0x2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400619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Jump Table in Binary (cont.)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00000000004005e0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switch_eg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 . .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4005e9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ff 24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f0 07 40 00   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jmpq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0x4007f0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(,%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rdi,8)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 . .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328246" y="2588847"/>
            <a:ext cx="8379069" cy="1787769"/>
          </a:xfrm>
          <a:prstGeom prst="rect">
            <a:avLst/>
          </a:prstGeom>
          <a:solidFill>
            <a:srgbClr val="D0D0E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switch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x /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8xg 0x4007f0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0x4007f0:       0x0000000000400614      0x00000000004005f0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0x400800:       0x00000000004005f8      0x0000000000400602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0x400810:       0x0000000000400614      0x000000000040060b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0x400820:       0x000000000040060b      0x2c646c25203d2078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Jump Table in Binary (cont.)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298938" y="1172309"/>
            <a:ext cx="8379069" cy="1445845"/>
          </a:xfrm>
          <a:prstGeom prst="rect">
            <a:avLst/>
          </a:prstGeom>
          <a:solidFill>
            <a:srgbClr val="D0D0E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switch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x /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8xg 0x4007f0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0x4007f0:       0x0000000000400614      0x00000000004005f0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0x400800:       0x00000000004005f8      0x0000000000400602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0x400810:       0x0000000000400614      0x000000000040060b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0x400820:       0x000000000040060b      0x2c646c25203d2078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 . 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4005f0: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89 f0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4005f3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0f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af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c2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4005f8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89 f0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99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cqto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4005fd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48 f7 f9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idiv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400600:       eb 05                   </a:t>
            </a:r>
            <a:r>
              <a:rPr lang="en-US" sz="1400" b="1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400607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&lt;switch_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eg+0x27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400602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01 00 00 00          mov    $0x1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400607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48 01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c8                add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40060a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40060b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01 00 00 00          mov    $0x1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400610: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48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29 d0                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  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400613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400614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b8 02 00 00 00          mov    $0x2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,%eax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400619</a:t>
            </a:r>
            <a:r>
              <a:rPr lang="en-US" sz="1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      c3                      </a:t>
            </a:r>
            <a:r>
              <a:rPr lang="en-US" sz="1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retq</a:t>
            </a:r>
            <a:endParaRPr sz="1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67" name="Shape 867"/>
          <p:cNvCxnSpPr/>
          <p:nvPr/>
        </p:nvCxnSpPr>
        <p:spPr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68" name="Shape 868"/>
          <p:cNvCxnSpPr/>
          <p:nvPr/>
        </p:nvCxnSpPr>
        <p:spPr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69" name="Shape 869"/>
          <p:cNvCxnSpPr/>
          <p:nvPr/>
        </p:nvCxnSpPr>
        <p:spPr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70" name="Shape 870"/>
          <p:cNvCxnSpPr/>
          <p:nvPr/>
        </p:nvCxnSpPr>
        <p:spPr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71" name="Shape 871"/>
          <p:cNvCxnSpPr/>
          <p:nvPr/>
        </p:nvCxnSpPr>
        <p:spPr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72" name="Shape 872"/>
          <p:cNvCxnSpPr/>
          <p:nvPr/>
        </p:nvCxnSpPr>
        <p:spPr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873" name="Shape 873"/>
          <p:cNvCxnSpPr/>
          <p:nvPr/>
        </p:nvCxnSpPr>
        <p:spPr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C0000"/>
            </a:solidFill>
            <a:prstDash val="solid"/>
            <a:round/>
            <a:headEnd type="oval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6581-BF33-4A8E-AD55-3B9903EE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dirty="0"/>
              <a:t>Memory operands and LEA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BF07-F9A6-433B-9FE8-102FEA219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sz="2000" dirty="0"/>
              <a:t>In most instructions, a memory operand accesses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LEA is special: it </a:t>
            </a:r>
            <a:r>
              <a:rPr lang="en-US" sz="2000" i="1" dirty="0"/>
              <a:t>doesn’t</a:t>
            </a:r>
            <a:r>
              <a:rPr lang="en-US" sz="2000" dirty="0"/>
              <a:t> access memory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DAA786-4C72-4511-9FDE-0DE876AA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15255"/>
              </p:ext>
            </p:extLst>
          </p:nvPr>
        </p:nvGraphicFramePr>
        <p:xfrm>
          <a:off x="1524000" y="1983739"/>
          <a:ext cx="6096000" cy="17114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37072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1720809"/>
                    </a:ext>
                  </a:extLst>
                </a:gridCol>
              </a:tblGrid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equivalent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34592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mov 6(%rbx,%rdi,8), %ax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 = *(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rdi</a:t>
                      </a:r>
                      <a:r>
                        <a:rPr lang="en-US" dirty="0"/>
                        <a:t>*8 + 6)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0762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add 6(%rbx,%rdi,8), %ax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 += *(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rdi</a:t>
                      </a:r>
                      <a:r>
                        <a:rPr lang="en-US" dirty="0"/>
                        <a:t>*8 + 6)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92937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 err="1"/>
                        <a:t>xor</a:t>
                      </a:r>
                      <a:r>
                        <a:rPr lang="en-US" dirty="0"/>
                        <a:t> %ax, 6(%rbx,%rdi,8)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*(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rdi</a:t>
                      </a:r>
                      <a:r>
                        <a:rPr lang="en-US" dirty="0"/>
                        <a:t>*8 + 6) ^= ax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424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53AFAC-C11D-4087-86A5-973A28FD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98753"/>
              </p:ext>
            </p:extLst>
          </p:nvPr>
        </p:nvGraphicFramePr>
        <p:xfrm>
          <a:off x="1524000" y="4605288"/>
          <a:ext cx="6096000" cy="8557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37072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1720809"/>
                    </a:ext>
                  </a:extLst>
                </a:gridCol>
              </a:tblGrid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equivalent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34592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lea 6(%rbx,%rdi,8), 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r>
                        <a:rPr lang="en-US" dirty="0"/>
                        <a:t> = 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rdi</a:t>
                      </a:r>
                      <a:r>
                        <a:rPr lang="en-US" dirty="0"/>
                        <a:t>*8 + 6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Why use LEA?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22400"/>
            <a:ext cx="8382000" cy="5435600"/>
          </a:xfrm>
          <a:ln/>
        </p:spPr>
        <p:txBody>
          <a:bodyPr/>
          <a:lstStyle/>
          <a:p>
            <a:r>
              <a:rPr lang="en-US" dirty="0"/>
              <a:t>CPU designers’ intended use: calculate a pointer to an object</a:t>
            </a:r>
          </a:p>
          <a:p>
            <a:pPr lvl="1"/>
            <a:r>
              <a:rPr lang="en-US" dirty="0"/>
              <a:t>An array element, perhaps</a:t>
            </a:r>
          </a:p>
          <a:p>
            <a:pPr lvl="1"/>
            <a:r>
              <a:rPr lang="en-US" dirty="0"/>
              <a:t>For instance, to pass just one array element to another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Compiler authors like to use it for ordinary arithmetic</a:t>
            </a:r>
          </a:p>
          <a:p>
            <a:pPr lvl="1"/>
            <a:r>
              <a:rPr lang="en-US" dirty="0"/>
              <a:t>It can do complex calculations in one instruction</a:t>
            </a:r>
          </a:p>
          <a:p>
            <a:pPr lvl="1"/>
            <a:r>
              <a:rPr lang="en-US" dirty="0"/>
              <a:t>It’s one of the only three-operand instructions the x86 has</a:t>
            </a:r>
          </a:p>
          <a:p>
            <a:pPr lvl="1"/>
            <a:r>
              <a:rPr lang="en-US" dirty="0"/>
              <a:t>It doesn’t touch the condition codes (we’ll come back to this)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8FF3AE-AE28-4C30-B4D8-AD7B6030417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01921"/>
          <a:ext cx="6096000" cy="8557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37072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1720809"/>
                    </a:ext>
                  </a:extLst>
                </a:gridCol>
              </a:tblGrid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equivalent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34592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lea (%rbx,%rdi,8), 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r>
                        <a:rPr lang="en-US" dirty="0"/>
                        <a:t> = &amp;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rdi</a:t>
                      </a:r>
                      <a:r>
                        <a:rPr lang="en-US" dirty="0"/>
                        <a:t>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07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1B3374-CDED-4A36-9169-9CF04DAD1F0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564067"/>
          <a:ext cx="6096000" cy="8557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37072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1720809"/>
                    </a:ext>
                  </a:extLst>
                </a:gridCol>
              </a:tblGrid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equivalent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34592"/>
                  </a:ext>
                </a:extLst>
              </a:tr>
              <a:tr h="427856">
                <a:tc>
                  <a:txBody>
                    <a:bodyPr/>
                    <a:lstStyle/>
                    <a:p>
                      <a:r>
                        <a:rPr lang="en-US" dirty="0"/>
                        <a:t>lea (%rbx,%rbx,2), 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r>
                        <a:rPr lang="en-US" dirty="0"/>
                        <a:t> = </a:t>
                      </a:r>
                      <a:r>
                        <a:rPr lang="en-US" dirty="0" err="1"/>
                        <a:t>rbx</a:t>
                      </a:r>
                      <a:r>
                        <a:rPr lang="en-US" dirty="0"/>
                        <a:t> *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Today</a:t>
            </a:r>
            <a:endParaRPr lang="en-US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 of a few tricky bits from yesterday</a:t>
            </a:r>
          </a:p>
          <a:p>
            <a:r>
              <a:rPr lang="en-US" dirty="0">
                <a:solidFill>
                  <a:schemeClr val="tx1"/>
                </a:solidFill>
              </a:rPr>
              <a:t>Basics of control flow</a:t>
            </a:r>
          </a:p>
          <a:p>
            <a:r>
              <a:rPr lang="en-US" dirty="0">
                <a:solidFill>
                  <a:schemeClr val="tx1"/>
                </a:solidFill>
              </a:rPr>
              <a:t>Condition codes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Conditional operations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Activity: understanding disassembled control flow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we have time: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311769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B33B-2144-41E8-B1DA-B346FB37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Control flow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F3D8E4-EB94-4E31-92FA-92DF91C4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op1(void);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op2(void);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decision(int 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5E60F4F-CCC8-4F60-82FE-E1464594616C}"/>
              </a:ext>
            </a:extLst>
          </p:cNvPr>
          <p:cNvSpPr/>
          <p:nvPr/>
        </p:nvSpPr>
        <p:spPr bwMode="auto">
          <a:xfrm>
            <a:off x="6512016" y="1836238"/>
            <a:ext cx="1158240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decision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7F5D1895-38BB-488E-ADAC-61C12BDC99CD}"/>
              </a:ext>
            </a:extLst>
          </p:cNvPr>
          <p:cNvSpPr/>
          <p:nvPr/>
        </p:nvSpPr>
        <p:spPr bwMode="auto">
          <a:xfrm>
            <a:off x="6326776" y="2684598"/>
            <a:ext cx="1541417" cy="729343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x 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!= 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1017366-BF52-4B7A-ACC4-D7F84D29D86F}"/>
              </a:ext>
            </a:extLst>
          </p:cNvPr>
          <p:cNvSpPr/>
          <p:nvPr/>
        </p:nvSpPr>
        <p:spPr bwMode="auto">
          <a:xfrm>
            <a:off x="5704115" y="3745774"/>
            <a:ext cx="1001485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FB2ACCF-3840-459C-BEED-2D939120C736}"/>
              </a:ext>
            </a:extLst>
          </p:cNvPr>
          <p:cNvSpPr/>
          <p:nvPr/>
        </p:nvSpPr>
        <p:spPr bwMode="auto">
          <a:xfrm>
            <a:off x="7489371" y="3745774"/>
            <a:ext cx="1001485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CE3F1C7-91CB-4BC7-8219-ACEACABE0AFE}"/>
              </a:ext>
            </a:extLst>
          </p:cNvPr>
          <p:cNvSpPr/>
          <p:nvPr/>
        </p:nvSpPr>
        <p:spPr bwMode="auto">
          <a:xfrm>
            <a:off x="6518365" y="4933950"/>
            <a:ext cx="1158240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return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232EC9B-64C5-4CC5-8B5E-77D88E0DE15B}"/>
              </a:ext>
            </a:extLst>
          </p:cNvPr>
          <p:cNvCxnSpPr>
            <a:stCxn id="5" idx="3"/>
            <a:endCxn id="9" idx="0"/>
          </p:cNvCxnSpPr>
          <p:nvPr/>
        </p:nvCxnSpPr>
        <p:spPr bwMode="auto">
          <a:xfrm>
            <a:off x="7868193" y="3049270"/>
            <a:ext cx="121921" cy="6965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6EAC9AE-44EA-4908-891D-D22BC6D87DD2}"/>
              </a:ext>
            </a:extLst>
          </p:cNvPr>
          <p:cNvCxnSpPr>
            <a:stCxn id="4" idx="2"/>
            <a:endCxn id="5" idx="0"/>
          </p:cNvCxnSpPr>
          <p:nvPr/>
        </p:nvCxnSpPr>
        <p:spPr bwMode="auto">
          <a:xfrm>
            <a:off x="7091136" y="2210707"/>
            <a:ext cx="6349" cy="4738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840179B-7EEE-4F4F-9E34-99D9DCCDFD84}"/>
              </a:ext>
            </a:extLst>
          </p:cNvPr>
          <p:cNvCxnSpPr>
            <a:stCxn id="5" idx="1"/>
            <a:endCxn id="6" idx="0"/>
          </p:cNvCxnSpPr>
          <p:nvPr/>
        </p:nvCxnSpPr>
        <p:spPr bwMode="auto">
          <a:xfrm rot="10800000" flipV="1">
            <a:off x="6204858" y="3049270"/>
            <a:ext cx="121918" cy="6965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CC2C70F-24A3-4498-90CC-AF9EEF0C2DDE}"/>
              </a:ext>
            </a:extLst>
          </p:cNvPr>
          <p:cNvCxnSpPr>
            <a:stCxn id="6" idx="2"/>
            <a:endCxn id="11" idx="0"/>
          </p:cNvCxnSpPr>
          <p:nvPr/>
        </p:nvCxnSpPr>
        <p:spPr bwMode="auto">
          <a:xfrm rot="16200000" flipH="1">
            <a:off x="6244318" y="4080782"/>
            <a:ext cx="813707" cy="89262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7ED0DA7-1383-430E-AA19-63F42C889790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 rot="5400000">
            <a:off x="7136947" y="4080782"/>
            <a:ext cx="813707" cy="892629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10404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5549</Words>
  <Application>Microsoft Office PowerPoint</Application>
  <PresentationFormat>On-screen Show (4:3)</PresentationFormat>
  <Paragraphs>1231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Gill Sans</vt:lpstr>
      <vt:lpstr>Wingdings 2</vt:lpstr>
      <vt:lpstr>Wingdings</vt:lpstr>
      <vt:lpstr>Times New Roman</vt:lpstr>
      <vt:lpstr>Calibri Bold</vt:lpstr>
      <vt:lpstr>Calibri</vt:lpstr>
      <vt:lpstr>Noto Sans Symbols</vt:lpstr>
      <vt:lpstr>Cambria Math</vt:lpstr>
      <vt:lpstr>Courier New</vt:lpstr>
      <vt:lpstr>Arial</vt:lpstr>
      <vt:lpstr>Arial Narrow</vt:lpstr>
      <vt:lpstr>Title Slide</vt:lpstr>
      <vt:lpstr>template2007</vt:lpstr>
      <vt:lpstr>Title and Content</vt:lpstr>
      <vt:lpstr>Title and Content: Build</vt:lpstr>
      <vt:lpstr>Title Only</vt:lpstr>
      <vt:lpstr>1_Title and Content</vt:lpstr>
      <vt:lpstr>Machine-Level Programming II: Control  15-213: Introduction to Computer Systems 6th Lecture, May 26, 2022</vt:lpstr>
      <vt:lpstr>Today</vt:lpstr>
      <vt:lpstr>Reminder: Machine Instructions</vt:lpstr>
      <vt:lpstr>Reminder: Machine Instructions</vt:lpstr>
      <vt:lpstr>Reminder: Address Modes</vt:lpstr>
      <vt:lpstr>Memory operands and LEA</vt:lpstr>
      <vt:lpstr>Why use LEA?</vt:lpstr>
      <vt:lpstr>Today</vt:lpstr>
      <vt:lpstr>Control flow </vt:lpstr>
      <vt:lpstr>Control flow in assembly language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Compare Instruction</vt:lpstr>
      <vt:lpstr>Test Instruction</vt:lpstr>
      <vt:lpstr>Today</vt:lpstr>
      <vt:lpstr>Reading Condition Codes</vt:lpstr>
      <vt:lpstr>x86-64 Integer Registers</vt:lpstr>
      <vt:lpstr>Reading Condition Codes (Cont.)</vt:lpstr>
      <vt:lpstr>Reading Condition Codes (Cont.)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General “Do-While” Translation</vt:lpstr>
      <vt:lpstr>General “While” Translation #1</vt:lpstr>
      <vt:lpstr>While Loop Example #1</vt:lpstr>
      <vt:lpstr>General “While” Translation #2</vt:lpstr>
      <vt:lpstr>While Loop Example #2</vt:lpstr>
      <vt:lpstr>“For” Loop Form</vt:lpstr>
      <vt:lpstr>“For” Loop → While Loop</vt:lpstr>
      <vt:lpstr>For-While Conversion</vt:lpstr>
      <vt:lpstr>“For” Loop Do-While Conversion</vt:lpstr>
      <vt:lpstr>Today</vt:lpstr>
      <vt:lpstr>Today</vt:lpstr>
      <vt:lpstr>Switch Statement Example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Machine-Level Programming II: Control  15-213: Introduction to Computer Systems 6th Lecture, May 26, 2022</dc:title>
  <cp:lastModifiedBy>Kyle Liang</cp:lastModifiedBy>
  <cp:revision>9</cp:revision>
  <dcterms:modified xsi:type="dcterms:W3CDTF">2022-06-02T04:33:26Z</dcterms:modified>
</cp:coreProperties>
</file>