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6858000" cx="9144000"/>
  <p:notesSz cx="7302500" cy="9586900"/>
  <p:embeddedFontLst>
    <p:embeddedFont>
      <p:font typeface="Arial Narrow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32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32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ArialNarrow-italic.fntdata"/><Relationship Id="rId61" Type="http://schemas.openxmlformats.org/officeDocument/2006/relationships/font" Target="fonts/ArialNarrow-bold.fntdata"/><Relationship Id="rId20" Type="http://schemas.openxmlformats.org/officeDocument/2006/relationships/slide" Target="slides/slide15.xml"/><Relationship Id="rId63" Type="http://schemas.openxmlformats.org/officeDocument/2006/relationships/font" Target="fonts/ArialNarrow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ArialNarrow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4114800" y="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Shape 376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5" name="Shape 385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8" name="Shape 438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Shape 439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01" name="Shape 501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2" name="Shape 502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61" name="Shape 561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Shape 562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2" name="Shape 592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idx="2" type="sldImg"/>
          </p:nvPr>
        </p:nvSpPr>
        <p:spPr>
          <a:xfrm>
            <a:off x="1268413" y="727075"/>
            <a:ext cx="4773612" cy="3581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3" name="Shape 623"/>
          <p:cNvSpPr txBox="1"/>
          <p:nvPr>
            <p:ph idx="1" type="body"/>
          </p:nvPr>
        </p:nvSpPr>
        <p:spPr>
          <a:xfrm>
            <a:off x="973778" y="4551798"/>
            <a:ext cx="5354947" cy="431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76" name="Shape 676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7" name="Shape 677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86" name="Shape 786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7" name="Shape 787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30" name="Shape 830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1" name="Shape 831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/>
          <p:nvPr>
            <p:ph idx="2" type="sldImg"/>
          </p:nvPr>
        </p:nvSpPr>
        <p:spPr>
          <a:xfrm>
            <a:off x="1268413" y="727075"/>
            <a:ext cx="4773612" cy="35814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6" name="Shape 876"/>
          <p:cNvSpPr txBox="1"/>
          <p:nvPr>
            <p:ph idx="1" type="body"/>
          </p:nvPr>
        </p:nvSpPr>
        <p:spPr>
          <a:xfrm>
            <a:off x="973778" y="4551798"/>
            <a:ext cx="5354947" cy="43151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925"/>
          <p:cNvSpPr txBox="1"/>
          <p:nvPr/>
        </p:nvSpPr>
        <p:spPr>
          <a:xfrm>
            <a:off x="1276247" y="726094"/>
            <a:ext cx="4752421" cy="358052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26" name="Shape 926"/>
          <p:cNvSpPr txBox="1"/>
          <p:nvPr>
            <p:ph idx="1" type="body"/>
          </p:nvPr>
        </p:nvSpPr>
        <p:spPr>
          <a:xfrm>
            <a:off x="974391" y="4554201"/>
            <a:ext cx="5354925" cy="4314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7650" lIns="95300" spcFirstLastPara="1" rIns="95300" wrap="square" tIns="476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7" name="Shape 927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Shape 933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Shape 964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65" name="Shape 965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6" name="Shape 966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Shape 982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83" name="Shape 983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4" name="Shape 984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 txBox="1"/>
          <p:nvPr>
            <p:ph idx="1" type="body"/>
          </p:nvPr>
        </p:nvSpPr>
        <p:spPr>
          <a:xfrm>
            <a:off x="974391" y="4554201"/>
            <a:ext cx="5354925" cy="4314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4" name="Shape 1004"/>
          <p:cNvSpPr txBox="1"/>
          <p:nvPr/>
        </p:nvSpPr>
        <p:spPr>
          <a:xfrm>
            <a:off x="1278663" y="726094"/>
            <a:ext cx="4754835" cy="3582609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05" name="Shape 1005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Shape 1010"/>
          <p:cNvSpPr txBox="1"/>
          <p:nvPr>
            <p:ph idx="1" type="body"/>
          </p:nvPr>
        </p:nvSpPr>
        <p:spPr>
          <a:xfrm>
            <a:off x="973184" y="4554201"/>
            <a:ext cx="5356133" cy="4314943"/>
          </a:xfrm>
          <a:prstGeom prst="rect">
            <a:avLst/>
          </a:prstGeom>
          <a:noFill/>
          <a:ln>
            <a:noFill/>
          </a:ln>
        </p:spPr>
        <p:txBody>
          <a:bodyPr anchorCtr="0" anchor="t" bIns="47000" lIns="95675" spcFirstLastPara="1" rIns="95675" wrap="square" tIns="47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1" name="Shape 1011"/>
          <p:cNvSpPr/>
          <p:nvPr>
            <p:ph idx="2" type="sldImg"/>
          </p:nvPr>
        </p:nvSpPr>
        <p:spPr>
          <a:xfrm>
            <a:off x="1254125" y="715963"/>
            <a:ext cx="4795838" cy="359886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17" name="Shape 1017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24" name="Shape 1024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5" name="Shape 1025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1" name="Shape 1031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Shape 1036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7" name="Shape 1037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Shape 1045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Shape 1046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Shape 1070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71" name="Shape 1071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2" name="Shape 1072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8" name="Shape 1078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0" name="Shape 1090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9" name="Shape 1119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25" name="Shape 1125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Shape 1152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3" name="Shape 1153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1233987" y="726094"/>
            <a:ext cx="4835733" cy="3580528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974391" y="4554201"/>
            <a:ext cx="5354925" cy="43149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7525" lIns="95075" spcFirstLastPara="1" rIns="95075" wrap="square" tIns="475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Shape 92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Shape 1180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81" name="Shape 1181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Shape 1208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9" name="Shape 1209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Shape 1236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37" name="Shape 1237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3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Shape 1264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5" name="Shape 1265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Shape 1292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3" name="Shape 1293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Shape 1303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4" name="Shape 1304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2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14" name="Shape 1314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5" name="Shape 1315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Shape 1320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Shape 1321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Shape 1337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Shape 1338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Shape 1365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Shape 1383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Shape 1384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Shape 1413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Shape 1414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0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Shape 1461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Shape 1462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Shape 1489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0" name="Shape 1490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Shape 1495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Shape 1496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Shape 170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Shape 207"/>
          <p:cNvSpPr txBox="1"/>
          <p:nvPr>
            <p:ph idx="12" type="sldNum"/>
          </p:nvPr>
        </p:nvSpPr>
        <p:spPr>
          <a:xfrm>
            <a:off x="4114800" y="9144000"/>
            <a:ext cx="3200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1219200" y="685800"/>
            <a:ext cx="4876800" cy="36576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990600" y="4572000"/>
            <a:ext cx="5334000" cy="42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ctrTitle"/>
          </p:nvPr>
        </p:nvSpPr>
        <p:spPr>
          <a:xfrm>
            <a:off x="685800" y="1708012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x="685800" y="3886200"/>
            <a:ext cx="7677492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374090" y="371182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" type="body"/>
          </p:nvPr>
        </p:nvSpPr>
        <p:spPr>
          <a:xfrm rot="5400000">
            <a:off x="1858962" y="-100013"/>
            <a:ext cx="4972050" cy="7896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 rot="5400000">
            <a:off x="4998244" y="2188369"/>
            <a:ext cx="6105525" cy="2185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 rot="5400000">
            <a:off x="548482" y="76994"/>
            <a:ext cx="6105525" cy="6408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, and 2 Content" type="objAndTwoObj">
  <p:cSld name="OBJECT_AND_TWO_OBJECT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type="title"/>
          </p:nvPr>
        </p:nvSpPr>
        <p:spPr>
          <a:xfrm>
            <a:off x="396875" y="228600"/>
            <a:ext cx="87471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38175" y="1362075"/>
            <a:ext cx="3871913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2" type="body"/>
          </p:nvPr>
        </p:nvSpPr>
        <p:spPr>
          <a:xfrm>
            <a:off x="4662488" y="1362075"/>
            <a:ext cx="3871912" cy="240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3" type="body"/>
          </p:nvPr>
        </p:nvSpPr>
        <p:spPr>
          <a:xfrm>
            <a:off x="4662488" y="3924300"/>
            <a:ext cx="3871912" cy="2409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Text, and Content" type="txAndObj">
  <p:cSld name="TEXT_AND_OBJEC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396875" y="228600"/>
            <a:ext cx="87471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38175" y="1362075"/>
            <a:ext cx="3871913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2" type="body"/>
          </p:nvPr>
        </p:nvSpPr>
        <p:spPr>
          <a:xfrm>
            <a:off x="4662488" y="1362075"/>
            <a:ext cx="3871912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357762" y="445070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74090" y="371182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638175" y="1362075"/>
            <a:ext cx="3871913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528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624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4662488" y="1362075"/>
            <a:ext cx="3871912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3528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1680"/>
              <a:buFont typeface="Noto Sans Symbols"/>
              <a:buChar char="⬛"/>
              <a:defRPr b="1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624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264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0039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0039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5052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Char char="⬛"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2418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0519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4" name="Shape 4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rgbClr val="990000"/>
              </a:buClr>
              <a:buSzPts val="1920"/>
              <a:buFont typeface="Noto Sans Symbols"/>
              <a:buNone/>
              <a:defRPr b="1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rgbClr val="990000"/>
              </a:buClr>
              <a:buSzPts val="308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990000"/>
              </a:buClr>
              <a:buSzPts val="840"/>
              <a:buFont typeface="Noto Sans Symbols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990000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374090" y="371182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6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004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83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7897813" y="-26988"/>
            <a:ext cx="1309687" cy="277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Carnegie Mellon</a:t>
            </a: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8830843" y="6611779"/>
            <a:ext cx="33855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 txBox="1"/>
          <p:nvPr/>
        </p:nvSpPr>
        <p:spPr>
          <a:xfrm>
            <a:off x="-16031" y="6629400"/>
            <a:ext cx="464934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Bryant</a:t>
            </a:r>
            <a:r>
              <a:rPr b="0" i="0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O’Hallaron, Computer Systems: A Programmer’s Perspective, Third Edition</a:t>
            </a:r>
            <a:endParaRPr b="0" i="0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.jpg"/><Relationship Id="rId9" Type="http://schemas.openxmlformats.org/officeDocument/2006/relationships/image" Target="../media/image3.jpg"/><Relationship Id="rId5" Type="http://schemas.openxmlformats.org/officeDocument/2006/relationships/image" Target="../media/image6.jpg"/><Relationship Id="rId6" Type="http://schemas.openxmlformats.org/officeDocument/2006/relationships/image" Target="../media/image1.jpg"/><Relationship Id="rId7" Type="http://schemas.openxmlformats.org/officeDocument/2006/relationships/hyperlink" Target="http://www.google.com/url?sa=i&amp;rct=j&amp;q=&amp;esrc=s&amp;source=images&amp;cd=&amp;cad=rja&amp;uact=8&amp;ved=0ahUKEwj93_aDlf_KAhVCXR4KHbAiDIoQjRwIBw&amp;url=http://www.pcmag.com/article2/0,2817,2419884,00.asp&amp;psig=AFQjCNHi1OjG5ApxQhqv_dyCgDMiSF66ZA&amp;ust=1455811067509630" TargetMode="External"/><Relationship Id="rId8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ctrTitle"/>
          </p:nvPr>
        </p:nvSpPr>
        <p:spPr>
          <a:xfrm>
            <a:off x="685800" y="1708150"/>
            <a:ext cx="7772400" cy="1720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Memories</a:t>
            </a:r>
            <a:b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15-213: Introduction to Computer Systems</a:t>
            </a:r>
            <a:b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Lecture, </a:t>
            </a:r>
            <a:r>
              <a:rPr b="0" lang="en-US" sz="2000"/>
              <a:t>June 14, 2018</a:t>
            </a:r>
            <a:endParaRPr/>
          </a:p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685800" y="3886200"/>
            <a:ext cx="7678738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Instructor: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</a:pPr>
            <a:r>
              <a:rPr lang="en-US"/>
              <a:t>Brian Railing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x="533400" y="457200"/>
            <a:ext cx="8458200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rgbClr val="606060"/>
                </a:solidFill>
                <a:latin typeface="Calibri"/>
                <a:ea typeface="Calibri"/>
                <a:cs typeface="Calibri"/>
                <a:sym typeface="Calibri"/>
              </a:rPr>
              <a:t>Recap from Lecture 10:</a:t>
            </a:r>
            <a:br>
              <a:rPr b="1" i="0" lang="en-US" sz="2400" u="none" cap="none" strike="noStrike">
                <a:solidFill>
                  <a:srgbClr val="606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 CPU Design</a:t>
            </a: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1542040" y="3505200"/>
            <a:ext cx="6510337" cy="3048000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Execution</a:t>
            </a: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2057400" y="3900160"/>
            <a:ext cx="5706052" cy="762000"/>
          </a:xfrm>
          <a:prstGeom prst="rect">
            <a:avLst/>
          </a:prstGeom>
          <a:solidFill>
            <a:srgbClr val="BFBFB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Functional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Units</a:t>
            </a:r>
            <a:endParaRPr/>
          </a:p>
        </p:txBody>
      </p:sp>
      <p:sp>
        <p:nvSpPr>
          <p:cNvPr id="289" name="Shape 289"/>
          <p:cNvSpPr/>
          <p:nvPr/>
        </p:nvSpPr>
        <p:spPr>
          <a:xfrm>
            <a:off x="1542040" y="1219200"/>
            <a:ext cx="6510337" cy="1905000"/>
          </a:xfrm>
          <a:prstGeom prst="rect">
            <a:avLst/>
          </a:prstGeom>
          <a:solidFill>
            <a:srgbClr val="F2F2F2"/>
          </a:solidFill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Instruction Control</a:t>
            </a: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2216727" y="4038600"/>
            <a:ext cx="676275" cy="4572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Branch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3759777" y="4038600"/>
            <a:ext cx="676275" cy="4572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Arith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Shape 292"/>
          <p:cNvSpPr/>
          <p:nvPr/>
        </p:nvSpPr>
        <p:spPr>
          <a:xfrm>
            <a:off x="4532890" y="4038600"/>
            <a:ext cx="674687" cy="4572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Arith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/>
          <p:nvPr/>
        </p:nvSpPr>
        <p:spPr>
          <a:xfrm>
            <a:off x="5302827" y="4038600"/>
            <a:ext cx="676275" cy="4572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Load</a:t>
            </a: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6074352" y="4038600"/>
            <a:ext cx="676275" cy="4572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Store</a:t>
            </a:r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6460115" y="1676400"/>
            <a:ext cx="1303337" cy="11430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Instruction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Cache</a:t>
            </a: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5302827" y="5562600"/>
            <a:ext cx="1447800" cy="609600"/>
          </a:xfrm>
          <a:prstGeom prst="rect">
            <a:avLst/>
          </a:prstGeom>
          <a:solidFill>
            <a:srgbClr val="8C404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Cache</a:t>
            </a: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4242377" y="1676400"/>
            <a:ext cx="1157288" cy="5334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Fetch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4242377" y="2286000"/>
            <a:ext cx="1157288" cy="5334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Instruction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Decode</a:t>
            </a:r>
            <a:endParaRPr/>
          </a:p>
        </p:txBody>
      </p:sp>
      <p:cxnSp>
        <p:nvCxnSpPr>
          <p:cNvPr id="299" name="Shape 299"/>
          <p:cNvCxnSpPr/>
          <p:nvPr/>
        </p:nvCxnSpPr>
        <p:spPr>
          <a:xfrm>
            <a:off x="5399665" y="1948130"/>
            <a:ext cx="106045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0" name="Shape 300"/>
          <p:cNvCxnSpPr/>
          <p:nvPr/>
        </p:nvCxnSpPr>
        <p:spPr>
          <a:xfrm rot="10800000">
            <a:off x="5399665" y="2562880"/>
            <a:ext cx="106045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1" name="Shape 301"/>
          <p:cNvCxnSpPr/>
          <p:nvPr/>
        </p:nvCxnSpPr>
        <p:spPr>
          <a:xfrm>
            <a:off x="4820227" y="2819400"/>
            <a:ext cx="0" cy="990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2" name="Shape 302"/>
          <p:cNvSpPr/>
          <p:nvPr/>
        </p:nvSpPr>
        <p:spPr>
          <a:xfrm flipH="1">
            <a:off x="2313565" y="1752600"/>
            <a:ext cx="1928812" cy="2286000"/>
          </a:xfrm>
          <a:custGeom>
            <a:pathLst>
              <a:path extrusionOk="0" h="864" w="14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cap="flat" cmpd="sng" w="28575">
            <a:solidFill>
              <a:schemeClr val="dk1"/>
            </a:solidFill>
            <a:prstDash val="dot"/>
            <a:round/>
            <a:headEnd len="med" w="med" type="triangl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3" name="Shape 303"/>
          <p:cNvCxnSpPr/>
          <p:nvPr/>
        </p:nvCxnSpPr>
        <p:spPr>
          <a:xfrm rot="5400000">
            <a:off x="4963102" y="5029200"/>
            <a:ext cx="1066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4" name="Shape 304"/>
          <p:cNvCxnSpPr/>
          <p:nvPr/>
        </p:nvCxnSpPr>
        <p:spPr>
          <a:xfrm rot="-5400000">
            <a:off x="5253615" y="5029200"/>
            <a:ext cx="1066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5" name="Shape 305"/>
          <p:cNvCxnSpPr/>
          <p:nvPr/>
        </p:nvCxnSpPr>
        <p:spPr>
          <a:xfrm rot="5400000">
            <a:off x="5734627" y="5029200"/>
            <a:ext cx="1066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6" name="Shape 306"/>
          <p:cNvCxnSpPr/>
          <p:nvPr/>
        </p:nvCxnSpPr>
        <p:spPr>
          <a:xfrm rot="5400000">
            <a:off x="6023552" y="5029200"/>
            <a:ext cx="10668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7" name="Shape 307"/>
          <p:cNvSpPr txBox="1"/>
          <p:nvPr/>
        </p:nvSpPr>
        <p:spPr>
          <a:xfrm>
            <a:off x="5514320" y="1673423"/>
            <a:ext cx="7822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</a:t>
            </a:r>
            <a:endParaRPr/>
          </a:p>
        </p:txBody>
      </p:sp>
      <p:sp>
        <p:nvSpPr>
          <p:cNvPr id="308" name="Shape 308"/>
          <p:cNvSpPr txBox="1"/>
          <p:nvPr/>
        </p:nvSpPr>
        <p:spPr>
          <a:xfrm>
            <a:off x="5410200" y="2286000"/>
            <a:ext cx="106914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Instructions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4800600" y="2816423"/>
            <a:ext cx="101098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  <a:endParaRPr/>
          </a:p>
        </p:txBody>
      </p:sp>
      <p:sp>
        <p:nvSpPr>
          <p:cNvPr id="310" name="Shape 310"/>
          <p:cNvSpPr txBox="1"/>
          <p:nvPr/>
        </p:nvSpPr>
        <p:spPr>
          <a:xfrm>
            <a:off x="2286000" y="3166080"/>
            <a:ext cx="12919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 OK?</a:t>
            </a:r>
            <a:endParaRPr/>
          </a:p>
        </p:txBody>
      </p:sp>
      <p:sp>
        <p:nvSpPr>
          <p:cNvPr id="311" name="Shape 311"/>
          <p:cNvSpPr txBox="1"/>
          <p:nvPr/>
        </p:nvSpPr>
        <p:spPr>
          <a:xfrm>
            <a:off x="6515677" y="5240179"/>
            <a:ext cx="43473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</p:txBody>
      </p:sp>
      <p:sp>
        <p:nvSpPr>
          <p:cNvPr id="312" name="Shape 312"/>
          <p:cNvSpPr txBox="1"/>
          <p:nvPr/>
        </p:nvSpPr>
        <p:spPr>
          <a:xfrm>
            <a:off x="5735940" y="5257800"/>
            <a:ext cx="43473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/>
          </a:p>
        </p:txBody>
      </p:sp>
      <p:sp>
        <p:nvSpPr>
          <p:cNvPr id="313" name="Shape 313"/>
          <p:cNvSpPr txBox="1"/>
          <p:nvPr/>
        </p:nvSpPr>
        <p:spPr>
          <a:xfrm>
            <a:off x="5084584" y="5011579"/>
            <a:ext cx="478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Addr.</a:t>
            </a:r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5853440" y="5011579"/>
            <a:ext cx="47801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Addr.</a:t>
            </a:r>
            <a:endParaRPr b="1"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5" name="Shape 315"/>
          <p:cNvCxnSpPr/>
          <p:nvPr/>
        </p:nvCxnSpPr>
        <p:spPr>
          <a:xfrm>
            <a:off x="2543175" y="3810000"/>
            <a:ext cx="0" cy="22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6" name="Shape 316"/>
          <p:cNvCxnSpPr/>
          <p:nvPr/>
        </p:nvCxnSpPr>
        <p:spPr>
          <a:xfrm>
            <a:off x="4087812" y="3810000"/>
            <a:ext cx="0" cy="22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7" name="Shape 317"/>
          <p:cNvCxnSpPr/>
          <p:nvPr/>
        </p:nvCxnSpPr>
        <p:spPr>
          <a:xfrm>
            <a:off x="4857750" y="3810000"/>
            <a:ext cx="0" cy="22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8" name="Shape 318"/>
          <p:cNvCxnSpPr/>
          <p:nvPr/>
        </p:nvCxnSpPr>
        <p:spPr>
          <a:xfrm>
            <a:off x="5630862" y="3810000"/>
            <a:ext cx="0" cy="22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19" name="Shape 319"/>
          <p:cNvCxnSpPr/>
          <p:nvPr/>
        </p:nvCxnSpPr>
        <p:spPr>
          <a:xfrm>
            <a:off x="6400800" y="3810000"/>
            <a:ext cx="0" cy="22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0" name="Shape 320"/>
          <p:cNvCxnSpPr/>
          <p:nvPr/>
        </p:nvCxnSpPr>
        <p:spPr>
          <a:xfrm>
            <a:off x="2543175" y="3810000"/>
            <a:ext cx="3857625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Shape 321"/>
          <p:cNvSpPr/>
          <p:nvPr/>
        </p:nvSpPr>
        <p:spPr>
          <a:xfrm>
            <a:off x="2989840" y="4038600"/>
            <a:ext cx="673100" cy="4572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Arith</a:t>
            </a:r>
            <a:endParaRPr b="1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Shape 322"/>
          <p:cNvCxnSpPr/>
          <p:nvPr/>
        </p:nvCxnSpPr>
        <p:spPr>
          <a:xfrm>
            <a:off x="3314700" y="3810000"/>
            <a:ext cx="0" cy="2286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3" name="Shape 323"/>
          <p:cNvCxnSpPr/>
          <p:nvPr/>
        </p:nvCxnSpPr>
        <p:spPr>
          <a:xfrm>
            <a:off x="1735715" y="4876800"/>
            <a:ext cx="5214696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324" name="Shape 324"/>
          <p:cNvGrpSpPr/>
          <p:nvPr/>
        </p:nvGrpSpPr>
        <p:grpSpPr>
          <a:xfrm>
            <a:off x="2507240" y="4495800"/>
            <a:ext cx="3857625" cy="381000"/>
            <a:chOff x="768" y="2016"/>
            <a:chExt cx="1920" cy="144"/>
          </a:xfrm>
        </p:grpSpPr>
        <p:cxnSp>
          <p:nvCxnSpPr>
            <p:cNvPr id="325" name="Shape 325"/>
            <p:cNvCxnSpPr/>
            <p:nvPr/>
          </p:nvCxnSpPr>
          <p:spPr>
            <a:xfrm>
              <a:off x="768" y="2016"/>
              <a:ext cx="0" cy="144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26" name="Shape 326"/>
            <p:cNvCxnSpPr/>
            <p:nvPr/>
          </p:nvCxnSpPr>
          <p:spPr>
            <a:xfrm>
              <a:off x="1536" y="2016"/>
              <a:ext cx="0" cy="144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27" name="Shape 327"/>
            <p:cNvCxnSpPr/>
            <p:nvPr/>
          </p:nvCxnSpPr>
          <p:spPr>
            <a:xfrm>
              <a:off x="1920" y="2016"/>
              <a:ext cx="0" cy="144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28" name="Shape 328"/>
            <p:cNvCxnSpPr/>
            <p:nvPr/>
          </p:nvCxnSpPr>
          <p:spPr>
            <a:xfrm>
              <a:off x="2304" y="2016"/>
              <a:ext cx="0" cy="144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29" name="Shape 329"/>
            <p:cNvCxnSpPr/>
            <p:nvPr/>
          </p:nvCxnSpPr>
          <p:spPr>
            <a:xfrm>
              <a:off x="2688" y="2016"/>
              <a:ext cx="0" cy="144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  <p:cxnSp>
          <p:nvCxnSpPr>
            <p:cNvPr id="330" name="Shape 330"/>
            <p:cNvCxnSpPr/>
            <p:nvPr/>
          </p:nvCxnSpPr>
          <p:spPr>
            <a:xfrm>
              <a:off x="1152" y="2016"/>
              <a:ext cx="0" cy="144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med" w="med" type="triangle"/>
              <a:tailEnd len="med" w="med" type="triangle"/>
            </a:ln>
          </p:spPr>
        </p:cxnSp>
      </p:grpSp>
      <p:sp>
        <p:nvSpPr>
          <p:cNvPr id="331" name="Shape 331"/>
          <p:cNvSpPr/>
          <p:nvPr/>
        </p:nvSpPr>
        <p:spPr>
          <a:xfrm>
            <a:off x="2796165" y="4829175"/>
            <a:ext cx="15149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 Results</a:t>
            </a: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2796165" y="1828800"/>
            <a:ext cx="1157287" cy="990600"/>
          </a:xfrm>
          <a:prstGeom prst="rect">
            <a:avLst/>
          </a:prstGeom>
          <a:solidFill>
            <a:srgbClr val="F1C7C7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Retirement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</a:t>
            </a: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2989840" y="2286000"/>
            <a:ext cx="769937" cy="457200"/>
          </a:xfrm>
          <a:prstGeom prst="rect">
            <a:avLst/>
          </a:prstGeom>
          <a:solidFill>
            <a:srgbClr val="7F7F7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Register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File</a:t>
            </a:r>
            <a:endParaRPr/>
          </a:p>
        </p:txBody>
      </p:sp>
      <p:cxnSp>
        <p:nvCxnSpPr>
          <p:cNvPr id="334" name="Shape 334"/>
          <p:cNvCxnSpPr/>
          <p:nvPr/>
        </p:nvCxnSpPr>
        <p:spPr>
          <a:xfrm>
            <a:off x="2313565" y="2209800"/>
            <a:ext cx="482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335" name="Shape 335"/>
          <p:cNvSpPr/>
          <p:nvPr/>
        </p:nvSpPr>
        <p:spPr>
          <a:xfrm flipH="1">
            <a:off x="1904999" y="2667000"/>
            <a:ext cx="891166" cy="2209800"/>
          </a:xfrm>
          <a:custGeom>
            <a:pathLst>
              <a:path extrusionOk="0" h="864" w="144">
                <a:moveTo>
                  <a:pt x="0" y="0"/>
                </a:moveTo>
                <a:lnTo>
                  <a:pt x="144" y="0"/>
                </a:lnTo>
                <a:lnTo>
                  <a:pt x="144" y="864"/>
                </a:ln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Shape 336"/>
          <p:cNvSpPr txBox="1"/>
          <p:nvPr/>
        </p:nvSpPr>
        <p:spPr>
          <a:xfrm>
            <a:off x="457200" y="3159100"/>
            <a:ext cx="144520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Updates</a:t>
            </a:r>
            <a:endParaRPr/>
          </a:p>
        </p:txBody>
      </p:sp>
      <p:cxnSp>
        <p:nvCxnSpPr>
          <p:cNvPr id="337" name="Shape 337"/>
          <p:cNvCxnSpPr/>
          <p:nvPr/>
        </p:nvCxnSpPr>
        <p:spPr>
          <a:xfrm>
            <a:off x="3759777" y="2514600"/>
            <a:ext cx="4826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8" name="Shape 338"/>
          <p:cNvSpPr/>
          <p:nvPr/>
        </p:nvSpPr>
        <p:spPr>
          <a:xfrm>
            <a:off x="3856615" y="2819400"/>
            <a:ext cx="963612" cy="228600"/>
          </a:xfrm>
          <a:custGeom>
            <a:pathLst>
              <a:path extrusionOk="0" h="144" w="480">
                <a:moveTo>
                  <a:pt x="480" y="144"/>
                </a:moveTo>
                <a:lnTo>
                  <a:pt x="0" y="144"/>
                </a:lnTo>
                <a:lnTo>
                  <a:pt x="0" y="0"/>
                </a:ln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title"/>
          </p:nvPr>
        </p:nvSpPr>
        <p:spPr>
          <a:xfrm>
            <a:off x="533400" y="457200"/>
            <a:ext cx="8458200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it Really Looks Like</a:t>
            </a:r>
            <a:endParaRPr/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3665" y="1143000"/>
            <a:ext cx="4479905" cy="16048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Shape 345"/>
          <p:cNvGrpSpPr/>
          <p:nvPr/>
        </p:nvGrpSpPr>
        <p:grpSpPr>
          <a:xfrm>
            <a:off x="381000" y="1325115"/>
            <a:ext cx="1269707" cy="3317069"/>
            <a:chOff x="381000" y="1325115"/>
            <a:chExt cx="1269707" cy="3317069"/>
          </a:xfrm>
        </p:grpSpPr>
        <p:grpSp>
          <p:nvGrpSpPr>
            <p:cNvPr id="346" name="Shape 346"/>
            <p:cNvGrpSpPr/>
            <p:nvPr/>
          </p:nvGrpSpPr>
          <p:grpSpPr>
            <a:xfrm>
              <a:off x="404999" y="1676400"/>
              <a:ext cx="1233237" cy="2965784"/>
              <a:chOff x="3892216" y="2971800"/>
              <a:chExt cx="1233237" cy="2965784"/>
            </a:xfrm>
          </p:grpSpPr>
          <p:pic>
            <p:nvPicPr>
              <p:cNvPr descr="A new generation of performance" id="347" name="Shape 347"/>
              <p:cNvPicPr preferRelativeResize="0"/>
              <p:nvPr/>
            </p:nvPicPr>
            <p:blipFill rotWithShape="1">
              <a:blip r:embed="rId4">
                <a:alphaModFix/>
              </a:blip>
              <a:srcRect b="0" l="26628" r="25903" t="0"/>
              <a:stretch/>
            </p:blipFill>
            <p:spPr>
              <a:xfrm>
                <a:off x="3892216" y="2971800"/>
                <a:ext cx="1233237" cy="2895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8" name="Shape 348"/>
              <p:cNvSpPr txBox="1"/>
              <p:nvPr/>
            </p:nvSpPr>
            <p:spPr>
              <a:xfrm>
                <a:off x="3922296" y="5660585"/>
                <a:ext cx="91627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1" lang="en-US" sz="1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Source: Dell</a:t>
                </a:r>
                <a:endParaRPr/>
              </a:p>
            </p:txBody>
          </p:sp>
        </p:grpSp>
        <p:sp>
          <p:nvSpPr>
            <p:cNvPr id="349" name="Shape 349"/>
            <p:cNvSpPr txBox="1"/>
            <p:nvPr/>
          </p:nvSpPr>
          <p:spPr>
            <a:xfrm>
              <a:off x="381000" y="1325115"/>
              <a:ext cx="1269707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404040"/>
                  </a:solidFill>
                  <a:latin typeface="Calibri"/>
                  <a:ea typeface="Calibri"/>
                  <a:cs typeface="Calibri"/>
                  <a:sym typeface="Calibri"/>
                </a:rPr>
                <a:t>Desktop PC</a:t>
              </a:r>
              <a:endParaRPr/>
            </a:p>
          </p:txBody>
        </p:sp>
      </p:grpSp>
      <p:grpSp>
        <p:nvGrpSpPr>
          <p:cNvPr id="350" name="Shape 350"/>
          <p:cNvGrpSpPr/>
          <p:nvPr/>
        </p:nvGrpSpPr>
        <p:grpSpPr>
          <a:xfrm>
            <a:off x="4361370" y="2747894"/>
            <a:ext cx="2572830" cy="3779470"/>
            <a:chOff x="4361370" y="2747894"/>
            <a:chExt cx="2572830" cy="3779470"/>
          </a:xfrm>
        </p:grpSpPr>
        <p:grpSp>
          <p:nvGrpSpPr>
            <p:cNvPr id="351" name="Shape 351"/>
            <p:cNvGrpSpPr/>
            <p:nvPr/>
          </p:nvGrpSpPr>
          <p:grpSpPr>
            <a:xfrm>
              <a:off x="4361370" y="3805949"/>
              <a:ext cx="2362800" cy="2721415"/>
              <a:chOff x="2514600" y="3733800"/>
              <a:chExt cx="2362800" cy="2721415"/>
            </a:xfrm>
          </p:grpSpPr>
          <p:grpSp>
            <p:nvGrpSpPr>
              <p:cNvPr id="352" name="Shape 352"/>
              <p:cNvGrpSpPr/>
              <p:nvPr/>
            </p:nvGrpSpPr>
            <p:grpSpPr>
              <a:xfrm>
                <a:off x="2544680" y="4100899"/>
                <a:ext cx="2332720" cy="2354316"/>
                <a:chOff x="2544680" y="4100899"/>
                <a:chExt cx="2332720" cy="2354316"/>
              </a:xfrm>
            </p:grpSpPr>
            <p:sp>
              <p:nvSpPr>
                <p:cNvPr id="353" name="Shape 353"/>
                <p:cNvSpPr txBox="1"/>
                <p:nvPr/>
              </p:nvSpPr>
              <p:spPr>
                <a:xfrm>
                  <a:off x="2544680" y="6178216"/>
                  <a:ext cx="916276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1" lang="en-US"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Source: Dell</a:t>
                  </a:r>
                  <a:endParaRPr/>
                </a:p>
              </p:txBody>
            </p:sp>
            <p:pic>
              <p:nvPicPr>
                <p:cNvPr descr="http://snpi.dell.com/snp/images/products/large/en-us~NW73C/NW73C.jpg" id="354" name="Shape 354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20292" l="16295" r="16251" t="17179"/>
                <a:stretch/>
              </p:blipFill>
              <p:spPr>
                <a:xfrm>
                  <a:off x="2590800" y="4100899"/>
                  <a:ext cx="2286600" cy="21196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55" name="Shape 355"/>
              <p:cNvSpPr txBox="1"/>
              <p:nvPr/>
            </p:nvSpPr>
            <p:spPr>
              <a:xfrm>
                <a:off x="2514600" y="3733800"/>
                <a:ext cx="147386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solidFill>
                      <a:srgbClr val="40404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Motherboard</a:t>
                </a:r>
                <a:endParaRPr/>
              </a:p>
            </p:txBody>
          </p:sp>
        </p:grpSp>
        <p:cxnSp>
          <p:nvCxnSpPr>
            <p:cNvPr id="356" name="Shape 356"/>
            <p:cNvCxnSpPr/>
            <p:nvPr/>
          </p:nvCxnSpPr>
          <p:spPr>
            <a:xfrm flipH="1" rot="10800000">
              <a:off x="6019800" y="2747894"/>
              <a:ext cx="914400" cy="1363912"/>
            </a:xfrm>
            <a:prstGeom prst="straightConnector1">
              <a:avLst/>
            </a:prstGeom>
            <a:noFill/>
            <a:ln cap="flat" cmpd="sng" w="25400">
              <a:solidFill>
                <a:srgbClr val="C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grpSp>
        <p:nvGrpSpPr>
          <p:cNvPr id="357" name="Shape 357"/>
          <p:cNvGrpSpPr/>
          <p:nvPr/>
        </p:nvGrpSpPr>
        <p:grpSpPr>
          <a:xfrm>
            <a:off x="6705600" y="2799337"/>
            <a:ext cx="2371522" cy="1450968"/>
            <a:chOff x="6705600" y="2799337"/>
            <a:chExt cx="2371522" cy="1450968"/>
          </a:xfrm>
        </p:grpSpPr>
        <p:grpSp>
          <p:nvGrpSpPr>
            <p:cNvPr id="358" name="Shape 358"/>
            <p:cNvGrpSpPr/>
            <p:nvPr/>
          </p:nvGrpSpPr>
          <p:grpSpPr>
            <a:xfrm>
              <a:off x="6705600" y="3158289"/>
              <a:ext cx="2371522" cy="1092016"/>
              <a:chOff x="6356688" y="5430633"/>
              <a:chExt cx="2371522" cy="1092016"/>
            </a:xfrm>
          </p:grpSpPr>
          <p:grpSp>
            <p:nvGrpSpPr>
              <p:cNvPr id="359" name="Shape 359"/>
              <p:cNvGrpSpPr/>
              <p:nvPr/>
            </p:nvGrpSpPr>
            <p:grpSpPr>
              <a:xfrm>
                <a:off x="6356688" y="5805981"/>
                <a:ext cx="2140284" cy="716668"/>
                <a:chOff x="6406816" y="5586147"/>
                <a:chExt cx="2140284" cy="716668"/>
              </a:xfrm>
            </p:grpSpPr>
            <p:sp>
              <p:nvSpPr>
                <p:cNvPr id="360" name="Shape 360"/>
                <p:cNvSpPr txBox="1"/>
                <p:nvPr/>
              </p:nvSpPr>
              <p:spPr>
                <a:xfrm>
                  <a:off x="6406816" y="6025816"/>
                  <a:ext cx="916276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1" lang="en-US" sz="1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Source: Dell</a:t>
                  </a:r>
                  <a:endParaRPr/>
                </a:p>
              </p:txBody>
            </p:sp>
            <p:pic>
              <p:nvPicPr>
                <p:cNvPr descr="http://snpi.dell.com/snp/images/products/large/en-us~A7187318/A7187318r1.jpg" id="361" name="Shape 361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37933" l="0" r="0" t="38108"/>
                <a:stretch/>
              </p:blipFill>
              <p:spPr>
                <a:xfrm>
                  <a:off x="6477000" y="5586147"/>
                  <a:ext cx="2070100" cy="4959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362" name="Shape 362"/>
              <p:cNvSpPr txBox="1"/>
              <p:nvPr/>
            </p:nvSpPr>
            <p:spPr>
              <a:xfrm>
                <a:off x="6375258" y="5430633"/>
                <a:ext cx="235295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1800">
                    <a:solidFill>
                      <a:srgbClr val="40404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Main memory (DRAM)</a:t>
                </a:r>
                <a:endParaRPr/>
              </a:p>
            </p:txBody>
          </p:sp>
        </p:grpSp>
        <p:cxnSp>
          <p:nvCxnSpPr>
            <p:cNvPr id="363" name="Shape 363"/>
            <p:cNvCxnSpPr/>
            <p:nvPr/>
          </p:nvCxnSpPr>
          <p:spPr>
            <a:xfrm flipH="1" rot="10800000">
              <a:off x="8534400" y="2799337"/>
              <a:ext cx="152400" cy="324863"/>
            </a:xfrm>
            <a:prstGeom prst="straightConnector1">
              <a:avLst/>
            </a:prstGeom>
            <a:noFill/>
            <a:ln cap="flat" cmpd="sng" w="25400">
              <a:solidFill>
                <a:srgbClr val="C00000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grpSp>
        <p:nvGrpSpPr>
          <p:cNvPr id="364" name="Shape 364"/>
          <p:cNvGrpSpPr/>
          <p:nvPr/>
        </p:nvGrpSpPr>
        <p:grpSpPr>
          <a:xfrm>
            <a:off x="2055545" y="2057289"/>
            <a:ext cx="2336012" cy="4212311"/>
            <a:chOff x="2055545" y="2057289"/>
            <a:chExt cx="2336012" cy="4212311"/>
          </a:xfrm>
        </p:grpSpPr>
        <p:grpSp>
          <p:nvGrpSpPr>
            <p:cNvPr id="365" name="Shape 365"/>
            <p:cNvGrpSpPr/>
            <p:nvPr/>
          </p:nvGrpSpPr>
          <p:grpSpPr>
            <a:xfrm>
              <a:off x="2055545" y="2057289"/>
              <a:ext cx="2336012" cy="4212311"/>
              <a:chOff x="2055545" y="2057289"/>
              <a:chExt cx="2336012" cy="4212311"/>
            </a:xfrm>
          </p:grpSpPr>
          <p:grpSp>
            <p:nvGrpSpPr>
              <p:cNvPr id="366" name="Shape 366"/>
              <p:cNvGrpSpPr/>
              <p:nvPr/>
            </p:nvGrpSpPr>
            <p:grpSpPr>
              <a:xfrm>
                <a:off x="2055545" y="3158289"/>
                <a:ext cx="1975034" cy="3111311"/>
                <a:chOff x="6324750" y="3200400"/>
                <a:chExt cx="1975034" cy="3111311"/>
              </a:xfrm>
            </p:grpSpPr>
            <p:grpSp>
              <p:nvGrpSpPr>
                <p:cNvPr id="367" name="Shape 367"/>
                <p:cNvGrpSpPr/>
                <p:nvPr/>
              </p:nvGrpSpPr>
              <p:grpSpPr>
                <a:xfrm>
                  <a:off x="6324750" y="3499754"/>
                  <a:ext cx="1678255" cy="2811957"/>
                  <a:chOff x="272712" y="3001880"/>
                  <a:chExt cx="1678255" cy="2811957"/>
                </a:xfrm>
              </p:grpSpPr>
              <p:pic>
                <p:nvPicPr>
                  <p:cNvPr descr="http://www9.pcmag.com/media/images/387706-intel-haswell.jpg?thumb=y" id="368" name="Shape 368">
                    <a:hlinkClick r:id="rId7"/>
                  </p:cNvPr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0" r="0" t="0"/>
                  <a:stretch/>
                </p:blipFill>
                <p:spPr>
                  <a:xfrm>
                    <a:off x="272712" y="3001880"/>
                    <a:ext cx="1552575" cy="15525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69" name="Shape 369"/>
                  <p:cNvSpPr txBox="1"/>
                  <p:nvPr/>
                </p:nvSpPr>
                <p:spPr>
                  <a:xfrm>
                    <a:off x="304800" y="4385875"/>
                    <a:ext cx="148854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1" lang="en-US"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Source: PC Magazine</a:t>
                    </a:r>
                    <a:endParaRPr/>
                  </a:p>
                </p:txBody>
              </p:sp>
              <p:sp>
                <p:nvSpPr>
                  <p:cNvPr id="370" name="Shape 370"/>
                  <p:cNvSpPr txBox="1"/>
                  <p:nvPr/>
                </p:nvSpPr>
                <p:spPr>
                  <a:xfrm>
                    <a:off x="317891" y="5536838"/>
                    <a:ext cx="1633076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0" i="1" lang="en-US" sz="12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Source: techreport.com</a:t>
                    </a:r>
                    <a:endParaRPr/>
                  </a:p>
                </p:txBody>
              </p:sp>
            </p:grpSp>
            <p:sp>
              <p:nvSpPr>
                <p:cNvPr id="371" name="Shape 371"/>
                <p:cNvSpPr txBox="1"/>
                <p:nvPr/>
              </p:nvSpPr>
              <p:spPr>
                <a:xfrm>
                  <a:off x="6372140" y="3200400"/>
                  <a:ext cx="1927644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800">
                      <a:solidFill>
                        <a:srgbClr val="40404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CPU (Intel Core i7)</a:t>
                  </a:r>
                  <a:endParaRPr/>
                </a:p>
              </p:txBody>
            </p:sp>
          </p:grpSp>
          <p:cxnSp>
            <p:nvCxnSpPr>
              <p:cNvPr id="372" name="Shape 372"/>
              <p:cNvCxnSpPr>
                <a:stCxn id="371" idx="0"/>
              </p:cNvCxnSpPr>
              <p:nvPr/>
            </p:nvCxnSpPr>
            <p:spPr>
              <a:xfrm flipH="1" rot="10800000">
                <a:off x="3066757" y="2057289"/>
                <a:ext cx="1324800" cy="1101000"/>
              </a:xfrm>
              <a:prstGeom prst="straightConnector1">
                <a:avLst/>
              </a:prstGeom>
              <a:noFill/>
              <a:ln cap="flat" cmpd="sng" w="25400">
                <a:solidFill>
                  <a:srgbClr val="C00000"/>
                </a:solidFill>
                <a:prstDash val="solid"/>
                <a:round/>
                <a:headEnd len="sm" w="sm" type="none"/>
                <a:tailEnd len="med" w="med" type="stealth"/>
              </a:ln>
            </p:spPr>
          </p:cxnSp>
        </p:grpSp>
        <p:pic>
          <p:nvPicPr>
            <p:cNvPr descr="http://techreport.com/r.x/ivy-bridge/die-layout.jpg" id="373" name="Shape 373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133600" y="5214223"/>
              <a:ext cx="1964625" cy="80486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/>
          <p:nvPr>
            <p:ph type="title"/>
          </p:nvPr>
        </p:nvSpPr>
        <p:spPr>
          <a:xfrm>
            <a:off x="533400" y="457200"/>
            <a:ext cx="8458200" cy="5730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it Really Looks Like (Cont.)</a:t>
            </a:r>
            <a:endParaRPr/>
          </a:p>
        </p:txBody>
      </p:sp>
      <p:sp>
        <p:nvSpPr>
          <p:cNvPr id="379" name="Shape 379"/>
          <p:cNvSpPr txBox="1"/>
          <p:nvPr/>
        </p:nvSpPr>
        <p:spPr>
          <a:xfrm>
            <a:off x="6553200" y="4343400"/>
            <a:ext cx="19287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Intel Sandy Bridge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Processor Die</a:t>
            </a:r>
            <a:endParaRPr/>
          </a:p>
        </p:txBody>
      </p:sp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030287"/>
            <a:ext cx="5575300" cy="5559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Shape 381"/>
          <p:cNvSpPr txBox="1"/>
          <p:nvPr/>
        </p:nvSpPr>
        <p:spPr>
          <a:xfrm>
            <a:off x="5880100" y="5105400"/>
            <a:ext cx="296687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L1: 32KB Instruction + 32KB Data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L2: 256KB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L3: 3–20MB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Cache Organization (S, E, B)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Shape 388"/>
          <p:cNvSpPr/>
          <p:nvPr/>
        </p:nvSpPr>
        <p:spPr>
          <a:xfrm rot="5400000">
            <a:off x="4114801" y="-495835"/>
            <a:ext cx="228600" cy="4648201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Shape 389"/>
          <p:cNvGrpSpPr/>
          <p:nvPr/>
        </p:nvGrpSpPr>
        <p:grpSpPr>
          <a:xfrm>
            <a:off x="1905000" y="2078999"/>
            <a:ext cx="4648200" cy="492484"/>
            <a:chOff x="1637766" y="1995289"/>
            <a:chExt cx="4648200" cy="492484"/>
          </a:xfrm>
        </p:grpSpPr>
        <p:sp>
          <p:nvSpPr>
            <p:cNvPr id="390" name="Shape 390"/>
            <p:cNvSpPr/>
            <p:nvPr/>
          </p:nvSpPr>
          <p:spPr>
            <a:xfrm>
              <a:off x="1637766" y="1995289"/>
              <a:ext cx="4648200" cy="492484"/>
            </a:xfrm>
            <a:prstGeom prst="rect">
              <a:avLst/>
            </a:prstGeom>
            <a:solidFill>
              <a:srgbClr val="D5D5F4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1784795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Shape 392"/>
            <p:cNvSpPr/>
            <p:nvPr/>
          </p:nvSpPr>
          <p:spPr>
            <a:xfrm>
              <a:off x="3048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3" name="Shape 393"/>
            <p:cNvCxnSpPr/>
            <p:nvPr/>
          </p:nvCxnSpPr>
          <p:spPr>
            <a:xfrm>
              <a:off x="4349839" y="2254873"/>
              <a:ext cx="609600" cy="1588"/>
            </a:xfrm>
            <a:prstGeom prst="straightConnector1">
              <a:avLst/>
            </a:prstGeom>
            <a:noFill/>
            <a:ln cap="rnd" cmpd="sng" w="762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394" name="Shape 394"/>
            <p:cNvSpPr/>
            <p:nvPr/>
          </p:nvSpPr>
          <p:spPr>
            <a:xfrm>
              <a:off x="4953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95" name="Shape 395"/>
          <p:cNvCxnSpPr/>
          <p:nvPr/>
        </p:nvCxnSpPr>
        <p:spPr>
          <a:xfrm>
            <a:off x="2133600" y="4019283"/>
            <a:ext cx="4267200" cy="11116"/>
          </a:xfrm>
          <a:prstGeom prst="straightConnector1">
            <a:avLst/>
          </a:prstGeom>
          <a:noFill/>
          <a:ln cap="rnd" cmpd="sng" w="762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96" name="Shape 396"/>
          <p:cNvSpPr/>
          <p:nvPr/>
        </p:nvSpPr>
        <p:spPr>
          <a:xfrm>
            <a:off x="1524000" y="2067735"/>
            <a:ext cx="228600" cy="2732865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Shape 397"/>
          <p:cNvSpPr txBox="1"/>
          <p:nvPr/>
        </p:nvSpPr>
        <p:spPr>
          <a:xfrm>
            <a:off x="3886200" y="1344634"/>
            <a:ext cx="19575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= 2</a:t>
            </a:r>
            <a:r>
              <a:rPr b="1"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lines per set</a:t>
            </a:r>
            <a:endParaRPr/>
          </a:p>
        </p:txBody>
      </p:sp>
      <p:sp>
        <p:nvSpPr>
          <p:cNvPr id="398" name="Shape 398"/>
          <p:cNvSpPr txBox="1"/>
          <p:nvPr/>
        </p:nvSpPr>
        <p:spPr>
          <a:xfrm>
            <a:off x="427333" y="3244405"/>
            <a:ext cx="11224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= 2</a:t>
            </a:r>
            <a:r>
              <a:rPr b="1"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sets</a:t>
            </a:r>
            <a:endParaRPr/>
          </a:p>
        </p:txBody>
      </p:sp>
      <p:cxnSp>
        <p:nvCxnSpPr>
          <p:cNvPr id="399" name="Shape 399"/>
          <p:cNvCxnSpPr>
            <a:endCxn id="400" idx="1"/>
          </p:cNvCxnSpPr>
          <p:nvPr/>
        </p:nvCxnSpPr>
        <p:spPr>
          <a:xfrm flipH="1" rot="10800000">
            <a:off x="6553300" y="2070349"/>
            <a:ext cx="596700" cy="104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400" name="Shape 400"/>
          <p:cNvSpPr txBox="1"/>
          <p:nvPr/>
        </p:nvSpPr>
        <p:spPr>
          <a:xfrm>
            <a:off x="7150000" y="1885683"/>
            <a:ext cx="470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383E0"/>
                </a:solidFill>
                <a:latin typeface="Calibri"/>
                <a:ea typeface="Calibri"/>
                <a:cs typeface="Calibri"/>
                <a:sym typeface="Calibri"/>
              </a:rPr>
              <a:t>set</a:t>
            </a:r>
            <a:endParaRPr/>
          </a:p>
        </p:txBody>
      </p:sp>
      <p:cxnSp>
        <p:nvCxnSpPr>
          <p:cNvPr id="401" name="Shape 401"/>
          <p:cNvCxnSpPr/>
          <p:nvPr/>
        </p:nvCxnSpPr>
        <p:spPr>
          <a:xfrm>
            <a:off x="6096000" y="2338583"/>
            <a:ext cx="914400" cy="138451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402" name="Shape 402"/>
          <p:cNvSpPr txBox="1"/>
          <p:nvPr/>
        </p:nvSpPr>
        <p:spPr>
          <a:xfrm>
            <a:off x="6971766" y="2278351"/>
            <a:ext cx="5357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8383E0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endParaRPr/>
          </a:p>
        </p:txBody>
      </p:sp>
      <p:grpSp>
        <p:nvGrpSpPr>
          <p:cNvPr id="403" name="Shape 403"/>
          <p:cNvGrpSpPr/>
          <p:nvPr/>
        </p:nvGrpSpPr>
        <p:grpSpPr>
          <a:xfrm>
            <a:off x="1905000" y="2647683"/>
            <a:ext cx="4648200" cy="492484"/>
            <a:chOff x="1637766" y="1995289"/>
            <a:chExt cx="4648200" cy="492484"/>
          </a:xfrm>
        </p:grpSpPr>
        <p:sp>
          <p:nvSpPr>
            <p:cNvPr id="404" name="Shape 404"/>
            <p:cNvSpPr/>
            <p:nvPr/>
          </p:nvSpPr>
          <p:spPr>
            <a:xfrm>
              <a:off x="1637766" y="1995289"/>
              <a:ext cx="4648200" cy="492484"/>
            </a:xfrm>
            <a:prstGeom prst="rect">
              <a:avLst/>
            </a:prstGeom>
            <a:solidFill>
              <a:srgbClr val="D5D5F4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1784795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>
              <a:off x="3048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7" name="Shape 407"/>
            <p:cNvCxnSpPr/>
            <p:nvPr/>
          </p:nvCxnSpPr>
          <p:spPr>
            <a:xfrm>
              <a:off x="4349839" y="2254873"/>
              <a:ext cx="609600" cy="1588"/>
            </a:xfrm>
            <a:prstGeom prst="straightConnector1">
              <a:avLst/>
            </a:prstGeom>
            <a:noFill/>
            <a:ln cap="rnd" cmpd="sng" w="762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408" name="Shape 408"/>
            <p:cNvSpPr/>
            <p:nvPr/>
          </p:nvSpPr>
          <p:spPr>
            <a:xfrm>
              <a:off x="4953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9" name="Shape 409"/>
          <p:cNvGrpSpPr/>
          <p:nvPr/>
        </p:nvGrpSpPr>
        <p:grpSpPr>
          <a:xfrm>
            <a:off x="1905000" y="3221999"/>
            <a:ext cx="4648200" cy="492484"/>
            <a:chOff x="1637766" y="1995289"/>
            <a:chExt cx="4648200" cy="492484"/>
          </a:xfrm>
        </p:grpSpPr>
        <p:sp>
          <p:nvSpPr>
            <p:cNvPr id="410" name="Shape 410"/>
            <p:cNvSpPr/>
            <p:nvPr/>
          </p:nvSpPr>
          <p:spPr>
            <a:xfrm>
              <a:off x="1637766" y="1995289"/>
              <a:ext cx="4648200" cy="492484"/>
            </a:xfrm>
            <a:prstGeom prst="rect">
              <a:avLst/>
            </a:prstGeom>
            <a:solidFill>
              <a:srgbClr val="D5D5F4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1784795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3048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3" name="Shape 413"/>
            <p:cNvCxnSpPr/>
            <p:nvPr/>
          </p:nvCxnSpPr>
          <p:spPr>
            <a:xfrm>
              <a:off x="4349839" y="2254873"/>
              <a:ext cx="609600" cy="1588"/>
            </a:xfrm>
            <a:prstGeom prst="straightConnector1">
              <a:avLst/>
            </a:prstGeom>
            <a:noFill/>
            <a:ln cap="rnd" cmpd="sng" w="762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414" name="Shape 414"/>
            <p:cNvSpPr/>
            <p:nvPr/>
          </p:nvSpPr>
          <p:spPr>
            <a:xfrm>
              <a:off x="4953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5" name="Shape 415"/>
          <p:cNvGrpSpPr/>
          <p:nvPr/>
        </p:nvGrpSpPr>
        <p:grpSpPr>
          <a:xfrm>
            <a:off x="1905000" y="4288799"/>
            <a:ext cx="4648200" cy="492484"/>
            <a:chOff x="1637766" y="1995289"/>
            <a:chExt cx="4648200" cy="492484"/>
          </a:xfrm>
        </p:grpSpPr>
        <p:sp>
          <p:nvSpPr>
            <p:cNvPr id="416" name="Shape 416"/>
            <p:cNvSpPr/>
            <p:nvPr/>
          </p:nvSpPr>
          <p:spPr>
            <a:xfrm>
              <a:off x="1637766" y="1995289"/>
              <a:ext cx="4648200" cy="492484"/>
            </a:xfrm>
            <a:prstGeom prst="rect">
              <a:avLst/>
            </a:prstGeom>
            <a:solidFill>
              <a:srgbClr val="D5D5F4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1784795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>
              <a:off x="3048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9" name="Shape 419"/>
            <p:cNvCxnSpPr/>
            <p:nvPr/>
          </p:nvCxnSpPr>
          <p:spPr>
            <a:xfrm>
              <a:off x="4349839" y="2254873"/>
              <a:ext cx="609600" cy="1588"/>
            </a:xfrm>
            <a:prstGeom prst="straightConnector1">
              <a:avLst/>
            </a:prstGeom>
            <a:noFill/>
            <a:ln cap="rnd" cmpd="sng" w="762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420" name="Shape 420"/>
            <p:cNvSpPr/>
            <p:nvPr/>
          </p:nvSpPr>
          <p:spPr>
            <a:xfrm>
              <a:off x="4953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1" name="Shape 421"/>
          <p:cNvSpPr/>
          <p:nvPr/>
        </p:nvSpPr>
        <p:spPr>
          <a:xfrm>
            <a:off x="2146824" y="4709564"/>
            <a:ext cx="3523449" cy="865914"/>
          </a:xfrm>
          <a:prstGeom prst="trapezoid">
            <a:avLst>
              <a:gd fmla="val 135061" name="adj"/>
            </a:avLst>
          </a:prstGeom>
          <a:solidFill>
            <a:srgbClr val="E5E5E5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Shape 422"/>
          <p:cNvSpPr/>
          <p:nvPr/>
        </p:nvSpPr>
        <p:spPr>
          <a:xfrm>
            <a:off x="2146824" y="5575478"/>
            <a:ext cx="3523449" cy="533400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Shape 423"/>
          <p:cNvSpPr/>
          <p:nvPr/>
        </p:nvSpPr>
        <p:spPr>
          <a:xfrm>
            <a:off x="3645068" y="5689778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3917673" y="5689778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4178468" y="5689778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5092868" y="5689778"/>
            <a:ext cx="4572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Calibri"/>
              <a:buNone/>
            </a:pPr>
            <a:r>
              <a:rPr b="1" lang="en-US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B-1</a:t>
            </a: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4451073" y="5689778"/>
            <a:ext cx="64179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8" name="Shape 428"/>
          <p:cNvCxnSpPr/>
          <p:nvPr/>
        </p:nvCxnSpPr>
        <p:spPr>
          <a:xfrm>
            <a:off x="4585224" y="5841384"/>
            <a:ext cx="457200" cy="1588"/>
          </a:xfrm>
          <a:prstGeom prst="straightConnector1">
            <a:avLst/>
          </a:prstGeom>
          <a:noFill/>
          <a:ln cap="rnd" cmpd="sng" w="381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29" name="Shape 429"/>
          <p:cNvSpPr/>
          <p:nvPr/>
        </p:nvSpPr>
        <p:spPr>
          <a:xfrm>
            <a:off x="2742478" y="5689778"/>
            <a:ext cx="71799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2273468" y="5702122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431" name="Shape 431"/>
          <p:cNvSpPr/>
          <p:nvPr/>
        </p:nvSpPr>
        <p:spPr>
          <a:xfrm flipH="1" rot="5400000">
            <a:off x="4496145" y="5333467"/>
            <a:ext cx="228600" cy="1905000"/>
          </a:xfrm>
          <a:prstGeom prst="leftBrace">
            <a:avLst>
              <a:gd fmla="val 136972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4012058" y="6374902"/>
            <a:ext cx="39254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= 2</a:t>
            </a:r>
            <a:r>
              <a:rPr b="1"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bytes per cache block (the data)</a:t>
            </a:r>
            <a:endParaRPr/>
          </a:p>
        </p:txBody>
      </p:sp>
      <p:sp>
        <p:nvSpPr>
          <p:cNvPr id="433" name="Shape 433"/>
          <p:cNvSpPr txBox="1"/>
          <p:nvPr/>
        </p:nvSpPr>
        <p:spPr>
          <a:xfrm>
            <a:off x="6096000" y="5112603"/>
            <a:ext cx="315128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Cache size: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= S x E x B data bytes</a:t>
            </a:r>
            <a:endParaRPr/>
          </a:p>
        </p:txBody>
      </p:sp>
      <p:sp>
        <p:nvSpPr>
          <p:cNvPr id="434" name="Shape 434"/>
          <p:cNvSpPr txBox="1"/>
          <p:nvPr/>
        </p:nvSpPr>
        <p:spPr>
          <a:xfrm>
            <a:off x="1943288" y="6336268"/>
            <a:ext cx="9523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 bit</a:t>
            </a:r>
            <a:endParaRPr/>
          </a:p>
        </p:txBody>
      </p:sp>
      <p:cxnSp>
        <p:nvCxnSpPr>
          <p:cNvPr id="435" name="Shape 435"/>
          <p:cNvCxnSpPr/>
          <p:nvPr/>
        </p:nvCxnSpPr>
        <p:spPr>
          <a:xfrm rot="-5400000">
            <a:off x="2285206" y="6158528"/>
            <a:ext cx="304800" cy="15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Read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Shape 442"/>
          <p:cNvSpPr/>
          <p:nvPr/>
        </p:nvSpPr>
        <p:spPr>
          <a:xfrm rot="5400000">
            <a:off x="3558235" y="-290401"/>
            <a:ext cx="228600" cy="4237334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3" name="Shape 443"/>
          <p:cNvGrpSpPr/>
          <p:nvPr/>
        </p:nvGrpSpPr>
        <p:grpSpPr>
          <a:xfrm>
            <a:off x="1553867" y="2078999"/>
            <a:ext cx="4237333" cy="492484"/>
            <a:chOff x="1637766" y="1995289"/>
            <a:chExt cx="4648200" cy="492484"/>
          </a:xfrm>
        </p:grpSpPr>
        <p:sp>
          <p:nvSpPr>
            <p:cNvPr id="444" name="Shape 444"/>
            <p:cNvSpPr/>
            <p:nvPr/>
          </p:nvSpPr>
          <p:spPr>
            <a:xfrm>
              <a:off x="1637766" y="1995289"/>
              <a:ext cx="4648200" cy="492484"/>
            </a:xfrm>
            <a:prstGeom prst="rect">
              <a:avLst/>
            </a:prstGeom>
            <a:solidFill>
              <a:srgbClr val="D5D5F4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1784795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3048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4953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8" name="Shape 448"/>
            <p:cNvCxnSpPr/>
            <p:nvPr/>
          </p:nvCxnSpPr>
          <p:spPr>
            <a:xfrm>
              <a:off x="4349839" y="2254873"/>
              <a:ext cx="609600" cy="1588"/>
            </a:xfrm>
            <a:prstGeom prst="straightConnector1">
              <a:avLst/>
            </a:prstGeom>
            <a:noFill/>
            <a:ln cap="rnd" cmpd="sng" w="762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cxnSp>
        <p:nvCxnSpPr>
          <p:cNvPr id="449" name="Shape 449"/>
          <p:cNvCxnSpPr/>
          <p:nvPr/>
        </p:nvCxnSpPr>
        <p:spPr>
          <a:xfrm>
            <a:off x="1782467" y="4019283"/>
            <a:ext cx="3875673" cy="10096"/>
          </a:xfrm>
          <a:prstGeom prst="straightConnector1">
            <a:avLst/>
          </a:prstGeom>
          <a:noFill/>
          <a:ln cap="rnd" cmpd="sng" w="762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50" name="Shape 450"/>
          <p:cNvSpPr/>
          <p:nvPr/>
        </p:nvSpPr>
        <p:spPr>
          <a:xfrm>
            <a:off x="1172867" y="2067735"/>
            <a:ext cx="228600" cy="2732865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Shape 451"/>
          <p:cNvSpPr txBox="1"/>
          <p:nvPr/>
        </p:nvSpPr>
        <p:spPr>
          <a:xfrm>
            <a:off x="3300213" y="1344634"/>
            <a:ext cx="19575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= 2</a:t>
            </a:r>
            <a:r>
              <a:rPr b="1"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lines per set</a:t>
            </a:r>
            <a:endParaRPr/>
          </a:p>
        </p:txBody>
      </p:sp>
      <p:sp>
        <p:nvSpPr>
          <p:cNvPr id="452" name="Shape 452"/>
          <p:cNvSpPr txBox="1"/>
          <p:nvPr/>
        </p:nvSpPr>
        <p:spPr>
          <a:xfrm>
            <a:off x="76200" y="3244405"/>
            <a:ext cx="11224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= 2</a:t>
            </a:r>
            <a:r>
              <a:rPr b="1"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sets</a:t>
            </a:r>
            <a:endParaRPr/>
          </a:p>
        </p:txBody>
      </p:sp>
      <p:grpSp>
        <p:nvGrpSpPr>
          <p:cNvPr id="453" name="Shape 453"/>
          <p:cNvGrpSpPr/>
          <p:nvPr/>
        </p:nvGrpSpPr>
        <p:grpSpPr>
          <a:xfrm>
            <a:off x="1553867" y="2647683"/>
            <a:ext cx="4237333" cy="492484"/>
            <a:chOff x="1637766" y="1995289"/>
            <a:chExt cx="4648200" cy="492484"/>
          </a:xfrm>
        </p:grpSpPr>
        <p:sp>
          <p:nvSpPr>
            <p:cNvPr id="454" name="Shape 454"/>
            <p:cNvSpPr/>
            <p:nvPr/>
          </p:nvSpPr>
          <p:spPr>
            <a:xfrm>
              <a:off x="1637766" y="1995289"/>
              <a:ext cx="4648200" cy="492484"/>
            </a:xfrm>
            <a:prstGeom prst="rect">
              <a:avLst/>
            </a:prstGeom>
            <a:solidFill>
              <a:srgbClr val="D5D5F4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Shape 455"/>
            <p:cNvSpPr/>
            <p:nvPr/>
          </p:nvSpPr>
          <p:spPr>
            <a:xfrm>
              <a:off x="1784795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Shape 456"/>
            <p:cNvSpPr/>
            <p:nvPr/>
          </p:nvSpPr>
          <p:spPr>
            <a:xfrm>
              <a:off x="3048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4953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8" name="Shape 458"/>
            <p:cNvCxnSpPr/>
            <p:nvPr/>
          </p:nvCxnSpPr>
          <p:spPr>
            <a:xfrm>
              <a:off x="4349839" y="2254873"/>
              <a:ext cx="609600" cy="1588"/>
            </a:xfrm>
            <a:prstGeom prst="straightConnector1">
              <a:avLst/>
            </a:prstGeom>
            <a:noFill/>
            <a:ln cap="rnd" cmpd="sng" w="762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459" name="Shape 459"/>
          <p:cNvGrpSpPr/>
          <p:nvPr/>
        </p:nvGrpSpPr>
        <p:grpSpPr>
          <a:xfrm>
            <a:off x="1553867" y="3221999"/>
            <a:ext cx="4237333" cy="492484"/>
            <a:chOff x="1637766" y="1995289"/>
            <a:chExt cx="4648200" cy="492484"/>
          </a:xfrm>
        </p:grpSpPr>
        <p:sp>
          <p:nvSpPr>
            <p:cNvPr id="460" name="Shape 460"/>
            <p:cNvSpPr/>
            <p:nvPr/>
          </p:nvSpPr>
          <p:spPr>
            <a:xfrm>
              <a:off x="1637766" y="1995289"/>
              <a:ext cx="4648200" cy="492484"/>
            </a:xfrm>
            <a:prstGeom prst="rect">
              <a:avLst/>
            </a:prstGeom>
            <a:solidFill>
              <a:srgbClr val="D5D5F4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>
              <a:off x="1784795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Shape 462"/>
            <p:cNvSpPr/>
            <p:nvPr/>
          </p:nvSpPr>
          <p:spPr>
            <a:xfrm>
              <a:off x="3048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Shape 463"/>
            <p:cNvSpPr/>
            <p:nvPr/>
          </p:nvSpPr>
          <p:spPr>
            <a:xfrm>
              <a:off x="4953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64" name="Shape 464"/>
            <p:cNvCxnSpPr/>
            <p:nvPr/>
          </p:nvCxnSpPr>
          <p:spPr>
            <a:xfrm>
              <a:off x="4349839" y="2254873"/>
              <a:ext cx="609600" cy="1588"/>
            </a:xfrm>
            <a:prstGeom prst="straightConnector1">
              <a:avLst/>
            </a:prstGeom>
            <a:noFill/>
            <a:ln cap="rnd" cmpd="sng" w="762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465" name="Shape 465"/>
          <p:cNvGrpSpPr/>
          <p:nvPr/>
        </p:nvGrpSpPr>
        <p:grpSpPr>
          <a:xfrm>
            <a:off x="1553867" y="4288799"/>
            <a:ext cx="4237333" cy="492484"/>
            <a:chOff x="1637766" y="1995289"/>
            <a:chExt cx="4648200" cy="492484"/>
          </a:xfrm>
        </p:grpSpPr>
        <p:sp>
          <p:nvSpPr>
            <p:cNvPr id="466" name="Shape 466"/>
            <p:cNvSpPr/>
            <p:nvPr/>
          </p:nvSpPr>
          <p:spPr>
            <a:xfrm>
              <a:off x="1637766" y="1995289"/>
              <a:ext cx="4648200" cy="492484"/>
            </a:xfrm>
            <a:prstGeom prst="rect">
              <a:avLst/>
            </a:prstGeom>
            <a:solidFill>
              <a:srgbClr val="D5D5F4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Shape 467"/>
            <p:cNvSpPr/>
            <p:nvPr/>
          </p:nvSpPr>
          <p:spPr>
            <a:xfrm>
              <a:off x="1784795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3048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4953000" y="2090806"/>
              <a:ext cx="1187005" cy="312370"/>
            </a:xfrm>
            <a:prstGeom prst="rect">
              <a:avLst/>
            </a:prstGeom>
            <a:solidFill>
              <a:srgbClr val="ACACEA"/>
            </a:solidFill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0" name="Shape 470"/>
            <p:cNvCxnSpPr/>
            <p:nvPr/>
          </p:nvCxnSpPr>
          <p:spPr>
            <a:xfrm>
              <a:off x="4349839" y="2254873"/>
              <a:ext cx="609600" cy="1588"/>
            </a:xfrm>
            <a:prstGeom prst="straightConnector1">
              <a:avLst/>
            </a:prstGeom>
            <a:noFill/>
            <a:ln cap="rnd" cmpd="sng" w="7620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sp>
        <p:nvSpPr>
          <p:cNvPr id="471" name="Shape 471"/>
          <p:cNvSpPr/>
          <p:nvPr/>
        </p:nvSpPr>
        <p:spPr>
          <a:xfrm>
            <a:off x="1619863" y="4709564"/>
            <a:ext cx="3523449" cy="865914"/>
          </a:xfrm>
          <a:prstGeom prst="trapezoid">
            <a:avLst>
              <a:gd fmla="val 141754" name="adj"/>
            </a:avLst>
          </a:prstGeom>
          <a:solidFill>
            <a:srgbClr val="E5E5E5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Shape 472"/>
          <p:cNvSpPr/>
          <p:nvPr/>
        </p:nvSpPr>
        <p:spPr>
          <a:xfrm>
            <a:off x="1619863" y="5575478"/>
            <a:ext cx="3523449" cy="533400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Shape 473"/>
          <p:cNvSpPr/>
          <p:nvPr/>
        </p:nvSpPr>
        <p:spPr>
          <a:xfrm>
            <a:off x="3118107" y="5689778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474" name="Shape 474"/>
          <p:cNvSpPr/>
          <p:nvPr/>
        </p:nvSpPr>
        <p:spPr>
          <a:xfrm>
            <a:off x="3390712" y="5689778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475" name="Shape 475"/>
          <p:cNvSpPr/>
          <p:nvPr/>
        </p:nvSpPr>
        <p:spPr>
          <a:xfrm>
            <a:off x="3651507" y="5689778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4565907" y="5689778"/>
            <a:ext cx="4572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Calibri"/>
              <a:buNone/>
            </a:pPr>
            <a:r>
              <a:rPr b="1" lang="en-US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B-1</a:t>
            </a:r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3924112" y="5689778"/>
            <a:ext cx="64179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Arial Narrow"/>
              <a:buNone/>
            </a:pPr>
            <a:r>
              <a:t/>
            </a:r>
            <a:endParaRPr b="1" sz="14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8" name="Shape 478"/>
          <p:cNvCxnSpPr/>
          <p:nvPr/>
        </p:nvCxnSpPr>
        <p:spPr>
          <a:xfrm>
            <a:off x="4058263" y="5841384"/>
            <a:ext cx="457200" cy="1588"/>
          </a:xfrm>
          <a:prstGeom prst="straightConnector1">
            <a:avLst/>
          </a:prstGeom>
          <a:noFill/>
          <a:ln cap="rnd" cmpd="sng" w="381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479" name="Shape 479"/>
          <p:cNvSpPr/>
          <p:nvPr/>
        </p:nvSpPr>
        <p:spPr>
          <a:xfrm>
            <a:off x="2215517" y="5689778"/>
            <a:ext cx="717995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Calibri"/>
              <a:buNone/>
            </a:pPr>
            <a:r>
              <a:rPr b="1" lang="en-US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480" name="Shape 480"/>
          <p:cNvSpPr/>
          <p:nvPr/>
        </p:nvSpPr>
        <p:spPr>
          <a:xfrm>
            <a:off x="1746507" y="5689778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481" name="Shape 481"/>
          <p:cNvSpPr txBox="1"/>
          <p:nvPr/>
        </p:nvSpPr>
        <p:spPr>
          <a:xfrm>
            <a:off x="1092556" y="6107668"/>
            <a:ext cx="95231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 bit</a:t>
            </a:r>
            <a:endParaRPr/>
          </a:p>
        </p:txBody>
      </p:sp>
      <p:cxnSp>
        <p:nvCxnSpPr>
          <p:cNvPr id="482" name="Shape 482"/>
          <p:cNvCxnSpPr/>
          <p:nvPr/>
        </p:nvCxnSpPr>
        <p:spPr>
          <a:xfrm rot="-5400000">
            <a:off x="1867506" y="6138001"/>
            <a:ext cx="304800" cy="1588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3" name="Shape 483"/>
          <p:cNvSpPr/>
          <p:nvPr/>
        </p:nvSpPr>
        <p:spPr>
          <a:xfrm flipH="1" rot="5400000">
            <a:off x="3969184" y="5333467"/>
            <a:ext cx="228600" cy="1905000"/>
          </a:xfrm>
          <a:prstGeom prst="leftBrace">
            <a:avLst>
              <a:gd fmla="val 136972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Shape 484"/>
          <p:cNvSpPr txBox="1"/>
          <p:nvPr/>
        </p:nvSpPr>
        <p:spPr>
          <a:xfrm>
            <a:off x="3485097" y="6374902"/>
            <a:ext cx="38341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= 2</a:t>
            </a:r>
            <a:r>
              <a:rPr b="1"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bytes per cache block (the data)</a:t>
            </a:r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6337478" y="2853352"/>
            <a:ext cx="990600" cy="270848"/>
          </a:xfrm>
          <a:prstGeom prst="rect">
            <a:avLst/>
          </a:prstGeom>
          <a:solidFill>
            <a:srgbClr val="FF9999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bits</a:t>
            </a: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7328078" y="2853352"/>
            <a:ext cx="762000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bits</a:t>
            </a: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8090078" y="2853352"/>
            <a:ext cx="685800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 bits</a:t>
            </a:r>
            <a:endParaRPr/>
          </a:p>
        </p:txBody>
      </p:sp>
      <p:sp>
        <p:nvSpPr>
          <p:cNvPr id="488" name="Shape 488"/>
          <p:cNvSpPr txBox="1"/>
          <p:nvPr/>
        </p:nvSpPr>
        <p:spPr>
          <a:xfrm>
            <a:off x="6248400" y="2513390"/>
            <a:ext cx="181081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word:</a:t>
            </a:r>
            <a:endParaRPr/>
          </a:p>
        </p:txBody>
      </p:sp>
      <p:sp>
        <p:nvSpPr>
          <p:cNvPr id="489" name="Shape 489"/>
          <p:cNvSpPr/>
          <p:nvPr/>
        </p:nvSpPr>
        <p:spPr>
          <a:xfrm flipH="1" rot="5400000">
            <a:off x="6718478" y="2822218"/>
            <a:ext cx="228600" cy="990598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Shape 490"/>
          <p:cNvSpPr/>
          <p:nvPr/>
        </p:nvSpPr>
        <p:spPr>
          <a:xfrm flipH="1" rot="5400000">
            <a:off x="7594779" y="2933702"/>
            <a:ext cx="228600" cy="761998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Shape 491"/>
          <p:cNvSpPr/>
          <p:nvPr/>
        </p:nvSpPr>
        <p:spPr>
          <a:xfrm flipH="1" rot="5400000">
            <a:off x="8280578" y="3009901"/>
            <a:ext cx="228600" cy="609600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Shape 492"/>
          <p:cNvSpPr txBox="1"/>
          <p:nvPr/>
        </p:nvSpPr>
        <p:spPr>
          <a:xfrm>
            <a:off x="6594772" y="3365678"/>
            <a:ext cx="4853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493" name="Shape 493"/>
          <p:cNvSpPr txBox="1"/>
          <p:nvPr/>
        </p:nvSpPr>
        <p:spPr>
          <a:xfrm>
            <a:off x="7360273" y="3364468"/>
            <a:ext cx="70525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index</a:t>
            </a:r>
            <a:endParaRPr/>
          </a:p>
        </p:txBody>
      </p:sp>
      <p:sp>
        <p:nvSpPr>
          <p:cNvPr id="494" name="Shape 494"/>
          <p:cNvSpPr txBox="1"/>
          <p:nvPr/>
        </p:nvSpPr>
        <p:spPr>
          <a:xfrm>
            <a:off x="8033195" y="3364468"/>
            <a:ext cx="7386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offset</a:t>
            </a:r>
            <a:endParaRPr/>
          </a:p>
        </p:txBody>
      </p:sp>
      <p:cxnSp>
        <p:nvCxnSpPr>
          <p:cNvPr id="495" name="Shape 495"/>
          <p:cNvCxnSpPr>
            <a:stCxn id="493" idx="2"/>
            <a:endCxn id="466" idx="3"/>
          </p:cNvCxnSpPr>
          <p:nvPr/>
        </p:nvCxnSpPr>
        <p:spPr>
          <a:xfrm rot="5400000">
            <a:off x="6489952" y="3311949"/>
            <a:ext cx="524100" cy="1921800"/>
          </a:xfrm>
          <a:prstGeom prst="bentConnector2">
            <a:avLst/>
          </a:prstGeom>
          <a:noFill/>
          <a:ln cap="flat" cmpd="sng" w="25400">
            <a:solidFill>
              <a:srgbClr val="26269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Shape 496"/>
          <p:cNvCxnSpPr>
            <a:stCxn id="494" idx="2"/>
            <a:endCxn id="475" idx="0"/>
          </p:cNvCxnSpPr>
          <p:nvPr/>
        </p:nvCxnSpPr>
        <p:spPr>
          <a:xfrm rot="5400000">
            <a:off x="5255677" y="2543049"/>
            <a:ext cx="1679100" cy="4614600"/>
          </a:xfrm>
          <a:prstGeom prst="bentConnector3">
            <a:avLst>
              <a:gd fmla="val 63802" name="adj1"/>
            </a:avLst>
          </a:prstGeom>
          <a:noFill/>
          <a:ln cap="flat" cmpd="sng" w="25400">
            <a:solidFill>
              <a:srgbClr val="2626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7" name="Shape 497"/>
          <p:cNvSpPr txBox="1"/>
          <p:nvPr/>
        </p:nvSpPr>
        <p:spPr>
          <a:xfrm>
            <a:off x="6471298" y="5054956"/>
            <a:ext cx="201529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262699"/>
                </a:solidFill>
                <a:latin typeface="Calibri"/>
                <a:ea typeface="Calibri"/>
                <a:cs typeface="Calibri"/>
                <a:sym typeface="Calibri"/>
              </a:rPr>
              <a:t>data begins at this offset</a:t>
            </a:r>
            <a:endParaRPr/>
          </a:p>
        </p:txBody>
      </p:sp>
      <p:sp>
        <p:nvSpPr>
          <p:cNvPr id="498" name="Shape 498"/>
          <p:cNvSpPr txBox="1"/>
          <p:nvPr/>
        </p:nvSpPr>
        <p:spPr>
          <a:xfrm>
            <a:off x="6311007" y="531674"/>
            <a:ext cx="2415982" cy="175432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5888" lvl="0" marL="115888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Locate set</a:t>
            </a:r>
            <a:endParaRPr/>
          </a:p>
          <a:p>
            <a:pPr indent="-115888" lvl="0" marL="115888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Check if any line in set</a:t>
            </a:r>
            <a:b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has matching tag</a:t>
            </a:r>
            <a:endParaRPr/>
          </a:p>
          <a:p>
            <a:pPr indent="-115888" lvl="0" marL="115888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Yes + line valid: hit</a:t>
            </a:r>
            <a:endParaRPr/>
          </a:p>
          <a:p>
            <a:pPr indent="-115888" lvl="0" marL="115888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Locate data starting</a:t>
            </a:r>
            <a:b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at offset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Direct Mapped Cache (E = 1)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Shape 505"/>
          <p:cNvSpPr/>
          <p:nvPr/>
        </p:nvSpPr>
        <p:spPr>
          <a:xfrm>
            <a:off x="1172867" y="2448735"/>
            <a:ext cx="228600" cy="2961465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Shape 506"/>
          <p:cNvSpPr txBox="1"/>
          <p:nvPr/>
        </p:nvSpPr>
        <p:spPr>
          <a:xfrm>
            <a:off x="76200" y="3625405"/>
            <a:ext cx="112242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= 2</a:t>
            </a:r>
            <a:r>
              <a:rPr b="1"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sets</a:t>
            </a:r>
            <a:endParaRPr/>
          </a:p>
        </p:txBody>
      </p:sp>
      <p:cxnSp>
        <p:nvCxnSpPr>
          <p:cNvPr id="507" name="Shape 507"/>
          <p:cNvCxnSpPr/>
          <p:nvPr/>
        </p:nvCxnSpPr>
        <p:spPr>
          <a:xfrm>
            <a:off x="1905001" y="4640062"/>
            <a:ext cx="3124199" cy="8138"/>
          </a:xfrm>
          <a:prstGeom prst="straightConnector1">
            <a:avLst/>
          </a:prstGeom>
          <a:noFill/>
          <a:ln cap="rnd" cmpd="sng" w="762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508" name="Shape 508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 mapped: One line per set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cache block size 8 bytes</a:t>
            </a:r>
            <a:endParaRPr/>
          </a:p>
        </p:txBody>
      </p:sp>
      <p:sp>
        <p:nvSpPr>
          <p:cNvPr id="509" name="Shape 509"/>
          <p:cNvSpPr/>
          <p:nvPr/>
        </p:nvSpPr>
        <p:spPr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bits</a:t>
            </a:r>
            <a:endParaRPr/>
          </a:p>
        </p:txBody>
      </p:sp>
      <p:sp>
        <p:nvSpPr>
          <p:cNvPr id="510" name="Shape 510"/>
          <p:cNvSpPr/>
          <p:nvPr/>
        </p:nvSpPr>
        <p:spPr>
          <a:xfrm>
            <a:off x="7251878" y="2702162"/>
            <a:ext cx="762000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0…01</a:t>
            </a:r>
            <a:endParaRPr/>
          </a:p>
        </p:txBody>
      </p:sp>
      <p:sp>
        <p:nvSpPr>
          <p:cNvPr id="511" name="Shape 511"/>
          <p:cNvSpPr/>
          <p:nvPr/>
        </p:nvSpPr>
        <p:spPr>
          <a:xfrm>
            <a:off x="8013878" y="2702162"/>
            <a:ext cx="520522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512" name="Shape 512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int:</a:t>
            </a:r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1524000" y="3810000"/>
            <a:ext cx="3848288" cy="533400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Shape 514"/>
          <p:cNvSpPr/>
          <p:nvPr/>
        </p:nvSpPr>
        <p:spPr>
          <a:xfrm>
            <a:off x="3022243" y="39243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515" name="Shape 515"/>
          <p:cNvSpPr/>
          <p:nvPr/>
        </p:nvSpPr>
        <p:spPr>
          <a:xfrm>
            <a:off x="3294848" y="39243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3555643" y="39243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17" name="Shape 517"/>
          <p:cNvSpPr/>
          <p:nvPr/>
        </p:nvSpPr>
        <p:spPr>
          <a:xfrm>
            <a:off x="4977688" y="39243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518" name="Shape 518"/>
          <p:cNvSpPr/>
          <p:nvPr/>
        </p:nvSpPr>
        <p:spPr>
          <a:xfrm>
            <a:off x="2119653" y="3924300"/>
            <a:ext cx="717995" cy="30480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519" name="Shape 519"/>
          <p:cNvSpPr/>
          <p:nvPr/>
        </p:nvSpPr>
        <p:spPr>
          <a:xfrm>
            <a:off x="1650643" y="39243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520" name="Shape 520"/>
          <p:cNvSpPr/>
          <p:nvPr/>
        </p:nvSpPr>
        <p:spPr>
          <a:xfrm>
            <a:off x="3828971" y="39243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21" name="Shape 521"/>
          <p:cNvSpPr/>
          <p:nvPr/>
        </p:nvSpPr>
        <p:spPr>
          <a:xfrm>
            <a:off x="4686488" y="39243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522" name="Shape 522"/>
          <p:cNvSpPr/>
          <p:nvPr/>
        </p:nvSpPr>
        <p:spPr>
          <a:xfrm>
            <a:off x="4394566" y="39243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523" name="Shape 523"/>
          <p:cNvSpPr/>
          <p:nvPr/>
        </p:nvSpPr>
        <p:spPr>
          <a:xfrm>
            <a:off x="4102644" y="39243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524" name="Shape 524"/>
          <p:cNvSpPr/>
          <p:nvPr/>
        </p:nvSpPr>
        <p:spPr>
          <a:xfrm>
            <a:off x="1524000" y="3124200"/>
            <a:ext cx="3848288" cy="533400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30222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526" name="Shape 526"/>
          <p:cNvSpPr/>
          <p:nvPr/>
        </p:nvSpPr>
        <p:spPr>
          <a:xfrm>
            <a:off x="3294848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27" name="Shape 527"/>
          <p:cNvSpPr/>
          <p:nvPr/>
        </p:nvSpPr>
        <p:spPr>
          <a:xfrm>
            <a:off x="35556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4977688" y="32385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529" name="Shape 529"/>
          <p:cNvSpPr/>
          <p:nvPr/>
        </p:nvSpPr>
        <p:spPr>
          <a:xfrm>
            <a:off x="2119653" y="3238500"/>
            <a:ext cx="717995" cy="30480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530" name="Shape 530"/>
          <p:cNvSpPr/>
          <p:nvPr/>
        </p:nvSpPr>
        <p:spPr>
          <a:xfrm>
            <a:off x="16506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531" name="Shape 531"/>
          <p:cNvSpPr/>
          <p:nvPr/>
        </p:nvSpPr>
        <p:spPr>
          <a:xfrm>
            <a:off x="3828971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32" name="Shape 532"/>
          <p:cNvSpPr/>
          <p:nvPr/>
        </p:nvSpPr>
        <p:spPr>
          <a:xfrm>
            <a:off x="4686488" y="32385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533" name="Shape 533"/>
          <p:cNvSpPr/>
          <p:nvPr/>
        </p:nvSpPr>
        <p:spPr>
          <a:xfrm>
            <a:off x="4394566" y="32385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534" name="Shape 534"/>
          <p:cNvSpPr/>
          <p:nvPr/>
        </p:nvSpPr>
        <p:spPr>
          <a:xfrm>
            <a:off x="4102644" y="32385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535" name="Shape 535"/>
          <p:cNvSpPr/>
          <p:nvPr/>
        </p:nvSpPr>
        <p:spPr>
          <a:xfrm>
            <a:off x="1524000" y="2438400"/>
            <a:ext cx="3848288" cy="533400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Shape 536"/>
          <p:cNvSpPr/>
          <p:nvPr/>
        </p:nvSpPr>
        <p:spPr>
          <a:xfrm>
            <a:off x="3022243" y="25527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537" name="Shape 537"/>
          <p:cNvSpPr/>
          <p:nvPr/>
        </p:nvSpPr>
        <p:spPr>
          <a:xfrm>
            <a:off x="3294848" y="25527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38" name="Shape 538"/>
          <p:cNvSpPr/>
          <p:nvPr/>
        </p:nvSpPr>
        <p:spPr>
          <a:xfrm>
            <a:off x="3555643" y="25527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39" name="Shape 539"/>
          <p:cNvSpPr/>
          <p:nvPr/>
        </p:nvSpPr>
        <p:spPr>
          <a:xfrm>
            <a:off x="4977688" y="25527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540" name="Shape 540"/>
          <p:cNvSpPr/>
          <p:nvPr/>
        </p:nvSpPr>
        <p:spPr>
          <a:xfrm>
            <a:off x="2119653" y="2552700"/>
            <a:ext cx="717995" cy="30480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1650643" y="25527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542" name="Shape 542"/>
          <p:cNvSpPr/>
          <p:nvPr/>
        </p:nvSpPr>
        <p:spPr>
          <a:xfrm>
            <a:off x="3828971" y="25527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43" name="Shape 543"/>
          <p:cNvSpPr/>
          <p:nvPr/>
        </p:nvSpPr>
        <p:spPr>
          <a:xfrm>
            <a:off x="4686488" y="25527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544" name="Shape 544"/>
          <p:cNvSpPr/>
          <p:nvPr/>
        </p:nvSpPr>
        <p:spPr>
          <a:xfrm>
            <a:off x="4394566" y="25527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545" name="Shape 545"/>
          <p:cNvSpPr/>
          <p:nvPr/>
        </p:nvSpPr>
        <p:spPr>
          <a:xfrm>
            <a:off x="4102644" y="25527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546" name="Shape 546"/>
          <p:cNvSpPr/>
          <p:nvPr/>
        </p:nvSpPr>
        <p:spPr>
          <a:xfrm>
            <a:off x="1524000" y="4876800"/>
            <a:ext cx="3848288" cy="533400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Shape 547"/>
          <p:cNvSpPr/>
          <p:nvPr/>
        </p:nvSpPr>
        <p:spPr>
          <a:xfrm>
            <a:off x="3022243" y="49911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548" name="Shape 548"/>
          <p:cNvSpPr/>
          <p:nvPr/>
        </p:nvSpPr>
        <p:spPr>
          <a:xfrm>
            <a:off x="3294848" y="49911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49" name="Shape 549"/>
          <p:cNvSpPr/>
          <p:nvPr/>
        </p:nvSpPr>
        <p:spPr>
          <a:xfrm>
            <a:off x="3555643" y="49911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50" name="Shape 550"/>
          <p:cNvSpPr/>
          <p:nvPr/>
        </p:nvSpPr>
        <p:spPr>
          <a:xfrm>
            <a:off x="4977688" y="49911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551" name="Shape 551"/>
          <p:cNvSpPr/>
          <p:nvPr/>
        </p:nvSpPr>
        <p:spPr>
          <a:xfrm>
            <a:off x="2119653" y="4991100"/>
            <a:ext cx="717995" cy="30480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Calibri"/>
              <a:buNone/>
            </a:pPr>
            <a:r>
              <a:rPr b="1" lang="en-US" sz="1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1650643" y="49911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553" name="Shape 553"/>
          <p:cNvSpPr/>
          <p:nvPr/>
        </p:nvSpPr>
        <p:spPr>
          <a:xfrm>
            <a:off x="3828971" y="49911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54" name="Shape 554"/>
          <p:cNvSpPr/>
          <p:nvPr/>
        </p:nvSpPr>
        <p:spPr>
          <a:xfrm>
            <a:off x="4686488" y="49911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555" name="Shape 555"/>
          <p:cNvSpPr/>
          <p:nvPr/>
        </p:nvSpPr>
        <p:spPr>
          <a:xfrm>
            <a:off x="4394566" y="49911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556" name="Shape 556"/>
          <p:cNvSpPr/>
          <p:nvPr/>
        </p:nvSpPr>
        <p:spPr>
          <a:xfrm>
            <a:off x="4102644" y="49911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cxnSp>
        <p:nvCxnSpPr>
          <p:cNvPr id="557" name="Shape 557"/>
          <p:cNvCxnSpPr>
            <a:stCxn id="510" idx="2"/>
          </p:cNvCxnSpPr>
          <p:nvPr/>
        </p:nvCxnSpPr>
        <p:spPr>
          <a:xfrm rot="5400000">
            <a:off x="6293678" y="2051710"/>
            <a:ext cx="417900" cy="22605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8" name="Shape 558"/>
          <p:cNvSpPr txBox="1"/>
          <p:nvPr/>
        </p:nvSpPr>
        <p:spPr>
          <a:xfrm>
            <a:off x="6875252" y="3344174"/>
            <a:ext cx="8996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set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 txBox="1"/>
          <p:nvPr>
            <p:ph type="title"/>
          </p:nvPr>
        </p:nvSpPr>
        <p:spPr>
          <a:xfrm>
            <a:off x="357762" y="445070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Direct Mapped Cache (E = 1)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 mapped: One line per set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cache block size 8 bytes</a:t>
            </a: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bits</a:t>
            </a:r>
            <a:endParaRPr/>
          </a:p>
        </p:txBody>
      </p:sp>
      <p:sp>
        <p:nvSpPr>
          <p:cNvPr id="567" name="Shape 567"/>
          <p:cNvSpPr/>
          <p:nvPr/>
        </p:nvSpPr>
        <p:spPr>
          <a:xfrm>
            <a:off x="7251878" y="2702162"/>
            <a:ext cx="762000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0…01</a:t>
            </a:r>
            <a:endParaRPr/>
          </a:p>
        </p:txBody>
      </p:sp>
      <p:sp>
        <p:nvSpPr>
          <p:cNvPr id="568" name="Shape 568"/>
          <p:cNvSpPr/>
          <p:nvPr/>
        </p:nvSpPr>
        <p:spPr>
          <a:xfrm>
            <a:off x="8013878" y="2702162"/>
            <a:ext cx="520522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569" name="Shape 569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int:</a:t>
            </a:r>
            <a:endParaRPr/>
          </a:p>
        </p:txBody>
      </p:sp>
      <p:sp>
        <p:nvSpPr>
          <p:cNvPr id="570" name="Shape 570"/>
          <p:cNvSpPr/>
          <p:nvPr/>
        </p:nvSpPr>
        <p:spPr>
          <a:xfrm>
            <a:off x="1524000" y="3124200"/>
            <a:ext cx="3848288" cy="533400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 Narrow"/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30222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572" name="Shape 572"/>
          <p:cNvSpPr/>
          <p:nvPr/>
        </p:nvSpPr>
        <p:spPr>
          <a:xfrm>
            <a:off x="3294848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73" name="Shape 573"/>
          <p:cNvSpPr/>
          <p:nvPr/>
        </p:nvSpPr>
        <p:spPr>
          <a:xfrm>
            <a:off x="35556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74" name="Shape 574"/>
          <p:cNvSpPr/>
          <p:nvPr/>
        </p:nvSpPr>
        <p:spPr>
          <a:xfrm>
            <a:off x="4977688" y="32385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575" name="Shape 575"/>
          <p:cNvSpPr/>
          <p:nvPr/>
        </p:nvSpPr>
        <p:spPr>
          <a:xfrm>
            <a:off x="2119653" y="3238500"/>
            <a:ext cx="71799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576" name="Shape 576"/>
          <p:cNvSpPr/>
          <p:nvPr/>
        </p:nvSpPr>
        <p:spPr>
          <a:xfrm>
            <a:off x="16506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577" name="Shape 577"/>
          <p:cNvSpPr/>
          <p:nvPr/>
        </p:nvSpPr>
        <p:spPr>
          <a:xfrm>
            <a:off x="3828971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78" name="Shape 578"/>
          <p:cNvSpPr/>
          <p:nvPr/>
        </p:nvSpPr>
        <p:spPr>
          <a:xfrm>
            <a:off x="4686488" y="32385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579" name="Shape 579"/>
          <p:cNvSpPr/>
          <p:nvPr/>
        </p:nvSpPr>
        <p:spPr>
          <a:xfrm>
            <a:off x="4394566" y="32385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580" name="Shape 580"/>
          <p:cNvSpPr/>
          <p:nvPr/>
        </p:nvSpPr>
        <p:spPr>
          <a:xfrm>
            <a:off x="4102644" y="3238500"/>
            <a:ext cx="292644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cxnSp>
        <p:nvCxnSpPr>
          <p:cNvPr id="581" name="Shape 581"/>
          <p:cNvCxnSpPr>
            <a:stCxn id="567" idx="2"/>
          </p:cNvCxnSpPr>
          <p:nvPr/>
        </p:nvCxnSpPr>
        <p:spPr>
          <a:xfrm rot="5400000">
            <a:off x="6293678" y="2051710"/>
            <a:ext cx="417900" cy="22605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82" name="Shape 582"/>
          <p:cNvCxnSpPr>
            <a:stCxn id="566" idx="1"/>
          </p:cNvCxnSpPr>
          <p:nvPr/>
        </p:nvCxnSpPr>
        <p:spPr>
          <a:xfrm flipH="1">
            <a:off x="2478578" y="2837586"/>
            <a:ext cx="3782700" cy="4008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3" name="Shape 583"/>
          <p:cNvSpPr txBox="1"/>
          <p:nvPr/>
        </p:nvSpPr>
        <p:spPr>
          <a:xfrm>
            <a:off x="2368639" y="2514600"/>
            <a:ext cx="24676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match: assume yes = hit</a:t>
            </a:r>
            <a:endParaRPr/>
          </a:p>
        </p:txBody>
      </p:sp>
      <p:cxnSp>
        <p:nvCxnSpPr>
          <p:cNvPr id="584" name="Shape 584"/>
          <p:cNvCxnSpPr/>
          <p:nvPr/>
        </p:nvCxnSpPr>
        <p:spPr>
          <a:xfrm rot="5400000">
            <a:off x="1582476" y="3038043"/>
            <a:ext cx="400914" cy="158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5" name="Shape 585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valid?   +</a:t>
            </a:r>
            <a:endParaRPr/>
          </a:p>
        </p:txBody>
      </p:sp>
      <p:cxnSp>
        <p:nvCxnSpPr>
          <p:cNvPr id="586" name="Shape 586"/>
          <p:cNvCxnSpPr>
            <a:stCxn id="568" idx="2"/>
          </p:cNvCxnSpPr>
          <p:nvPr/>
        </p:nvCxnSpPr>
        <p:spPr>
          <a:xfrm rot="5400000">
            <a:off x="5976439" y="1245610"/>
            <a:ext cx="570300" cy="4025100"/>
          </a:xfrm>
          <a:prstGeom prst="bentConnector3">
            <a:avLst>
              <a:gd fmla="val 175086" name="adj1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7" name="Shape 587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offset</a:t>
            </a:r>
            <a:endParaRPr/>
          </a:p>
        </p:txBody>
      </p:sp>
      <p:sp>
        <p:nvSpPr>
          <p:cNvPr id="588" name="Shape 588"/>
          <p:cNvSpPr/>
          <p:nvPr/>
        </p:nvSpPr>
        <p:spPr>
          <a:xfrm>
            <a:off x="2124974" y="3242096"/>
            <a:ext cx="717995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/>
          <p:nvPr>
            <p:ph type="title"/>
          </p:nvPr>
        </p:nvSpPr>
        <p:spPr>
          <a:xfrm>
            <a:off x="357762" y="445070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Direct Mapped Cache (E = 1)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 mapped: One line per set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cache block size 8 bytes</a:t>
            </a:r>
            <a:endParaRPr/>
          </a:p>
        </p:txBody>
      </p:sp>
      <p:sp>
        <p:nvSpPr>
          <p:cNvPr id="596" name="Shape 596"/>
          <p:cNvSpPr/>
          <p:nvPr/>
        </p:nvSpPr>
        <p:spPr>
          <a:xfrm>
            <a:off x="6261278" y="2702162"/>
            <a:ext cx="990600" cy="270848"/>
          </a:xfrm>
          <a:prstGeom prst="rect">
            <a:avLst/>
          </a:prstGeom>
          <a:solidFill>
            <a:srgbClr val="FF9999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bits</a:t>
            </a:r>
            <a:endParaRPr/>
          </a:p>
        </p:txBody>
      </p:sp>
      <p:sp>
        <p:nvSpPr>
          <p:cNvPr id="597" name="Shape 597"/>
          <p:cNvSpPr/>
          <p:nvPr/>
        </p:nvSpPr>
        <p:spPr>
          <a:xfrm>
            <a:off x="7251878" y="2702162"/>
            <a:ext cx="762000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0…01</a:t>
            </a:r>
            <a:endParaRPr/>
          </a:p>
        </p:txBody>
      </p:sp>
      <p:sp>
        <p:nvSpPr>
          <p:cNvPr id="598" name="Shape 598"/>
          <p:cNvSpPr/>
          <p:nvPr/>
        </p:nvSpPr>
        <p:spPr>
          <a:xfrm>
            <a:off x="8013878" y="2702162"/>
            <a:ext cx="520522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599" name="Shape 599"/>
          <p:cNvSpPr txBox="1"/>
          <p:nvPr/>
        </p:nvSpPr>
        <p:spPr>
          <a:xfrm>
            <a:off x="6172200" y="2362200"/>
            <a:ext cx="15729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int:</a:t>
            </a:r>
            <a:endParaRPr/>
          </a:p>
        </p:txBody>
      </p:sp>
      <p:sp>
        <p:nvSpPr>
          <p:cNvPr id="600" name="Shape 600"/>
          <p:cNvSpPr/>
          <p:nvPr/>
        </p:nvSpPr>
        <p:spPr>
          <a:xfrm>
            <a:off x="1524000" y="3124200"/>
            <a:ext cx="3848288" cy="533400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Shape 601"/>
          <p:cNvSpPr/>
          <p:nvPr/>
        </p:nvSpPr>
        <p:spPr>
          <a:xfrm>
            <a:off x="30222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602" name="Shape 602"/>
          <p:cNvSpPr/>
          <p:nvPr/>
        </p:nvSpPr>
        <p:spPr>
          <a:xfrm>
            <a:off x="3294848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603" name="Shape 603"/>
          <p:cNvSpPr/>
          <p:nvPr/>
        </p:nvSpPr>
        <p:spPr>
          <a:xfrm>
            <a:off x="35556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604" name="Shape 604"/>
          <p:cNvSpPr/>
          <p:nvPr/>
        </p:nvSpPr>
        <p:spPr>
          <a:xfrm>
            <a:off x="4977688" y="3238500"/>
            <a:ext cx="292644" cy="30480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605" name="Shape 605"/>
          <p:cNvSpPr/>
          <p:nvPr/>
        </p:nvSpPr>
        <p:spPr>
          <a:xfrm>
            <a:off x="2119653" y="3238500"/>
            <a:ext cx="717995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606" name="Shape 606"/>
          <p:cNvSpPr/>
          <p:nvPr/>
        </p:nvSpPr>
        <p:spPr>
          <a:xfrm>
            <a:off x="1650643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607" name="Shape 607"/>
          <p:cNvSpPr/>
          <p:nvPr/>
        </p:nvSpPr>
        <p:spPr>
          <a:xfrm>
            <a:off x="3828971" y="3238500"/>
            <a:ext cx="272605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608" name="Shape 608"/>
          <p:cNvSpPr/>
          <p:nvPr/>
        </p:nvSpPr>
        <p:spPr>
          <a:xfrm>
            <a:off x="4686488" y="3238500"/>
            <a:ext cx="292644" cy="30480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4394566" y="3238500"/>
            <a:ext cx="292644" cy="30480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610" name="Shape 610"/>
          <p:cNvSpPr/>
          <p:nvPr/>
        </p:nvSpPr>
        <p:spPr>
          <a:xfrm>
            <a:off x="4102644" y="3238500"/>
            <a:ext cx="292644" cy="30480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cxnSp>
        <p:nvCxnSpPr>
          <p:cNvPr id="611" name="Shape 611"/>
          <p:cNvCxnSpPr>
            <a:stCxn id="597" idx="2"/>
          </p:cNvCxnSpPr>
          <p:nvPr/>
        </p:nvCxnSpPr>
        <p:spPr>
          <a:xfrm rot="5400000">
            <a:off x="6293678" y="2051710"/>
            <a:ext cx="417900" cy="22605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2" name="Shape 612"/>
          <p:cNvCxnSpPr>
            <a:stCxn id="596" idx="1"/>
          </p:cNvCxnSpPr>
          <p:nvPr/>
        </p:nvCxnSpPr>
        <p:spPr>
          <a:xfrm flipH="1">
            <a:off x="2478578" y="2837586"/>
            <a:ext cx="3782700" cy="4008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3" name="Shape 613"/>
          <p:cNvSpPr txBox="1"/>
          <p:nvPr/>
        </p:nvSpPr>
        <p:spPr>
          <a:xfrm>
            <a:off x="2368639" y="2514600"/>
            <a:ext cx="24676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match: assume yes = hit</a:t>
            </a:r>
            <a:endParaRPr/>
          </a:p>
        </p:txBody>
      </p:sp>
      <p:cxnSp>
        <p:nvCxnSpPr>
          <p:cNvPr id="614" name="Shape 614"/>
          <p:cNvCxnSpPr/>
          <p:nvPr/>
        </p:nvCxnSpPr>
        <p:spPr>
          <a:xfrm rot="5400000">
            <a:off x="1582476" y="3038043"/>
            <a:ext cx="400914" cy="158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5" name="Shape 615"/>
          <p:cNvSpPr txBox="1"/>
          <p:nvPr/>
        </p:nvSpPr>
        <p:spPr>
          <a:xfrm>
            <a:off x="1402727" y="2514600"/>
            <a:ext cx="10212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valid?   +</a:t>
            </a:r>
            <a:endParaRPr/>
          </a:p>
        </p:txBody>
      </p:sp>
      <p:cxnSp>
        <p:nvCxnSpPr>
          <p:cNvPr id="616" name="Shape 616"/>
          <p:cNvCxnSpPr>
            <a:stCxn id="598" idx="2"/>
          </p:cNvCxnSpPr>
          <p:nvPr/>
        </p:nvCxnSpPr>
        <p:spPr>
          <a:xfrm rot="5400000">
            <a:off x="5976439" y="1245610"/>
            <a:ext cx="570300" cy="4025100"/>
          </a:xfrm>
          <a:prstGeom prst="bentConnector3">
            <a:avLst>
              <a:gd fmla="val 175086" name="adj1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7" name="Shape 617"/>
          <p:cNvSpPr/>
          <p:nvPr/>
        </p:nvSpPr>
        <p:spPr>
          <a:xfrm flipH="1" rot="10800000">
            <a:off x="4330522" y="3581400"/>
            <a:ext cx="733658" cy="1066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5A5A5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 txBox="1"/>
          <p:nvPr/>
        </p:nvSpPr>
        <p:spPr>
          <a:xfrm>
            <a:off x="3540656" y="4659868"/>
            <a:ext cx="20179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 (4 Bytes) is here</a:t>
            </a:r>
            <a:endParaRPr/>
          </a:p>
        </p:txBody>
      </p:sp>
      <p:sp>
        <p:nvSpPr>
          <p:cNvPr id="619" name="Shape 619"/>
          <p:cNvSpPr txBox="1"/>
          <p:nvPr/>
        </p:nvSpPr>
        <p:spPr>
          <a:xfrm>
            <a:off x="5715000" y="3962400"/>
            <a:ext cx="13013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offset</a:t>
            </a:r>
            <a:endParaRPr/>
          </a:p>
        </p:txBody>
      </p:sp>
      <p:sp>
        <p:nvSpPr>
          <p:cNvPr id="620" name="Shape 620"/>
          <p:cNvSpPr txBox="1"/>
          <p:nvPr/>
        </p:nvSpPr>
        <p:spPr>
          <a:xfrm>
            <a:off x="457200" y="5715000"/>
            <a:ext cx="681944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If tag doesn’t match: </a:t>
            </a: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 line is evicted and replaced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Direct-Mapped Cache Simulation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Shape 626"/>
          <p:cNvSpPr/>
          <p:nvPr/>
        </p:nvSpPr>
        <p:spPr>
          <a:xfrm>
            <a:off x="3211513" y="1391766"/>
            <a:ext cx="6161087" cy="3167534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M=16 bytes (4-bit addresses), B=2 bytes/block,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S=4 sets, E=1 Blocks/set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trace (reads, one byte per read):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7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8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0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465138" y="1633736"/>
            <a:ext cx="703262" cy="2857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Shape 628"/>
          <p:cNvSpPr/>
          <p:nvPr/>
        </p:nvSpPr>
        <p:spPr>
          <a:xfrm>
            <a:off x="584200" y="1295400"/>
            <a:ext cx="52899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t=1</a:t>
            </a: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1212850" y="1295400"/>
            <a:ext cx="540787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s=2</a:t>
            </a:r>
            <a:endParaRPr/>
          </a:p>
        </p:txBody>
      </p:sp>
      <p:sp>
        <p:nvSpPr>
          <p:cNvPr id="630" name="Shape 630"/>
          <p:cNvSpPr/>
          <p:nvPr/>
        </p:nvSpPr>
        <p:spPr>
          <a:xfrm>
            <a:off x="1952625" y="1295400"/>
            <a:ext cx="575227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b=1</a:t>
            </a:r>
            <a:endParaRPr/>
          </a:p>
        </p:txBody>
      </p:sp>
      <p:sp>
        <p:nvSpPr>
          <p:cNvPr id="631" name="Shape 631"/>
          <p:cNvSpPr/>
          <p:nvPr/>
        </p:nvSpPr>
        <p:spPr>
          <a:xfrm>
            <a:off x="1182688" y="1633736"/>
            <a:ext cx="703262" cy="2857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xx</a:t>
            </a:r>
            <a:endParaRPr/>
          </a:p>
        </p:txBody>
      </p:sp>
      <p:sp>
        <p:nvSpPr>
          <p:cNvPr id="632" name="Shape 632"/>
          <p:cNvSpPr/>
          <p:nvPr/>
        </p:nvSpPr>
        <p:spPr>
          <a:xfrm>
            <a:off x="1898650" y="1633736"/>
            <a:ext cx="703263" cy="2857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grpSp>
        <p:nvGrpSpPr>
          <p:cNvPr id="633" name="Shape 633"/>
          <p:cNvGrpSpPr/>
          <p:nvPr/>
        </p:nvGrpSpPr>
        <p:grpSpPr>
          <a:xfrm>
            <a:off x="3352800" y="5137150"/>
            <a:ext cx="2662237" cy="306388"/>
            <a:chOff x="2027" y="3244"/>
            <a:chExt cx="1677" cy="193"/>
          </a:xfrm>
        </p:grpSpPr>
        <p:sp>
          <p:nvSpPr>
            <p:cNvPr id="634" name="Shape 634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</p:grpSp>
      <p:sp>
        <p:nvSpPr>
          <p:cNvPr id="637" name="Shape 637"/>
          <p:cNvSpPr/>
          <p:nvPr/>
        </p:nvSpPr>
        <p:spPr>
          <a:xfrm>
            <a:off x="3502025" y="4724400"/>
            <a:ext cx="310982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638" name="Shape 638"/>
          <p:cNvSpPr/>
          <p:nvPr/>
        </p:nvSpPr>
        <p:spPr>
          <a:xfrm>
            <a:off x="3979862" y="4724400"/>
            <a:ext cx="531269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 b="0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Shape 639"/>
          <p:cNvSpPr/>
          <p:nvPr/>
        </p:nvSpPr>
        <p:spPr>
          <a:xfrm>
            <a:off x="4937125" y="4724400"/>
            <a:ext cx="74141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</a:t>
            </a:r>
            <a:endParaRPr b="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Shape 640"/>
          <p:cNvSpPr/>
          <p:nvPr/>
        </p:nvSpPr>
        <p:spPr>
          <a:xfrm>
            <a:off x="3352800" y="5446713"/>
            <a:ext cx="55721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Shape 641"/>
          <p:cNvSpPr/>
          <p:nvPr/>
        </p:nvSpPr>
        <p:spPr>
          <a:xfrm>
            <a:off x="3927475" y="5446713"/>
            <a:ext cx="65246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Shape 642"/>
          <p:cNvSpPr/>
          <p:nvPr/>
        </p:nvSpPr>
        <p:spPr>
          <a:xfrm>
            <a:off x="4595812" y="5446713"/>
            <a:ext cx="1419225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Shape 643"/>
          <p:cNvSpPr/>
          <p:nvPr/>
        </p:nvSpPr>
        <p:spPr>
          <a:xfrm>
            <a:off x="3352800" y="5770563"/>
            <a:ext cx="55721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Shape 644"/>
          <p:cNvSpPr/>
          <p:nvPr/>
        </p:nvSpPr>
        <p:spPr>
          <a:xfrm>
            <a:off x="3927475" y="5770563"/>
            <a:ext cx="65246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Shape 645"/>
          <p:cNvSpPr/>
          <p:nvPr/>
        </p:nvSpPr>
        <p:spPr>
          <a:xfrm>
            <a:off x="4595812" y="5770563"/>
            <a:ext cx="1419225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Shape 646"/>
          <p:cNvSpPr/>
          <p:nvPr/>
        </p:nvSpPr>
        <p:spPr>
          <a:xfrm>
            <a:off x="3352800" y="6094413"/>
            <a:ext cx="55721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Shape 647"/>
          <p:cNvSpPr/>
          <p:nvPr/>
        </p:nvSpPr>
        <p:spPr>
          <a:xfrm>
            <a:off x="3927475" y="6094413"/>
            <a:ext cx="65246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Shape 648"/>
          <p:cNvSpPr/>
          <p:nvPr/>
        </p:nvSpPr>
        <p:spPr>
          <a:xfrm>
            <a:off x="4595812" y="6094413"/>
            <a:ext cx="1419225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Shape 649"/>
          <p:cNvSpPr txBox="1"/>
          <p:nvPr/>
        </p:nvSpPr>
        <p:spPr>
          <a:xfrm>
            <a:off x="6657975" y="2968823"/>
            <a:ext cx="6471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</a:t>
            </a:r>
            <a:endParaRPr/>
          </a:p>
        </p:txBody>
      </p:sp>
      <p:grpSp>
        <p:nvGrpSpPr>
          <p:cNvPr id="650" name="Shape 650"/>
          <p:cNvGrpSpPr/>
          <p:nvPr/>
        </p:nvGrpSpPr>
        <p:grpSpPr>
          <a:xfrm>
            <a:off x="3352800" y="5140325"/>
            <a:ext cx="2662237" cy="306388"/>
            <a:chOff x="2027" y="3244"/>
            <a:chExt cx="1677" cy="193"/>
          </a:xfrm>
        </p:grpSpPr>
        <p:sp>
          <p:nvSpPr>
            <p:cNvPr id="651" name="Shape 651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52" name="Shape 652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653" name="Shape 653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M[0-1]</a:t>
              </a:r>
              <a:endParaRPr/>
            </a:p>
          </p:txBody>
        </p:sp>
      </p:grpSp>
      <p:sp>
        <p:nvSpPr>
          <p:cNvPr id="654" name="Shape 654"/>
          <p:cNvSpPr txBox="1"/>
          <p:nvPr/>
        </p:nvSpPr>
        <p:spPr>
          <a:xfrm>
            <a:off x="6748463" y="3273623"/>
            <a:ext cx="4622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</a:t>
            </a:r>
            <a:endParaRPr/>
          </a:p>
        </p:txBody>
      </p:sp>
      <p:sp>
        <p:nvSpPr>
          <p:cNvPr id="655" name="Shape 655"/>
          <p:cNvSpPr txBox="1"/>
          <p:nvPr/>
        </p:nvSpPr>
        <p:spPr>
          <a:xfrm>
            <a:off x="6657975" y="3548063"/>
            <a:ext cx="6471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</a:t>
            </a:r>
            <a:endParaRPr/>
          </a:p>
        </p:txBody>
      </p:sp>
      <p:grpSp>
        <p:nvGrpSpPr>
          <p:cNvPr id="656" name="Shape 656"/>
          <p:cNvGrpSpPr/>
          <p:nvPr/>
        </p:nvGrpSpPr>
        <p:grpSpPr>
          <a:xfrm>
            <a:off x="3352800" y="6096000"/>
            <a:ext cx="2662237" cy="306387"/>
            <a:chOff x="2027" y="3244"/>
            <a:chExt cx="1677" cy="193"/>
          </a:xfrm>
        </p:grpSpPr>
        <p:sp>
          <p:nvSpPr>
            <p:cNvPr id="657" name="Shape 657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M[6-7]</a:t>
              </a:r>
              <a:endParaRPr/>
            </a:p>
          </p:txBody>
        </p:sp>
      </p:grpSp>
      <p:sp>
        <p:nvSpPr>
          <p:cNvPr id="660" name="Shape 660"/>
          <p:cNvSpPr txBox="1"/>
          <p:nvPr/>
        </p:nvSpPr>
        <p:spPr>
          <a:xfrm>
            <a:off x="6657975" y="3883223"/>
            <a:ext cx="6471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</a:t>
            </a:r>
            <a:endParaRPr/>
          </a:p>
        </p:txBody>
      </p:sp>
      <p:grpSp>
        <p:nvGrpSpPr>
          <p:cNvPr id="661" name="Shape 661"/>
          <p:cNvGrpSpPr/>
          <p:nvPr/>
        </p:nvGrpSpPr>
        <p:grpSpPr>
          <a:xfrm>
            <a:off x="3352800" y="5140325"/>
            <a:ext cx="2662237" cy="306388"/>
            <a:chOff x="2027" y="3244"/>
            <a:chExt cx="1677" cy="193"/>
          </a:xfrm>
        </p:grpSpPr>
        <p:sp>
          <p:nvSpPr>
            <p:cNvPr id="662" name="Shape 662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M[8-9]</a:t>
              </a:r>
              <a:endParaRPr/>
            </a:p>
          </p:txBody>
        </p:sp>
      </p:grpSp>
      <p:sp>
        <p:nvSpPr>
          <p:cNvPr id="665" name="Shape 665"/>
          <p:cNvSpPr txBox="1"/>
          <p:nvPr/>
        </p:nvSpPr>
        <p:spPr>
          <a:xfrm>
            <a:off x="6657975" y="4188023"/>
            <a:ext cx="6471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</a:t>
            </a:r>
            <a:endParaRPr/>
          </a:p>
        </p:txBody>
      </p:sp>
      <p:grpSp>
        <p:nvGrpSpPr>
          <p:cNvPr id="666" name="Shape 666"/>
          <p:cNvGrpSpPr/>
          <p:nvPr/>
        </p:nvGrpSpPr>
        <p:grpSpPr>
          <a:xfrm>
            <a:off x="3352800" y="5140325"/>
            <a:ext cx="2662237" cy="306388"/>
            <a:chOff x="2027" y="3244"/>
            <a:chExt cx="1677" cy="193"/>
          </a:xfrm>
        </p:grpSpPr>
        <p:sp>
          <p:nvSpPr>
            <p:cNvPr id="667" name="Shape 667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68" name="Shape 668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M[0-1]</a:t>
              </a:r>
              <a:endParaRPr/>
            </a:p>
          </p:txBody>
        </p:sp>
      </p:grpSp>
      <p:sp>
        <p:nvSpPr>
          <p:cNvPr id="670" name="Shape 670"/>
          <p:cNvSpPr txBox="1"/>
          <p:nvPr/>
        </p:nvSpPr>
        <p:spPr>
          <a:xfrm>
            <a:off x="2667000" y="5117068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Set 0</a:t>
            </a:r>
            <a:endParaRPr/>
          </a:p>
        </p:txBody>
      </p:sp>
      <p:sp>
        <p:nvSpPr>
          <p:cNvPr id="671" name="Shape 671"/>
          <p:cNvSpPr txBox="1"/>
          <p:nvPr/>
        </p:nvSpPr>
        <p:spPr>
          <a:xfrm>
            <a:off x="2667000" y="5422397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Set 1</a:t>
            </a:r>
            <a:endParaRPr/>
          </a:p>
        </p:txBody>
      </p:sp>
      <p:sp>
        <p:nvSpPr>
          <p:cNvPr id="672" name="Shape 672"/>
          <p:cNvSpPr txBox="1"/>
          <p:nvPr/>
        </p:nvSpPr>
        <p:spPr>
          <a:xfrm>
            <a:off x="2667000" y="5727726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Set 2</a:t>
            </a:r>
            <a:endParaRPr/>
          </a:p>
        </p:txBody>
      </p:sp>
      <p:sp>
        <p:nvSpPr>
          <p:cNvPr id="673" name="Shape 673"/>
          <p:cNvSpPr txBox="1"/>
          <p:nvPr/>
        </p:nvSpPr>
        <p:spPr>
          <a:xfrm>
            <a:off x="2667000" y="6033055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Set 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 txBox="1"/>
          <p:nvPr>
            <p:ph type="title"/>
          </p:nvPr>
        </p:nvSpPr>
        <p:spPr>
          <a:xfrm>
            <a:off x="357018" y="435678"/>
            <a:ext cx="796166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E-way Set Associative Cache (Here: E = 2)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0" name="Shape 680"/>
          <p:cNvCxnSpPr/>
          <p:nvPr/>
        </p:nvCxnSpPr>
        <p:spPr>
          <a:xfrm>
            <a:off x="990600" y="4800600"/>
            <a:ext cx="6598924" cy="17189"/>
          </a:xfrm>
          <a:prstGeom prst="straightConnector1">
            <a:avLst/>
          </a:prstGeom>
          <a:noFill/>
          <a:ln cap="rnd" cmpd="sng" w="762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81" name="Shape 681"/>
          <p:cNvSpPr txBox="1"/>
          <p:nvPr/>
        </p:nvSpPr>
        <p:spPr>
          <a:xfrm>
            <a:off x="381000" y="1030069"/>
            <a:ext cx="32987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= 2: Two lines per set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cache block size 8 bytes</a:t>
            </a:r>
            <a:endParaRPr/>
          </a:p>
        </p:txBody>
      </p:sp>
      <p:sp>
        <p:nvSpPr>
          <p:cNvPr id="682" name="Shape 682"/>
          <p:cNvSpPr/>
          <p:nvPr/>
        </p:nvSpPr>
        <p:spPr>
          <a:xfrm>
            <a:off x="6794678" y="1862752"/>
            <a:ext cx="990600" cy="270848"/>
          </a:xfrm>
          <a:prstGeom prst="rect">
            <a:avLst/>
          </a:prstGeom>
          <a:solidFill>
            <a:srgbClr val="FF9999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bits</a:t>
            </a:r>
            <a:endParaRPr/>
          </a:p>
        </p:txBody>
      </p:sp>
      <p:sp>
        <p:nvSpPr>
          <p:cNvPr id="683" name="Shape 683"/>
          <p:cNvSpPr/>
          <p:nvPr/>
        </p:nvSpPr>
        <p:spPr>
          <a:xfrm>
            <a:off x="7785278" y="1862752"/>
            <a:ext cx="762000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0…01</a:t>
            </a:r>
            <a:endParaRPr/>
          </a:p>
        </p:txBody>
      </p:sp>
      <p:sp>
        <p:nvSpPr>
          <p:cNvPr id="684" name="Shape 684"/>
          <p:cNvSpPr/>
          <p:nvPr/>
        </p:nvSpPr>
        <p:spPr>
          <a:xfrm>
            <a:off x="8547278" y="1862752"/>
            <a:ext cx="520522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685" name="Shape 685"/>
          <p:cNvSpPr txBox="1"/>
          <p:nvPr/>
        </p:nvSpPr>
        <p:spPr>
          <a:xfrm>
            <a:off x="6705600" y="1522790"/>
            <a:ext cx="21260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short int:</a:t>
            </a:r>
            <a:endParaRPr/>
          </a:p>
        </p:txBody>
      </p:sp>
      <p:sp>
        <p:nvSpPr>
          <p:cNvPr id="686" name="Shape 686"/>
          <p:cNvSpPr/>
          <p:nvPr/>
        </p:nvSpPr>
        <p:spPr>
          <a:xfrm>
            <a:off x="685800" y="2514600"/>
            <a:ext cx="7086600" cy="612843"/>
          </a:xfrm>
          <a:prstGeom prst="rect">
            <a:avLst/>
          </a:prstGeom>
          <a:solidFill>
            <a:srgbClr val="D5D5F4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Shape 687"/>
          <p:cNvSpPr/>
          <p:nvPr/>
        </p:nvSpPr>
        <p:spPr>
          <a:xfrm>
            <a:off x="835207" y="2590803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Shape 688"/>
          <p:cNvSpPr/>
          <p:nvPr/>
        </p:nvSpPr>
        <p:spPr>
          <a:xfrm>
            <a:off x="2128524" y="26894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689" name="Shape 689"/>
          <p:cNvSpPr/>
          <p:nvPr/>
        </p:nvSpPr>
        <p:spPr>
          <a:xfrm>
            <a:off x="2363842" y="26894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690" name="Shape 690"/>
          <p:cNvSpPr/>
          <p:nvPr/>
        </p:nvSpPr>
        <p:spPr>
          <a:xfrm>
            <a:off x="2588967" y="26894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691" name="Shape 691"/>
          <p:cNvSpPr/>
          <p:nvPr/>
        </p:nvSpPr>
        <p:spPr>
          <a:xfrm>
            <a:off x="3816507" y="26894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692" name="Shape 692"/>
          <p:cNvSpPr/>
          <p:nvPr/>
        </p:nvSpPr>
        <p:spPr>
          <a:xfrm>
            <a:off x="1349388" y="2689469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693" name="Shape 693"/>
          <p:cNvSpPr/>
          <p:nvPr/>
        </p:nvSpPr>
        <p:spPr>
          <a:xfrm>
            <a:off x="944528" y="26894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694" name="Shape 694"/>
          <p:cNvSpPr/>
          <p:nvPr/>
        </p:nvSpPr>
        <p:spPr>
          <a:xfrm>
            <a:off x="2824909" y="26894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695" name="Shape 695"/>
          <p:cNvSpPr/>
          <p:nvPr/>
        </p:nvSpPr>
        <p:spPr>
          <a:xfrm>
            <a:off x="3565137" y="26894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696" name="Shape 696"/>
          <p:cNvSpPr/>
          <p:nvPr/>
        </p:nvSpPr>
        <p:spPr>
          <a:xfrm>
            <a:off x="3313144" y="26894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3061150" y="26894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698" name="Shape 698"/>
          <p:cNvSpPr/>
          <p:nvPr/>
        </p:nvSpPr>
        <p:spPr>
          <a:xfrm>
            <a:off x="4309535" y="2594046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Shape 699"/>
          <p:cNvSpPr/>
          <p:nvPr/>
        </p:nvSpPr>
        <p:spPr>
          <a:xfrm>
            <a:off x="5602852" y="26927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700" name="Shape 700"/>
          <p:cNvSpPr/>
          <p:nvPr/>
        </p:nvSpPr>
        <p:spPr>
          <a:xfrm>
            <a:off x="5838170" y="26927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01" name="Shape 701"/>
          <p:cNvSpPr/>
          <p:nvPr/>
        </p:nvSpPr>
        <p:spPr>
          <a:xfrm>
            <a:off x="6063295" y="26927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02" name="Shape 702"/>
          <p:cNvSpPr/>
          <p:nvPr/>
        </p:nvSpPr>
        <p:spPr>
          <a:xfrm>
            <a:off x="7290835" y="26927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703" name="Shape 703"/>
          <p:cNvSpPr/>
          <p:nvPr/>
        </p:nvSpPr>
        <p:spPr>
          <a:xfrm>
            <a:off x="4823716" y="2692712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704" name="Shape 704"/>
          <p:cNvSpPr/>
          <p:nvPr/>
        </p:nvSpPr>
        <p:spPr>
          <a:xfrm>
            <a:off x="4418856" y="26927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705" name="Shape 705"/>
          <p:cNvSpPr/>
          <p:nvPr/>
        </p:nvSpPr>
        <p:spPr>
          <a:xfrm>
            <a:off x="6299237" y="26927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06" name="Shape 706"/>
          <p:cNvSpPr/>
          <p:nvPr/>
        </p:nvSpPr>
        <p:spPr>
          <a:xfrm>
            <a:off x="7039465" y="26927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707" name="Shape 707"/>
          <p:cNvSpPr/>
          <p:nvPr/>
        </p:nvSpPr>
        <p:spPr>
          <a:xfrm>
            <a:off x="6787472" y="26927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708" name="Shape 708"/>
          <p:cNvSpPr/>
          <p:nvPr/>
        </p:nvSpPr>
        <p:spPr>
          <a:xfrm>
            <a:off x="6535478" y="26927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709" name="Shape 709"/>
          <p:cNvSpPr/>
          <p:nvPr/>
        </p:nvSpPr>
        <p:spPr>
          <a:xfrm>
            <a:off x="685800" y="3200400"/>
            <a:ext cx="7086600" cy="612843"/>
          </a:xfrm>
          <a:prstGeom prst="rect">
            <a:avLst/>
          </a:prstGeom>
          <a:solidFill>
            <a:srgbClr val="D5D5F4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Shape 710"/>
          <p:cNvSpPr/>
          <p:nvPr/>
        </p:nvSpPr>
        <p:spPr>
          <a:xfrm>
            <a:off x="835207" y="3276603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Shape 711"/>
          <p:cNvSpPr/>
          <p:nvPr/>
        </p:nvSpPr>
        <p:spPr>
          <a:xfrm>
            <a:off x="2128524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712" name="Shape 712"/>
          <p:cNvSpPr/>
          <p:nvPr/>
        </p:nvSpPr>
        <p:spPr>
          <a:xfrm>
            <a:off x="2363842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13" name="Shape 713"/>
          <p:cNvSpPr/>
          <p:nvPr/>
        </p:nvSpPr>
        <p:spPr>
          <a:xfrm>
            <a:off x="2588967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14" name="Shape 714"/>
          <p:cNvSpPr/>
          <p:nvPr/>
        </p:nvSpPr>
        <p:spPr>
          <a:xfrm>
            <a:off x="3816507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715" name="Shape 715"/>
          <p:cNvSpPr/>
          <p:nvPr/>
        </p:nvSpPr>
        <p:spPr>
          <a:xfrm>
            <a:off x="1349388" y="3375269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716" name="Shape 716"/>
          <p:cNvSpPr/>
          <p:nvPr/>
        </p:nvSpPr>
        <p:spPr>
          <a:xfrm>
            <a:off x="944528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717" name="Shape 717"/>
          <p:cNvSpPr/>
          <p:nvPr/>
        </p:nvSpPr>
        <p:spPr>
          <a:xfrm>
            <a:off x="2824909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18" name="Shape 718"/>
          <p:cNvSpPr/>
          <p:nvPr/>
        </p:nvSpPr>
        <p:spPr>
          <a:xfrm>
            <a:off x="3565137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719" name="Shape 719"/>
          <p:cNvSpPr/>
          <p:nvPr/>
        </p:nvSpPr>
        <p:spPr>
          <a:xfrm>
            <a:off x="3313144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720" name="Shape 720"/>
          <p:cNvSpPr/>
          <p:nvPr/>
        </p:nvSpPr>
        <p:spPr>
          <a:xfrm>
            <a:off x="3061150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721" name="Shape 721"/>
          <p:cNvSpPr/>
          <p:nvPr/>
        </p:nvSpPr>
        <p:spPr>
          <a:xfrm>
            <a:off x="4309535" y="3279846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5602852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723" name="Shape 723"/>
          <p:cNvSpPr/>
          <p:nvPr/>
        </p:nvSpPr>
        <p:spPr>
          <a:xfrm>
            <a:off x="5838170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24" name="Shape 724"/>
          <p:cNvSpPr/>
          <p:nvPr/>
        </p:nvSpPr>
        <p:spPr>
          <a:xfrm>
            <a:off x="6063295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25" name="Shape 725"/>
          <p:cNvSpPr/>
          <p:nvPr/>
        </p:nvSpPr>
        <p:spPr>
          <a:xfrm>
            <a:off x="7290835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726" name="Shape 726"/>
          <p:cNvSpPr/>
          <p:nvPr/>
        </p:nvSpPr>
        <p:spPr>
          <a:xfrm>
            <a:off x="4823716" y="3378512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727" name="Shape 727"/>
          <p:cNvSpPr/>
          <p:nvPr/>
        </p:nvSpPr>
        <p:spPr>
          <a:xfrm>
            <a:off x="4418856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728" name="Shape 728"/>
          <p:cNvSpPr/>
          <p:nvPr/>
        </p:nvSpPr>
        <p:spPr>
          <a:xfrm>
            <a:off x="6299237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7039465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730" name="Shape 730"/>
          <p:cNvSpPr/>
          <p:nvPr/>
        </p:nvSpPr>
        <p:spPr>
          <a:xfrm>
            <a:off x="6787472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731" name="Shape 731"/>
          <p:cNvSpPr/>
          <p:nvPr/>
        </p:nvSpPr>
        <p:spPr>
          <a:xfrm>
            <a:off x="6535478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732" name="Shape 732"/>
          <p:cNvSpPr/>
          <p:nvPr/>
        </p:nvSpPr>
        <p:spPr>
          <a:xfrm>
            <a:off x="685800" y="3886200"/>
            <a:ext cx="7086600" cy="612843"/>
          </a:xfrm>
          <a:prstGeom prst="rect">
            <a:avLst/>
          </a:prstGeom>
          <a:solidFill>
            <a:srgbClr val="D5D5F4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Shape 733"/>
          <p:cNvSpPr/>
          <p:nvPr/>
        </p:nvSpPr>
        <p:spPr>
          <a:xfrm>
            <a:off x="835207" y="3962403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Shape 734"/>
          <p:cNvSpPr/>
          <p:nvPr/>
        </p:nvSpPr>
        <p:spPr>
          <a:xfrm>
            <a:off x="2128524" y="40610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735" name="Shape 735"/>
          <p:cNvSpPr/>
          <p:nvPr/>
        </p:nvSpPr>
        <p:spPr>
          <a:xfrm>
            <a:off x="2363842" y="40610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36" name="Shape 736"/>
          <p:cNvSpPr/>
          <p:nvPr/>
        </p:nvSpPr>
        <p:spPr>
          <a:xfrm>
            <a:off x="2588967" y="40610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37" name="Shape 737"/>
          <p:cNvSpPr/>
          <p:nvPr/>
        </p:nvSpPr>
        <p:spPr>
          <a:xfrm>
            <a:off x="3816507" y="40610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738" name="Shape 738"/>
          <p:cNvSpPr/>
          <p:nvPr/>
        </p:nvSpPr>
        <p:spPr>
          <a:xfrm>
            <a:off x="1349388" y="4061069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739" name="Shape 739"/>
          <p:cNvSpPr/>
          <p:nvPr/>
        </p:nvSpPr>
        <p:spPr>
          <a:xfrm>
            <a:off x="944528" y="40610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740" name="Shape 740"/>
          <p:cNvSpPr/>
          <p:nvPr/>
        </p:nvSpPr>
        <p:spPr>
          <a:xfrm>
            <a:off x="2824909" y="40610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41" name="Shape 741"/>
          <p:cNvSpPr/>
          <p:nvPr/>
        </p:nvSpPr>
        <p:spPr>
          <a:xfrm>
            <a:off x="3565137" y="40610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742" name="Shape 742"/>
          <p:cNvSpPr/>
          <p:nvPr/>
        </p:nvSpPr>
        <p:spPr>
          <a:xfrm>
            <a:off x="3313144" y="40610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3061150" y="40610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744" name="Shape 744"/>
          <p:cNvSpPr/>
          <p:nvPr/>
        </p:nvSpPr>
        <p:spPr>
          <a:xfrm>
            <a:off x="4309535" y="3965646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Shape 745"/>
          <p:cNvSpPr/>
          <p:nvPr/>
        </p:nvSpPr>
        <p:spPr>
          <a:xfrm>
            <a:off x="5602852" y="40643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746" name="Shape 746"/>
          <p:cNvSpPr/>
          <p:nvPr/>
        </p:nvSpPr>
        <p:spPr>
          <a:xfrm>
            <a:off x="5838170" y="40643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47" name="Shape 747"/>
          <p:cNvSpPr/>
          <p:nvPr/>
        </p:nvSpPr>
        <p:spPr>
          <a:xfrm>
            <a:off x="6063295" y="40643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48" name="Shape 748"/>
          <p:cNvSpPr/>
          <p:nvPr/>
        </p:nvSpPr>
        <p:spPr>
          <a:xfrm>
            <a:off x="7290835" y="40643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749" name="Shape 749"/>
          <p:cNvSpPr/>
          <p:nvPr/>
        </p:nvSpPr>
        <p:spPr>
          <a:xfrm>
            <a:off x="4823716" y="4064312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750" name="Shape 750"/>
          <p:cNvSpPr/>
          <p:nvPr/>
        </p:nvSpPr>
        <p:spPr>
          <a:xfrm>
            <a:off x="4418856" y="40643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751" name="Shape 751"/>
          <p:cNvSpPr/>
          <p:nvPr/>
        </p:nvSpPr>
        <p:spPr>
          <a:xfrm>
            <a:off x="6299237" y="40643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52" name="Shape 752"/>
          <p:cNvSpPr/>
          <p:nvPr/>
        </p:nvSpPr>
        <p:spPr>
          <a:xfrm>
            <a:off x="7039465" y="40643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753" name="Shape 753"/>
          <p:cNvSpPr/>
          <p:nvPr/>
        </p:nvSpPr>
        <p:spPr>
          <a:xfrm>
            <a:off x="6787472" y="40643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754" name="Shape 754"/>
          <p:cNvSpPr/>
          <p:nvPr/>
        </p:nvSpPr>
        <p:spPr>
          <a:xfrm>
            <a:off x="6535478" y="40643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755" name="Shape 755"/>
          <p:cNvSpPr/>
          <p:nvPr/>
        </p:nvSpPr>
        <p:spPr>
          <a:xfrm>
            <a:off x="685800" y="5102157"/>
            <a:ext cx="7086600" cy="612843"/>
          </a:xfrm>
          <a:prstGeom prst="rect">
            <a:avLst/>
          </a:prstGeom>
          <a:solidFill>
            <a:srgbClr val="D5D5F4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Shape 756"/>
          <p:cNvSpPr/>
          <p:nvPr/>
        </p:nvSpPr>
        <p:spPr>
          <a:xfrm>
            <a:off x="835207" y="5178360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Shape 757"/>
          <p:cNvSpPr/>
          <p:nvPr/>
        </p:nvSpPr>
        <p:spPr>
          <a:xfrm>
            <a:off x="2128524" y="5277026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758" name="Shape 758"/>
          <p:cNvSpPr/>
          <p:nvPr/>
        </p:nvSpPr>
        <p:spPr>
          <a:xfrm>
            <a:off x="2363842" y="5277026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59" name="Shape 759"/>
          <p:cNvSpPr/>
          <p:nvPr/>
        </p:nvSpPr>
        <p:spPr>
          <a:xfrm>
            <a:off x="2588967" y="5277026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60" name="Shape 760"/>
          <p:cNvSpPr/>
          <p:nvPr/>
        </p:nvSpPr>
        <p:spPr>
          <a:xfrm>
            <a:off x="3816507" y="5277026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761" name="Shape 761"/>
          <p:cNvSpPr/>
          <p:nvPr/>
        </p:nvSpPr>
        <p:spPr>
          <a:xfrm>
            <a:off x="1349388" y="5277026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762" name="Shape 762"/>
          <p:cNvSpPr/>
          <p:nvPr/>
        </p:nvSpPr>
        <p:spPr>
          <a:xfrm>
            <a:off x="944528" y="5277026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763" name="Shape 763"/>
          <p:cNvSpPr/>
          <p:nvPr/>
        </p:nvSpPr>
        <p:spPr>
          <a:xfrm>
            <a:off x="2824909" y="5277026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64" name="Shape 764"/>
          <p:cNvSpPr/>
          <p:nvPr/>
        </p:nvSpPr>
        <p:spPr>
          <a:xfrm>
            <a:off x="3565137" y="5277026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765" name="Shape 765"/>
          <p:cNvSpPr/>
          <p:nvPr/>
        </p:nvSpPr>
        <p:spPr>
          <a:xfrm>
            <a:off x="3313144" y="5277026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3061150" y="5277026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767" name="Shape 767"/>
          <p:cNvSpPr/>
          <p:nvPr/>
        </p:nvSpPr>
        <p:spPr>
          <a:xfrm>
            <a:off x="4309535" y="5181603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Shape 768"/>
          <p:cNvSpPr/>
          <p:nvPr/>
        </p:nvSpPr>
        <p:spPr>
          <a:xfrm>
            <a:off x="5602852" y="5280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769" name="Shape 769"/>
          <p:cNvSpPr/>
          <p:nvPr/>
        </p:nvSpPr>
        <p:spPr>
          <a:xfrm>
            <a:off x="5838170" y="5280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70" name="Shape 770"/>
          <p:cNvSpPr/>
          <p:nvPr/>
        </p:nvSpPr>
        <p:spPr>
          <a:xfrm>
            <a:off x="6063295" y="5280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71" name="Shape 771"/>
          <p:cNvSpPr/>
          <p:nvPr/>
        </p:nvSpPr>
        <p:spPr>
          <a:xfrm>
            <a:off x="7290835" y="5280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772" name="Shape 772"/>
          <p:cNvSpPr/>
          <p:nvPr/>
        </p:nvSpPr>
        <p:spPr>
          <a:xfrm>
            <a:off x="4823716" y="5280269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773" name="Shape 773"/>
          <p:cNvSpPr/>
          <p:nvPr/>
        </p:nvSpPr>
        <p:spPr>
          <a:xfrm>
            <a:off x="4418856" y="5280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774" name="Shape 774"/>
          <p:cNvSpPr/>
          <p:nvPr/>
        </p:nvSpPr>
        <p:spPr>
          <a:xfrm>
            <a:off x="6299237" y="5280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75" name="Shape 775"/>
          <p:cNvSpPr/>
          <p:nvPr/>
        </p:nvSpPr>
        <p:spPr>
          <a:xfrm>
            <a:off x="7039465" y="5280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776" name="Shape 776"/>
          <p:cNvSpPr/>
          <p:nvPr/>
        </p:nvSpPr>
        <p:spPr>
          <a:xfrm>
            <a:off x="6787472" y="5280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777" name="Shape 777"/>
          <p:cNvSpPr/>
          <p:nvPr/>
        </p:nvSpPr>
        <p:spPr>
          <a:xfrm>
            <a:off x="6535478" y="5280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cxnSp>
        <p:nvCxnSpPr>
          <p:cNvPr id="778" name="Shape 778"/>
          <p:cNvCxnSpPr>
            <a:stCxn id="683" idx="2"/>
            <a:endCxn id="709" idx="3"/>
          </p:cNvCxnSpPr>
          <p:nvPr/>
        </p:nvCxnSpPr>
        <p:spPr>
          <a:xfrm rot="5400000">
            <a:off x="7282778" y="2623200"/>
            <a:ext cx="1373100" cy="3939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9" name="Shape 779"/>
          <p:cNvSpPr txBox="1"/>
          <p:nvPr/>
        </p:nvSpPr>
        <p:spPr>
          <a:xfrm>
            <a:off x="8153400" y="3246572"/>
            <a:ext cx="8996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set</a:t>
            </a:r>
            <a:endParaRPr/>
          </a:p>
        </p:txBody>
      </p:sp>
      <p:sp>
        <p:nvSpPr>
          <p:cNvPr id="780" name="Shape 780"/>
          <p:cNvSpPr/>
          <p:nvPr/>
        </p:nvSpPr>
        <p:spPr>
          <a:xfrm rot="5400000">
            <a:off x="4122816" y="-1157386"/>
            <a:ext cx="228601" cy="7062996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06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Shape 781"/>
          <p:cNvSpPr/>
          <p:nvPr/>
        </p:nvSpPr>
        <p:spPr>
          <a:xfrm>
            <a:off x="374772" y="2561441"/>
            <a:ext cx="228600" cy="3153559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606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Shape 782"/>
          <p:cNvSpPr txBox="1"/>
          <p:nvPr/>
        </p:nvSpPr>
        <p:spPr>
          <a:xfrm>
            <a:off x="3332419" y="1818018"/>
            <a:ext cx="15087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606060"/>
                </a:solidFill>
                <a:latin typeface="Calibri"/>
                <a:ea typeface="Calibri"/>
                <a:cs typeface="Calibri"/>
                <a:sym typeface="Calibri"/>
              </a:rPr>
              <a:t>2 lines per set</a:t>
            </a:r>
            <a:endParaRPr/>
          </a:p>
        </p:txBody>
      </p:sp>
      <p:sp>
        <p:nvSpPr>
          <p:cNvPr id="783" name="Shape 783"/>
          <p:cNvSpPr txBox="1"/>
          <p:nvPr/>
        </p:nvSpPr>
        <p:spPr>
          <a:xfrm>
            <a:off x="198983" y="5867400"/>
            <a:ext cx="72327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606060"/>
                </a:solidFill>
                <a:latin typeface="Calibri"/>
                <a:ea typeface="Calibri"/>
                <a:cs typeface="Calibri"/>
                <a:sym typeface="Calibri"/>
              </a:rPr>
              <a:t>S sets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memory organization and operation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Performance impact of caches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The memory mountain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Rearranging loops to improve spatial locality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Using blocking to improve temporal locality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/>
          <p:nvPr>
            <p:ph type="title"/>
          </p:nvPr>
        </p:nvSpPr>
        <p:spPr>
          <a:xfrm>
            <a:off x="357762" y="445070"/>
            <a:ext cx="8245269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E-way Set Associative Cache (Here: E = 2)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Shape 790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= 2: Two lines per set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cache block size 8 bytes</a:t>
            </a:r>
            <a:endParaRPr/>
          </a:p>
        </p:txBody>
      </p:sp>
      <p:sp>
        <p:nvSpPr>
          <p:cNvPr id="791" name="Shape 791"/>
          <p:cNvSpPr/>
          <p:nvPr/>
        </p:nvSpPr>
        <p:spPr>
          <a:xfrm>
            <a:off x="6566078" y="1862752"/>
            <a:ext cx="990600" cy="270848"/>
          </a:xfrm>
          <a:prstGeom prst="rect">
            <a:avLst/>
          </a:prstGeom>
          <a:solidFill>
            <a:srgbClr val="FF9999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bits</a:t>
            </a:r>
            <a:endParaRPr/>
          </a:p>
        </p:txBody>
      </p:sp>
      <p:sp>
        <p:nvSpPr>
          <p:cNvPr id="792" name="Shape 792"/>
          <p:cNvSpPr/>
          <p:nvPr/>
        </p:nvSpPr>
        <p:spPr>
          <a:xfrm>
            <a:off x="7556678" y="1862752"/>
            <a:ext cx="762000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0…01</a:t>
            </a:r>
            <a:endParaRPr/>
          </a:p>
        </p:txBody>
      </p:sp>
      <p:sp>
        <p:nvSpPr>
          <p:cNvPr id="793" name="Shape 793"/>
          <p:cNvSpPr/>
          <p:nvPr/>
        </p:nvSpPr>
        <p:spPr>
          <a:xfrm>
            <a:off x="8318678" y="1862752"/>
            <a:ext cx="520522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794" name="Shape 794"/>
          <p:cNvSpPr txBox="1"/>
          <p:nvPr/>
        </p:nvSpPr>
        <p:spPr>
          <a:xfrm>
            <a:off x="6477000" y="1522790"/>
            <a:ext cx="21260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short int:</a:t>
            </a:r>
            <a:endParaRPr/>
          </a:p>
        </p:txBody>
      </p:sp>
      <p:sp>
        <p:nvSpPr>
          <p:cNvPr id="795" name="Shape 795"/>
          <p:cNvSpPr/>
          <p:nvPr/>
        </p:nvSpPr>
        <p:spPr>
          <a:xfrm>
            <a:off x="457200" y="3200400"/>
            <a:ext cx="7086600" cy="612843"/>
          </a:xfrm>
          <a:prstGeom prst="rect">
            <a:avLst/>
          </a:prstGeom>
          <a:solidFill>
            <a:srgbClr val="D5D5F4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Shape 796"/>
          <p:cNvSpPr/>
          <p:nvPr/>
        </p:nvSpPr>
        <p:spPr>
          <a:xfrm>
            <a:off x="606607" y="3276603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Shape 797"/>
          <p:cNvSpPr/>
          <p:nvPr/>
        </p:nvSpPr>
        <p:spPr>
          <a:xfrm>
            <a:off x="1899924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798" name="Shape 798"/>
          <p:cNvSpPr/>
          <p:nvPr/>
        </p:nvSpPr>
        <p:spPr>
          <a:xfrm>
            <a:off x="2135242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99" name="Shape 799"/>
          <p:cNvSpPr/>
          <p:nvPr/>
        </p:nvSpPr>
        <p:spPr>
          <a:xfrm>
            <a:off x="2360367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800" name="Shape 800"/>
          <p:cNvSpPr/>
          <p:nvPr/>
        </p:nvSpPr>
        <p:spPr>
          <a:xfrm>
            <a:off x="3587907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801" name="Shape 801"/>
          <p:cNvSpPr/>
          <p:nvPr/>
        </p:nvSpPr>
        <p:spPr>
          <a:xfrm>
            <a:off x="1120788" y="3375269"/>
            <a:ext cx="61978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802" name="Shape 802"/>
          <p:cNvSpPr/>
          <p:nvPr/>
        </p:nvSpPr>
        <p:spPr>
          <a:xfrm>
            <a:off x="715928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803" name="Shape 803"/>
          <p:cNvSpPr/>
          <p:nvPr/>
        </p:nvSpPr>
        <p:spPr>
          <a:xfrm>
            <a:off x="2596309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804" name="Shape 804"/>
          <p:cNvSpPr/>
          <p:nvPr/>
        </p:nvSpPr>
        <p:spPr>
          <a:xfrm>
            <a:off x="3336537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805" name="Shape 805"/>
          <p:cNvSpPr/>
          <p:nvPr/>
        </p:nvSpPr>
        <p:spPr>
          <a:xfrm>
            <a:off x="3084544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806" name="Shape 806"/>
          <p:cNvSpPr/>
          <p:nvPr/>
        </p:nvSpPr>
        <p:spPr>
          <a:xfrm>
            <a:off x="2832550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807" name="Shape 807"/>
          <p:cNvSpPr/>
          <p:nvPr/>
        </p:nvSpPr>
        <p:spPr>
          <a:xfrm>
            <a:off x="4080935" y="3279846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Shape 808"/>
          <p:cNvSpPr/>
          <p:nvPr/>
        </p:nvSpPr>
        <p:spPr>
          <a:xfrm>
            <a:off x="5374252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809" name="Shape 809"/>
          <p:cNvSpPr/>
          <p:nvPr/>
        </p:nvSpPr>
        <p:spPr>
          <a:xfrm>
            <a:off x="5609570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810" name="Shape 810"/>
          <p:cNvSpPr/>
          <p:nvPr/>
        </p:nvSpPr>
        <p:spPr>
          <a:xfrm>
            <a:off x="5834695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811" name="Shape 811"/>
          <p:cNvSpPr/>
          <p:nvPr/>
        </p:nvSpPr>
        <p:spPr>
          <a:xfrm>
            <a:off x="7062235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812" name="Shape 812"/>
          <p:cNvSpPr/>
          <p:nvPr/>
        </p:nvSpPr>
        <p:spPr>
          <a:xfrm>
            <a:off x="4595116" y="3378512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813" name="Shape 813"/>
          <p:cNvSpPr/>
          <p:nvPr/>
        </p:nvSpPr>
        <p:spPr>
          <a:xfrm>
            <a:off x="4190256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814" name="Shape 814"/>
          <p:cNvSpPr/>
          <p:nvPr/>
        </p:nvSpPr>
        <p:spPr>
          <a:xfrm>
            <a:off x="6070637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815" name="Shape 815"/>
          <p:cNvSpPr/>
          <p:nvPr/>
        </p:nvSpPr>
        <p:spPr>
          <a:xfrm>
            <a:off x="6810865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816" name="Shape 816"/>
          <p:cNvSpPr/>
          <p:nvPr/>
        </p:nvSpPr>
        <p:spPr>
          <a:xfrm>
            <a:off x="6558872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817" name="Shape 817"/>
          <p:cNvSpPr/>
          <p:nvPr/>
        </p:nvSpPr>
        <p:spPr>
          <a:xfrm>
            <a:off x="6306878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cxnSp>
        <p:nvCxnSpPr>
          <p:cNvPr id="818" name="Shape 818"/>
          <p:cNvCxnSpPr>
            <a:stCxn id="792" idx="2"/>
            <a:endCxn id="795" idx="3"/>
          </p:cNvCxnSpPr>
          <p:nvPr/>
        </p:nvCxnSpPr>
        <p:spPr>
          <a:xfrm rot="5400000">
            <a:off x="7054178" y="2623200"/>
            <a:ext cx="1373100" cy="3939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9" name="Shape 819"/>
          <p:cNvCxnSpPr>
            <a:stCxn id="791" idx="1"/>
            <a:endCxn id="812" idx="0"/>
          </p:cNvCxnSpPr>
          <p:nvPr/>
        </p:nvCxnSpPr>
        <p:spPr>
          <a:xfrm flipH="1">
            <a:off x="4904978" y="1998176"/>
            <a:ext cx="1661100" cy="13803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0" name="Shape 820"/>
          <p:cNvCxnSpPr>
            <a:stCxn id="791" idx="1"/>
            <a:endCxn id="801" idx="0"/>
          </p:cNvCxnSpPr>
          <p:nvPr/>
        </p:nvCxnSpPr>
        <p:spPr>
          <a:xfrm flipH="1">
            <a:off x="1430678" y="1998176"/>
            <a:ext cx="5135400" cy="13770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1" name="Shape 821"/>
          <p:cNvSpPr txBox="1"/>
          <p:nvPr/>
        </p:nvSpPr>
        <p:spPr>
          <a:xfrm>
            <a:off x="3429000" y="1981200"/>
            <a:ext cx="15258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 both</a:t>
            </a:r>
            <a:endParaRPr/>
          </a:p>
        </p:txBody>
      </p:sp>
      <p:cxnSp>
        <p:nvCxnSpPr>
          <p:cNvPr id="822" name="Shape 822"/>
          <p:cNvCxnSpPr/>
          <p:nvPr/>
        </p:nvCxnSpPr>
        <p:spPr>
          <a:xfrm rot="5400000">
            <a:off x="636949" y="3171463"/>
            <a:ext cx="400914" cy="158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3" name="Shape 823"/>
          <p:cNvSpPr txBox="1"/>
          <p:nvPr/>
        </p:nvSpPr>
        <p:spPr>
          <a:xfrm>
            <a:off x="457200" y="2628106"/>
            <a:ext cx="10212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valid?  + </a:t>
            </a:r>
            <a:endParaRPr/>
          </a:p>
        </p:txBody>
      </p:sp>
      <p:sp>
        <p:nvSpPr>
          <p:cNvPr id="824" name="Shape 824"/>
          <p:cNvSpPr txBox="1"/>
          <p:nvPr/>
        </p:nvSpPr>
        <p:spPr>
          <a:xfrm>
            <a:off x="1418537" y="2641599"/>
            <a:ext cx="16918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match: yes = hit</a:t>
            </a:r>
            <a:endParaRPr/>
          </a:p>
        </p:txBody>
      </p:sp>
      <p:cxnSp>
        <p:nvCxnSpPr>
          <p:cNvPr id="825" name="Shape 825"/>
          <p:cNvCxnSpPr>
            <a:stCxn id="793" idx="2"/>
            <a:endCxn id="806" idx="2"/>
          </p:cNvCxnSpPr>
          <p:nvPr/>
        </p:nvCxnSpPr>
        <p:spPr>
          <a:xfrm rot="5400000">
            <a:off x="5016439" y="75900"/>
            <a:ext cx="1504800" cy="5620200"/>
          </a:xfrm>
          <a:prstGeom prst="bentConnector3">
            <a:avLst>
              <a:gd fmla="val 148386" name="adj1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6" name="Shape 826"/>
          <p:cNvSpPr txBox="1"/>
          <p:nvPr/>
        </p:nvSpPr>
        <p:spPr>
          <a:xfrm>
            <a:off x="5105400" y="4355068"/>
            <a:ext cx="13013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offset</a:t>
            </a:r>
            <a:endParaRPr/>
          </a:p>
        </p:txBody>
      </p:sp>
      <p:sp>
        <p:nvSpPr>
          <p:cNvPr id="827" name="Shape 827"/>
          <p:cNvSpPr/>
          <p:nvPr/>
        </p:nvSpPr>
        <p:spPr>
          <a:xfrm>
            <a:off x="1124185" y="3377238"/>
            <a:ext cx="619789" cy="26311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 txBox="1"/>
          <p:nvPr>
            <p:ph type="title"/>
          </p:nvPr>
        </p:nvSpPr>
        <p:spPr>
          <a:xfrm>
            <a:off x="357762" y="445070"/>
            <a:ext cx="8245269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E-way Set Associative Cache (Here: E = 2)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Shape 834"/>
          <p:cNvSpPr txBox="1"/>
          <p:nvPr/>
        </p:nvSpPr>
        <p:spPr>
          <a:xfrm>
            <a:off x="381000" y="1154668"/>
            <a:ext cx="32987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= 2: Two lines per set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cache block size 8 bytes</a:t>
            </a:r>
            <a:endParaRPr/>
          </a:p>
        </p:txBody>
      </p:sp>
      <p:sp>
        <p:nvSpPr>
          <p:cNvPr id="835" name="Shape 835"/>
          <p:cNvSpPr/>
          <p:nvPr/>
        </p:nvSpPr>
        <p:spPr>
          <a:xfrm>
            <a:off x="6566078" y="1862752"/>
            <a:ext cx="990600" cy="270848"/>
          </a:xfrm>
          <a:prstGeom prst="rect">
            <a:avLst/>
          </a:prstGeom>
          <a:solidFill>
            <a:srgbClr val="FF9999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 bits</a:t>
            </a:r>
            <a:endParaRPr/>
          </a:p>
        </p:txBody>
      </p:sp>
      <p:sp>
        <p:nvSpPr>
          <p:cNvPr id="836" name="Shape 836"/>
          <p:cNvSpPr/>
          <p:nvPr/>
        </p:nvSpPr>
        <p:spPr>
          <a:xfrm>
            <a:off x="7556678" y="1862752"/>
            <a:ext cx="762000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0…01</a:t>
            </a:r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8318678" y="1862752"/>
            <a:ext cx="520522" cy="270848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endParaRPr/>
          </a:p>
        </p:txBody>
      </p:sp>
      <p:sp>
        <p:nvSpPr>
          <p:cNvPr id="838" name="Shape 838"/>
          <p:cNvSpPr txBox="1"/>
          <p:nvPr/>
        </p:nvSpPr>
        <p:spPr>
          <a:xfrm>
            <a:off x="6477000" y="1522790"/>
            <a:ext cx="21260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of short int:</a:t>
            </a:r>
            <a:endParaRPr/>
          </a:p>
        </p:txBody>
      </p:sp>
      <p:sp>
        <p:nvSpPr>
          <p:cNvPr id="839" name="Shape 839"/>
          <p:cNvSpPr/>
          <p:nvPr/>
        </p:nvSpPr>
        <p:spPr>
          <a:xfrm>
            <a:off x="457200" y="3200400"/>
            <a:ext cx="7086600" cy="612843"/>
          </a:xfrm>
          <a:prstGeom prst="rect">
            <a:avLst/>
          </a:prstGeom>
          <a:solidFill>
            <a:srgbClr val="D5D5F4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Shape 840"/>
          <p:cNvSpPr/>
          <p:nvPr/>
        </p:nvSpPr>
        <p:spPr>
          <a:xfrm>
            <a:off x="606607" y="3276603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Shape 841"/>
          <p:cNvSpPr/>
          <p:nvPr/>
        </p:nvSpPr>
        <p:spPr>
          <a:xfrm>
            <a:off x="1899924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2135242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843" name="Shape 843"/>
          <p:cNvSpPr/>
          <p:nvPr/>
        </p:nvSpPr>
        <p:spPr>
          <a:xfrm>
            <a:off x="2360367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844" name="Shape 844"/>
          <p:cNvSpPr/>
          <p:nvPr/>
        </p:nvSpPr>
        <p:spPr>
          <a:xfrm>
            <a:off x="3587907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845" name="Shape 845"/>
          <p:cNvSpPr/>
          <p:nvPr/>
        </p:nvSpPr>
        <p:spPr>
          <a:xfrm>
            <a:off x="1120788" y="3375269"/>
            <a:ext cx="619789" cy="26311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846" name="Shape 846"/>
          <p:cNvSpPr/>
          <p:nvPr/>
        </p:nvSpPr>
        <p:spPr>
          <a:xfrm>
            <a:off x="715928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847" name="Shape 847"/>
          <p:cNvSpPr/>
          <p:nvPr/>
        </p:nvSpPr>
        <p:spPr>
          <a:xfrm>
            <a:off x="2596309" y="3375269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848" name="Shape 848"/>
          <p:cNvSpPr/>
          <p:nvPr/>
        </p:nvSpPr>
        <p:spPr>
          <a:xfrm>
            <a:off x="3336537" y="3375269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849" name="Shape 849"/>
          <p:cNvSpPr/>
          <p:nvPr/>
        </p:nvSpPr>
        <p:spPr>
          <a:xfrm>
            <a:off x="3084544" y="3375269"/>
            <a:ext cx="252617" cy="26311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850" name="Shape 850"/>
          <p:cNvSpPr/>
          <p:nvPr/>
        </p:nvSpPr>
        <p:spPr>
          <a:xfrm>
            <a:off x="2832550" y="3375269"/>
            <a:ext cx="252617" cy="26311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851" name="Shape 851"/>
          <p:cNvSpPr/>
          <p:nvPr/>
        </p:nvSpPr>
        <p:spPr>
          <a:xfrm>
            <a:off x="4080935" y="3279846"/>
            <a:ext cx="3321928" cy="460443"/>
          </a:xfrm>
          <a:prstGeom prst="rect">
            <a:avLst/>
          </a:prstGeom>
          <a:solidFill>
            <a:srgbClr val="ACACEA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Narrow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Shape 852"/>
          <p:cNvSpPr/>
          <p:nvPr/>
        </p:nvSpPr>
        <p:spPr>
          <a:xfrm>
            <a:off x="5374252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853" name="Shape 853"/>
          <p:cNvSpPr/>
          <p:nvPr/>
        </p:nvSpPr>
        <p:spPr>
          <a:xfrm>
            <a:off x="5609570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854" name="Shape 854"/>
          <p:cNvSpPr/>
          <p:nvPr/>
        </p:nvSpPr>
        <p:spPr>
          <a:xfrm>
            <a:off x="5834695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855" name="Shape 855"/>
          <p:cNvSpPr/>
          <p:nvPr/>
        </p:nvSpPr>
        <p:spPr>
          <a:xfrm>
            <a:off x="7062235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856" name="Shape 856"/>
          <p:cNvSpPr/>
          <p:nvPr/>
        </p:nvSpPr>
        <p:spPr>
          <a:xfrm>
            <a:off x="4595116" y="3378512"/>
            <a:ext cx="619789" cy="263110"/>
          </a:xfrm>
          <a:prstGeom prst="rect">
            <a:avLst/>
          </a:prstGeom>
          <a:solidFill>
            <a:schemeClr val="accent3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/>
          </a:p>
        </p:txBody>
      </p:sp>
      <p:sp>
        <p:nvSpPr>
          <p:cNvPr id="857" name="Shape 857"/>
          <p:cNvSpPr/>
          <p:nvPr/>
        </p:nvSpPr>
        <p:spPr>
          <a:xfrm>
            <a:off x="4190256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/>
          </a:p>
        </p:txBody>
      </p:sp>
      <p:sp>
        <p:nvSpPr>
          <p:cNvPr id="858" name="Shape 858"/>
          <p:cNvSpPr/>
          <p:nvPr/>
        </p:nvSpPr>
        <p:spPr>
          <a:xfrm>
            <a:off x="6070637" y="3378512"/>
            <a:ext cx="235319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859" name="Shape 859"/>
          <p:cNvSpPr/>
          <p:nvPr/>
        </p:nvSpPr>
        <p:spPr>
          <a:xfrm>
            <a:off x="6810865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860" name="Shape 860"/>
          <p:cNvSpPr/>
          <p:nvPr/>
        </p:nvSpPr>
        <p:spPr>
          <a:xfrm>
            <a:off x="6558872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861" name="Shape 861"/>
          <p:cNvSpPr/>
          <p:nvPr/>
        </p:nvSpPr>
        <p:spPr>
          <a:xfrm>
            <a:off x="6306878" y="3378512"/>
            <a:ext cx="252617" cy="26311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cxnSp>
        <p:nvCxnSpPr>
          <p:cNvPr id="862" name="Shape 862"/>
          <p:cNvCxnSpPr>
            <a:stCxn id="836" idx="2"/>
            <a:endCxn id="839" idx="3"/>
          </p:cNvCxnSpPr>
          <p:nvPr/>
        </p:nvCxnSpPr>
        <p:spPr>
          <a:xfrm rot="5400000">
            <a:off x="7054178" y="2623200"/>
            <a:ext cx="1373100" cy="3939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3" name="Shape 863"/>
          <p:cNvCxnSpPr>
            <a:stCxn id="835" idx="1"/>
            <a:endCxn id="856" idx="0"/>
          </p:cNvCxnSpPr>
          <p:nvPr/>
        </p:nvCxnSpPr>
        <p:spPr>
          <a:xfrm flipH="1">
            <a:off x="4904978" y="1998176"/>
            <a:ext cx="1661100" cy="13803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4" name="Shape 864"/>
          <p:cNvCxnSpPr>
            <a:stCxn id="835" idx="1"/>
            <a:endCxn id="845" idx="0"/>
          </p:cNvCxnSpPr>
          <p:nvPr/>
        </p:nvCxnSpPr>
        <p:spPr>
          <a:xfrm flipH="1">
            <a:off x="1430678" y="1998176"/>
            <a:ext cx="5135400" cy="13770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5" name="Shape 865"/>
          <p:cNvSpPr txBox="1"/>
          <p:nvPr/>
        </p:nvSpPr>
        <p:spPr>
          <a:xfrm>
            <a:off x="3429000" y="1981200"/>
            <a:ext cx="152953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compare both</a:t>
            </a:r>
            <a:endParaRPr/>
          </a:p>
        </p:txBody>
      </p:sp>
      <p:cxnSp>
        <p:nvCxnSpPr>
          <p:cNvPr id="866" name="Shape 866"/>
          <p:cNvCxnSpPr/>
          <p:nvPr/>
        </p:nvCxnSpPr>
        <p:spPr>
          <a:xfrm rot="5400000">
            <a:off x="636949" y="3171463"/>
            <a:ext cx="400914" cy="1588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7" name="Shape 867"/>
          <p:cNvSpPr txBox="1"/>
          <p:nvPr/>
        </p:nvSpPr>
        <p:spPr>
          <a:xfrm>
            <a:off x="457200" y="2641599"/>
            <a:ext cx="10212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valid?  + </a:t>
            </a:r>
            <a:endParaRPr/>
          </a:p>
        </p:txBody>
      </p:sp>
      <p:sp>
        <p:nvSpPr>
          <p:cNvPr id="868" name="Shape 868"/>
          <p:cNvSpPr txBox="1"/>
          <p:nvPr/>
        </p:nvSpPr>
        <p:spPr>
          <a:xfrm>
            <a:off x="1418537" y="2641599"/>
            <a:ext cx="16918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match: yes = hit</a:t>
            </a:r>
            <a:endParaRPr/>
          </a:p>
        </p:txBody>
      </p:sp>
      <p:cxnSp>
        <p:nvCxnSpPr>
          <p:cNvPr id="869" name="Shape 869"/>
          <p:cNvCxnSpPr>
            <a:stCxn id="837" idx="2"/>
            <a:endCxn id="850" idx="2"/>
          </p:cNvCxnSpPr>
          <p:nvPr/>
        </p:nvCxnSpPr>
        <p:spPr>
          <a:xfrm rot="5400000">
            <a:off x="5016439" y="75900"/>
            <a:ext cx="1504800" cy="5620200"/>
          </a:xfrm>
          <a:prstGeom prst="bentConnector3">
            <a:avLst>
              <a:gd fmla="val 148386" name="adj1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0" name="Shape 870"/>
          <p:cNvSpPr txBox="1"/>
          <p:nvPr/>
        </p:nvSpPr>
        <p:spPr>
          <a:xfrm>
            <a:off x="5105400" y="4355068"/>
            <a:ext cx="13013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offset</a:t>
            </a:r>
            <a:endParaRPr/>
          </a:p>
        </p:txBody>
      </p:sp>
      <p:sp>
        <p:nvSpPr>
          <p:cNvPr id="871" name="Shape 871"/>
          <p:cNvSpPr/>
          <p:nvPr/>
        </p:nvSpPr>
        <p:spPr>
          <a:xfrm flipH="1" rot="10800000">
            <a:off x="2717407" y="3733800"/>
            <a:ext cx="733658" cy="10668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A5A5A5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Shape 872"/>
          <p:cNvSpPr txBox="1"/>
          <p:nvPr/>
        </p:nvSpPr>
        <p:spPr>
          <a:xfrm>
            <a:off x="1803399" y="4812268"/>
            <a:ext cx="25709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int (2 Bytes) is here</a:t>
            </a:r>
            <a:endParaRPr/>
          </a:p>
        </p:txBody>
      </p:sp>
      <p:sp>
        <p:nvSpPr>
          <p:cNvPr id="873" name="Shape 873"/>
          <p:cNvSpPr txBox="1"/>
          <p:nvPr/>
        </p:nvSpPr>
        <p:spPr>
          <a:xfrm>
            <a:off x="457200" y="5334000"/>
            <a:ext cx="797859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 match: 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line in set is selected for eviction and replacement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Replacement policies: random, least recently used (LRU), 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Shape 878"/>
          <p:cNvSpPr/>
          <p:nvPr/>
        </p:nvSpPr>
        <p:spPr>
          <a:xfrm>
            <a:off x="3922713" y="5213015"/>
            <a:ext cx="2662237" cy="397545"/>
          </a:xfrm>
          <a:prstGeom prst="rect">
            <a:avLst/>
          </a:prstGeom>
          <a:solidFill>
            <a:srgbClr val="DEDFF5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Shape 879"/>
          <p:cNvSpPr/>
          <p:nvPr/>
        </p:nvSpPr>
        <p:spPr>
          <a:xfrm>
            <a:off x="3922713" y="6030577"/>
            <a:ext cx="2662237" cy="397545"/>
          </a:xfrm>
          <a:prstGeom prst="rect">
            <a:avLst/>
          </a:prstGeom>
          <a:solidFill>
            <a:srgbClr val="DEDFF5"/>
          </a:solidFill>
          <a:ln cap="flat" cmpd="sng" w="571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Shape 880"/>
          <p:cNvSpPr txBox="1"/>
          <p:nvPr>
            <p:ph type="title"/>
          </p:nvPr>
        </p:nvSpPr>
        <p:spPr>
          <a:xfrm>
            <a:off x="357018" y="435678"/>
            <a:ext cx="810118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2-Way Set Associative Cache Simulation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Shape 881"/>
          <p:cNvSpPr/>
          <p:nvPr/>
        </p:nvSpPr>
        <p:spPr>
          <a:xfrm>
            <a:off x="3211513" y="1712243"/>
            <a:ext cx="5475287" cy="285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M=16 byte addresses, B=2 bytes/block,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S=2 sets, E=2 blocks/set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 trace (reads, one byte per read):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7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01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8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0	[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b="1" lang="en-US" sz="2000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b="1" baseline="-2500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/>
          </a:p>
        </p:txBody>
      </p:sp>
      <p:sp>
        <p:nvSpPr>
          <p:cNvPr id="882" name="Shape 882"/>
          <p:cNvSpPr/>
          <p:nvPr/>
        </p:nvSpPr>
        <p:spPr>
          <a:xfrm>
            <a:off x="457200" y="1841500"/>
            <a:ext cx="703262" cy="2857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xx</a:t>
            </a:r>
            <a:endParaRPr/>
          </a:p>
        </p:txBody>
      </p:sp>
      <p:sp>
        <p:nvSpPr>
          <p:cNvPr id="883" name="Shape 883"/>
          <p:cNvSpPr/>
          <p:nvPr/>
        </p:nvSpPr>
        <p:spPr>
          <a:xfrm>
            <a:off x="576262" y="1507455"/>
            <a:ext cx="526385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t=2</a:t>
            </a:r>
            <a:endParaRPr/>
          </a:p>
        </p:txBody>
      </p:sp>
      <p:sp>
        <p:nvSpPr>
          <p:cNvPr id="884" name="Shape 884"/>
          <p:cNvSpPr/>
          <p:nvPr/>
        </p:nvSpPr>
        <p:spPr>
          <a:xfrm>
            <a:off x="1204912" y="1507455"/>
            <a:ext cx="553937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s=1</a:t>
            </a:r>
            <a:endParaRPr/>
          </a:p>
        </p:txBody>
      </p:sp>
      <p:sp>
        <p:nvSpPr>
          <p:cNvPr id="885" name="Shape 885"/>
          <p:cNvSpPr/>
          <p:nvPr/>
        </p:nvSpPr>
        <p:spPr>
          <a:xfrm>
            <a:off x="1944687" y="1507455"/>
            <a:ext cx="581238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b=1</a:t>
            </a:r>
            <a:endParaRPr/>
          </a:p>
        </p:txBody>
      </p:sp>
      <p:sp>
        <p:nvSpPr>
          <p:cNvPr id="886" name="Shape 886"/>
          <p:cNvSpPr/>
          <p:nvPr/>
        </p:nvSpPr>
        <p:spPr>
          <a:xfrm>
            <a:off x="1174750" y="1841500"/>
            <a:ext cx="703262" cy="2857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887" name="Shape 887"/>
          <p:cNvSpPr/>
          <p:nvPr/>
        </p:nvSpPr>
        <p:spPr>
          <a:xfrm>
            <a:off x="1890712" y="1841500"/>
            <a:ext cx="703263" cy="28575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grpSp>
        <p:nvGrpSpPr>
          <p:cNvPr id="888" name="Shape 888"/>
          <p:cNvGrpSpPr/>
          <p:nvPr/>
        </p:nvGrpSpPr>
        <p:grpSpPr>
          <a:xfrm>
            <a:off x="3922713" y="5106988"/>
            <a:ext cx="2662237" cy="306387"/>
            <a:chOff x="2027" y="3244"/>
            <a:chExt cx="1677" cy="193"/>
          </a:xfrm>
        </p:grpSpPr>
        <p:sp>
          <p:nvSpPr>
            <p:cNvPr id="889" name="Shape 889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sp>
          <p:nvSpPr>
            <p:cNvPr id="890" name="Shape 890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  <p:sp>
          <p:nvSpPr>
            <p:cNvPr id="891" name="Shape 891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?</a:t>
              </a:r>
              <a:endParaRPr/>
            </a:p>
          </p:txBody>
        </p:sp>
      </p:grpSp>
      <p:sp>
        <p:nvSpPr>
          <p:cNvPr id="892" name="Shape 892"/>
          <p:cNvSpPr/>
          <p:nvPr/>
        </p:nvSpPr>
        <p:spPr>
          <a:xfrm>
            <a:off x="4071938" y="4724400"/>
            <a:ext cx="316918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Shape 893"/>
          <p:cNvSpPr/>
          <p:nvPr/>
        </p:nvSpPr>
        <p:spPr>
          <a:xfrm>
            <a:off x="4549775" y="4724400"/>
            <a:ext cx="53853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Tag</a:t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Shape 894"/>
          <p:cNvSpPr/>
          <p:nvPr/>
        </p:nvSpPr>
        <p:spPr>
          <a:xfrm>
            <a:off x="5410200" y="4724400"/>
            <a:ext cx="757819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Shape 895"/>
          <p:cNvSpPr/>
          <p:nvPr/>
        </p:nvSpPr>
        <p:spPr>
          <a:xfrm>
            <a:off x="3922713" y="5416550"/>
            <a:ext cx="55721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896" name="Shape 896"/>
          <p:cNvSpPr/>
          <p:nvPr/>
        </p:nvSpPr>
        <p:spPr>
          <a:xfrm>
            <a:off x="4497388" y="5416550"/>
            <a:ext cx="65246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Shape 897"/>
          <p:cNvSpPr/>
          <p:nvPr/>
        </p:nvSpPr>
        <p:spPr>
          <a:xfrm>
            <a:off x="5165725" y="5416550"/>
            <a:ext cx="1419225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Shape 898"/>
          <p:cNvSpPr/>
          <p:nvPr/>
        </p:nvSpPr>
        <p:spPr>
          <a:xfrm>
            <a:off x="3922713" y="5924550"/>
            <a:ext cx="55721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899" name="Shape 899"/>
          <p:cNvSpPr/>
          <p:nvPr/>
        </p:nvSpPr>
        <p:spPr>
          <a:xfrm>
            <a:off x="4497388" y="5924550"/>
            <a:ext cx="65246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Shape 900"/>
          <p:cNvSpPr/>
          <p:nvPr/>
        </p:nvSpPr>
        <p:spPr>
          <a:xfrm>
            <a:off x="5165725" y="5924550"/>
            <a:ext cx="1419225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Shape 901"/>
          <p:cNvSpPr/>
          <p:nvPr/>
        </p:nvSpPr>
        <p:spPr>
          <a:xfrm>
            <a:off x="3922713" y="6248400"/>
            <a:ext cx="55721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902" name="Shape 902"/>
          <p:cNvSpPr/>
          <p:nvPr/>
        </p:nvSpPr>
        <p:spPr>
          <a:xfrm>
            <a:off x="4497388" y="6248400"/>
            <a:ext cx="652462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Shape 903"/>
          <p:cNvSpPr/>
          <p:nvPr/>
        </p:nvSpPr>
        <p:spPr>
          <a:xfrm>
            <a:off x="5165725" y="6248400"/>
            <a:ext cx="1419225" cy="3048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Shape 904"/>
          <p:cNvSpPr txBox="1"/>
          <p:nvPr/>
        </p:nvSpPr>
        <p:spPr>
          <a:xfrm>
            <a:off x="6657975" y="2984698"/>
            <a:ext cx="6471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</a:t>
            </a:r>
            <a:endParaRPr/>
          </a:p>
        </p:txBody>
      </p:sp>
      <p:grpSp>
        <p:nvGrpSpPr>
          <p:cNvPr id="905" name="Shape 905"/>
          <p:cNvGrpSpPr/>
          <p:nvPr/>
        </p:nvGrpSpPr>
        <p:grpSpPr>
          <a:xfrm>
            <a:off x="3922713" y="5110163"/>
            <a:ext cx="2662237" cy="306387"/>
            <a:chOff x="2027" y="3244"/>
            <a:chExt cx="1677" cy="193"/>
          </a:xfrm>
        </p:grpSpPr>
        <p:sp>
          <p:nvSpPr>
            <p:cNvPr id="906" name="Shape 906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907" name="Shape 907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00</a:t>
              </a:r>
              <a:endParaRPr/>
            </a:p>
          </p:txBody>
        </p:sp>
        <p:sp>
          <p:nvSpPr>
            <p:cNvPr id="908" name="Shape 908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M[0-1]</a:t>
              </a:r>
              <a:endParaRPr/>
            </a:p>
          </p:txBody>
        </p:sp>
      </p:grpSp>
      <p:sp>
        <p:nvSpPr>
          <p:cNvPr id="909" name="Shape 909"/>
          <p:cNvSpPr txBox="1"/>
          <p:nvPr/>
        </p:nvSpPr>
        <p:spPr>
          <a:xfrm>
            <a:off x="6748463" y="3276600"/>
            <a:ext cx="4622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</a:t>
            </a:r>
            <a:endParaRPr/>
          </a:p>
        </p:txBody>
      </p:sp>
      <p:sp>
        <p:nvSpPr>
          <p:cNvPr id="910" name="Shape 910"/>
          <p:cNvSpPr txBox="1"/>
          <p:nvPr/>
        </p:nvSpPr>
        <p:spPr>
          <a:xfrm>
            <a:off x="6657975" y="3581400"/>
            <a:ext cx="6471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</a:t>
            </a:r>
            <a:endParaRPr/>
          </a:p>
        </p:txBody>
      </p:sp>
      <p:grpSp>
        <p:nvGrpSpPr>
          <p:cNvPr id="911" name="Shape 911"/>
          <p:cNvGrpSpPr/>
          <p:nvPr/>
        </p:nvGrpSpPr>
        <p:grpSpPr>
          <a:xfrm>
            <a:off x="3922713" y="5921375"/>
            <a:ext cx="2662237" cy="306387"/>
            <a:chOff x="2027" y="3244"/>
            <a:chExt cx="1677" cy="193"/>
          </a:xfrm>
        </p:grpSpPr>
        <p:sp>
          <p:nvSpPr>
            <p:cNvPr id="912" name="Shape 912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913" name="Shape 913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01</a:t>
              </a:r>
              <a:endParaRPr/>
            </a:p>
          </p:txBody>
        </p:sp>
        <p:sp>
          <p:nvSpPr>
            <p:cNvPr id="914" name="Shape 914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M[6-7]</a:t>
              </a:r>
              <a:endParaRPr/>
            </a:p>
          </p:txBody>
        </p:sp>
      </p:grpSp>
      <p:sp>
        <p:nvSpPr>
          <p:cNvPr id="915" name="Shape 915"/>
          <p:cNvSpPr txBox="1"/>
          <p:nvPr/>
        </p:nvSpPr>
        <p:spPr>
          <a:xfrm>
            <a:off x="6657975" y="3886200"/>
            <a:ext cx="64711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</a:t>
            </a:r>
            <a:endParaRPr/>
          </a:p>
        </p:txBody>
      </p:sp>
      <p:grpSp>
        <p:nvGrpSpPr>
          <p:cNvPr id="916" name="Shape 916"/>
          <p:cNvGrpSpPr/>
          <p:nvPr/>
        </p:nvGrpSpPr>
        <p:grpSpPr>
          <a:xfrm>
            <a:off x="3922713" y="5413375"/>
            <a:ext cx="2662237" cy="306388"/>
            <a:chOff x="2027" y="3244"/>
            <a:chExt cx="1677" cy="193"/>
          </a:xfrm>
        </p:grpSpPr>
        <p:sp>
          <p:nvSpPr>
            <p:cNvPr id="917" name="Shape 917"/>
            <p:cNvSpPr/>
            <p:nvPr/>
          </p:nvSpPr>
          <p:spPr>
            <a:xfrm>
              <a:off x="2027" y="3244"/>
              <a:ext cx="35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918" name="Shape 918"/>
            <p:cNvSpPr/>
            <p:nvPr/>
          </p:nvSpPr>
          <p:spPr>
            <a:xfrm>
              <a:off x="2389" y="3244"/>
              <a:ext cx="411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/>
            </a:p>
          </p:txBody>
        </p:sp>
        <p:sp>
          <p:nvSpPr>
            <p:cNvPr id="919" name="Shape 919"/>
            <p:cNvSpPr/>
            <p:nvPr/>
          </p:nvSpPr>
          <p:spPr>
            <a:xfrm>
              <a:off x="2810" y="3244"/>
              <a:ext cx="894" cy="193"/>
            </a:xfrm>
            <a:prstGeom prst="rect">
              <a:avLst/>
            </a:prstGeom>
            <a:solidFill>
              <a:srgbClr val="DEDFF5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M[8-9]</a:t>
              </a:r>
              <a:endParaRPr/>
            </a:p>
          </p:txBody>
        </p:sp>
      </p:grpSp>
      <p:sp>
        <p:nvSpPr>
          <p:cNvPr id="920" name="Shape 920"/>
          <p:cNvSpPr txBox="1"/>
          <p:nvPr/>
        </p:nvSpPr>
        <p:spPr>
          <a:xfrm>
            <a:off x="6748463" y="4191000"/>
            <a:ext cx="4622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</a:t>
            </a:r>
            <a:endParaRPr/>
          </a:p>
        </p:txBody>
      </p:sp>
      <p:sp>
        <p:nvSpPr>
          <p:cNvPr id="921" name="Shape 921"/>
          <p:cNvSpPr txBox="1"/>
          <p:nvPr/>
        </p:nvSpPr>
        <p:spPr>
          <a:xfrm>
            <a:off x="2825750" y="5416550"/>
            <a:ext cx="85883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Shape 922"/>
          <p:cNvSpPr txBox="1"/>
          <p:nvPr/>
        </p:nvSpPr>
        <p:spPr>
          <a:xfrm>
            <a:off x="3227045" y="5181600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Set 0</a:t>
            </a:r>
            <a:endParaRPr/>
          </a:p>
        </p:txBody>
      </p:sp>
      <p:sp>
        <p:nvSpPr>
          <p:cNvPr id="923" name="Shape 923"/>
          <p:cNvSpPr txBox="1"/>
          <p:nvPr/>
        </p:nvSpPr>
        <p:spPr>
          <a:xfrm>
            <a:off x="3227045" y="6031468"/>
            <a:ext cx="6591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Set 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 txBox="1"/>
          <p:nvPr>
            <p:ph type="title"/>
          </p:nvPr>
        </p:nvSpPr>
        <p:spPr>
          <a:xfrm>
            <a:off x="404813" y="310040"/>
            <a:ext cx="8716962" cy="782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about writes?</a:t>
            </a:r>
            <a:endParaRPr/>
          </a:p>
        </p:txBody>
      </p:sp>
      <p:sp>
        <p:nvSpPr>
          <p:cNvPr id="930" name="Shape 930"/>
          <p:cNvSpPr txBox="1"/>
          <p:nvPr>
            <p:ph idx="1" type="body"/>
          </p:nvPr>
        </p:nvSpPr>
        <p:spPr>
          <a:xfrm>
            <a:off x="455613" y="1220788"/>
            <a:ext cx="8307387" cy="5322887"/>
          </a:xfrm>
          <a:prstGeom prst="rect">
            <a:avLst/>
          </a:prstGeom>
          <a:noFill/>
          <a:ln>
            <a:noFill/>
          </a:ln>
        </p:spPr>
        <p:txBody>
          <a:bodyPr anchorCtr="0" anchor="t" bIns="44275" lIns="90350" spcFirstLastPara="1" rIns="90350" wrap="square" tIns="44275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Multiple copies of data exist: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L1, L2, L3, Main Memory, Disk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do on a write-hit?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Write-through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(write immediately to memory)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Write-back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(defer write to memory until replacement of line)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a dirty bit (line different from memory or not)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to do on a write-miss?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Write-allocate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(load into cache, update line in cache)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 if more writes to the location follow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No-write-allocate</a:t>
            </a:r>
            <a:r>
              <a:rPr b="0" i="0" lang="en-US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(writes straight to memory, does not load into cache)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Write-through + No-write-allocate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Write-back + Write-allocate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/>
          <p:nvPr/>
        </p:nvSpPr>
        <p:spPr>
          <a:xfrm>
            <a:off x="228600" y="1676400"/>
            <a:ext cx="6172200" cy="3886200"/>
          </a:xfrm>
          <a:prstGeom prst="rect">
            <a:avLst/>
          </a:prstGeom>
          <a:solidFill>
            <a:srgbClr val="D5F1C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6" name="Shape 936"/>
          <p:cNvSpPr/>
          <p:nvPr/>
        </p:nvSpPr>
        <p:spPr>
          <a:xfrm>
            <a:off x="381000" y="1981200"/>
            <a:ext cx="2122488" cy="2438400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Shape 937"/>
          <p:cNvSpPr/>
          <p:nvPr/>
        </p:nvSpPr>
        <p:spPr>
          <a:xfrm>
            <a:off x="4114800" y="1981200"/>
            <a:ext cx="2122488" cy="2438400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Shape 938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Intel Core i7 Cache Hierarchy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Shape 939"/>
          <p:cNvSpPr/>
          <p:nvPr/>
        </p:nvSpPr>
        <p:spPr>
          <a:xfrm>
            <a:off x="546100" y="2133600"/>
            <a:ext cx="977900" cy="3048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Regs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Shape 940"/>
          <p:cNvSpPr/>
          <p:nvPr/>
        </p:nvSpPr>
        <p:spPr>
          <a:xfrm>
            <a:off x="588963" y="2781300"/>
            <a:ext cx="782637" cy="571500"/>
          </a:xfrm>
          <a:prstGeom prst="rect">
            <a:avLst/>
          </a:prstGeom>
          <a:solidFill>
            <a:srgbClr val="F1C7C7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d-cache</a:t>
            </a:r>
            <a:endParaRPr/>
          </a:p>
        </p:txBody>
      </p:sp>
      <p:sp>
        <p:nvSpPr>
          <p:cNvPr id="941" name="Shape 941"/>
          <p:cNvSpPr/>
          <p:nvPr/>
        </p:nvSpPr>
        <p:spPr>
          <a:xfrm>
            <a:off x="1524000" y="2781300"/>
            <a:ext cx="795338" cy="5715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i-cache</a:t>
            </a:r>
            <a:endParaRPr/>
          </a:p>
        </p:txBody>
      </p:sp>
      <p:sp>
        <p:nvSpPr>
          <p:cNvPr id="942" name="Shape 942"/>
          <p:cNvSpPr/>
          <p:nvPr/>
        </p:nvSpPr>
        <p:spPr>
          <a:xfrm>
            <a:off x="609600" y="3695700"/>
            <a:ext cx="1709738" cy="571500"/>
          </a:xfrm>
          <a:prstGeom prst="rect">
            <a:avLst/>
          </a:prstGeom>
          <a:solidFill>
            <a:srgbClr val="F1C7C7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L2 unified cache</a:t>
            </a:r>
            <a:endParaRPr/>
          </a:p>
        </p:txBody>
      </p:sp>
      <p:cxnSp>
        <p:nvCxnSpPr>
          <p:cNvPr id="943" name="Shape 943"/>
          <p:cNvCxnSpPr/>
          <p:nvPr/>
        </p:nvCxnSpPr>
        <p:spPr>
          <a:xfrm>
            <a:off x="1066800" y="2438400"/>
            <a:ext cx="0" cy="342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4" name="Shape 944"/>
          <p:cNvCxnSpPr/>
          <p:nvPr/>
        </p:nvCxnSpPr>
        <p:spPr>
          <a:xfrm>
            <a:off x="1066800" y="3352800"/>
            <a:ext cx="0" cy="342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5" name="Shape 945"/>
          <p:cNvCxnSpPr/>
          <p:nvPr/>
        </p:nvCxnSpPr>
        <p:spPr>
          <a:xfrm>
            <a:off x="1905000" y="3352800"/>
            <a:ext cx="0" cy="342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6" name="Shape 946"/>
          <p:cNvSpPr txBox="1"/>
          <p:nvPr/>
        </p:nvSpPr>
        <p:spPr>
          <a:xfrm>
            <a:off x="304800" y="1676400"/>
            <a:ext cx="7944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0</a:t>
            </a:r>
            <a:endParaRPr/>
          </a:p>
        </p:txBody>
      </p:sp>
      <p:sp>
        <p:nvSpPr>
          <p:cNvPr id="947" name="Shape 947"/>
          <p:cNvSpPr/>
          <p:nvPr/>
        </p:nvSpPr>
        <p:spPr>
          <a:xfrm>
            <a:off x="4279900" y="2133600"/>
            <a:ext cx="977900" cy="3048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Regs</a:t>
            </a:r>
            <a:endParaRPr/>
          </a:p>
        </p:txBody>
      </p:sp>
      <p:sp>
        <p:nvSpPr>
          <p:cNvPr id="948" name="Shape 948"/>
          <p:cNvSpPr/>
          <p:nvPr/>
        </p:nvSpPr>
        <p:spPr>
          <a:xfrm>
            <a:off x="4322763" y="2781300"/>
            <a:ext cx="782637" cy="571500"/>
          </a:xfrm>
          <a:prstGeom prst="rect">
            <a:avLst/>
          </a:prstGeom>
          <a:solidFill>
            <a:srgbClr val="F1C7C7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d-cache</a:t>
            </a:r>
            <a:endParaRPr/>
          </a:p>
        </p:txBody>
      </p:sp>
      <p:sp>
        <p:nvSpPr>
          <p:cNvPr id="949" name="Shape 949"/>
          <p:cNvSpPr/>
          <p:nvPr/>
        </p:nvSpPr>
        <p:spPr>
          <a:xfrm>
            <a:off x="5257800" y="2781300"/>
            <a:ext cx="795338" cy="571500"/>
          </a:xfrm>
          <a:prstGeom prst="rect">
            <a:avLst/>
          </a:prstGeom>
          <a:solidFill>
            <a:srgbClr val="DEDFF5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i-cache</a:t>
            </a:r>
            <a:endParaRPr/>
          </a:p>
        </p:txBody>
      </p:sp>
      <p:sp>
        <p:nvSpPr>
          <p:cNvPr id="950" name="Shape 950"/>
          <p:cNvSpPr/>
          <p:nvPr/>
        </p:nvSpPr>
        <p:spPr>
          <a:xfrm>
            <a:off x="4343400" y="3695700"/>
            <a:ext cx="1709738" cy="571500"/>
          </a:xfrm>
          <a:prstGeom prst="rect">
            <a:avLst/>
          </a:prstGeom>
          <a:solidFill>
            <a:srgbClr val="F1C7C7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L2 unified cache</a:t>
            </a:r>
            <a:endParaRPr/>
          </a:p>
        </p:txBody>
      </p:sp>
      <p:cxnSp>
        <p:nvCxnSpPr>
          <p:cNvPr id="951" name="Shape 951"/>
          <p:cNvCxnSpPr/>
          <p:nvPr/>
        </p:nvCxnSpPr>
        <p:spPr>
          <a:xfrm>
            <a:off x="4800600" y="2438400"/>
            <a:ext cx="0" cy="342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2" name="Shape 952"/>
          <p:cNvCxnSpPr/>
          <p:nvPr/>
        </p:nvCxnSpPr>
        <p:spPr>
          <a:xfrm>
            <a:off x="4800600" y="3352800"/>
            <a:ext cx="0" cy="342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3" name="Shape 953"/>
          <p:cNvCxnSpPr/>
          <p:nvPr/>
        </p:nvCxnSpPr>
        <p:spPr>
          <a:xfrm>
            <a:off x="5638800" y="3352800"/>
            <a:ext cx="0" cy="3429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4" name="Shape 954"/>
          <p:cNvSpPr txBox="1"/>
          <p:nvPr/>
        </p:nvSpPr>
        <p:spPr>
          <a:xfrm>
            <a:off x="4038600" y="1676400"/>
            <a:ext cx="79444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3</a:t>
            </a:r>
            <a:endParaRPr/>
          </a:p>
        </p:txBody>
      </p:sp>
      <p:sp>
        <p:nvSpPr>
          <p:cNvPr id="955" name="Shape 955"/>
          <p:cNvSpPr txBox="1"/>
          <p:nvPr/>
        </p:nvSpPr>
        <p:spPr>
          <a:xfrm>
            <a:off x="2971800" y="2983468"/>
            <a:ext cx="7239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cxnSp>
        <p:nvCxnSpPr>
          <p:cNvPr id="956" name="Shape 956"/>
          <p:cNvCxnSpPr/>
          <p:nvPr/>
        </p:nvCxnSpPr>
        <p:spPr>
          <a:xfrm>
            <a:off x="1447800" y="4267200"/>
            <a:ext cx="0" cy="5334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7" name="Shape 957"/>
          <p:cNvCxnSpPr/>
          <p:nvPr/>
        </p:nvCxnSpPr>
        <p:spPr>
          <a:xfrm>
            <a:off x="5181600" y="4267200"/>
            <a:ext cx="0" cy="5334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58" name="Shape 958"/>
          <p:cNvSpPr/>
          <p:nvPr/>
        </p:nvSpPr>
        <p:spPr>
          <a:xfrm>
            <a:off x="1098550" y="4800600"/>
            <a:ext cx="4387850" cy="571500"/>
          </a:xfrm>
          <a:prstGeom prst="rect">
            <a:avLst/>
          </a:prstGeom>
          <a:solidFill>
            <a:srgbClr val="F1C7C7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L3 unified cache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(shared by all cores)</a:t>
            </a:r>
            <a:endParaRPr/>
          </a:p>
        </p:txBody>
      </p:sp>
      <p:sp>
        <p:nvSpPr>
          <p:cNvPr id="959" name="Shape 959"/>
          <p:cNvSpPr/>
          <p:nvPr/>
        </p:nvSpPr>
        <p:spPr>
          <a:xfrm>
            <a:off x="228600" y="6057900"/>
            <a:ext cx="6172200" cy="571500"/>
          </a:xfrm>
          <a:prstGeom prst="rect">
            <a:avLst/>
          </a:prstGeom>
          <a:solidFill>
            <a:srgbClr val="D5F1CF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memory</a:t>
            </a:r>
            <a:endParaRPr/>
          </a:p>
        </p:txBody>
      </p:sp>
      <p:cxnSp>
        <p:nvCxnSpPr>
          <p:cNvPr id="960" name="Shape 960"/>
          <p:cNvCxnSpPr/>
          <p:nvPr/>
        </p:nvCxnSpPr>
        <p:spPr>
          <a:xfrm>
            <a:off x="3371850" y="5372100"/>
            <a:ext cx="0" cy="6858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1" name="Shape 961"/>
          <p:cNvSpPr txBox="1"/>
          <p:nvPr/>
        </p:nvSpPr>
        <p:spPr>
          <a:xfrm>
            <a:off x="152400" y="1295400"/>
            <a:ext cx="193982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Processor package</a:t>
            </a:r>
            <a:endParaRPr/>
          </a:p>
        </p:txBody>
      </p:sp>
      <p:sp>
        <p:nvSpPr>
          <p:cNvPr id="962" name="Shape 962"/>
          <p:cNvSpPr txBox="1"/>
          <p:nvPr/>
        </p:nvSpPr>
        <p:spPr>
          <a:xfrm>
            <a:off x="6553200" y="1676400"/>
            <a:ext cx="2514600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 i-cache and d-cache: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KB,  8-way,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Access: 4 cycles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L2 unified cache: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256 KB, 8-way,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Access: 10 cycles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L3 unified cache: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MB, 16-way,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Access: 40-75 cycles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size</a:t>
            </a:r>
            <a:r>
              <a:rPr b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64 bytes for all caches.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/>
          <p:nvPr/>
        </p:nvSpPr>
        <p:spPr>
          <a:xfrm>
            <a:off x="357762" y="4112063"/>
            <a:ext cx="2690238" cy="24411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9" name="Shape 969"/>
          <p:cNvSpPr/>
          <p:nvPr/>
        </p:nvSpPr>
        <p:spPr>
          <a:xfrm>
            <a:off x="3200103" y="4800600"/>
            <a:ext cx="5791497" cy="1752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0" name="Shape 970"/>
          <p:cNvSpPr txBox="1"/>
          <p:nvPr>
            <p:ph type="title"/>
          </p:nvPr>
        </p:nvSpPr>
        <p:spPr>
          <a:xfrm>
            <a:off x="357762" y="445070"/>
            <a:ext cx="8245269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Core i7 L1 Data Cache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1" name="Shape 971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972" name="Shape 972"/>
            <p:cNvSpPr/>
            <p:nvPr/>
          </p:nvSpPr>
          <p:spPr>
            <a:xfrm>
              <a:off x="357762" y="1188162"/>
              <a:ext cx="7337528" cy="2871436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Shape 973"/>
            <p:cNvSpPr txBox="1"/>
            <p:nvPr/>
          </p:nvSpPr>
          <p:spPr>
            <a:xfrm>
              <a:off x="494548" y="1473875"/>
              <a:ext cx="1125629" cy="2031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 =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 =    , s =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 =    , e =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 = </a:t>
              </a:r>
              <a:endParaRPr/>
            </a:p>
          </p:txBody>
        </p:sp>
        <p:pic>
          <p:nvPicPr>
            <p:cNvPr id="974" name="Shape 97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5" name="Shape 975"/>
          <p:cNvSpPr txBox="1"/>
          <p:nvPr/>
        </p:nvSpPr>
        <p:spPr>
          <a:xfrm>
            <a:off x="494548" y="5477470"/>
            <a:ext cx="199541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offset:  . bits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index: . bits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Tag: . bits</a:t>
            </a:r>
            <a:endParaRPr/>
          </a:p>
        </p:txBody>
      </p:sp>
      <p:pic>
        <p:nvPicPr>
          <p:cNvPr id="976" name="Shape 9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Shape 977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Address:</a:t>
            </a:r>
            <a:b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0x00007f7262a1e010</a:t>
            </a:r>
            <a:endParaRPr/>
          </a:p>
        </p:txBody>
      </p:sp>
      <p:sp>
        <p:nvSpPr>
          <p:cNvPr id="978" name="Shape 978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Block offset:	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0x??</a:t>
            </a:r>
            <a:endParaRPr b="1" sz="1800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Set index: 	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 0x??</a:t>
            </a:r>
            <a:endParaRPr b="1" sz="1800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Tag: 	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0x??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9" name="Shape 9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Shape 980"/>
          <p:cNvSpPr txBox="1"/>
          <p:nvPr/>
        </p:nvSpPr>
        <p:spPr>
          <a:xfrm>
            <a:off x="494548" y="1258669"/>
            <a:ext cx="2833148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32 kB 8-way set associative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64 bytes/block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47 bit address range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/>
          <p:nvPr/>
        </p:nvSpPr>
        <p:spPr>
          <a:xfrm>
            <a:off x="357762" y="4112063"/>
            <a:ext cx="2690238" cy="24411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Shape 987"/>
          <p:cNvSpPr/>
          <p:nvPr/>
        </p:nvSpPr>
        <p:spPr>
          <a:xfrm>
            <a:off x="3200103" y="4800600"/>
            <a:ext cx="5791497" cy="1752600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8" name="Shape 988"/>
          <p:cNvSpPr txBox="1"/>
          <p:nvPr>
            <p:ph type="title"/>
          </p:nvPr>
        </p:nvSpPr>
        <p:spPr>
          <a:xfrm>
            <a:off x="357762" y="445070"/>
            <a:ext cx="8245269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Core i7 L1 Data Cache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89" name="Shape 989"/>
          <p:cNvGrpSpPr/>
          <p:nvPr/>
        </p:nvGrpSpPr>
        <p:grpSpPr>
          <a:xfrm>
            <a:off x="357762" y="1188162"/>
            <a:ext cx="7338438" cy="2871436"/>
            <a:chOff x="357762" y="1188162"/>
            <a:chExt cx="7338438" cy="2871436"/>
          </a:xfrm>
        </p:grpSpPr>
        <p:sp>
          <p:nvSpPr>
            <p:cNvPr id="990" name="Shape 990"/>
            <p:cNvSpPr/>
            <p:nvPr/>
          </p:nvSpPr>
          <p:spPr>
            <a:xfrm>
              <a:off x="357762" y="1188162"/>
              <a:ext cx="7337528" cy="2871436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</p:spPr>
          <p:txBody>
            <a:bodyPr anchorCtr="1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 Narrow"/>
                <a:buNone/>
              </a:pPr>
              <a:r>
                <a:t/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Shape 991"/>
            <p:cNvSpPr txBox="1"/>
            <p:nvPr/>
          </p:nvSpPr>
          <p:spPr>
            <a:xfrm>
              <a:off x="494548" y="1397675"/>
              <a:ext cx="2401619" cy="20313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 = 64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 = 64, s = 6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 = 8, e = 3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 = 64 x 64 x 8 = 32,768</a:t>
              </a:r>
              <a:endParaRPr/>
            </a:p>
          </p:txBody>
        </p:sp>
        <p:pic>
          <p:nvPicPr>
            <p:cNvPr id="992" name="Shape 99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48000" y="1188162"/>
              <a:ext cx="4648200" cy="287143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3" name="Shape 993"/>
          <p:cNvSpPr txBox="1"/>
          <p:nvPr/>
        </p:nvSpPr>
        <p:spPr>
          <a:xfrm>
            <a:off x="494548" y="5477470"/>
            <a:ext cx="199862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offset:  6 bits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index: 6 bits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Tag: 35 bits</a:t>
            </a:r>
            <a:endParaRPr/>
          </a:p>
        </p:txBody>
      </p:sp>
      <p:pic>
        <p:nvPicPr>
          <p:cNvPr id="994" name="Shape 9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548" y="4179869"/>
            <a:ext cx="2044522" cy="1265597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Shape 995"/>
          <p:cNvSpPr txBox="1"/>
          <p:nvPr/>
        </p:nvSpPr>
        <p:spPr>
          <a:xfrm>
            <a:off x="3200103" y="4953000"/>
            <a:ext cx="266611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Stack Address:</a:t>
            </a:r>
            <a:b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0x00007f7262a1e</a:t>
            </a:r>
            <a:r>
              <a:rPr b="1" lang="en-US" sz="1800" u="sng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010</a:t>
            </a:r>
            <a:endParaRPr/>
          </a:p>
        </p:txBody>
      </p:sp>
      <p:sp>
        <p:nvSpPr>
          <p:cNvPr id="996" name="Shape 996"/>
          <p:cNvSpPr txBox="1"/>
          <p:nvPr/>
        </p:nvSpPr>
        <p:spPr>
          <a:xfrm>
            <a:off x="6286955" y="4953000"/>
            <a:ext cx="262443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Block offset:	</a:t>
            </a:r>
            <a:r>
              <a:rPr b="1" lang="en-US" sz="1800">
                <a:solidFill>
                  <a:srgbClr val="0070C0"/>
                </a:solidFill>
                <a:latin typeface="Courier New"/>
                <a:ea typeface="Courier New"/>
                <a:cs typeface="Courier New"/>
                <a:sym typeface="Courier New"/>
              </a:rPr>
              <a:t>0x10</a:t>
            </a:r>
            <a:endParaRPr b="1" sz="1800">
              <a:solidFill>
                <a:srgbClr val="0070C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Set index: 	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-US" sz="180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0x0</a:t>
            </a:r>
            <a:endParaRPr b="1" sz="1800">
              <a:solidFill>
                <a:srgbClr val="00B05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Tag: 	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0x7f7262a1e</a:t>
            </a:r>
            <a:endParaRPr b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7" name="Shape 9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1490" y="750888"/>
            <a:ext cx="1448710" cy="3440112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Shape 998"/>
          <p:cNvSpPr txBox="1"/>
          <p:nvPr/>
        </p:nvSpPr>
        <p:spPr>
          <a:xfrm>
            <a:off x="494548" y="1258669"/>
            <a:ext cx="277383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32 kB 8-way set associative</a:t>
            </a:r>
            <a:b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64 bytes/block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47 bit address range</a:t>
            </a:r>
            <a:endParaRPr/>
          </a:p>
        </p:txBody>
      </p:sp>
      <p:sp>
        <p:nvSpPr>
          <p:cNvPr id="999" name="Shape 999"/>
          <p:cNvSpPr txBox="1"/>
          <p:nvPr/>
        </p:nvSpPr>
        <p:spPr>
          <a:xfrm>
            <a:off x="3992972" y="6031468"/>
            <a:ext cx="21146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B050"/>
                </a:solidFill>
                <a:latin typeface="Courier New"/>
                <a:ea typeface="Courier New"/>
                <a:cs typeface="Courier New"/>
                <a:sym typeface="Courier New"/>
              </a:rPr>
              <a:t>0000 00</a:t>
            </a:r>
            <a:r>
              <a:rPr b="1" lang="en-US" sz="1800">
                <a:solidFill>
                  <a:srgbClr val="0070C0"/>
                </a:solidFill>
                <a:latin typeface="Courier New"/>
                <a:ea typeface="Courier New"/>
                <a:cs typeface="Courier New"/>
                <a:sym typeface="Courier New"/>
              </a:rPr>
              <a:t>01 0000</a:t>
            </a:r>
            <a:endParaRPr b="1" sz="1800" u="sng">
              <a:solidFill>
                <a:srgbClr val="0070C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000" name="Shape 1000"/>
          <p:cNvCxnSpPr/>
          <p:nvPr/>
        </p:nvCxnSpPr>
        <p:spPr>
          <a:xfrm flipH="1" rot="10800000">
            <a:off x="4114800" y="5557314"/>
            <a:ext cx="1219200" cy="533400"/>
          </a:xfrm>
          <a:prstGeom prst="straightConnector1">
            <a:avLst/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1" name="Shape 1001"/>
          <p:cNvCxnSpPr/>
          <p:nvPr/>
        </p:nvCxnSpPr>
        <p:spPr>
          <a:xfrm rot="10800000">
            <a:off x="5770056" y="5562600"/>
            <a:ext cx="152400" cy="533400"/>
          </a:xfrm>
          <a:prstGeom prst="straightConnector1">
            <a:avLst/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Performance Metrics</a:t>
            </a:r>
            <a:endParaRPr/>
          </a:p>
        </p:txBody>
      </p:sp>
      <p:sp>
        <p:nvSpPr>
          <p:cNvPr id="1008" name="Shape 1008"/>
          <p:cNvSpPr txBox="1"/>
          <p:nvPr>
            <p:ph idx="1" type="body"/>
          </p:nvPr>
        </p:nvSpPr>
        <p:spPr>
          <a:xfrm>
            <a:off x="396875" y="1362075"/>
            <a:ext cx="85947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332"/>
              <a:buFont typeface="Noto Sans Symbols"/>
              <a:buChar char="⬛"/>
            </a:pPr>
            <a:r>
              <a:rPr b="1" i="0" lang="en-US" sz="22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Rate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990000"/>
              </a:buClr>
              <a:buSzPts val="2035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Fraction of memory references not found in cache (misses / accesses)</a:t>
            </a:r>
            <a:b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 1 – hit rate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990000"/>
              </a:buClr>
              <a:buSzPts val="2035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 numbers (in percentages):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3-10% for L1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quite small (e.g., &lt; 1%) for L2, depending on size, etc.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990000"/>
              </a:buClr>
              <a:buSzPts val="1332"/>
              <a:buFont typeface="Noto Sans Symbols"/>
              <a:buChar char="⬛"/>
            </a:pPr>
            <a:r>
              <a:rPr b="1" i="0" lang="en-US" sz="22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 Time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990000"/>
              </a:buClr>
              <a:buSzPts val="2035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to deliver a line in the cache to the processor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includes time to determine whether the line is in the cache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990000"/>
              </a:buClr>
              <a:buSzPts val="2035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 numbers: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clock cycle for L1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clock cycles for L2</a:t>
            </a:r>
            <a:endParaRPr/>
          </a:p>
          <a:p>
            <a:pPr indent="-342900" lvl="0" marL="342900" marR="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rgbClr val="990000"/>
              </a:buClr>
              <a:buSzPts val="1332"/>
              <a:buFont typeface="Noto Sans Symbols"/>
              <a:buChar char="⬛"/>
            </a:pPr>
            <a:r>
              <a:rPr b="1" i="0" lang="en-US" sz="22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Penalty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rgbClr val="990000"/>
              </a:buClr>
              <a:buSzPts val="2035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time required because of a miss</a:t>
            </a:r>
            <a:endParaRPr/>
          </a:p>
          <a:p>
            <a:pPr indent="-228600" lvl="2" marL="1143000" marR="0" rtl="0" algn="l">
              <a:lnSpc>
                <a:spcPct val="90000"/>
              </a:lnSpc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ts val="1480"/>
              <a:buFont typeface="Noto Sans Symbols"/>
              <a:buChar char="▪"/>
            </a:pPr>
            <a:r>
              <a:rPr b="0" i="0" lang="en-US" sz="18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typically 50-200 cycles for main memory (Trend: increasing!)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Shape 1013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4450" lIns="90475" spcFirstLastPara="1" rIns="90475" wrap="square" tIns="4445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Let’s think about those numbers</a:t>
            </a:r>
            <a:endParaRPr/>
          </a:p>
        </p:txBody>
      </p:sp>
      <p:sp>
        <p:nvSpPr>
          <p:cNvPr id="1014" name="Shape 1014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difference between a hit and a miss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Could be 100x, if just L1 and main memory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you believe 99% hits is twice as good as 97%?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Consider: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hit time of 1 cycle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penalty of 100 cycles</a:t>
            </a:r>
            <a:endParaRPr/>
          </a:p>
          <a:p>
            <a:pPr indent="-160019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Char char="▪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access time: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97% hits:  1 cycle + 0.03 x 100 cycles =</a:t>
            </a:r>
            <a:r>
              <a:rPr b="0" i="0" lang="en-US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4 cycles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90000"/>
              </a:buClr>
              <a:buSzPts val="1980"/>
              <a:buFont typeface="Noto Sans Symbols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99% hits:  1 cycle + 0.01 x 100 cycles = </a:t>
            </a:r>
            <a:r>
              <a:rPr b="1" i="0" lang="en-US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 cycles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90000"/>
              </a:buClr>
              <a:buSzPts val="1760"/>
              <a:buFont typeface="Noto Sans Symbols"/>
              <a:buNone/>
            </a:pPr>
            <a:r>
              <a:t/>
            </a:r>
            <a:endParaRPr b="0" i="0" sz="16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This is why “miss rate” is used instead of “hit rate”</a:t>
            </a:r>
            <a:endParaRPr b="1" i="0" sz="18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Shape 1019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Writing Cache Friendly Code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Shape 1020"/>
          <p:cNvSpPr txBox="1"/>
          <p:nvPr>
            <p:ph idx="1" type="body"/>
          </p:nvPr>
        </p:nvSpPr>
        <p:spPr>
          <a:xfrm>
            <a:off x="396875" y="1362075"/>
            <a:ext cx="82899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the common case go fast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the inner loops of the core functions</a:t>
            </a:r>
            <a:endParaRPr/>
          </a:p>
          <a:p>
            <a:pPr indent="-1460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Minimize the misses in the inner loops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Repeated references to variables are good (</a:t>
            </a:r>
            <a:r>
              <a:rPr b="0" i="0" lang="en-U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temporal locality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Stride-1 reference patterns are good (</a:t>
            </a:r>
            <a:r>
              <a:rPr b="0" i="0" lang="en-U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spatial locality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Shape 1021"/>
          <p:cNvSpPr txBox="1"/>
          <p:nvPr/>
        </p:nvSpPr>
        <p:spPr>
          <a:xfrm>
            <a:off x="396876" y="4800600"/>
            <a:ext cx="851852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idea: Our qualitative notion of locality is quantified through our understanding of cache memories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357018" y="435678"/>
            <a:ext cx="817738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Locality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Principle of Locality: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Programs tend to use data and instructions with addresses near or equal to those they have used recently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Temporal locality:  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Recently referenced items are likely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referenced again in the near future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Spatial locality:  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Items with nearby addresses tend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be referenced close together in time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Shape 82"/>
          <p:cNvSpPr/>
          <p:nvPr/>
        </p:nvSpPr>
        <p:spPr>
          <a:xfrm>
            <a:off x="6096000" y="3124200"/>
            <a:ext cx="1905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6489700" y="3124200"/>
            <a:ext cx="381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6319056" y="2614411"/>
            <a:ext cx="627844" cy="433589"/>
          </a:xfrm>
          <a:custGeom>
            <a:pathLst>
              <a:path extrusionOk="0" h="433589" w="627844">
                <a:moveTo>
                  <a:pt x="290847" y="433589"/>
                </a:moveTo>
                <a:cubicBezTo>
                  <a:pt x="145423" y="284408"/>
                  <a:pt x="0" y="135228"/>
                  <a:pt x="46149" y="72980"/>
                </a:cubicBezTo>
                <a:cubicBezTo>
                  <a:pt x="92298" y="10732"/>
                  <a:pt x="507642" y="0"/>
                  <a:pt x="567743" y="60101"/>
                </a:cubicBezTo>
                <a:cubicBezTo>
                  <a:pt x="627844" y="120202"/>
                  <a:pt x="517300" y="276895"/>
                  <a:pt x="406757" y="433589"/>
                </a:cubicBezTo>
              </a:path>
            </a:pathLst>
          </a:cu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6102261" y="4616940"/>
            <a:ext cx="1905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6495961" y="4616940"/>
            <a:ext cx="381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6870700" y="4616940"/>
            <a:ext cx="381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6416720" y="4186571"/>
            <a:ext cx="841420" cy="359535"/>
          </a:xfrm>
          <a:custGeom>
            <a:pathLst>
              <a:path extrusionOk="0" h="359535" w="841420">
                <a:moveTo>
                  <a:pt x="200695" y="353095"/>
                </a:moveTo>
                <a:cubicBezTo>
                  <a:pt x="100347" y="230209"/>
                  <a:pt x="0" y="107323"/>
                  <a:pt x="91225" y="56881"/>
                </a:cubicBezTo>
                <a:cubicBezTo>
                  <a:pt x="182450" y="6439"/>
                  <a:pt x="654676" y="0"/>
                  <a:pt x="748048" y="50442"/>
                </a:cubicBezTo>
                <a:cubicBezTo>
                  <a:pt x="841420" y="100884"/>
                  <a:pt x="746438" y="230209"/>
                  <a:pt x="651456" y="359535"/>
                </a:cubicBezTo>
              </a:path>
            </a:pathLst>
          </a:cu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hape 1027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8" name="Shape 1028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Cache organization and operation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Performance impact of caches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memory mountain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Rearranging loops to improve spatial locality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Using blocking to improve temporal locality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Memory Mountain</a:t>
            </a:r>
            <a:endParaRPr/>
          </a:p>
        </p:txBody>
      </p:sp>
      <p:sp>
        <p:nvSpPr>
          <p:cNvPr id="1034" name="Shape 1034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Read throughput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(read bandwidth)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bytes read from memory per second (MB/s)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Memory mountain: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Measured read throughput as a function of spatial and temporal locality.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Compact way to characterize memory system performance. 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Shape 1039"/>
          <p:cNvSpPr txBox="1"/>
          <p:nvPr>
            <p:ph type="title"/>
          </p:nvPr>
        </p:nvSpPr>
        <p:spPr>
          <a:xfrm>
            <a:off x="76200" y="76200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Mountain Test Function</a:t>
            </a:r>
            <a:endParaRPr/>
          </a:p>
        </p:txBody>
      </p:sp>
      <p:sp>
        <p:nvSpPr>
          <p:cNvPr id="1040" name="Shape 1040"/>
          <p:cNvSpPr txBox="1"/>
          <p:nvPr/>
        </p:nvSpPr>
        <p:spPr>
          <a:xfrm>
            <a:off x="76200" y="762000"/>
            <a:ext cx="6318391" cy="6093976"/>
          </a:xfrm>
          <a:prstGeom prst="rect">
            <a:avLst/>
          </a:prstGeom>
          <a:solidFill>
            <a:srgbClr val="F6F5BD"/>
          </a:solidFill>
          <a:ln cap="flat" cmpd="sng" w="254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2D961E"/>
                </a:solidFill>
                <a:latin typeface="Courier New"/>
                <a:ea typeface="Courier New"/>
                <a:cs typeface="Courier New"/>
                <a:sym typeface="Courier New"/>
              </a:rPr>
              <a:t>long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data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[MAXELEMS];  </a:t>
            </a:r>
            <a:r>
              <a:rPr b="1" lang="en-US" sz="1500">
                <a:solidFill>
                  <a:srgbClr val="CB2418"/>
                </a:solidFill>
                <a:latin typeface="Courier New"/>
                <a:ea typeface="Courier New"/>
                <a:cs typeface="Courier New"/>
                <a:sym typeface="Courier New"/>
              </a:rPr>
              <a:t>/* Global array to traverse */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9D000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9D0003"/>
                </a:solidFill>
                <a:latin typeface="Courier New"/>
                <a:ea typeface="Courier New"/>
                <a:cs typeface="Courier New"/>
                <a:sym typeface="Courier New"/>
              </a:rPr>
              <a:t>/* test - Iterate over first "elems" elements of</a:t>
            </a:r>
            <a:endParaRPr b="1"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9D0003"/>
                </a:solidFill>
                <a:latin typeface="Courier New"/>
                <a:ea typeface="Courier New"/>
                <a:cs typeface="Courier New"/>
                <a:sym typeface="Courier New"/>
              </a:rPr>
              <a:t> *        array "data" with stride of "stride", using </a:t>
            </a:r>
            <a:endParaRPr b="1" sz="1500">
              <a:solidFill>
                <a:srgbClr val="9D0003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9D0003"/>
                </a:solidFill>
                <a:latin typeface="Courier New"/>
                <a:ea typeface="Courier New"/>
                <a:cs typeface="Courier New"/>
                <a:sym typeface="Courier New"/>
              </a:rPr>
              <a:t> *        using 4x4 loop unrolling.                                                     </a:t>
            </a:r>
            <a:endParaRPr b="1"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9D0003"/>
                </a:solidFill>
                <a:latin typeface="Courier New"/>
                <a:ea typeface="Courier New"/>
                <a:cs typeface="Courier New"/>
                <a:sym typeface="Courier New"/>
              </a:rPr>
              <a:t> */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b="1"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2D961E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-US" sz="1500">
                <a:solidFill>
                  <a:srgbClr val="4A00FF"/>
                </a:solidFill>
                <a:latin typeface="Courier New"/>
                <a:ea typeface="Courier New"/>
                <a:cs typeface="Courier New"/>
                <a:sym typeface="Courier New"/>
              </a:rPr>
              <a:t>test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1" lang="en-US" sz="1500">
                <a:solidFill>
                  <a:srgbClr val="2D961E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elems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b="1" lang="en-US" sz="1500">
                <a:solidFill>
                  <a:srgbClr val="2D961E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stride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) {</a:t>
            </a:r>
            <a:endParaRPr b="1"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-US" sz="1500">
                <a:solidFill>
                  <a:srgbClr val="2D961E"/>
                </a:solidFill>
                <a:latin typeface="Courier New"/>
                <a:ea typeface="Courier New"/>
                <a:cs typeface="Courier New"/>
                <a:sym typeface="Courier New"/>
              </a:rPr>
              <a:t>long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sx2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=stride*2,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sx3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=stride*3,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sx4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=stride*4;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-US" sz="1500">
                <a:solidFill>
                  <a:srgbClr val="2D961E"/>
                </a:solidFill>
                <a:latin typeface="Courier New"/>
                <a:ea typeface="Courier New"/>
                <a:cs typeface="Courier New"/>
                <a:sym typeface="Courier New"/>
              </a:rPr>
              <a:t>long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acc0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= 0,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acc1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= 0,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acc2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= 0,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acc3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= 0;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-US" sz="1500">
                <a:solidFill>
                  <a:srgbClr val="2D961E"/>
                </a:solidFill>
                <a:latin typeface="Courier New"/>
                <a:ea typeface="Courier New"/>
                <a:cs typeface="Courier New"/>
                <a:sym typeface="Courier New"/>
              </a:rPr>
              <a:t>long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length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= elems, </a:t>
            </a:r>
            <a:r>
              <a:rPr b="1" lang="en-US" sz="1500">
                <a:solidFill>
                  <a:srgbClr val="C1651C"/>
                </a:solidFill>
                <a:latin typeface="Courier New"/>
                <a:ea typeface="Courier New"/>
                <a:cs typeface="Courier New"/>
                <a:sym typeface="Courier New"/>
              </a:rPr>
              <a:t>limit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= length - sx4;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-US" sz="1500">
                <a:solidFill>
                  <a:srgbClr val="CB2418"/>
                </a:solidFill>
                <a:latin typeface="Courier New"/>
                <a:ea typeface="Courier New"/>
                <a:cs typeface="Courier New"/>
                <a:sym typeface="Courier New"/>
              </a:rPr>
              <a:t>/* Combine 4 elements at a time */</a:t>
            </a:r>
            <a:endParaRPr b="1"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-US" sz="1500">
                <a:solidFill>
                  <a:srgbClr val="C200FF"/>
                </a:solidFill>
                <a:latin typeface="Courier New"/>
                <a:ea typeface="Courier New"/>
                <a:cs typeface="Courier New"/>
                <a:sym typeface="Courier New"/>
              </a:rPr>
              <a:t>for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(i = 0; i &lt; limit; i += sx4) {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acc0 = acc0 + data[i];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acc1 = acc1 + data[i+stride];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acc2 = acc2 + data[i+sx2];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acc3 = acc3 + data[i+sx3];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}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-US" sz="1500">
                <a:solidFill>
                  <a:srgbClr val="CB2418"/>
                </a:solidFill>
                <a:latin typeface="Courier New"/>
                <a:ea typeface="Courier New"/>
                <a:cs typeface="Courier New"/>
                <a:sym typeface="Courier New"/>
              </a:rPr>
              <a:t>/* Finish any remaining elements */</a:t>
            </a:r>
            <a:endParaRPr b="1" sz="1500">
              <a:solidFill>
                <a:srgbClr val="000000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-US" sz="1500">
                <a:solidFill>
                  <a:srgbClr val="C200FF"/>
                </a:solidFill>
                <a:latin typeface="Courier New"/>
                <a:ea typeface="Courier New"/>
                <a:cs typeface="Courier New"/>
                <a:sym typeface="Courier New"/>
              </a:rPr>
              <a:t>for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(; i &lt; length; i++) {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    acc0 = acc0 + data[i];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}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   </a:t>
            </a:r>
            <a:r>
              <a:rPr b="1" lang="en-US" sz="1500">
                <a:solidFill>
                  <a:srgbClr val="C200FF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 ((acc0 + acc1) + (acc2 + acc3));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041" name="Shape 1041"/>
          <p:cNvSpPr txBox="1"/>
          <p:nvPr/>
        </p:nvSpPr>
        <p:spPr>
          <a:xfrm>
            <a:off x="6477001" y="1447800"/>
            <a:ext cx="2514600" cy="23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042" name="Shape 1042"/>
          <p:cNvSpPr txBox="1"/>
          <p:nvPr/>
        </p:nvSpPr>
        <p:spPr>
          <a:xfrm>
            <a:off x="6477001" y="1447800"/>
            <a:ext cx="2590800" cy="39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</a:t>
            </a: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test()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many combinations of </a:t>
            </a: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elems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stride.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each </a:t>
            </a: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elems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stride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Call </a:t>
            </a: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test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() once to warm up the caches.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Call </a:t>
            </a: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test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() again and measure the read throughput(MB/s)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Shape 1043"/>
          <p:cNvSpPr/>
          <p:nvPr/>
        </p:nvSpPr>
        <p:spPr>
          <a:xfrm>
            <a:off x="3581400" y="6324600"/>
            <a:ext cx="2868080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mountain/mountain.c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Shape 1048"/>
          <p:cNvSpPr txBox="1"/>
          <p:nvPr>
            <p:ph type="title"/>
          </p:nvPr>
        </p:nvSpPr>
        <p:spPr>
          <a:xfrm>
            <a:off x="357019" y="435678"/>
            <a:ext cx="4824581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Memory Mountain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9" name="Shape 10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5750" y="876300"/>
            <a:ext cx="8572500" cy="5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Shape 1050"/>
          <p:cNvSpPr txBox="1"/>
          <p:nvPr/>
        </p:nvSpPr>
        <p:spPr>
          <a:xfrm>
            <a:off x="7086600" y="304800"/>
            <a:ext cx="178632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i7 Haswell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GHz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 KB L1 d-cache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256 KB L2 cache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MB L3 cache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64 B block size</a:t>
            </a:r>
            <a:endParaRPr/>
          </a:p>
        </p:txBody>
      </p:sp>
      <p:grpSp>
        <p:nvGrpSpPr>
          <p:cNvPr id="1051" name="Shape 1051"/>
          <p:cNvGrpSpPr/>
          <p:nvPr/>
        </p:nvGrpSpPr>
        <p:grpSpPr>
          <a:xfrm>
            <a:off x="152400" y="2876513"/>
            <a:ext cx="4495800" cy="2691598"/>
            <a:chOff x="152400" y="2876513"/>
            <a:chExt cx="4495800" cy="2691598"/>
          </a:xfrm>
        </p:grpSpPr>
        <p:sp>
          <p:nvSpPr>
            <p:cNvPr id="1052" name="Shape 1052"/>
            <p:cNvSpPr txBox="1"/>
            <p:nvPr/>
          </p:nvSpPr>
          <p:spPr>
            <a:xfrm>
              <a:off x="152400" y="4737114"/>
              <a:ext cx="9906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60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Slopes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60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of spatial locality</a:t>
              </a:r>
              <a:endParaRPr/>
            </a:p>
          </p:txBody>
        </p:sp>
        <p:cxnSp>
          <p:nvCxnSpPr>
            <p:cNvPr id="1053" name="Shape 1053"/>
            <p:cNvCxnSpPr>
              <a:stCxn id="1052" idx="3"/>
            </p:cNvCxnSpPr>
            <p:nvPr/>
          </p:nvCxnSpPr>
          <p:spPr>
            <a:xfrm flipH="1" rot="10800000">
              <a:off x="1143000" y="2876513"/>
              <a:ext cx="3505200" cy="22761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1054" name="Shape 1054"/>
            <p:cNvCxnSpPr>
              <a:stCxn id="1052" idx="3"/>
            </p:cNvCxnSpPr>
            <p:nvPr/>
          </p:nvCxnSpPr>
          <p:spPr>
            <a:xfrm flipH="1" rot="10800000">
              <a:off x="1143000" y="4523813"/>
              <a:ext cx="1390800" cy="6288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1055" name="Shape 1055"/>
            <p:cNvCxnSpPr>
              <a:stCxn id="1052" idx="3"/>
            </p:cNvCxnSpPr>
            <p:nvPr/>
          </p:nvCxnSpPr>
          <p:spPr>
            <a:xfrm flipH="1" rot="10800000">
              <a:off x="1143000" y="3591113"/>
              <a:ext cx="2590800" cy="15615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grpSp>
        <p:nvGrpSpPr>
          <p:cNvPr id="1056" name="Shape 1056"/>
          <p:cNvGrpSpPr/>
          <p:nvPr/>
        </p:nvGrpSpPr>
        <p:grpSpPr>
          <a:xfrm>
            <a:off x="3770150" y="2180051"/>
            <a:ext cx="4764250" cy="3594569"/>
            <a:chOff x="3770150" y="2180051"/>
            <a:chExt cx="4764250" cy="3594569"/>
          </a:xfrm>
        </p:grpSpPr>
        <p:sp>
          <p:nvSpPr>
            <p:cNvPr id="1057" name="Shape 1057"/>
            <p:cNvSpPr txBox="1"/>
            <p:nvPr/>
          </p:nvSpPr>
          <p:spPr>
            <a:xfrm>
              <a:off x="7163568" y="3406973"/>
              <a:ext cx="1370832" cy="8309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60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Ridges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60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of temporal locality</a:t>
              </a:r>
              <a:endParaRPr/>
            </a:p>
          </p:txBody>
        </p:sp>
        <p:sp>
          <p:nvSpPr>
            <p:cNvPr id="1058" name="Shape 1058"/>
            <p:cNvSpPr/>
            <p:nvPr/>
          </p:nvSpPr>
          <p:spPr>
            <a:xfrm>
              <a:off x="5928733" y="2180051"/>
              <a:ext cx="470001" cy="461665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L1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Shape 1059"/>
            <p:cNvSpPr/>
            <p:nvPr/>
          </p:nvSpPr>
          <p:spPr>
            <a:xfrm>
              <a:off x="3770150" y="5312955"/>
              <a:ext cx="846707" cy="461665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Mem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Shape 1060"/>
            <p:cNvSpPr/>
            <p:nvPr/>
          </p:nvSpPr>
          <p:spPr>
            <a:xfrm>
              <a:off x="5424651" y="3653195"/>
              <a:ext cx="470000" cy="461665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L2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Shape 1061"/>
            <p:cNvSpPr/>
            <p:nvPr/>
          </p:nvSpPr>
          <p:spPr>
            <a:xfrm>
              <a:off x="4619646" y="4460740"/>
              <a:ext cx="470001" cy="461665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L3</a:t>
              </a:r>
              <a:endPara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62" name="Shape 1062"/>
            <p:cNvCxnSpPr>
              <a:stCxn id="1057" idx="1"/>
              <a:endCxn id="1058" idx="3"/>
            </p:cNvCxnSpPr>
            <p:nvPr/>
          </p:nvCxnSpPr>
          <p:spPr>
            <a:xfrm rot="10800000">
              <a:off x="6398868" y="2410972"/>
              <a:ext cx="764700" cy="14115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1063" name="Shape 1063"/>
            <p:cNvCxnSpPr>
              <a:stCxn id="1057" idx="1"/>
              <a:endCxn id="1060" idx="3"/>
            </p:cNvCxnSpPr>
            <p:nvPr/>
          </p:nvCxnSpPr>
          <p:spPr>
            <a:xfrm flipH="1">
              <a:off x="5894568" y="3822472"/>
              <a:ext cx="1269000" cy="615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1064" name="Shape 1064"/>
            <p:cNvCxnSpPr>
              <a:stCxn id="1057" idx="1"/>
              <a:endCxn id="1061" idx="3"/>
            </p:cNvCxnSpPr>
            <p:nvPr/>
          </p:nvCxnSpPr>
          <p:spPr>
            <a:xfrm flipH="1">
              <a:off x="5089668" y="3822472"/>
              <a:ext cx="2073900" cy="8691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cxnSp>
          <p:nvCxnSpPr>
            <p:cNvPr id="1065" name="Shape 1065"/>
            <p:cNvCxnSpPr>
              <a:stCxn id="1057" idx="1"/>
              <a:endCxn id="1059" idx="3"/>
            </p:cNvCxnSpPr>
            <p:nvPr/>
          </p:nvCxnSpPr>
          <p:spPr>
            <a:xfrm flipH="1">
              <a:off x="4616868" y="3822472"/>
              <a:ext cx="2546700" cy="17214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  <p:grpSp>
        <p:nvGrpSpPr>
          <p:cNvPr id="1066" name="Shape 1066"/>
          <p:cNvGrpSpPr/>
          <p:nvPr/>
        </p:nvGrpSpPr>
        <p:grpSpPr>
          <a:xfrm>
            <a:off x="57498" y="1371600"/>
            <a:ext cx="3447702" cy="932588"/>
            <a:chOff x="57498" y="1371600"/>
            <a:chExt cx="3447702" cy="932588"/>
          </a:xfrm>
        </p:grpSpPr>
        <p:sp>
          <p:nvSpPr>
            <p:cNvPr id="1067" name="Shape 1067"/>
            <p:cNvSpPr txBox="1"/>
            <p:nvPr/>
          </p:nvSpPr>
          <p:spPr>
            <a:xfrm>
              <a:off x="57498" y="1371600"/>
              <a:ext cx="1237902" cy="5847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1600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Aggressive prefetching</a:t>
              </a:r>
              <a:endParaRPr/>
            </a:p>
          </p:txBody>
        </p:sp>
        <p:cxnSp>
          <p:nvCxnSpPr>
            <p:cNvPr id="1068" name="Shape 1068"/>
            <p:cNvCxnSpPr>
              <a:stCxn id="1067" idx="3"/>
            </p:cNvCxnSpPr>
            <p:nvPr/>
          </p:nvCxnSpPr>
          <p:spPr>
            <a:xfrm>
              <a:off x="1295400" y="1663988"/>
              <a:ext cx="2209800" cy="640200"/>
            </a:xfrm>
            <a:prstGeom prst="straightConnector1">
              <a:avLst/>
            </a:prstGeom>
            <a:noFill/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med" w="med" type="stealth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Shape 1074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Shape 1075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Cache organization and operation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Performance impact of caches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The memory mountain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Rearranging loops to improve spatial locality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Using blocking to improve temporal locality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Shape 1080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Multiplication Example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Shape 1081"/>
          <p:cNvSpPr txBox="1"/>
          <p:nvPr>
            <p:ph idx="1" type="body"/>
          </p:nvPr>
        </p:nvSpPr>
        <p:spPr>
          <a:xfrm>
            <a:off x="396875" y="1362075"/>
            <a:ext cx="36417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Description: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Multiply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x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matrices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elements are double</a:t>
            </a:r>
            <a:r>
              <a:rPr b="0" i="0" lang="en-US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(8 bytes)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O(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total operations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reads per source element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values summed per destination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may be able to hold in register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Shape 1082"/>
          <p:cNvSpPr/>
          <p:nvPr/>
        </p:nvSpPr>
        <p:spPr>
          <a:xfrm>
            <a:off x="4270375" y="1546225"/>
            <a:ext cx="4492625" cy="2834366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rotWithShape="0" algn="ctr" dir="2700000" dist="107763">
              <a:schemeClr val="dk1">
                <a:alpha val="74901"/>
              </a:schemeClr>
            </a:outerShdw>
          </a:effectLst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ijk */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(i=0; i&lt;n; i++) 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(j=0; j&lt;n; j++)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sum = 0.0;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(k=0; k&lt;n; k++) 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sum += a[i][k] * b[k][j];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c[i][j] = sum;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}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</a:t>
            </a:r>
            <a:endParaRPr/>
          </a:p>
        </p:txBody>
      </p:sp>
      <p:sp>
        <p:nvSpPr>
          <p:cNvPr id="1083" name="Shape 1083"/>
          <p:cNvSpPr/>
          <p:nvPr/>
        </p:nvSpPr>
        <p:spPr>
          <a:xfrm>
            <a:off x="7162800" y="1295400"/>
            <a:ext cx="1572289" cy="64376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Variable </a:t>
            </a:r>
            <a:r>
              <a:rPr b="1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sum</a:t>
            </a:r>
            <a:endParaRPr b="0" i="1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held in register</a:t>
            </a:r>
            <a:endParaRPr b="0" sz="1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4" name="Shape 1084"/>
          <p:cNvGrpSpPr/>
          <p:nvPr/>
        </p:nvGrpSpPr>
        <p:grpSpPr>
          <a:xfrm>
            <a:off x="6348413" y="1933575"/>
            <a:ext cx="1676400" cy="695325"/>
            <a:chOff x="3936" y="2064"/>
            <a:chExt cx="1056" cy="288"/>
          </a:xfrm>
        </p:grpSpPr>
        <p:cxnSp>
          <p:nvCxnSpPr>
            <p:cNvPr id="1085" name="Shape 1085"/>
            <p:cNvCxnSpPr/>
            <p:nvPr/>
          </p:nvCxnSpPr>
          <p:spPr>
            <a:xfrm rot="10800000">
              <a:off x="3936" y="2352"/>
              <a:ext cx="912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086" name="Shape 1086"/>
            <p:cNvCxnSpPr/>
            <p:nvPr/>
          </p:nvCxnSpPr>
          <p:spPr>
            <a:xfrm flipH="1">
              <a:off x="4848" y="2064"/>
              <a:ext cx="144" cy="28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87" name="Shape 1087"/>
          <p:cNvSpPr/>
          <p:nvPr/>
        </p:nvSpPr>
        <p:spPr>
          <a:xfrm>
            <a:off x="6858000" y="4022928"/>
            <a:ext cx="1898426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matmult/mm.c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Rate Analysis for Matrix Multiply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Shape 1093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size = 32B (big enough for four doubles)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dimension (N) is very large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Approximate 1/N as 0.0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is not even big enough to hold multiple rows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Method: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Look at access pattern of inner loop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4" name="Shape 1094"/>
          <p:cNvGrpSpPr/>
          <p:nvPr/>
        </p:nvGrpSpPr>
        <p:grpSpPr>
          <a:xfrm>
            <a:off x="3492971" y="4648200"/>
            <a:ext cx="1295400" cy="1752600"/>
            <a:chOff x="1752600" y="4648200"/>
            <a:chExt cx="1295400" cy="1752600"/>
          </a:xfrm>
        </p:grpSpPr>
        <p:sp>
          <p:nvSpPr>
            <p:cNvPr id="1095" name="Shape 1095"/>
            <p:cNvSpPr/>
            <p:nvPr/>
          </p:nvSpPr>
          <p:spPr>
            <a:xfrm>
              <a:off x="2139950" y="5111750"/>
              <a:ext cx="908050" cy="742951"/>
            </a:xfrm>
            <a:prstGeom prst="rect">
              <a:avLst/>
            </a:prstGeom>
            <a:solidFill>
              <a:srgbClr val="BFBFBF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1096" name="Shape 1096"/>
            <p:cNvSpPr/>
            <p:nvPr/>
          </p:nvSpPr>
          <p:spPr>
            <a:xfrm>
              <a:off x="2418650" y="5941700"/>
              <a:ext cx="400750" cy="4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endParaRPr/>
            </a:p>
          </p:txBody>
        </p:sp>
        <p:cxnSp>
          <p:nvCxnSpPr>
            <p:cNvPr id="1097" name="Shape 1097"/>
            <p:cNvCxnSpPr/>
            <p:nvPr/>
          </p:nvCxnSpPr>
          <p:spPr>
            <a:xfrm>
              <a:off x="2146300" y="4648200"/>
              <a:ext cx="7366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098" name="Shape 1098"/>
            <p:cNvSpPr/>
            <p:nvPr/>
          </p:nvSpPr>
          <p:spPr>
            <a:xfrm>
              <a:off x="2271713" y="4662487"/>
              <a:ext cx="320675" cy="3667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k</a:t>
              </a:r>
              <a:endParaRPr b="1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1099" name="Shape 1099"/>
            <p:cNvCxnSpPr/>
            <p:nvPr/>
          </p:nvCxnSpPr>
          <p:spPr>
            <a:xfrm>
              <a:off x="1752600" y="5130800"/>
              <a:ext cx="0" cy="7366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100" name="Shape 1100"/>
            <p:cNvSpPr/>
            <p:nvPr/>
          </p:nvSpPr>
          <p:spPr>
            <a:xfrm>
              <a:off x="1812337" y="5205414"/>
              <a:ext cx="321263" cy="3667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i</a:t>
              </a:r>
              <a:endParaRPr b="1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  <p:grpSp>
        <p:nvGrpSpPr>
          <p:cNvPr id="1101" name="Shape 1101"/>
          <p:cNvGrpSpPr/>
          <p:nvPr/>
        </p:nvGrpSpPr>
        <p:grpSpPr>
          <a:xfrm>
            <a:off x="5956975" y="4648200"/>
            <a:ext cx="1255297" cy="1752600"/>
            <a:chOff x="3505200" y="4648200"/>
            <a:chExt cx="1255297" cy="1752600"/>
          </a:xfrm>
        </p:grpSpPr>
        <p:sp>
          <p:nvSpPr>
            <p:cNvPr id="1102" name="Shape 1102"/>
            <p:cNvSpPr/>
            <p:nvPr/>
          </p:nvSpPr>
          <p:spPr>
            <a:xfrm>
              <a:off x="4114800" y="5941700"/>
              <a:ext cx="388026" cy="4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</a:t>
              </a:r>
              <a:endParaRPr/>
            </a:p>
          </p:txBody>
        </p:sp>
        <p:cxnSp>
          <p:nvCxnSpPr>
            <p:cNvPr id="1103" name="Shape 1103"/>
            <p:cNvCxnSpPr/>
            <p:nvPr/>
          </p:nvCxnSpPr>
          <p:spPr>
            <a:xfrm>
              <a:off x="3505200" y="5118101"/>
              <a:ext cx="0" cy="7366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104" name="Shape 1104"/>
            <p:cNvSpPr/>
            <p:nvPr/>
          </p:nvSpPr>
          <p:spPr>
            <a:xfrm>
              <a:off x="3567113" y="5205414"/>
              <a:ext cx="321263" cy="3667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k</a:t>
              </a:r>
              <a:endParaRPr b="1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1105" name="Shape 1105"/>
            <p:cNvSpPr/>
            <p:nvPr/>
          </p:nvSpPr>
          <p:spPr>
            <a:xfrm>
              <a:off x="3948113" y="4648200"/>
              <a:ext cx="320675" cy="3667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j</a:t>
              </a:r>
              <a:endParaRPr b="1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1106" name="Shape 1106"/>
            <p:cNvSpPr/>
            <p:nvPr/>
          </p:nvSpPr>
          <p:spPr>
            <a:xfrm>
              <a:off x="3852447" y="5111749"/>
              <a:ext cx="908050" cy="742951"/>
            </a:xfrm>
            <a:prstGeom prst="rect">
              <a:avLst/>
            </a:prstGeom>
            <a:solidFill>
              <a:srgbClr val="BFBFBF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1107" name="Shape 1107"/>
            <p:cNvCxnSpPr/>
            <p:nvPr/>
          </p:nvCxnSpPr>
          <p:spPr>
            <a:xfrm>
              <a:off x="3852447" y="4648200"/>
              <a:ext cx="7366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1108" name="Shape 1108"/>
          <p:cNvGrpSpPr/>
          <p:nvPr/>
        </p:nvGrpSpPr>
        <p:grpSpPr>
          <a:xfrm>
            <a:off x="939100" y="4648200"/>
            <a:ext cx="1301750" cy="1698624"/>
            <a:chOff x="5334000" y="4648200"/>
            <a:chExt cx="1301750" cy="1698624"/>
          </a:xfrm>
        </p:grpSpPr>
        <p:sp>
          <p:nvSpPr>
            <p:cNvPr id="1109" name="Shape 1109"/>
            <p:cNvSpPr/>
            <p:nvPr/>
          </p:nvSpPr>
          <p:spPr>
            <a:xfrm>
              <a:off x="6019800" y="5887724"/>
              <a:ext cx="405008" cy="4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</a:t>
              </a:r>
              <a:endParaRPr/>
            </a:p>
          </p:txBody>
        </p:sp>
        <p:cxnSp>
          <p:nvCxnSpPr>
            <p:cNvPr id="1110" name="Shape 1110"/>
            <p:cNvCxnSpPr/>
            <p:nvPr/>
          </p:nvCxnSpPr>
          <p:spPr>
            <a:xfrm>
              <a:off x="5334000" y="5118100"/>
              <a:ext cx="0" cy="73660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111" name="Shape 1111"/>
            <p:cNvSpPr/>
            <p:nvPr/>
          </p:nvSpPr>
          <p:spPr>
            <a:xfrm>
              <a:off x="5395913" y="5205413"/>
              <a:ext cx="321263" cy="36676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i</a:t>
              </a:r>
              <a:endParaRPr/>
            </a:p>
          </p:txBody>
        </p:sp>
        <p:sp>
          <p:nvSpPr>
            <p:cNvPr id="1112" name="Shape 1112"/>
            <p:cNvSpPr/>
            <p:nvPr/>
          </p:nvSpPr>
          <p:spPr>
            <a:xfrm>
              <a:off x="5853113" y="4648200"/>
              <a:ext cx="320675" cy="36671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44450" lIns="90475" spcFirstLastPara="1" rIns="90475" wrap="square" tIns="444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j</a:t>
              </a:r>
              <a:endParaRPr b="1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1113" name="Shape 1113"/>
            <p:cNvSpPr/>
            <p:nvPr/>
          </p:nvSpPr>
          <p:spPr>
            <a:xfrm>
              <a:off x="5727700" y="5053425"/>
              <a:ext cx="908050" cy="742951"/>
            </a:xfrm>
            <a:prstGeom prst="rect">
              <a:avLst/>
            </a:prstGeom>
            <a:solidFill>
              <a:srgbClr val="BFBFBF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1114" name="Shape 1114"/>
            <p:cNvCxnSpPr/>
            <p:nvPr/>
          </p:nvCxnSpPr>
          <p:spPr>
            <a:xfrm>
              <a:off x="5727700" y="4662487"/>
              <a:ext cx="736600" cy="0"/>
            </a:xfrm>
            <a:prstGeom prst="straightConnector1">
              <a:avLst/>
            </a:prstGeom>
            <a:noFill/>
            <a:ln cap="flat" cmpd="sng" w="2540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115" name="Shape 1115"/>
          <p:cNvSpPr txBox="1"/>
          <p:nvPr/>
        </p:nvSpPr>
        <p:spPr>
          <a:xfrm>
            <a:off x="2590800" y="4931041"/>
            <a:ext cx="5334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116" name="Shape 1116"/>
          <p:cNvSpPr txBox="1"/>
          <p:nvPr/>
        </p:nvSpPr>
        <p:spPr>
          <a:xfrm>
            <a:off x="5105400" y="4931041"/>
            <a:ext cx="53340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Shape 1121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Layout of C Arrays in Memory (review)</a:t>
            </a:r>
            <a:endParaRPr/>
          </a:p>
        </p:txBody>
      </p:sp>
      <p:sp>
        <p:nvSpPr>
          <p:cNvPr id="1122" name="Shape 1122"/>
          <p:cNvSpPr txBox="1"/>
          <p:nvPr>
            <p:ph idx="1" type="body"/>
          </p:nvPr>
        </p:nvSpPr>
        <p:spPr>
          <a:xfrm>
            <a:off x="396875" y="1362075"/>
            <a:ext cx="83661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 arrays allocated in row-major order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row in contiguous memory locations</a:t>
            </a:r>
            <a:endParaRPr/>
          </a:p>
          <a:p>
            <a:pPr indent="-342900" lvl="0" marL="3429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Stepping through columns in one row: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1" i="0" lang="en-US" sz="20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(i = 0; i &lt; N; i++)</a:t>
            </a:r>
            <a:endParaRPr/>
          </a:p>
          <a:p>
            <a:pPr indent="-228600" lvl="2" marL="1143000" marR="0" rtl="0" algn="l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sum += a[0][i];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accesses successive elements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block size (B) &gt; sizeof(a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ij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bytes, exploit spatial locality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rate = sizeof(a</a:t>
            </a:r>
            <a:r>
              <a:rPr b="0" baseline="-25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ij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/ B</a:t>
            </a:r>
            <a:endParaRPr/>
          </a:p>
          <a:p>
            <a:pPr indent="-342900" lvl="0" marL="342900" marR="0" rtl="0" algn="l">
              <a:lnSpc>
                <a:spcPct val="85000"/>
              </a:lnSpc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Stepping through rows in one column: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1" i="0" lang="en-US" sz="20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(i = 0; i &lt; n; i++)</a:t>
            </a:r>
            <a:endParaRPr/>
          </a:p>
          <a:p>
            <a:pPr indent="-228600" lvl="2" marL="1143000" marR="0" rtl="0" algn="l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sum += a[i][0];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accesses distant elements</a:t>
            </a:r>
            <a:endParaRPr/>
          </a:p>
          <a:p>
            <a:pPr indent="-285750" lvl="1" marL="74295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spatial locality!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2" marL="1143000" marR="0" rtl="0" algn="l">
              <a:lnSpc>
                <a:spcPct val="97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 rate = 1 (i.e. 100%)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Shape 1127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Multiplication (</a:t>
            </a:r>
            <a:r>
              <a:rPr b="1" i="0" lang="en-US" sz="36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ijk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Shape 1128"/>
          <p:cNvSpPr/>
          <p:nvPr/>
        </p:nvSpPr>
        <p:spPr>
          <a:xfrm>
            <a:off x="527050" y="1765300"/>
            <a:ext cx="4492625" cy="2834366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rotWithShape="0" algn="ctr" dir="2700000" dist="107763">
              <a:schemeClr val="dk1">
                <a:alpha val="74901"/>
              </a:schemeClr>
            </a:outerShdw>
          </a:effectLst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ijk */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(i=0; i&lt;n; i++) 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(j=0; j&lt;n; j++)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sum = 0.0;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(k=0; k&lt;n; k++) 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sum += a[i][k] * b[k][j];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c[i][j] = sum;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}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</a:t>
            </a:r>
            <a:endParaRPr/>
          </a:p>
        </p:txBody>
      </p:sp>
      <p:sp>
        <p:nvSpPr>
          <p:cNvPr id="1129" name="Shape 1129"/>
          <p:cNvSpPr/>
          <p:nvPr/>
        </p:nvSpPr>
        <p:spPr>
          <a:xfrm>
            <a:off x="5492750" y="258762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Shape 1130"/>
          <p:cNvSpPr/>
          <p:nvPr/>
        </p:nvSpPr>
        <p:spPr>
          <a:xfrm>
            <a:off x="6711950" y="258762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Shape 1131"/>
          <p:cNvSpPr/>
          <p:nvPr/>
        </p:nvSpPr>
        <p:spPr>
          <a:xfrm>
            <a:off x="7854950" y="258762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Shape 1132"/>
          <p:cNvSpPr/>
          <p:nvPr/>
        </p:nvSpPr>
        <p:spPr>
          <a:xfrm>
            <a:off x="5624513" y="3168650"/>
            <a:ext cx="336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133" name="Shape 1133"/>
          <p:cNvSpPr/>
          <p:nvPr/>
        </p:nvSpPr>
        <p:spPr>
          <a:xfrm>
            <a:off x="6843713" y="3168650"/>
            <a:ext cx="32225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134" name="Shape 1134"/>
          <p:cNvSpPr/>
          <p:nvPr/>
        </p:nvSpPr>
        <p:spPr>
          <a:xfrm>
            <a:off x="7986713" y="3168650"/>
            <a:ext cx="319498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cxnSp>
        <p:nvCxnSpPr>
          <p:cNvPr id="1135" name="Shape 1135"/>
          <p:cNvCxnSpPr/>
          <p:nvPr/>
        </p:nvCxnSpPr>
        <p:spPr>
          <a:xfrm>
            <a:off x="6934200" y="2593975"/>
            <a:ext cx="0" cy="5080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6" name="Shape 1136"/>
          <p:cNvCxnSpPr/>
          <p:nvPr/>
        </p:nvCxnSpPr>
        <p:spPr>
          <a:xfrm>
            <a:off x="5499100" y="2962275"/>
            <a:ext cx="584200" cy="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7" name="Shape 1137"/>
          <p:cNvSpPr/>
          <p:nvPr/>
        </p:nvSpPr>
        <p:spPr>
          <a:xfrm>
            <a:off x="6081713" y="2787650"/>
            <a:ext cx="588877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(i,*)</a:t>
            </a:r>
            <a:endParaRPr/>
          </a:p>
        </p:txBody>
      </p:sp>
      <p:sp>
        <p:nvSpPr>
          <p:cNvPr id="1138" name="Shape 1138"/>
          <p:cNvSpPr/>
          <p:nvPr/>
        </p:nvSpPr>
        <p:spPr>
          <a:xfrm>
            <a:off x="6691313" y="2254250"/>
            <a:ext cx="591382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(*,j)</a:t>
            </a:r>
            <a:endParaRPr/>
          </a:p>
        </p:txBody>
      </p:sp>
      <p:sp>
        <p:nvSpPr>
          <p:cNvPr id="1139" name="Shape 1139"/>
          <p:cNvSpPr/>
          <p:nvPr/>
        </p:nvSpPr>
        <p:spPr>
          <a:xfrm>
            <a:off x="8013700" y="2898775"/>
            <a:ext cx="50800" cy="50800"/>
          </a:xfrm>
          <a:prstGeom prst="rect">
            <a:avLst/>
          </a:prstGeom>
          <a:solidFill>
            <a:srgbClr val="FF0000"/>
          </a:solidFill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Shape 1140"/>
          <p:cNvSpPr/>
          <p:nvPr/>
        </p:nvSpPr>
        <p:spPr>
          <a:xfrm>
            <a:off x="7834313" y="2559050"/>
            <a:ext cx="52250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(i,j)</a:t>
            </a:r>
            <a:endParaRPr/>
          </a:p>
        </p:txBody>
      </p:sp>
      <p:sp>
        <p:nvSpPr>
          <p:cNvPr id="1141" name="Shape 1141"/>
          <p:cNvSpPr/>
          <p:nvPr/>
        </p:nvSpPr>
        <p:spPr>
          <a:xfrm>
            <a:off x="5395913" y="1797050"/>
            <a:ext cx="1324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Inner loop:</a:t>
            </a:r>
            <a:endParaRPr/>
          </a:p>
        </p:txBody>
      </p:sp>
      <p:sp>
        <p:nvSpPr>
          <p:cNvPr id="1142" name="Shape 1142"/>
          <p:cNvSpPr/>
          <p:nvPr/>
        </p:nvSpPr>
        <p:spPr>
          <a:xfrm>
            <a:off x="6434138" y="4256088"/>
            <a:ext cx="1067599" cy="705321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wise</a:t>
            </a:r>
            <a:endParaRPr/>
          </a:p>
        </p:txBody>
      </p:sp>
      <p:cxnSp>
        <p:nvCxnSpPr>
          <p:cNvPr id="1143" name="Shape 1143"/>
          <p:cNvCxnSpPr/>
          <p:nvPr/>
        </p:nvCxnSpPr>
        <p:spPr>
          <a:xfrm rot="10800000">
            <a:off x="6991351" y="3592513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4" name="Shape 1144"/>
          <p:cNvSpPr/>
          <p:nvPr/>
        </p:nvSpPr>
        <p:spPr>
          <a:xfrm>
            <a:off x="5214938" y="4256088"/>
            <a:ext cx="1177605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Row-wise</a:t>
            </a:r>
            <a:endParaRPr/>
          </a:p>
        </p:txBody>
      </p:sp>
      <p:cxnSp>
        <p:nvCxnSpPr>
          <p:cNvPr id="1145" name="Shape 1145"/>
          <p:cNvCxnSpPr/>
          <p:nvPr/>
        </p:nvCxnSpPr>
        <p:spPr>
          <a:xfrm rot="10800000">
            <a:off x="5772150" y="3592513"/>
            <a:ext cx="0" cy="62706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6" name="Shape 1146"/>
          <p:cNvSpPr/>
          <p:nvPr/>
        </p:nvSpPr>
        <p:spPr>
          <a:xfrm>
            <a:off x="7808266" y="4256088"/>
            <a:ext cx="726134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endParaRPr/>
          </a:p>
        </p:txBody>
      </p:sp>
      <p:cxnSp>
        <p:nvCxnSpPr>
          <p:cNvPr id="1147" name="Shape 1147"/>
          <p:cNvCxnSpPr/>
          <p:nvPr/>
        </p:nvCxnSpPr>
        <p:spPr>
          <a:xfrm rot="10800000">
            <a:off x="8147051" y="3592513"/>
            <a:ext cx="0" cy="62706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8" name="Shape 1148"/>
          <p:cNvSpPr/>
          <p:nvPr/>
        </p:nvSpPr>
        <p:spPr>
          <a:xfrm>
            <a:off x="290513" y="4964113"/>
            <a:ext cx="5073650" cy="1217612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223838" lvl="0" marL="2238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Misses per inner loop iteration:</a:t>
            </a:r>
            <a:endParaRPr b="0"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0.25	1.0	0.0</a:t>
            </a:r>
            <a:endParaRPr/>
          </a:p>
        </p:txBody>
      </p:sp>
      <p:sp>
        <p:nvSpPr>
          <p:cNvPr id="1149" name="Shape 1149"/>
          <p:cNvSpPr/>
          <p:nvPr/>
        </p:nvSpPr>
        <p:spPr>
          <a:xfrm>
            <a:off x="3121249" y="4219576"/>
            <a:ext cx="1898426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matmult/mm.c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50" name="Shape 1150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Block size = 32B (four doubles)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Multiplication (</a:t>
            </a:r>
            <a:r>
              <a:rPr b="1" i="0" lang="en-US" sz="36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jik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1156" name="Shape 1156"/>
          <p:cNvSpPr/>
          <p:nvPr/>
        </p:nvSpPr>
        <p:spPr>
          <a:xfrm>
            <a:off x="300038" y="1779588"/>
            <a:ext cx="4721225" cy="2834366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rotWithShape="0" algn="ctr" dir="2700000" dist="107763">
              <a:schemeClr val="dk1">
                <a:alpha val="74901"/>
              </a:schemeClr>
            </a:outerShdw>
          </a:effectLst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jik */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(j=0; j&lt;n; j++)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(i=0; i&lt;n; i++)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sum = 0.0;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(k=0; k&lt;n; k++)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sum += a[i][k] * b[k][j];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c[i][j] = sum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}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157" name="Shape 1157"/>
          <p:cNvSpPr/>
          <p:nvPr/>
        </p:nvSpPr>
        <p:spPr>
          <a:xfrm>
            <a:off x="5568950" y="2654300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8" name="Shape 1158"/>
          <p:cNvSpPr/>
          <p:nvPr/>
        </p:nvSpPr>
        <p:spPr>
          <a:xfrm>
            <a:off x="6788150" y="2654300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Shape 1159"/>
          <p:cNvSpPr/>
          <p:nvPr/>
        </p:nvSpPr>
        <p:spPr>
          <a:xfrm>
            <a:off x="7931150" y="2654300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0" name="Shape 1160"/>
          <p:cNvSpPr/>
          <p:nvPr/>
        </p:nvSpPr>
        <p:spPr>
          <a:xfrm>
            <a:off x="5700713" y="3235325"/>
            <a:ext cx="336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161" name="Shape 1161"/>
          <p:cNvSpPr/>
          <p:nvPr/>
        </p:nvSpPr>
        <p:spPr>
          <a:xfrm>
            <a:off x="6919913" y="3235325"/>
            <a:ext cx="32225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162" name="Shape 1162"/>
          <p:cNvSpPr/>
          <p:nvPr/>
        </p:nvSpPr>
        <p:spPr>
          <a:xfrm>
            <a:off x="8077200" y="3235325"/>
            <a:ext cx="319498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cxnSp>
        <p:nvCxnSpPr>
          <p:cNvPr id="1163" name="Shape 1163"/>
          <p:cNvCxnSpPr/>
          <p:nvPr/>
        </p:nvCxnSpPr>
        <p:spPr>
          <a:xfrm>
            <a:off x="7010400" y="2660650"/>
            <a:ext cx="0" cy="5080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4" name="Shape 1164"/>
          <p:cNvCxnSpPr/>
          <p:nvPr/>
        </p:nvCxnSpPr>
        <p:spPr>
          <a:xfrm>
            <a:off x="5575300" y="3028950"/>
            <a:ext cx="584200" cy="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65" name="Shape 1165"/>
          <p:cNvSpPr/>
          <p:nvPr/>
        </p:nvSpPr>
        <p:spPr>
          <a:xfrm>
            <a:off x="6157913" y="2854325"/>
            <a:ext cx="588877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(i,*)</a:t>
            </a:r>
            <a:endParaRPr/>
          </a:p>
        </p:txBody>
      </p:sp>
      <p:sp>
        <p:nvSpPr>
          <p:cNvPr id="1166" name="Shape 1166"/>
          <p:cNvSpPr/>
          <p:nvPr/>
        </p:nvSpPr>
        <p:spPr>
          <a:xfrm>
            <a:off x="6767513" y="2320925"/>
            <a:ext cx="591382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(*,j)</a:t>
            </a:r>
            <a:endParaRPr/>
          </a:p>
        </p:txBody>
      </p:sp>
      <p:sp>
        <p:nvSpPr>
          <p:cNvPr id="1167" name="Shape 1167"/>
          <p:cNvSpPr/>
          <p:nvPr/>
        </p:nvSpPr>
        <p:spPr>
          <a:xfrm>
            <a:off x="8089900" y="2965450"/>
            <a:ext cx="50800" cy="50800"/>
          </a:xfrm>
          <a:prstGeom prst="rect">
            <a:avLst/>
          </a:prstGeom>
          <a:solidFill>
            <a:srgbClr val="FF0000"/>
          </a:solidFill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Shape 1168"/>
          <p:cNvSpPr/>
          <p:nvPr/>
        </p:nvSpPr>
        <p:spPr>
          <a:xfrm>
            <a:off x="7910513" y="2625725"/>
            <a:ext cx="52250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(i,j)</a:t>
            </a:r>
            <a:endParaRPr/>
          </a:p>
        </p:txBody>
      </p:sp>
      <p:sp>
        <p:nvSpPr>
          <p:cNvPr id="1169" name="Shape 1169"/>
          <p:cNvSpPr/>
          <p:nvPr/>
        </p:nvSpPr>
        <p:spPr>
          <a:xfrm>
            <a:off x="5548313" y="1787525"/>
            <a:ext cx="1324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Inner loop:</a:t>
            </a:r>
            <a:endParaRPr/>
          </a:p>
        </p:txBody>
      </p:sp>
      <p:sp>
        <p:nvSpPr>
          <p:cNvPr id="1170" name="Shape 1170"/>
          <p:cNvSpPr/>
          <p:nvPr/>
        </p:nvSpPr>
        <p:spPr>
          <a:xfrm>
            <a:off x="5334000" y="4244975"/>
            <a:ext cx="1177605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Row-wise</a:t>
            </a:r>
            <a:endParaRPr/>
          </a:p>
        </p:txBody>
      </p:sp>
      <p:cxnSp>
        <p:nvCxnSpPr>
          <p:cNvPr id="1171" name="Shape 1171"/>
          <p:cNvCxnSpPr/>
          <p:nvPr/>
        </p:nvCxnSpPr>
        <p:spPr>
          <a:xfrm rot="10800000">
            <a:off x="5891213" y="3581400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2" name="Shape 1172"/>
          <p:cNvSpPr/>
          <p:nvPr/>
        </p:nvSpPr>
        <p:spPr>
          <a:xfrm>
            <a:off x="6535738" y="4244975"/>
            <a:ext cx="1067599" cy="705321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Column-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wise</a:t>
            </a:r>
            <a:endParaRPr/>
          </a:p>
        </p:txBody>
      </p:sp>
      <p:cxnSp>
        <p:nvCxnSpPr>
          <p:cNvPr id="1173" name="Shape 1173"/>
          <p:cNvCxnSpPr/>
          <p:nvPr/>
        </p:nvCxnSpPr>
        <p:spPr>
          <a:xfrm rot="10800000">
            <a:off x="7092951" y="3581400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4" name="Shape 1174"/>
          <p:cNvSpPr/>
          <p:nvPr/>
        </p:nvSpPr>
        <p:spPr>
          <a:xfrm>
            <a:off x="7884466" y="4244975"/>
            <a:ext cx="726134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endParaRPr/>
          </a:p>
        </p:txBody>
      </p:sp>
      <p:cxnSp>
        <p:nvCxnSpPr>
          <p:cNvPr id="1175" name="Shape 1175"/>
          <p:cNvCxnSpPr/>
          <p:nvPr/>
        </p:nvCxnSpPr>
        <p:spPr>
          <a:xfrm rot="10800000">
            <a:off x="8223251" y="3587750"/>
            <a:ext cx="0" cy="62706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76" name="Shape 1176"/>
          <p:cNvSpPr/>
          <p:nvPr/>
        </p:nvSpPr>
        <p:spPr>
          <a:xfrm>
            <a:off x="444500" y="4868863"/>
            <a:ext cx="5446713" cy="122713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223838" lvl="0" marL="2238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Misses per inner loop iteration:</a:t>
            </a:r>
            <a:endParaRPr/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0.25	1.0	0.0</a:t>
            </a:r>
            <a:endParaRPr/>
          </a:p>
        </p:txBody>
      </p:sp>
      <p:sp>
        <p:nvSpPr>
          <p:cNvPr id="1177" name="Shape 1177"/>
          <p:cNvSpPr/>
          <p:nvPr/>
        </p:nvSpPr>
        <p:spPr>
          <a:xfrm>
            <a:off x="3122837" y="4256291"/>
            <a:ext cx="1898426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matmult/mm.c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78" name="Shape 1178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Block size = 32B (four doubles)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61913" y="247650"/>
            <a:ext cx="8716962" cy="782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Memory </a:t>
            </a:r>
            <a:br>
              <a:rPr b="1" i="0" lang="en-US" sz="32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2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Hierarchy</a:t>
            </a:r>
            <a:endParaRPr/>
          </a:p>
        </p:txBody>
      </p:sp>
      <p:sp>
        <p:nvSpPr>
          <p:cNvPr id="95" name="Shape 95"/>
          <p:cNvSpPr/>
          <p:nvPr/>
        </p:nvSpPr>
        <p:spPr>
          <a:xfrm>
            <a:off x="552450" y="342900"/>
            <a:ext cx="6902450" cy="6456363"/>
          </a:xfrm>
          <a:prstGeom prst="triangle">
            <a:avLst>
              <a:gd fmla="val 50000" name="adj"/>
            </a:avLst>
          </a:prstGeom>
          <a:gradFill>
            <a:gsLst>
              <a:gs pos="0">
                <a:srgbClr val="D0D0F4">
                  <a:alpha val="6666"/>
                </a:srgbClr>
              </a:gs>
              <a:gs pos="100000">
                <a:srgbClr val="D0D0F4"/>
              </a:gs>
            </a:gsLst>
            <a:lin ang="16140000" scaled="0"/>
          </a:gra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3744215" y="834509"/>
            <a:ext cx="6238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Regs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3531818" y="1283385"/>
            <a:ext cx="10486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L1 cache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(SRAM)</a:t>
            </a:r>
            <a:endParaRPr/>
          </a:p>
        </p:txBody>
      </p:sp>
      <p:sp>
        <p:nvSpPr>
          <p:cNvPr id="98" name="Shape 98"/>
          <p:cNvSpPr txBox="1"/>
          <p:nvPr/>
        </p:nvSpPr>
        <p:spPr>
          <a:xfrm>
            <a:off x="3300986" y="3821797"/>
            <a:ext cx="1510349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 memory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(DRAM)</a:t>
            </a:r>
            <a:endParaRPr/>
          </a:p>
        </p:txBody>
      </p:sp>
      <p:sp>
        <p:nvSpPr>
          <p:cNvPr id="99" name="Shape 99"/>
          <p:cNvSpPr txBox="1"/>
          <p:nvPr/>
        </p:nvSpPr>
        <p:spPr>
          <a:xfrm>
            <a:off x="2836916" y="4847322"/>
            <a:ext cx="24384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Local secondary storage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(local disks)</a:t>
            </a:r>
            <a:endParaRPr/>
          </a:p>
        </p:txBody>
      </p:sp>
      <p:cxnSp>
        <p:nvCxnSpPr>
          <p:cNvPr id="100" name="Shape 100"/>
          <p:cNvCxnSpPr/>
          <p:nvPr/>
        </p:nvCxnSpPr>
        <p:spPr>
          <a:xfrm>
            <a:off x="3513138" y="1265238"/>
            <a:ext cx="981075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Shape 101"/>
          <p:cNvCxnSpPr/>
          <p:nvPr/>
        </p:nvCxnSpPr>
        <p:spPr>
          <a:xfrm>
            <a:off x="3162300" y="1903413"/>
            <a:ext cx="1671638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" name="Shape 102"/>
          <p:cNvCxnSpPr/>
          <p:nvPr/>
        </p:nvCxnSpPr>
        <p:spPr>
          <a:xfrm>
            <a:off x="2779713" y="2655888"/>
            <a:ext cx="2447925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" name="Shape 103"/>
          <p:cNvCxnSpPr/>
          <p:nvPr/>
        </p:nvCxnSpPr>
        <p:spPr>
          <a:xfrm>
            <a:off x="76200" y="3473450"/>
            <a:ext cx="0" cy="2344738"/>
          </a:xfrm>
          <a:prstGeom prst="straightConnector1">
            <a:avLst/>
          </a:prstGeom>
          <a:noFill/>
          <a:ln cap="flat" cmpd="sng" w="38100">
            <a:solidFill>
              <a:srgbClr val="21218A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4" name="Shape 104"/>
          <p:cNvSpPr txBox="1"/>
          <p:nvPr/>
        </p:nvSpPr>
        <p:spPr>
          <a:xfrm>
            <a:off x="123825" y="3625166"/>
            <a:ext cx="1010213" cy="1815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Larger, 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slower,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cheaper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(per byte)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storage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devices</a:t>
            </a:r>
            <a:endParaRPr/>
          </a:p>
        </p:txBody>
      </p:sp>
      <p:cxnSp>
        <p:nvCxnSpPr>
          <p:cNvPr id="105" name="Shape 105"/>
          <p:cNvCxnSpPr/>
          <p:nvPr/>
        </p:nvCxnSpPr>
        <p:spPr>
          <a:xfrm>
            <a:off x="2255838" y="3586163"/>
            <a:ext cx="3475037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" name="Shape 106"/>
          <p:cNvSpPr txBox="1"/>
          <p:nvPr/>
        </p:nvSpPr>
        <p:spPr>
          <a:xfrm>
            <a:off x="2707874" y="5947460"/>
            <a:ext cx="26965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Remote secondary storage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(e.g., Web servers)</a:t>
            </a:r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7073306" y="5375119"/>
            <a:ext cx="2062758" cy="7385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Local disks hold files retrieved from disks </a:t>
            </a:r>
            <a:endParaRPr b="1" i="0" sz="1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on remote</a:t>
            </a: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servers</a:t>
            </a:r>
            <a:endParaRPr b="1" i="0" sz="1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" name="Shape 108"/>
          <p:cNvCxnSpPr/>
          <p:nvPr/>
        </p:nvCxnSpPr>
        <p:spPr>
          <a:xfrm>
            <a:off x="1708150" y="4632325"/>
            <a:ext cx="4576763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" name="Shape 109"/>
          <p:cNvSpPr txBox="1"/>
          <p:nvPr/>
        </p:nvSpPr>
        <p:spPr>
          <a:xfrm>
            <a:off x="3531818" y="1948547"/>
            <a:ext cx="10486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L2 cache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(SRAM)</a:t>
            </a:r>
            <a:endParaRPr/>
          </a:p>
        </p:txBody>
      </p:sp>
      <p:sp>
        <p:nvSpPr>
          <p:cNvPr id="110" name="Shape 110"/>
          <p:cNvSpPr txBox="1"/>
          <p:nvPr/>
        </p:nvSpPr>
        <p:spPr>
          <a:xfrm>
            <a:off x="4962526" y="1641476"/>
            <a:ext cx="2838450" cy="52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L1 cache holds cache lines retrieved from the L2 cache.</a:t>
            </a:r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4573588" y="973465"/>
            <a:ext cx="2919412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CPU registers hold words retrieved from th</a:t>
            </a:r>
            <a:r>
              <a:rPr b="1" lang="en-US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 L1 cache</a:t>
            </a: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1" i="0" sz="14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Shape 112"/>
          <p:cNvSpPr txBox="1"/>
          <p:nvPr/>
        </p:nvSpPr>
        <p:spPr>
          <a:xfrm>
            <a:off x="5365751" y="2403473"/>
            <a:ext cx="2628900" cy="523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L2 cache holds cache lines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retrieved from L3 cache</a:t>
            </a:r>
            <a:endParaRPr/>
          </a:p>
        </p:txBody>
      </p:sp>
      <p:sp>
        <p:nvSpPr>
          <p:cNvPr id="113" name="Shape 113"/>
          <p:cNvSpPr txBox="1"/>
          <p:nvPr/>
        </p:nvSpPr>
        <p:spPr>
          <a:xfrm>
            <a:off x="3235325" y="644009"/>
            <a:ext cx="46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1218A"/>
                </a:solidFill>
                <a:latin typeface="Calibri"/>
                <a:ea typeface="Calibri"/>
                <a:cs typeface="Calibri"/>
                <a:sym typeface="Calibri"/>
              </a:rPr>
              <a:t>L0:</a:t>
            </a:r>
            <a:endParaRPr/>
          </a:p>
        </p:txBody>
      </p:sp>
      <p:sp>
        <p:nvSpPr>
          <p:cNvPr id="114" name="Shape 114"/>
          <p:cNvSpPr txBox="1"/>
          <p:nvPr/>
        </p:nvSpPr>
        <p:spPr>
          <a:xfrm>
            <a:off x="2867025" y="1353622"/>
            <a:ext cx="46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1218A"/>
                </a:solidFill>
                <a:latin typeface="Calibri"/>
                <a:ea typeface="Calibri"/>
                <a:cs typeface="Calibri"/>
                <a:sym typeface="Calibri"/>
              </a:rPr>
              <a:t>L1:</a:t>
            </a:r>
            <a:endParaRPr/>
          </a:p>
        </p:txBody>
      </p:sp>
      <p:sp>
        <p:nvSpPr>
          <p:cNvPr id="115" name="Shape 115"/>
          <p:cNvSpPr txBox="1"/>
          <p:nvPr/>
        </p:nvSpPr>
        <p:spPr>
          <a:xfrm>
            <a:off x="2486025" y="2041009"/>
            <a:ext cx="46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1218A"/>
                </a:solidFill>
                <a:latin typeface="Calibri"/>
                <a:ea typeface="Calibri"/>
                <a:cs typeface="Calibri"/>
                <a:sym typeface="Calibri"/>
              </a:rPr>
              <a:t>L2:</a:t>
            </a:r>
            <a:endParaRPr/>
          </a:p>
        </p:txBody>
      </p:sp>
      <p:sp>
        <p:nvSpPr>
          <p:cNvPr id="116" name="Shape 116"/>
          <p:cNvSpPr txBox="1"/>
          <p:nvPr/>
        </p:nvSpPr>
        <p:spPr>
          <a:xfrm>
            <a:off x="2079625" y="2796659"/>
            <a:ext cx="46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1218A"/>
                </a:solidFill>
                <a:latin typeface="Calibri"/>
                <a:ea typeface="Calibri"/>
                <a:cs typeface="Calibri"/>
                <a:sym typeface="Calibri"/>
              </a:rPr>
              <a:t>L3:</a:t>
            </a:r>
            <a:endParaRPr/>
          </a:p>
        </p:txBody>
      </p:sp>
      <p:sp>
        <p:nvSpPr>
          <p:cNvPr id="117" name="Shape 117"/>
          <p:cNvSpPr txBox="1"/>
          <p:nvPr/>
        </p:nvSpPr>
        <p:spPr>
          <a:xfrm>
            <a:off x="1554163" y="3795197"/>
            <a:ext cx="46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1218A"/>
                </a:solidFill>
                <a:latin typeface="Calibri"/>
                <a:ea typeface="Calibri"/>
                <a:cs typeface="Calibri"/>
                <a:sym typeface="Calibri"/>
              </a:rPr>
              <a:t>L4:</a:t>
            </a:r>
            <a:endParaRPr/>
          </a:p>
        </p:txBody>
      </p:sp>
      <p:sp>
        <p:nvSpPr>
          <p:cNvPr id="118" name="Shape 118"/>
          <p:cNvSpPr txBox="1"/>
          <p:nvPr/>
        </p:nvSpPr>
        <p:spPr>
          <a:xfrm>
            <a:off x="933450" y="4912797"/>
            <a:ext cx="46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1218A"/>
                </a:solidFill>
                <a:latin typeface="Calibri"/>
                <a:ea typeface="Calibri"/>
                <a:cs typeface="Calibri"/>
                <a:sym typeface="Calibri"/>
              </a:rPr>
              <a:t>L5:</a:t>
            </a:r>
            <a:endParaRPr/>
          </a:p>
        </p:txBody>
      </p:sp>
      <p:sp>
        <p:nvSpPr>
          <p:cNvPr id="119" name="Shape 119"/>
          <p:cNvSpPr txBox="1"/>
          <p:nvPr/>
        </p:nvSpPr>
        <p:spPr>
          <a:xfrm>
            <a:off x="130175" y="1137553"/>
            <a:ext cx="1010213" cy="18158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Smaller,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faster,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costlier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(per byte)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storage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devices</a:t>
            </a:r>
            <a:endParaRPr/>
          </a:p>
        </p:txBody>
      </p:sp>
      <p:cxnSp>
        <p:nvCxnSpPr>
          <p:cNvPr id="120" name="Shape 120"/>
          <p:cNvCxnSpPr/>
          <p:nvPr/>
        </p:nvCxnSpPr>
        <p:spPr>
          <a:xfrm rot="10800000">
            <a:off x="90488" y="954088"/>
            <a:ext cx="0" cy="2154237"/>
          </a:xfrm>
          <a:prstGeom prst="straightConnector1">
            <a:avLst/>
          </a:prstGeom>
          <a:noFill/>
          <a:ln cap="flat" cmpd="sng" w="38100">
            <a:solidFill>
              <a:srgbClr val="21218A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Shape 121"/>
          <p:cNvCxnSpPr/>
          <p:nvPr/>
        </p:nvCxnSpPr>
        <p:spPr>
          <a:xfrm>
            <a:off x="1117600" y="5743575"/>
            <a:ext cx="57658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" name="Shape 122"/>
          <p:cNvSpPr txBox="1"/>
          <p:nvPr/>
        </p:nvSpPr>
        <p:spPr>
          <a:xfrm>
            <a:off x="3531818" y="2780397"/>
            <a:ext cx="1048685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L3 cache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(SRAM)</a:t>
            </a:r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5810250" y="3305501"/>
            <a:ext cx="2876549" cy="523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L3 cache holds cache lines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retrieved from main memory.</a:t>
            </a:r>
            <a:endParaRPr/>
          </a:p>
        </p:txBody>
      </p:sp>
      <p:sp>
        <p:nvSpPr>
          <p:cNvPr id="124" name="Shape 124"/>
          <p:cNvSpPr txBox="1"/>
          <p:nvPr/>
        </p:nvSpPr>
        <p:spPr>
          <a:xfrm>
            <a:off x="387350" y="5963722"/>
            <a:ext cx="4635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21218A"/>
                </a:solidFill>
                <a:latin typeface="Calibri"/>
                <a:ea typeface="Calibri"/>
                <a:cs typeface="Calibri"/>
                <a:sym typeface="Calibri"/>
              </a:rPr>
              <a:t>L6:</a:t>
            </a: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6399690" y="4238399"/>
            <a:ext cx="2184181" cy="7386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Main memory holds disk blocks retrieved from local disks.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Shape 1183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Multiplication (</a:t>
            </a:r>
            <a:r>
              <a:rPr b="1" i="0" lang="en-US" sz="36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kij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1184" name="Shape 1184"/>
          <p:cNvSpPr/>
          <p:nvPr/>
        </p:nvSpPr>
        <p:spPr>
          <a:xfrm>
            <a:off x="452438" y="1770063"/>
            <a:ext cx="4264025" cy="2515817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rotWithShape="0" algn="ctr" dir="2700000" dist="107763">
              <a:srgbClr val="000000">
                <a:alpha val="74901"/>
              </a:srgbClr>
            </a:outerShdw>
          </a:effectLst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kij */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(k=0; k&lt;n; k++)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(i=0; i&lt;n; i++)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 = a[i][k];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(j=0; j&lt;n; j++)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c[i][j] += r * b[k][j];</a:t>
            </a: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}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b="1"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185" name="Shape 1185"/>
          <p:cNvSpPr/>
          <p:nvPr/>
        </p:nvSpPr>
        <p:spPr>
          <a:xfrm>
            <a:off x="5340350" y="23780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Shape 1186"/>
          <p:cNvSpPr/>
          <p:nvPr/>
        </p:nvSpPr>
        <p:spPr>
          <a:xfrm>
            <a:off x="6559550" y="23780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Shape 1187"/>
          <p:cNvSpPr/>
          <p:nvPr/>
        </p:nvSpPr>
        <p:spPr>
          <a:xfrm>
            <a:off x="7727950" y="23780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8" name="Shape 1188"/>
          <p:cNvSpPr/>
          <p:nvPr/>
        </p:nvSpPr>
        <p:spPr>
          <a:xfrm>
            <a:off x="5472113" y="2959100"/>
            <a:ext cx="336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189" name="Shape 1189"/>
          <p:cNvSpPr/>
          <p:nvPr/>
        </p:nvSpPr>
        <p:spPr>
          <a:xfrm>
            <a:off x="6691313" y="2959100"/>
            <a:ext cx="32225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190" name="Shape 1190"/>
          <p:cNvSpPr/>
          <p:nvPr/>
        </p:nvSpPr>
        <p:spPr>
          <a:xfrm>
            <a:off x="7848600" y="2959100"/>
            <a:ext cx="319498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1191" name="Shape 1191"/>
          <p:cNvSpPr/>
          <p:nvPr/>
        </p:nvSpPr>
        <p:spPr>
          <a:xfrm>
            <a:off x="8316913" y="2578100"/>
            <a:ext cx="588877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(i,*)</a:t>
            </a:r>
            <a:endParaRPr/>
          </a:p>
        </p:txBody>
      </p:sp>
      <p:cxnSp>
        <p:nvCxnSpPr>
          <p:cNvPr id="1192" name="Shape 1192"/>
          <p:cNvCxnSpPr/>
          <p:nvPr/>
        </p:nvCxnSpPr>
        <p:spPr>
          <a:xfrm>
            <a:off x="7734300" y="2752725"/>
            <a:ext cx="584200" cy="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3" name="Shape 1193"/>
          <p:cNvSpPr/>
          <p:nvPr/>
        </p:nvSpPr>
        <p:spPr>
          <a:xfrm>
            <a:off x="5422900" y="2765425"/>
            <a:ext cx="50800" cy="50800"/>
          </a:xfrm>
          <a:prstGeom prst="rect">
            <a:avLst/>
          </a:prstGeom>
          <a:solidFill>
            <a:srgbClr val="FF0000"/>
          </a:solidFill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Shape 1194"/>
          <p:cNvSpPr/>
          <p:nvPr/>
        </p:nvSpPr>
        <p:spPr>
          <a:xfrm>
            <a:off x="5289669" y="2349500"/>
            <a:ext cx="577731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(i,k)</a:t>
            </a:r>
            <a:endParaRPr/>
          </a:p>
        </p:txBody>
      </p:sp>
      <p:sp>
        <p:nvSpPr>
          <p:cNvPr id="1195" name="Shape 1195"/>
          <p:cNvSpPr/>
          <p:nvPr/>
        </p:nvSpPr>
        <p:spPr>
          <a:xfrm>
            <a:off x="7148513" y="2349500"/>
            <a:ext cx="64661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(k,*)</a:t>
            </a:r>
            <a:endParaRPr/>
          </a:p>
        </p:txBody>
      </p:sp>
      <p:cxnSp>
        <p:nvCxnSpPr>
          <p:cNvPr id="1196" name="Shape 1196"/>
          <p:cNvCxnSpPr/>
          <p:nvPr/>
        </p:nvCxnSpPr>
        <p:spPr>
          <a:xfrm>
            <a:off x="6565900" y="2524125"/>
            <a:ext cx="584200" cy="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97" name="Shape 1197"/>
          <p:cNvSpPr/>
          <p:nvPr/>
        </p:nvSpPr>
        <p:spPr>
          <a:xfrm>
            <a:off x="5383213" y="1816100"/>
            <a:ext cx="1324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Inner loop:</a:t>
            </a:r>
            <a:endParaRPr/>
          </a:p>
        </p:txBody>
      </p:sp>
      <p:sp>
        <p:nvSpPr>
          <p:cNvPr id="1198" name="Shape 1198"/>
          <p:cNvSpPr/>
          <p:nvPr/>
        </p:nvSpPr>
        <p:spPr>
          <a:xfrm>
            <a:off x="6324600" y="3863975"/>
            <a:ext cx="1177605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Row-wise</a:t>
            </a:r>
            <a:endParaRPr/>
          </a:p>
        </p:txBody>
      </p:sp>
      <p:cxnSp>
        <p:nvCxnSpPr>
          <p:cNvPr id="1199" name="Shape 1199"/>
          <p:cNvCxnSpPr/>
          <p:nvPr/>
        </p:nvCxnSpPr>
        <p:spPr>
          <a:xfrm rot="10800000">
            <a:off x="6881813" y="3352800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0" name="Shape 1200"/>
          <p:cNvSpPr/>
          <p:nvPr/>
        </p:nvSpPr>
        <p:spPr>
          <a:xfrm>
            <a:off x="7467600" y="3863975"/>
            <a:ext cx="1177605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Row-wise</a:t>
            </a:r>
            <a:endParaRPr/>
          </a:p>
        </p:txBody>
      </p:sp>
      <p:cxnSp>
        <p:nvCxnSpPr>
          <p:cNvPr id="1201" name="Shape 1201"/>
          <p:cNvCxnSpPr/>
          <p:nvPr/>
        </p:nvCxnSpPr>
        <p:spPr>
          <a:xfrm rot="10800000">
            <a:off x="8024813" y="3352800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2" name="Shape 1202"/>
          <p:cNvSpPr/>
          <p:nvPr/>
        </p:nvSpPr>
        <p:spPr>
          <a:xfrm>
            <a:off x="5293666" y="3871913"/>
            <a:ext cx="726134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endParaRPr/>
          </a:p>
        </p:txBody>
      </p:sp>
      <p:cxnSp>
        <p:nvCxnSpPr>
          <p:cNvPr id="1203" name="Shape 1203"/>
          <p:cNvCxnSpPr/>
          <p:nvPr/>
        </p:nvCxnSpPr>
        <p:spPr>
          <a:xfrm rot="10800000">
            <a:off x="5632451" y="3360738"/>
            <a:ext cx="0" cy="62706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04" name="Shape 1204"/>
          <p:cNvSpPr/>
          <p:nvPr/>
        </p:nvSpPr>
        <p:spPr>
          <a:xfrm>
            <a:off x="444500" y="4868863"/>
            <a:ext cx="4965700" cy="122713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223838" lvl="0" marL="2238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Misses per inner loop iteration:</a:t>
            </a:r>
            <a:endParaRPr b="0"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0.0	0.25	0.25</a:t>
            </a:r>
            <a:endParaRPr/>
          </a:p>
        </p:txBody>
      </p:sp>
      <p:sp>
        <p:nvSpPr>
          <p:cNvPr id="1205" name="Shape 1205"/>
          <p:cNvSpPr/>
          <p:nvPr/>
        </p:nvSpPr>
        <p:spPr>
          <a:xfrm>
            <a:off x="2895600" y="3962400"/>
            <a:ext cx="1898426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matmult/mm.c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06" name="Shape 1206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Block size = 32B (four doubles)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Shape 1211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Multiplication (</a:t>
            </a:r>
            <a:r>
              <a:rPr b="1" i="0" lang="en-US" sz="36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ikj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1212" name="Shape 1212"/>
          <p:cNvSpPr/>
          <p:nvPr/>
        </p:nvSpPr>
        <p:spPr>
          <a:xfrm>
            <a:off x="490538" y="1757363"/>
            <a:ext cx="4314825" cy="2515817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rotWithShape="0" algn="ctr" dir="2700000" dist="107763">
              <a:srgbClr val="000000">
                <a:alpha val="74901"/>
              </a:srgbClr>
            </a:outerShdw>
          </a:effectLst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ikj */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(i=0; i&lt;n; i++)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(k=0; k&lt;n; k++)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 = a[i][k];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(j=0; j&lt;n; j++)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c[i][j] += r * b[k][j];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}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213" name="Shape 1213"/>
          <p:cNvSpPr/>
          <p:nvPr/>
        </p:nvSpPr>
        <p:spPr>
          <a:xfrm>
            <a:off x="5340350" y="23780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4" name="Shape 1214"/>
          <p:cNvSpPr/>
          <p:nvPr/>
        </p:nvSpPr>
        <p:spPr>
          <a:xfrm>
            <a:off x="6559550" y="23780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Shape 1215"/>
          <p:cNvSpPr/>
          <p:nvPr/>
        </p:nvSpPr>
        <p:spPr>
          <a:xfrm>
            <a:off x="7727950" y="23780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Shape 1216"/>
          <p:cNvSpPr/>
          <p:nvPr/>
        </p:nvSpPr>
        <p:spPr>
          <a:xfrm>
            <a:off x="5472113" y="2959100"/>
            <a:ext cx="336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217" name="Shape 1217"/>
          <p:cNvSpPr/>
          <p:nvPr/>
        </p:nvSpPr>
        <p:spPr>
          <a:xfrm>
            <a:off x="6691313" y="2959100"/>
            <a:ext cx="32225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218" name="Shape 1218"/>
          <p:cNvSpPr/>
          <p:nvPr/>
        </p:nvSpPr>
        <p:spPr>
          <a:xfrm>
            <a:off x="7848600" y="2959100"/>
            <a:ext cx="319498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1219" name="Shape 1219"/>
          <p:cNvSpPr/>
          <p:nvPr/>
        </p:nvSpPr>
        <p:spPr>
          <a:xfrm>
            <a:off x="8316913" y="2578100"/>
            <a:ext cx="588877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(i,*)</a:t>
            </a:r>
            <a:endParaRPr/>
          </a:p>
        </p:txBody>
      </p:sp>
      <p:cxnSp>
        <p:nvCxnSpPr>
          <p:cNvPr id="1220" name="Shape 1220"/>
          <p:cNvCxnSpPr/>
          <p:nvPr/>
        </p:nvCxnSpPr>
        <p:spPr>
          <a:xfrm>
            <a:off x="7734300" y="2752725"/>
            <a:ext cx="584200" cy="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1" name="Shape 1221"/>
          <p:cNvSpPr/>
          <p:nvPr/>
        </p:nvSpPr>
        <p:spPr>
          <a:xfrm>
            <a:off x="5422900" y="2765425"/>
            <a:ext cx="50800" cy="50800"/>
          </a:xfrm>
          <a:prstGeom prst="rect">
            <a:avLst/>
          </a:prstGeom>
          <a:solidFill>
            <a:schemeClr val="dk1"/>
          </a:solidFill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Shape 1222"/>
          <p:cNvSpPr/>
          <p:nvPr/>
        </p:nvSpPr>
        <p:spPr>
          <a:xfrm>
            <a:off x="5272088" y="2349500"/>
            <a:ext cx="577731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(i,k)</a:t>
            </a:r>
            <a:endParaRPr/>
          </a:p>
        </p:txBody>
      </p:sp>
      <p:sp>
        <p:nvSpPr>
          <p:cNvPr id="1223" name="Shape 1223"/>
          <p:cNvSpPr/>
          <p:nvPr/>
        </p:nvSpPr>
        <p:spPr>
          <a:xfrm>
            <a:off x="7148513" y="2349500"/>
            <a:ext cx="64661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(k,*)</a:t>
            </a:r>
            <a:endParaRPr/>
          </a:p>
        </p:txBody>
      </p:sp>
      <p:cxnSp>
        <p:nvCxnSpPr>
          <p:cNvPr id="1224" name="Shape 1224"/>
          <p:cNvCxnSpPr/>
          <p:nvPr/>
        </p:nvCxnSpPr>
        <p:spPr>
          <a:xfrm>
            <a:off x="6565900" y="2524125"/>
            <a:ext cx="584200" cy="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25" name="Shape 1225"/>
          <p:cNvSpPr/>
          <p:nvPr/>
        </p:nvSpPr>
        <p:spPr>
          <a:xfrm>
            <a:off x="5383213" y="1816100"/>
            <a:ext cx="1324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Inner loop:</a:t>
            </a:r>
            <a:endParaRPr/>
          </a:p>
        </p:txBody>
      </p:sp>
      <p:sp>
        <p:nvSpPr>
          <p:cNvPr id="1226" name="Shape 1226"/>
          <p:cNvSpPr/>
          <p:nvPr/>
        </p:nvSpPr>
        <p:spPr>
          <a:xfrm>
            <a:off x="6324600" y="4016375"/>
            <a:ext cx="1177605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Row-wise</a:t>
            </a:r>
            <a:endParaRPr/>
          </a:p>
        </p:txBody>
      </p:sp>
      <p:cxnSp>
        <p:nvCxnSpPr>
          <p:cNvPr id="1227" name="Shape 1227"/>
          <p:cNvCxnSpPr/>
          <p:nvPr/>
        </p:nvCxnSpPr>
        <p:spPr>
          <a:xfrm rot="10800000">
            <a:off x="6881813" y="3352800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28" name="Shape 1228"/>
          <p:cNvSpPr/>
          <p:nvPr/>
        </p:nvSpPr>
        <p:spPr>
          <a:xfrm>
            <a:off x="7467600" y="4016375"/>
            <a:ext cx="1177605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Row-wise</a:t>
            </a:r>
            <a:endParaRPr/>
          </a:p>
        </p:txBody>
      </p:sp>
      <p:cxnSp>
        <p:nvCxnSpPr>
          <p:cNvPr id="1229" name="Shape 1229"/>
          <p:cNvCxnSpPr/>
          <p:nvPr/>
        </p:nvCxnSpPr>
        <p:spPr>
          <a:xfrm rot="10800000">
            <a:off x="8024813" y="3352800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30" name="Shape 1230"/>
          <p:cNvSpPr/>
          <p:nvPr/>
        </p:nvSpPr>
        <p:spPr>
          <a:xfrm>
            <a:off x="5227638" y="4024313"/>
            <a:ext cx="726134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endParaRPr/>
          </a:p>
        </p:txBody>
      </p:sp>
      <p:cxnSp>
        <p:nvCxnSpPr>
          <p:cNvPr id="1231" name="Shape 1231"/>
          <p:cNvCxnSpPr/>
          <p:nvPr/>
        </p:nvCxnSpPr>
        <p:spPr>
          <a:xfrm rot="10800000">
            <a:off x="5632450" y="3360738"/>
            <a:ext cx="0" cy="62706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32" name="Shape 1232"/>
          <p:cNvSpPr/>
          <p:nvPr/>
        </p:nvSpPr>
        <p:spPr>
          <a:xfrm>
            <a:off x="444500" y="4868863"/>
            <a:ext cx="5194300" cy="122713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223838" lvl="0" marL="2238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Misses per inner loop iteration:</a:t>
            </a:r>
            <a:endParaRPr/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0.0	0.25	0.25</a:t>
            </a:r>
            <a:endParaRPr/>
          </a:p>
        </p:txBody>
      </p:sp>
      <p:sp>
        <p:nvSpPr>
          <p:cNvPr id="1233" name="Shape 1233"/>
          <p:cNvSpPr/>
          <p:nvPr/>
        </p:nvSpPr>
        <p:spPr>
          <a:xfrm>
            <a:off x="2971800" y="3962400"/>
            <a:ext cx="1898426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matmult/mm.c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34" name="Shape 1234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Block size = 32B (four doubles)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Shape 1239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Multiplication (</a:t>
            </a:r>
            <a:r>
              <a:rPr b="1" i="0" lang="en-US" sz="36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jki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1240" name="Shape 1240"/>
          <p:cNvSpPr/>
          <p:nvPr/>
        </p:nvSpPr>
        <p:spPr>
          <a:xfrm>
            <a:off x="566738" y="1766888"/>
            <a:ext cx="4352925" cy="2515817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rotWithShape="0" algn="ctr" dir="2700000" dist="107763">
              <a:srgbClr val="000000">
                <a:alpha val="74901"/>
              </a:srgbClr>
            </a:outerShdw>
          </a:effectLst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jki */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(j=0; j&lt;n; j++)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(k=0; k&lt;n; k++)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 = b[k][j];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(i=0; i&lt;n; i++)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c[i][j] += a[i][k] * r;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}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	</a:t>
            </a:r>
            <a:endParaRPr/>
          </a:p>
        </p:txBody>
      </p:sp>
      <p:sp>
        <p:nvSpPr>
          <p:cNvPr id="1241" name="Shape 1241"/>
          <p:cNvSpPr/>
          <p:nvPr/>
        </p:nvSpPr>
        <p:spPr>
          <a:xfrm>
            <a:off x="5340350" y="2432050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Shape 1242"/>
          <p:cNvSpPr/>
          <p:nvPr/>
        </p:nvSpPr>
        <p:spPr>
          <a:xfrm>
            <a:off x="6559550" y="2432050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Shape 1243"/>
          <p:cNvSpPr/>
          <p:nvPr/>
        </p:nvSpPr>
        <p:spPr>
          <a:xfrm>
            <a:off x="7727950" y="2432050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4" name="Shape 1244"/>
          <p:cNvSpPr/>
          <p:nvPr/>
        </p:nvSpPr>
        <p:spPr>
          <a:xfrm>
            <a:off x="5472113" y="2959100"/>
            <a:ext cx="336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245" name="Shape 1245"/>
          <p:cNvSpPr/>
          <p:nvPr/>
        </p:nvSpPr>
        <p:spPr>
          <a:xfrm>
            <a:off x="6691313" y="2959100"/>
            <a:ext cx="32225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246" name="Shape 1246"/>
          <p:cNvSpPr/>
          <p:nvPr/>
        </p:nvSpPr>
        <p:spPr>
          <a:xfrm>
            <a:off x="7848600" y="2959100"/>
            <a:ext cx="319498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1247" name="Shape 1247"/>
          <p:cNvSpPr/>
          <p:nvPr/>
        </p:nvSpPr>
        <p:spPr>
          <a:xfrm>
            <a:off x="7656513" y="2057400"/>
            <a:ext cx="591382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(*,j)</a:t>
            </a:r>
            <a:endParaRPr/>
          </a:p>
        </p:txBody>
      </p:sp>
      <p:sp>
        <p:nvSpPr>
          <p:cNvPr id="1248" name="Shape 1248"/>
          <p:cNvSpPr/>
          <p:nvPr/>
        </p:nvSpPr>
        <p:spPr>
          <a:xfrm>
            <a:off x="6692900" y="2832100"/>
            <a:ext cx="50800" cy="50800"/>
          </a:xfrm>
          <a:prstGeom prst="rect">
            <a:avLst/>
          </a:prstGeom>
          <a:solidFill>
            <a:srgbClr val="FF0000"/>
          </a:solidFill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Shape 1249"/>
          <p:cNvSpPr/>
          <p:nvPr/>
        </p:nvSpPr>
        <p:spPr>
          <a:xfrm>
            <a:off x="6475413" y="2416175"/>
            <a:ext cx="580236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(k,j)</a:t>
            </a:r>
            <a:endParaRPr/>
          </a:p>
        </p:txBody>
      </p:sp>
      <p:sp>
        <p:nvSpPr>
          <p:cNvPr id="1250" name="Shape 1250"/>
          <p:cNvSpPr/>
          <p:nvPr/>
        </p:nvSpPr>
        <p:spPr>
          <a:xfrm>
            <a:off x="5268913" y="1600200"/>
            <a:ext cx="1324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Inner loop:</a:t>
            </a:r>
            <a:endParaRPr/>
          </a:p>
        </p:txBody>
      </p:sp>
      <p:cxnSp>
        <p:nvCxnSpPr>
          <p:cNvPr id="1251" name="Shape 1251"/>
          <p:cNvCxnSpPr/>
          <p:nvPr/>
        </p:nvCxnSpPr>
        <p:spPr>
          <a:xfrm rot="10800000">
            <a:off x="5803900" y="2425700"/>
            <a:ext cx="0" cy="5334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2" name="Shape 1252"/>
          <p:cNvCxnSpPr/>
          <p:nvPr/>
        </p:nvCxnSpPr>
        <p:spPr>
          <a:xfrm rot="10800000">
            <a:off x="7886700" y="2438400"/>
            <a:ext cx="0" cy="5334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53" name="Shape 1253"/>
          <p:cNvSpPr/>
          <p:nvPr/>
        </p:nvSpPr>
        <p:spPr>
          <a:xfrm>
            <a:off x="5522913" y="2057400"/>
            <a:ext cx="64661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(*,k)</a:t>
            </a:r>
            <a:endParaRPr/>
          </a:p>
        </p:txBody>
      </p:sp>
      <p:sp>
        <p:nvSpPr>
          <p:cNvPr id="1254" name="Shape 1254"/>
          <p:cNvSpPr/>
          <p:nvPr/>
        </p:nvSpPr>
        <p:spPr>
          <a:xfrm>
            <a:off x="5133853" y="3866679"/>
            <a:ext cx="1067599" cy="705321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Column-</a:t>
            </a:r>
            <a:endParaRPr b="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wise</a:t>
            </a:r>
            <a:endParaRPr/>
          </a:p>
        </p:txBody>
      </p:sp>
      <p:cxnSp>
        <p:nvCxnSpPr>
          <p:cNvPr id="1255" name="Shape 1255"/>
          <p:cNvCxnSpPr/>
          <p:nvPr/>
        </p:nvCxnSpPr>
        <p:spPr>
          <a:xfrm rot="10800000">
            <a:off x="5638800" y="3335983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6" name="Shape 1256"/>
          <p:cNvSpPr/>
          <p:nvPr/>
        </p:nvSpPr>
        <p:spPr>
          <a:xfrm>
            <a:off x="7467600" y="3866679"/>
            <a:ext cx="1067599" cy="705321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Column-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wise</a:t>
            </a:r>
            <a:endParaRPr/>
          </a:p>
        </p:txBody>
      </p:sp>
      <p:cxnSp>
        <p:nvCxnSpPr>
          <p:cNvPr id="1257" name="Shape 1257"/>
          <p:cNvCxnSpPr/>
          <p:nvPr/>
        </p:nvCxnSpPr>
        <p:spPr>
          <a:xfrm rot="10800000">
            <a:off x="8024813" y="3335983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8" name="Shape 1258"/>
          <p:cNvSpPr/>
          <p:nvPr/>
        </p:nvSpPr>
        <p:spPr>
          <a:xfrm>
            <a:off x="6477000" y="3866679"/>
            <a:ext cx="726134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endParaRPr/>
          </a:p>
        </p:txBody>
      </p:sp>
      <p:cxnSp>
        <p:nvCxnSpPr>
          <p:cNvPr id="1259" name="Shape 1259"/>
          <p:cNvCxnSpPr/>
          <p:nvPr/>
        </p:nvCxnSpPr>
        <p:spPr>
          <a:xfrm rot="10800000">
            <a:off x="6815785" y="3343921"/>
            <a:ext cx="0" cy="62706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60" name="Shape 1260"/>
          <p:cNvSpPr/>
          <p:nvPr/>
        </p:nvSpPr>
        <p:spPr>
          <a:xfrm>
            <a:off x="444500" y="4868863"/>
            <a:ext cx="5492750" cy="122713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223838" lvl="0" marL="2238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Misses per inner loop iteration:</a:t>
            </a:r>
            <a:endParaRPr/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1.0	0.0	1.0</a:t>
            </a:r>
            <a:endParaRPr/>
          </a:p>
        </p:txBody>
      </p:sp>
      <p:sp>
        <p:nvSpPr>
          <p:cNvPr id="1261" name="Shape 1261"/>
          <p:cNvSpPr/>
          <p:nvPr/>
        </p:nvSpPr>
        <p:spPr>
          <a:xfrm>
            <a:off x="3122837" y="3985737"/>
            <a:ext cx="1898426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matmult/mm.c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62" name="Shape 1262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Block size = 32B (four doubles)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Shape 1267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Multiplication (</a:t>
            </a:r>
            <a:r>
              <a:rPr b="1" i="0" lang="en-US" sz="3600" u="none" cap="none" strike="noStrike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kji</a:t>
            </a: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1268" name="Shape 1268"/>
          <p:cNvSpPr/>
          <p:nvPr/>
        </p:nvSpPr>
        <p:spPr>
          <a:xfrm>
            <a:off x="617538" y="1782763"/>
            <a:ext cx="4518025" cy="2515817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rotWithShape="0" algn="ctr" dir="2700000" dist="107763">
              <a:srgbClr val="000000">
                <a:alpha val="74901"/>
              </a:srgbClr>
            </a:outerShdw>
          </a:effectLst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/* kji */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(k=0; k&lt;n; k++)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(j=0; j&lt;n; j++) {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r = b[k][j];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(i=0; i&lt;n; i++)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</a:t>
            </a:r>
            <a:r>
              <a:rPr b="1" lang="en-US" sz="18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c[i][j] += a[i][k] * r;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}</a:t>
            </a:r>
            <a:endParaRPr/>
          </a:p>
          <a:p>
            <a:pPr indent="0" lvl="0" marL="0" marR="0" rtl="0" algn="l">
              <a:lnSpc>
                <a:spcPct val="6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	</a:t>
            </a:r>
            <a:endParaRPr/>
          </a:p>
        </p:txBody>
      </p:sp>
      <p:sp>
        <p:nvSpPr>
          <p:cNvPr id="1269" name="Shape 1269"/>
          <p:cNvSpPr/>
          <p:nvPr/>
        </p:nvSpPr>
        <p:spPr>
          <a:xfrm>
            <a:off x="5657850" y="26066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0" name="Shape 1270"/>
          <p:cNvSpPr/>
          <p:nvPr/>
        </p:nvSpPr>
        <p:spPr>
          <a:xfrm>
            <a:off x="6877050" y="26066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1" name="Shape 1271"/>
          <p:cNvSpPr/>
          <p:nvPr/>
        </p:nvSpPr>
        <p:spPr>
          <a:xfrm>
            <a:off x="8045450" y="2606675"/>
            <a:ext cx="596900" cy="520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Shape 1272"/>
          <p:cNvSpPr/>
          <p:nvPr/>
        </p:nvSpPr>
        <p:spPr>
          <a:xfrm>
            <a:off x="5789613" y="3124200"/>
            <a:ext cx="336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273" name="Shape 1273"/>
          <p:cNvSpPr/>
          <p:nvPr/>
        </p:nvSpPr>
        <p:spPr>
          <a:xfrm>
            <a:off x="7008813" y="3124200"/>
            <a:ext cx="322253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274" name="Shape 1274"/>
          <p:cNvSpPr/>
          <p:nvPr/>
        </p:nvSpPr>
        <p:spPr>
          <a:xfrm>
            <a:off x="8229600" y="3124200"/>
            <a:ext cx="319498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1275" name="Shape 1275"/>
          <p:cNvSpPr/>
          <p:nvPr/>
        </p:nvSpPr>
        <p:spPr>
          <a:xfrm>
            <a:off x="7974013" y="2273300"/>
            <a:ext cx="591382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(*,j)</a:t>
            </a:r>
            <a:endParaRPr/>
          </a:p>
        </p:txBody>
      </p:sp>
      <p:sp>
        <p:nvSpPr>
          <p:cNvPr id="1276" name="Shape 1276"/>
          <p:cNvSpPr/>
          <p:nvPr/>
        </p:nvSpPr>
        <p:spPr>
          <a:xfrm>
            <a:off x="7010400" y="3006725"/>
            <a:ext cx="50800" cy="50800"/>
          </a:xfrm>
          <a:prstGeom prst="rect">
            <a:avLst/>
          </a:prstGeom>
          <a:solidFill>
            <a:schemeClr val="dk1"/>
          </a:solidFill>
          <a:ln cap="flat" cmpd="sng" w="57150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Shape 1277"/>
          <p:cNvSpPr/>
          <p:nvPr/>
        </p:nvSpPr>
        <p:spPr>
          <a:xfrm>
            <a:off x="6792913" y="2590800"/>
            <a:ext cx="580236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(k,j)</a:t>
            </a:r>
            <a:endParaRPr/>
          </a:p>
        </p:txBody>
      </p:sp>
      <p:sp>
        <p:nvSpPr>
          <p:cNvPr id="1278" name="Shape 1278"/>
          <p:cNvSpPr/>
          <p:nvPr/>
        </p:nvSpPr>
        <p:spPr>
          <a:xfrm>
            <a:off x="5586413" y="1828800"/>
            <a:ext cx="132463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Inner loop:</a:t>
            </a:r>
            <a:endParaRPr/>
          </a:p>
        </p:txBody>
      </p:sp>
      <p:cxnSp>
        <p:nvCxnSpPr>
          <p:cNvPr id="1279" name="Shape 1279"/>
          <p:cNvCxnSpPr/>
          <p:nvPr/>
        </p:nvCxnSpPr>
        <p:spPr>
          <a:xfrm rot="10800000">
            <a:off x="6121400" y="2600325"/>
            <a:ext cx="0" cy="5334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0" name="Shape 1280"/>
          <p:cNvCxnSpPr/>
          <p:nvPr/>
        </p:nvCxnSpPr>
        <p:spPr>
          <a:xfrm rot="10800000">
            <a:off x="8204200" y="2613025"/>
            <a:ext cx="0" cy="533400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81" name="Shape 1281"/>
          <p:cNvSpPr/>
          <p:nvPr/>
        </p:nvSpPr>
        <p:spPr>
          <a:xfrm>
            <a:off x="5840413" y="2273300"/>
            <a:ext cx="646610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(*,k)</a:t>
            </a:r>
            <a:endParaRPr/>
          </a:p>
        </p:txBody>
      </p:sp>
      <p:sp>
        <p:nvSpPr>
          <p:cNvPr id="1282" name="Shape 1282"/>
          <p:cNvSpPr/>
          <p:nvPr/>
        </p:nvSpPr>
        <p:spPr>
          <a:xfrm>
            <a:off x="6817666" y="4165600"/>
            <a:ext cx="726134" cy="397545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Fixed</a:t>
            </a:r>
            <a:endParaRPr/>
          </a:p>
        </p:txBody>
      </p:sp>
      <p:cxnSp>
        <p:nvCxnSpPr>
          <p:cNvPr id="1283" name="Shape 1283"/>
          <p:cNvCxnSpPr/>
          <p:nvPr/>
        </p:nvCxnSpPr>
        <p:spPr>
          <a:xfrm rot="10800000">
            <a:off x="7156451" y="3509963"/>
            <a:ext cx="0" cy="627062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84" name="Shape 1284"/>
          <p:cNvSpPr/>
          <p:nvPr/>
        </p:nvSpPr>
        <p:spPr>
          <a:xfrm>
            <a:off x="5410200" y="4165600"/>
            <a:ext cx="1067599" cy="705321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Column-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wise</a:t>
            </a:r>
            <a:endParaRPr/>
          </a:p>
        </p:txBody>
      </p:sp>
      <p:cxnSp>
        <p:nvCxnSpPr>
          <p:cNvPr id="1285" name="Shape 1285"/>
          <p:cNvCxnSpPr/>
          <p:nvPr/>
        </p:nvCxnSpPr>
        <p:spPr>
          <a:xfrm rot="10800000">
            <a:off x="5967413" y="3502025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86" name="Shape 1286"/>
          <p:cNvSpPr/>
          <p:nvPr/>
        </p:nvSpPr>
        <p:spPr>
          <a:xfrm>
            <a:off x="7924001" y="4165600"/>
            <a:ext cx="1067599" cy="705321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Column-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wise</a:t>
            </a:r>
            <a:endParaRPr/>
          </a:p>
        </p:txBody>
      </p:sp>
      <p:cxnSp>
        <p:nvCxnSpPr>
          <p:cNvPr id="1287" name="Shape 1287"/>
          <p:cNvCxnSpPr/>
          <p:nvPr/>
        </p:nvCxnSpPr>
        <p:spPr>
          <a:xfrm rot="10800000">
            <a:off x="8405813" y="3502025"/>
            <a:ext cx="0" cy="627063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88" name="Shape 1288"/>
          <p:cNvSpPr/>
          <p:nvPr/>
        </p:nvSpPr>
        <p:spPr>
          <a:xfrm>
            <a:off x="444500" y="4868863"/>
            <a:ext cx="4965700" cy="1227137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-223838" lvl="0" marL="22383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Misses per inner loop iteration:</a:t>
            </a:r>
            <a:endParaRPr b="0"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0" i="0" lang="en-US" sz="24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2249" lvl="1" marL="56038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1.0	0.0	1.0</a:t>
            </a:r>
            <a:endParaRPr/>
          </a:p>
        </p:txBody>
      </p:sp>
      <p:sp>
        <p:nvSpPr>
          <p:cNvPr id="1289" name="Shape 1289"/>
          <p:cNvSpPr/>
          <p:nvPr/>
        </p:nvSpPr>
        <p:spPr>
          <a:xfrm>
            <a:off x="3283174" y="3962400"/>
            <a:ext cx="1898426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matmult/mm.c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90" name="Shape 1290"/>
          <p:cNvSpPr/>
          <p:nvPr/>
        </p:nvSpPr>
        <p:spPr>
          <a:xfrm>
            <a:off x="5043487" y="6015335"/>
            <a:ext cx="402431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Block size = 32B (four doubles)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Shape 1295"/>
          <p:cNvSpPr txBox="1"/>
          <p:nvPr>
            <p:ph type="title"/>
          </p:nvPr>
        </p:nvSpPr>
        <p:spPr>
          <a:xfrm>
            <a:off x="357018" y="304800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 of Matrix Multiplication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6" name="Shape 1296"/>
          <p:cNvSpPr/>
          <p:nvPr/>
        </p:nvSpPr>
        <p:spPr>
          <a:xfrm>
            <a:off x="5486400" y="1371600"/>
            <a:ext cx="2324353" cy="1013098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ijk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(&amp; </a:t>
            </a: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jik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/>
          </a:p>
          <a:p>
            <a:pPr indent="-127000" lvl="1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loads, 0 stores</a:t>
            </a:r>
            <a:endParaRPr/>
          </a:p>
          <a:p>
            <a:pPr indent="-127000" lvl="1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misses/iter =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1.25</a:t>
            </a:r>
            <a:endParaRPr/>
          </a:p>
        </p:txBody>
      </p:sp>
      <p:sp>
        <p:nvSpPr>
          <p:cNvPr id="1297" name="Shape 1297"/>
          <p:cNvSpPr/>
          <p:nvPr/>
        </p:nvSpPr>
        <p:spPr>
          <a:xfrm>
            <a:off x="5486400" y="3313113"/>
            <a:ext cx="2196113" cy="1013098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kij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(&amp; </a:t>
            </a: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ikj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/>
          </a:p>
          <a:p>
            <a:pPr indent="-127000" lvl="1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loads, 1 store</a:t>
            </a:r>
            <a:endParaRPr/>
          </a:p>
          <a:p>
            <a:pPr indent="-127000" lvl="1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misses/iter =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0.5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Shape 1298"/>
          <p:cNvSpPr/>
          <p:nvPr/>
        </p:nvSpPr>
        <p:spPr>
          <a:xfrm>
            <a:off x="5486400" y="5184775"/>
            <a:ext cx="2221761" cy="1013098"/>
          </a:xfrm>
          <a:prstGeom prst="rect">
            <a:avLst/>
          </a:prstGeom>
          <a:noFill/>
          <a:ln>
            <a:noFill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jki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(&amp; </a:t>
            </a: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kji</a:t>
            </a: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): </a:t>
            </a:r>
            <a:endParaRPr/>
          </a:p>
          <a:p>
            <a:pPr indent="-127000" lvl="1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loads, 1 store</a:t>
            </a:r>
            <a:endParaRPr/>
          </a:p>
          <a:p>
            <a:pPr indent="-127000" lvl="1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misses/iter =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2.0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9" name="Shape 1299"/>
          <p:cNvSpPr/>
          <p:nvPr/>
        </p:nvSpPr>
        <p:spPr>
          <a:xfrm>
            <a:off x="1295400" y="1058863"/>
            <a:ext cx="3481388" cy="2082800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(i=0; i&lt;n; i++) {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(j=0; j&lt;n; j++) {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sum = 0.0;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for (k=0; k&lt;n; k++)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sum += a[i][k] * b[k][j];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c[i][j] = sum;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}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 </a:t>
            </a:r>
            <a:endParaRPr/>
          </a:p>
        </p:txBody>
      </p:sp>
      <p:sp>
        <p:nvSpPr>
          <p:cNvPr id="1300" name="Shape 1300"/>
          <p:cNvSpPr/>
          <p:nvPr/>
        </p:nvSpPr>
        <p:spPr>
          <a:xfrm>
            <a:off x="1295400" y="3221038"/>
            <a:ext cx="3481388" cy="1784350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(k=0; k&lt;n; k++) {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for (i=0; i&lt;n; i++) {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r = a[i][k];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for (j=0; j&lt;n; j++)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c[i][j] += r * b[k][j];  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}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301" name="Shape 1301"/>
          <p:cNvSpPr/>
          <p:nvPr/>
        </p:nvSpPr>
        <p:spPr>
          <a:xfrm>
            <a:off x="1295400" y="5073650"/>
            <a:ext cx="3481388" cy="1784350"/>
          </a:xfrm>
          <a:prstGeom prst="rect">
            <a:avLst/>
          </a:prstGeom>
          <a:solidFill>
            <a:srgbClr val="F6F5BD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for (j=0; j&lt;n; j++) {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for (k=0; k&lt;n; k++) {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r = b[k][j];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for (i=0; i&lt;n; i++)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c[i][j] += a[i][k] * r;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}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Shape 1306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Core i7 Matrix Multiply Performance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7" name="Shape 13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447800"/>
            <a:ext cx="8686800" cy="52507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Shape 1308"/>
          <p:cNvSpPr txBox="1"/>
          <p:nvPr/>
        </p:nvSpPr>
        <p:spPr>
          <a:xfrm>
            <a:off x="6413501" y="3124200"/>
            <a:ext cx="133402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36699"/>
                </a:solidFill>
                <a:latin typeface="Courier New"/>
                <a:ea typeface="Courier New"/>
                <a:cs typeface="Courier New"/>
                <a:sym typeface="Courier New"/>
              </a:rPr>
              <a:t>ijk</a:t>
            </a:r>
            <a:r>
              <a:rPr b="1" lang="en-US" sz="2000">
                <a:solidFill>
                  <a:srgbClr val="336699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b="1" lang="en-US" sz="2000">
                <a:solidFill>
                  <a:srgbClr val="336699"/>
                </a:solidFill>
                <a:latin typeface="Courier New"/>
                <a:ea typeface="Courier New"/>
                <a:cs typeface="Courier New"/>
                <a:sym typeface="Courier New"/>
              </a:rPr>
              <a:t>jik</a:t>
            </a:r>
            <a:endParaRPr b="1" sz="2000">
              <a:solidFill>
                <a:srgbClr val="33669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09" name="Shape 1309"/>
          <p:cNvSpPr txBox="1"/>
          <p:nvPr/>
        </p:nvSpPr>
        <p:spPr>
          <a:xfrm>
            <a:off x="5562600" y="1549933"/>
            <a:ext cx="133402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jki</a:t>
            </a:r>
            <a:r>
              <a:rPr b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b="1" lang="en-US" sz="2000">
                <a:solidFill>
                  <a:srgbClr val="C00000"/>
                </a:solidFill>
                <a:latin typeface="Courier New"/>
                <a:ea typeface="Courier New"/>
                <a:cs typeface="Courier New"/>
                <a:sym typeface="Courier New"/>
              </a:rPr>
              <a:t>kji</a:t>
            </a:r>
            <a:endParaRPr b="1" sz="2000">
              <a:solidFill>
                <a:srgbClr val="C00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10" name="Shape 1310"/>
          <p:cNvSpPr txBox="1"/>
          <p:nvPr/>
        </p:nvSpPr>
        <p:spPr>
          <a:xfrm>
            <a:off x="7028628" y="5410200"/>
            <a:ext cx="133402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kij</a:t>
            </a:r>
            <a:r>
              <a:rPr b="1" lang="en-US" sz="20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/ </a:t>
            </a:r>
            <a:r>
              <a:rPr b="1" lang="en-US" sz="2000">
                <a:solidFill>
                  <a:srgbClr val="008000"/>
                </a:solidFill>
                <a:latin typeface="Courier New"/>
                <a:ea typeface="Courier New"/>
                <a:cs typeface="Courier New"/>
                <a:sym typeface="Courier New"/>
              </a:rPr>
              <a:t>ikj</a:t>
            </a:r>
            <a:endParaRPr b="1" sz="2000">
              <a:solidFill>
                <a:srgbClr val="008000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11" name="Shape 1311"/>
          <p:cNvSpPr txBox="1"/>
          <p:nvPr/>
        </p:nvSpPr>
        <p:spPr>
          <a:xfrm>
            <a:off x="152400" y="1156750"/>
            <a:ext cx="242034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Cycles per inner loop iteration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Shape 1318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Cache organization and operation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Performance impact of caches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The memory mountain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Rearranging loops to improve spatial locality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blocking to improve temporal locality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Shape 1323"/>
          <p:cNvSpPr txBox="1"/>
          <p:nvPr>
            <p:ph type="title"/>
          </p:nvPr>
        </p:nvSpPr>
        <p:spPr>
          <a:xfrm>
            <a:off x="324439" y="445070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Matrix Multiplication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Shape 1324"/>
          <p:cNvSpPr/>
          <p:nvPr/>
        </p:nvSpPr>
        <p:spPr>
          <a:xfrm>
            <a:off x="2284665" y="45720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endParaRPr/>
          </a:p>
        </p:txBody>
      </p:sp>
      <p:sp>
        <p:nvSpPr>
          <p:cNvPr id="1325" name="Shape 1325"/>
          <p:cNvSpPr/>
          <p:nvPr/>
        </p:nvSpPr>
        <p:spPr>
          <a:xfrm>
            <a:off x="3884865" y="45720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endParaRPr/>
          </a:p>
        </p:txBody>
      </p:sp>
      <p:cxnSp>
        <p:nvCxnSpPr>
          <p:cNvPr id="1326" name="Shape 1326"/>
          <p:cNvCxnSpPr/>
          <p:nvPr/>
        </p:nvCxnSpPr>
        <p:spPr>
          <a:xfrm>
            <a:off x="2284665" y="5427663"/>
            <a:ext cx="1143000" cy="1588"/>
          </a:xfrm>
          <a:prstGeom prst="straightConnector1">
            <a:avLst/>
          </a:prstGeom>
          <a:noFill/>
          <a:ln cap="flat" cmpd="sng" w="571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7" name="Shape 1327"/>
          <p:cNvCxnSpPr/>
          <p:nvPr/>
        </p:nvCxnSpPr>
        <p:spPr>
          <a:xfrm rot="5400000">
            <a:off x="3998371" y="5142706"/>
            <a:ext cx="1143000" cy="1588"/>
          </a:xfrm>
          <a:prstGeom prst="straightConnector1">
            <a:avLst/>
          </a:prstGeom>
          <a:noFill/>
          <a:ln cap="flat" cmpd="sng" w="571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8" name="Shape 1328"/>
          <p:cNvSpPr txBox="1"/>
          <p:nvPr/>
        </p:nvSpPr>
        <p:spPr>
          <a:xfrm>
            <a:off x="2057400" y="5242573"/>
            <a:ext cx="3225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</a:t>
            </a:r>
            <a:endParaRPr b="1" sz="18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29" name="Shape 1329"/>
          <p:cNvSpPr txBox="1"/>
          <p:nvPr/>
        </p:nvSpPr>
        <p:spPr>
          <a:xfrm>
            <a:off x="4419600" y="4202668"/>
            <a:ext cx="3225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j</a:t>
            </a:r>
            <a:endParaRPr/>
          </a:p>
        </p:txBody>
      </p:sp>
      <p:sp>
        <p:nvSpPr>
          <p:cNvPr id="1330" name="Shape 1330"/>
          <p:cNvSpPr txBox="1"/>
          <p:nvPr/>
        </p:nvSpPr>
        <p:spPr>
          <a:xfrm>
            <a:off x="3469997" y="4825425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1331" name="Shape 1331"/>
          <p:cNvSpPr/>
          <p:nvPr/>
        </p:nvSpPr>
        <p:spPr>
          <a:xfrm>
            <a:off x="499532" y="45720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endParaRPr/>
          </a:p>
        </p:txBody>
      </p:sp>
      <p:sp>
        <p:nvSpPr>
          <p:cNvPr id="1332" name="Shape 1332"/>
          <p:cNvSpPr txBox="1"/>
          <p:nvPr/>
        </p:nvSpPr>
        <p:spPr>
          <a:xfrm>
            <a:off x="1765782" y="487680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333" name="Shape 1333"/>
          <p:cNvSpPr/>
          <p:nvPr/>
        </p:nvSpPr>
        <p:spPr>
          <a:xfrm>
            <a:off x="1185332" y="5410200"/>
            <a:ext cx="76200" cy="762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Shape 1334"/>
          <p:cNvSpPr/>
          <p:nvPr/>
        </p:nvSpPr>
        <p:spPr>
          <a:xfrm>
            <a:off x="499532" y="1413396"/>
            <a:ext cx="6893212" cy="2798202"/>
          </a:xfrm>
          <a:prstGeom prst="rect">
            <a:avLst/>
          </a:prstGeom>
          <a:solidFill>
            <a:srgbClr val="F6F5BD"/>
          </a:solidFill>
          <a:ln cap="flat" cmpd="thickThin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 = (double *) calloc(sizeof(double), n*n);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990000"/>
                </a:solidFill>
                <a:latin typeface="Courier New"/>
                <a:ea typeface="Courier New"/>
                <a:cs typeface="Courier New"/>
                <a:sym typeface="Courier New"/>
              </a:rPr>
              <a:t>/* Multiply n x n matrices a and b  */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void mmm(double *a, double *b, double *c, int n) {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int i, j, k;</a:t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(i = 0; i &lt; n; i++)</a:t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for (j = 0; j &lt; n; j++)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for (k = 0; k &lt; n; k++)</a:t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         c[i*n + j] += a[i*n + k] * b[k*n + j];</a:t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35" name="Shape 1335"/>
          <p:cNvSpPr txBox="1"/>
          <p:nvPr/>
        </p:nvSpPr>
        <p:spPr>
          <a:xfrm>
            <a:off x="396875" y="5562599"/>
            <a:ext cx="7896225" cy="77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6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Shape 1340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Miss Analysis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Shape 1341"/>
          <p:cNvSpPr txBox="1"/>
          <p:nvPr>
            <p:ph idx="1" type="body"/>
          </p:nvPr>
        </p:nvSpPr>
        <p:spPr>
          <a:xfrm>
            <a:off x="396875" y="1209675"/>
            <a:ext cx="7896225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elements are doubles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block = 8 doubles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size C &lt;&lt;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(much smaller than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iteration: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/8 + n = 9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/8 misses</a:t>
            </a:r>
            <a:endParaRPr/>
          </a:p>
          <a:p>
            <a:pPr indent="-1460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60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Afterwards </a:t>
            </a:r>
            <a:r>
              <a:rPr b="0" i="0" lang="en-U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 cache: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(schematic)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Shape 1342"/>
          <p:cNvSpPr/>
          <p:nvPr/>
        </p:nvSpPr>
        <p:spPr>
          <a:xfrm>
            <a:off x="5710367" y="3657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43" name="Shape 1343"/>
          <p:cNvSpPr/>
          <p:nvPr/>
        </p:nvSpPr>
        <p:spPr>
          <a:xfrm>
            <a:off x="7310567" y="3657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344" name="Shape 1344"/>
          <p:cNvCxnSpPr/>
          <p:nvPr/>
        </p:nvCxnSpPr>
        <p:spPr>
          <a:xfrm>
            <a:off x="5710367" y="3657601"/>
            <a:ext cx="1143000" cy="1588"/>
          </a:xfrm>
          <a:prstGeom prst="straightConnector1">
            <a:avLst/>
          </a:prstGeom>
          <a:noFill/>
          <a:ln cap="flat" cmpd="sng" w="571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5" name="Shape 1345"/>
          <p:cNvCxnSpPr/>
          <p:nvPr/>
        </p:nvCxnSpPr>
        <p:spPr>
          <a:xfrm rot="5400000">
            <a:off x="6741196" y="4228306"/>
            <a:ext cx="1143000" cy="1588"/>
          </a:xfrm>
          <a:prstGeom prst="straightConnector1">
            <a:avLst/>
          </a:prstGeom>
          <a:noFill/>
          <a:ln cap="flat" cmpd="sng" w="571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6" name="Shape 1346"/>
          <p:cNvSpPr txBox="1"/>
          <p:nvPr/>
        </p:nvSpPr>
        <p:spPr>
          <a:xfrm>
            <a:off x="6895699" y="3962400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1347" name="Shape 1347"/>
          <p:cNvSpPr/>
          <p:nvPr/>
        </p:nvSpPr>
        <p:spPr>
          <a:xfrm>
            <a:off x="3925234" y="3657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48" name="Shape 1348"/>
          <p:cNvSpPr txBox="1"/>
          <p:nvPr/>
        </p:nvSpPr>
        <p:spPr>
          <a:xfrm>
            <a:off x="5191484" y="396240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349" name="Shape 1349"/>
          <p:cNvSpPr/>
          <p:nvPr/>
        </p:nvSpPr>
        <p:spPr>
          <a:xfrm>
            <a:off x="3925234" y="3657601"/>
            <a:ext cx="76200" cy="762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Shape 1350"/>
          <p:cNvSpPr/>
          <p:nvPr/>
        </p:nvSpPr>
        <p:spPr>
          <a:xfrm flipH="1" rot="-5400000">
            <a:off x="7755466" y="2819400"/>
            <a:ext cx="228600" cy="1143000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Shape 1351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1352" name="Shape 1352"/>
          <p:cNvSpPr/>
          <p:nvPr/>
        </p:nvSpPr>
        <p:spPr>
          <a:xfrm>
            <a:off x="5715000" y="5257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53" name="Shape 1353"/>
          <p:cNvSpPr/>
          <p:nvPr/>
        </p:nvSpPr>
        <p:spPr>
          <a:xfrm>
            <a:off x="7315200" y="5257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354" name="Shape 1354"/>
          <p:cNvCxnSpPr/>
          <p:nvPr/>
        </p:nvCxnSpPr>
        <p:spPr>
          <a:xfrm>
            <a:off x="5715000" y="5257801"/>
            <a:ext cx="1143000" cy="1588"/>
          </a:xfrm>
          <a:prstGeom prst="straightConnector1">
            <a:avLst/>
          </a:prstGeom>
          <a:noFill/>
          <a:ln cap="flat" cmpd="sng" w="571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5" name="Shape 1355"/>
          <p:cNvCxnSpPr/>
          <p:nvPr/>
        </p:nvCxnSpPr>
        <p:spPr>
          <a:xfrm rot="5400000">
            <a:off x="6745829" y="5828506"/>
            <a:ext cx="1143000" cy="1588"/>
          </a:xfrm>
          <a:prstGeom prst="straightConnector1">
            <a:avLst/>
          </a:prstGeom>
          <a:noFill/>
          <a:ln cap="flat" cmpd="sng" w="571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6" name="Shape 1356"/>
          <p:cNvSpPr txBox="1"/>
          <p:nvPr/>
        </p:nvSpPr>
        <p:spPr>
          <a:xfrm>
            <a:off x="6900332" y="5587425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1357" name="Shape 1357"/>
          <p:cNvSpPr/>
          <p:nvPr/>
        </p:nvSpPr>
        <p:spPr>
          <a:xfrm>
            <a:off x="3929867" y="5257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58" name="Shape 1358"/>
          <p:cNvSpPr txBox="1"/>
          <p:nvPr/>
        </p:nvSpPr>
        <p:spPr>
          <a:xfrm>
            <a:off x="5196117" y="556260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359" name="Shape 1359"/>
          <p:cNvSpPr/>
          <p:nvPr/>
        </p:nvSpPr>
        <p:spPr>
          <a:xfrm>
            <a:off x="3929867" y="5257801"/>
            <a:ext cx="76200" cy="762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0" name="Shape 1360"/>
          <p:cNvCxnSpPr/>
          <p:nvPr/>
        </p:nvCxnSpPr>
        <p:spPr>
          <a:xfrm>
            <a:off x="6477000" y="5257800"/>
            <a:ext cx="381000" cy="529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61" name="Shape 1361"/>
          <p:cNvSpPr/>
          <p:nvPr/>
        </p:nvSpPr>
        <p:spPr>
          <a:xfrm>
            <a:off x="7292250" y="6155842"/>
            <a:ext cx="245534" cy="2534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Shape 1362"/>
          <p:cNvSpPr txBox="1"/>
          <p:nvPr/>
        </p:nvSpPr>
        <p:spPr>
          <a:xfrm>
            <a:off x="7095064" y="6400800"/>
            <a:ext cx="6799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 wide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Shape 1367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Miss Analysis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Shape 1368"/>
          <p:cNvSpPr txBox="1"/>
          <p:nvPr>
            <p:ph idx="1" type="body"/>
          </p:nvPr>
        </p:nvSpPr>
        <p:spPr>
          <a:xfrm>
            <a:off x="396875" y="1209675"/>
            <a:ext cx="7896225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elements are doubles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block = 8 doubles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size C &lt;&lt;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(much smaller than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iteration: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Again: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/8 +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9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/8 misses</a:t>
            </a:r>
            <a:endParaRPr/>
          </a:p>
          <a:p>
            <a:pPr indent="-1460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60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misses: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/8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(9/8)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Shape 1369"/>
          <p:cNvSpPr/>
          <p:nvPr/>
        </p:nvSpPr>
        <p:spPr>
          <a:xfrm flipH="1" rot="-5400000">
            <a:off x="7755466" y="2819400"/>
            <a:ext cx="228600" cy="1143000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Shape 1370"/>
          <p:cNvSpPr txBox="1"/>
          <p:nvPr/>
        </p:nvSpPr>
        <p:spPr>
          <a:xfrm>
            <a:off x="7721601" y="2907268"/>
            <a:ext cx="3080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/>
          </a:p>
        </p:txBody>
      </p:sp>
      <p:sp>
        <p:nvSpPr>
          <p:cNvPr id="1371" name="Shape 1371"/>
          <p:cNvSpPr/>
          <p:nvPr/>
        </p:nvSpPr>
        <p:spPr>
          <a:xfrm>
            <a:off x="5715000" y="3654623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72" name="Shape 1372"/>
          <p:cNvSpPr/>
          <p:nvPr/>
        </p:nvSpPr>
        <p:spPr>
          <a:xfrm>
            <a:off x="7315200" y="3654623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1373" name="Shape 1373"/>
          <p:cNvCxnSpPr/>
          <p:nvPr/>
        </p:nvCxnSpPr>
        <p:spPr>
          <a:xfrm>
            <a:off x="5715000" y="3654624"/>
            <a:ext cx="1143000" cy="1588"/>
          </a:xfrm>
          <a:prstGeom prst="straightConnector1">
            <a:avLst/>
          </a:prstGeom>
          <a:noFill/>
          <a:ln cap="flat" cmpd="sng" w="571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4" name="Shape 1374"/>
          <p:cNvCxnSpPr/>
          <p:nvPr/>
        </p:nvCxnSpPr>
        <p:spPr>
          <a:xfrm rot="5400000">
            <a:off x="6836039" y="4225329"/>
            <a:ext cx="1143000" cy="1588"/>
          </a:xfrm>
          <a:prstGeom prst="straightConnector1">
            <a:avLst/>
          </a:prstGeom>
          <a:noFill/>
          <a:ln cap="flat" cmpd="sng" w="5715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5" name="Shape 1375"/>
          <p:cNvSpPr txBox="1"/>
          <p:nvPr/>
        </p:nvSpPr>
        <p:spPr>
          <a:xfrm>
            <a:off x="6900332" y="3987225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1376" name="Shape 1376"/>
          <p:cNvSpPr/>
          <p:nvPr/>
        </p:nvSpPr>
        <p:spPr>
          <a:xfrm>
            <a:off x="3929867" y="3654623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377" name="Shape 1377"/>
          <p:cNvSpPr txBox="1"/>
          <p:nvPr/>
        </p:nvSpPr>
        <p:spPr>
          <a:xfrm>
            <a:off x="5196117" y="3959423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378" name="Shape 1378"/>
          <p:cNvSpPr/>
          <p:nvPr/>
        </p:nvSpPr>
        <p:spPr>
          <a:xfrm>
            <a:off x="4004732" y="3654624"/>
            <a:ext cx="76200" cy="762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9" name="Shape 1379"/>
          <p:cNvCxnSpPr/>
          <p:nvPr/>
        </p:nvCxnSpPr>
        <p:spPr>
          <a:xfrm>
            <a:off x="6477000" y="3654623"/>
            <a:ext cx="381000" cy="529"/>
          </a:xfrm>
          <a:prstGeom prst="straightConnector1">
            <a:avLst/>
          </a:prstGeom>
          <a:noFill/>
          <a:ln cap="flat" cmpd="sng" w="5715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80" name="Shape 1380"/>
          <p:cNvSpPr/>
          <p:nvPr/>
        </p:nvSpPr>
        <p:spPr>
          <a:xfrm>
            <a:off x="7298266" y="4552665"/>
            <a:ext cx="245534" cy="2534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Shape 1381"/>
          <p:cNvSpPr txBox="1"/>
          <p:nvPr/>
        </p:nvSpPr>
        <p:spPr>
          <a:xfrm>
            <a:off x="7095064" y="4797623"/>
            <a:ext cx="67999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8 wide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3352800" y="2895600"/>
            <a:ext cx="685800" cy="13716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Shape 132"/>
          <p:cNvSpPr txBox="1"/>
          <p:nvPr>
            <p:ph type="title"/>
          </p:nvPr>
        </p:nvSpPr>
        <p:spPr>
          <a:xfrm>
            <a:off x="357762" y="445070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Cache Concepts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1905000" y="4267200"/>
            <a:ext cx="3581400" cy="2057400"/>
          </a:xfrm>
          <a:prstGeom prst="rect">
            <a:avLst/>
          </a:prstGeom>
          <a:solidFill>
            <a:srgbClr val="DEDFF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Shape 134"/>
          <p:cNvSpPr/>
          <p:nvPr/>
        </p:nvSpPr>
        <p:spPr>
          <a:xfrm>
            <a:off x="1905000" y="2272391"/>
            <a:ext cx="3581400" cy="609600"/>
          </a:xfrm>
          <a:prstGeom prst="rect">
            <a:avLst/>
          </a:prstGeom>
          <a:solidFill>
            <a:srgbClr val="D5D5F4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/>
          <p:nvPr/>
        </p:nvSpPr>
        <p:spPr>
          <a:xfrm>
            <a:off x="20574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28956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37" name="Shape 137"/>
          <p:cNvSpPr/>
          <p:nvPr/>
        </p:nvSpPr>
        <p:spPr>
          <a:xfrm>
            <a:off x="37338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45720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20574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40" name="Shape 140"/>
          <p:cNvSpPr/>
          <p:nvPr/>
        </p:nvSpPr>
        <p:spPr>
          <a:xfrm>
            <a:off x="28956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37338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45720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20574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144" name="Shape 144"/>
          <p:cNvSpPr/>
          <p:nvPr/>
        </p:nvSpPr>
        <p:spPr>
          <a:xfrm>
            <a:off x="28956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37338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sp>
        <p:nvSpPr>
          <p:cNvPr id="146" name="Shape 146"/>
          <p:cNvSpPr/>
          <p:nvPr/>
        </p:nvSpPr>
        <p:spPr>
          <a:xfrm>
            <a:off x="45720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20574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28956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7338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45720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/>
          </a:p>
        </p:txBody>
      </p:sp>
      <p:cxnSp>
        <p:nvCxnSpPr>
          <p:cNvPr id="151" name="Shape 151"/>
          <p:cNvCxnSpPr/>
          <p:nvPr/>
        </p:nvCxnSpPr>
        <p:spPr>
          <a:xfrm>
            <a:off x="2286000" y="6096000"/>
            <a:ext cx="3048000" cy="1477"/>
          </a:xfrm>
          <a:prstGeom prst="straightConnector1">
            <a:avLst/>
          </a:prstGeom>
          <a:noFill/>
          <a:ln cap="rnd" cmpd="sng" w="889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52" name="Shape 152"/>
          <p:cNvSpPr/>
          <p:nvPr/>
        </p:nvSpPr>
        <p:spPr>
          <a:xfrm>
            <a:off x="20574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28956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37338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45720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56" name="Shape 156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</a:t>
            </a:r>
            <a:endParaRPr/>
          </a:p>
        </p:txBody>
      </p:sp>
      <p:sp>
        <p:nvSpPr>
          <p:cNvPr id="157" name="Shape 157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endParaRPr/>
          </a:p>
        </p:txBody>
      </p:sp>
      <p:sp>
        <p:nvSpPr>
          <p:cNvPr id="158" name="Shape 158"/>
          <p:cNvSpPr txBox="1"/>
          <p:nvPr/>
        </p:nvSpPr>
        <p:spPr>
          <a:xfrm>
            <a:off x="5635242" y="4147318"/>
            <a:ext cx="3199956" cy="577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Larger, slower, cheaper memory</a:t>
            </a:r>
            <a:endParaRPr/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viewed as partitioned into “blocks”</a:t>
            </a:r>
            <a:endParaRPr/>
          </a:p>
        </p:txBody>
      </p:sp>
      <p:sp>
        <p:nvSpPr>
          <p:cNvPr id="159" name="Shape 159"/>
          <p:cNvSpPr txBox="1"/>
          <p:nvPr/>
        </p:nvSpPr>
        <p:spPr>
          <a:xfrm>
            <a:off x="3942800" y="3232918"/>
            <a:ext cx="2839000" cy="577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copied in block-sized transfer units</a:t>
            </a:r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5562600" y="2166311"/>
            <a:ext cx="2930908" cy="8183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Smaller, faster, more expensive</a:t>
            </a:r>
            <a:endParaRPr/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caches a  subset of</a:t>
            </a:r>
            <a:endParaRPr/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blocks</a:t>
            </a:r>
            <a:endParaRPr/>
          </a:p>
        </p:txBody>
      </p:sp>
      <p:sp>
        <p:nvSpPr>
          <p:cNvPr id="161" name="Shape 161"/>
          <p:cNvSpPr/>
          <p:nvPr/>
        </p:nvSpPr>
        <p:spPr>
          <a:xfrm>
            <a:off x="2057400" y="4800600"/>
            <a:ext cx="762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2057400" y="2424791"/>
            <a:ext cx="762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3733800" y="5181600"/>
            <a:ext cx="762000" cy="30480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2590800" y="3429000"/>
            <a:ext cx="762000" cy="30480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sp>
        <p:nvSpPr>
          <p:cNvPr id="166" name="Shape 166"/>
          <p:cNvSpPr/>
          <p:nvPr/>
        </p:nvSpPr>
        <p:spPr>
          <a:xfrm>
            <a:off x="3733800" y="2424791"/>
            <a:ext cx="762000" cy="304800"/>
          </a:xfrm>
          <a:prstGeom prst="rect">
            <a:avLst/>
          </a:prstGeom>
          <a:solidFill>
            <a:srgbClr val="A9E39D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Shape 1386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Blocked Matrix Multiplication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Shape 1387"/>
          <p:cNvSpPr/>
          <p:nvPr/>
        </p:nvSpPr>
        <p:spPr>
          <a:xfrm>
            <a:off x="152400" y="1143000"/>
            <a:ext cx="8839200" cy="3536865"/>
          </a:xfrm>
          <a:prstGeom prst="rect">
            <a:avLst/>
          </a:prstGeom>
          <a:solidFill>
            <a:srgbClr val="F6F5BD"/>
          </a:solidFill>
          <a:ln cap="flat" cmpd="thickThin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4450" lIns="90475" spcFirstLastPara="1" rIns="90475" wrap="square" tIns="444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 = (double *) calloc(sizeof(double), n*n);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990000"/>
                </a:solidFill>
                <a:latin typeface="Courier New"/>
                <a:ea typeface="Courier New"/>
                <a:cs typeface="Courier New"/>
                <a:sym typeface="Courier New"/>
              </a:rPr>
              <a:t>/* Multiply n x n matrices a and b  */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void mmm(double *a, double *b, double *c, int n) {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int i, j, k;</a:t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for (i = 0; i &lt; n; i+=B)</a:t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for (j = 0; j &lt; n; j+=B)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for (k = 0; k &lt; n; k+=B)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	 </a:t>
            </a:r>
            <a:r>
              <a:rPr b="1" lang="en-US" sz="1600">
                <a:solidFill>
                  <a:srgbClr val="990000"/>
                </a:solidFill>
                <a:latin typeface="Courier New"/>
                <a:ea typeface="Courier New"/>
                <a:cs typeface="Courier New"/>
                <a:sym typeface="Courier New"/>
              </a:rPr>
              <a:t>/* B x B mini matrix multiplications */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 for (i1 = i; i1 &lt; i+B; i++)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     for (j1 = j; j1 &lt; j+B; j++)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                         for (k1 = k; k1 &lt; k+B; k++)</a:t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	                      c[i1*n+j1] += a[i1*n + k1]*b[k1*n + j1];</a:t>
            </a:r>
            <a:endParaRPr b="1" sz="16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/>
          </a:p>
        </p:txBody>
      </p:sp>
      <p:sp>
        <p:nvSpPr>
          <p:cNvPr id="1388" name="Shape 1388"/>
          <p:cNvSpPr/>
          <p:nvPr/>
        </p:nvSpPr>
        <p:spPr>
          <a:xfrm>
            <a:off x="2284665" y="5181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a</a:t>
            </a:r>
            <a:endParaRPr/>
          </a:p>
        </p:txBody>
      </p:sp>
      <p:sp>
        <p:nvSpPr>
          <p:cNvPr id="1389" name="Shape 1389"/>
          <p:cNvSpPr/>
          <p:nvPr/>
        </p:nvSpPr>
        <p:spPr>
          <a:xfrm>
            <a:off x="3884865" y="5181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b</a:t>
            </a:r>
            <a:endParaRPr/>
          </a:p>
        </p:txBody>
      </p:sp>
      <p:sp>
        <p:nvSpPr>
          <p:cNvPr id="1390" name="Shape 1390"/>
          <p:cNvSpPr txBox="1"/>
          <p:nvPr/>
        </p:nvSpPr>
        <p:spPr>
          <a:xfrm>
            <a:off x="1905000" y="5873234"/>
            <a:ext cx="4603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i1</a:t>
            </a:r>
            <a:endParaRPr/>
          </a:p>
        </p:txBody>
      </p:sp>
      <p:sp>
        <p:nvSpPr>
          <p:cNvPr id="1391" name="Shape 1391"/>
          <p:cNvSpPr txBox="1"/>
          <p:nvPr/>
        </p:nvSpPr>
        <p:spPr>
          <a:xfrm>
            <a:off x="4394196" y="4659868"/>
            <a:ext cx="4603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j1</a:t>
            </a:r>
            <a:endParaRPr/>
          </a:p>
        </p:txBody>
      </p:sp>
      <p:sp>
        <p:nvSpPr>
          <p:cNvPr id="1392" name="Shape 1392"/>
          <p:cNvSpPr txBox="1"/>
          <p:nvPr/>
        </p:nvSpPr>
        <p:spPr>
          <a:xfrm>
            <a:off x="3469997" y="5474368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1393" name="Shape 1393"/>
          <p:cNvSpPr/>
          <p:nvPr/>
        </p:nvSpPr>
        <p:spPr>
          <a:xfrm>
            <a:off x="499532" y="5181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endParaRPr/>
          </a:p>
        </p:txBody>
      </p:sp>
      <p:sp>
        <p:nvSpPr>
          <p:cNvPr id="1394" name="Shape 1394"/>
          <p:cNvSpPr txBox="1"/>
          <p:nvPr/>
        </p:nvSpPr>
        <p:spPr>
          <a:xfrm>
            <a:off x="1765782" y="548640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395" name="Shape 1395"/>
          <p:cNvSpPr/>
          <p:nvPr/>
        </p:nvSpPr>
        <p:spPr>
          <a:xfrm>
            <a:off x="1143000" y="5969001"/>
            <a:ext cx="186268" cy="18626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Shape 1396"/>
          <p:cNvSpPr/>
          <p:nvPr/>
        </p:nvSpPr>
        <p:spPr>
          <a:xfrm>
            <a:off x="5528732" y="5181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rPr b="1" lang="en-US" sz="2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c</a:t>
            </a:r>
            <a:endParaRPr/>
          </a:p>
        </p:txBody>
      </p:sp>
      <p:sp>
        <p:nvSpPr>
          <p:cNvPr id="1397" name="Shape 1397"/>
          <p:cNvSpPr txBox="1"/>
          <p:nvPr/>
        </p:nvSpPr>
        <p:spPr>
          <a:xfrm>
            <a:off x="5113864" y="548640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</p:txBody>
      </p:sp>
      <p:sp>
        <p:nvSpPr>
          <p:cNvPr id="1398" name="Shape 1398"/>
          <p:cNvSpPr/>
          <p:nvPr/>
        </p:nvSpPr>
        <p:spPr>
          <a:xfrm>
            <a:off x="2284665" y="5943600"/>
            <a:ext cx="1143000" cy="228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Shape 1399"/>
          <p:cNvSpPr/>
          <p:nvPr/>
        </p:nvSpPr>
        <p:spPr>
          <a:xfrm rot="5400000">
            <a:off x="3996268" y="5638800"/>
            <a:ext cx="1143000" cy="228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00" name="Shape 1400"/>
          <p:cNvCxnSpPr/>
          <p:nvPr/>
        </p:nvCxnSpPr>
        <p:spPr>
          <a:xfrm rot="5400000">
            <a:off x="2848242" y="6048639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1" name="Shape 1401"/>
          <p:cNvCxnSpPr/>
          <p:nvPr/>
        </p:nvCxnSpPr>
        <p:spPr>
          <a:xfrm rot="5400000">
            <a:off x="3085309" y="6048639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2" name="Shape 1402"/>
          <p:cNvCxnSpPr/>
          <p:nvPr/>
        </p:nvCxnSpPr>
        <p:spPr>
          <a:xfrm rot="5400000">
            <a:off x="2384163" y="6048639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3" name="Shape 1403"/>
          <p:cNvCxnSpPr/>
          <p:nvPr/>
        </p:nvCxnSpPr>
        <p:spPr>
          <a:xfrm rot="5400000">
            <a:off x="2612763" y="6048639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04" name="Shape 1404"/>
          <p:cNvGrpSpPr/>
          <p:nvPr/>
        </p:nvGrpSpPr>
        <p:grpSpPr>
          <a:xfrm rot="5400000">
            <a:off x="4207935" y="5647267"/>
            <a:ext cx="702734" cy="228600"/>
            <a:chOff x="2650069" y="6316133"/>
            <a:chExt cx="702734" cy="228600"/>
          </a:xfrm>
        </p:grpSpPr>
        <p:cxnSp>
          <p:nvCxnSpPr>
            <p:cNvPr id="1405" name="Shape 1405"/>
            <p:cNvCxnSpPr/>
            <p:nvPr/>
          </p:nvCxnSpPr>
          <p:spPr>
            <a:xfrm rot="5400000">
              <a:off x="3000642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06" name="Shape 1406"/>
            <p:cNvCxnSpPr/>
            <p:nvPr/>
          </p:nvCxnSpPr>
          <p:spPr>
            <a:xfrm rot="5400000">
              <a:off x="3237709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07" name="Shape 1407"/>
            <p:cNvCxnSpPr/>
            <p:nvPr/>
          </p:nvCxnSpPr>
          <p:spPr>
            <a:xfrm rot="5400000">
              <a:off x="2536563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08" name="Shape 1408"/>
            <p:cNvCxnSpPr/>
            <p:nvPr/>
          </p:nvCxnSpPr>
          <p:spPr>
            <a:xfrm rot="5400000">
              <a:off x="2765163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09" name="Shape 1409"/>
          <p:cNvSpPr txBox="1"/>
          <p:nvPr/>
        </p:nvSpPr>
        <p:spPr>
          <a:xfrm>
            <a:off x="3756917" y="6488668"/>
            <a:ext cx="162788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Block size B x B</a:t>
            </a:r>
            <a:endParaRPr/>
          </a:p>
        </p:txBody>
      </p:sp>
      <p:cxnSp>
        <p:nvCxnSpPr>
          <p:cNvPr id="1410" name="Shape 1410"/>
          <p:cNvCxnSpPr>
            <a:stCxn id="1409" idx="0"/>
            <a:endCxn id="1399" idx="3"/>
          </p:cNvCxnSpPr>
          <p:nvPr/>
        </p:nvCxnSpPr>
        <p:spPr>
          <a:xfrm rot="10800000">
            <a:off x="4567858" y="6324568"/>
            <a:ext cx="3000" cy="1641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411" name="Shape 1411"/>
          <p:cNvSpPr/>
          <p:nvPr/>
        </p:nvSpPr>
        <p:spPr>
          <a:xfrm>
            <a:off x="7010400" y="4343400"/>
            <a:ext cx="2036948" cy="357663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7F7F7F"/>
                </a:solidFill>
                <a:latin typeface="Courier New"/>
                <a:ea typeface="Courier New"/>
                <a:cs typeface="Courier New"/>
                <a:sym typeface="Courier New"/>
              </a:rPr>
              <a:t>matmult/bmm.c</a:t>
            </a:r>
            <a:endParaRPr b="1" i="1" sz="1800">
              <a:solidFill>
                <a:srgbClr val="7F7F7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Shape 1416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Miss Analysis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7" name="Shape 1417"/>
          <p:cNvSpPr txBox="1"/>
          <p:nvPr>
            <p:ph idx="1" type="body"/>
          </p:nvPr>
        </p:nvSpPr>
        <p:spPr>
          <a:xfrm>
            <a:off x="396875" y="1209675"/>
            <a:ext cx="7896225" cy="3057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block = 8 doubles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size C &lt;&lt;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(much smaller than n)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blocks       fit into cache: 3B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&lt; C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(block) iteration: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/8 misses for each block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/B x B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/8 = nB/4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(omitting matrix c)</a:t>
            </a:r>
            <a:endParaRPr/>
          </a:p>
          <a:p>
            <a:pPr indent="-1460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460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Afterwards in cache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(schematic)</a:t>
            </a:r>
            <a:endParaRPr/>
          </a:p>
        </p:txBody>
      </p:sp>
      <p:sp>
        <p:nvSpPr>
          <p:cNvPr id="1418" name="Shape 1418"/>
          <p:cNvSpPr/>
          <p:nvPr/>
        </p:nvSpPr>
        <p:spPr>
          <a:xfrm>
            <a:off x="5899933" y="5562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19" name="Shape 1419"/>
          <p:cNvSpPr/>
          <p:nvPr/>
        </p:nvSpPr>
        <p:spPr>
          <a:xfrm>
            <a:off x="7500133" y="5562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20" name="Shape 1420"/>
          <p:cNvSpPr txBox="1"/>
          <p:nvPr/>
        </p:nvSpPr>
        <p:spPr>
          <a:xfrm>
            <a:off x="7085265" y="5867400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1421" name="Shape 1421"/>
          <p:cNvSpPr/>
          <p:nvPr/>
        </p:nvSpPr>
        <p:spPr>
          <a:xfrm>
            <a:off x="4114800" y="55626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22" name="Shape 1422"/>
          <p:cNvSpPr txBox="1"/>
          <p:nvPr/>
        </p:nvSpPr>
        <p:spPr>
          <a:xfrm>
            <a:off x="5381050" y="586740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423" name="Shape 1423"/>
          <p:cNvSpPr/>
          <p:nvPr/>
        </p:nvSpPr>
        <p:spPr>
          <a:xfrm>
            <a:off x="4114800" y="5562600"/>
            <a:ext cx="186268" cy="18626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Shape 1424"/>
          <p:cNvSpPr/>
          <p:nvPr/>
        </p:nvSpPr>
        <p:spPr>
          <a:xfrm>
            <a:off x="5899933" y="5560734"/>
            <a:ext cx="1143000" cy="228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Shape 1425"/>
          <p:cNvSpPr/>
          <p:nvPr/>
        </p:nvSpPr>
        <p:spPr>
          <a:xfrm rot="5400000">
            <a:off x="7029618" y="6019800"/>
            <a:ext cx="1143000" cy="228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26" name="Shape 1426"/>
          <p:cNvCxnSpPr/>
          <p:nvPr/>
        </p:nvCxnSpPr>
        <p:spPr>
          <a:xfrm rot="5400000">
            <a:off x="6463510" y="5665773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27" name="Shape 1427"/>
          <p:cNvCxnSpPr/>
          <p:nvPr/>
        </p:nvCxnSpPr>
        <p:spPr>
          <a:xfrm rot="5400000">
            <a:off x="6700577" y="5665773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28" name="Shape 1428"/>
          <p:cNvCxnSpPr/>
          <p:nvPr/>
        </p:nvCxnSpPr>
        <p:spPr>
          <a:xfrm rot="5400000">
            <a:off x="5999431" y="5665773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29" name="Shape 1429"/>
          <p:cNvCxnSpPr/>
          <p:nvPr/>
        </p:nvCxnSpPr>
        <p:spPr>
          <a:xfrm rot="5400000">
            <a:off x="6228031" y="5665773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30" name="Shape 1430"/>
          <p:cNvGrpSpPr/>
          <p:nvPr/>
        </p:nvGrpSpPr>
        <p:grpSpPr>
          <a:xfrm rot="5400000">
            <a:off x="7241285" y="6028267"/>
            <a:ext cx="702734" cy="228600"/>
            <a:chOff x="2650069" y="6316133"/>
            <a:chExt cx="702734" cy="228600"/>
          </a:xfrm>
        </p:grpSpPr>
        <p:cxnSp>
          <p:nvCxnSpPr>
            <p:cNvPr id="1431" name="Shape 1431"/>
            <p:cNvCxnSpPr/>
            <p:nvPr/>
          </p:nvCxnSpPr>
          <p:spPr>
            <a:xfrm rot="5400000">
              <a:off x="3000642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32" name="Shape 1432"/>
            <p:cNvCxnSpPr/>
            <p:nvPr/>
          </p:nvCxnSpPr>
          <p:spPr>
            <a:xfrm rot="5400000">
              <a:off x="3237709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33" name="Shape 1433"/>
            <p:cNvCxnSpPr/>
            <p:nvPr/>
          </p:nvCxnSpPr>
          <p:spPr>
            <a:xfrm rot="5400000">
              <a:off x="2536563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34" name="Shape 1434"/>
            <p:cNvCxnSpPr/>
            <p:nvPr/>
          </p:nvCxnSpPr>
          <p:spPr>
            <a:xfrm rot="5400000">
              <a:off x="2765163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35" name="Shape 1435"/>
          <p:cNvSpPr/>
          <p:nvPr/>
        </p:nvSpPr>
        <p:spPr>
          <a:xfrm>
            <a:off x="2650066" y="2480732"/>
            <a:ext cx="186268" cy="18626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Shape 1436"/>
          <p:cNvSpPr/>
          <p:nvPr/>
        </p:nvSpPr>
        <p:spPr>
          <a:xfrm>
            <a:off x="6814083" y="5552267"/>
            <a:ext cx="227262" cy="2268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Shape 1437"/>
          <p:cNvSpPr/>
          <p:nvPr/>
        </p:nvSpPr>
        <p:spPr>
          <a:xfrm>
            <a:off x="5899933" y="3733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38" name="Shape 1438"/>
          <p:cNvSpPr/>
          <p:nvPr/>
        </p:nvSpPr>
        <p:spPr>
          <a:xfrm>
            <a:off x="7500133" y="3733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39" name="Shape 1439"/>
          <p:cNvSpPr txBox="1"/>
          <p:nvPr/>
        </p:nvSpPr>
        <p:spPr>
          <a:xfrm>
            <a:off x="7085265" y="4038600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1440" name="Shape 1440"/>
          <p:cNvSpPr/>
          <p:nvPr/>
        </p:nvSpPr>
        <p:spPr>
          <a:xfrm>
            <a:off x="4114800" y="3733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41" name="Shape 1441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442" name="Shape 1442"/>
          <p:cNvSpPr/>
          <p:nvPr/>
        </p:nvSpPr>
        <p:spPr>
          <a:xfrm>
            <a:off x="4114800" y="3733800"/>
            <a:ext cx="186268" cy="18626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Shape 1443"/>
          <p:cNvSpPr/>
          <p:nvPr/>
        </p:nvSpPr>
        <p:spPr>
          <a:xfrm>
            <a:off x="5899933" y="3731934"/>
            <a:ext cx="1143000" cy="228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4" name="Shape 1444"/>
          <p:cNvSpPr/>
          <p:nvPr/>
        </p:nvSpPr>
        <p:spPr>
          <a:xfrm rot="5400000">
            <a:off x="7010400" y="4191000"/>
            <a:ext cx="1143000" cy="228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5" name="Shape 1445"/>
          <p:cNvCxnSpPr/>
          <p:nvPr/>
        </p:nvCxnSpPr>
        <p:spPr>
          <a:xfrm rot="5400000">
            <a:off x="6463510" y="3836973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6" name="Shape 1446"/>
          <p:cNvCxnSpPr/>
          <p:nvPr/>
        </p:nvCxnSpPr>
        <p:spPr>
          <a:xfrm rot="5400000">
            <a:off x="6700577" y="3836973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7" name="Shape 1447"/>
          <p:cNvCxnSpPr/>
          <p:nvPr/>
        </p:nvCxnSpPr>
        <p:spPr>
          <a:xfrm rot="5400000">
            <a:off x="5999431" y="3836973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8" name="Shape 1448"/>
          <p:cNvCxnSpPr/>
          <p:nvPr/>
        </p:nvCxnSpPr>
        <p:spPr>
          <a:xfrm rot="5400000">
            <a:off x="6228031" y="3836973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49" name="Shape 1449"/>
          <p:cNvGrpSpPr/>
          <p:nvPr/>
        </p:nvGrpSpPr>
        <p:grpSpPr>
          <a:xfrm rot="5400000">
            <a:off x="7230692" y="4199467"/>
            <a:ext cx="702734" cy="228600"/>
            <a:chOff x="2650069" y="6316133"/>
            <a:chExt cx="702734" cy="228600"/>
          </a:xfrm>
        </p:grpSpPr>
        <p:cxnSp>
          <p:nvCxnSpPr>
            <p:cNvPr id="1450" name="Shape 1450"/>
            <p:cNvCxnSpPr/>
            <p:nvPr/>
          </p:nvCxnSpPr>
          <p:spPr>
            <a:xfrm rot="5400000">
              <a:off x="3000642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1" name="Shape 1451"/>
            <p:cNvCxnSpPr/>
            <p:nvPr/>
          </p:nvCxnSpPr>
          <p:spPr>
            <a:xfrm rot="5400000">
              <a:off x="3237709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2" name="Shape 1452"/>
            <p:cNvCxnSpPr/>
            <p:nvPr/>
          </p:nvCxnSpPr>
          <p:spPr>
            <a:xfrm rot="5400000">
              <a:off x="2536563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3" name="Shape 1453"/>
            <p:cNvCxnSpPr/>
            <p:nvPr/>
          </p:nvCxnSpPr>
          <p:spPr>
            <a:xfrm rot="5400000">
              <a:off x="2765163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54" name="Shape 1454"/>
          <p:cNvSpPr txBox="1"/>
          <p:nvPr/>
        </p:nvSpPr>
        <p:spPr>
          <a:xfrm>
            <a:off x="7058918" y="5252534"/>
            <a:ext cx="1627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Block size B x B</a:t>
            </a:r>
            <a:endParaRPr/>
          </a:p>
        </p:txBody>
      </p:sp>
      <p:cxnSp>
        <p:nvCxnSpPr>
          <p:cNvPr id="1455" name="Shape 1455"/>
          <p:cNvCxnSpPr/>
          <p:nvPr/>
        </p:nvCxnSpPr>
        <p:spPr>
          <a:xfrm flipH="1" rot="5400000">
            <a:off x="7354845" y="5060489"/>
            <a:ext cx="381000" cy="309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456" name="Shape 1456"/>
          <p:cNvSpPr/>
          <p:nvPr/>
        </p:nvSpPr>
        <p:spPr>
          <a:xfrm flipH="1" rot="-5400000">
            <a:off x="7941734" y="2960132"/>
            <a:ext cx="228600" cy="1143000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Shape 1457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/B blocks</a:t>
            </a:r>
            <a:endParaRPr/>
          </a:p>
        </p:txBody>
      </p:sp>
      <p:sp>
        <p:nvSpPr>
          <p:cNvPr id="1458" name="Shape 1458"/>
          <p:cNvSpPr/>
          <p:nvPr/>
        </p:nvSpPr>
        <p:spPr>
          <a:xfrm>
            <a:off x="7488157" y="6493935"/>
            <a:ext cx="227262" cy="2268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Shape 1459"/>
          <p:cNvSpPr/>
          <p:nvPr/>
        </p:nvSpPr>
        <p:spPr>
          <a:xfrm>
            <a:off x="4116138" y="5560734"/>
            <a:ext cx="227262" cy="22689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Miss Analysis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Shape 1465"/>
          <p:cNvSpPr txBox="1"/>
          <p:nvPr>
            <p:ph idx="1" type="body"/>
          </p:nvPr>
        </p:nvSpPr>
        <p:spPr>
          <a:xfrm>
            <a:off x="396875" y="1209675"/>
            <a:ext cx="7896225" cy="5343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Assume: 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block = 8 doubles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size C &lt;&lt;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(much smaller than n)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Three blocks       fit into cache: 3B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&lt; C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 (block) iteration: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as first iteration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/B x B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/8 =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B/4</a:t>
            </a:r>
            <a:endParaRPr/>
          </a:p>
          <a:p>
            <a:pPr indent="-1460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Total misses: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B/4 * (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/B)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/(4B)</a:t>
            </a:r>
            <a:endParaRPr/>
          </a:p>
        </p:txBody>
      </p:sp>
      <p:sp>
        <p:nvSpPr>
          <p:cNvPr id="1466" name="Shape 1466"/>
          <p:cNvSpPr/>
          <p:nvPr/>
        </p:nvSpPr>
        <p:spPr>
          <a:xfrm>
            <a:off x="5899933" y="3733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67" name="Shape 1467"/>
          <p:cNvSpPr/>
          <p:nvPr/>
        </p:nvSpPr>
        <p:spPr>
          <a:xfrm>
            <a:off x="7500133" y="3733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68" name="Shape 1468"/>
          <p:cNvSpPr txBox="1"/>
          <p:nvPr/>
        </p:nvSpPr>
        <p:spPr>
          <a:xfrm>
            <a:off x="7085265" y="4004512"/>
            <a:ext cx="373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/>
          </a:p>
        </p:txBody>
      </p:sp>
      <p:sp>
        <p:nvSpPr>
          <p:cNvPr id="1469" name="Shape 1469"/>
          <p:cNvSpPr/>
          <p:nvPr/>
        </p:nvSpPr>
        <p:spPr>
          <a:xfrm>
            <a:off x="4114800" y="3733800"/>
            <a:ext cx="1143000" cy="1143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Narrow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470" name="Shape 1470"/>
          <p:cNvSpPr txBox="1"/>
          <p:nvPr/>
        </p:nvSpPr>
        <p:spPr>
          <a:xfrm>
            <a:off x="5381050" y="4038600"/>
            <a:ext cx="38985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</a:t>
            </a:r>
            <a:endParaRPr/>
          </a:p>
        </p:txBody>
      </p:sp>
      <p:sp>
        <p:nvSpPr>
          <p:cNvPr id="1471" name="Shape 1471"/>
          <p:cNvSpPr/>
          <p:nvPr/>
        </p:nvSpPr>
        <p:spPr>
          <a:xfrm>
            <a:off x="4343400" y="3733800"/>
            <a:ext cx="186268" cy="18626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Shape 1472"/>
          <p:cNvSpPr/>
          <p:nvPr/>
        </p:nvSpPr>
        <p:spPr>
          <a:xfrm>
            <a:off x="5899933" y="3740560"/>
            <a:ext cx="1143000" cy="228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3" name="Shape 1473"/>
          <p:cNvSpPr/>
          <p:nvPr/>
        </p:nvSpPr>
        <p:spPr>
          <a:xfrm rot="5400000">
            <a:off x="7264401" y="4191000"/>
            <a:ext cx="1143000" cy="2286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74" name="Shape 1474"/>
          <p:cNvCxnSpPr/>
          <p:nvPr/>
        </p:nvCxnSpPr>
        <p:spPr>
          <a:xfrm rot="5400000">
            <a:off x="6463510" y="3845599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5" name="Shape 1475"/>
          <p:cNvCxnSpPr/>
          <p:nvPr/>
        </p:nvCxnSpPr>
        <p:spPr>
          <a:xfrm rot="5400000">
            <a:off x="6700577" y="3845599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6" name="Shape 1476"/>
          <p:cNvCxnSpPr/>
          <p:nvPr/>
        </p:nvCxnSpPr>
        <p:spPr>
          <a:xfrm rot="5400000">
            <a:off x="5999431" y="3845599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7" name="Shape 1477"/>
          <p:cNvCxnSpPr/>
          <p:nvPr/>
        </p:nvCxnSpPr>
        <p:spPr>
          <a:xfrm rot="5400000">
            <a:off x="6228031" y="3845599"/>
            <a:ext cx="228600" cy="1588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78" name="Shape 1478"/>
          <p:cNvGrpSpPr/>
          <p:nvPr/>
        </p:nvGrpSpPr>
        <p:grpSpPr>
          <a:xfrm rot="5400000">
            <a:off x="7476067" y="4199467"/>
            <a:ext cx="702734" cy="228600"/>
            <a:chOff x="2650069" y="6316133"/>
            <a:chExt cx="702734" cy="228600"/>
          </a:xfrm>
        </p:grpSpPr>
        <p:cxnSp>
          <p:nvCxnSpPr>
            <p:cNvPr id="1479" name="Shape 1479"/>
            <p:cNvCxnSpPr/>
            <p:nvPr/>
          </p:nvCxnSpPr>
          <p:spPr>
            <a:xfrm rot="5400000">
              <a:off x="3000642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80" name="Shape 1480"/>
            <p:cNvCxnSpPr/>
            <p:nvPr/>
          </p:nvCxnSpPr>
          <p:spPr>
            <a:xfrm rot="5400000">
              <a:off x="3237709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81" name="Shape 1481"/>
            <p:cNvCxnSpPr/>
            <p:nvPr/>
          </p:nvCxnSpPr>
          <p:spPr>
            <a:xfrm rot="5400000">
              <a:off x="2536563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82" name="Shape 1482"/>
            <p:cNvCxnSpPr/>
            <p:nvPr/>
          </p:nvCxnSpPr>
          <p:spPr>
            <a:xfrm rot="5400000">
              <a:off x="2765163" y="6429639"/>
              <a:ext cx="228600" cy="1588"/>
            </a:xfrm>
            <a:prstGeom prst="straightConnector1">
              <a:avLst/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83" name="Shape 1483"/>
          <p:cNvSpPr txBox="1"/>
          <p:nvPr/>
        </p:nvSpPr>
        <p:spPr>
          <a:xfrm>
            <a:off x="7016583" y="5252534"/>
            <a:ext cx="162788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Block size B x B</a:t>
            </a:r>
            <a:endParaRPr/>
          </a:p>
        </p:txBody>
      </p:sp>
      <p:cxnSp>
        <p:nvCxnSpPr>
          <p:cNvPr id="1484" name="Shape 1484"/>
          <p:cNvCxnSpPr>
            <a:stCxn id="1483" idx="0"/>
          </p:cNvCxnSpPr>
          <p:nvPr/>
        </p:nvCxnSpPr>
        <p:spPr>
          <a:xfrm rot="10800000">
            <a:off x="7827524" y="4871534"/>
            <a:ext cx="3000" cy="381000"/>
          </a:xfrm>
          <a:prstGeom prst="straightConnector1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485" name="Shape 1485"/>
          <p:cNvSpPr/>
          <p:nvPr/>
        </p:nvSpPr>
        <p:spPr>
          <a:xfrm>
            <a:off x="2650066" y="2480732"/>
            <a:ext cx="186268" cy="186268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Shape 1486"/>
          <p:cNvSpPr/>
          <p:nvPr/>
        </p:nvSpPr>
        <p:spPr>
          <a:xfrm flipH="1" rot="-5400000">
            <a:off x="7941734" y="2960132"/>
            <a:ext cx="228600" cy="1143000"/>
          </a:xfrm>
          <a:prstGeom prst="leftBrace">
            <a:avLst>
              <a:gd fmla="val 75000" name="adj1"/>
              <a:gd fmla="val 50000" name="adj2"/>
            </a:avLst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7" name="Shape 1487"/>
          <p:cNvSpPr txBox="1"/>
          <p:nvPr/>
        </p:nvSpPr>
        <p:spPr>
          <a:xfrm>
            <a:off x="7823199" y="3048000"/>
            <a:ext cx="11894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n/B blocks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Blocking Summary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3" name="Shape 1493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blocking: (9/8) </a:t>
            </a:r>
            <a:r>
              <a:rPr b="1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3000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Blocking: 1/(4B) </a:t>
            </a:r>
            <a:r>
              <a:rPr b="1" i="1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baseline="3000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 largest possible block size B, but limit 3B</a:t>
            </a:r>
            <a:r>
              <a:rPr b="1" baseline="3000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&lt; C!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Reason for dramatic difference: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Matrix multiplication has inherent temporal locality: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Input data: 3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computation 2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baseline="3000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array elements used O(</a:t>
            </a:r>
            <a:r>
              <a:rPr b="0" i="1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times!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program has to be written properly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Shape 1498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Summary	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Shape 1499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memories can have significant performance impact</a:t>
            </a:r>
            <a:endParaRPr/>
          </a:p>
          <a:p>
            <a:pPr indent="-251459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write your programs to exploit this!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 on the inner loops, where bulk of computations and memory accesses occur. 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to maximize spatial locality by reading data objects with sequentially with stride 1.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 to maximize temporal locality by using a data object as often as possible once it’s read from memory. 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3352800" y="1295400"/>
            <a:ext cx="685800" cy="9906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3352800" y="2895600"/>
            <a:ext cx="685800" cy="13716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Shape 174"/>
          <p:cNvSpPr txBox="1"/>
          <p:nvPr>
            <p:ph type="title"/>
          </p:nvPr>
        </p:nvSpPr>
        <p:spPr>
          <a:xfrm>
            <a:off x="357762" y="445070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Cache Concepts: Hit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1905000" y="4267200"/>
            <a:ext cx="3581400" cy="2057400"/>
          </a:xfrm>
          <a:prstGeom prst="rect">
            <a:avLst/>
          </a:prstGeom>
          <a:solidFill>
            <a:srgbClr val="D5D5F4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1905000" y="2272391"/>
            <a:ext cx="3581400" cy="609600"/>
          </a:xfrm>
          <a:prstGeom prst="rect">
            <a:avLst/>
          </a:prstGeom>
          <a:solidFill>
            <a:srgbClr val="D5D5F4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Shape 177"/>
          <p:cNvSpPr/>
          <p:nvPr/>
        </p:nvSpPr>
        <p:spPr>
          <a:xfrm>
            <a:off x="20574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178" name="Shape 178"/>
          <p:cNvSpPr/>
          <p:nvPr/>
        </p:nvSpPr>
        <p:spPr>
          <a:xfrm>
            <a:off x="28956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37338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45720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20574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28956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37338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45720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20574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186" name="Shape 186"/>
          <p:cNvSpPr/>
          <p:nvPr/>
        </p:nvSpPr>
        <p:spPr>
          <a:xfrm>
            <a:off x="28956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37338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45720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20574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sp>
        <p:nvSpPr>
          <p:cNvPr id="190" name="Shape 190"/>
          <p:cNvSpPr/>
          <p:nvPr/>
        </p:nvSpPr>
        <p:spPr>
          <a:xfrm>
            <a:off x="28956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37338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45720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/>
          </a:p>
        </p:txBody>
      </p:sp>
      <p:cxnSp>
        <p:nvCxnSpPr>
          <p:cNvPr id="193" name="Shape 193"/>
          <p:cNvCxnSpPr/>
          <p:nvPr/>
        </p:nvCxnSpPr>
        <p:spPr>
          <a:xfrm>
            <a:off x="2286000" y="6096000"/>
            <a:ext cx="3048000" cy="1477"/>
          </a:xfrm>
          <a:prstGeom prst="straightConnector1">
            <a:avLst/>
          </a:prstGeom>
          <a:noFill/>
          <a:ln cap="rnd" cmpd="sng" w="889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94" name="Shape 194"/>
          <p:cNvSpPr/>
          <p:nvPr/>
        </p:nvSpPr>
        <p:spPr>
          <a:xfrm>
            <a:off x="20574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28956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37338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45720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198" name="Shape 198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</a:t>
            </a:r>
            <a:endParaRPr/>
          </a:p>
        </p:txBody>
      </p:sp>
      <p:sp>
        <p:nvSpPr>
          <p:cNvPr id="199" name="Shape 199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5919759" y="1580883"/>
            <a:ext cx="2826906" cy="396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in block b is needed</a:t>
            </a:r>
            <a:endParaRPr b="1"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3997173" y="1619517"/>
            <a:ext cx="118442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Request: 14</a:t>
            </a: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3733800" y="2425522"/>
            <a:ext cx="762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sp>
        <p:nvSpPr>
          <p:cNvPr id="203" name="Shape 203"/>
          <p:cNvSpPr txBox="1"/>
          <p:nvPr/>
        </p:nvSpPr>
        <p:spPr>
          <a:xfrm>
            <a:off x="5936094" y="2209800"/>
            <a:ext cx="2154670" cy="697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b is in cache:</a:t>
            </a:r>
            <a:endParaRPr/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Hit!</a:t>
            </a:r>
            <a:endParaRPr b="1" i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/>
        </p:nvSpPr>
        <p:spPr>
          <a:xfrm>
            <a:off x="3352800" y="1295400"/>
            <a:ext cx="685800" cy="9906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3352800" y="2895600"/>
            <a:ext cx="685800" cy="1371600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/>
          <p:nvPr>
            <p:ph type="title"/>
          </p:nvPr>
        </p:nvSpPr>
        <p:spPr>
          <a:xfrm>
            <a:off x="357762" y="445070"/>
            <a:ext cx="7591425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Cache Concepts: Miss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/>
          <p:nvPr/>
        </p:nvSpPr>
        <p:spPr>
          <a:xfrm>
            <a:off x="1905000" y="4267200"/>
            <a:ext cx="3581400" cy="2057400"/>
          </a:xfrm>
          <a:prstGeom prst="rect">
            <a:avLst/>
          </a:prstGeom>
          <a:solidFill>
            <a:srgbClr val="D5D5F4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Shape 213"/>
          <p:cNvSpPr/>
          <p:nvPr/>
        </p:nvSpPr>
        <p:spPr>
          <a:xfrm>
            <a:off x="1905000" y="2272391"/>
            <a:ext cx="3581400" cy="609600"/>
          </a:xfrm>
          <a:prstGeom prst="rect">
            <a:avLst/>
          </a:prstGeom>
          <a:solidFill>
            <a:srgbClr val="D5D5F4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20574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28956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37338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4572000" y="4419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20574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28956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37338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4572000" y="4800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20574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28956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37338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4572000" y="5181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20574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28956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37338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sp>
        <p:nvSpPr>
          <p:cNvPr id="229" name="Shape 229"/>
          <p:cNvSpPr/>
          <p:nvPr/>
        </p:nvSpPr>
        <p:spPr>
          <a:xfrm>
            <a:off x="4572000" y="5562600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/>
          </a:p>
        </p:txBody>
      </p:sp>
      <p:cxnSp>
        <p:nvCxnSpPr>
          <p:cNvPr id="230" name="Shape 230"/>
          <p:cNvCxnSpPr/>
          <p:nvPr/>
        </p:nvCxnSpPr>
        <p:spPr>
          <a:xfrm>
            <a:off x="2286000" y="6096000"/>
            <a:ext cx="3048000" cy="1477"/>
          </a:xfrm>
          <a:prstGeom prst="straightConnector1">
            <a:avLst/>
          </a:prstGeom>
          <a:noFill/>
          <a:ln cap="rnd" cmpd="sng" w="889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231" name="Shape 231"/>
          <p:cNvSpPr/>
          <p:nvPr/>
        </p:nvSpPr>
        <p:spPr>
          <a:xfrm>
            <a:off x="20574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28956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/>
          </a:p>
        </p:txBody>
      </p:sp>
      <p:sp>
        <p:nvSpPr>
          <p:cNvPr id="233" name="Shape 233"/>
          <p:cNvSpPr/>
          <p:nvPr/>
        </p:nvSpPr>
        <p:spPr>
          <a:xfrm>
            <a:off x="37338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4572000" y="2424791"/>
            <a:ext cx="762000" cy="3048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35" name="Shape 235"/>
          <p:cNvSpPr txBox="1"/>
          <p:nvPr/>
        </p:nvSpPr>
        <p:spPr>
          <a:xfrm>
            <a:off x="788764" y="2348591"/>
            <a:ext cx="94929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</a:t>
            </a:r>
            <a:endParaRPr/>
          </a:p>
        </p:txBody>
      </p:sp>
      <p:sp>
        <p:nvSpPr>
          <p:cNvPr id="236" name="Shape 236"/>
          <p:cNvSpPr txBox="1"/>
          <p:nvPr/>
        </p:nvSpPr>
        <p:spPr>
          <a:xfrm>
            <a:off x="457200" y="4343400"/>
            <a:ext cx="1280863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endParaRPr/>
          </a:p>
        </p:txBody>
      </p:sp>
      <p:sp>
        <p:nvSpPr>
          <p:cNvPr id="237" name="Shape 237"/>
          <p:cNvSpPr txBox="1"/>
          <p:nvPr/>
        </p:nvSpPr>
        <p:spPr>
          <a:xfrm>
            <a:off x="5919759" y="1580883"/>
            <a:ext cx="2826906" cy="3961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in block b is needed</a:t>
            </a:r>
            <a:endParaRPr b="1"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3997173" y="1619517"/>
            <a:ext cx="118442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Request: 12</a:t>
            </a: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5936094" y="2209800"/>
            <a:ext cx="2569847" cy="697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b is not in cache:</a:t>
            </a:r>
            <a:endParaRPr/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Miss!</a:t>
            </a:r>
            <a:endParaRPr b="1" i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5943600" y="3200400"/>
            <a:ext cx="2585173" cy="6977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b is fetched from</a:t>
            </a:r>
            <a:endParaRPr/>
          </a:p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endParaRPr b="1"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997172" y="3395246"/>
            <a:ext cx="118442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Request: 12</a:t>
            </a: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2057400" y="5562600"/>
            <a:ext cx="762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sp>
        <p:nvSpPr>
          <p:cNvPr id="243" name="Shape 243"/>
          <p:cNvSpPr/>
          <p:nvPr/>
        </p:nvSpPr>
        <p:spPr>
          <a:xfrm>
            <a:off x="2590800" y="3429000"/>
            <a:ext cx="762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sp>
        <p:nvSpPr>
          <p:cNvPr id="244" name="Shape 244"/>
          <p:cNvSpPr/>
          <p:nvPr/>
        </p:nvSpPr>
        <p:spPr>
          <a:xfrm>
            <a:off x="2895600" y="2425522"/>
            <a:ext cx="762000" cy="304800"/>
          </a:xfrm>
          <a:prstGeom prst="rect">
            <a:avLst/>
          </a:prstGeom>
          <a:solidFill>
            <a:srgbClr val="FF9999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/>
          </a:p>
        </p:txBody>
      </p:sp>
      <p:sp>
        <p:nvSpPr>
          <p:cNvPr id="245" name="Shape 245"/>
          <p:cNvSpPr txBox="1"/>
          <p:nvPr/>
        </p:nvSpPr>
        <p:spPr>
          <a:xfrm>
            <a:off x="5943600" y="4191000"/>
            <a:ext cx="2810939" cy="17535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Block b is stored in cache</a:t>
            </a:r>
            <a:endParaRPr/>
          </a:p>
          <a:p>
            <a:pPr indent="-115888" lvl="0" marL="115888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0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Placement policy:</a:t>
            </a:r>
            <a:br>
              <a:rPr b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determines where b goes</a:t>
            </a:r>
            <a:endParaRPr/>
          </a:p>
          <a:p>
            <a:pPr indent="-115888" lvl="0" marL="115888" marR="0" rtl="0" algn="l">
              <a:lnSpc>
                <a:spcPct val="98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Arial"/>
              <a:buChar char="•"/>
            </a:pPr>
            <a:r>
              <a:rPr b="0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Replacement policy:</a:t>
            </a:r>
            <a:br>
              <a:rPr b="0" lang="en-US" sz="1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determines which block</a:t>
            </a:r>
            <a:br>
              <a:rPr b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gets evicted (victim)</a:t>
            </a:r>
            <a:endParaRPr b="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Caching Concepts: </a:t>
            </a:r>
            <a:b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 of Cache Misses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396875" y="1733550"/>
            <a:ext cx="85185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Cold (compulsory) miss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misses occur because the cache is empty.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Conflict miss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caches limit blocks at level k+1 to a small subset (sometimes a singleton) of the block positions at level k.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Block i at level k+1 must be placed in block (i mod 4) at level k.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Conflict misses occur when the level k cache is large enough, but multiple data objects all map to the same level k block.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E.g. Referencing blocks 0, 8, 0, 8, 0, 8, ... would miss every time.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Capacity miss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Occurs when the set of active cache blocks (</a:t>
            </a:r>
            <a:r>
              <a:rPr b="0" i="0" lang="en-US" sz="20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working set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is larger than the cache.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1196975" y="4279900"/>
            <a:ext cx="3379788" cy="2197100"/>
          </a:xfrm>
          <a:prstGeom prst="rect">
            <a:avLst/>
          </a:prstGeom>
          <a:solidFill>
            <a:srgbClr val="E5E5E5"/>
          </a:solidFill>
          <a:ln cap="rnd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 txBox="1"/>
          <p:nvPr>
            <p:ph type="title"/>
          </p:nvPr>
        </p:nvSpPr>
        <p:spPr>
          <a:xfrm>
            <a:off x="357018" y="435678"/>
            <a:ext cx="7592093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19063" lvl="0" marL="1190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Memories</a:t>
            </a:r>
            <a:endParaRPr b="1" i="0" sz="3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x="396875" y="1362075"/>
            <a:ext cx="7896225" cy="4972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Cache memories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small, fast SRAM-based memories managed automatically in hardware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rgbClr val="990000"/>
              </a:buClr>
              <a:buSzPts val="2200"/>
              <a:buFont typeface="Noto Sans Symbols"/>
              <a:buChar char="▪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Hold frequently accessed blocks of main memory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 looks first for data in cache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990000"/>
              </a:buClr>
              <a:buSzPts val="1440"/>
              <a:buFont typeface="Noto Sans Symbols"/>
              <a:buChar char="⬛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 system structure: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7258050" y="5653087"/>
            <a:ext cx="819150" cy="823913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5884863" y="5789612"/>
            <a:ext cx="1344612" cy="481013"/>
          </a:xfrm>
          <a:prstGeom prst="leftRightArrow">
            <a:avLst>
              <a:gd fmla="val 50000" name="adj1"/>
              <a:gd fmla="val 55908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Shape 261"/>
          <p:cNvSpPr/>
          <p:nvPr/>
        </p:nvSpPr>
        <p:spPr>
          <a:xfrm>
            <a:off x="5060950" y="5818187"/>
            <a:ext cx="819150" cy="5207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I/O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bridge</a:t>
            </a: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1349375" y="5818187"/>
            <a:ext cx="2374900" cy="5207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 interface</a:t>
            </a: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2862263" y="4622800"/>
            <a:ext cx="615950" cy="138112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/>
          <p:nvPr/>
        </p:nvSpPr>
        <p:spPr>
          <a:xfrm>
            <a:off x="2862263" y="4760912"/>
            <a:ext cx="615950" cy="136525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Shape 265"/>
          <p:cNvSpPr/>
          <p:nvPr/>
        </p:nvSpPr>
        <p:spPr>
          <a:xfrm>
            <a:off x="2862263" y="4897437"/>
            <a:ext cx="615950" cy="138113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Shape 266"/>
          <p:cNvSpPr/>
          <p:nvPr/>
        </p:nvSpPr>
        <p:spPr>
          <a:xfrm>
            <a:off x="2862263" y="5035550"/>
            <a:ext cx="615950" cy="136525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Shape 267"/>
          <p:cNvSpPr/>
          <p:nvPr/>
        </p:nvSpPr>
        <p:spPr>
          <a:xfrm>
            <a:off x="2862263" y="5172075"/>
            <a:ext cx="615950" cy="138112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3559175" y="4622800"/>
            <a:ext cx="400050" cy="342900"/>
          </a:xfrm>
          <a:prstGeom prst="rightArrow">
            <a:avLst>
              <a:gd fmla="val 50000" name="adj1"/>
              <a:gd fmla="val 29167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Shape 269"/>
          <p:cNvSpPr/>
          <p:nvPr/>
        </p:nvSpPr>
        <p:spPr>
          <a:xfrm flipH="1">
            <a:off x="3478213" y="4965700"/>
            <a:ext cx="400050" cy="344487"/>
          </a:xfrm>
          <a:prstGeom prst="rightArrow">
            <a:avLst>
              <a:gd fmla="val 50000" name="adj1"/>
              <a:gd fmla="val 29032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3959225" y="4486275"/>
            <a:ext cx="479425" cy="960437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ALU</a:t>
            </a: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2594341" y="4316998"/>
            <a:ext cx="1185133" cy="33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Register file</a:t>
            </a: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2928938" y="5378450"/>
            <a:ext cx="549275" cy="411162"/>
          </a:xfrm>
          <a:prstGeom prst="upDownArrow">
            <a:avLst>
              <a:gd fmla="val 50000" name="adj1"/>
              <a:gd fmla="val 20000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1174448" y="3988385"/>
            <a:ext cx="9324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CPU chip</a:t>
            </a:r>
            <a:endParaRPr/>
          </a:p>
        </p:txBody>
      </p:sp>
      <p:sp>
        <p:nvSpPr>
          <p:cNvPr id="274" name="Shape 274"/>
          <p:cNvSpPr txBox="1"/>
          <p:nvPr/>
        </p:nvSpPr>
        <p:spPr>
          <a:xfrm>
            <a:off x="4650138" y="5155198"/>
            <a:ext cx="1142300" cy="33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bus</a:t>
            </a:r>
            <a:endParaRPr/>
          </a:p>
        </p:txBody>
      </p:sp>
      <p:cxnSp>
        <p:nvCxnSpPr>
          <p:cNvPr id="275" name="Shape 275"/>
          <p:cNvCxnSpPr/>
          <p:nvPr/>
        </p:nvCxnSpPr>
        <p:spPr>
          <a:xfrm flipH="1">
            <a:off x="4438650" y="5446712"/>
            <a:ext cx="619125" cy="41275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6" name="Shape 276"/>
          <p:cNvSpPr txBox="1"/>
          <p:nvPr/>
        </p:nvSpPr>
        <p:spPr>
          <a:xfrm>
            <a:off x="5931318" y="5155198"/>
            <a:ext cx="1265989" cy="338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 bus</a:t>
            </a:r>
            <a:endParaRPr/>
          </a:p>
        </p:txBody>
      </p:sp>
      <p:cxnSp>
        <p:nvCxnSpPr>
          <p:cNvPr id="277" name="Shape 277"/>
          <p:cNvCxnSpPr/>
          <p:nvPr/>
        </p:nvCxnSpPr>
        <p:spPr>
          <a:xfrm>
            <a:off x="6530975" y="5446712"/>
            <a:ext cx="0" cy="41275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8" name="Shape 278"/>
          <p:cNvSpPr/>
          <p:nvPr/>
        </p:nvSpPr>
        <p:spPr>
          <a:xfrm>
            <a:off x="1349375" y="4719637"/>
            <a:ext cx="1066800" cy="520700"/>
          </a:xfrm>
          <a:prstGeom prst="rect">
            <a:avLst/>
          </a:prstGeom>
          <a:solidFill>
            <a:srgbClr val="F1C7C7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Cache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memory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1577975" y="5240337"/>
            <a:ext cx="549275" cy="549275"/>
          </a:xfrm>
          <a:prstGeom prst="upDownArrow">
            <a:avLst>
              <a:gd fmla="val 50000" name="adj1"/>
              <a:gd fmla="val 20000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/>
          <p:nvPr/>
        </p:nvSpPr>
        <p:spPr>
          <a:xfrm flipH="1">
            <a:off x="2441575" y="4767262"/>
            <a:ext cx="400050" cy="344488"/>
          </a:xfrm>
          <a:prstGeom prst="leftRightArrow">
            <a:avLst>
              <a:gd fmla="val 50000" name="adj1"/>
              <a:gd fmla="val 23226" name="adj2"/>
            </a:avLst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3748088" y="5789612"/>
            <a:ext cx="1309687" cy="481013"/>
          </a:xfrm>
          <a:prstGeom prst="leftRightArrow">
            <a:avLst>
              <a:gd fmla="val 50000" name="adj1"/>
              <a:gd fmla="val 54455" name="adj2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