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</p:sldIdLst>
  <p:sldSz cy="6858000" cx="9144000"/>
  <p:notesSz cx="7302500" cy="9586900"/>
  <p:embeddedFontLst>
    <p:embeddedFont>
      <p:font typeface="Arial Narrow"/>
      <p:regular r:id="rId62"/>
      <p:bold r:id="rId63"/>
      <p:italic r:id="rId64"/>
      <p:boldItalic r:id="rId65"/>
    </p:embeddedFont>
    <p:embeddedFont>
      <p:font typeface="Century Gothic"/>
      <p:regular r:id="rId66"/>
      <p:bold r:id="rId67"/>
      <p:italic r:id="rId68"/>
      <p:boldItalic r:id="rId6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font" Target="fonts/ArialNarrow-regular.fntdata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font" Target="fonts/ArialNarrow-italic.fntdata"/><Relationship Id="rId63" Type="http://schemas.openxmlformats.org/officeDocument/2006/relationships/font" Target="fonts/ArialNarrow-bold.fntdata"/><Relationship Id="rId22" Type="http://schemas.openxmlformats.org/officeDocument/2006/relationships/slide" Target="slides/slide17.xml"/><Relationship Id="rId66" Type="http://schemas.openxmlformats.org/officeDocument/2006/relationships/font" Target="fonts/CenturyGothic-regular.fntdata"/><Relationship Id="rId21" Type="http://schemas.openxmlformats.org/officeDocument/2006/relationships/slide" Target="slides/slide16.xml"/><Relationship Id="rId65" Type="http://schemas.openxmlformats.org/officeDocument/2006/relationships/font" Target="fonts/ArialNarrow-boldItalic.fntdata"/><Relationship Id="rId24" Type="http://schemas.openxmlformats.org/officeDocument/2006/relationships/slide" Target="slides/slide19.xml"/><Relationship Id="rId68" Type="http://schemas.openxmlformats.org/officeDocument/2006/relationships/font" Target="fonts/CenturyGothic-italic.fntdata"/><Relationship Id="rId23" Type="http://schemas.openxmlformats.org/officeDocument/2006/relationships/slide" Target="slides/slide18.xml"/><Relationship Id="rId67" Type="http://schemas.openxmlformats.org/officeDocument/2006/relationships/font" Target="fonts/CenturyGothic-bold.fntdata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font" Target="fonts/CenturyGothic-boldItalic.fntdata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411480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Answer: D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time, foo, main, printf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actually make a case for “%d”: it’s a global constant string (in read only section) so it will have a name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Answer: D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time, foo, main, printf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actually make a case for “%d”: it’s a global constant string (in read only section) so it will have a name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8" name="Shape 26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static-local.o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static-local.o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9" name="Shape 269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Shape 27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are not aware of these rules, you can run into very nasty, difficult problems.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Shape 29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Shape 33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5" name="Shape 355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code including code that runs before and after main.  Sets up argc/v and takes the return value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prog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generates LOTS of stuff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6" name="Shape 35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the globals?  Where are they (address / section)?  … Then click.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PC32, PC relative to next RIP – 0x4 for the offset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3" name="Shape 39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3" name="Shape 403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4" name="Shape 40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13" name="Shape 413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 heap in the high addresses (mmap)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4" name="Shape 41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4" name="Shape 454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5" name="Shape 45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1" name="Shape 461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2" name="Shape 46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8" name="Shape 468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9" name="Shape 46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99" name="Shape 499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convention is that libraries are always prefixed with “lib”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$(CC) $(CFLAGS) -o csim csim.c cachelab.c -lm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0" name="Shape 50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Shape 50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21" name="Shape 521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main2.o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main2.o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libvector.a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libvector.a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2" name="Shape 52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54" name="Shape 554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5" name="Shape 55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2" name="Shape 562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3" name="Shape 56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69" name="Shape 569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0" name="Shape 57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Shape 57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83" name="Shape 583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Partially linked still has relocatable entries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Loader (i.e., the execve syscall, which we will cover later)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ldd prog2l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libvector.so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–rd libvector.so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4" name="Shape 58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15" name="Shape 615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RTLD_LAZY – don’t resolve references until requested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6" name="Shape 61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23" name="Shape 623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4" name="Shape 62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 txBox="1"/>
          <p:nvPr/>
        </p:nvSpPr>
        <p:spPr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31" name="Shape 631"/>
          <p:cNvSpPr txBox="1"/>
          <p:nvPr>
            <p:ph idx="1" type="body"/>
          </p:nvPr>
        </p:nvSpPr>
        <p:spPr>
          <a:xfrm>
            <a:off x="973184" y="4554201"/>
            <a:ext cx="5356133" cy="4314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Linker has not information about vector library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ldd prog2r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2" name="Shape 63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4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Shape 66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72" name="Shape 67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3" name="Shape 673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Shape 67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Shape 67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Shape 68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9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Shape 69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1" name="Shape 69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technique is used to create the trace that you will use in the malloc lab.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2" name="Shape 692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6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Shape 69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8" name="Shape 69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 for interpositioning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Putting malloc.h in square brackets is important.  Also, calling it malloc.h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9" name="Shape 699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5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07" name="Shape 70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Here are the wrapper functions.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Now, we want the application to call the wrappers, rather than the library functions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8" name="Shape 708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Shape 71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15" name="Shape 71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Compile-time flags are important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mymalloc.c will use library version of malloc.h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int.c will use custom version, which redefines malloc/free to by mymalloc/myfree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 disassembling main when gdb intc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Run intc multiple times and see how heap gets randomized as a security precaution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6" name="Shape 716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Shape 72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4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Shape 73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36" name="Shape 73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 mymalloc.c &amp; int.c will get library version of malloc.h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But, interpositioning trick causes nonstandard symbol resolution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 disassembling main from within gdb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7" name="Shape 737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hape 74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47" name="Shape 74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code includes &lt;stdlib.h&gt;, which defines malloc &amp; free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8" name="Shape 748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56" name="Shape 75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7" name="Shape 757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hape 76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64" name="Shape 76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Disassemble main from within main.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that will have to call dynamic linker to find it.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5" name="Shape 765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2" name="Shape 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Shape 77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74" name="Shape 77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 to trace other programs, including gcc.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to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setenv LD_PRELOAD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turn off feature.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5" name="Shape 775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Shape 78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Shape 78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main.o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objdump –t sum.o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1263650" y="725488"/>
            <a:ext cx="4775200" cy="35814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685800" y="17080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, and 2 Content" type="objAndTwoObj">
  <p:cSld name="OBJECT_AND_TWO_OBJECT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3" type="body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418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4" name="Shape 4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/>
          <p:nvPr/>
        </p:nvSpPr>
        <p:spPr>
          <a:xfrm>
            <a:off x="7897813" y="-26988"/>
            <a:ext cx="1309687" cy="277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sz="1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</a:t>
            </a:r>
            <a:r>
              <a:rPr b="0"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O’Hallaron, Computer Systems: A Programmer’s Perspective, Third Edition</a:t>
            </a:r>
            <a:endParaRPr b="0" i="0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security.googleblog.com/2016/02/cve-2015-7547-glibc-getaddrinfo-stack.html" TargetMode="Externa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685800" y="1708150"/>
            <a:ext cx="7772400" cy="1720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15-213: Introduction to Computer Systems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Lecture, </a:t>
            </a:r>
            <a:r>
              <a:rPr b="0" lang="en-US" sz="2000"/>
              <a:t>June 20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</a:t>
            </a:r>
            <a:r>
              <a:rPr b="0" lang="en-US" sz="2000"/>
              <a:t>8</a:t>
            </a:r>
            <a:endParaRPr/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685800" y="38862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Instructor: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/>
              <a:t>Sol Boucher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Kinds of Object Files (Modules)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Relocatable object file (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code and data in a form that can be combined with other relocatable object files to form executable object file.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 is produced from exactly one source (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file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object file (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a.out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code and data in a form that can be copied directly into memory and then executed.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object file (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.so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type of relocatable object file that can be loaded into memory and linked dynamically, at either load time or run-time.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Called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 Libraries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(DLLs) by Windows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and Linkable Format (ELF)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binary format for object files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unified format for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Relocatable object files (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object files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(a.out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object files (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Generic name: ELF binaries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4294967295" type="title"/>
          </p:nvPr>
        </p:nvSpPr>
        <p:spPr>
          <a:xfrm>
            <a:off x="372533" y="385763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Object File Format</a:t>
            </a:r>
            <a:endParaRPr/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81000" y="1019175"/>
            <a:ext cx="5348287" cy="5381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header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size, byte ordering, file type (.o, exec, .so), machine type, etc.</a:t>
            </a:r>
            <a:endParaRPr/>
          </a:p>
          <a:p>
            <a:pPr indent="-342900" lvl="0" marL="342900" marR="0" rtl="0" algn="l">
              <a:lnSpc>
                <a:spcPct val="8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 header table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size, virtual addresses memory segments (sections), segment sizes.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.rodata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only data: jump tables, ...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Initialized global variables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.bss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Uninitialized global variables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“Block Started by Symbol”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“Better Save Space”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 section header but occupies no space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5867400" y="16002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header</a:t>
            </a:r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5867400" y="1981200"/>
            <a:ext cx="2971800" cy="6096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 header table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(required for executables)</a:t>
            </a: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5867400" y="2590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  <p:sp>
        <p:nvSpPr>
          <p:cNvPr id="174" name="Shape 174"/>
          <p:cNvSpPr/>
          <p:nvPr/>
        </p:nvSpPr>
        <p:spPr>
          <a:xfrm>
            <a:off x="5867400" y="2971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.rodata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5867400" y="3733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.bss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5867400" y="4114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.symtab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5867400" y="4495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.rel.txt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5867400" y="4876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.rel.data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5867400" y="5257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.debug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5867400" y="5638800"/>
            <a:ext cx="2971800" cy="6096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header table</a:t>
            </a:r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8839200" y="1447800"/>
            <a:ext cx="285954" cy="33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5867400" y="3352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4294967295" type="title"/>
          </p:nvPr>
        </p:nvSpPr>
        <p:spPr>
          <a:xfrm>
            <a:off x="381000" y="385763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Object File Format (cont.)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396875" y="1309688"/>
            <a:ext cx="5272087" cy="547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71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.symtab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 table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 and static variable names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names and locations</a:t>
            </a:r>
            <a:endParaRPr/>
          </a:p>
          <a:p>
            <a:pPr indent="-342900" lvl="0" marL="342900" marR="0" rtl="0" algn="l">
              <a:lnSpc>
                <a:spcPct val="71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.rel.text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Relocation info for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 of instructions that will need to be modified in the executable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for modifying.</a:t>
            </a:r>
            <a:endParaRPr/>
          </a:p>
          <a:p>
            <a:pPr indent="-342900" lvl="0" marL="342900" marR="0" rtl="0" algn="l">
              <a:lnSpc>
                <a:spcPct val="71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.rel.data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Relocation info for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Addresses of pointer data that will need to be modified in the merged executable</a:t>
            </a:r>
            <a:endParaRPr/>
          </a:p>
          <a:p>
            <a:pPr indent="-342900" lvl="0" marL="342900" marR="0" rtl="0" algn="l">
              <a:lnSpc>
                <a:spcPct val="71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.debug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7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 for symbolic debugging (</a:t>
            </a: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-g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lnSpc>
                <a:spcPct val="88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header table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Offsets and sizes of each section</a:t>
            </a: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5867400" y="16002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header</a:t>
            </a:r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5867400" y="1981200"/>
            <a:ext cx="2971800" cy="6096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 header table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(required for executables)</a:t>
            </a: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5867400" y="2590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5867400" y="2971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.rodata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5867400" y="3733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.bss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5867400" y="4114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.symtab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5867400" y="4495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.rel.txt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5867400" y="4876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.rel.data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5867400" y="5257800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.debug 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</a:t>
            </a: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5867400" y="5638800"/>
            <a:ext cx="2971800" cy="6096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header table</a:t>
            </a:r>
            <a:endParaRPr/>
          </a:p>
        </p:txBody>
      </p:sp>
      <p:sp>
        <p:nvSpPr>
          <p:cNvPr id="200" name="Shape 200"/>
          <p:cNvSpPr txBox="1"/>
          <p:nvPr/>
        </p:nvSpPr>
        <p:spPr>
          <a:xfrm>
            <a:off x="8839200" y="1447800"/>
            <a:ext cx="285954" cy="33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5867400" y="3352800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section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4294967295" type="title"/>
          </p:nvPr>
        </p:nvSpPr>
        <p:spPr>
          <a:xfrm>
            <a:off x="421747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Symbols	</a:t>
            </a:r>
            <a:endParaRPr/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442913" y="1449388"/>
            <a:ext cx="8548687" cy="4570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symbols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Symbols defined by module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can be referenced by other modules.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E.g.: non-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 functions and non-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global variables.</a:t>
            </a:r>
            <a:endParaRPr/>
          </a:p>
          <a:p>
            <a:pPr indent="-251459" lvl="0" marL="342900" marR="0" rtl="0" algn="l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External symbols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symbols that are referenced by module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but defined by some other module.</a:t>
            </a:r>
            <a:endParaRPr/>
          </a:p>
          <a:p>
            <a:pPr indent="-251459" lvl="0" marL="342900" marR="0" rtl="0" algn="l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symbols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Symbols that are defined and referenced exclusively by module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E.g.: C functions and global variables defined with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attribute.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Local linker symbols are </a:t>
            </a: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local program variables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4294967295" type="title"/>
          </p:nvPr>
        </p:nvSpPr>
        <p:spPr>
          <a:xfrm>
            <a:off x="404813" y="3603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1: Symbol Resolution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array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argc,char **argv)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sum(array,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6" name="Shape 216"/>
          <p:cNvSpPr/>
          <p:nvPr/>
        </p:nvSpPr>
        <p:spPr>
          <a:xfrm>
            <a:off x="3182093" y="4931144"/>
            <a:ext cx="1008907" cy="35901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s += a[i];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7758028" y="4913085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sum.c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19" name="Shape 219"/>
          <p:cNvGrpSpPr/>
          <p:nvPr/>
        </p:nvGrpSpPr>
        <p:grpSpPr>
          <a:xfrm>
            <a:off x="3015888" y="1217472"/>
            <a:ext cx="1102678" cy="3217031"/>
            <a:chOff x="1523279" y="689057"/>
            <a:chExt cx="1658814" cy="3217031"/>
          </a:xfrm>
        </p:grpSpPr>
        <p:sp>
          <p:nvSpPr>
            <p:cNvPr id="220" name="Shape 220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Referencing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a global…</a:t>
              </a:r>
              <a:endParaRPr/>
            </a:p>
          </p:txBody>
        </p:sp>
        <p:cxnSp>
          <p:nvCxnSpPr>
            <p:cNvPr id="221" name="Shape 221"/>
            <p:cNvCxnSpPr>
              <a:stCxn id="220" idx="2"/>
            </p:cNvCxnSpPr>
            <p:nvPr/>
          </p:nvCxnSpPr>
          <p:spPr>
            <a:xfrm flipH="1">
              <a:off x="1523279" y="1335388"/>
              <a:ext cx="989400" cy="2570700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222" name="Shape 222"/>
          <p:cNvGrpSpPr/>
          <p:nvPr/>
        </p:nvGrpSpPr>
        <p:grpSpPr>
          <a:xfrm>
            <a:off x="132131" y="4120706"/>
            <a:ext cx="992579" cy="1936331"/>
            <a:chOff x="132131" y="3397669"/>
            <a:chExt cx="992579" cy="1936331"/>
          </a:xfrm>
        </p:grpSpPr>
        <p:sp>
          <p:nvSpPr>
            <p:cNvPr id="223" name="Shape 22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Defining 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a global</a:t>
              </a:r>
              <a:endParaRPr/>
            </a:p>
          </p:txBody>
        </p:sp>
        <p:cxnSp>
          <p:nvCxnSpPr>
            <p:cNvPr id="224" name="Shape 224"/>
            <p:cNvCxnSpPr>
              <a:stCxn id="223" idx="0"/>
            </p:cNvCxnSpPr>
            <p:nvPr/>
          </p:nvCxnSpPr>
          <p:spPr>
            <a:xfrm flipH="1" rot="10800000">
              <a:off x="628420" y="3397669"/>
              <a:ext cx="396000" cy="1290000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225" name="Shape 225"/>
          <p:cNvGrpSpPr/>
          <p:nvPr/>
        </p:nvGrpSpPr>
        <p:grpSpPr>
          <a:xfrm>
            <a:off x="994380" y="4648365"/>
            <a:ext cx="1643599" cy="2018272"/>
            <a:chOff x="994380" y="3886369"/>
            <a:chExt cx="1643599" cy="2057231"/>
          </a:xfrm>
        </p:grpSpPr>
        <p:sp>
          <p:nvSpPr>
            <p:cNvPr id="226" name="Shape 226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Linker knows</a:t>
              </a:r>
              <a:endParaRPr/>
            </a:p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nothing of </a:t>
              </a:r>
              <a:r>
                <a:rPr b="1" lang="en-US" sz="1800">
                  <a:solidFill>
                    <a:srgbClr val="99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val</a:t>
              </a:r>
              <a:endParaRPr b="1" sz="18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27" name="Shape 227"/>
            <p:cNvCxnSpPr>
              <a:stCxn id="226" idx="0"/>
            </p:cNvCxnSpPr>
            <p:nvPr/>
          </p:nvCxnSpPr>
          <p:spPr>
            <a:xfrm rot="10800000">
              <a:off x="1523979" y="3886369"/>
              <a:ext cx="292200" cy="1410900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228" name="Shape 228"/>
          <p:cNvGrpSpPr/>
          <p:nvPr/>
        </p:nvGrpSpPr>
        <p:grpSpPr>
          <a:xfrm>
            <a:off x="2363780" y="4724211"/>
            <a:ext cx="1338956" cy="1642258"/>
            <a:chOff x="2400120" y="4609040"/>
            <a:chExt cx="1900614" cy="1734431"/>
          </a:xfrm>
        </p:grpSpPr>
        <p:sp>
          <p:nvSpPr>
            <p:cNvPr id="229" name="Shape 229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Referencing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a global…</a:t>
              </a:r>
              <a:endParaRPr/>
            </a:p>
          </p:txBody>
        </p:sp>
        <p:cxnSp>
          <p:nvCxnSpPr>
            <p:cNvPr id="230" name="Shape 230"/>
            <p:cNvCxnSpPr>
              <a:stCxn id="229" idx="0"/>
            </p:cNvCxnSpPr>
            <p:nvPr/>
          </p:nvCxnSpPr>
          <p:spPr>
            <a:xfrm rot="10800000">
              <a:off x="2400120" y="4609040"/>
              <a:ext cx="1231200" cy="1088100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231" name="Shape 231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232" name="Shape 232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…that’s defined here</a:t>
              </a:r>
              <a:endParaRPr/>
            </a:p>
          </p:txBody>
        </p:sp>
        <p:cxnSp>
          <p:nvCxnSpPr>
            <p:cNvPr id="233" name="Shape 233"/>
            <p:cNvCxnSpPr/>
            <p:nvPr/>
          </p:nvCxnSpPr>
          <p:spPr>
            <a:xfrm flipH="1" rot="10800000">
              <a:off x="4487848" y="3009038"/>
              <a:ext cx="769952" cy="3334433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234" name="Shape 234"/>
          <p:cNvGrpSpPr/>
          <p:nvPr/>
        </p:nvGrpSpPr>
        <p:grpSpPr>
          <a:xfrm>
            <a:off x="6324582" y="3605971"/>
            <a:ext cx="2059182" cy="2774231"/>
            <a:chOff x="6324582" y="2882934"/>
            <a:chExt cx="2059182" cy="2774231"/>
          </a:xfrm>
        </p:grpSpPr>
        <p:sp>
          <p:nvSpPr>
            <p:cNvPr id="235" name="Shape 235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Linker knows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nothing of </a:t>
              </a:r>
              <a:r>
                <a:rPr b="1" lang="en-US" sz="1800">
                  <a:solidFill>
                    <a:srgbClr val="99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 </a:t>
              </a: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or</a:t>
              </a:r>
              <a:r>
                <a:rPr b="1" lang="en-US" sz="1800">
                  <a:solidFill>
                    <a:srgbClr val="99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s</a:t>
              </a:r>
              <a:endParaRPr/>
            </a:p>
          </p:txBody>
        </p:sp>
        <p:cxnSp>
          <p:nvCxnSpPr>
            <p:cNvPr id="236" name="Shape 236"/>
            <p:cNvCxnSpPr>
              <a:stCxn id="235" idx="0"/>
            </p:cNvCxnSpPr>
            <p:nvPr/>
          </p:nvCxnSpPr>
          <p:spPr>
            <a:xfrm rot="10800000">
              <a:off x="6324582" y="2882934"/>
              <a:ext cx="1029600" cy="2127900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237" name="Shape 237"/>
          <p:cNvGrpSpPr/>
          <p:nvPr/>
        </p:nvGrpSpPr>
        <p:grpSpPr>
          <a:xfrm>
            <a:off x="843015" y="1879705"/>
            <a:ext cx="2173003" cy="1473032"/>
            <a:chOff x="843015" y="1879705"/>
            <a:chExt cx="2173003" cy="1473032"/>
          </a:xfrm>
        </p:grpSpPr>
        <p:sp>
          <p:nvSpPr>
            <p:cNvPr id="238" name="Shape 238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990000"/>
                  </a:solidFill>
                  <a:latin typeface="Calibri"/>
                  <a:ea typeface="Calibri"/>
                  <a:cs typeface="Calibri"/>
                  <a:sym typeface="Calibri"/>
                </a:rPr>
                <a:t>…that’s defined here</a:t>
              </a:r>
              <a:endParaRPr/>
            </a:p>
          </p:txBody>
        </p:sp>
        <p:cxnSp>
          <p:nvCxnSpPr>
            <p:cNvPr id="239" name="Shape 239"/>
            <p:cNvCxnSpPr>
              <a:stCxn id="238" idx="2"/>
            </p:cNvCxnSpPr>
            <p:nvPr/>
          </p:nvCxnSpPr>
          <p:spPr>
            <a:xfrm flipH="1">
              <a:off x="894817" y="2249037"/>
              <a:ext cx="1034700" cy="1103700"/>
            </a:xfrm>
            <a:prstGeom prst="straightConnector1">
              <a:avLst/>
            </a:prstGeom>
            <a:noFill/>
            <a:ln cap="flat" cmpd="sng" w="25400">
              <a:solidFill>
                <a:srgbClr val="99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 Identification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457200" y="1219201"/>
            <a:ext cx="80772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 following names will be in the symbol table of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main.o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sp>
        <p:nvSpPr>
          <p:cNvPr id="246" name="Shape 246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76200" y="2362200"/>
            <a:ext cx="130486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main.c:</a:t>
            </a:r>
            <a:endParaRPr/>
          </a:p>
        </p:txBody>
      </p:sp>
      <p:sp>
        <p:nvSpPr>
          <p:cNvPr id="248" name="Shape 248"/>
          <p:cNvSpPr txBox="1"/>
          <p:nvPr/>
        </p:nvSpPr>
        <p:spPr>
          <a:xfrm>
            <a:off x="610477" y="2928877"/>
            <a:ext cx="2467342" cy="341632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time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foo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a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b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= a + 1;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return b;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main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argc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       char**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argv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printf("%d",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foo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(5));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return 0;</a:t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4447907" y="2819400"/>
            <a:ext cx="1449436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time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foo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b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main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argc</a:t>
            </a:r>
            <a:endParaRPr b="1" sz="2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argv</a:t>
            </a:r>
            <a:endParaRPr b="1" sz="2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printf</a:t>
            </a:r>
            <a:endParaRPr b="1" sz="2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4094215" y="2362200"/>
            <a:ext cx="1315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Names:</a:t>
            </a:r>
            <a:endParaRPr/>
          </a:p>
        </p:txBody>
      </p:sp>
      <p:sp>
        <p:nvSpPr>
          <p:cNvPr id="251" name="Shape 251"/>
          <p:cNvSpPr txBox="1"/>
          <p:nvPr/>
        </p:nvSpPr>
        <p:spPr>
          <a:xfrm>
            <a:off x="152400" y="6358830"/>
            <a:ext cx="51897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Sat Garcia, U. San Diego, used with permission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7162800" y="3525916"/>
            <a:ext cx="1295400" cy="1295400"/>
          </a:xfrm>
          <a:prstGeom prst="ellipse">
            <a:avLst/>
          </a:prstGeom>
          <a:solidFill>
            <a:srgbClr val="FFC0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 Identification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457200" y="1219201"/>
            <a:ext cx="80772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 following names will be in the symbol table of </a:t>
            </a:r>
            <a:r>
              <a:rPr b="1" i="0" lang="en-US" sz="28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main.o</a:t>
            </a: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sp>
        <p:nvSpPr>
          <p:cNvPr id="259" name="Shape 259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76200" y="2362200"/>
            <a:ext cx="130486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main.c:</a:t>
            </a:r>
            <a:endParaRPr/>
          </a:p>
        </p:txBody>
      </p:sp>
      <p:sp>
        <p:nvSpPr>
          <p:cNvPr id="261" name="Shape 261"/>
          <p:cNvSpPr txBox="1"/>
          <p:nvPr/>
        </p:nvSpPr>
        <p:spPr>
          <a:xfrm>
            <a:off x="610477" y="2928877"/>
            <a:ext cx="2467342" cy="341632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time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foo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a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b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= a + 1;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return b;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main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(int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argc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       char**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argv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printf("%d", </a:t>
            </a:r>
            <a:r>
              <a:rPr b="1" lang="en-US" sz="1800">
                <a:solidFill>
                  <a:srgbClr val="FF0000"/>
                </a:solidFill>
                <a:latin typeface="Courier"/>
                <a:ea typeface="Courier"/>
                <a:cs typeface="Courier"/>
                <a:sym typeface="Courier"/>
              </a:rPr>
              <a:t>foo</a:t>
            </a: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(5));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return 0;</a:t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b="1" sz="1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62" name="Shape 262"/>
          <p:cNvSpPr txBox="1"/>
          <p:nvPr/>
        </p:nvSpPr>
        <p:spPr>
          <a:xfrm>
            <a:off x="4447907" y="2819400"/>
            <a:ext cx="1449436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accent2"/>
                </a:solidFill>
                <a:latin typeface="Courier"/>
                <a:ea typeface="Courier"/>
                <a:cs typeface="Courier"/>
                <a:sym typeface="Courier"/>
              </a:rPr>
              <a:t>time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accent2"/>
                </a:solidFill>
                <a:latin typeface="Courier"/>
                <a:ea typeface="Courier"/>
                <a:cs typeface="Courier"/>
                <a:sym typeface="Courier"/>
              </a:rPr>
              <a:t>foo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b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accent2"/>
                </a:solidFill>
                <a:latin typeface="Courier"/>
                <a:ea typeface="Courier"/>
                <a:cs typeface="Courier"/>
                <a:sym typeface="Courier"/>
              </a:rPr>
              <a:t>main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argc</a:t>
            </a:r>
            <a:endParaRPr b="1" sz="2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argv</a:t>
            </a:r>
            <a:endParaRPr b="1" sz="28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accent2"/>
                </a:solidFill>
                <a:latin typeface="Courier"/>
                <a:ea typeface="Courier"/>
                <a:cs typeface="Courier"/>
                <a:sym typeface="Courier"/>
              </a:rPr>
              <a:t>printf</a:t>
            </a:r>
            <a:endParaRPr b="1" sz="2800">
              <a:solidFill>
                <a:schemeClr val="accent2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63" name="Shape 263"/>
          <p:cNvSpPr txBox="1"/>
          <p:nvPr/>
        </p:nvSpPr>
        <p:spPr>
          <a:xfrm>
            <a:off x="4094215" y="2362200"/>
            <a:ext cx="1315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Names:</a:t>
            </a:r>
            <a:endParaRPr/>
          </a:p>
        </p:txBody>
      </p:sp>
      <p:sp>
        <p:nvSpPr>
          <p:cNvPr id="264" name="Shape 264"/>
          <p:cNvSpPr txBox="1"/>
          <p:nvPr/>
        </p:nvSpPr>
        <p:spPr>
          <a:xfrm>
            <a:off x="152400" y="6358830"/>
            <a:ext cx="518971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Sat Garcia, U. San Diego, used with permission</a:t>
            </a:r>
            <a:endParaRPr/>
          </a:p>
        </p:txBody>
      </p:sp>
      <p:sp>
        <p:nvSpPr>
          <p:cNvPr id="265" name="Shape 265"/>
          <p:cNvSpPr txBox="1"/>
          <p:nvPr/>
        </p:nvSpPr>
        <p:spPr>
          <a:xfrm>
            <a:off x="7561874" y="3758118"/>
            <a:ext cx="49725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Symbols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396875" y="1362075"/>
            <a:ext cx="7896225" cy="122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non-static C variables vs. local static C variables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non-static C variables: stored on the stack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local static C variables: stored in either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.bss,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3" name="Shape 273"/>
          <p:cNvSpPr/>
          <p:nvPr/>
        </p:nvSpPr>
        <p:spPr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static int x = 15;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f()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static int x = 17;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x++;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g()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static int x = 19;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 += 14;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h()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x += 27;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Compiler allocates space in 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definition of 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Creates local symbols in the symbol table with unique names, e.g., 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x.1721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x.1724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1621392" y="6478338"/>
            <a:ext cx="2175470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static-local.c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idx="4294967295" type="title"/>
          </p:nvPr>
        </p:nvSpPr>
        <p:spPr>
          <a:xfrm>
            <a:off x="440266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Linker Resolves Duplicate Symbol Definitions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x="455613" y="1754188"/>
            <a:ext cx="8307387" cy="144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symbols are either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strong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weak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Strong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procedures and initialized globals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Weak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uninitialized globals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/>
          <p:nvPr/>
        </p:nvSpPr>
        <p:spPr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foo=5;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p1() {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foo;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p2() {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2462213" y="3523232"/>
            <a:ext cx="717550" cy="354012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p1.c</a:t>
            </a: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4976813" y="3523232"/>
            <a:ext cx="717550" cy="354012"/>
          </a:xfrm>
          <a:prstGeom prst="rect">
            <a:avLst/>
          </a:prstGeom>
          <a:noFill/>
          <a:ln cap="flat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p2.c</a:t>
            </a:r>
            <a:endParaRPr/>
          </a:p>
        </p:txBody>
      </p:sp>
      <p:sp>
        <p:nvSpPr>
          <p:cNvPr id="287" name="Shape 287"/>
          <p:cNvSpPr txBox="1"/>
          <p:nvPr/>
        </p:nvSpPr>
        <p:spPr>
          <a:xfrm>
            <a:off x="7242175" y="4391593"/>
            <a:ext cx="785513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strong</a:t>
            </a:r>
            <a:endParaRPr/>
          </a:p>
        </p:txBody>
      </p:sp>
      <p:cxnSp>
        <p:nvCxnSpPr>
          <p:cNvPr id="288" name="Shape 288"/>
          <p:cNvCxnSpPr/>
          <p:nvPr/>
        </p:nvCxnSpPr>
        <p:spPr>
          <a:xfrm flipH="1">
            <a:off x="6327775" y="4572000"/>
            <a:ext cx="917575" cy="1588"/>
          </a:xfrm>
          <a:prstGeom prst="straightConnector1">
            <a:avLst/>
          </a:prstGeom>
          <a:noFill/>
          <a:ln cap="flat" cmpd="sng" w="25550">
            <a:solidFill>
              <a:srgbClr val="99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89" name="Shape 289"/>
          <p:cNvSpPr txBox="1"/>
          <p:nvPr/>
        </p:nvSpPr>
        <p:spPr>
          <a:xfrm>
            <a:off x="7242175" y="3883594"/>
            <a:ext cx="691321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weak</a:t>
            </a:r>
            <a:endParaRPr/>
          </a:p>
        </p:txBody>
      </p:sp>
      <p:cxnSp>
        <p:nvCxnSpPr>
          <p:cNvPr id="290" name="Shape 290"/>
          <p:cNvCxnSpPr/>
          <p:nvPr/>
        </p:nvCxnSpPr>
        <p:spPr>
          <a:xfrm flipH="1">
            <a:off x="6324600" y="4070877"/>
            <a:ext cx="917575" cy="1588"/>
          </a:xfrm>
          <a:prstGeom prst="straightConnector1">
            <a:avLst/>
          </a:prstGeom>
          <a:noFill/>
          <a:ln cap="flat" cmpd="sng" w="25550">
            <a:solidFill>
              <a:srgbClr val="99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91" name="Shape 291"/>
          <p:cNvSpPr txBox="1"/>
          <p:nvPr/>
        </p:nvSpPr>
        <p:spPr>
          <a:xfrm>
            <a:off x="704850" y="4431282"/>
            <a:ext cx="785513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strong</a:t>
            </a:r>
            <a:endParaRPr/>
          </a:p>
        </p:txBody>
      </p:sp>
      <p:cxnSp>
        <p:nvCxnSpPr>
          <p:cNvPr id="292" name="Shape 292"/>
          <p:cNvCxnSpPr/>
          <p:nvPr/>
        </p:nvCxnSpPr>
        <p:spPr>
          <a:xfrm flipH="1">
            <a:off x="1520825" y="4645594"/>
            <a:ext cx="917575" cy="1588"/>
          </a:xfrm>
          <a:prstGeom prst="straightConnector1">
            <a:avLst/>
          </a:prstGeom>
          <a:noFill/>
          <a:ln cap="flat" cmpd="sng" w="25550">
            <a:solidFill>
              <a:srgbClr val="990000"/>
            </a:solidFill>
            <a:prstDash val="solid"/>
            <a:miter lim="800000"/>
            <a:headEnd len="med" w="med" type="triangle"/>
            <a:tailEnd len="med" w="med" type="none"/>
          </a:ln>
        </p:spPr>
      </p:cxnSp>
      <p:sp>
        <p:nvSpPr>
          <p:cNvPr id="293" name="Shape 293"/>
          <p:cNvSpPr txBox="1"/>
          <p:nvPr/>
        </p:nvSpPr>
        <p:spPr>
          <a:xfrm>
            <a:off x="704850" y="3889415"/>
            <a:ext cx="785513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strong</a:t>
            </a:r>
            <a:endParaRPr/>
          </a:p>
        </p:txBody>
      </p:sp>
      <p:cxnSp>
        <p:nvCxnSpPr>
          <p:cNvPr id="294" name="Shape 294"/>
          <p:cNvCxnSpPr/>
          <p:nvPr/>
        </p:nvCxnSpPr>
        <p:spPr>
          <a:xfrm flipH="1">
            <a:off x="1520825" y="4072468"/>
            <a:ext cx="917575" cy="1588"/>
          </a:xfrm>
          <a:prstGeom prst="straightConnector1">
            <a:avLst/>
          </a:prstGeom>
          <a:noFill/>
          <a:ln cap="flat" cmpd="sng" w="25550">
            <a:solidFill>
              <a:srgbClr val="990000"/>
            </a:solidFill>
            <a:prstDash val="solid"/>
            <a:miter lim="800000"/>
            <a:headEnd len="med" w="med" type="triangl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it works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Dynamic linking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study: Library interpositioning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>
            <p:ph idx="4294967295" type="title"/>
          </p:nvPr>
        </p:nvSpPr>
        <p:spPr>
          <a:xfrm>
            <a:off x="379412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Linker’s Symbol Rules</a:t>
            </a:r>
            <a:endParaRPr/>
          </a:p>
        </p:txBody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381000" y="1371600"/>
            <a:ext cx="8307387" cy="5224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Rule 1: Multiple strong symbols are not allowed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item can be defined only once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Otherwise: Linker error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Rule 2: Given a strong symbol and multiple weak symbols, choose the strong symbol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 to the weak symbol resolve to the strong symbol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Rule 3: If there are multiple weak symbols, pick an arbitrary one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override this with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–fno-common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Puzzles on the next slide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idx="4294967295" type="title"/>
          </p:nvPr>
        </p:nvSpPr>
        <p:spPr>
          <a:xfrm>
            <a:off x="427038" y="2841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Puzzles</a:t>
            </a:r>
            <a:endParaRPr/>
          </a:p>
        </p:txBody>
      </p:sp>
      <p:grpSp>
        <p:nvGrpSpPr>
          <p:cNvPr id="308" name="Shape 308"/>
          <p:cNvGrpSpPr/>
          <p:nvPr/>
        </p:nvGrpSpPr>
        <p:grpSpPr>
          <a:xfrm>
            <a:off x="0" y="1879599"/>
            <a:ext cx="9144000" cy="1098550"/>
            <a:chOff x="0" y="1879599"/>
            <a:chExt cx="9144000" cy="1098550"/>
          </a:xfrm>
        </p:grpSpPr>
        <p:sp>
          <p:nvSpPr>
            <p:cNvPr id="309" name="Shape 309"/>
            <p:cNvSpPr/>
            <p:nvPr/>
          </p:nvSpPr>
          <p:spPr>
            <a:xfrm>
              <a:off x="0" y="1879599"/>
              <a:ext cx="9144000" cy="10985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 Narrow"/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Shape 310"/>
            <p:cNvSpPr txBox="1"/>
            <p:nvPr/>
          </p:nvSpPr>
          <p:spPr>
            <a:xfrm>
              <a:off x="533400" y="2165350"/>
              <a:ext cx="1045777" cy="557461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x;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p1() {}</a:t>
              </a:r>
              <a:endParaRPr/>
            </a:p>
          </p:txBody>
        </p:sp>
        <p:sp>
          <p:nvSpPr>
            <p:cNvPr id="311" name="Shape 311"/>
            <p:cNvSpPr txBox="1"/>
            <p:nvPr/>
          </p:nvSpPr>
          <p:spPr>
            <a:xfrm>
              <a:off x="1983961" y="2165350"/>
              <a:ext cx="1045777" cy="557461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x;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p2() {}</a:t>
              </a:r>
              <a:endParaRPr/>
            </a:p>
          </p:txBody>
        </p:sp>
      </p:grpSp>
      <p:grpSp>
        <p:nvGrpSpPr>
          <p:cNvPr id="312" name="Shape 312"/>
          <p:cNvGrpSpPr/>
          <p:nvPr/>
        </p:nvGrpSpPr>
        <p:grpSpPr>
          <a:xfrm>
            <a:off x="533400" y="3079750"/>
            <a:ext cx="2743200" cy="788935"/>
            <a:chOff x="533400" y="3079750"/>
            <a:chExt cx="2743200" cy="788935"/>
          </a:xfrm>
        </p:grpSpPr>
        <p:sp>
          <p:nvSpPr>
            <p:cNvPr id="313" name="Shape 313"/>
            <p:cNvSpPr txBox="1"/>
            <p:nvPr/>
          </p:nvSpPr>
          <p:spPr>
            <a:xfrm>
              <a:off x="533400" y="3079750"/>
              <a:ext cx="1045777" cy="788935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x;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y;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p1() {}</a:t>
              </a:r>
              <a:endParaRPr/>
            </a:p>
          </p:txBody>
        </p:sp>
        <p:sp>
          <p:nvSpPr>
            <p:cNvPr id="314" name="Shape 314"/>
            <p:cNvSpPr txBox="1"/>
            <p:nvPr/>
          </p:nvSpPr>
          <p:spPr>
            <a:xfrm>
              <a:off x="1983961" y="3079750"/>
              <a:ext cx="1292639" cy="557461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double x;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p2() {}</a:t>
              </a:r>
              <a:endParaRPr/>
            </a:p>
          </p:txBody>
        </p:sp>
      </p:grpSp>
      <p:grpSp>
        <p:nvGrpSpPr>
          <p:cNvPr id="315" name="Shape 315"/>
          <p:cNvGrpSpPr/>
          <p:nvPr/>
        </p:nvGrpSpPr>
        <p:grpSpPr>
          <a:xfrm>
            <a:off x="0" y="3962400"/>
            <a:ext cx="9144000" cy="1103841"/>
            <a:chOff x="0" y="3962400"/>
            <a:chExt cx="9144000" cy="1103841"/>
          </a:xfrm>
        </p:grpSpPr>
        <p:sp>
          <p:nvSpPr>
            <p:cNvPr id="316" name="Shape 316"/>
            <p:cNvSpPr/>
            <p:nvPr/>
          </p:nvSpPr>
          <p:spPr>
            <a:xfrm>
              <a:off x="0" y="3962400"/>
              <a:ext cx="9144000" cy="1103841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 Narrow"/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533400" y="4129088"/>
              <a:ext cx="1169208" cy="788935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x=7;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y=5;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p1() {}</a:t>
              </a:r>
              <a:endParaRPr/>
            </a:p>
          </p:txBody>
        </p:sp>
        <p:sp>
          <p:nvSpPr>
            <p:cNvPr id="318" name="Shape 318"/>
            <p:cNvSpPr txBox="1"/>
            <p:nvPr/>
          </p:nvSpPr>
          <p:spPr>
            <a:xfrm>
              <a:off x="1983961" y="4129088"/>
              <a:ext cx="1292639" cy="557461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double x;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p2() {}</a:t>
              </a:r>
              <a:endParaRPr/>
            </a:p>
          </p:txBody>
        </p:sp>
      </p:grpSp>
      <p:grpSp>
        <p:nvGrpSpPr>
          <p:cNvPr id="319" name="Shape 319"/>
          <p:cNvGrpSpPr/>
          <p:nvPr/>
        </p:nvGrpSpPr>
        <p:grpSpPr>
          <a:xfrm>
            <a:off x="533400" y="5195888"/>
            <a:ext cx="2496338" cy="557461"/>
            <a:chOff x="533400" y="5195888"/>
            <a:chExt cx="2496338" cy="557461"/>
          </a:xfrm>
        </p:grpSpPr>
        <p:sp>
          <p:nvSpPr>
            <p:cNvPr id="320" name="Shape 320"/>
            <p:cNvSpPr txBox="1"/>
            <p:nvPr/>
          </p:nvSpPr>
          <p:spPr>
            <a:xfrm>
              <a:off x="533400" y="5195888"/>
              <a:ext cx="1169208" cy="557461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x=7;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p1() {}</a:t>
              </a:r>
              <a:endParaRPr/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1983961" y="5195888"/>
              <a:ext cx="1045777" cy="557461"/>
            </a:xfrm>
            <a:prstGeom prst="rect">
              <a:avLst/>
            </a:prstGeom>
            <a:solidFill>
              <a:srgbClr val="F6F5BD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x;</a:t>
              </a:r>
              <a:endParaRPr/>
            </a:p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p2() {}</a:t>
              </a:r>
              <a:endParaRPr/>
            </a:p>
          </p:txBody>
        </p:sp>
      </p:grpSp>
      <p:sp>
        <p:nvSpPr>
          <p:cNvPr id="322" name="Shape 322"/>
          <p:cNvSpPr txBox="1"/>
          <p:nvPr/>
        </p:nvSpPr>
        <p:spPr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x;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p1() {}</a:t>
            </a:r>
            <a:endParaRPr/>
          </a:p>
        </p:txBody>
      </p:sp>
      <p:sp>
        <p:nvSpPr>
          <p:cNvPr id="323" name="Shape 323"/>
          <p:cNvSpPr txBox="1"/>
          <p:nvPr/>
        </p:nvSpPr>
        <p:spPr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p1() {}</a:t>
            </a:r>
            <a:endParaRPr/>
          </a:p>
        </p:txBody>
      </p:sp>
      <p:sp>
        <p:nvSpPr>
          <p:cNvPr id="324" name="Shape 324"/>
          <p:cNvSpPr txBox="1"/>
          <p:nvPr/>
        </p:nvSpPr>
        <p:spPr>
          <a:xfrm>
            <a:off x="3819525" y="1304925"/>
            <a:ext cx="4047431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 time error: two strong symbols (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p1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325" name="Shape 325"/>
          <p:cNvSpPr txBox="1"/>
          <p:nvPr/>
        </p:nvSpPr>
        <p:spPr>
          <a:xfrm>
            <a:off x="3794125" y="2159000"/>
            <a:ext cx="4397079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 to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refer to the same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uninitialized int. Is this what you really want?</a:t>
            </a:r>
            <a:endParaRPr/>
          </a:p>
        </p:txBody>
      </p:sp>
      <p:sp>
        <p:nvSpPr>
          <p:cNvPr id="326" name="Shape 326"/>
          <p:cNvSpPr txBox="1"/>
          <p:nvPr/>
        </p:nvSpPr>
        <p:spPr>
          <a:xfrm>
            <a:off x="3824287" y="3194050"/>
            <a:ext cx="3611671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Writes to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p2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might overwrite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Evil!</a:t>
            </a:r>
            <a:endParaRPr/>
          </a:p>
        </p:txBody>
      </p:sp>
      <p:sp>
        <p:nvSpPr>
          <p:cNvPr id="327" name="Shape 327"/>
          <p:cNvSpPr txBox="1"/>
          <p:nvPr/>
        </p:nvSpPr>
        <p:spPr>
          <a:xfrm>
            <a:off x="3829050" y="4140200"/>
            <a:ext cx="3477532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Writes to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p2</a:t>
            </a: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overwrite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Nasty! </a:t>
            </a:r>
            <a:endParaRPr/>
          </a:p>
        </p:txBody>
      </p:sp>
      <p:sp>
        <p:nvSpPr>
          <p:cNvPr id="328" name="Shape 328"/>
          <p:cNvSpPr txBox="1"/>
          <p:nvPr/>
        </p:nvSpPr>
        <p:spPr>
          <a:xfrm>
            <a:off x="440266" y="6051550"/>
            <a:ext cx="7813014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Nightmare scenario: two identical weak structs, compiled by different compilers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 different alignment rules. </a:t>
            </a:r>
            <a:endParaRPr/>
          </a:p>
        </p:txBody>
      </p:sp>
      <p:sp>
        <p:nvSpPr>
          <p:cNvPr id="329" name="Shape 329"/>
          <p:cNvSpPr txBox="1"/>
          <p:nvPr/>
        </p:nvSpPr>
        <p:spPr>
          <a:xfrm>
            <a:off x="3824287" y="5159375"/>
            <a:ext cx="4654008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 to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refer to the same initialized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Variables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Shape 33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if you can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Otherwise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static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can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Initialize if you define a global variable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extern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you reference an external global variable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Role of .h Files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Shape 341"/>
          <p:cNvSpPr/>
          <p:nvPr/>
        </p:nvSpPr>
        <p:spPr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"global.h"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g+1;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762000" y="1143000"/>
            <a:ext cx="922047" cy="461665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c1.c</a:t>
            </a:r>
            <a:endParaRPr b="1" sz="2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3" name="Shape 343"/>
          <p:cNvSpPr/>
          <p:nvPr/>
        </p:nvSpPr>
        <p:spPr>
          <a:xfrm>
            <a:off x="4572000" y="912167"/>
            <a:ext cx="1659429" cy="461665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global.h</a:t>
            </a:r>
            <a:endParaRPr b="1" sz="2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Shape 344"/>
          <p:cNvSpPr/>
          <p:nvPr/>
        </p:nvSpPr>
        <p:spPr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#ifdef INITIALIZE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int g = 23;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static int init =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#else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extern int g;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static int init =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#define INITIALIZE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"global.h"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char** argv)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(init)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// do something, e.g., g=31;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t = f();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printf("Calling f yields %d\n", 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762000" y="3195935"/>
            <a:ext cx="922047" cy="461665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c2.c</a:t>
            </a:r>
            <a:endParaRPr b="1" sz="2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347" name="Shape 347"/>
          <p:cNvGrpSpPr/>
          <p:nvPr/>
        </p:nvGrpSpPr>
        <p:grpSpPr>
          <a:xfrm>
            <a:off x="1077697" y="3940628"/>
            <a:ext cx="6882300" cy="838200"/>
            <a:chOff x="1077697" y="3940628"/>
            <a:chExt cx="6882300" cy="838200"/>
          </a:xfrm>
        </p:grpSpPr>
        <p:sp>
          <p:nvSpPr>
            <p:cNvPr id="348" name="Shape 348"/>
            <p:cNvSpPr/>
            <p:nvPr/>
          </p:nvSpPr>
          <p:spPr>
            <a:xfrm>
              <a:off x="3997597" y="3940628"/>
              <a:ext cx="3962400" cy="838200"/>
            </a:xfrm>
            <a:prstGeom prst="rect">
              <a:avLst/>
            </a:prstGeom>
            <a:solidFill>
              <a:srgbClr val="D5D5F4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g = 23;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static int init = 1;</a:t>
              </a:r>
              <a:endParaRPr/>
            </a:p>
          </p:txBody>
        </p:sp>
        <p:cxnSp>
          <p:nvCxnSpPr>
            <p:cNvPr id="349" name="Shape 349"/>
            <p:cNvCxnSpPr>
              <a:stCxn id="348" idx="1"/>
            </p:cNvCxnSpPr>
            <p:nvPr/>
          </p:nvCxnSpPr>
          <p:spPr>
            <a:xfrm rot="10800000">
              <a:off x="1077697" y="4359728"/>
              <a:ext cx="2919900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grpSp>
        <p:nvGrpSpPr>
          <p:cNvPr id="350" name="Shape 350"/>
          <p:cNvGrpSpPr/>
          <p:nvPr/>
        </p:nvGrpSpPr>
        <p:grpSpPr>
          <a:xfrm>
            <a:off x="1223034" y="1393180"/>
            <a:ext cx="6882300" cy="838200"/>
            <a:chOff x="1077697" y="3940628"/>
            <a:chExt cx="6882300" cy="838200"/>
          </a:xfrm>
        </p:grpSpPr>
        <p:sp>
          <p:nvSpPr>
            <p:cNvPr id="351" name="Shape 351"/>
            <p:cNvSpPr/>
            <p:nvPr/>
          </p:nvSpPr>
          <p:spPr>
            <a:xfrm>
              <a:off x="3997597" y="3940628"/>
              <a:ext cx="3962400" cy="838200"/>
            </a:xfrm>
            <a:prstGeom prst="rect">
              <a:avLst/>
            </a:prstGeom>
            <a:solidFill>
              <a:srgbClr val="D5D5F4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extern int g;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static int init = 0;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2" name="Shape 352"/>
            <p:cNvCxnSpPr>
              <a:stCxn id="351" idx="1"/>
            </p:cNvCxnSpPr>
            <p:nvPr/>
          </p:nvCxnSpPr>
          <p:spPr>
            <a:xfrm rot="10800000">
              <a:off x="1077697" y="4359728"/>
              <a:ext cx="2919900" cy="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/>
          <p:nvPr>
            <p:ph idx="4294967295" type="title"/>
          </p:nvPr>
        </p:nvSpPr>
        <p:spPr>
          <a:xfrm>
            <a:off x="372533" y="465667"/>
            <a:ext cx="75946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2: Relocation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Shape 359"/>
          <p:cNvSpPr/>
          <p:nvPr/>
        </p:nvSpPr>
        <p:spPr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main()</a:t>
            </a:r>
            <a:endParaRPr/>
          </a:p>
        </p:txBody>
      </p:sp>
      <p:sp>
        <p:nvSpPr>
          <p:cNvPr id="360" name="Shape 360"/>
          <p:cNvSpPr txBox="1"/>
          <p:nvPr/>
        </p:nvSpPr>
        <p:spPr>
          <a:xfrm>
            <a:off x="414865" y="3395828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main.o</a:t>
            </a: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sum()</a:t>
            </a:r>
            <a:endParaRPr/>
          </a:p>
        </p:txBody>
      </p:sp>
      <p:sp>
        <p:nvSpPr>
          <p:cNvPr id="362" name="Shape 362"/>
          <p:cNvSpPr txBox="1"/>
          <p:nvPr/>
        </p:nvSpPr>
        <p:spPr>
          <a:xfrm>
            <a:off x="381000" y="4738689"/>
            <a:ext cx="874368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sum.o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3" name="Shape 363"/>
          <p:cNvSpPr/>
          <p:nvPr/>
        </p:nvSpPr>
        <p:spPr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code</a:t>
            </a:r>
            <a:endParaRPr/>
          </a:p>
        </p:txBody>
      </p:sp>
      <p:sp>
        <p:nvSpPr>
          <p:cNvPr id="364" name="Shape 364"/>
          <p:cNvSpPr/>
          <p:nvPr/>
        </p:nvSpPr>
        <p:spPr>
          <a:xfrm>
            <a:off x="508174" y="4235450"/>
            <a:ext cx="2278062" cy="322262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array[2]={1,2}</a:t>
            </a: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508174" y="2590800"/>
            <a:ext cx="2278062" cy="36195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data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389467" y="1306513"/>
            <a:ext cx="3226502" cy="45647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Relocatable Object Files</a:t>
            </a:r>
            <a:endParaRPr/>
          </a:p>
        </p:txBody>
      </p:sp>
      <p:sp>
        <p:nvSpPr>
          <p:cNvPr id="367" name="Shape 367"/>
          <p:cNvSpPr txBox="1"/>
          <p:nvPr/>
        </p:nvSpPr>
        <p:spPr>
          <a:xfrm>
            <a:off x="2778299" y="2112963"/>
            <a:ext cx="871049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endParaRPr/>
          </a:p>
        </p:txBody>
      </p:sp>
      <p:sp>
        <p:nvSpPr>
          <p:cNvPr id="368" name="Shape 368"/>
          <p:cNvSpPr txBox="1"/>
          <p:nvPr/>
        </p:nvSpPr>
        <p:spPr>
          <a:xfrm>
            <a:off x="2778299" y="2478088"/>
            <a:ext cx="871049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endParaRPr/>
          </a:p>
        </p:txBody>
      </p:sp>
      <p:sp>
        <p:nvSpPr>
          <p:cNvPr id="369" name="Shape 369"/>
          <p:cNvSpPr txBox="1"/>
          <p:nvPr/>
        </p:nvSpPr>
        <p:spPr>
          <a:xfrm>
            <a:off x="2778299" y="3741738"/>
            <a:ext cx="871049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endParaRPr/>
          </a:p>
        </p:txBody>
      </p:sp>
      <p:sp>
        <p:nvSpPr>
          <p:cNvPr id="370" name="Shape 370"/>
          <p:cNvSpPr txBox="1"/>
          <p:nvPr/>
        </p:nvSpPr>
        <p:spPr>
          <a:xfrm>
            <a:off x="2778299" y="4154488"/>
            <a:ext cx="871049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.data</a:t>
            </a:r>
            <a:endParaRPr/>
          </a:p>
        </p:txBody>
      </p:sp>
      <p:sp>
        <p:nvSpPr>
          <p:cNvPr id="371" name="Shape 371"/>
          <p:cNvSpPr txBox="1"/>
          <p:nvPr/>
        </p:nvSpPr>
        <p:spPr>
          <a:xfrm>
            <a:off x="2778299" y="5103813"/>
            <a:ext cx="871049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.text</a:t>
            </a:r>
            <a:endParaRPr/>
          </a:p>
        </p:txBody>
      </p:sp>
      <p:grpSp>
        <p:nvGrpSpPr>
          <p:cNvPr id="372" name="Shape 372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373" name="Shape 373"/>
            <p:cNvSpPr/>
            <p:nvPr/>
          </p:nvSpPr>
          <p:spPr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Headers</a:t>
              </a: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main()</a:t>
              </a: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sum()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76" name="Shape 376"/>
            <p:cNvSpPr txBox="1"/>
            <p:nvPr/>
          </p:nvSpPr>
          <p:spPr>
            <a:xfrm>
              <a:off x="4948237" y="2136774"/>
              <a:ext cx="309563" cy="3635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More system code</a:t>
              </a:r>
              <a:endParaRPr/>
            </a:p>
          </p:txBody>
        </p:sp>
        <p:sp>
          <p:nvSpPr>
            <p:cNvPr id="378" name="Shape 378"/>
            <p:cNvSpPr txBox="1"/>
            <p:nvPr/>
          </p:nvSpPr>
          <p:spPr>
            <a:xfrm>
              <a:off x="5105400" y="1306513"/>
              <a:ext cx="2995862" cy="456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Executable Object File</a:t>
              </a:r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7772400" y="2628899"/>
              <a:ext cx="304800" cy="1928813"/>
            </a:xfrm>
            <a:prstGeom prst="rightBrace">
              <a:avLst>
                <a:gd fmla="val 59766" name="adj1"/>
                <a:gd fmla="val 50000" name="adj2"/>
              </a:avLst>
            </a:prstGeom>
            <a:noFill/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380" name="Shape 380"/>
            <p:cNvSpPr txBox="1"/>
            <p:nvPr/>
          </p:nvSpPr>
          <p:spPr>
            <a:xfrm>
              <a:off x="8068413" y="3224742"/>
              <a:ext cx="871049" cy="3549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.text</a:t>
              </a:r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.symtab</a:t>
              </a:r>
              <a:endParaRPr/>
            </a:p>
            <a:p>
              <a:pPr indent="0" lvl="0" marL="0" marR="0" rtl="0" algn="ctr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.debug</a:t>
              </a:r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7730316" y="4557713"/>
              <a:ext cx="304800" cy="676275"/>
            </a:xfrm>
            <a:prstGeom prst="rightBrace">
              <a:avLst>
                <a:gd fmla="val 18490" name="adj1"/>
                <a:gd fmla="val 50000" name="adj2"/>
              </a:avLst>
            </a:prstGeom>
            <a:noFill/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383" name="Shape 383"/>
            <p:cNvSpPr txBox="1"/>
            <p:nvPr/>
          </p:nvSpPr>
          <p:spPr>
            <a:xfrm>
              <a:off x="8068413" y="4696354"/>
              <a:ext cx="871049" cy="3549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.data</a:t>
              </a:r>
              <a:endParaRPr/>
            </a:p>
          </p:txBody>
        </p:sp>
        <p:cxnSp>
          <p:nvCxnSpPr>
            <p:cNvPr id="384" name="Shape 384"/>
            <p:cNvCxnSpPr/>
            <p:nvPr/>
          </p:nvCxnSpPr>
          <p:spPr>
            <a:xfrm>
              <a:off x="4038600" y="4106070"/>
              <a:ext cx="836613" cy="1587"/>
            </a:xfrm>
            <a:prstGeom prst="straightConnector1">
              <a:avLst/>
            </a:prstGeom>
            <a:noFill/>
            <a:ln cap="flat" cmpd="sng" w="76300">
              <a:solidFill>
                <a:srgbClr val="595959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385" name="Shape 385"/>
            <p:cNvCxnSpPr/>
            <p:nvPr/>
          </p:nvCxnSpPr>
          <p:spPr>
            <a:xfrm>
              <a:off x="4038600" y="2971800"/>
              <a:ext cx="836613" cy="392113"/>
            </a:xfrm>
            <a:prstGeom prst="straightConnector1">
              <a:avLst/>
            </a:prstGeom>
            <a:noFill/>
            <a:ln cap="flat" cmpd="sng" w="76300">
              <a:solidFill>
                <a:srgbClr val="595959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386" name="Shape 386"/>
            <p:cNvCxnSpPr/>
            <p:nvPr/>
          </p:nvCxnSpPr>
          <p:spPr>
            <a:xfrm flipH="1" rot="10800000">
              <a:off x="4038600" y="4849813"/>
              <a:ext cx="836613" cy="409575"/>
            </a:xfrm>
            <a:prstGeom prst="straightConnector1">
              <a:avLst/>
            </a:prstGeom>
            <a:noFill/>
            <a:ln cap="flat" cmpd="sng" w="76300">
              <a:solidFill>
                <a:srgbClr val="595959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sp>
          <p:nvSpPr>
            <p:cNvPr id="387" name="Shape 387"/>
            <p:cNvSpPr/>
            <p:nvPr/>
          </p:nvSpPr>
          <p:spPr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System code</a:t>
              </a:r>
              <a:endParaRPr/>
            </a:p>
          </p:txBody>
        </p:sp>
        <p:sp>
          <p:nvSpPr>
            <p:cNvPr id="388" name="Shape 388"/>
            <p:cNvSpPr/>
            <p:nvPr/>
          </p:nvSpPr>
          <p:spPr>
            <a:xfrm>
              <a:off x="5231590" y="4564063"/>
              <a:ext cx="2422525" cy="361950"/>
            </a:xfrm>
            <a:prstGeom prst="rect">
              <a:avLst/>
            </a:prstGeom>
            <a:solidFill>
              <a:srgbClr val="D5D5F4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System data</a:t>
              </a:r>
              <a:endParaRPr b="1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Shape 389"/>
            <p:cNvSpPr/>
            <p:nvPr/>
          </p:nvSpPr>
          <p:spPr>
            <a:xfrm>
              <a:off x="5231591" y="4942682"/>
              <a:ext cx="2422524" cy="322262"/>
            </a:xfrm>
            <a:prstGeom prst="rect">
              <a:avLst/>
            </a:prstGeom>
            <a:solidFill>
              <a:srgbClr val="D5D5F4"/>
            </a:solidFill>
            <a:ln cap="flat" cmpd="sng" w="255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9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int array[2]={1,2}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/>
          <p:nvPr>
            <p:ph idx="4294967295" type="title"/>
          </p:nvPr>
        </p:nvSpPr>
        <p:spPr>
          <a:xfrm>
            <a:off x="333904" y="445029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Relocation Entries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Shape 396"/>
          <p:cNvSpPr txBox="1"/>
          <p:nvPr/>
        </p:nvSpPr>
        <p:spPr>
          <a:xfrm>
            <a:off x="5715000" y="6551633"/>
            <a:ext cx="2933713" cy="30636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Source: </a:t>
            </a: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objdump –r –d main.o</a:t>
            </a:r>
            <a:endParaRPr b="1"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0" y="3581400"/>
            <a:ext cx="9144000" cy="2790636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0000000000000000 &lt;main&gt;: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0:   48 83 ec 08             sub    $0x8,%rsp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4:   be 02 00 00 00          mov    $0x2,%esi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9:   bf 00 00 00 00          mov    $0x0,%edi      </a:t>
            </a:r>
            <a:r>
              <a:rPr b="1" lang="en-US" sz="1600">
                <a:solidFill>
                  <a:srgbClr val="3366FF"/>
                </a:solidFill>
                <a:latin typeface="Courier New"/>
                <a:ea typeface="Courier New"/>
                <a:cs typeface="Courier New"/>
                <a:sym typeface="Courier New"/>
              </a:rPr>
              <a:t># %edi = &amp;array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</a:t>
            </a: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a: R_X86_64_32 array          </a:t>
            </a:r>
            <a:r>
              <a:rPr b="1" lang="en-US" sz="1600">
                <a:solidFill>
                  <a:srgbClr val="3366FF"/>
                </a:solidFill>
                <a:latin typeface="Courier New"/>
                <a:ea typeface="Courier New"/>
                <a:cs typeface="Courier New"/>
                <a:sym typeface="Courier New"/>
              </a:rPr>
              <a:t># Relocation entry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3366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e:   e8 00 00 00 00          callq  13 &lt;main+0x13&gt; </a:t>
            </a:r>
            <a:r>
              <a:rPr b="1" lang="en-US" sz="1600">
                <a:solidFill>
                  <a:srgbClr val="3366FF"/>
                </a:solidFill>
                <a:latin typeface="Courier New"/>
                <a:ea typeface="Courier New"/>
                <a:cs typeface="Courier New"/>
                <a:sym typeface="Courier New"/>
              </a:rPr>
              <a:t># sum()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</a:t>
            </a: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f: R_X86_64_PC32 sum-0x4      </a:t>
            </a:r>
            <a:r>
              <a:rPr b="1" lang="en-US" sz="1600">
                <a:solidFill>
                  <a:srgbClr val="3366FF"/>
                </a:solidFill>
                <a:latin typeface="Courier New"/>
                <a:ea typeface="Courier New"/>
                <a:cs typeface="Courier New"/>
                <a:sym typeface="Courier New"/>
              </a:rPr>
              <a:t># Relocation entry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13:   48 83 c4 08             add    $0x8,%rsp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17:   c3                      retq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8" name="Shape 398"/>
          <p:cNvSpPr/>
          <p:nvPr/>
        </p:nvSpPr>
        <p:spPr>
          <a:xfrm>
            <a:off x="8067113" y="6014373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main.o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9" name="Shape 399"/>
          <p:cNvSpPr/>
          <p:nvPr/>
        </p:nvSpPr>
        <p:spPr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array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sum(array,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0" name="Shape 400"/>
          <p:cNvSpPr/>
          <p:nvPr/>
        </p:nvSpPr>
        <p:spPr>
          <a:xfrm>
            <a:off x="3199906" y="3167984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 txBox="1"/>
          <p:nvPr>
            <p:ph idx="4294967295" type="title"/>
          </p:nvPr>
        </p:nvSpPr>
        <p:spPr>
          <a:xfrm>
            <a:off x="250826" y="152400"/>
            <a:ext cx="8918575" cy="11350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Relocated .text section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Shape 407"/>
          <p:cNvSpPr/>
          <p:nvPr/>
        </p:nvSpPr>
        <p:spPr>
          <a:xfrm>
            <a:off x="152400" y="3200400"/>
            <a:ext cx="181758" cy="328424"/>
          </a:xfrm>
          <a:prstGeom prst="rect">
            <a:avLst/>
          </a:prstGeom>
          <a:solidFill>
            <a:srgbClr val="F2F2F2"/>
          </a:solidFill>
          <a:ln cap="flat" cmpd="sng" w="126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8" name="Shape 408"/>
          <p:cNvSpPr txBox="1"/>
          <p:nvPr/>
        </p:nvSpPr>
        <p:spPr>
          <a:xfrm>
            <a:off x="76200" y="1330888"/>
            <a:ext cx="9017001" cy="4526497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00000000004004d0 &lt;main&gt;: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4004d0:       48 83 ec 08       sub    $0x8,%rsp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4004d4:       be 02 00 00 00    mov    $0x2,%esi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4004d9:       bf 18 10 60 00    mov   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$0x601018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,%edi 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 %edi = &amp;array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4004de:       e8 </a:t>
            </a:r>
            <a:r>
              <a:rPr b="1" lang="en-US" sz="160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05 00 00 00    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callq  </a:t>
            </a: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4004e8 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&lt;sum&gt;    # sum()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1600">
                <a:solidFill>
                  <a:srgbClr val="3366FF"/>
                </a:solidFill>
                <a:latin typeface="Courier New"/>
                <a:ea typeface="Courier New"/>
                <a:cs typeface="Courier New"/>
                <a:sym typeface="Courier New"/>
              </a:rPr>
              <a:t>4004e3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      48 83 c4 08       add    $0x8,%rsp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4004e7:       c3                retq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00000000004004e8 &lt;sum&gt;: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4004e8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      b8 00 00 00 00          mov    $0x0,%eax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4004ed:       ba 00 00 00 00          mov    $0x0,%edx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4004f2:       eb 09                   jmp    4004fd &lt;sum+0x15&gt;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4004f4:       48 63 ca                movslq %edx,%rcx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4004f7:       03 04 8f                add    (%rdi,%rcx,4),%eax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4004fa:       83 c2 01                add    $0x1,%edx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4004fd:       39 f2                   cmp    %esi,%edx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4004ff:       7c f3                   jl     4004f4 &lt;sum+0xc&gt;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400501:       f3 c3                   repz retq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9" name="Shape 409"/>
          <p:cNvSpPr txBox="1"/>
          <p:nvPr/>
        </p:nvSpPr>
        <p:spPr>
          <a:xfrm>
            <a:off x="115369" y="5943600"/>
            <a:ext cx="897783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callq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 uses PC-relative addressing for sum():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0x4004e8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</a:t>
            </a:r>
            <a:r>
              <a:rPr b="1" lang="en-US" sz="2000">
                <a:solidFill>
                  <a:srgbClr val="3366FF"/>
                </a:solidFill>
                <a:latin typeface="Courier New"/>
                <a:ea typeface="Courier New"/>
                <a:cs typeface="Courier New"/>
                <a:sym typeface="Courier New"/>
              </a:rPr>
              <a:t>0x4004e3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b="1" lang="en-US" sz="2000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0x5</a:t>
            </a: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7434" y="6522796"/>
            <a:ext cx="313980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Source: objdump -dx prog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>
            <p:ph idx="4294967295" type="title"/>
          </p:nvPr>
        </p:nvSpPr>
        <p:spPr>
          <a:xfrm>
            <a:off x="350838" y="3810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Loading Executable Object Files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Shape 417"/>
          <p:cNvSpPr/>
          <p:nvPr/>
        </p:nvSpPr>
        <p:spPr>
          <a:xfrm>
            <a:off x="323646" y="1567788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header</a:t>
            </a: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323646" y="1948788"/>
            <a:ext cx="2971800" cy="6096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header table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(required for executables)</a:t>
            </a: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.text section</a:t>
            </a:r>
            <a:endParaRPr/>
          </a:p>
        </p:txBody>
      </p:sp>
      <p:sp>
        <p:nvSpPr>
          <p:cNvPr id="420" name="Shape 420"/>
          <p:cNvSpPr/>
          <p:nvPr/>
        </p:nvSpPr>
        <p:spPr>
          <a:xfrm>
            <a:off x="323646" y="3701388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.data section</a:t>
            </a:r>
            <a:endParaRPr/>
          </a:p>
        </p:txBody>
      </p:sp>
      <p:sp>
        <p:nvSpPr>
          <p:cNvPr id="421" name="Shape 421"/>
          <p:cNvSpPr/>
          <p:nvPr/>
        </p:nvSpPr>
        <p:spPr>
          <a:xfrm>
            <a:off x="323646" y="4082388"/>
            <a:ext cx="2971800" cy="381000"/>
          </a:xfrm>
          <a:prstGeom prst="rect">
            <a:avLst/>
          </a:prstGeom>
          <a:solidFill>
            <a:srgbClr val="D5D5F4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.bss section</a:t>
            </a: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323646" y="4463388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.symtab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Shape 423"/>
          <p:cNvSpPr/>
          <p:nvPr/>
        </p:nvSpPr>
        <p:spPr>
          <a:xfrm>
            <a:off x="323646" y="4844388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.debug</a:t>
            </a:r>
            <a:endParaRPr/>
          </a:p>
        </p:txBody>
      </p:sp>
      <p:sp>
        <p:nvSpPr>
          <p:cNvPr id="424" name="Shape 424"/>
          <p:cNvSpPr/>
          <p:nvPr/>
        </p:nvSpPr>
        <p:spPr>
          <a:xfrm>
            <a:off x="323646" y="5987388"/>
            <a:ext cx="2971800" cy="6096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Section header table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(required for relocatables)</a:t>
            </a:r>
            <a:endParaRPr/>
          </a:p>
        </p:txBody>
      </p:sp>
      <p:sp>
        <p:nvSpPr>
          <p:cNvPr id="425" name="Shape 425"/>
          <p:cNvSpPr txBox="1"/>
          <p:nvPr/>
        </p:nvSpPr>
        <p:spPr>
          <a:xfrm>
            <a:off x="3269568" y="1413296"/>
            <a:ext cx="285954" cy="33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426" name="Shape 426"/>
          <p:cNvSpPr txBox="1"/>
          <p:nvPr/>
        </p:nvSpPr>
        <p:spPr>
          <a:xfrm>
            <a:off x="198806" y="1236452"/>
            <a:ext cx="2285154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427" name="Shape 427"/>
          <p:cNvSpPr/>
          <p:nvPr/>
        </p:nvSpPr>
        <p:spPr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virtual memory</a:t>
            </a:r>
            <a:endParaRPr/>
          </a:p>
        </p:txBody>
      </p:sp>
      <p:sp>
        <p:nvSpPr>
          <p:cNvPr id="428" name="Shape 428"/>
          <p:cNvSpPr/>
          <p:nvPr/>
        </p:nvSpPr>
        <p:spPr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Memory-mapped region for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libraries</a:t>
            </a:r>
            <a:endParaRPr/>
          </a:p>
        </p:txBody>
      </p:sp>
      <p:sp>
        <p:nvSpPr>
          <p:cNvPr id="429" name="Shape 429"/>
          <p:cNvSpPr/>
          <p:nvPr/>
        </p:nvSpPr>
        <p:spPr>
          <a:xfrm>
            <a:off x="4686829" y="3629025"/>
            <a:ext cx="2789237" cy="723900"/>
          </a:xfrm>
          <a:prstGeom prst="rect">
            <a:avLst/>
          </a:prstGeom>
          <a:solidFill>
            <a:srgbClr val="BFBFB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0" name="Shape 430"/>
          <p:cNvSpPr/>
          <p:nvPr/>
        </p:nvSpPr>
        <p:spPr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Run-time heap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(created by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431" name="Shape 431"/>
          <p:cNvSpPr/>
          <p:nvPr/>
        </p:nvSpPr>
        <p:spPr>
          <a:xfrm>
            <a:off x="4686829" y="2054225"/>
            <a:ext cx="2789237" cy="906463"/>
          </a:xfrm>
          <a:prstGeom prst="rect">
            <a:avLst/>
          </a:prstGeom>
          <a:solidFill>
            <a:srgbClr val="BFBFB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432" name="Shape 432"/>
          <p:cNvCxnSpPr/>
          <p:nvPr/>
        </p:nvCxnSpPr>
        <p:spPr>
          <a:xfrm flipH="1" rot="10800000">
            <a:off x="6076950" y="3957638"/>
            <a:ext cx="1588" cy="3841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33" name="Shape 433"/>
          <p:cNvSpPr/>
          <p:nvPr/>
        </p:nvSpPr>
        <p:spPr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stack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(created at runtime)</a:t>
            </a:r>
            <a:endParaRPr/>
          </a:p>
        </p:txBody>
      </p:sp>
      <p:cxnSp>
        <p:nvCxnSpPr>
          <p:cNvPr id="434" name="Shape 434"/>
          <p:cNvCxnSpPr/>
          <p:nvPr/>
        </p:nvCxnSpPr>
        <p:spPr>
          <a:xfrm>
            <a:off x="6076950" y="2282825"/>
            <a:ext cx="1588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35" name="Shape 435"/>
          <p:cNvSpPr/>
          <p:nvPr/>
        </p:nvSpPr>
        <p:spPr>
          <a:xfrm>
            <a:off x="4686829" y="6312958"/>
            <a:ext cx="2789238" cy="396875"/>
          </a:xfrm>
          <a:prstGeom prst="rect">
            <a:avLst/>
          </a:prstGeom>
          <a:solidFill>
            <a:srgbClr val="BFBFB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Unused</a:t>
            </a:r>
            <a:endParaRPr/>
          </a:p>
        </p:txBody>
      </p:sp>
      <p:sp>
        <p:nvSpPr>
          <p:cNvPr id="436" name="Shape 436"/>
          <p:cNvSpPr txBox="1"/>
          <p:nvPr/>
        </p:nvSpPr>
        <p:spPr>
          <a:xfrm>
            <a:off x="4421194" y="6531510"/>
            <a:ext cx="285954" cy="33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437" name="Shape 437"/>
          <p:cNvSpPr txBox="1"/>
          <p:nvPr/>
        </p:nvSpPr>
        <p:spPr>
          <a:xfrm>
            <a:off x="7834221" y="2108200"/>
            <a:ext cx="869831" cy="80855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%rsp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(stack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pointer)</a:t>
            </a:r>
            <a:endParaRPr/>
          </a:p>
        </p:txBody>
      </p:sp>
      <p:cxnSp>
        <p:nvCxnSpPr>
          <p:cNvPr id="438" name="Shape 438"/>
          <p:cNvCxnSpPr/>
          <p:nvPr/>
        </p:nvCxnSpPr>
        <p:spPr>
          <a:xfrm flipH="1">
            <a:off x="7527834" y="2279650"/>
            <a:ext cx="384175" cy="1588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39" name="Shape 439"/>
          <p:cNvSpPr txBox="1"/>
          <p:nvPr/>
        </p:nvSpPr>
        <p:spPr>
          <a:xfrm>
            <a:off x="7677150" y="899576"/>
            <a:ext cx="1314450" cy="819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invisible to user code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0" name="Shape 440"/>
          <p:cNvCxnSpPr/>
          <p:nvPr/>
        </p:nvCxnSpPr>
        <p:spPr>
          <a:xfrm flipH="1" rot="10800000">
            <a:off x="7543800" y="1257568"/>
            <a:ext cx="1588" cy="4603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41" name="Shape 441"/>
          <p:cNvSpPr txBox="1"/>
          <p:nvPr/>
        </p:nvSpPr>
        <p:spPr>
          <a:xfrm>
            <a:off x="7888288" y="4173538"/>
            <a:ext cx="552052" cy="32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brk</a:t>
            </a:r>
            <a:endParaRPr/>
          </a:p>
        </p:txBody>
      </p:sp>
      <p:cxnSp>
        <p:nvCxnSpPr>
          <p:cNvPr id="442" name="Shape 442"/>
          <p:cNvCxnSpPr/>
          <p:nvPr/>
        </p:nvCxnSpPr>
        <p:spPr>
          <a:xfrm flipH="1">
            <a:off x="7504113" y="4340225"/>
            <a:ext cx="384175" cy="1588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43" name="Shape 443"/>
          <p:cNvSpPr txBox="1"/>
          <p:nvPr/>
        </p:nvSpPr>
        <p:spPr>
          <a:xfrm>
            <a:off x="3810000" y="6172200"/>
            <a:ext cx="920542" cy="26994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0x400000</a:t>
            </a:r>
            <a:endParaRPr b="1" sz="1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4" name="Shape 444"/>
          <p:cNvSpPr/>
          <p:nvPr/>
        </p:nvSpPr>
        <p:spPr>
          <a:xfrm>
            <a:off x="4686829" y="5017558"/>
            <a:ext cx="2789238" cy="669925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Read/write data segment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.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bss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445" name="Shape 445"/>
          <p:cNvSpPr/>
          <p:nvPr/>
        </p:nvSpPr>
        <p:spPr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Read-only code segment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.init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.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text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.rodata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446" name="Shape 446"/>
          <p:cNvSpPr/>
          <p:nvPr/>
        </p:nvSpPr>
        <p:spPr>
          <a:xfrm>
            <a:off x="7524750" y="5026025"/>
            <a:ext cx="76200" cy="1295400"/>
          </a:xfrm>
          <a:prstGeom prst="rightBrace">
            <a:avLst>
              <a:gd fmla="val 141667" name="adj1"/>
              <a:gd fmla="val 50000" name="adj2"/>
            </a:avLst>
          </a:prstGeom>
          <a:noFill/>
          <a:ln cap="flat" cmpd="sng" w="12600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7" name="Shape 447"/>
          <p:cNvSpPr txBox="1"/>
          <p:nvPr/>
        </p:nvSpPr>
        <p:spPr>
          <a:xfrm>
            <a:off x="7677150" y="5010150"/>
            <a:ext cx="1149459" cy="130093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Loaded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</a:t>
            </a:r>
            <a:endParaRPr/>
          </a:p>
        </p:txBody>
      </p:sp>
      <p:sp>
        <p:nvSpPr>
          <p:cNvPr id="448" name="Shape 448"/>
          <p:cNvSpPr/>
          <p:nvPr/>
        </p:nvSpPr>
        <p:spPr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.rodata section</a:t>
            </a:r>
            <a:endParaRPr/>
          </a:p>
        </p:txBody>
      </p:sp>
      <p:sp>
        <p:nvSpPr>
          <p:cNvPr id="449" name="Shape 449"/>
          <p:cNvSpPr/>
          <p:nvPr/>
        </p:nvSpPr>
        <p:spPr>
          <a:xfrm>
            <a:off x="323646" y="5225388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.line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Shape 450"/>
          <p:cNvSpPr/>
          <p:nvPr/>
        </p:nvSpPr>
        <p:spPr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.init section</a:t>
            </a:r>
            <a:endParaRPr/>
          </a:p>
        </p:txBody>
      </p:sp>
      <p:sp>
        <p:nvSpPr>
          <p:cNvPr id="451" name="Shape 451"/>
          <p:cNvSpPr/>
          <p:nvPr/>
        </p:nvSpPr>
        <p:spPr>
          <a:xfrm>
            <a:off x="323646" y="5606388"/>
            <a:ext cx="2971800" cy="381000"/>
          </a:xfrm>
          <a:prstGeom prst="rect">
            <a:avLst/>
          </a:prstGeom>
          <a:solidFill>
            <a:srgbClr val="F2F2F2"/>
          </a:solidFill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.strtab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/>
          <p:nvPr>
            <p:ph idx="4294967295" type="title"/>
          </p:nvPr>
        </p:nvSpPr>
        <p:spPr>
          <a:xfrm>
            <a:off x="355070" y="304800"/>
            <a:ext cx="8831262" cy="105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Packaging Commonly Used Functions</a:t>
            </a:r>
            <a:endParaRPr/>
          </a:p>
        </p:txBody>
      </p:sp>
      <p:sp>
        <p:nvSpPr>
          <p:cNvPr id="458" name="Shape 458"/>
          <p:cNvSpPr txBox="1"/>
          <p:nvPr>
            <p:ph idx="1" type="body"/>
          </p:nvPr>
        </p:nvSpPr>
        <p:spPr>
          <a:xfrm>
            <a:off x="362161" y="1333500"/>
            <a:ext cx="8307387" cy="52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package functions commonly used by programmers?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Math, I/O, memory management, string manipulation, etc.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Awkward, given the linker framework so far: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Option 1: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all functions into a single source file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Programmers link big object file into their programs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and time inefficient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Option 2: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each function in a separate source file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Programmers explicitly link appropriate binaries into their programs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efficient, but burdensome on the programmer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/>
          <p:nvPr>
            <p:ph idx="4294967295" type="title"/>
          </p:nvPr>
        </p:nvSpPr>
        <p:spPr>
          <a:xfrm>
            <a:off x="379412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Old-fashioned Solution: Static Libraries</a:t>
            </a:r>
            <a:endParaRPr/>
          </a:p>
        </p:txBody>
      </p:sp>
      <p:sp>
        <p:nvSpPr>
          <p:cNvPr id="465" name="Shape 465"/>
          <p:cNvSpPr txBox="1"/>
          <p:nvPr>
            <p:ph idx="1" type="body"/>
          </p:nvPr>
        </p:nvSpPr>
        <p:spPr>
          <a:xfrm>
            <a:off x="379413" y="1447800"/>
            <a:ext cx="8459787" cy="4767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Static libraries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(.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rgbClr val="000004"/>
                </a:solidFill>
                <a:latin typeface="Calibri"/>
                <a:ea typeface="Calibri"/>
                <a:cs typeface="Calibri"/>
                <a:sym typeface="Calibri"/>
              </a:rPr>
              <a:t>archive files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Concatenate related relocatable object files into a single file with an index (called an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Enhance linker so that it tries to resolve unresolved external references by looking for the symbols in one or more archives.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5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 archive member file resolves reference, link it  into the executable.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C Program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array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sum(array,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s += a[i];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3199906" y="4442937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7871984" y="4433473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sum.c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/>
          <p:nvPr>
            <p:ph idx="4294967295" type="title"/>
          </p:nvPr>
        </p:nvSpPr>
        <p:spPr>
          <a:xfrm>
            <a:off x="503238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Static Libraries</a:t>
            </a:r>
            <a:endParaRPr/>
          </a:p>
        </p:txBody>
      </p:sp>
      <p:cxnSp>
        <p:nvCxnSpPr>
          <p:cNvPr id="472" name="Shape 472"/>
          <p:cNvCxnSpPr/>
          <p:nvPr/>
        </p:nvCxnSpPr>
        <p:spPr>
          <a:xfrm>
            <a:off x="1295400" y="1919981"/>
            <a:ext cx="1588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73" name="Shape 473"/>
          <p:cNvSpPr/>
          <p:nvPr/>
        </p:nvSpPr>
        <p:spPr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</a:t>
            </a:r>
            <a:endParaRPr/>
          </a:p>
        </p:txBody>
      </p:sp>
      <p:sp>
        <p:nvSpPr>
          <p:cNvPr id="474" name="Shape 474"/>
          <p:cNvSpPr txBox="1"/>
          <p:nvPr/>
        </p:nvSpPr>
        <p:spPr>
          <a:xfrm>
            <a:off x="771525" y="1615181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atoi.c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5" name="Shape 475"/>
          <p:cNvSpPr txBox="1"/>
          <p:nvPr/>
        </p:nvSpPr>
        <p:spPr>
          <a:xfrm>
            <a:off x="955675" y="2986781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atoi.o</a:t>
            </a: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2286000" y="2289869"/>
            <a:ext cx="1371600" cy="360909"/>
          </a:xfrm>
          <a:prstGeom prst="rect">
            <a:avLst/>
          </a:prstGeom>
          <a:solidFill>
            <a:srgbClr val="D5D5F4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</a:t>
            </a:r>
            <a:endParaRPr/>
          </a:p>
        </p:txBody>
      </p:sp>
      <p:sp>
        <p:nvSpPr>
          <p:cNvPr id="477" name="Shape 477"/>
          <p:cNvSpPr txBox="1"/>
          <p:nvPr/>
        </p:nvSpPr>
        <p:spPr>
          <a:xfrm>
            <a:off x="2297113" y="1615181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printf.c</a:t>
            </a:r>
            <a:endParaRPr/>
          </a:p>
        </p:txBody>
      </p:sp>
      <p:sp>
        <p:nvSpPr>
          <p:cNvPr id="478" name="Shape 478"/>
          <p:cNvSpPr txBox="1"/>
          <p:nvPr/>
        </p:nvSpPr>
        <p:spPr>
          <a:xfrm>
            <a:off x="2316163" y="2986781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printf.o</a:t>
            </a:r>
            <a:endParaRPr/>
          </a:p>
        </p:txBody>
      </p:sp>
      <p:cxnSp>
        <p:nvCxnSpPr>
          <p:cNvPr id="479" name="Shape 479"/>
          <p:cNvCxnSpPr/>
          <p:nvPr/>
        </p:nvCxnSpPr>
        <p:spPr>
          <a:xfrm>
            <a:off x="2971800" y="1919981"/>
            <a:ext cx="1588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480" name="Shape 480"/>
          <p:cNvCxnSpPr/>
          <p:nvPr/>
        </p:nvCxnSpPr>
        <p:spPr>
          <a:xfrm>
            <a:off x="1295400" y="2681981"/>
            <a:ext cx="1588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481" name="Shape 481"/>
          <p:cNvCxnSpPr/>
          <p:nvPr/>
        </p:nvCxnSpPr>
        <p:spPr>
          <a:xfrm>
            <a:off x="2971800" y="2681981"/>
            <a:ext cx="1588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482" name="Shape 482"/>
          <p:cNvCxnSpPr/>
          <p:nvPr/>
        </p:nvCxnSpPr>
        <p:spPr>
          <a:xfrm>
            <a:off x="2971800" y="3364606"/>
            <a:ext cx="1588" cy="471488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83" name="Shape 483"/>
          <p:cNvSpPr txBox="1"/>
          <p:nvPr/>
        </p:nvSpPr>
        <p:spPr>
          <a:xfrm>
            <a:off x="2511425" y="4674294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libc.a</a:t>
            </a:r>
            <a:endParaRPr/>
          </a:p>
        </p:txBody>
      </p:sp>
      <p:cxnSp>
        <p:nvCxnSpPr>
          <p:cNvPr id="484" name="Shape 484"/>
          <p:cNvCxnSpPr/>
          <p:nvPr/>
        </p:nvCxnSpPr>
        <p:spPr>
          <a:xfrm flipH="1">
            <a:off x="3884613" y="3302694"/>
            <a:ext cx="1298575" cy="4572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85" name="Shape 485"/>
          <p:cNvSpPr/>
          <p:nvPr/>
        </p:nvSpPr>
        <p:spPr>
          <a:xfrm>
            <a:off x="1828800" y="3836094"/>
            <a:ext cx="2971800" cy="360909"/>
          </a:xfrm>
          <a:prstGeom prst="rect">
            <a:avLst/>
          </a:prstGeom>
          <a:solidFill>
            <a:srgbClr val="D5D5F4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Archiver (ar)</a:t>
            </a:r>
            <a:endParaRPr/>
          </a:p>
        </p:txBody>
      </p:sp>
      <p:sp>
        <p:nvSpPr>
          <p:cNvPr id="486" name="Shape 486"/>
          <p:cNvSpPr txBox="1"/>
          <p:nvPr/>
        </p:nvSpPr>
        <p:spPr>
          <a:xfrm>
            <a:off x="3886200" y="2159694"/>
            <a:ext cx="436563" cy="454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487" name="Shape 487"/>
          <p:cNvSpPr/>
          <p:nvPr/>
        </p:nvSpPr>
        <p:spPr>
          <a:xfrm>
            <a:off x="4572000" y="2300981"/>
            <a:ext cx="1371600" cy="360909"/>
          </a:xfrm>
          <a:prstGeom prst="rect">
            <a:avLst/>
          </a:prstGeom>
          <a:solidFill>
            <a:srgbClr val="D5D5F4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</a:t>
            </a:r>
            <a:endParaRPr/>
          </a:p>
        </p:txBody>
      </p:sp>
      <p:sp>
        <p:nvSpPr>
          <p:cNvPr id="488" name="Shape 488"/>
          <p:cNvSpPr txBox="1"/>
          <p:nvPr/>
        </p:nvSpPr>
        <p:spPr>
          <a:xfrm>
            <a:off x="4583113" y="1626294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random.c</a:t>
            </a:r>
            <a:endParaRPr/>
          </a:p>
        </p:txBody>
      </p:sp>
      <p:sp>
        <p:nvSpPr>
          <p:cNvPr id="489" name="Shape 489"/>
          <p:cNvSpPr txBox="1"/>
          <p:nvPr/>
        </p:nvSpPr>
        <p:spPr>
          <a:xfrm>
            <a:off x="4602163" y="2997894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random.o</a:t>
            </a:r>
            <a:endParaRPr/>
          </a:p>
        </p:txBody>
      </p:sp>
      <p:cxnSp>
        <p:nvCxnSpPr>
          <p:cNvPr id="490" name="Shape 490"/>
          <p:cNvCxnSpPr/>
          <p:nvPr/>
        </p:nvCxnSpPr>
        <p:spPr>
          <a:xfrm>
            <a:off x="5257800" y="1931094"/>
            <a:ext cx="1588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491" name="Shape 491"/>
          <p:cNvCxnSpPr/>
          <p:nvPr/>
        </p:nvCxnSpPr>
        <p:spPr>
          <a:xfrm>
            <a:off x="5257800" y="2693094"/>
            <a:ext cx="1588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492" name="Shape 492"/>
          <p:cNvCxnSpPr/>
          <p:nvPr/>
        </p:nvCxnSpPr>
        <p:spPr>
          <a:xfrm>
            <a:off x="1295400" y="3302694"/>
            <a:ext cx="1219200" cy="4572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93" name="Shape 493"/>
          <p:cNvSpPr txBox="1"/>
          <p:nvPr/>
        </p:nvSpPr>
        <p:spPr>
          <a:xfrm>
            <a:off x="5095875" y="3759894"/>
            <a:ext cx="3637832" cy="55746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unix&gt; ar rs libc.a \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 atoi.o printf.o … random.o</a:t>
            </a:r>
            <a:endParaRPr b="1" sz="1600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94" name="Shape 494"/>
          <p:cNvCxnSpPr/>
          <p:nvPr/>
        </p:nvCxnSpPr>
        <p:spPr>
          <a:xfrm>
            <a:off x="2971800" y="4279006"/>
            <a:ext cx="1588" cy="4572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495" name="Shape 495"/>
          <p:cNvSpPr txBox="1"/>
          <p:nvPr/>
        </p:nvSpPr>
        <p:spPr>
          <a:xfrm>
            <a:off x="3886200" y="4654714"/>
            <a:ext cx="2971800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 standard library</a:t>
            </a:r>
            <a:endParaRPr/>
          </a:p>
        </p:txBody>
      </p:sp>
      <p:sp>
        <p:nvSpPr>
          <p:cNvPr id="496" name="Shape 496"/>
          <p:cNvSpPr txBox="1"/>
          <p:nvPr/>
        </p:nvSpPr>
        <p:spPr>
          <a:xfrm>
            <a:off x="457200" y="5562600"/>
            <a:ext cx="8307387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Archiver allows incremental updates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Recompile function that changes and replace .o file in archive.</a:t>
            </a:r>
            <a:endParaRPr/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/>
          <p:nvPr>
            <p:ph idx="4294967295" type="title"/>
          </p:nvPr>
        </p:nvSpPr>
        <p:spPr>
          <a:xfrm>
            <a:off x="350838" y="3048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Commonly Used Libraries</a:t>
            </a:r>
            <a:endParaRPr/>
          </a:p>
        </p:txBody>
      </p:sp>
      <p:sp>
        <p:nvSpPr>
          <p:cNvPr id="503" name="Shape 503"/>
          <p:cNvSpPr txBox="1"/>
          <p:nvPr>
            <p:ph idx="1" type="body"/>
          </p:nvPr>
        </p:nvSpPr>
        <p:spPr>
          <a:xfrm>
            <a:off x="354012" y="1220788"/>
            <a:ext cx="8307387" cy="315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libc.a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(the C standard library)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4.6 MB archive of 1496 object files.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I/O, memory allocation, signal handling, string handling, data and time, random numbers, integer math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libm.a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(the C math library)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MB archive of 444 object files. 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floating point math (sin, cos, tan, log, exp, sqrt, …) 	</a:t>
            </a:r>
            <a:endParaRPr/>
          </a:p>
          <a:p>
            <a:pPr indent="-342900" lvl="0" marL="342900" marR="0" rtl="0" algn="l">
              <a:lnSpc>
                <a:spcPct val="8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3000"/>
              </a:lnSpc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Shape 504"/>
          <p:cNvSpPr txBox="1"/>
          <p:nvPr/>
        </p:nvSpPr>
        <p:spPr>
          <a:xfrm>
            <a:off x="914400" y="3677347"/>
            <a:ext cx="2767502" cy="2874352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 ar –t libc.a | sort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fprintf.o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fpu_control.o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fputc.o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freopen.o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fscanf.o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fseek.o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fstab.o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</p:txBody>
      </p:sp>
      <p:sp>
        <p:nvSpPr>
          <p:cNvPr id="505" name="Shape 505"/>
          <p:cNvSpPr txBox="1"/>
          <p:nvPr/>
        </p:nvSpPr>
        <p:spPr>
          <a:xfrm>
            <a:off x="4754874" y="3677347"/>
            <a:ext cx="2767502" cy="2874352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 ar –t libm.a | sort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e_acosf.o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e_acosh.o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e_acoshf.o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e_acoshl.o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e_acosl.o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e_asin.o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e_asinf.o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e_asinl.o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/>
          <p:nvPr>
            <p:ph type="title"/>
          </p:nvPr>
        </p:nvSpPr>
        <p:spPr>
          <a:xfrm>
            <a:off x="357019" y="435678"/>
            <a:ext cx="3452982" cy="12407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with Static Libraries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Shape 511"/>
          <p:cNvSpPr/>
          <p:nvPr/>
        </p:nvSpPr>
        <p:spPr>
          <a:xfrm>
            <a:off x="216694" y="2020989"/>
            <a:ext cx="3517106" cy="3787833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"vector.h"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{3, 4};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addvec(x, y, z,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"z = [%d %d]\n”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z[0], z[1]);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12" name="Shape 512"/>
          <p:cNvSpPr/>
          <p:nvPr/>
        </p:nvSpPr>
        <p:spPr>
          <a:xfrm>
            <a:off x="2604184" y="5257800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main2.c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3" name="Shape 513"/>
          <p:cNvSpPr/>
          <p:nvPr/>
        </p:nvSpPr>
        <p:spPr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addvec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z[i] = x[i] + y[i];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Shape 514"/>
          <p:cNvSpPr/>
          <p:nvPr/>
        </p:nvSpPr>
        <p:spPr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multvec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    for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z[i] = x[i] * y[i];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5" name="Shape 515"/>
          <p:cNvSpPr/>
          <p:nvPr/>
        </p:nvSpPr>
        <p:spPr>
          <a:xfrm>
            <a:off x="7203940" y="5527595"/>
            <a:ext cx="1482860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multvec.c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6" name="Shape 516"/>
          <p:cNvSpPr/>
          <p:nvPr/>
        </p:nvSpPr>
        <p:spPr>
          <a:xfrm>
            <a:off x="7342462" y="3341132"/>
            <a:ext cx="1344338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addvec.c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7" name="Shape 517"/>
          <p:cNvSpPr/>
          <p:nvPr/>
        </p:nvSpPr>
        <p:spPr>
          <a:xfrm rot="5400000">
            <a:off x="6210300" y="-583168"/>
            <a:ext cx="381000" cy="4267200"/>
          </a:xfrm>
          <a:prstGeom prst="leftBrace">
            <a:avLst>
              <a:gd fmla="val 233773" name="adj1"/>
              <a:gd fmla="val 50261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518" name="Shape 518"/>
          <p:cNvSpPr txBox="1"/>
          <p:nvPr/>
        </p:nvSpPr>
        <p:spPr>
          <a:xfrm>
            <a:off x="5791200" y="914400"/>
            <a:ext cx="176281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libvector.a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/>
          <p:nvPr>
            <p:ph idx="4294967295" type="title"/>
          </p:nvPr>
        </p:nvSpPr>
        <p:spPr>
          <a:xfrm>
            <a:off x="404813" y="284162"/>
            <a:ext cx="5614987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with Static Libraries</a:t>
            </a:r>
            <a:endParaRPr/>
          </a:p>
        </p:txBody>
      </p:sp>
      <p:cxnSp>
        <p:nvCxnSpPr>
          <p:cNvPr id="525" name="Shape 525"/>
          <p:cNvCxnSpPr/>
          <p:nvPr/>
        </p:nvCxnSpPr>
        <p:spPr>
          <a:xfrm>
            <a:off x="698500" y="2582862"/>
            <a:ext cx="1587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26" name="Shape 526"/>
          <p:cNvSpPr/>
          <p:nvPr/>
        </p:nvSpPr>
        <p:spPr>
          <a:xfrm>
            <a:off x="174625" y="2992438"/>
            <a:ext cx="2070100" cy="644525"/>
          </a:xfrm>
          <a:prstGeom prst="rect">
            <a:avLst/>
          </a:prstGeom>
          <a:solidFill>
            <a:srgbClr val="D5D5F4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</a:t>
            </a:r>
            <a:endParaRPr/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cpp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cc1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27" name="Shape 527"/>
          <p:cNvSpPr txBox="1"/>
          <p:nvPr/>
        </p:nvSpPr>
        <p:spPr>
          <a:xfrm>
            <a:off x="152400" y="2286000"/>
            <a:ext cx="114676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main2.c</a:t>
            </a:r>
            <a:endParaRPr/>
          </a:p>
        </p:txBody>
      </p:sp>
      <p:sp>
        <p:nvSpPr>
          <p:cNvPr id="528" name="Shape 528"/>
          <p:cNvSpPr txBox="1"/>
          <p:nvPr/>
        </p:nvSpPr>
        <p:spPr>
          <a:xfrm>
            <a:off x="1801813" y="3994150"/>
            <a:ext cx="114676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main2.o</a:t>
            </a:r>
            <a:endParaRPr/>
          </a:p>
        </p:txBody>
      </p:sp>
      <p:cxnSp>
        <p:nvCxnSpPr>
          <p:cNvPr id="529" name="Shape 529"/>
          <p:cNvCxnSpPr/>
          <p:nvPr/>
        </p:nvCxnSpPr>
        <p:spPr>
          <a:xfrm>
            <a:off x="1241425" y="3681413"/>
            <a:ext cx="815975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30" name="Shape 530"/>
          <p:cNvCxnSpPr/>
          <p:nvPr/>
        </p:nvCxnSpPr>
        <p:spPr>
          <a:xfrm>
            <a:off x="2344738" y="4291013"/>
            <a:ext cx="762000" cy="3048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31" name="Shape 531"/>
          <p:cNvSpPr txBox="1"/>
          <p:nvPr/>
        </p:nvSpPr>
        <p:spPr>
          <a:xfrm>
            <a:off x="5353050" y="3263900"/>
            <a:ext cx="1008907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libc.a</a:t>
            </a:r>
            <a:endParaRPr/>
          </a:p>
        </p:txBody>
      </p:sp>
      <p:cxnSp>
        <p:nvCxnSpPr>
          <p:cNvPr id="532" name="Shape 532"/>
          <p:cNvCxnSpPr/>
          <p:nvPr/>
        </p:nvCxnSpPr>
        <p:spPr>
          <a:xfrm>
            <a:off x="3981451" y="3649663"/>
            <a:ext cx="1587" cy="102235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33" name="Shape 533"/>
          <p:cNvSpPr/>
          <p:nvPr/>
        </p:nvSpPr>
        <p:spPr>
          <a:xfrm>
            <a:off x="2497138" y="4672013"/>
            <a:ext cx="2971800" cy="360909"/>
          </a:xfrm>
          <a:prstGeom prst="rect">
            <a:avLst/>
          </a:prstGeom>
          <a:solidFill>
            <a:srgbClr val="D5D5F4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34" name="Shape 534"/>
          <p:cNvSpPr txBox="1"/>
          <p:nvPr/>
        </p:nvSpPr>
        <p:spPr>
          <a:xfrm>
            <a:off x="3519593" y="5518150"/>
            <a:ext cx="1012890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prog2c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35" name="Shape 535"/>
          <p:cNvCxnSpPr/>
          <p:nvPr/>
        </p:nvCxnSpPr>
        <p:spPr>
          <a:xfrm>
            <a:off x="3981450" y="5047191"/>
            <a:ext cx="1588" cy="414338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36" name="Shape 536"/>
          <p:cNvSpPr txBox="1"/>
          <p:nvPr/>
        </p:nvSpPr>
        <p:spPr>
          <a:xfrm>
            <a:off x="5577022" y="3886200"/>
            <a:ext cx="3185978" cy="626391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printf.o </a:t>
            </a:r>
            <a:r>
              <a:rPr b="1" i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and any other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modules called by </a:t>
            </a: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printf.o </a:t>
            </a:r>
            <a:endParaRPr/>
          </a:p>
        </p:txBody>
      </p:sp>
      <p:sp>
        <p:nvSpPr>
          <p:cNvPr id="537" name="Shape 537"/>
          <p:cNvSpPr txBox="1"/>
          <p:nvPr/>
        </p:nvSpPr>
        <p:spPr>
          <a:xfrm>
            <a:off x="3187700" y="3263900"/>
            <a:ext cx="1698199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libvector.a</a:t>
            </a:r>
            <a:endParaRPr/>
          </a:p>
        </p:txBody>
      </p:sp>
      <p:sp>
        <p:nvSpPr>
          <p:cNvPr id="538" name="Shape 538"/>
          <p:cNvSpPr txBox="1"/>
          <p:nvPr/>
        </p:nvSpPr>
        <p:spPr>
          <a:xfrm>
            <a:off x="3992563" y="3994150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addvec.o</a:t>
            </a:r>
            <a:endParaRPr/>
          </a:p>
        </p:txBody>
      </p:sp>
      <p:cxnSp>
        <p:nvCxnSpPr>
          <p:cNvPr id="539" name="Shape 539"/>
          <p:cNvCxnSpPr/>
          <p:nvPr/>
        </p:nvCxnSpPr>
        <p:spPr>
          <a:xfrm flipH="1">
            <a:off x="4981575" y="3590397"/>
            <a:ext cx="841375" cy="10668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40" name="Shape 540"/>
          <p:cNvSpPr txBox="1"/>
          <p:nvPr/>
        </p:nvSpPr>
        <p:spPr>
          <a:xfrm>
            <a:off x="6929438" y="3206750"/>
            <a:ext cx="1552839" cy="3659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Static libraries</a:t>
            </a:r>
            <a:endParaRPr/>
          </a:p>
        </p:txBody>
      </p:sp>
      <p:sp>
        <p:nvSpPr>
          <p:cNvPr id="541" name="Shape 541"/>
          <p:cNvSpPr txBox="1"/>
          <p:nvPr/>
        </p:nvSpPr>
        <p:spPr>
          <a:xfrm>
            <a:off x="225425" y="3883025"/>
            <a:ext cx="1305592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endParaRPr b="1" i="1"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object files</a:t>
            </a:r>
            <a:endParaRPr/>
          </a:p>
        </p:txBody>
      </p:sp>
      <p:sp>
        <p:nvSpPr>
          <p:cNvPr id="542" name="Shape 542"/>
          <p:cNvSpPr txBox="1"/>
          <p:nvPr/>
        </p:nvSpPr>
        <p:spPr>
          <a:xfrm>
            <a:off x="4648251" y="5378450"/>
            <a:ext cx="2209749" cy="637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endParaRPr/>
          </a:p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543" name="Shape 543"/>
          <p:cNvSpPr txBox="1"/>
          <p:nvPr/>
        </p:nvSpPr>
        <p:spPr>
          <a:xfrm>
            <a:off x="1260475" y="2286000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vector.h</a:t>
            </a:r>
            <a:endParaRPr/>
          </a:p>
        </p:txBody>
      </p:sp>
      <p:cxnSp>
        <p:nvCxnSpPr>
          <p:cNvPr id="544" name="Shape 544"/>
          <p:cNvCxnSpPr/>
          <p:nvPr/>
        </p:nvCxnSpPr>
        <p:spPr>
          <a:xfrm>
            <a:off x="1882775" y="2582862"/>
            <a:ext cx="1587" cy="381000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45" name="Shape 545"/>
          <p:cNvSpPr/>
          <p:nvPr/>
        </p:nvSpPr>
        <p:spPr>
          <a:xfrm>
            <a:off x="3328988" y="2289175"/>
            <a:ext cx="1304925" cy="644525"/>
          </a:xfrm>
          <a:prstGeom prst="rect">
            <a:avLst/>
          </a:prstGeom>
          <a:solidFill>
            <a:srgbClr val="D5D5F4"/>
          </a:solidFill>
          <a:ln cap="flat" cmpd="sng" w="284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Archiver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ar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cxnSp>
        <p:nvCxnSpPr>
          <p:cNvPr id="546" name="Shape 546"/>
          <p:cNvCxnSpPr/>
          <p:nvPr/>
        </p:nvCxnSpPr>
        <p:spPr>
          <a:xfrm>
            <a:off x="3981451" y="2955925"/>
            <a:ext cx="1587" cy="411163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47" name="Shape 547"/>
          <p:cNvCxnSpPr/>
          <p:nvPr/>
        </p:nvCxnSpPr>
        <p:spPr>
          <a:xfrm>
            <a:off x="3429000" y="1874837"/>
            <a:ext cx="1588" cy="411163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48" name="Shape 548"/>
          <p:cNvCxnSpPr/>
          <p:nvPr/>
        </p:nvCxnSpPr>
        <p:spPr>
          <a:xfrm>
            <a:off x="4572000" y="1874837"/>
            <a:ext cx="1588" cy="411163"/>
          </a:xfrm>
          <a:prstGeom prst="straightConnector1">
            <a:avLst/>
          </a:prstGeom>
          <a:noFill/>
          <a:ln cap="flat" cmpd="sng" w="284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49" name="Shape 549"/>
          <p:cNvSpPr txBox="1"/>
          <p:nvPr/>
        </p:nvSpPr>
        <p:spPr>
          <a:xfrm>
            <a:off x="2601913" y="1538288"/>
            <a:ext cx="1284624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addvec.o</a:t>
            </a:r>
            <a:endParaRPr/>
          </a:p>
        </p:txBody>
      </p:sp>
      <p:sp>
        <p:nvSpPr>
          <p:cNvPr id="550" name="Shape 550"/>
          <p:cNvSpPr txBox="1"/>
          <p:nvPr/>
        </p:nvSpPr>
        <p:spPr>
          <a:xfrm>
            <a:off x="3925888" y="1524000"/>
            <a:ext cx="1422483" cy="35490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multvec.o</a:t>
            </a:r>
            <a:endParaRPr/>
          </a:p>
        </p:txBody>
      </p:sp>
      <p:sp>
        <p:nvSpPr>
          <p:cNvPr id="551" name="Shape 55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“c” for “compile-time”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 txBox="1"/>
          <p:nvPr>
            <p:ph idx="4294967295" type="title"/>
          </p:nvPr>
        </p:nvSpPr>
        <p:spPr>
          <a:xfrm>
            <a:off x="457200" y="3603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Static Libraries</a:t>
            </a:r>
            <a:endParaRPr/>
          </a:p>
        </p:txBody>
      </p:sp>
      <p:sp>
        <p:nvSpPr>
          <p:cNvPr id="558" name="Shape 558"/>
          <p:cNvSpPr txBox="1"/>
          <p:nvPr>
            <p:ph idx="1" type="body"/>
          </p:nvPr>
        </p:nvSpPr>
        <p:spPr>
          <a:xfrm>
            <a:off x="455613" y="1428750"/>
            <a:ext cx="8307387" cy="413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Linker’s algorithm for resolving external references: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files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.a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files in the command line order.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the scan, keep a list of the current unresolved references.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each new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.a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file,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is encountered, try to resolve each unresolved reference in the list against the symbols defined in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any entries in the unresolved list at end of scan, then error.</a:t>
            </a:r>
            <a:endParaRPr/>
          </a:p>
          <a:p>
            <a:pPr indent="-251459" lvl="0" marL="342900" marR="0" rtl="0" algn="l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3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 line order matters!</a:t>
            </a:r>
            <a:endParaRPr/>
          </a:p>
          <a:p>
            <a:pPr indent="-285750" lvl="1" marL="742950" marR="0" rtl="0" algn="l">
              <a:lnSpc>
                <a:spcPct val="88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Moral: put libraries at the end of the command line. </a:t>
            </a:r>
            <a:endParaRPr/>
          </a:p>
        </p:txBody>
      </p:sp>
      <p:sp>
        <p:nvSpPr>
          <p:cNvPr id="559" name="Shape 559"/>
          <p:cNvSpPr/>
          <p:nvPr/>
        </p:nvSpPr>
        <p:spPr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-L. libtest.o -lmine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-L. -lmine libtest.o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libtest.o: In function 'main': 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libtest.o(.text+0x4): undefined reference to 'libfun' 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/>
          <p:nvPr>
            <p:ph idx="4294967295" type="title"/>
          </p:nvPr>
        </p:nvSpPr>
        <p:spPr>
          <a:xfrm>
            <a:off x="350838" y="3810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Modern Solution: Shared Libraries</a:t>
            </a:r>
            <a:endParaRPr/>
          </a:p>
        </p:txBody>
      </p:sp>
      <p:sp>
        <p:nvSpPr>
          <p:cNvPr id="566" name="Shape 566"/>
          <p:cNvSpPr txBox="1"/>
          <p:nvPr>
            <p:ph idx="1" type="body"/>
          </p:nvPr>
        </p:nvSpPr>
        <p:spPr>
          <a:xfrm>
            <a:off x="379413" y="1344613"/>
            <a:ext cx="8307387" cy="4979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Static libraries have the following disadvantages: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 in the stored executables (every function needs libc)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 in the running executables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 bug fixes of system libraries require each application to explicitly relink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Rebuild everything with glibc?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https://security.googleblog.com/2016/02/cve-2015-7547-glibc-getaddrinfo-stack.html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00000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000004"/>
                </a:solidFill>
                <a:latin typeface="Calibri"/>
                <a:ea typeface="Calibri"/>
                <a:cs typeface="Calibri"/>
                <a:sym typeface="Calibri"/>
              </a:rPr>
              <a:t>Modern solution: Shared Libraries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 files that contain code and data that are loaded and linked into an application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dynamically,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either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load-time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run-time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called: dynamic link libraries, DLLs,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.so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1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 txBox="1"/>
          <p:nvPr>
            <p:ph idx="4294967295" type="title"/>
          </p:nvPr>
        </p:nvSpPr>
        <p:spPr>
          <a:xfrm>
            <a:off x="404813" y="4365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Libraries (cont.)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Shape 573"/>
          <p:cNvSpPr txBox="1"/>
          <p:nvPr>
            <p:ph idx="1" type="body"/>
          </p:nvPr>
        </p:nvSpPr>
        <p:spPr>
          <a:xfrm>
            <a:off x="396347" y="1295400"/>
            <a:ext cx="8307387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can occur when executable is first loaded and run (load-time linking).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case for Linux, handled automatically by the dynamic linker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C library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usually dynamically linked. </a:t>
            </a:r>
            <a:endParaRPr/>
          </a:p>
          <a:p>
            <a:pPr indent="-342900" lvl="0" marL="342900" marR="0" rtl="0" algn="l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can also occur after program has begun </a:t>
            </a:r>
            <a:b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(run-time linking).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Linux, this is done by calls to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dlopen()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interface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Distributing software.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High-performance web servers.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Runtime library interpositioning.</a:t>
            </a:r>
            <a:endParaRPr/>
          </a:p>
          <a:p>
            <a:pPr indent="-342900" lvl="0" marL="342900" marR="0" rtl="0" algn="l">
              <a:spcBef>
                <a:spcPts val="18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library routines can be shared by multiple processes.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on this when we learn about virtual memory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dynamic libraries are required?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Shape 57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.interp section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Specifies the dynamic linker to use (i.e.,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.dynamic section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Specifies the names, etc of the dynamic libraries to use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an example of csim-ref from cachelab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(NEEDED)             Shared library: [libm.so.6]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are the libraries found?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“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to find out: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Shape 580"/>
          <p:cNvSpPr/>
          <p:nvPr/>
        </p:nvSpPr>
        <p:spPr>
          <a:xfrm>
            <a:off x="228600" y="5181600"/>
            <a:ext cx="8431512" cy="1022768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unix&gt; ldd csim-ref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linux-vdso.so.1 =&gt;  (0x00007ffc195f5000)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libc.so.6 =&gt; /lib/x86_64-linux-gnu/libc.so.6 (0x00007f345eda6000)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/lib64/ld-linux-x86-64.so.2 (0x00007f345f181000)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/>
          <p:nvPr>
            <p:ph idx="4294967295" type="title"/>
          </p:nvPr>
        </p:nvSpPr>
        <p:spPr>
          <a:xfrm>
            <a:off x="350838" y="285750"/>
            <a:ext cx="8716962" cy="781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Load-time</a:t>
            </a:r>
            <a:endParaRPr/>
          </a:p>
        </p:txBody>
      </p:sp>
      <p:cxnSp>
        <p:nvCxnSpPr>
          <p:cNvPr id="587" name="Shape 587"/>
          <p:cNvCxnSpPr/>
          <p:nvPr/>
        </p:nvCxnSpPr>
        <p:spPr>
          <a:xfrm>
            <a:off x="2620963" y="1247500"/>
            <a:ext cx="1587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88" name="Shape 588"/>
          <p:cNvSpPr/>
          <p:nvPr/>
        </p:nvSpPr>
        <p:spPr>
          <a:xfrm>
            <a:off x="2454275" y="1657075"/>
            <a:ext cx="1676400" cy="574675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 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cpp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cc1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89" name="Shape 589"/>
          <p:cNvSpPr txBox="1"/>
          <p:nvPr/>
        </p:nvSpPr>
        <p:spPr>
          <a:xfrm>
            <a:off x="2081213" y="1010963"/>
            <a:ext cx="1045777" cy="32964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main2.c</a:t>
            </a:r>
            <a:endParaRPr/>
          </a:p>
        </p:txBody>
      </p:sp>
      <p:sp>
        <p:nvSpPr>
          <p:cNvPr id="590" name="Shape 590"/>
          <p:cNvSpPr txBox="1"/>
          <p:nvPr/>
        </p:nvSpPr>
        <p:spPr>
          <a:xfrm>
            <a:off x="2757488" y="2568300"/>
            <a:ext cx="1045777" cy="32964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main2.o</a:t>
            </a:r>
            <a:endParaRPr/>
          </a:p>
        </p:txBody>
      </p:sp>
      <p:cxnSp>
        <p:nvCxnSpPr>
          <p:cNvPr id="591" name="Shape 591"/>
          <p:cNvCxnSpPr/>
          <p:nvPr/>
        </p:nvCxnSpPr>
        <p:spPr>
          <a:xfrm>
            <a:off x="3292475" y="2238100"/>
            <a:ext cx="1588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92" name="Shape 592"/>
          <p:cNvSpPr txBox="1"/>
          <p:nvPr/>
        </p:nvSpPr>
        <p:spPr>
          <a:xfrm>
            <a:off x="4359275" y="1949175"/>
            <a:ext cx="1662934" cy="56111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/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libvector.so</a:t>
            </a: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2454275" y="3225525"/>
            <a:ext cx="3028950" cy="341313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594" name="Shape 594"/>
          <p:cNvSpPr txBox="1"/>
          <p:nvPr/>
        </p:nvSpPr>
        <p:spPr>
          <a:xfrm>
            <a:off x="2795691" y="3974825"/>
            <a:ext cx="920542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prog2l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95" name="Shape 595"/>
          <p:cNvCxnSpPr/>
          <p:nvPr/>
        </p:nvCxnSpPr>
        <p:spPr>
          <a:xfrm>
            <a:off x="3292475" y="3609700"/>
            <a:ext cx="1588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96" name="Shape 596"/>
          <p:cNvCxnSpPr/>
          <p:nvPr/>
        </p:nvCxnSpPr>
        <p:spPr>
          <a:xfrm>
            <a:off x="3292475" y="4295500"/>
            <a:ext cx="1588" cy="4572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97" name="Shape 597"/>
          <p:cNvSpPr/>
          <p:nvPr/>
        </p:nvSpPr>
        <p:spPr>
          <a:xfrm>
            <a:off x="2454275" y="6124300"/>
            <a:ext cx="3200400" cy="341313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linker 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cxnSp>
        <p:nvCxnSpPr>
          <p:cNvPr id="598" name="Shape 598"/>
          <p:cNvCxnSpPr/>
          <p:nvPr/>
        </p:nvCxnSpPr>
        <p:spPr>
          <a:xfrm>
            <a:off x="3292475" y="5133700"/>
            <a:ext cx="1588" cy="9906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599" name="Shape 599"/>
          <p:cNvCxnSpPr/>
          <p:nvPr/>
        </p:nvCxnSpPr>
        <p:spPr>
          <a:xfrm>
            <a:off x="3292475" y="2847700"/>
            <a:ext cx="1588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00" name="Shape 600"/>
          <p:cNvSpPr txBox="1"/>
          <p:nvPr/>
        </p:nvSpPr>
        <p:spPr>
          <a:xfrm>
            <a:off x="5254625" y="2542900"/>
            <a:ext cx="2609850" cy="57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Relocation and symbol  table info</a:t>
            </a:r>
            <a:endParaRPr/>
          </a:p>
        </p:txBody>
      </p:sp>
      <p:cxnSp>
        <p:nvCxnSpPr>
          <p:cNvPr id="601" name="Shape 601"/>
          <p:cNvCxnSpPr/>
          <p:nvPr/>
        </p:nvCxnSpPr>
        <p:spPr>
          <a:xfrm>
            <a:off x="5180013" y="2542900"/>
            <a:ext cx="1587" cy="6858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02" name="Shape 602"/>
          <p:cNvSpPr txBox="1"/>
          <p:nvPr/>
        </p:nvSpPr>
        <p:spPr>
          <a:xfrm>
            <a:off x="4352925" y="4844775"/>
            <a:ext cx="1662934" cy="56111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/>
          </a:p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libvector.so</a:t>
            </a:r>
            <a:endParaRPr/>
          </a:p>
        </p:txBody>
      </p:sp>
      <p:sp>
        <p:nvSpPr>
          <p:cNvPr id="603" name="Shape 603"/>
          <p:cNvSpPr txBox="1"/>
          <p:nvPr/>
        </p:nvSpPr>
        <p:spPr>
          <a:xfrm>
            <a:off x="5254625" y="5559150"/>
            <a:ext cx="1771650" cy="33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Code and data</a:t>
            </a:r>
            <a:endParaRPr/>
          </a:p>
        </p:txBody>
      </p:sp>
      <p:cxnSp>
        <p:nvCxnSpPr>
          <p:cNvPr id="604" name="Shape 604"/>
          <p:cNvCxnSpPr/>
          <p:nvPr/>
        </p:nvCxnSpPr>
        <p:spPr>
          <a:xfrm>
            <a:off x="5173663" y="5438500"/>
            <a:ext cx="1587" cy="6858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05" name="Shape 605"/>
          <p:cNvSpPr txBox="1"/>
          <p:nvPr/>
        </p:nvSpPr>
        <p:spPr>
          <a:xfrm>
            <a:off x="-228600" y="3873224"/>
            <a:ext cx="2514600" cy="57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Partially linked </a:t>
            </a:r>
            <a:endParaRPr b="1" i="1" sz="1600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606" name="Shape 606"/>
          <p:cNvSpPr txBox="1"/>
          <p:nvPr/>
        </p:nvSpPr>
        <p:spPr>
          <a:xfrm>
            <a:off x="914400" y="2451355"/>
            <a:ext cx="1371600" cy="57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endParaRPr b="1" i="1" sz="1600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object file</a:t>
            </a:r>
            <a:endParaRPr/>
          </a:p>
        </p:txBody>
      </p:sp>
      <p:sp>
        <p:nvSpPr>
          <p:cNvPr id="607" name="Shape 607"/>
          <p:cNvSpPr txBox="1"/>
          <p:nvPr/>
        </p:nvSpPr>
        <p:spPr>
          <a:xfrm>
            <a:off x="533400" y="5887233"/>
            <a:ext cx="1752600" cy="81836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endParaRPr/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</a:t>
            </a:r>
            <a:endParaRPr/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in memory</a:t>
            </a:r>
            <a:endParaRPr/>
          </a:p>
        </p:txBody>
      </p:sp>
      <p:cxnSp>
        <p:nvCxnSpPr>
          <p:cNvPr id="608" name="Shape 608"/>
          <p:cNvCxnSpPr/>
          <p:nvPr/>
        </p:nvCxnSpPr>
        <p:spPr>
          <a:xfrm>
            <a:off x="3783013" y="1247500"/>
            <a:ext cx="1587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09" name="Shape 609"/>
          <p:cNvSpPr txBox="1"/>
          <p:nvPr/>
        </p:nvSpPr>
        <p:spPr>
          <a:xfrm>
            <a:off x="3184525" y="1010963"/>
            <a:ext cx="1169209" cy="32964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vector.h</a:t>
            </a: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2454275" y="4749525"/>
            <a:ext cx="1657350" cy="574675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Loader 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11" name="Shape 611"/>
          <p:cNvSpPr txBox="1"/>
          <p:nvPr/>
        </p:nvSpPr>
        <p:spPr>
          <a:xfrm>
            <a:off x="4689475" y="1047475"/>
            <a:ext cx="4501851" cy="56111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-shared -o libvector.so \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    addvec.c multvec.c -fpic</a:t>
            </a:r>
            <a:endParaRPr b="1" sz="1600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12" name="Shape 612"/>
          <p:cNvCxnSpPr/>
          <p:nvPr/>
        </p:nvCxnSpPr>
        <p:spPr>
          <a:xfrm flipH="1">
            <a:off x="5715000" y="1574799"/>
            <a:ext cx="460375" cy="609600"/>
          </a:xfrm>
          <a:prstGeom prst="straightConnector1">
            <a:avLst/>
          </a:prstGeom>
          <a:noFill/>
          <a:ln cap="flat" cmpd="sng" w="255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/>
          <p:nvPr>
            <p:ph idx="4294967295" type="title"/>
          </p:nvPr>
        </p:nvSpPr>
        <p:spPr>
          <a:xfrm>
            <a:off x="427038" y="360362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Run-time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304800" y="1323975"/>
            <a:ext cx="8686800" cy="5265161"/>
          </a:xfrm>
          <a:prstGeom prst="rect">
            <a:avLst/>
          </a:prstGeom>
          <a:solidFill>
            <a:srgbClr val="F6F5BD"/>
          </a:solidFill>
          <a:ln cap="flat" cmpd="sng" w="12600">
            <a:solidFill>
              <a:srgbClr val="00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&lt;stdlib.h&gt;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&lt;dlfcn.h&gt;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y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 = {3, 4};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z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[2];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handle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addvec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error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Dynamically load the shared library that contains addvec()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handle = dlopen(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"./libvector.so"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RTLD_LAZY);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(!handle)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dlerror());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 . .</a:t>
            </a:r>
            <a:endParaRPr/>
          </a:p>
        </p:txBody>
      </p:sp>
      <p:sp>
        <p:nvSpPr>
          <p:cNvPr id="620" name="Shape 620"/>
          <p:cNvSpPr/>
          <p:nvPr/>
        </p:nvSpPr>
        <p:spPr>
          <a:xfrm>
            <a:off x="7910428" y="6198631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dll.c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04813" y="1219200"/>
            <a:ext cx="7772400" cy="1143000"/>
          </a:xfrm>
          <a:prstGeom prst="rect">
            <a:avLst/>
          </a:prstGeom>
          <a:solidFill>
            <a:srgbClr val="E0E0E0"/>
          </a:solidFill>
          <a:ln cap="flat" cmpd="sng" w="9525">
            <a:solidFill>
              <a:srgbClr val="0000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 are translated and linked using a </a:t>
            </a:r>
            <a:r>
              <a:rPr b="1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compiler driver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0" i="1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-Og -o prog main.c sum.c</a:t>
            </a:r>
            <a:endParaRPr b="0" i="1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Char char="▪"/>
            </a:pPr>
            <a:r>
              <a:rPr b="0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0" i="1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./prog</a:t>
            </a:r>
            <a:endParaRPr b="0" i="1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90" name="Shape 90"/>
          <p:cNvCxnSpPr/>
          <p:nvPr/>
        </p:nvCxnSpPr>
        <p:spPr>
          <a:xfrm>
            <a:off x="2667000" y="3040063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1" name="Shape 91"/>
          <p:cNvSpPr/>
          <p:nvPr/>
        </p:nvSpPr>
        <p:spPr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(ld)</a:t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(cpp, cc1, as)</a:t>
            </a: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2133600" y="2667000"/>
            <a:ext cx="10157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main.c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2268538" y="4343400"/>
            <a:ext cx="10157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main.o</a:t>
            </a: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(cpp, cc1, as)</a:t>
            </a:r>
            <a:endParaRPr/>
          </a:p>
        </p:txBody>
      </p:sp>
      <p:sp>
        <p:nvSpPr>
          <p:cNvPr id="96" name="Shape 96"/>
          <p:cNvSpPr txBox="1"/>
          <p:nvPr/>
        </p:nvSpPr>
        <p:spPr>
          <a:xfrm>
            <a:off x="4191000" y="2667000"/>
            <a:ext cx="8772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sum.c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268300" y="4343400"/>
            <a:ext cx="8772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sum.o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3200400" y="5789613"/>
            <a:ext cx="7387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99" name="Shape 99"/>
          <p:cNvCxnSpPr/>
          <p:nvPr/>
        </p:nvCxnSpPr>
        <p:spPr>
          <a:xfrm>
            <a:off x="4659313" y="3040063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Shape 100"/>
          <p:cNvCxnSpPr/>
          <p:nvPr/>
        </p:nvCxnSpPr>
        <p:spPr>
          <a:xfrm>
            <a:off x="2667000" y="4106863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1" name="Shape 101"/>
          <p:cNvCxnSpPr/>
          <p:nvPr/>
        </p:nvCxnSpPr>
        <p:spPr>
          <a:xfrm>
            <a:off x="4659313" y="4106863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Shape 102"/>
          <p:cNvCxnSpPr/>
          <p:nvPr/>
        </p:nvCxnSpPr>
        <p:spPr>
          <a:xfrm>
            <a:off x="4659313" y="4716463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Shape 103"/>
          <p:cNvCxnSpPr/>
          <p:nvPr/>
        </p:nvCxnSpPr>
        <p:spPr>
          <a:xfrm>
            <a:off x="3559175" y="5489575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4" name="Shape 104"/>
          <p:cNvCxnSpPr/>
          <p:nvPr/>
        </p:nvCxnSpPr>
        <p:spPr>
          <a:xfrm>
            <a:off x="2667000" y="4716463"/>
            <a:ext cx="0" cy="3810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5" name="Shape 105"/>
          <p:cNvSpPr txBox="1"/>
          <p:nvPr/>
        </p:nvSpPr>
        <p:spPr>
          <a:xfrm>
            <a:off x="5683250" y="2719388"/>
            <a:ext cx="13211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Source files</a:t>
            </a:r>
            <a:endParaRPr/>
          </a:p>
        </p:txBody>
      </p:sp>
      <p:sp>
        <p:nvSpPr>
          <p:cNvPr id="106" name="Shape 106"/>
          <p:cNvSpPr txBox="1"/>
          <p:nvPr/>
        </p:nvSpPr>
        <p:spPr>
          <a:xfrm>
            <a:off x="5619750" y="4264025"/>
            <a:ext cx="240463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Separately compiled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object files</a:t>
            </a: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3999592" y="5607050"/>
            <a:ext cx="407760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r>
              <a:rPr b="1" i="1" lang="en-US" sz="18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executable</a:t>
            </a: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object file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(contains code and data for all functions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defined in </a:t>
            </a:r>
            <a:r>
              <a:rPr b="1" i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main.c </a:t>
            </a: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b="1" i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sum.c</a:t>
            </a: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1" i="1"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 txBox="1"/>
          <p:nvPr>
            <p:ph idx="4294967295" type="title"/>
          </p:nvPr>
        </p:nvSpPr>
        <p:spPr>
          <a:xfrm>
            <a:off x="404813" y="381000"/>
            <a:ext cx="8716962" cy="782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Run-time (cont)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Shape 627"/>
          <p:cNvSpPr txBox="1"/>
          <p:nvPr/>
        </p:nvSpPr>
        <p:spPr>
          <a:xfrm>
            <a:off x="510981" y="1371600"/>
            <a:ext cx="7964237" cy="5004167"/>
          </a:xfrm>
          <a:prstGeom prst="rect">
            <a:avLst/>
          </a:prstGeom>
          <a:solidFill>
            <a:srgbClr val="F6F5BD"/>
          </a:solidFill>
          <a:ln cap="flat" cmpd="sng" w="126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Get a pointer to the addvec() function we just loaded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addvec = dlsym(handle,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"addvec"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((error = dlerror()) != </a:t>
            </a:r>
            <a:r>
              <a:rPr b="1" lang="en-US" sz="1600">
                <a:solidFill>
                  <a:srgbClr val="2C9290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error);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Now we can call addvec() just like any other function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addvec(x, y, z,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"z = [%d %d]\n"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z[0], z[1]);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Unload the shared library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(dlclose(handle) &lt;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dlerror());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8" name="Shape 628"/>
          <p:cNvSpPr/>
          <p:nvPr/>
        </p:nvSpPr>
        <p:spPr>
          <a:xfrm>
            <a:off x="7605628" y="6019800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dll.c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>
            <p:ph idx="4294967295" type="title"/>
          </p:nvPr>
        </p:nvSpPr>
        <p:spPr>
          <a:xfrm>
            <a:off x="350838" y="285750"/>
            <a:ext cx="8716962" cy="781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 at Run-time</a:t>
            </a:r>
            <a:endParaRPr/>
          </a:p>
        </p:txBody>
      </p:sp>
      <p:cxnSp>
        <p:nvCxnSpPr>
          <p:cNvPr id="635" name="Shape 635"/>
          <p:cNvCxnSpPr/>
          <p:nvPr/>
        </p:nvCxnSpPr>
        <p:spPr>
          <a:xfrm>
            <a:off x="2620963" y="1247500"/>
            <a:ext cx="1587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36" name="Shape 636"/>
          <p:cNvSpPr/>
          <p:nvPr/>
        </p:nvSpPr>
        <p:spPr>
          <a:xfrm>
            <a:off x="2454275" y="1657075"/>
            <a:ext cx="1676400" cy="574675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Translators 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cpp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cc1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as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37" name="Shape 637"/>
          <p:cNvSpPr txBox="1"/>
          <p:nvPr/>
        </p:nvSpPr>
        <p:spPr>
          <a:xfrm>
            <a:off x="2205396" y="1010963"/>
            <a:ext cx="797411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dll.c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8" name="Shape 638"/>
          <p:cNvSpPr txBox="1"/>
          <p:nvPr/>
        </p:nvSpPr>
        <p:spPr>
          <a:xfrm>
            <a:off x="2881671" y="2568300"/>
            <a:ext cx="797411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dll.o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39" name="Shape 639"/>
          <p:cNvCxnSpPr/>
          <p:nvPr/>
        </p:nvCxnSpPr>
        <p:spPr>
          <a:xfrm>
            <a:off x="3292475" y="2238100"/>
            <a:ext cx="1588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40" name="Shape 640"/>
          <p:cNvSpPr txBox="1"/>
          <p:nvPr/>
        </p:nvSpPr>
        <p:spPr>
          <a:xfrm>
            <a:off x="4668906" y="2132047"/>
            <a:ext cx="1043672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1" name="Shape 641"/>
          <p:cNvSpPr/>
          <p:nvPr/>
        </p:nvSpPr>
        <p:spPr>
          <a:xfrm>
            <a:off x="2454275" y="3225525"/>
            <a:ext cx="3028950" cy="341313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Linker 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42" name="Shape 642"/>
          <p:cNvSpPr txBox="1"/>
          <p:nvPr/>
        </p:nvSpPr>
        <p:spPr>
          <a:xfrm>
            <a:off x="2795691" y="3822586"/>
            <a:ext cx="920542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prog2r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43" name="Shape 643"/>
          <p:cNvCxnSpPr/>
          <p:nvPr/>
        </p:nvCxnSpPr>
        <p:spPr>
          <a:xfrm>
            <a:off x="3292475" y="3609700"/>
            <a:ext cx="0" cy="2003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644" name="Shape 644"/>
          <p:cNvCxnSpPr/>
          <p:nvPr/>
        </p:nvCxnSpPr>
        <p:spPr>
          <a:xfrm>
            <a:off x="3292475" y="4151010"/>
            <a:ext cx="0" cy="19239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45" name="Shape 645"/>
          <p:cNvSpPr/>
          <p:nvPr/>
        </p:nvSpPr>
        <p:spPr>
          <a:xfrm>
            <a:off x="2454275" y="5112485"/>
            <a:ext cx="3200400" cy="341313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linker 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ld-linux.so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cxnSp>
        <p:nvCxnSpPr>
          <p:cNvPr id="646" name="Shape 646"/>
          <p:cNvCxnSpPr/>
          <p:nvPr/>
        </p:nvCxnSpPr>
        <p:spPr>
          <a:xfrm flipH="1">
            <a:off x="3292475" y="4941777"/>
            <a:ext cx="1588" cy="168299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647" name="Shape 647"/>
          <p:cNvCxnSpPr/>
          <p:nvPr/>
        </p:nvCxnSpPr>
        <p:spPr>
          <a:xfrm>
            <a:off x="3292475" y="2847700"/>
            <a:ext cx="1588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48" name="Shape 648"/>
          <p:cNvSpPr txBox="1"/>
          <p:nvPr/>
        </p:nvSpPr>
        <p:spPr>
          <a:xfrm>
            <a:off x="5254625" y="2542900"/>
            <a:ext cx="2609850" cy="57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Relocation and symbol  table info</a:t>
            </a:r>
            <a:endParaRPr/>
          </a:p>
        </p:txBody>
      </p:sp>
      <p:cxnSp>
        <p:nvCxnSpPr>
          <p:cNvPr id="649" name="Shape 649"/>
          <p:cNvCxnSpPr/>
          <p:nvPr/>
        </p:nvCxnSpPr>
        <p:spPr>
          <a:xfrm>
            <a:off x="5180013" y="2542900"/>
            <a:ext cx="1587" cy="6858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50" name="Shape 650"/>
          <p:cNvSpPr txBox="1"/>
          <p:nvPr/>
        </p:nvSpPr>
        <p:spPr>
          <a:xfrm>
            <a:off x="4645052" y="4114800"/>
            <a:ext cx="1043672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1" name="Shape 651"/>
          <p:cNvSpPr txBox="1"/>
          <p:nvPr/>
        </p:nvSpPr>
        <p:spPr>
          <a:xfrm>
            <a:off x="5254625" y="4551110"/>
            <a:ext cx="1771650" cy="3357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Code and data</a:t>
            </a:r>
            <a:endParaRPr/>
          </a:p>
        </p:txBody>
      </p:sp>
      <p:cxnSp>
        <p:nvCxnSpPr>
          <p:cNvPr id="652" name="Shape 652"/>
          <p:cNvCxnSpPr/>
          <p:nvPr/>
        </p:nvCxnSpPr>
        <p:spPr>
          <a:xfrm>
            <a:off x="5173663" y="4430460"/>
            <a:ext cx="1587" cy="6858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53" name="Shape 653"/>
          <p:cNvSpPr txBox="1"/>
          <p:nvPr/>
        </p:nvSpPr>
        <p:spPr>
          <a:xfrm>
            <a:off x="152400" y="4345314"/>
            <a:ext cx="2133600" cy="57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Partially linked </a:t>
            </a:r>
            <a:endParaRPr b="1" i="1" sz="1600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 object file</a:t>
            </a:r>
            <a:endParaRPr/>
          </a:p>
        </p:txBody>
      </p:sp>
      <p:sp>
        <p:nvSpPr>
          <p:cNvPr id="654" name="Shape 654"/>
          <p:cNvSpPr txBox="1"/>
          <p:nvPr/>
        </p:nvSpPr>
        <p:spPr>
          <a:xfrm>
            <a:off x="914400" y="2451355"/>
            <a:ext cx="1371600" cy="57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Relocatable</a:t>
            </a:r>
            <a:endParaRPr b="1" i="1" sz="1600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object file</a:t>
            </a:r>
            <a:endParaRPr/>
          </a:p>
        </p:txBody>
      </p:sp>
      <p:sp>
        <p:nvSpPr>
          <p:cNvPr id="655" name="Shape 655"/>
          <p:cNvSpPr txBox="1"/>
          <p:nvPr/>
        </p:nvSpPr>
        <p:spPr>
          <a:xfrm>
            <a:off x="533400" y="5098830"/>
            <a:ext cx="1752600" cy="81836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Fully linked </a:t>
            </a:r>
            <a:endParaRPr/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executable</a:t>
            </a:r>
            <a:endParaRPr/>
          </a:p>
          <a:p>
            <a:pPr indent="0" lvl="0" marL="0" marR="0" rtl="0" algn="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in memory</a:t>
            </a:r>
            <a:endParaRPr/>
          </a:p>
        </p:txBody>
      </p:sp>
      <p:cxnSp>
        <p:nvCxnSpPr>
          <p:cNvPr id="656" name="Shape 656"/>
          <p:cNvCxnSpPr/>
          <p:nvPr/>
        </p:nvCxnSpPr>
        <p:spPr>
          <a:xfrm>
            <a:off x="3783013" y="1247500"/>
            <a:ext cx="1587" cy="381000"/>
          </a:xfrm>
          <a:prstGeom prst="straightConnector1">
            <a:avLst/>
          </a:prstGeom>
          <a:noFill/>
          <a:ln cap="flat" cmpd="sng" w="9525">
            <a:solidFill>
              <a:srgbClr val="000066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57" name="Shape 657"/>
          <p:cNvSpPr txBox="1"/>
          <p:nvPr/>
        </p:nvSpPr>
        <p:spPr>
          <a:xfrm>
            <a:off x="3184525" y="1010963"/>
            <a:ext cx="1169209" cy="32964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vector.h</a:t>
            </a:r>
            <a:endParaRPr/>
          </a:p>
        </p:txBody>
      </p:sp>
      <p:sp>
        <p:nvSpPr>
          <p:cNvPr id="658" name="Shape 658"/>
          <p:cNvSpPr/>
          <p:nvPr/>
        </p:nvSpPr>
        <p:spPr>
          <a:xfrm>
            <a:off x="2454275" y="4343400"/>
            <a:ext cx="1657350" cy="574675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Loader (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659" name="Shape 659"/>
          <p:cNvSpPr txBox="1"/>
          <p:nvPr/>
        </p:nvSpPr>
        <p:spPr>
          <a:xfrm>
            <a:off x="4689475" y="1047475"/>
            <a:ext cx="4501851" cy="56111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unix&gt; gcc -shared -o libvector.so \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    addvec.c multvec.c -fpic</a:t>
            </a:r>
            <a:endParaRPr b="1" sz="1600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60" name="Shape 660"/>
          <p:cNvCxnSpPr/>
          <p:nvPr/>
        </p:nvCxnSpPr>
        <p:spPr>
          <a:xfrm>
            <a:off x="7543799" y="2362200"/>
            <a:ext cx="0" cy="3276600"/>
          </a:xfrm>
          <a:prstGeom prst="straightConnector1">
            <a:avLst/>
          </a:prstGeom>
          <a:noFill/>
          <a:ln cap="flat" cmpd="sng" w="255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61" name="Shape 661"/>
          <p:cNvSpPr/>
          <p:nvPr/>
        </p:nvSpPr>
        <p:spPr>
          <a:xfrm>
            <a:off x="2454274" y="5454479"/>
            <a:ext cx="3200401" cy="341313"/>
          </a:xfrm>
          <a:prstGeom prst="rect">
            <a:avLst/>
          </a:prstGeom>
          <a:solidFill>
            <a:srgbClr val="D5D5F4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4275" lIns="90350" spcFirstLastPara="1" rIns="90350" wrap="square" tIns="44275">
            <a:noAutofit/>
          </a:bodyPr>
          <a:lstStyle/>
          <a:p>
            <a:pPr indent="0" lvl="0" marL="0" marR="0" rtl="0" algn="ctr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to dynamic linker via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dlopen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2" name="Shape 662"/>
          <p:cNvCxnSpPr/>
          <p:nvPr/>
        </p:nvCxnSpPr>
        <p:spPr>
          <a:xfrm rot="10800000">
            <a:off x="5654675" y="5638800"/>
            <a:ext cx="1889124" cy="0"/>
          </a:xfrm>
          <a:prstGeom prst="straightConnector1">
            <a:avLst/>
          </a:prstGeom>
          <a:noFill/>
          <a:ln cap="flat" cmpd="sng" w="255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63" name="Shape 663"/>
          <p:cNvSpPr txBox="1"/>
          <p:nvPr/>
        </p:nvSpPr>
        <p:spPr>
          <a:xfrm>
            <a:off x="6693050" y="2033776"/>
            <a:ext cx="1659326" cy="328424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libvector.so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Summary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Shape 66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is a technique that allows programs to be constructed from multiple object files. 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can happen at different times in a program’s lifetime: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time (when a program is compiled)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time (when a program is loaded into memory)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time (while a program is executing)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linking can help you avoid nasty errors and make you a better programmer. 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Shape 67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Linking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study: Library interpositioning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Case Study: Library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Shape 68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interpositioning : powerful linking technique that allows programmers to intercept calls to arbitrary functions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Interpositioning can occur at: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time: When the source code is compiled	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 time: When the relocatable object files are statically linked to form an executable object file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Load/run time: When an executable object file is loaded into memory, dynamically linked, and then executed.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Shape 68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Interpositioning Applications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Shape 68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Security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Confinement (sandboxing)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Behind the scenes encryption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Debugging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2014, two Facebook engineers debugged a treacherous 1-year old bug in their iPhone app using interpositioning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in the SPDY networking stack was writing to the wrong location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Solved by intercepting calls to Posix write functions (write, writev, pwrite)</a:t>
            </a:r>
            <a:endParaRPr/>
          </a:p>
          <a:p>
            <a: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760"/>
              <a:buFont typeface="Noto Sans Symbols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Source:  Facebook engineering blog post at: </a:t>
            </a:r>
            <a:endParaRPr/>
          </a:p>
          <a:p>
            <a:pPr indent="0" lvl="1" marL="457200" marR="0" rtl="0" algn="l">
              <a:spcBef>
                <a:spcPts val="320"/>
              </a:spcBef>
              <a:spcAft>
                <a:spcPts val="0"/>
              </a:spcAft>
              <a:buClr>
                <a:srgbClr val="990000"/>
              </a:buClr>
              <a:buSzPts val="1760"/>
              <a:buFont typeface="Noto Sans Symbols"/>
              <a:buNone/>
            </a:pPr>
            <a:r>
              <a:rPr b="0" i="0" lang="en-US" sz="16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https://code.facebook.com/posts/313033472212144/debugging-file-corruption-on-ios/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3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Interpositioning Applications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Shape 695"/>
          <p:cNvSpPr txBox="1"/>
          <p:nvPr>
            <p:ph idx="1" type="body"/>
          </p:nvPr>
        </p:nvSpPr>
        <p:spPr>
          <a:xfrm>
            <a:off x="396875" y="1362075"/>
            <a:ext cx="82137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Monitoring and Profiling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 number of calls to functions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Characterize call sites and arguments to functions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Malloc tracing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Detecting memory leaks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Generating address traces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0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program	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Shape 702"/>
          <p:cNvSpPr txBox="1"/>
          <p:nvPr>
            <p:ph idx="1" type="body"/>
          </p:nvPr>
        </p:nvSpPr>
        <p:spPr>
          <a:xfrm>
            <a:off x="4800600" y="1410522"/>
            <a:ext cx="4114800" cy="23232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Goal: trace the addresses and sizes of the allocated and freed blocks, without breaking the program, and without modifying the source code. 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solutions: interpose on the library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functions at compile time, link time, and load/run time. 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Shape 703"/>
          <p:cNvSpPr txBox="1"/>
          <p:nvPr/>
        </p:nvSpPr>
        <p:spPr>
          <a:xfrm>
            <a:off x="152400" y="1197678"/>
            <a:ext cx="4648199" cy="4249498"/>
          </a:xfrm>
          <a:prstGeom prst="rect">
            <a:avLst/>
          </a:prstGeom>
          <a:solidFill>
            <a:srgbClr val="F6F5BD"/>
          </a:solidFill>
          <a:ln cap="flat" cmpd="sng" w="126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</a:t>
            </a: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&lt;malloc.h&gt;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 (i = 1; i &lt; argc; i++)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void *p =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malloc(atoi(argv[i]));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free(p);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return(0);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704" name="Shape 704"/>
          <p:cNvSpPr txBox="1"/>
          <p:nvPr/>
        </p:nvSpPr>
        <p:spPr>
          <a:xfrm>
            <a:off x="3923324" y="5077844"/>
            <a:ext cx="8772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int.c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Shape 710"/>
          <p:cNvSpPr txBox="1"/>
          <p:nvPr>
            <p:ph type="title"/>
          </p:nvPr>
        </p:nvSpPr>
        <p:spPr>
          <a:xfrm>
            <a:off x="381000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Compile-time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Shape 711"/>
          <p:cNvSpPr/>
          <p:nvPr/>
        </p:nvSpPr>
        <p:spPr>
          <a:xfrm>
            <a:off x="357018" y="1149488"/>
            <a:ext cx="8558382" cy="5355313"/>
          </a:xfrm>
          <a:prstGeom prst="rect">
            <a:avLst/>
          </a:prstGeom>
          <a:solidFill>
            <a:srgbClr val="F7F5C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#ifdef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COMPILETIME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&lt;malloc.h&gt;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malloc wrapper function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mymalloc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malloc(size);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"malloc(%d)=%p\n"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)size, 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ptr;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free wrapper function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myfree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free(ptr);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"free(%p)\n"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12" name="Shape 712"/>
          <p:cNvSpPr txBox="1"/>
          <p:nvPr/>
        </p:nvSpPr>
        <p:spPr>
          <a:xfrm>
            <a:off x="7332024" y="6128417"/>
            <a:ext cx="15698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mymalloc.c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Shape 71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Compile-time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Shape 719"/>
          <p:cNvSpPr/>
          <p:nvPr/>
        </p:nvSpPr>
        <p:spPr>
          <a:xfrm>
            <a:off x="357018" y="1219200"/>
            <a:ext cx="8558382" cy="1754327"/>
          </a:xfrm>
          <a:prstGeom prst="rect">
            <a:avLst/>
          </a:prstGeom>
          <a:solidFill>
            <a:srgbClr val="F7F5C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#define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mymalloc(size)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#define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myfree(ptr)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mymalloc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myfree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20" name="Shape 720"/>
          <p:cNvSpPr txBox="1"/>
          <p:nvPr/>
        </p:nvSpPr>
        <p:spPr>
          <a:xfrm>
            <a:off x="7622558" y="2603601"/>
            <a:ext cx="12928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malloc.h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21" name="Shape 721"/>
          <p:cNvSpPr/>
          <p:nvPr/>
        </p:nvSpPr>
        <p:spPr>
          <a:xfrm>
            <a:off x="357017" y="3048000"/>
            <a:ext cx="7592093" cy="3693319"/>
          </a:xfrm>
          <a:prstGeom prst="rect">
            <a:avLst/>
          </a:prstGeom>
          <a:solidFill>
            <a:srgbClr val="E6E6E6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make intc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-DCOMPILETIME -c mymalloc.c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</a:t>
            </a:r>
            <a:r>
              <a:rPr b="0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-I.</a:t>
            </a: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-o intc int.c mymalloc.o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make runc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./intc 10 100 1000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malloc(10)=0x1ba7010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free(0x1ba7010)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malloc(100)=0x1ba7030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free(0x1ba7030)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malloc(1000)=0x1ba70a0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free(0x1ba70a0)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22" name="Shape 722"/>
          <p:cNvSpPr txBox="1"/>
          <p:nvPr/>
        </p:nvSpPr>
        <p:spPr>
          <a:xfrm>
            <a:off x="3891789" y="5791200"/>
            <a:ext cx="3406514" cy="369332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Search for </a:t>
            </a: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&lt;malloc.h&gt;</a:t>
            </a: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leads to</a:t>
            </a:r>
            <a:endParaRPr/>
          </a:p>
        </p:txBody>
      </p:sp>
      <p:cxnSp>
        <p:nvCxnSpPr>
          <p:cNvPr id="723" name="Shape 723"/>
          <p:cNvCxnSpPr/>
          <p:nvPr/>
        </p:nvCxnSpPr>
        <p:spPr>
          <a:xfrm>
            <a:off x="2362200" y="3886200"/>
            <a:ext cx="1529589" cy="1905000"/>
          </a:xfrm>
          <a:prstGeom prst="straightConnector1">
            <a:avLst/>
          </a:prstGeom>
          <a:noFill/>
          <a:ln cap="flat" cmpd="sng" w="25400">
            <a:solidFill>
              <a:srgbClr val="008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724" name="Shape 724"/>
          <p:cNvCxnSpPr/>
          <p:nvPr/>
        </p:nvCxnSpPr>
        <p:spPr>
          <a:xfrm flipH="1" rot="10800000">
            <a:off x="7298303" y="2973528"/>
            <a:ext cx="1007497" cy="2817672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725" name="Shape 725"/>
          <p:cNvSpPr txBox="1"/>
          <p:nvPr/>
        </p:nvSpPr>
        <p:spPr>
          <a:xfrm>
            <a:off x="4114800" y="4267200"/>
            <a:ext cx="3406514" cy="646331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Search for </a:t>
            </a: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&lt;malloc.h&gt;</a:t>
            </a: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leads 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/usr/include/malloc.h</a:t>
            </a:r>
            <a:endParaRPr b="1" sz="1800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26" name="Shape 726"/>
          <p:cNvCxnSpPr/>
          <p:nvPr/>
        </p:nvCxnSpPr>
        <p:spPr>
          <a:xfrm>
            <a:off x="2362200" y="3657600"/>
            <a:ext cx="1752600" cy="609600"/>
          </a:xfrm>
          <a:prstGeom prst="straightConnector1">
            <a:avLst/>
          </a:prstGeom>
          <a:noFill/>
          <a:ln cap="flat" cmpd="sng" w="25400">
            <a:solidFill>
              <a:srgbClr val="008000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Linkers?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 1: Modularity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 can be written as a collection of smaller source files, rather than one monolithic mass.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build libraries of common functions (more on this later)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Math library, standard C library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 txBox="1"/>
          <p:nvPr>
            <p:ph type="title"/>
          </p:nvPr>
        </p:nvSpPr>
        <p:spPr>
          <a:xfrm>
            <a:off x="357018" y="1524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Link-time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2" name="Shape 732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#ifdef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LINKTIME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__real_malloc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__real_free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malloc wrapper function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__wrap_malloc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__real_malloc(size); </a:t>
            </a: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Call libc malloc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"malloc(%d) = %p\n"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)size, 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ptr;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free wrapper function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__wrap_free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__real_free(ptr); </a:t>
            </a: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Call libc free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"free(%p)\n"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33" name="Shape 733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mymalloc.c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Link-time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Shape 740"/>
          <p:cNvSpPr txBox="1"/>
          <p:nvPr>
            <p:ph idx="1" type="body"/>
          </p:nvPr>
        </p:nvSpPr>
        <p:spPr>
          <a:xfrm>
            <a:off x="152401" y="4191000"/>
            <a:ext cx="8305799" cy="24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“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-Wl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flag passes argument to linker, replacing each comma with a space.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 “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--wrap,malloc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”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arg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instructs linker to resolve references in a special way: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Refs to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should be resolved as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__wrap_malloc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Refs to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__real_malloc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should be resolved as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1" name="Shape 741"/>
          <p:cNvSpPr/>
          <p:nvPr/>
        </p:nvSpPr>
        <p:spPr>
          <a:xfrm>
            <a:off x="357018" y="1300877"/>
            <a:ext cx="8710782" cy="2862323"/>
          </a:xfrm>
          <a:prstGeom prst="rect">
            <a:avLst/>
          </a:prstGeom>
          <a:solidFill>
            <a:srgbClr val="E6E6E6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make intl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-DLINKTIME -c mymalloc.c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-c int.c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-Wl,--wrap,malloc -Wl,--wrap,free -o intl \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int.o mymalloc.o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make runl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./intl 10 100 1000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malloc(10) = 0x91a010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free(0x91a010)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 . . 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42" name="Shape 742"/>
          <p:cNvSpPr txBox="1"/>
          <p:nvPr/>
        </p:nvSpPr>
        <p:spPr>
          <a:xfrm>
            <a:off x="5645780" y="1346760"/>
            <a:ext cx="3406514" cy="646331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Search for </a:t>
            </a: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&lt;malloc.h&gt;</a:t>
            </a: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leads 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/usr/include/malloc.h</a:t>
            </a:r>
            <a:endParaRPr b="1" sz="1800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43" name="Shape 743"/>
          <p:cNvCxnSpPr/>
          <p:nvPr/>
        </p:nvCxnSpPr>
        <p:spPr>
          <a:xfrm flipH="1" rot="10800000">
            <a:off x="3048000" y="1981200"/>
            <a:ext cx="2597780" cy="112932"/>
          </a:xfrm>
          <a:prstGeom prst="straightConnector1">
            <a:avLst/>
          </a:prstGeom>
          <a:noFill/>
          <a:ln cap="flat" cmpd="sng" w="25400">
            <a:solidFill>
              <a:srgbClr val="008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744" name="Shape 744"/>
          <p:cNvCxnSpPr/>
          <p:nvPr/>
        </p:nvCxnSpPr>
        <p:spPr>
          <a:xfrm flipH="1" rot="10800000">
            <a:off x="3048000" y="1524000"/>
            <a:ext cx="2597780" cy="112932"/>
          </a:xfrm>
          <a:prstGeom prst="straightConnector1">
            <a:avLst/>
          </a:prstGeom>
          <a:noFill/>
          <a:ln cap="flat" cmpd="sng" w="25400">
            <a:solidFill>
              <a:srgbClr val="008000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9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hape 750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#ifdef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RUNTIME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#define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_GNU_SOURCE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&lt;stdio.h&gt;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&lt;stdlib.h&gt;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&lt;dlfcn.h&gt;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malloc wrapper function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*(*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mallocp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size_t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error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mallocp = dlsym(RTLD_NEXT,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"malloc"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Get addr of libc malloc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((error = dlerror()) != </a:t>
            </a:r>
            <a:r>
              <a:rPr b="1" lang="en-US" sz="1600">
                <a:solidFill>
                  <a:srgbClr val="2C9290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fputs(error, stderr);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mallocp(size);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Call libc malloc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"malloc(%d) = %p\n"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)size, 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ptr;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51" name="Shape 751"/>
          <p:cNvSpPr txBox="1"/>
          <p:nvPr>
            <p:ph type="title"/>
          </p:nvPr>
        </p:nvSpPr>
        <p:spPr>
          <a:xfrm>
            <a:off x="5181600" y="304800"/>
            <a:ext cx="3657599" cy="12192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Load/Run-time 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Shape 752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mymalloc.c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53" name="Shape 753"/>
          <p:cNvSpPr txBox="1"/>
          <p:nvPr/>
        </p:nvSpPr>
        <p:spPr>
          <a:xfrm>
            <a:off x="3581400" y="1669924"/>
            <a:ext cx="2816584" cy="646331"/>
          </a:xfrm>
          <a:prstGeom prst="rect">
            <a:avLst/>
          </a:prstGeom>
          <a:solidFill>
            <a:srgbClr val="DEDFF5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Observe that DON’T have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&lt;malloc.h&gt;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Shape 75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Load/Run-time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Shape 760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free wrapper function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ptr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freep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*) = </a:t>
            </a:r>
            <a:r>
              <a:rPr b="1" lang="en-US" sz="1600">
                <a:solidFill>
                  <a:srgbClr val="2C9290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error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(!ptr)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freep = dlsym(RTLD_NEXT,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"free"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Get address of libc free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((error = dlerror()) != </a:t>
            </a:r>
            <a:r>
              <a:rPr b="1" lang="en-US" sz="1600">
                <a:solidFill>
                  <a:srgbClr val="2C9290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fputs(error, stderr);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freep(ptr);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Call libc free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"free(%p)\n"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ptr);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61" name="Shape 761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mymalloc.c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Shape 76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Load/Run-time Interpositioning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Shape 768"/>
          <p:cNvSpPr txBox="1"/>
          <p:nvPr>
            <p:ph idx="1" type="body"/>
          </p:nvPr>
        </p:nvSpPr>
        <p:spPr>
          <a:xfrm>
            <a:off x="152401" y="4114800"/>
            <a:ext cx="8991599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The LD_PRELOAD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 variable tells the dynamic linker to resolve unresolved refs (e.g., to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malloc)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looking in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mymalloc.so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first.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 into (some) shells as:</a:t>
            </a:r>
            <a:endParaRPr/>
          </a:p>
          <a:p>
            <a:pPr indent="0" lvl="0" marL="571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(setenv LD_PRELOAD "./mymalloc.so"; ./intr 10 100 1000)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Shape 769"/>
          <p:cNvSpPr/>
          <p:nvPr/>
        </p:nvSpPr>
        <p:spPr>
          <a:xfrm>
            <a:off x="152402" y="1300877"/>
            <a:ext cx="8991598" cy="2585323"/>
          </a:xfrm>
          <a:prstGeom prst="rect">
            <a:avLst/>
          </a:prstGeom>
          <a:solidFill>
            <a:srgbClr val="E6E6E6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make intr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-DRUNTIME -shared -fpic -o mymalloc.so mymalloc.c -ldl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gcc -Wall -o intr int.c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make runr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(LD_PRELOAD="./mymalloc.so" ./intr 10 100 1000)</a:t>
            </a:r>
            <a:endParaRPr b="0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malloc(10) = 0x91a010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free(0x91a010)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 . 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0" name="Shape 770"/>
          <p:cNvSpPr txBox="1"/>
          <p:nvPr/>
        </p:nvSpPr>
        <p:spPr>
          <a:xfrm>
            <a:off x="4953000" y="2895600"/>
            <a:ext cx="3406514" cy="646331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Search for </a:t>
            </a: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&lt;malloc.h&gt;</a:t>
            </a: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leads 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/usr/include/malloc.h</a:t>
            </a:r>
            <a:endParaRPr b="1" sz="1800">
              <a:solidFill>
                <a:srgbClr val="C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71" name="Shape 771"/>
          <p:cNvCxnSpPr/>
          <p:nvPr/>
        </p:nvCxnSpPr>
        <p:spPr>
          <a:xfrm>
            <a:off x="3581400" y="2057400"/>
            <a:ext cx="1371600" cy="8382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6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Shape 77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Interpositioning Recap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Shape 77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Apparent calls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c/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get macro-expanded into calls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mymalloc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myfree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approach.  Must have access to source &amp; recompile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linker trick to have special name resolutions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__wrap_malloc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__real_malloc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→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Load/Run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 custom version of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use dynamic linking to load library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malloc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under different names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use with ANY dynamically linked binary</a:t>
            </a:r>
            <a:endParaRPr/>
          </a:p>
          <a:p>
            <a:pPr indent="0" lvl="0" marL="5715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08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(setenv LD_PRELOAD "./mymalloc.so"; gcc –c int.c)</a:t>
            </a:r>
            <a:endParaRPr b="0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2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Shape 78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Linking Recap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Shape 78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Usually: Just happens, no big deal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Sometimes: Strange errors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Bad symbol resolution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Ordering dependence of linked .o, .a, and .so files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power users: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Interpositioning to trace programs with &amp; without source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Linkers? (cont)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 2: Efficiency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Time: Separate compilation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one source file, compile, and then relink.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need to recompile other source files.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compile multiple files concurrently.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Space: Libraries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functions can be aggregated into a single file...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1: </a:t>
            </a:r>
            <a:r>
              <a:rPr b="1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Static Linking</a:t>
            </a:r>
            <a:endParaRPr/>
          </a:p>
          <a:p>
            <a: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files and running memory images contain only the library code they actually use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2: </a:t>
            </a:r>
            <a:r>
              <a:rPr b="1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Dynamic linking</a:t>
            </a:r>
            <a:endParaRPr/>
          </a:p>
          <a:p>
            <a: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files contain no library code</a:t>
            </a:r>
            <a:endParaRPr/>
          </a:p>
          <a:p>
            <a: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execution, single copy of library code can be shared across all executing processes</a:t>
            </a:r>
            <a:endParaRPr/>
          </a:p>
          <a:p>
            <a: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404813" y="457200"/>
            <a:ext cx="6986587" cy="781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Linkers Do?</a:t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290513" y="1449388"/>
            <a:ext cx="8853487" cy="5484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1: Symbol resolution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 define and reference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(global variables and functions):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swap() {…}   /* define symbol swap */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swap();           /* reference symbol swap */</a:t>
            </a:r>
            <a:endParaRPr/>
          </a:p>
          <a:p>
            <a: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</a:pPr>
            <a:r>
              <a:rPr b="1" i="0" lang="en-US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*xp = &amp;x;     /* define symbol xp, reference x */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 definitions are stored in object file (by assembler) in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 table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 table is an array of entries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entry includes name, size, and location of symbol.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During symbol resolution step, the linker associates each symbol reference with exactly one symbol definition.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Symbols in Example C Program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sum(int *a, int 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-US" sz="180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array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[2] = {1, 2};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-US" sz="1800">
                <a:solidFill>
                  <a:srgbClr val="3333CC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val = </a:t>
            </a:r>
            <a:r>
              <a:rPr b="1" lang="en-US" sz="18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(array,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val;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Shape 132"/>
          <p:cNvSpPr/>
          <p:nvPr/>
        </p:nvSpPr>
        <p:spPr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-US" sz="1800">
                <a:solidFill>
                  <a:srgbClr val="3333CC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*a, int n)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int i, s =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for (i = 0; i &lt; n; i++)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s += a[i];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3199906" y="4442937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main.c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" name="Shape 134"/>
          <p:cNvSpPr/>
          <p:nvPr/>
        </p:nvSpPr>
        <p:spPr>
          <a:xfrm>
            <a:off x="7871984" y="4433473"/>
            <a:ext cx="928772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sum.c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685800" y="2514600"/>
            <a:ext cx="838200" cy="381000"/>
          </a:xfrm>
          <a:prstGeom prst="ellipse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673497" y="3048000"/>
            <a:ext cx="838200" cy="381000"/>
          </a:xfrm>
          <a:prstGeom prst="ellipse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5181600" y="1924613"/>
            <a:ext cx="838200" cy="381000"/>
          </a:xfrm>
          <a:prstGeom prst="ellipse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1930436" y="3581400"/>
            <a:ext cx="838200" cy="381000"/>
          </a:xfrm>
          <a:prstGeom prst="ellipse">
            <a:avLst/>
          </a:prstGeom>
          <a:noFill/>
          <a:ln cap="flat" cmpd="sng" w="28575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9" name="Shape 139"/>
          <p:cNvCxnSpPr>
            <a:stCxn id="135" idx="7"/>
          </p:cNvCxnSpPr>
          <p:nvPr/>
        </p:nvCxnSpPr>
        <p:spPr>
          <a:xfrm flipH="1" rot="10800000">
            <a:off x="1401248" y="1600196"/>
            <a:ext cx="2484900" cy="97020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Shape 140"/>
          <p:cNvCxnSpPr>
            <a:stCxn id="136" idx="7"/>
          </p:cNvCxnSpPr>
          <p:nvPr/>
        </p:nvCxnSpPr>
        <p:spPr>
          <a:xfrm flipH="1" rot="10800000">
            <a:off x="1388945" y="1600196"/>
            <a:ext cx="2878200" cy="150360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1" name="Shape 141"/>
          <p:cNvCxnSpPr>
            <a:stCxn id="137" idx="1"/>
          </p:cNvCxnSpPr>
          <p:nvPr/>
        </p:nvCxnSpPr>
        <p:spPr>
          <a:xfrm rot="10800000">
            <a:off x="4495852" y="1600309"/>
            <a:ext cx="808500" cy="380100"/>
          </a:xfrm>
          <a:prstGeom prst="straightConnector1">
            <a:avLst/>
          </a:prstGeom>
          <a:noFill/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2" name="Shape 142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Definitions</a:t>
            </a:r>
            <a:endParaRPr/>
          </a:p>
        </p:txBody>
      </p:sp>
      <p:sp>
        <p:nvSpPr>
          <p:cNvPr id="143" name="Shape 143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</a:t>
            </a:r>
            <a:endParaRPr/>
          </a:p>
        </p:txBody>
      </p:sp>
      <p:cxnSp>
        <p:nvCxnSpPr>
          <p:cNvPr id="144" name="Shape 144"/>
          <p:cNvCxnSpPr>
            <a:stCxn id="138" idx="5"/>
          </p:cNvCxnSpPr>
          <p:nvPr/>
        </p:nvCxnSpPr>
        <p:spPr>
          <a:xfrm>
            <a:off x="2645884" y="3906604"/>
            <a:ext cx="1341900" cy="1046400"/>
          </a:xfrm>
          <a:prstGeom prst="straightConnector1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Linkers Do? (cont)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2: Relocation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Merges separate code and data sections into single sections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Relocates symbols from their relative locations in the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.o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files to their final absolute memory locations in the executable.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Updates all references to these symbols to reflect their new positions.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look at these two steps in more detail….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