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1426" r:id="rId2"/>
    <p:sldId id="1504" r:id="rId3"/>
    <p:sldId id="1507" r:id="rId4"/>
    <p:sldId id="1505" r:id="rId5"/>
    <p:sldId id="1506" r:id="rId6"/>
    <p:sldId id="1423" r:id="rId7"/>
    <p:sldId id="1389" r:id="rId8"/>
    <p:sldId id="1427" r:id="rId9"/>
    <p:sldId id="1391" r:id="rId10"/>
    <p:sldId id="1392" r:id="rId11"/>
    <p:sldId id="1393" r:id="rId12"/>
    <p:sldId id="1394" r:id="rId13"/>
    <p:sldId id="1395" r:id="rId14"/>
    <p:sldId id="1396" r:id="rId15"/>
    <p:sldId id="1397" r:id="rId16"/>
    <p:sldId id="1501" r:id="rId17"/>
    <p:sldId id="1502" r:id="rId18"/>
    <p:sldId id="1476" r:id="rId19"/>
    <p:sldId id="1418" r:id="rId20"/>
    <p:sldId id="1398" r:id="rId21"/>
    <p:sldId id="1495" r:id="rId22"/>
    <p:sldId id="1419" r:id="rId23"/>
    <p:sldId id="1496" r:id="rId24"/>
    <p:sldId id="1428" r:id="rId25"/>
    <p:sldId id="1499" r:id="rId26"/>
    <p:sldId id="1421" r:id="rId27"/>
    <p:sldId id="1430" r:id="rId28"/>
    <p:sldId id="1403" r:id="rId29"/>
    <p:sldId id="1429" r:id="rId30"/>
    <p:sldId id="1500" r:id="rId31"/>
    <p:sldId id="1485" r:id="rId32"/>
    <p:sldId id="1486" r:id="rId33"/>
    <p:sldId id="1404" r:id="rId34"/>
    <p:sldId id="1479" r:id="rId35"/>
    <p:sldId id="1497" r:id="rId36"/>
    <p:sldId id="1424" r:id="rId37"/>
    <p:sldId id="1487" r:id="rId38"/>
    <p:sldId id="1407" r:id="rId39"/>
    <p:sldId id="1408" r:id="rId40"/>
    <p:sldId id="1482" r:id="rId41"/>
    <p:sldId id="1409" r:id="rId42"/>
    <p:sldId id="1503" r:id="rId43"/>
    <p:sldId id="1489" r:id="rId44"/>
    <p:sldId id="1498" r:id="rId45"/>
    <p:sldId id="1491" r:id="rId46"/>
    <p:sldId id="1410" r:id="rId47"/>
    <p:sldId id="1411" r:id="rId48"/>
    <p:sldId id="1412" r:id="rId49"/>
    <p:sldId id="1413" r:id="rId50"/>
    <p:sldId id="1414" r:id="rId51"/>
    <p:sldId id="1494" r:id="rId52"/>
    <p:sldId id="1492" r:id="rId53"/>
    <p:sldId id="1493" r:id="rId54"/>
    <p:sldId id="1425" r:id="rId55"/>
    <p:sldId id="1436" r:id="rId56"/>
    <p:sldId id="1431" r:id="rId57"/>
    <p:sldId id="1432" r:id="rId58"/>
    <p:sldId id="1434" r:id="rId59"/>
    <p:sldId id="1435" r:id="rId60"/>
    <p:sldId id="1415" r:id="rId61"/>
    <p:sldId id="1416" r:id="rId62"/>
  </p:sldIdLst>
  <p:sldSz cx="9144000" cy="6858000" type="screen4x3"/>
  <p:notesSz cx="7302500" cy="9586913"/>
  <p:custDataLst>
    <p:tags r:id="rId6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E77"/>
    <a:srgbClr val="7570B3"/>
    <a:srgbClr val="C00000"/>
    <a:srgbClr val="990000"/>
    <a:srgbClr val="E6E6E6"/>
    <a:srgbClr val="F7F5CD"/>
    <a:srgbClr val="DEDFF5"/>
    <a:srgbClr val="DBF2DA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6" autoAdjust="0"/>
    <p:restoredTop sz="94270" autoAdjust="0"/>
  </p:normalViewPr>
  <p:slideViewPr>
    <p:cSldViewPr snapToObjects="1">
      <p:cViewPr varScale="1">
        <p:scale>
          <a:sx n="112" d="100"/>
          <a:sy n="112" d="100"/>
        </p:scale>
        <p:origin x="1554" y="108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3"/>
          <c:tx>
            <c:strRef>
              <c:f>Sheet1!$D$1</c:f>
              <c:strCache>
                <c:ptCount val="1"/>
                <c:pt idx="0">
                  <c:v>Allocated</c:v>
                </c:pt>
              </c:strCache>
            </c:strRef>
          </c:tx>
          <c:spPr>
            <a:ln w="28575" cap="rnd">
              <a:solidFill>
                <a:srgbClr val="1B9E77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B9E77"/>
              </a:solidFill>
              <a:ln w="9525">
                <a:noFill/>
              </a:ln>
              <a:effectLst/>
            </c:spPr>
          </c:marker>
          <c:val>
            <c:numRef>
              <c:f>Sheet1!$D$2:$D$21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0.66648895997156687</c:v>
                </c:pt>
                <c:pt idx="5">
                  <c:v>0.67581856146430319</c:v>
                </c:pt>
                <c:pt idx="6">
                  <c:v>0.71184859389577504</c:v>
                </c:pt>
                <c:pt idx="7">
                  <c:v>0.60184814962903732</c:v>
                </c:pt>
                <c:pt idx="8">
                  <c:v>0.62419476653782935</c:v>
                </c:pt>
                <c:pt idx="9">
                  <c:v>0.62397263316895468</c:v>
                </c:pt>
                <c:pt idx="10">
                  <c:v>1</c:v>
                </c:pt>
                <c:pt idx="11">
                  <c:v>0.44373361766404551</c:v>
                </c:pt>
                <c:pt idx="12">
                  <c:v>0.44524412457239326</c:v>
                </c:pt>
                <c:pt idx="13">
                  <c:v>6.9216757741347903E-2</c:v>
                </c:pt>
                <c:pt idx="14">
                  <c:v>4.6870140832555869E-2</c:v>
                </c:pt>
                <c:pt idx="15">
                  <c:v>4.7092274201430542E-2</c:v>
                </c:pt>
                <c:pt idx="16">
                  <c:v>3.7762672708694302E-2</c:v>
                </c:pt>
                <c:pt idx="17">
                  <c:v>3.6252165800346528E-2</c:v>
                </c:pt>
                <c:pt idx="18">
                  <c:v>2.2213336887467235E-4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AC-4A66-89F7-5C2A8FE3378D}"/>
            </c:ext>
          </c:extLst>
        </c:ser>
        <c:ser>
          <c:idx val="4"/>
          <c:order val="4"/>
          <c:tx>
            <c:strRef>
              <c:f>Sheet1!$E$1</c:f>
              <c:strCache>
                <c:ptCount val="1"/>
                <c:pt idx="0">
                  <c:v>Peak</c:v>
                </c:pt>
              </c:strCache>
            </c:strRef>
          </c:tx>
          <c:spPr>
            <a:ln w="28575" cap="rnd">
              <a:solidFill>
                <a:srgbClr val="7570B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570B3"/>
              </a:solidFill>
              <a:ln w="9525">
                <a:noFill/>
              </a:ln>
              <a:effectLst/>
            </c:spPr>
          </c:marker>
          <c:val>
            <c:numRef>
              <c:f>Sheet1!$E$2:$E$21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0.85290328313119201</c:v>
                </c:pt>
                <c:pt idx="5">
                  <c:v>0.85290328313119201</c:v>
                </c:pt>
                <c:pt idx="6">
                  <c:v>0.85290328313119201</c:v>
                </c:pt>
                <c:pt idx="7">
                  <c:v>0.85290328313119201</c:v>
                </c:pt>
                <c:pt idx="8">
                  <c:v>0.85290328313119201</c:v>
                </c:pt>
                <c:pt idx="9">
                  <c:v>0.85290328313119201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CAC-4A66-89F7-5C2A8FE33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784128"/>
        <c:axId val="62477996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Step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Sheet1!$A$2:$A$21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1CAC-4A66-89F7-5C2A8FE3378D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Allocated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Sheet1!$B$2:$B$21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60008</c:v>
                      </c:pt>
                      <c:pt idx="5">
                        <c:v>60848</c:v>
                      </c:pt>
                      <c:pt idx="6">
                        <c:v>64092</c:v>
                      </c:pt>
                      <c:pt idx="7">
                        <c:v>54188</c:v>
                      </c:pt>
                      <c:pt idx="8">
                        <c:v>56200</c:v>
                      </c:pt>
                      <c:pt idx="9">
                        <c:v>56180</c:v>
                      </c:pt>
                      <c:pt idx="10">
                        <c:v>90036</c:v>
                      </c:pt>
                      <c:pt idx="11">
                        <c:v>39952</c:v>
                      </c:pt>
                      <c:pt idx="12">
                        <c:v>40088</c:v>
                      </c:pt>
                      <c:pt idx="13">
                        <c:v>6232</c:v>
                      </c:pt>
                      <c:pt idx="14">
                        <c:v>4220</c:v>
                      </c:pt>
                      <c:pt idx="15">
                        <c:v>4240</c:v>
                      </c:pt>
                      <c:pt idx="16">
                        <c:v>3400</c:v>
                      </c:pt>
                      <c:pt idx="17">
                        <c:v>3264</c:v>
                      </c:pt>
                      <c:pt idx="18">
                        <c:v>20</c:v>
                      </c:pt>
                      <c:pt idx="19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1CAC-4A66-89F7-5C2A8FE3378D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Peak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Sheet1!$C$2:$C$21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76792</c:v>
                      </c:pt>
                      <c:pt idx="5">
                        <c:v>76792</c:v>
                      </c:pt>
                      <c:pt idx="6">
                        <c:v>76792</c:v>
                      </c:pt>
                      <c:pt idx="7">
                        <c:v>76792</c:v>
                      </c:pt>
                      <c:pt idx="8">
                        <c:v>76792</c:v>
                      </c:pt>
                      <c:pt idx="9">
                        <c:v>76792</c:v>
                      </c:pt>
                      <c:pt idx="10">
                        <c:v>90036</c:v>
                      </c:pt>
                      <c:pt idx="11">
                        <c:v>90036</c:v>
                      </c:pt>
                      <c:pt idx="12">
                        <c:v>90036</c:v>
                      </c:pt>
                      <c:pt idx="13">
                        <c:v>90036</c:v>
                      </c:pt>
                      <c:pt idx="14">
                        <c:v>90036</c:v>
                      </c:pt>
                      <c:pt idx="15">
                        <c:v>90036</c:v>
                      </c:pt>
                      <c:pt idx="16">
                        <c:v>90036</c:v>
                      </c:pt>
                      <c:pt idx="17">
                        <c:v>90036</c:v>
                      </c:pt>
                      <c:pt idx="18">
                        <c:v>90036</c:v>
                      </c:pt>
                      <c:pt idx="19">
                        <c:v>90036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CAC-4A66-89F7-5C2A8FE3378D}"/>
                  </c:ext>
                </c:extLst>
              </c15:ser>
            </c15:filteredLineSeries>
          </c:ext>
        </c:extLst>
      </c:lineChart>
      <c:catAx>
        <c:axId val="624784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Step</a:t>
                </a:r>
                <a:endParaRPr lang="en-US" i="1" baseline="0" dirty="0">
                  <a:latin typeface="Cambria Math" panose="020405030504060302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79968"/>
        <c:crosses val="autoZero"/>
        <c:auto val="1"/>
        <c:lblAlgn val="ctr"/>
        <c:lblOffset val="100"/>
        <c:noMultiLvlLbl val="0"/>
      </c:catAx>
      <c:valAx>
        <c:axId val="624779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Normalized</a:t>
                </a:r>
                <a:r>
                  <a:rPr lang="en-US" baseline="0" dirty="0"/>
                  <a:t> Aggregate Memory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0830942210953494E-2"/>
              <c:y val="0.134754363693650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84128"/>
        <c:crosses val="autoZero"/>
        <c:crossBetween val="between"/>
        <c:majorUnit val="0.2"/>
        <c:min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68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60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4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33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7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14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62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6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05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84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906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15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511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477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30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339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85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455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871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287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88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220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134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5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92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503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870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815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616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0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71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517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931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992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428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53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54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5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13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8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9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28989/quizzes/84292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28989/assignments/485681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58738" y="1600200"/>
            <a:ext cx="7772400" cy="4191000"/>
          </a:xfrm>
        </p:spPr>
        <p:txBody>
          <a:bodyPr anchor="t" anchorCtr="0"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15-213/15-513: Introduction to Computer Systems</a:t>
            </a:r>
            <a:br>
              <a:rPr lang="en-US" sz="2000" b="0" dirty="0"/>
            </a:br>
            <a:r>
              <a:rPr lang="en-US" sz="2000" b="0" dirty="0"/>
              <a:t>13</a:t>
            </a:r>
            <a:r>
              <a:rPr lang="en-US" sz="2000" b="0" baseline="30000" dirty="0"/>
              <a:t>th</a:t>
            </a:r>
            <a:r>
              <a:rPr lang="en-US" sz="2000" b="0" dirty="0"/>
              <a:t> Lecture, June 17, 2022</a:t>
            </a:r>
            <a:br>
              <a:rPr lang="en-US" sz="2000" b="0" dirty="0"/>
            </a:br>
            <a:br>
              <a:rPr lang="en-US" sz="2000" b="0" dirty="0"/>
            </a:br>
            <a:r>
              <a:rPr lang="en-US" sz="2000" dirty="0"/>
              <a:t>Instructor:</a:t>
            </a:r>
            <a:br>
              <a:rPr lang="en-US" sz="2000" b="0" dirty="0"/>
            </a:br>
            <a:r>
              <a:rPr lang="en-US" sz="2000" b="0" dirty="0"/>
              <a:t>Zack Weinberg</a:t>
            </a:r>
          </a:p>
        </p:txBody>
      </p:sp>
    </p:spTree>
    <p:extLst>
      <p:ext uri="{BB962C8B-B14F-4D97-AF65-F5344CB8AC3E}">
        <p14:creationId xmlns:p14="http://schemas.microsoft.com/office/powerpoint/2010/main" val="6815277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block of n longs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 = 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malloc(n * </a:t>
            </a:r>
            <a:r>
              <a:rPr lang="en-US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p[i] = i;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Do </a:t>
            </a:r>
            <a:r>
              <a:rPr lang="da-DK" sz="1600" dirty="0" err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something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with p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3819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GB" dirty="0"/>
              <a:t>Heap Visualization Convention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 square = 1 “word” = 8 bytes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4572000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130307" y="4572000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(2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484580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522680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4845801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5226801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3766318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575400" y="4067718"/>
            <a:ext cx="180842" cy="583882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285226D-9C2F-455F-9093-265AB3888B9F}"/>
              </a:ext>
            </a:extLst>
          </p:cNvPr>
          <p:cNvCxnSpPr>
            <a:cxnSpLocks/>
          </p:cNvCxnSpPr>
          <p:nvPr/>
        </p:nvCxnSpPr>
        <p:spPr bwMode="auto">
          <a:xfrm>
            <a:off x="1300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13CA7DB-E5B4-4652-B2B1-28861AC9842E}"/>
              </a:ext>
            </a:extLst>
          </p:cNvPr>
          <p:cNvCxnSpPr>
            <a:cxnSpLocks/>
          </p:cNvCxnSpPr>
          <p:nvPr/>
        </p:nvCxnSpPr>
        <p:spPr bwMode="auto">
          <a:xfrm>
            <a:off x="7396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2F0FE1D-594A-4146-A734-DCB600A19287}"/>
              </a:ext>
            </a:extLst>
          </p:cNvPr>
          <p:cNvSpPr txBox="1"/>
          <p:nvPr/>
        </p:nvSpPr>
        <p:spPr>
          <a:xfrm>
            <a:off x="461963" y="2779194"/>
            <a:ext cx="1676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Lowest address within heap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B29DAD-60BF-4F2C-9807-B743C62D6639}"/>
              </a:ext>
            </a:extLst>
          </p:cNvPr>
          <p:cNvSpPr txBox="1"/>
          <p:nvPr/>
        </p:nvSpPr>
        <p:spPr>
          <a:xfrm>
            <a:off x="6141243" y="2225196"/>
            <a:ext cx="2509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Highest address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within heap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(“the break”, adjustable by </a:t>
            </a:r>
            <a:r>
              <a:rPr lang="en-US" sz="1800" dirty="0" err="1">
                <a:latin typeface="Consolas" panose="020B0609020204030204" pitchFamily="49" charset="0"/>
              </a:rPr>
              <a:t>sbrk</a:t>
            </a:r>
            <a:r>
              <a:rPr lang="en-US" sz="1800" dirty="0">
                <a:latin typeface="Calibri" pitchFamily="34" charset="0"/>
              </a:rPr>
              <a:t> system call)</a:t>
            </a:r>
          </a:p>
        </p:txBody>
      </p:sp>
    </p:spTree>
    <p:extLst>
      <p:ext uri="{BB962C8B-B14F-4D97-AF65-F5344CB8AC3E}">
        <p14:creationId xmlns:p14="http://schemas.microsoft.com/office/powerpoint/2010/main" val="3087947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  <a:br>
              <a:rPr lang="en-GB" dirty="0"/>
            </a:br>
            <a:r>
              <a:rPr lang="en-GB" dirty="0"/>
              <a:t>(Conceptual)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6831" y="1582738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176831" y="2464826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</a:t>
            </a:r>
            <a:r>
              <a:rPr lang="en-GB" sz="1800" dirty="0">
                <a:latin typeface="Courier New" pitchFamily="49" charset="0"/>
              </a:rPr>
              <a:t>40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176831" y="3365128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176831" y="5128926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16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92437" y="1614488"/>
            <a:ext cx="5486400" cy="304800"/>
            <a:chOff x="2992437" y="1614488"/>
            <a:chExt cx="5486400" cy="304800"/>
          </a:xfrm>
        </p:grpSpPr>
        <p:grpSp>
          <p:nvGrpSpPr>
            <p:cNvPr id="98" name="Group 9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11266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92437" y="2501901"/>
            <a:ext cx="5486400" cy="304800"/>
            <a:chOff x="2992437" y="2501901"/>
            <a:chExt cx="54864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92437" y="3389313"/>
            <a:ext cx="5486400" cy="304800"/>
            <a:chOff x="2992437" y="3389313"/>
            <a:chExt cx="54864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92437" y="4272080"/>
            <a:ext cx="5486400" cy="309446"/>
            <a:chOff x="2992437" y="4272080"/>
            <a:chExt cx="5486400" cy="309446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92437" y="5164138"/>
            <a:ext cx="5486400" cy="304800"/>
            <a:chOff x="2992437" y="5164138"/>
            <a:chExt cx="54864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9"/>
            <p:cNvSpPr>
              <a:spLocks noChangeArrowheads="1"/>
            </p:cNvSpPr>
            <p:nvPr/>
          </p:nvSpPr>
          <p:spPr bwMode="auto">
            <a:xfrm>
              <a:off x="8174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0ED7B75-82F1-43B3-953F-B363A08D6766}"/>
              </a:ext>
            </a:extLst>
          </p:cNvPr>
          <p:cNvCxnSpPr/>
          <p:nvPr/>
        </p:nvCxnSpPr>
        <p:spPr bwMode="auto">
          <a:xfrm>
            <a:off x="5888037" y="3160713"/>
            <a:ext cx="0" cy="381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683BF59-0985-4003-BC86-359056517436}"/>
              </a:ext>
            </a:extLst>
          </p:cNvPr>
          <p:cNvSpPr txBox="1"/>
          <p:nvPr/>
        </p:nvSpPr>
        <p:spPr>
          <a:xfrm>
            <a:off x="5845668" y="2976047"/>
            <a:ext cx="1913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Gap for alignment</a:t>
            </a:r>
          </a:p>
        </p:txBody>
      </p:sp>
    </p:spTree>
    <p:extLst>
      <p:ext uri="{BB962C8B-B14F-4D97-AF65-F5344CB8AC3E}">
        <p14:creationId xmlns:p14="http://schemas.microsoft.com/office/powerpoint/2010/main" val="1054451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Explicit 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16-byte (x86-64) alignment on 64-bit systems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allowed.  </a:t>
            </a:r>
            <a:r>
              <a:rPr lang="en-GB" i="1" dirty="0"/>
              <a:t>Why not?</a:t>
            </a:r>
          </a:p>
        </p:txBody>
      </p:sp>
    </p:spTree>
    <p:extLst>
      <p:ext uri="{BB962C8B-B14F-4D97-AF65-F5344CB8AC3E}">
        <p14:creationId xmlns:p14="http://schemas.microsoft.com/office/powerpoint/2010/main" val="221840347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ln/>
            </p:spPr>
            <p:txBody>
              <a:bodyPr/>
              <a:lstStyle/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i="1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Goals: maximize throughput and peak memory utilization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These goals are often conflicting</a:t>
                </a:r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Number of completed requests per unit time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Example: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5,000  </a:t>
                </a:r>
                <a:r>
                  <a:rPr lang="en-GB" b="1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calls and 5,000 </a:t>
                </a:r>
                <a:r>
                  <a:rPr lang="en-GB" b="1" dirty="0">
                    <a:latin typeface="Courier New" pitchFamily="49" charset="0"/>
                  </a:rPr>
                  <a:t>free</a:t>
                </a:r>
                <a:r>
                  <a:rPr lang="en-GB" b="1" dirty="0"/>
                  <a:t> </a:t>
                </a:r>
                <a:r>
                  <a:rPr lang="en-GB" dirty="0"/>
                  <a:t>calls in 10 seconds 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 is 1,000 operations/second</a:t>
                </a:r>
              </a:p>
            </p:txBody>
          </p:sp>
        </mc:Choice>
        <mc:Fallback xmlns="">
          <p:sp>
            <p:nvSpPr>
              <p:cNvPr id="1331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blipFill>
                <a:blip r:embed="rId3"/>
                <a:stretch>
                  <a:fillRect l="-70" t="-116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80439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Performance Goal: Minimize Overhead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ln/>
            </p:spPr>
            <p:txBody>
              <a:bodyPr/>
              <a:lstStyle/>
              <a:p>
                <a:pPr>
                  <a:lnSpc>
                    <a:spcPct val="83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sz="1200" i="1" dirty="0"/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/>
                  <a:t>After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i="1" dirty="0"/>
                  <a:t> requests we have:</a:t>
                </a:r>
                <a:endParaRPr lang="en-GB" i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GB" dirty="0"/>
                  <a:t> 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:r>
                  <a:rPr lang="en-GB" b="1" dirty="0">
                    <a:latin typeface="Courier New" pitchFamily="49" charset="0"/>
                  </a:rPr>
                  <a:t>malloc(p)</a:t>
                </a:r>
                <a:r>
                  <a:rPr lang="en-GB" dirty="0"/>
                  <a:t> results in a block with a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payload</a:t>
                </a:r>
                <a:r>
                  <a:rPr lang="en-GB" dirty="0"/>
                  <a:t> of </a:t>
                </a:r>
                <a:r>
                  <a:rPr lang="en-GB" b="1" dirty="0">
                    <a:latin typeface="Courier New" pitchFamily="49" charset="0"/>
                  </a:rPr>
                  <a:t>p</a:t>
                </a:r>
                <a:r>
                  <a:rPr lang="en-GB" dirty="0"/>
                  <a:t> bytes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dirty="0"/>
                  <a:t> is the sum of currently allocated payloads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peak aggregate payload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is the maximum aggregate payload at any point in the sequence up to request 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Current heap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Assume heap only </a:t>
                </a:r>
                <a:r>
                  <a:rPr lang="en-GB" i="1" dirty="0"/>
                  <a:t>grows</a:t>
                </a:r>
                <a:r>
                  <a:rPr lang="en-GB" dirty="0"/>
                  <a:t> when allocator uses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dirty="0">
                    <a:cs typeface="Calibri" panose="020F0502020204030204" pitchFamily="34" charset="0"/>
                  </a:rPr>
                  <a:t>, never shrinks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Overhead,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dirty="0"/>
              </a:p>
              <a:p>
                <a:pPr lvl="1">
                  <a:lnSpc>
                    <a:spcPct val="83000"/>
                  </a:lnSpc>
                  <a:spcBef>
                    <a:spcPts val="48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Fraction of heap space </a:t>
                </a:r>
                <a:r>
                  <a:rPr lang="en-GB" i="1" dirty="0"/>
                  <a:t>NOT </a:t>
                </a:r>
                <a:r>
                  <a:rPr lang="en-GB" dirty="0"/>
                  <a:t>used for program data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type m:val="li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lim>
                            </m:limLow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)−1.0</m:t>
                    </m:r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433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blipFill>
                <a:blip r:embed="rId3"/>
                <a:stretch>
                  <a:fillRect l="-72" t="-2105" r="-288" b="-1356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37898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2B0D-D3C4-DC49-AA2B-ECA1980D3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3565525" cy="4972050"/>
          </a:xfrm>
        </p:spPr>
        <p:txBody>
          <a:bodyPr/>
          <a:lstStyle/>
          <a:p>
            <a:r>
              <a:rPr lang="en-US" dirty="0"/>
              <a:t>Benchmark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syn</a:t>
            </a:r>
            <a:r>
              <a:rPr lang="en-US" dirty="0"/>
              <a:t>-array-short</a:t>
            </a:r>
          </a:p>
          <a:p>
            <a:pPr lvl="1"/>
            <a:r>
              <a:rPr lang="en-US" dirty="0"/>
              <a:t>Trace provided with malloc lab</a:t>
            </a:r>
          </a:p>
          <a:p>
            <a:pPr lvl="1"/>
            <a:r>
              <a:rPr lang="en-US" dirty="0"/>
              <a:t>Allocate &amp; free 10 blocks</a:t>
            </a:r>
          </a:p>
          <a:p>
            <a:pPr lvl="1"/>
            <a:r>
              <a:rPr lang="en-US" dirty="0"/>
              <a:t>a = allocate</a:t>
            </a:r>
          </a:p>
          <a:p>
            <a:pPr lvl="1"/>
            <a:r>
              <a:rPr lang="en-US" dirty="0"/>
              <a:t>f = free</a:t>
            </a:r>
          </a:p>
          <a:p>
            <a:pPr lvl="1"/>
            <a:r>
              <a:rPr lang="en-US" dirty="0"/>
              <a:t>Bias toward allocate at beginning &amp; free at end</a:t>
            </a:r>
          </a:p>
          <a:p>
            <a:pPr lvl="1"/>
            <a:r>
              <a:rPr lang="en-US" dirty="0"/>
              <a:t>Blocks number 1–10</a:t>
            </a:r>
          </a:p>
          <a:p>
            <a:pPr lvl="1"/>
            <a:r>
              <a:rPr lang="en-US" dirty="0"/>
              <a:t>Allocated: Sum of all allocated amounts</a:t>
            </a:r>
          </a:p>
          <a:p>
            <a:pPr lvl="1"/>
            <a:r>
              <a:rPr lang="en-US" dirty="0"/>
              <a:t>Peak: Max so far of Allocated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4A9EA1-1A49-3044-BF7A-B8A2B3777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396745"/>
              </p:ext>
            </p:extLst>
          </p:nvPr>
        </p:nvGraphicFramePr>
        <p:xfrm>
          <a:off x="4038600" y="1197678"/>
          <a:ext cx="4800598" cy="5320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76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243213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784018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1095163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1086928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992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23" y="435678"/>
            <a:ext cx="7592093" cy="762000"/>
          </a:xfrm>
        </p:spPr>
        <p:txBody>
          <a:bodyPr/>
          <a:lstStyle/>
          <a:p>
            <a:r>
              <a:rPr lang="en-US" dirty="0"/>
              <a:t>Benchmark Visualization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</p:spPr>
            <p:txBody>
              <a:bodyPr/>
              <a:lstStyle/>
              <a:p>
                <a:pPr lvl="1"/>
                <a:r>
                  <a:rPr lang="en-US" dirty="0"/>
                  <a:t>Plot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(allocated) and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lim>
                    </m:limLow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(peak)</a:t>
                </a:r>
                <a:br>
                  <a:rPr lang="en-US" dirty="0"/>
                </a:br>
                <a:r>
                  <a:rPr lang="en-US" dirty="0"/>
                  <a:t>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(step)</a:t>
                </a:r>
              </a:p>
              <a:p>
                <a:pPr lvl="1"/>
                <a:r>
                  <a:rPr lang="en-US" dirty="0"/>
                  <a:t>Y-axis normalized — fraction of maximum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  <a:blipFill>
                <a:blip r:embed="rId2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B7C7B9-2A8A-C943-AE9F-7167A826E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96743"/>
              </p:ext>
            </p:extLst>
          </p:nvPr>
        </p:nvGraphicFramePr>
        <p:xfrm>
          <a:off x="110334" y="1197678"/>
          <a:ext cx="4038600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423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045878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659571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921328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FB2E45F-4A4F-4609-BBE6-21720AA55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5368411"/>
              </p:ext>
            </p:extLst>
          </p:nvPr>
        </p:nvGraphicFramePr>
        <p:xfrm>
          <a:off x="4343401" y="1197678"/>
          <a:ext cx="4690266" cy="382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0561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Benchmark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419600"/>
            <a:ext cx="7896225" cy="1685925"/>
          </a:xfrm>
        </p:spPr>
        <p:txBody>
          <a:bodyPr/>
          <a:lstStyle/>
          <a:p>
            <a:r>
              <a:rPr lang="en-US" dirty="0"/>
              <a:t>Longer sequence of mallocs &amp; frees (40,000 blocks)</a:t>
            </a:r>
          </a:p>
          <a:p>
            <a:pPr lvl="1"/>
            <a:r>
              <a:rPr lang="en-US" dirty="0"/>
              <a:t>Starts with all mallocs, and shifts toward all frees</a:t>
            </a:r>
          </a:p>
          <a:p>
            <a:r>
              <a:rPr lang="en-US" dirty="0"/>
              <a:t>Allocator must manage space efficiently the whole time</a:t>
            </a:r>
          </a:p>
          <a:p>
            <a:endParaRPr lang="en-US" dirty="0"/>
          </a:p>
          <a:p>
            <a:r>
              <a:rPr lang="en-US" dirty="0"/>
              <a:t>Production allocators can shrink the heap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68A670-AA88-7A41-A1C8-C7D2746C1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066800"/>
            <a:ext cx="5638800" cy="32417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038F09-2355-4921-BDFA-F245F4ABD758}"/>
              </a:ext>
            </a:extLst>
          </p:cNvPr>
          <p:cNvSpPr txBox="1"/>
          <p:nvPr/>
        </p:nvSpPr>
        <p:spPr>
          <a:xfrm>
            <a:off x="7162800" y="2687684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B1EF3-43AA-470E-B5E0-BFA484854D93}"/>
              </a:ext>
            </a:extLst>
          </p:cNvPr>
          <p:cNvSpPr txBox="1"/>
          <p:nvPr/>
        </p:nvSpPr>
        <p:spPr>
          <a:xfrm>
            <a:off x="7162800" y="2556200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val="2784444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Poor memory utilization caused by </a:t>
            </a:r>
            <a:r>
              <a:rPr lang="en-GB" i="1" dirty="0">
                <a:solidFill>
                  <a:srgbClr val="C00000"/>
                </a:solidFill>
              </a:rPr>
              <a:t>fragmentation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dirty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dirty="0"/>
              <a:t> fragmentation</a:t>
            </a:r>
          </a:p>
        </p:txBody>
      </p:sp>
    </p:spTree>
    <p:extLst>
      <p:ext uri="{BB962C8B-B14F-4D97-AF65-F5344CB8AC3E}">
        <p14:creationId xmlns:p14="http://schemas.microsoft.com/office/powerpoint/2010/main" val="82758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9CCA-B452-465D-957B-465E4CD8D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B8A6A-DA1B-47E1-8F2A-1A19A3BD9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r>
              <a:rPr lang="en-US" dirty="0" err="1"/>
              <a:t>Malloclab</a:t>
            </a:r>
            <a:r>
              <a:rPr lang="en-US" dirty="0"/>
              <a:t> out TODAY (June 17)</a:t>
            </a:r>
          </a:p>
          <a:p>
            <a:pPr lvl="1"/>
            <a:r>
              <a:rPr lang="en-US" dirty="0"/>
              <a:t>Bootcamp July 4</a:t>
            </a:r>
          </a:p>
          <a:p>
            <a:pPr lvl="1"/>
            <a:r>
              <a:rPr lang="en-US" dirty="0"/>
              <a:t>Checkpoint due July 8 (+ up to 2 grace days)</a:t>
            </a:r>
          </a:p>
          <a:p>
            <a:pPr lvl="1"/>
            <a:r>
              <a:rPr lang="en-US" dirty="0"/>
              <a:t>Final submission due July 15 (+ up to 2 grace days)</a:t>
            </a:r>
          </a:p>
          <a:p>
            <a:pPr lvl="1"/>
            <a:endParaRPr lang="en-US" dirty="0"/>
          </a:p>
          <a:p>
            <a:r>
              <a:rPr lang="en-US" dirty="0"/>
              <a:t>Midterm next Friday, June 24</a:t>
            </a:r>
          </a:p>
          <a:p>
            <a:pPr lvl="1"/>
            <a:r>
              <a:rPr lang="en-US" dirty="0"/>
              <a:t>In class – same time and place as usual</a:t>
            </a:r>
          </a:p>
          <a:p>
            <a:pPr lvl="1"/>
            <a:r>
              <a:rPr lang="en-US" dirty="0"/>
              <a:t>Two hours long</a:t>
            </a:r>
          </a:p>
          <a:p>
            <a:pPr lvl="1"/>
            <a:r>
              <a:rPr lang="en-US" dirty="0"/>
              <a:t>Covers up to &amp; including “cache memories” lecture, no further</a:t>
            </a:r>
          </a:p>
          <a:p>
            <a:r>
              <a:rPr lang="en-US" dirty="0" err="1"/>
              <a:t>Cachelab</a:t>
            </a:r>
            <a:r>
              <a:rPr lang="en-US" dirty="0"/>
              <a:t> due June 24 (+ 2 grace days)</a:t>
            </a:r>
          </a:p>
          <a:p>
            <a:pPr lvl="1"/>
            <a:r>
              <a:rPr lang="en-US" dirty="0"/>
              <a:t>yes, that’s the same day as the midterm (sorry)</a:t>
            </a:r>
          </a:p>
        </p:txBody>
      </p:sp>
    </p:spTree>
    <p:extLst>
      <p:ext uri="{BB962C8B-B14F-4D97-AF65-F5344CB8AC3E}">
        <p14:creationId xmlns:p14="http://schemas.microsoft.com/office/powerpoint/2010/main" val="3064556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5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528427"/>
            <a:ext cx="7896225" cy="2100973"/>
          </a:xfrm>
        </p:spPr>
        <p:txBody>
          <a:bodyPr/>
          <a:lstStyle/>
          <a:p>
            <a:r>
              <a:rPr lang="en-US" dirty="0"/>
              <a:t>Purple line: additional heap size due to</a:t>
            </a:r>
            <a:br>
              <a:rPr lang="en-US" dirty="0"/>
            </a:br>
            <a:r>
              <a:rPr lang="en-US" dirty="0"/>
              <a:t> allocator’s data + padding for alignment</a:t>
            </a:r>
          </a:p>
          <a:p>
            <a:pPr lvl="1"/>
            <a:r>
              <a:rPr lang="en-US" dirty="0"/>
              <a:t>For this benchmark, 1.5% overhead</a:t>
            </a:r>
          </a:p>
          <a:p>
            <a:pPr lvl="1"/>
            <a:r>
              <a:rPr lang="en-US" dirty="0"/>
              <a:t>Cannot achieve in practice</a:t>
            </a:r>
          </a:p>
          <a:p>
            <a:pPr lvl="1"/>
            <a:r>
              <a:rPr lang="en-US" dirty="0"/>
              <a:t>Especially since cannot move allocated blocks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BF2F19-5202-3948-9D98-45D0B84F1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164150"/>
            <a:ext cx="5659165" cy="32534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730564-5954-4D86-9DBA-C8320EBB4F3B}"/>
              </a:ext>
            </a:extLst>
          </p:cNvPr>
          <p:cNvSpPr txBox="1"/>
          <p:nvPr/>
        </p:nvSpPr>
        <p:spPr>
          <a:xfrm>
            <a:off x="6878955" y="28592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0EB04-DDC6-4AA8-BC76-594E073F7305}"/>
              </a:ext>
            </a:extLst>
          </p:cNvPr>
          <p:cNvSpPr txBox="1"/>
          <p:nvPr/>
        </p:nvSpPr>
        <p:spPr>
          <a:xfrm>
            <a:off x="6878955" y="27277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7F0CB-621E-4553-A7E9-6B59B758D8C7}"/>
              </a:ext>
            </a:extLst>
          </p:cNvPr>
          <p:cNvSpPr txBox="1"/>
          <p:nvPr/>
        </p:nvSpPr>
        <p:spPr>
          <a:xfrm>
            <a:off x="6878955" y="25962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</p:spTree>
    <p:extLst>
      <p:ext uri="{BB962C8B-B14F-4D97-AF65-F5344CB8AC3E}">
        <p14:creationId xmlns:p14="http://schemas.microsoft.com/office/powerpoint/2010/main" val="2416438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323656" y="4876800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64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Yikes! (what would happen now?)</a:t>
            </a:r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76831" y="2362200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176831" y="2971800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malloc(40)</a:t>
            </a:r>
          </a:p>
        </p:txBody>
      </p:sp>
      <p:sp>
        <p:nvSpPr>
          <p:cNvPr id="85" name="Text Box 55"/>
          <p:cNvSpPr txBox="1">
            <a:spLocks noChangeArrowheads="1"/>
          </p:cNvSpPr>
          <p:nvPr/>
        </p:nvSpPr>
        <p:spPr bwMode="auto">
          <a:xfrm>
            <a:off x="176831" y="3657600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86" name="Text Box 73"/>
          <p:cNvSpPr txBox="1">
            <a:spLocks noChangeArrowheads="1"/>
          </p:cNvSpPr>
          <p:nvPr/>
        </p:nvSpPr>
        <p:spPr bwMode="auto">
          <a:xfrm>
            <a:off x="533400" y="4263096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992437" y="2393950"/>
            <a:ext cx="5486400" cy="304800"/>
            <a:chOff x="2992437" y="1614488"/>
            <a:chExt cx="5486400" cy="304800"/>
          </a:xfrm>
        </p:grpSpPr>
        <p:grpSp>
          <p:nvGrpSpPr>
            <p:cNvPr id="88" name="Group 8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90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9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992437" y="3008875"/>
            <a:ext cx="5486400" cy="304800"/>
            <a:chOff x="2992437" y="2501901"/>
            <a:chExt cx="5486400" cy="304800"/>
          </a:xfrm>
        </p:grpSpPr>
        <p:sp>
          <p:nvSpPr>
            <p:cNvPr id="108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992437" y="3681785"/>
            <a:ext cx="5486400" cy="304800"/>
            <a:chOff x="2992437" y="3389313"/>
            <a:chExt cx="5486400" cy="304800"/>
          </a:xfrm>
        </p:grpSpPr>
        <p:sp>
          <p:nvSpPr>
            <p:cNvPr id="127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992437" y="4294847"/>
            <a:ext cx="5486400" cy="304800"/>
            <a:chOff x="2992437" y="4276726"/>
            <a:chExt cx="5486400" cy="304800"/>
          </a:xfrm>
        </p:grpSpPr>
        <p:sp>
          <p:nvSpPr>
            <p:cNvPr id="146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9"/>
            <p:cNvSpPr>
              <a:spLocks noChangeArrowheads="1"/>
            </p:cNvSpPr>
            <p:nvPr/>
          </p:nvSpPr>
          <p:spPr bwMode="auto">
            <a:xfrm>
              <a:off x="8174037" y="4276726"/>
              <a:ext cx="304800" cy="3001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68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289" y="4583997"/>
            <a:ext cx="8433731" cy="1838325"/>
          </a:xfrm>
        </p:spPr>
        <p:txBody>
          <a:bodyPr/>
          <a:lstStyle/>
          <a:p>
            <a:r>
              <a:rPr lang="en-US" dirty="0"/>
              <a:t>Green line: additional heap size due to external fragmentation</a:t>
            </a:r>
          </a:p>
          <a:p>
            <a:r>
              <a:rPr lang="en-US" dirty="0"/>
              <a:t>Best Fit: One allocation strategy</a:t>
            </a:r>
          </a:p>
          <a:p>
            <a:pPr lvl="1"/>
            <a:r>
              <a:rPr lang="en-US" dirty="0"/>
              <a:t>(To be discussed later)</a:t>
            </a:r>
          </a:p>
          <a:p>
            <a:pPr lvl="1"/>
            <a:r>
              <a:rPr lang="en-US" dirty="0"/>
              <a:t>Total overhead = 8.3% on this benchmark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F9DB34-6639-EB43-831B-430679673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48910"/>
            <a:ext cx="5659165" cy="32534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4AE315-33DF-4230-AA8E-1A966D68D821}"/>
              </a:ext>
            </a:extLst>
          </p:cNvPr>
          <p:cNvSpPr txBox="1"/>
          <p:nvPr/>
        </p:nvSpPr>
        <p:spPr>
          <a:xfrm>
            <a:off x="6654165" y="29146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5EA306-2DAC-4098-8186-B8027B1B35E9}"/>
              </a:ext>
            </a:extLst>
          </p:cNvPr>
          <p:cNvSpPr txBox="1"/>
          <p:nvPr/>
        </p:nvSpPr>
        <p:spPr>
          <a:xfrm>
            <a:off x="6654165" y="27831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27E8F-DB51-4B26-A5ED-6171356EC90F}"/>
              </a:ext>
            </a:extLst>
          </p:cNvPr>
          <p:cNvSpPr txBox="1"/>
          <p:nvPr/>
        </p:nvSpPr>
        <p:spPr>
          <a:xfrm>
            <a:off x="6654165" y="26516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B4385C-28DA-401A-B839-ABF283CD7CFC}"/>
              </a:ext>
            </a:extLst>
          </p:cNvPr>
          <p:cNvSpPr txBox="1"/>
          <p:nvPr/>
        </p:nvSpPr>
        <p:spPr>
          <a:xfrm>
            <a:off x="6654165" y="2518139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All Frag (Best Fit)</a:t>
            </a:r>
          </a:p>
        </p:txBody>
      </p:sp>
    </p:spTree>
    <p:extLst>
      <p:ext uri="{BB962C8B-B14F-4D97-AF65-F5344CB8AC3E}">
        <p14:creationId xmlns:p14="http://schemas.microsoft.com/office/powerpoint/2010/main" val="3695639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reuse a block that has been freed?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515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(in bytes) of a block in the word </a:t>
            </a:r>
            <a:r>
              <a:rPr lang="en-GB" i="1" dirty="0"/>
              <a:t>preceding</a:t>
            </a:r>
            <a:r>
              <a:rPr lang="en-GB" dirty="0"/>
              <a:t>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Including the header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1305" y="4014429"/>
            <a:ext cx="203322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p0 = malloc(48)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7338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343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7078662" y="4152900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85228" y="5665237"/>
            <a:ext cx="1169208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free(p0)</a:t>
            </a: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914985" y="5129816"/>
            <a:ext cx="995507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 size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071611" y="5129816"/>
            <a:ext cx="93196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Payload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(aligned)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0386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3434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itchFamily="34" charset="0"/>
              </a:rPr>
              <a:t>48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endCxn id="67" idx="2"/>
          </p:cNvCxnSpPr>
          <p:nvPr/>
        </p:nvCxnSpPr>
        <p:spPr bwMode="auto">
          <a:xfrm rot="16200000" flipV="1">
            <a:off x="5179695" y="48755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50" idx="2"/>
          </p:cNvCxnSpPr>
          <p:nvPr/>
        </p:nvCxnSpPr>
        <p:spPr bwMode="auto">
          <a:xfrm flipH="1" flipV="1">
            <a:off x="5711825" y="4648200"/>
            <a:ext cx="8225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51" idx="2"/>
          </p:cNvCxnSpPr>
          <p:nvPr/>
        </p:nvCxnSpPr>
        <p:spPr bwMode="auto">
          <a:xfrm flipH="1" flipV="1">
            <a:off x="6016625" y="4648200"/>
            <a:ext cx="5177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52" idx="2"/>
          </p:cNvCxnSpPr>
          <p:nvPr/>
        </p:nvCxnSpPr>
        <p:spPr bwMode="auto">
          <a:xfrm flipH="1" flipV="1">
            <a:off x="6321425" y="4648200"/>
            <a:ext cx="2129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endCxn id="53" idx="2"/>
          </p:cNvCxnSpPr>
          <p:nvPr/>
        </p:nvCxnSpPr>
        <p:spPr bwMode="auto">
          <a:xfrm flipV="1">
            <a:off x="6534418" y="4648200"/>
            <a:ext cx="91807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7388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5B00E4A-CEEF-4F2E-BFD4-019CB232A8B9}"/>
              </a:ext>
            </a:extLst>
          </p:cNvPr>
          <p:cNvGrpSpPr/>
          <p:nvPr/>
        </p:nvGrpSpPr>
        <p:grpSpPr>
          <a:xfrm>
            <a:off x="2474754" y="5991225"/>
            <a:ext cx="5489575" cy="304800"/>
            <a:chOff x="2474754" y="5991225"/>
            <a:chExt cx="5489575" cy="304800"/>
          </a:xfrm>
        </p:grpSpPr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474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779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084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389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3693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3998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03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608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913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22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5827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61323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64371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741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7046754" y="5991225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7351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5217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7659529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DAAB07A-1BD3-1A43-BC7E-425097A88FF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932944" y="4648200"/>
            <a:ext cx="332214" cy="48161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97" name="Text Box 57">
            <a:extLst>
              <a:ext uri="{FF2B5EF4-FFF2-40B4-BE49-F238E27FC236}">
                <a16:creationId xmlns:a16="http://schemas.microsoft.com/office/drawing/2014/main" id="{19CC84AE-5FE0-5F4F-B739-B230F7FC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448" y="5129816"/>
            <a:ext cx="146076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Padding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(for alignment)</a:t>
            </a:r>
          </a:p>
        </p:txBody>
      </p:sp>
    </p:spTree>
    <p:extLst>
      <p:ext uri="{BB962C8B-B14F-4D97-AF65-F5344CB8AC3E}">
        <p14:creationId xmlns:p14="http://schemas.microsoft.com/office/powerpoint/2010/main" val="118372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57F630D-B636-4E5C-99FE-DB0A2F896C83}"/>
              </a:ext>
            </a:extLst>
          </p:cNvPr>
          <p:cNvSpPr/>
          <p:nvPr/>
        </p:nvSpPr>
        <p:spPr bwMode="auto">
          <a:xfrm>
            <a:off x="174509" y="2135431"/>
            <a:ext cx="519688" cy="453538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522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7" grpId="0" animBg="1"/>
      <p:bldP spid="1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24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Free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an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the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83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64887" y="2057400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423936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4293275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Double-word</a:t>
            </a:r>
          </a:p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507026" y="1759328"/>
            <a:ext cx="58862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6" y="2308738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4239161"/>
            <a:ext cx="54685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</a:t>
            </a:r>
            <a:r>
              <a:rPr lang="en-US" sz="2000" b="0" dirty="0">
                <a:latin typeface="Calibri" pitchFamily="34" charset="0"/>
              </a:rPr>
              <a:t>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b="0" dirty="0" err="1">
                <a:latin typeface="Calibri" pitchFamily="34" charset="0"/>
              </a:rPr>
              <a:t>unshaded</a:t>
            </a:r>
            <a:endParaRPr lang="en-US" sz="2000" b="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</a:t>
            </a:r>
            <a:r>
              <a:rPr lang="en-US" sz="2000" b="0" dirty="0">
                <a:latin typeface="Calibri" pitchFamily="34" charset="0"/>
              </a:rPr>
              <a:t>labeled with “size in words/allocated bit”</a:t>
            </a:r>
          </a:p>
          <a:p>
            <a:r>
              <a:rPr lang="en-US" sz="2000" b="0" dirty="0">
                <a:latin typeface="Calibri" pitchFamily="34" charset="0"/>
              </a:rPr>
              <a:t>Headers are at non-aligned positions</a:t>
            </a:r>
          </a:p>
          <a:p>
            <a:r>
              <a:rPr lang="en-US" sz="2000" b="0" dirty="0">
                <a:latin typeface="Calibri" pitchFamily="34" charset="0"/>
                <a:sym typeface="Wingdings" pitchFamily="2" charset="2"/>
              </a:rPr>
              <a:t> Payloads are aligned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48" name="Text Box 410">
            <a:extLst>
              <a:ext uri="{FF2B5EF4-FFF2-40B4-BE49-F238E27FC236}">
                <a16:creationId xmlns:a16="http://schemas.microsoft.com/office/drawing/2014/main" id="{C20F70C2-92A6-485D-B2F2-20DB681AEA8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15250" y="1962811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49" name="Rectangle 423" descr="Wide upward diagonal">
            <a:extLst>
              <a:ext uri="{FF2B5EF4-FFF2-40B4-BE49-F238E27FC236}">
                <a16:creationId xmlns:a16="http://schemas.microsoft.com/office/drawing/2014/main" id="{FC57F0D1-D438-BD4A-9271-553F417425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313" y="2321153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Rectangle 426">
            <a:extLst>
              <a:ext uri="{FF2B5EF4-FFF2-40B4-BE49-F238E27FC236}">
                <a16:creationId xmlns:a16="http://schemas.microsoft.com/office/drawing/2014/main" id="{D0B9C340-508F-7948-A9FD-A25FBAE7B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6800" y="2308738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9FBF450-C7B2-314F-B635-6B0D606F55D8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3517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1A1CC67-8AD6-E045-A904-7328492983A6}"/>
              </a:ext>
            </a:extLst>
          </p:cNvPr>
          <p:cNvSpPr txBox="1"/>
          <p:nvPr/>
        </p:nvSpPr>
        <p:spPr>
          <a:xfrm>
            <a:off x="1101482" y="3568482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D5E31EB-32C4-C04A-866F-79D07BBA5A1F}"/>
              </a:ext>
            </a:extLst>
          </p:cNvPr>
          <p:cNvCxnSpPr>
            <a:cxnSpLocks/>
          </p:cNvCxnSpPr>
          <p:nvPr/>
        </p:nvCxnSpPr>
        <p:spPr bwMode="auto">
          <a:xfrm flipV="1">
            <a:off x="8602090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6CFA8AE-B288-0D4B-9296-E455D5A9DE5C}"/>
              </a:ext>
            </a:extLst>
          </p:cNvPr>
          <p:cNvSpPr txBox="1"/>
          <p:nvPr/>
        </p:nvSpPr>
        <p:spPr>
          <a:xfrm>
            <a:off x="7551768" y="356598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96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E2E62-3F42-4AB1-9F35-83A71FC3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Schedule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8F1FF-0167-410C-AB18-CAD49AE3B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Remote midterm timeslots will be announced Monday</a:t>
            </a:r>
          </a:p>
          <a:p>
            <a:pPr lvl="1"/>
            <a:r>
              <a:rPr lang="en-US" dirty="0"/>
              <a:t>Primarily for 513 students</a:t>
            </a:r>
          </a:p>
          <a:p>
            <a:pPr lvl="1"/>
            <a:r>
              <a:rPr lang="en-US" dirty="0"/>
              <a:t>Open to 213 students with time conflicts, health issues, etc.</a:t>
            </a:r>
          </a:p>
          <a:p>
            <a:r>
              <a:rPr lang="en-US" dirty="0"/>
              <a:t>213 students who can’t take the exam at the normal time:</a:t>
            </a:r>
          </a:p>
          <a:p>
            <a:pPr lvl="1"/>
            <a:r>
              <a:rPr lang="en-US" dirty="0"/>
              <a:t>Email faculty, we’ll get it handled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No classes June 27 – July 5 (official university break) </a:t>
            </a:r>
          </a:p>
          <a:p>
            <a:r>
              <a:rPr lang="en-US" dirty="0"/>
              <a:t>Limited office hours over break, maybe</a:t>
            </a:r>
          </a:p>
          <a:p>
            <a:pPr lvl="1"/>
            <a:r>
              <a:rPr lang="en-US" dirty="0"/>
              <a:t>Please fill out survey at </a:t>
            </a:r>
            <a:r>
              <a:rPr lang="en-US" dirty="0">
                <a:hlinkClick r:id="rId2"/>
              </a:rPr>
              <a:t>https://canvas.cmu.edu/courses/28989/quizzes/84292</a:t>
            </a:r>
            <a:br>
              <a:rPr lang="en-US" dirty="0"/>
            </a:br>
            <a:r>
              <a:rPr lang="en-US" dirty="0"/>
              <a:t>so we can gauge interest</a:t>
            </a:r>
          </a:p>
        </p:txBody>
      </p:sp>
    </p:spTree>
    <p:extLst>
      <p:ext uri="{BB962C8B-B14F-4D97-AF65-F5344CB8AC3E}">
        <p14:creationId xmlns:p14="http://schemas.microsoft.com/office/powerpoint/2010/main" val="4125121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Data Structures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Block declaration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payload from block pointer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Getting header from payload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80862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AFD7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uint64_t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1795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endParaRPr lang="en-US" sz="1600" dirty="0">
              <a:solidFill>
                <a:srgbClr val="D03B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0EE5D379-DC8F-6E42-9428-865EBAA692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101100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44CCAC0C-0B16-6E46-AE94-822FCD3CB6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47286" y="101100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BA153B4-513D-D249-8372-50FC879C7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4210013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(block-&gt;payload);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7D3EE57C-6623-BF46-A2C5-1F8021A2E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5075448"/>
            <a:ext cx="7644714" cy="5869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payload));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A9392F-E88E-4DC6-AD20-0E50359E573E}"/>
              </a:ext>
            </a:extLst>
          </p:cNvPr>
          <p:cNvSpPr txBox="1"/>
          <p:nvPr/>
        </p:nvSpPr>
        <p:spPr>
          <a:xfrm>
            <a:off x="5105400" y="2866277"/>
            <a:ext cx="2063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Zero length array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2D6831-C96F-4A11-B2C9-E68664231E1F}"/>
              </a:ext>
            </a:extLst>
          </p:cNvPr>
          <p:cNvSpPr txBox="1"/>
          <p:nvPr/>
        </p:nvSpPr>
        <p:spPr>
          <a:xfrm>
            <a:off x="5743687" y="4726025"/>
            <a:ext cx="25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800" dirty="0">
                <a:latin typeface="Calibri" pitchFamily="34" charset="0"/>
              </a:rPr>
              <a:t> points to a payload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F0188C-6EA9-462A-9410-0A1E6DF18BDB}"/>
              </a:ext>
            </a:extLst>
          </p:cNvPr>
          <p:cNvSpPr txBox="1"/>
          <p:nvPr/>
        </p:nvSpPr>
        <p:spPr>
          <a:xfrm>
            <a:off x="5791200" y="3857992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01570-5004-4EF7-9249-5BBE02D6CA5B}"/>
              </a:ext>
            </a:extLst>
          </p:cNvPr>
          <p:cNvSpPr txBox="1"/>
          <p:nvPr/>
        </p:nvSpPr>
        <p:spPr>
          <a:xfrm>
            <a:off x="807720" y="5946850"/>
            <a:ext cx="833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function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(struct, member) </a:t>
            </a:r>
            <a:r>
              <a:rPr lang="en-US" sz="1800" dirty="0">
                <a:latin typeface="Calibri" pitchFamily="34" charset="0"/>
              </a:rPr>
              <a:t>returns offset of member within struct</a:t>
            </a:r>
          </a:p>
        </p:txBody>
      </p:sp>
    </p:spTree>
    <p:extLst>
      <p:ext uri="{BB962C8B-B14F-4D97-AF65-F5344CB8AC3E}">
        <p14:creationId xmlns:p14="http://schemas.microsoft.com/office/powerpoint/2010/main" val="513968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2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Header access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allocated bit from header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size from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Initializing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752600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0x1;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4202E32-FDBF-1D40-8835-9BCED791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79056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16089CE-C65B-624A-8D7A-3A2F5FD6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979056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00650ADE-C4E6-D844-A9C8-2F42E802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72" y="261803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~0xfL;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ABF1C6AB-7EA9-3C4D-9427-5727DDA2C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63" y="3414024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block-&gt;header = size |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975F4-60E8-E449-B45C-5C5DB58D2469}"/>
              </a:ext>
            </a:extLst>
          </p:cNvPr>
          <p:cNvSpPr txBox="1"/>
          <p:nvPr/>
        </p:nvSpPr>
        <p:spPr>
          <a:xfrm>
            <a:off x="5562600" y="3027676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</p:spTree>
    <p:extLst>
      <p:ext uri="{BB962C8B-B14F-4D97-AF65-F5344CB8AC3E}">
        <p14:creationId xmlns:p14="http://schemas.microsoft.com/office/powerpoint/2010/main" val="3127062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Traversing list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2438400"/>
            <a:ext cx="8307387" cy="42370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Find next block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8653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block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B29401E3-215B-5146-82C4-CF1A68204B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2" name="Rectangle 426">
            <a:extLst>
              <a:ext uri="{FF2B5EF4-FFF2-40B4-BE49-F238E27FC236}">
                <a16:creationId xmlns:a16="http://schemas.microsoft.com/office/drawing/2014/main" id="{04EB9BCB-F586-8240-8A68-D8F5466317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210577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3" name="Rectangle 426">
            <a:extLst>
              <a:ext uri="{FF2B5EF4-FFF2-40B4-BE49-F238E27FC236}">
                <a16:creationId xmlns:a16="http://schemas.microsoft.com/office/drawing/2014/main" id="{0A5551F7-B8F6-A34B-9BAC-7EFED719F8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7067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4" name="Rectangle 426">
            <a:extLst>
              <a:ext uri="{FF2B5EF4-FFF2-40B4-BE49-F238E27FC236}">
                <a16:creationId xmlns:a16="http://schemas.microsoft.com/office/drawing/2014/main" id="{8AF4990B-B9D5-7041-8637-95244E373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553" y="121057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5" name="Rectangle 426">
            <a:extLst>
              <a:ext uri="{FF2B5EF4-FFF2-40B4-BE49-F238E27FC236}">
                <a16:creationId xmlns:a16="http://schemas.microsoft.com/office/drawing/2014/main" id="{4152088A-EFA0-2146-B490-5386B1F8E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210577"/>
            <a:ext cx="1461254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EA3D02E-6AC6-4A48-9CC0-A09778C5DF41}"/>
              </a:ext>
            </a:extLst>
          </p:cNvPr>
          <p:cNvCxnSpPr>
            <a:cxnSpLocks/>
          </p:cNvCxnSpPr>
          <p:nvPr/>
        </p:nvCxnSpPr>
        <p:spPr bwMode="auto">
          <a:xfrm>
            <a:off x="596369" y="1959238"/>
            <a:ext cx="393069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4D44B8-F660-2544-BA1B-272990625740}"/>
              </a:ext>
            </a:extLst>
          </p:cNvPr>
          <p:cNvSpPr txBox="1"/>
          <p:nvPr/>
        </p:nvSpPr>
        <p:spPr>
          <a:xfrm>
            <a:off x="2013074" y="1786241"/>
            <a:ext cx="10972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size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1613921-FED7-0947-8C9C-9A451A43E8A4}"/>
              </a:ext>
            </a:extLst>
          </p:cNvPr>
          <p:cNvGrpSpPr/>
          <p:nvPr/>
        </p:nvGrpSpPr>
        <p:grpSpPr>
          <a:xfrm>
            <a:off x="411258" y="5275219"/>
            <a:ext cx="8280400" cy="1086569"/>
            <a:chOff x="411258" y="5275219"/>
            <a:chExt cx="8280400" cy="1086569"/>
          </a:xfrm>
        </p:grpSpPr>
        <p:sp>
          <p:nvSpPr>
            <p:cNvPr id="18" name="Rectangle 432">
              <a:extLst>
                <a:ext uri="{FF2B5EF4-FFF2-40B4-BE49-F238E27FC236}">
                  <a16:creationId xmlns:a16="http://schemas.microsoft.com/office/drawing/2014/main" id="{17753262-8468-1C4E-BBA3-AC182B720A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379">
              <a:extLst>
                <a:ext uri="{FF2B5EF4-FFF2-40B4-BE49-F238E27FC236}">
                  <a16:creationId xmlns:a16="http://schemas.microsoft.com/office/drawing/2014/main" id="{94DC8075-DD00-4740-BC39-B2E70C26F3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20" name="Rectangle 380">
              <a:extLst>
                <a:ext uri="{FF2B5EF4-FFF2-40B4-BE49-F238E27FC236}">
                  <a16:creationId xmlns:a16="http://schemas.microsoft.com/office/drawing/2014/main" id="{A1B57FD5-CED7-C043-B4E3-05EED50716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384">
              <a:extLst>
                <a:ext uri="{FF2B5EF4-FFF2-40B4-BE49-F238E27FC236}">
                  <a16:creationId xmlns:a16="http://schemas.microsoft.com/office/drawing/2014/main" id="{128BC9B5-CD54-5C46-A217-4BF294BE54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22" name="Rectangle 385">
              <a:extLst>
                <a:ext uri="{FF2B5EF4-FFF2-40B4-BE49-F238E27FC236}">
                  <a16:creationId xmlns:a16="http://schemas.microsoft.com/office/drawing/2014/main" id="{C8BD61A9-3E65-ED4F-B8E1-7BDB7481AC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386">
              <a:extLst>
                <a:ext uri="{FF2B5EF4-FFF2-40B4-BE49-F238E27FC236}">
                  <a16:creationId xmlns:a16="http://schemas.microsoft.com/office/drawing/2014/main" id="{D1FF1F95-BA6C-AA42-A457-1584B0EDA4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87" descr="Wide upward diagonal">
              <a:extLst>
                <a:ext uri="{FF2B5EF4-FFF2-40B4-BE49-F238E27FC236}">
                  <a16:creationId xmlns:a16="http://schemas.microsoft.com/office/drawing/2014/main" id="{4DD5C856-A8D2-6E4C-9E7D-AE62462613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388">
              <a:extLst>
                <a:ext uri="{FF2B5EF4-FFF2-40B4-BE49-F238E27FC236}">
                  <a16:creationId xmlns:a16="http://schemas.microsoft.com/office/drawing/2014/main" id="{8C0D8AA1-4EA3-3B4D-8D34-C417B9E1B5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389">
              <a:extLst>
                <a:ext uri="{FF2B5EF4-FFF2-40B4-BE49-F238E27FC236}">
                  <a16:creationId xmlns:a16="http://schemas.microsoft.com/office/drawing/2014/main" id="{1173FB4F-2059-1543-A8BD-824DB9C6B2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90">
              <a:extLst>
                <a:ext uri="{FF2B5EF4-FFF2-40B4-BE49-F238E27FC236}">
                  <a16:creationId xmlns:a16="http://schemas.microsoft.com/office/drawing/2014/main" id="{80ABEF5A-A9CA-364F-8176-E8DC36D8C3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391">
              <a:extLst>
                <a:ext uri="{FF2B5EF4-FFF2-40B4-BE49-F238E27FC236}">
                  <a16:creationId xmlns:a16="http://schemas.microsoft.com/office/drawing/2014/main" id="{910B104E-7770-AE48-AA95-CA90F91787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392">
              <a:extLst>
                <a:ext uri="{FF2B5EF4-FFF2-40B4-BE49-F238E27FC236}">
                  <a16:creationId xmlns:a16="http://schemas.microsoft.com/office/drawing/2014/main" id="{EF349F64-07AF-C141-B38A-26AF87EE49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393">
              <a:extLst>
                <a:ext uri="{FF2B5EF4-FFF2-40B4-BE49-F238E27FC236}">
                  <a16:creationId xmlns:a16="http://schemas.microsoft.com/office/drawing/2014/main" id="{F9548D73-1AA2-2542-91D4-B18F10C533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31" name="Rectangle 394">
              <a:extLst>
                <a:ext uri="{FF2B5EF4-FFF2-40B4-BE49-F238E27FC236}">
                  <a16:creationId xmlns:a16="http://schemas.microsoft.com/office/drawing/2014/main" id="{4205B550-9DFE-F649-BCAE-E0491E338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395">
              <a:extLst>
                <a:ext uri="{FF2B5EF4-FFF2-40B4-BE49-F238E27FC236}">
                  <a16:creationId xmlns:a16="http://schemas.microsoft.com/office/drawing/2014/main" id="{5D83F805-FDD7-F340-956E-3EE7FBE71E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33" name="Freeform 396">
              <a:extLst>
                <a:ext uri="{FF2B5EF4-FFF2-40B4-BE49-F238E27FC236}">
                  <a16:creationId xmlns:a16="http://schemas.microsoft.com/office/drawing/2014/main" id="{DF8C3AB1-54EB-814F-85E7-836DED597B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Freeform 397">
              <a:extLst>
                <a:ext uri="{FF2B5EF4-FFF2-40B4-BE49-F238E27FC236}">
                  <a16:creationId xmlns:a16="http://schemas.microsoft.com/office/drawing/2014/main" id="{2509CD23-B924-3849-96CB-156F9BE4D8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Freeform 398">
              <a:extLst>
                <a:ext uri="{FF2B5EF4-FFF2-40B4-BE49-F238E27FC236}">
                  <a16:creationId xmlns:a16="http://schemas.microsoft.com/office/drawing/2014/main" id="{034360C2-B1CE-2644-9C56-8373BE3E40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99">
              <a:extLst>
                <a:ext uri="{FF2B5EF4-FFF2-40B4-BE49-F238E27FC236}">
                  <a16:creationId xmlns:a16="http://schemas.microsoft.com/office/drawing/2014/main" id="{D804C4DB-1613-644F-B9C2-CF96F0DFC5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03" descr="Wide upward diagonal">
              <a:extLst>
                <a:ext uri="{FF2B5EF4-FFF2-40B4-BE49-F238E27FC236}">
                  <a16:creationId xmlns:a16="http://schemas.microsoft.com/office/drawing/2014/main" id="{B8D4BFFF-1F1A-B141-89C0-C8BEF4D1C3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06">
              <a:extLst>
                <a:ext uri="{FF2B5EF4-FFF2-40B4-BE49-F238E27FC236}">
                  <a16:creationId xmlns:a16="http://schemas.microsoft.com/office/drawing/2014/main" id="{B4278F0C-0A3D-584C-9292-D7F4062FFC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407">
              <a:extLst>
                <a:ext uri="{FF2B5EF4-FFF2-40B4-BE49-F238E27FC236}">
                  <a16:creationId xmlns:a16="http://schemas.microsoft.com/office/drawing/2014/main" id="{D67D94D4-2DCA-8D47-A902-17710F356E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Text Box 410">
              <a:extLst>
                <a:ext uri="{FF2B5EF4-FFF2-40B4-BE49-F238E27FC236}">
                  <a16:creationId xmlns:a16="http://schemas.microsoft.com/office/drawing/2014/main" id="{6D1F142E-3812-5143-84A2-25B7856BB1F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103034" y="5281947"/>
              <a:ext cx="588624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End</a:t>
              </a:r>
            </a:p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Block</a:t>
              </a:r>
            </a:p>
          </p:txBody>
        </p:sp>
        <p:sp>
          <p:nvSpPr>
            <p:cNvPr id="41" name="Rectangle 421">
              <a:extLst>
                <a:ext uri="{FF2B5EF4-FFF2-40B4-BE49-F238E27FC236}">
                  <a16:creationId xmlns:a16="http://schemas.microsoft.com/office/drawing/2014/main" id="{B7FAF848-ACE6-5043-A4C3-0967626FF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Rectangle 409">
              <a:extLst>
                <a:ext uri="{FF2B5EF4-FFF2-40B4-BE49-F238E27FC236}">
                  <a16:creationId xmlns:a16="http://schemas.microsoft.com/office/drawing/2014/main" id="{AB7FE2B7-8E9F-C942-9649-E6EFCEEE1A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Freeform 422">
              <a:extLst>
                <a:ext uri="{FF2B5EF4-FFF2-40B4-BE49-F238E27FC236}">
                  <a16:creationId xmlns:a16="http://schemas.microsoft.com/office/drawing/2014/main" id="{8F094046-F69E-E940-BDD1-0C8C90ABC4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Rectangle 423" descr="Wide upward diagonal">
              <a:extLst>
                <a:ext uri="{FF2B5EF4-FFF2-40B4-BE49-F238E27FC236}">
                  <a16:creationId xmlns:a16="http://schemas.microsoft.com/office/drawing/2014/main" id="{21C4B387-EA06-1D4A-999B-454F2B0693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45" name="Rectangle 426">
              <a:extLst>
                <a:ext uri="{FF2B5EF4-FFF2-40B4-BE49-F238E27FC236}">
                  <a16:creationId xmlns:a16="http://schemas.microsoft.com/office/drawing/2014/main" id="{3559B79E-CB1F-7245-9AB2-6BFB352476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Rectangle 433">
              <a:extLst>
                <a:ext uri="{FF2B5EF4-FFF2-40B4-BE49-F238E27FC236}">
                  <a16:creationId xmlns:a16="http://schemas.microsoft.com/office/drawing/2014/main" id="{801820F4-5B78-8A46-BA07-BDB44A7C75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408">
              <a:extLst>
                <a:ext uri="{FF2B5EF4-FFF2-40B4-BE49-F238E27FC236}">
                  <a16:creationId xmlns:a16="http://schemas.microsoft.com/office/drawing/2014/main" id="{0F15BCEF-E7AC-BE4C-B547-B26605FBA0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Text Box 410">
              <a:extLst>
                <a:ext uri="{FF2B5EF4-FFF2-40B4-BE49-F238E27FC236}">
                  <a16:creationId xmlns:a16="http://schemas.microsoft.com/office/drawing/2014/main" id="{89D4B76E-30A6-3340-9EDB-17C1C78239B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11258" y="5485430"/>
              <a:ext cx="744113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Unused</a:t>
              </a:r>
            </a:p>
          </p:txBody>
        </p:sp>
        <p:sp>
          <p:nvSpPr>
            <p:cNvPr id="49" name="Rectangle 423" descr="Wide upward diagonal">
              <a:extLst>
                <a:ext uri="{FF2B5EF4-FFF2-40B4-BE49-F238E27FC236}">
                  <a16:creationId xmlns:a16="http://schemas.microsoft.com/office/drawing/2014/main" id="{8E2B2541-9A70-1748-923D-6C1E95EC0B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426">
              <a:extLst>
                <a:ext uri="{FF2B5EF4-FFF2-40B4-BE49-F238E27FC236}">
                  <a16:creationId xmlns:a16="http://schemas.microsoft.com/office/drawing/2014/main" id="{045FA684-1F9A-E144-B496-52EECAC904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321180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a typeface="+mn-ea"/>
                <a:cs typeface="+mn-cs"/>
              </a:rPr>
              <a:t>Finding space for </a:t>
            </a:r>
            <a:r>
              <a:rPr lang="en-GB" sz="1800" b="1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asize</a:t>
            </a:r>
            <a:r>
              <a:rPr lang="en-GB" sz="1800" dirty="0">
                <a:ea typeface="+mn-ea"/>
                <a:cs typeface="+mn-cs"/>
              </a:rPr>
              <a:t> bytes (including header):</a:t>
            </a:r>
            <a:endParaRPr lang="en-GB" b="1" dirty="0">
              <a:latin typeface="+mn-lt"/>
              <a:ea typeface="+mn-ea"/>
              <a:cs typeface="Courier New" panose="02070309020205020404" pitchFamily="49" charset="0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2102806"/>
            <a:ext cx="7644714" cy="30491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block !=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(!(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&amp;&amp;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block;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fit found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E6E6A36-31F6-EE42-B3E8-897264A1281C}"/>
              </a:ext>
            </a:extLst>
          </p:cNvPr>
          <p:cNvGrpSpPr/>
          <p:nvPr/>
        </p:nvGrpSpPr>
        <p:grpSpPr>
          <a:xfrm>
            <a:off x="662808" y="5275219"/>
            <a:ext cx="7914617" cy="1086569"/>
            <a:chOff x="662808" y="5275219"/>
            <a:chExt cx="7914617" cy="1086569"/>
          </a:xfrm>
        </p:grpSpPr>
        <p:sp>
          <p:nvSpPr>
            <p:cNvPr id="6" name="Rectangle 432">
              <a:extLst>
                <a:ext uri="{FF2B5EF4-FFF2-40B4-BE49-F238E27FC236}">
                  <a16:creationId xmlns:a16="http://schemas.microsoft.com/office/drawing/2014/main" id="{11379019-2E0C-2240-95B6-8E6DA9631D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379">
              <a:extLst>
                <a:ext uri="{FF2B5EF4-FFF2-40B4-BE49-F238E27FC236}">
                  <a16:creationId xmlns:a16="http://schemas.microsoft.com/office/drawing/2014/main" id="{FC368B16-E340-6047-86B9-0F1FBFA1A3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8" name="Rectangle 380">
              <a:extLst>
                <a:ext uri="{FF2B5EF4-FFF2-40B4-BE49-F238E27FC236}">
                  <a16:creationId xmlns:a16="http://schemas.microsoft.com/office/drawing/2014/main" id="{F17A761E-19FE-3C4C-AC17-A97D96EAC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384">
              <a:extLst>
                <a:ext uri="{FF2B5EF4-FFF2-40B4-BE49-F238E27FC236}">
                  <a16:creationId xmlns:a16="http://schemas.microsoft.com/office/drawing/2014/main" id="{D7FCCE6C-C97E-5F4B-A7AA-7CF5EA8E46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0" name="Rectangle 385">
              <a:extLst>
                <a:ext uri="{FF2B5EF4-FFF2-40B4-BE49-F238E27FC236}">
                  <a16:creationId xmlns:a16="http://schemas.microsoft.com/office/drawing/2014/main" id="{D75D1753-ABD4-F347-ACE4-67F5E60683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386">
              <a:extLst>
                <a:ext uri="{FF2B5EF4-FFF2-40B4-BE49-F238E27FC236}">
                  <a16:creationId xmlns:a16="http://schemas.microsoft.com/office/drawing/2014/main" id="{A05D53B2-3881-1F4C-9383-2C73651666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387" descr="Wide upward diagonal">
              <a:extLst>
                <a:ext uri="{FF2B5EF4-FFF2-40B4-BE49-F238E27FC236}">
                  <a16:creationId xmlns:a16="http://schemas.microsoft.com/office/drawing/2014/main" id="{1AE142C1-3522-2E43-AAF7-CC373D9B57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388">
              <a:extLst>
                <a:ext uri="{FF2B5EF4-FFF2-40B4-BE49-F238E27FC236}">
                  <a16:creationId xmlns:a16="http://schemas.microsoft.com/office/drawing/2014/main" id="{CA09F1CA-A386-494A-816C-F08B0E730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389">
              <a:extLst>
                <a:ext uri="{FF2B5EF4-FFF2-40B4-BE49-F238E27FC236}">
                  <a16:creationId xmlns:a16="http://schemas.microsoft.com/office/drawing/2014/main" id="{2B9DC7EF-4AA2-F440-B304-74F82B4C26A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390">
              <a:extLst>
                <a:ext uri="{FF2B5EF4-FFF2-40B4-BE49-F238E27FC236}">
                  <a16:creationId xmlns:a16="http://schemas.microsoft.com/office/drawing/2014/main" id="{4BEB1C7D-2EE7-0A48-95BA-04F630F508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391">
              <a:extLst>
                <a:ext uri="{FF2B5EF4-FFF2-40B4-BE49-F238E27FC236}">
                  <a16:creationId xmlns:a16="http://schemas.microsoft.com/office/drawing/2014/main" id="{AA145364-1E21-B24C-A996-FE68733879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392">
              <a:extLst>
                <a:ext uri="{FF2B5EF4-FFF2-40B4-BE49-F238E27FC236}">
                  <a16:creationId xmlns:a16="http://schemas.microsoft.com/office/drawing/2014/main" id="{4E84943D-C741-1744-ADBC-20082769BA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393">
              <a:extLst>
                <a:ext uri="{FF2B5EF4-FFF2-40B4-BE49-F238E27FC236}">
                  <a16:creationId xmlns:a16="http://schemas.microsoft.com/office/drawing/2014/main" id="{757514EF-F88D-354B-9D3C-528EAF3C15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9" name="Rectangle 394">
              <a:extLst>
                <a:ext uri="{FF2B5EF4-FFF2-40B4-BE49-F238E27FC236}">
                  <a16:creationId xmlns:a16="http://schemas.microsoft.com/office/drawing/2014/main" id="{6DC658ED-0679-1545-9B44-F4680373C6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395">
              <a:extLst>
                <a:ext uri="{FF2B5EF4-FFF2-40B4-BE49-F238E27FC236}">
                  <a16:creationId xmlns:a16="http://schemas.microsoft.com/office/drawing/2014/main" id="{5515F899-40C7-ED43-BBD5-669D9F5EC7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21" name="Freeform 396">
              <a:extLst>
                <a:ext uri="{FF2B5EF4-FFF2-40B4-BE49-F238E27FC236}">
                  <a16:creationId xmlns:a16="http://schemas.microsoft.com/office/drawing/2014/main" id="{490413E1-E31C-354A-A345-E93C360FDA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 397">
              <a:extLst>
                <a:ext uri="{FF2B5EF4-FFF2-40B4-BE49-F238E27FC236}">
                  <a16:creationId xmlns:a16="http://schemas.microsoft.com/office/drawing/2014/main" id="{9BD9794B-F105-2643-BAC5-CA62081E64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Freeform 398">
              <a:extLst>
                <a:ext uri="{FF2B5EF4-FFF2-40B4-BE49-F238E27FC236}">
                  <a16:creationId xmlns:a16="http://schemas.microsoft.com/office/drawing/2014/main" id="{26DFE65C-AB85-A145-92C3-FC3474C7B9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99">
              <a:extLst>
                <a:ext uri="{FF2B5EF4-FFF2-40B4-BE49-F238E27FC236}">
                  <a16:creationId xmlns:a16="http://schemas.microsoft.com/office/drawing/2014/main" id="{19AA8580-BD8C-EE42-9983-2D5F87A2CB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403" descr="Wide upward diagonal">
              <a:extLst>
                <a:ext uri="{FF2B5EF4-FFF2-40B4-BE49-F238E27FC236}">
                  <a16:creationId xmlns:a16="http://schemas.microsoft.com/office/drawing/2014/main" id="{607CEC70-8FE1-B242-AD21-9FE70EE3AA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406">
              <a:extLst>
                <a:ext uri="{FF2B5EF4-FFF2-40B4-BE49-F238E27FC236}">
                  <a16:creationId xmlns:a16="http://schemas.microsoft.com/office/drawing/2014/main" id="{630E4C09-52E7-2B43-9B33-77ACDAFCA8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407">
              <a:extLst>
                <a:ext uri="{FF2B5EF4-FFF2-40B4-BE49-F238E27FC236}">
                  <a16:creationId xmlns:a16="http://schemas.microsoft.com/office/drawing/2014/main" id="{C8C8F49F-C701-AD42-ABE6-8345D3F03D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 Box 410">
              <a:extLst>
                <a:ext uri="{FF2B5EF4-FFF2-40B4-BE49-F238E27FC236}">
                  <a16:creationId xmlns:a16="http://schemas.microsoft.com/office/drawing/2014/main" id="{55388226-21D2-9C42-A207-31F6CA05E0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304981" y="5389668"/>
              <a:ext cx="18473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421">
              <a:extLst>
                <a:ext uri="{FF2B5EF4-FFF2-40B4-BE49-F238E27FC236}">
                  <a16:creationId xmlns:a16="http://schemas.microsoft.com/office/drawing/2014/main" id="{86E68BCA-3707-F148-BD84-BA7F6E8B92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409">
              <a:extLst>
                <a:ext uri="{FF2B5EF4-FFF2-40B4-BE49-F238E27FC236}">
                  <a16:creationId xmlns:a16="http://schemas.microsoft.com/office/drawing/2014/main" id="{059133AE-DD13-E446-8A65-D84C2916D3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Freeform 422">
              <a:extLst>
                <a:ext uri="{FF2B5EF4-FFF2-40B4-BE49-F238E27FC236}">
                  <a16:creationId xmlns:a16="http://schemas.microsoft.com/office/drawing/2014/main" id="{F77F7B1D-A4B2-4341-9604-A65A6694B2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423" descr="Wide upward diagonal">
              <a:extLst>
                <a:ext uri="{FF2B5EF4-FFF2-40B4-BE49-F238E27FC236}">
                  <a16:creationId xmlns:a16="http://schemas.microsoft.com/office/drawing/2014/main" id="{F093CE4B-DADC-404C-878A-64E7A11DED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33" name="Rectangle 426">
              <a:extLst>
                <a:ext uri="{FF2B5EF4-FFF2-40B4-BE49-F238E27FC236}">
                  <a16:creationId xmlns:a16="http://schemas.microsoft.com/office/drawing/2014/main" id="{F584C566-42D3-3341-9278-567AED0CC6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433">
              <a:extLst>
                <a:ext uri="{FF2B5EF4-FFF2-40B4-BE49-F238E27FC236}">
                  <a16:creationId xmlns:a16="http://schemas.microsoft.com/office/drawing/2014/main" id="{2E797D93-3264-5A44-BB68-D8E3E67E21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 408">
              <a:extLst>
                <a:ext uri="{FF2B5EF4-FFF2-40B4-BE49-F238E27FC236}">
                  <a16:creationId xmlns:a16="http://schemas.microsoft.com/office/drawing/2014/main" id="{05E0AFD4-7466-404B-9285-CFF5494F440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 Box 410">
              <a:extLst>
                <a:ext uri="{FF2B5EF4-FFF2-40B4-BE49-F238E27FC236}">
                  <a16:creationId xmlns:a16="http://schemas.microsoft.com/office/drawing/2014/main" id="{A06905FE-074F-284C-8A7F-4117B31E81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90949" y="5485430"/>
              <a:ext cx="184731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23" descr="Wide upward diagonal">
              <a:extLst>
                <a:ext uri="{FF2B5EF4-FFF2-40B4-BE49-F238E27FC236}">
                  <a16:creationId xmlns:a16="http://schemas.microsoft.com/office/drawing/2014/main" id="{B1578B38-8C80-164D-91D1-1C50C7AEA3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26">
              <a:extLst>
                <a:ext uri="{FF2B5EF4-FFF2-40B4-BE49-F238E27FC236}">
                  <a16:creationId xmlns:a16="http://schemas.microsoft.com/office/drawing/2014/main" id="{CA3DD7F1-BDF8-A747-9677-A382EC1E77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DD6DDF9-3FE7-4C4F-BA7B-A22655D17199}"/>
              </a:ext>
            </a:extLst>
          </p:cNvPr>
          <p:cNvCxnSpPr>
            <a:cxnSpLocks/>
          </p:cNvCxnSpPr>
          <p:nvPr/>
        </p:nvCxnSpPr>
        <p:spPr bwMode="auto">
          <a:xfrm>
            <a:off x="699508" y="5491666"/>
            <a:ext cx="538469" cy="33176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AF4987A-78E8-9D46-A1FD-E43647023B15}"/>
              </a:ext>
            </a:extLst>
          </p:cNvPr>
          <p:cNvSpPr txBox="1"/>
          <p:nvPr/>
        </p:nvSpPr>
        <p:spPr>
          <a:xfrm>
            <a:off x="108412" y="5122334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9B84B9C-15C6-BD40-B72C-3BBC0A7F32DB}"/>
              </a:ext>
            </a:extLst>
          </p:cNvPr>
          <p:cNvCxnSpPr>
            <a:cxnSpLocks/>
          </p:cNvCxnSpPr>
          <p:nvPr/>
        </p:nvCxnSpPr>
        <p:spPr bwMode="auto">
          <a:xfrm flipH="1">
            <a:off x="8357529" y="5453518"/>
            <a:ext cx="401997" cy="37636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81F8F45-51AA-DA42-8406-41C7ED88FD31}"/>
              </a:ext>
            </a:extLst>
          </p:cNvPr>
          <p:cNvSpPr txBox="1"/>
          <p:nvPr/>
        </p:nvSpPr>
        <p:spPr>
          <a:xfrm>
            <a:off x="7856468" y="508418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62908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Still a greedy algorithm.  No guarantee of optimality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60113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417627"/>
            <a:ext cx="7896225" cy="1838325"/>
          </a:xfrm>
        </p:spPr>
        <p:txBody>
          <a:bodyPr/>
          <a:lstStyle/>
          <a:p>
            <a:r>
              <a:rPr lang="en-US" dirty="0"/>
              <a:t>Total Overheads (for this benchmark)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Perfect Fit: 	1.6%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Best Fit:	8.3%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First Fit:	11.9%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Next Fit:	21.6%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E1ED6-C2CD-7F43-8615-53B28668C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33484"/>
            <a:ext cx="5659166" cy="325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007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15000" y="42362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42113" y="3685639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5124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Splitting Free Block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033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Warning: This code is incomplete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dirty="0">
              <a:solidFill>
                <a:srgbClr val="C2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95400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77081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41638"/>
            <a:chOff x="2133600" y="3167513"/>
            <a:chExt cx="4876800" cy="54163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390148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841375" y="4967828"/>
            <a:ext cx="1786364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malloc(5*SIZ)</a:t>
            </a:r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2728743" y="4890302"/>
            <a:ext cx="925616" cy="471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C00000"/>
                </a:solidFill>
                <a:latin typeface="Calibri" pitchFamily="34" charset="0"/>
              </a:rPr>
              <a:t>Yike</a:t>
            </a:r>
            <a:r>
              <a:rPr lang="en-GB" b="1" i="1" dirty="0">
                <a:solidFill>
                  <a:srgbClr val="C00000"/>
                </a:solidFill>
                <a:latin typeface="Calibri" pitchFamily="34" charset="0"/>
              </a:rPr>
              <a:t>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34000" y="5079753"/>
            <a:ext cx="37561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There is enough contiguous</a:t>
            </a:r>
          </a:p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free space, but the allocator</a:t>
            </a:r>
            <a:br>
              <a:rPr lang="en-GB" i="1" dirty="0">
                <a:solidFill>
                  <a:srgbClr val="C00000"/>
                </a:solidFill>
                <a:latin typeface="+mj-lt"/>
              </a:rPr>
            </a:br>
            <a:r>
              <a:rPr lang="en-GB" i="1" dirty="0">
                <a:solidFill>
                  <a:srgbClr val="C00000"/>
                </a:solidFill>
                <a:latin typeface="+mj-lt"/>
              </a:rPr>
              <a:t>won’t be able to find it</a:t>
            </a:r>
          </a:p>
          <a:p>
            <a:endParaRPr lang="en-US" sz="1800" dirty="0">
              <a:latin typeface="+mj-lt"/>
            </a:endParaRP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1828410" y="340276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822066" y="438671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010400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7010400" y="43949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9" name="Freeform 40"/>
          <p:cNvSpPr>
            <a:spLocks/>
          </p:cNvSpPr>
          <p:nvPr/>
        </p:nvSpPr>
        <p:spPr bwMode="auto">
          <a:xfrm>
            <a:off x="6555828" y="323929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Freeform 40"/>
          <p:cNvSpPr>
            <a:spLocks/>
          </p:cNvSpPr>
          <p:nvPr/>
        </p:nvSpPr>
        <p:spPr bwMode="auto">
          <a:xfrm>
            <a:off x="6566338" y="421613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27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5" grpId="0"/>
      <p:bldP spid="24626" grpId="0"/>
      <p:bldP spid="53" grpId="0"/>
      <p:bldP spid="56" grpId="0" animBg="1"/>
      <p:bldP spid="58" grpId="0" animBg="1"/>
      <p:bldP spid="6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709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D4260-C899-48E2-90D3-7D27BCEBB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/>
              <a:t>Clarification re lectures and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14E57-64CF-4BC0-A704-7E36C165A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have an in-class activity:</a:t>
            </a:r>
          </a:p>
          <a:p>
            <a:pPr lvl="1"/>
            <a:r>
              <a:rPr lang="en-US" dirty="0"/>
              <a:t>The activity (together with the assigned textbook reading)</a:t>
            </a:r>
            <a:br>
              <a:rPr lang="en-US" dirty="0"/>
            </a:br>
            <a:r>
              <a:rPr lang="en-US" dirty="0"/>
              <a:t>is meant to completely cover that material</a:t>
            </a:r>
          </a:p>
          <a:p>
            <a:pPr lvl="1"/>
            <a:r>
              <a:rPr lang="en-US" dirty="0"/>
              <a:t>Any lecturing that happens is only to bridge gaps</a:t>
            </a:r>
          </a:p>
          <a:p>
            <a:pPr lvl="1"/>
            <a:r>
              <a:rPr lang="en-US" dirty="0"/>
              <a:t>Research shows most people learn better this way</a:t>
            </a:r>
          </a:p>
          <a:p>
            <a:r>
              <a:rPr lang="en-US" dirty="0"/>
              <a:t>Yes, some of the activities need some work</a:t>
            </a:r>
          </a:p>
          <a:p>
            <a:pPr lvl="1"/>
            <a:r>
              <a:rPr lang="en-US" dirty="0"/>
              <a:t>I apologize for the confusing </a:t>
            </a:r>
            <a:r>
              <a:rPr lang="en-US" dirty="0" err="1"/>
              <a:t>gdb</a:t>
            </a:r>
            <a:r>
              <a:rPr lang="en-US" dirty="0"/>
              <a:t>-based prompts in particular</a:t>
            </a:r>
          </a:p>
          <a:p>
            <a:pPr lvl="1"/>
            <a:r>
              <a:rPr lang="en-US" dirty="0"/>
              <a:t>Please post specific suggestions, criticism, etc. on Piazza</a:t>
            </a:r>
            <a:br>
              <a:rPr lang="en-US" dirty="0"/>
            </a:br>
            <a:r>
              <a:rPr lang="en-US" dirty="0"/>
              <a:t>(use “class-feedback” tag)</a:t>
            </a:r>
          </a:p>
          <a:p>
            <a:r>
              <a:rPr lang="en-US" dirty="0"/>
              <a:t>Recorded lectures are primarily for 15-</a:t>
            </a:r>
            <a:r>
              <a:rPr lang="en-US" i="1" dirty="0"/>
              <a:t>5</a:t>
            </a:r>
            <a:r>
              <a:rPr lang="en-US" dirty="0"/>
              <a:t>13 students</a:t>
            </a:r>
          </a:p>
          <a:p>
            <a:pPr lvl="1"/>
            <a:r>
              <a:rPr lang="en-US" dirty="0"/>
              <a:t>Also, in case one of you has to miss a class</a:t>
            </a:r>
          </a:p>
          <a:p>
            <a:pPr lvl="1"/>
            <a:r>
              <a:rPr lang="en-US" dirty="0"/>
              <a:t>If you were here for a class, you don’t need to watch the recording</a:t>
            </a:r>
          </a:p>
        </p:txBody>
      </p:sp>
    </p:spTree>
    <p:extLst>
      <p:ext uri="{BB962C8B-B14F-4D97-AF65-F5344CB8AC3E}">
        <p14:creationId xmlns:p14="http://schemas.microsoft.com/office/powerpoint/2010/main" val="17973979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7795" y="1219200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 block, if it is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know where it starts?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can we determine whether its allocated?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7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19200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013028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2" name="Freeform 31"/>
          <p:cNvSpPr>
            <a:spLocks/>
          </p:cNvSpPr>
          <p:nvPr/>
        </p:nvSpPr>
        <p:spPr bwMode="auto">
          <a:xfrm>
            <a:off x="5943600" y="2880784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1368972" y="3473450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70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CC93F-ABCD-467C-8A45-683412F6E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113B8-52C9-4566-B88C-357D6D6B4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https://canvas.cmu.edu/courses/28989/assignments/485681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499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current block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8E4D1A2-31A5-0748-A715-0551BB06E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277224"/>
            <a:ext cx="7644714" cy="1818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D4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5C4E34-B263-EB45-B767-302AD6D3EEC0}"/>
              </a:ext>
            </a:extLst>
          </p:cNvPr>
          <p:cNvGrpSpPr/>
          <p:nvPr/>
        </p:nvGrpSpPr>
        <p:grpSpPr>
          <a:xfrm>
            <a:off x="1410595" y="1981200"/>
            <a:ext cx="4279691" cy="369332"/>
            <a:chOff x="1410595" y="1732003"/>
            <a:chExt cx="4279691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B6B2081-4EBC-4A4F-8E1C-61D12C281F7D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10BE3A3-2871-444E-A0C5-1CCD98BFF525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BB4ACD-476A-2A43-BC68-13B00F3202F8}"/>
              </a:ext>
            </a:extLst>
          </p:cNvPr>
          <p:cNvGrpSpPr/>
          <p:nvPr/>
        </p:nvGrpSpPr>
        <p:grpSpPr>
          <a:xfrm>
            <a:off x="4039660" y="2286000"/>
            <a:ext cx="1650626" cy="369332"/>
            <a:chOff x="4039660" y="1985054"/>
            <a:chExt cx="1650626" cy="369332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7758980-8404-964F-9C52-DAA177093E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9660" y="2209800"/>
              <a:ext cx="1650626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stealth" w="lg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66BEA5-C711-C34A-ACCC-11E382FBE587}"/>
                </a:ext>
              </a:extLst>
            </p:cNvPr>
            <p:cNvSpPr txBox="1"/>
            <p:nvPr/>
          </p:nvSpPr>
          <p:spPr>
            <a:xfrm>
              <a:off x="4572000" y="1985054"/>
              <a:ext cx="6580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dsize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629C0F-CE1B-6746-B3D3-CF08D0D2D97C}"/>
              </a:ext>
            </a:extLst>
          </p:cNvPr>
          <p:cNvGrpSpPr/>
          <p:nvPr/>
        </p:nvGrpSpPr>
        <p:grpSpPr>
          <a:xfrm>
            <a:off x="597109" y="1739817"/>
            <a:ext cx="4279691" cy="369332"/>
            <a:chOff x="1410595" y="1732003"/>
            <a:chExt cx="4279691" cy="36933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C587E4F-4D88-3A4A-B25E-8A5D7554CA71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19530BC-7436-8844-A9C4-9FDA00CE055C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6325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previous block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CBDA5E7-A8BE-4940-884E-202D7E218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424029"/>
            <a:ext cx="7644714" cy="107939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find_prev_footer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solidFill>
                  <a:srgbClr val="E033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&amp;(block-&gt;header) - 1;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758980-8404-964F-9C52-DAA177093E99}"/>
              </a:ext>
            </a:extLst>
          </p:cNvPr>
          <p:cNvCxnSpPr>
            <a:cxnSpLocks/>
          </p:cNvCxnSpPr>
          <p:nvPr/>
        </p:nvCxnSpPr>
        <p:spPr bwMode="auto">
          <a:xfrm>
            <a:off x="4063314" y="1975437"/>
            <a:ext cx="813486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466BEA5-C711-C34A-ACCC-11E382FBE587}"/>
              </a:ext>
            </a:extLst>
          </p:cNvPr>
          <p:cNvSpPr txBox="1"/>
          <p:nvPr/>
        </p:nvSpPr>
        <p:spPr>
          <a:xfrm>
            <a:off x="4045069" y="2110092"/>
            <a:ext cx="8499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word</a:t>
            </a:r>
          </a:p>
        </p:txBody>
      </p:sp>
    </p:spTree>
    <p:extLst>
      <p:ext uri="{BB962C8B-B14F-4D97-AF65-F5344CB8AC3E}">
        <p14:creationId xmlns:p14="http://schemas.microsoft.com/office/powerpoint/2010/main" val="28694127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Splitting Free Block: Full Version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3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00912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31631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  <p:extLst>
      <p:ext uri="{BB962C8B-B14F-4D97-AF65-F5344CB8AC3E}">
        <p14:creationId xmlns:p14="http://schemas.microsoft.com/office/powerpoint/2010/main" val="3833294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722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8420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3507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2B96-FA11-46EB-8BDA-55A1FE1A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896225" cy="762000"/>
          </a:xfrm>
        </p:spPr>
        <p:txBody>
          <a:bodyPr/>
          <a:lstStyle/>
          <a:p>
            <a:r>
              <a:rPr lang="en-US" dirty="0"/>
              <a:t>“We didn’t get to the end of the slides!”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3557B-2CE6-4857-A840-07F4C5FEC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panic</a:t>
            </a:r>
          </a:p>
          <a:p>
            <a:r>
              <a:rPr lang="en-US" dirty="0"/>
              <a:t>If it’s important, we will start the next class with it</a:t>
            </a:r>
          </a:p>
          <a:p>
            <a:pPr lvl="1"/>
            <a:r>
              <a:rPr lang="en-US" dirty="0"/>
              <a:t>I </a:t>
            </a:r>
            <a:r>
              <a:rPr lang="en-US" i="1" dirty="0"/>
              <a:t>think</a:t>
            </a:r>
            <a:r>
              <a:rPr lang="en-US" dirty="0"/>
              <a:t> we have done this every time we ran out of time, so far</a:t>
            </a:r>
          </a:p>
          <a:p>
            <a:r>
              <a:rPr lang="en-US" dirty="0"/>
              <a:t>Some of the slide decks have extra material at the end</a:t>
            </a:r>
          </a:p>
          <a:p>
            <a:pPr lvl="1"/>
            <a:r>
              <a:rPr lang="en-US" dirty="0"/>
              <a:t>In the future this will be posted as “optional extra reading” instead</a:t>
            </a:r>
          </a:p>
          <a:p>
            <a:r>
              <a:rPr lang="en-US" dirty="0"/>
              <a:t>The blank spaces on the class schedule</a:t>
            </a:r>
            <a:br>
              <a:rPr lang="en-US" dirty="0"/>
            </a:br>
            <a:r>
              <a:rPr lang="en-US" dirty="0"/>
              <a:t>are for you to define</a:t>
            </a:r>
          </a:p>
          <a:p>
            <a:pPr lvl="1"/>
            <a:r>
              <a:rPr lang="en-US" dirty="0"/>
              <a:t>Come with questions about anything</a:t>
            </a:r>
          </a:p>
          <a:p>
            <a:pPr lvl="1"/>
            <a:r>
              <a:rPr lang="en-US" dirty="0"/>
              <a:t>Ask us to go back to anything and explain in more detail</a:t>
            </a:r>
          </a:p>
          <a:p>
            <a:pPr lvl="1"/>
            <a:r>
              <a:rPr lang="en-US" dirty="0"/>
              <a:t>We have lots of these in the second half of the course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223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495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48DD5-9A08-1346-BACB-69A1B526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3D4E-D4BC-8C42-9022-4792FBB6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275" y="3635193"/>
            <a:ext cx="7896225" cy="1685925"/>
          </a:xfrm>
        </p:spPr>
        <p:txBody>
          <a:bodyPr/>
          <a:lstStyle/>
          <a:p>
            <a:r>
              <a:rPr lang="en-US" dirty="0"/>
              <a:t>Dummy footer before first header</a:t>
            </a:r>
          </a:p>
          <a:p>
            <a:pPr lvl="1"/>
            <a:r>
              <a:rPr lang="en-US" dirty="0"/>
              <a:t>Marked as allocated</a:t>
            </a:r>
          </a:p>
          <a:p>
            <a:pPr lvl="1"/>
            <a:r>
              <a:rPr lang="en-US" dirty="0"/>
              <a:t>Prevents accidental coalescing when freeing first block</a:t>
            </a:r>
          </a:p>
          <a:p>
            <a:r>
              <a:rPr lang="en-US" dirty="0"/>
              <a:t>Dummy header after last footer</a:t>
            </a:r>
          </a:p>
          <a:p>
            <a:pPr lvl="1"/>
            <a:r>
              <a:rPr lang="en-US" dirty="0"/>
              <a:t>Prevents accidental coalescing when freeing final block</a:t>
            </a:r>
          </a:p>
        </p:txBody>
      </p:sp>
      <p:sp>
        <p:nvSpPr>
          <p:cNvPr id="4" name="Text Box 404">
            <a:extLst>
              <a:ext uri="{FF2B5EF4-FFF2-40B4-BE49-F238E27FC236}">
                <a16:creationId xmlns:a16="http://schemas.microsoft.com/office/drawing/2014/main" id="{70379A58-8BD0-CC4A-916C-02C12D14A1C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-5217" y="1524583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5" name="Rectangle 432">
            <a:extLst>
              <a:ext uri="{FF2B5EF4-FFF2-40B4-BE49-F238E27FC236}">
                <a16:creationId xmlns:a16="http://schemas.microsoft.com/office/drawing/2014/main" id="{65CF36F6-5BFE-EE4A-83F7-E01904D948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8710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>
            <a:extLst>
              <a:ext uri="{FF2B5EF4-FFF2-40B4-BE49-F238E27FC236}">
                <a16:creationId xmlns:a16="http://schemas.microsoft.com/office/drawing/2014/main" id="{85DCB663-026A-964B-964B-41EC599C4B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>
            <a:extLst>
              <a:ext uri="{FF2B5EF4-FFF2-40B4-BE49-F238E27FC236}">
                <a16:creationId xmlns:a16="http://schemas.microsoft.com/office/drawing/2014/main" id="{A4E1FF19-352F-1642-B31D-727FC2745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7062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>
            <a:extLst>
              <a:ext uri="{FF2B5EF4-FFF2-40B4-BE49-F238E27FC236}">
                <a16:creationId xmlns:a16="http://schemas.microsoft.com/office/drawing/2014/main" id="{FC3B16EE-027C-8742-979E-F6F3C49917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7190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>
            <a:extLst>
              <a:ext uri="{FF2B5EF4-FFF2-40B4-BE49-F238E27FC236}">
                <a16:creationId xmlns:a16="http://schemas.microsoft.com/office/drawing/2014/main" id="{62AA4D0B-A54E-0C4B-B2D5-EC71988831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7095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>
            <a:extLst>
              <a:ext uri="{FF2B5EF4-FFF2-40B4-BE49-F238E27FC236}">
                <a16:creationId xmlns:a16="http://schemas.microsoft.com/office/drawing/2014/main" id="{F6F3E9E2-97AF-8840-BF4C-E85BAAF50D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642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>
            <a:extLst>
              <a:ext uri="{FF2B5EF4-FFF2-40B4-BE49-F238E27FC236}">
                <a16:creationId xmlns:a16="http://schemas.microsoft.com/office/drawing/2014/main" id="{1933AEAE-FFEF-D640-9D5A-4D3A4ED60F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61897" y="1778164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>
            <a:extLst>
              <a:ext uri="{FF2B5EF4-FFF2-40B4-BE49-F238E27FC236}">
                <a16:creationId xmlns:a16="http://schemas.microsoft.com/office/drawing/2014/main" id="{CC10959E-213F-B643-9E2B-0C00B89AAC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78405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>
            <a:extLst>
              <a:ext uri="{FF2B5EF4-FFF2-40B4-BE49-F238E27FC236}">
                <a16:creationId xmlns:a16="http://schemas.microsoft.com/office/drawing/2014/main" id="{F10957A9-FEF0-BD48-AA85-095325CE5F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171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>
            <a:extLst>
              <a:ext uri="{FF2B5EF4-FFF2-40B4-BE49-F238E27FC236}">
                <a16:creationId xmlns:a16="http://schemas.microsoft.com/office/drawing/2014/main" id="{2410FEC7-0143-9143-BC10-C1FD9957F7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7641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>
            <a:extLst>
              <a:ext uri="{FF2B5EF4-FFF2-40B4-BE49-F238E27FC236}">
                <a16:creationId xmlns:a16="http://schemas.microsoft.com/office/drawing/2014/main" id="{1C501B21-E9F8-0946-8F20-01AF3592BC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140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>
            <a:extLst>
              <a:ext uri="{FF2B5EF4-FFF2-40B4-BE49-F238E27FC236}">
                <a16:creationId xmlns:a16="http://schemas.microsoft.com/office/drawing/2014/main" id="{D251DC28-6B82-C24B-99F3-30AD007101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5687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>
            <a:extLst>
              <a:ext uri="{FF2B5EF4-FFF2-40B4-BE49-F238E27FC236}">
                <a16:creationId xmlns:a16="http://schemas.microsoft.com/office/drawing/2014/main" id="{B445F971-1EBE-BE44-A4DB-E6905D7511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7263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>
            <a:extLst>
              <a:ext uri="{FF2B5EF4-FFF2-40B4-BE49-F238E27FC236}">
                <a16:creationId xmlns:a16="http://schemas.microsoft.com/office/drawing/2014/main" id="{145855D7-E2E9-574E-82AA-A4D88BC143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92733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>
            <a:extLst>
              <a:ext uri="{FF2B5EF4-FFF2-40B4-BE49-F238E27FC236}">
                <a16:creationId xmlns:a16="http://schemas.microsoft.com/office/drawing/2014/main" id="{5221A83E-4D2E-F34A-8478-815505111E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2935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>
            <a:extLst>
              <a:ext uri="{FF2B5EF4-FFF2-40B4-BE49-F238E27FC236}">
                <a16:creationId xmlns:a16="http://schemas.microsoft.com/office/drawing/2014/main" id="{BBFBFBB4-11AD-1947-86CB-5BD09049B56F}"/>
              </a:ext>
            </a:extLst>
          </p:cNvPr>
          <p:cNvSpPr>
            <a:spLocks noChangeAspect="1"/>
          </p:cNvSpPr>
          <p:nvPr/>
        </p:nvSpPr>
        <p:spPr bwMode="auto">
          <a:xfrm>
            <a:off x="1483413" y="1244451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>
            <a:extLst>
              <a:ext uri="{FF2B5EF4-FFF2-40B4-BE49-F238E27FC236}">
                <a16:creationId xmlns:a16="http://schemas.microsoft.com/office/drawing/2014/main" id="{E7E27105-3F30-1349-9529-33BC6F457719}"/>
              </a:ext>
            </a:extLst>
          </p:cNvPr>
          <p:cNvSpPr>
            <a:spLocks noChangeAspect="1"/>
          </p:cNvSpPr>
          <p:nvPr/>
        </p:nvSpPr>
        <p:spPr bwMode="auto">
          <a:xfrm>
            <a:off x="2361289" y="1244451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>
            <a:extLst>
              <a:ext uri="{FF2B5EF4-FFF2-40B4-BE49-F238E27FC236}">
                <a16:creationId xmlns:a16="http://schemas.microsoft.com/office/drawing/2014/main" id="{9AE16E60-6A81-B641-B27D-844EA77B98AD}"/>
              </a:ext>
            </a:extLst>
          </p:cNvPr>
          <p:cNvSpPr>
            <a:spLocks noChangeAspect="1"/>
          </p:cNvSpPr>
          <p:nvPr/>
        </p:nvSpPr>
        <p:spPr bwMode="auto">
          <a:xfrm>
            <a:off x="3885212" y="1226511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>
            <a:extLst>
              <a:ext uri="{FF2B5EF4-FFF2-40B4-BE49-F238E27FC236}">
                <a16:creationId xmlns:a16="http://schemas.microsoft.com/office/drawing/2014/main" id="{33CB287F-1B5B-AD4E-9DA2-79CC4797FA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86498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>
            <a:extLst>
              <a:ext uri="{FF2B5EF4-FFF2-40B4-BE49-F238E27FC236}">
                <a16:creationId xmlns:a16="http://schemas.microsoft.com/office/drawing/2014/main" id="{3806F205-1FF0-A44A-A147-72850810EA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6122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406">
            <a:extLst>
              <a:ext uri="{FF2B5EF4-FFF2-40B4-BE49-F238E27FC236}">
                <a16:creationId xmlns:a16="http://schemas.microsoft.com/office/drawing/2014/main" id="{8AFED5CD-76BE-A84F-A5B8-4359C76870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5921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7">
            <a:extLst>
              <a:ext uri="{FF2B5EF4-FFF2-40B4-BE49-F238E27FC236}">
                <a16:creationId xmlns:a16="http://schemas.microsoft.com/office/drawing/2014/main" id="{BF3DF15B-AB87-A440-A3E7-8CB2F92390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8895" y="1775921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410">
            <a:extLst>
              <a:ext uri="{FF2B5EF4-FFF2-40B4-BE49-F238E27FC236}">
                <a16:creationId xmlns:a16="http://schemas.microsoft.com/office/drawing/2014/main" id="{FFC3387C-27D5-3B4A-A2A3-72DAE5B6DCF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54432" y="1226511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28" name="Line 411">
            <a:extLst>
              <a:ext uri="{FF2B5EF4-FFF2-40B4-BE49-F238E27FC236}">
                <a16:creationId xmlns:a16="http://schemas.microsoft.com/office/drawing/2014/main" id="{30FC193B-1327-D740-814D-75DA319C2EF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797062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9" name="Line 413">
            <a:extLst>
              <a:ext uri="{FF2B5EF4-FFF2-40B4-BE49-F238E27FC236}">
                <a16:creationId xmlns:a16="http://schemas.microsoft.com/office/drawing/2014/main" id="{4018F795-EDF6-4540-9E97-A8D29BDC63B8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2574365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4">
            <a:extLst>
              <a:ext uri="{FF2B5EF4-FFF2-40B4-BE49-F238E27FC236}">
                <a16:creationId xmlns:a16="http://schemas.microsoft.com/office/drawing/2014/main" id="{773CF921-093C-6743-AC42-D6BA06F923CB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3365306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5">
            <a:extLst>
              <a:ext uri="{FF2B5EF4-FFF2-40B4-BE49-F238E27FC236}">
                <a16:creationId xmlns:a16="http://schemas.microsoft.com/office/drawing/2014/main" id="{43F677CB-EB84-3F47-9407-474C1C089889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18352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6">
            <a:extLst>
              <a:ext uri="{FF2B5EF4-FFF2-40B4-BE49-F238E27FC236}">
                <a16:creationId xmlns:a16="http://schemas.microsoft.com/office/drawing/2014/main" id="{E964BF6B-8692-CD40-B179-3EB046D10D8E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97446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7">
            <a:extLst>
              <a:ext uri="{FF2B5EF4-FFF2-40B4-BE49-F238E27FC236}">
                <a16:creationId xmlns:a16="http://schemas.microsoft.com/office/drawing/2014/main" id="{9D68AA1E-A2C8-F646-9F03-ED2D320AD546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5751763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8">
            <a:extLst>
              <a:ext uri="{FF2B5EF4-FFF2-40B4-BE49-F238E27FC236}">
                <a16:creationId xmlns:a16="http://schemas.microsoft.com/office/drawing/2014/main" id="{6A944FE4-C051-494E-B04E-922C5FA9E7C2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7306369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9">
            <a:extLst>
              <a:ext uri="{FF2B5EF4-FFF2-40B4-BE49-F238E27FC236}">
                <a16:creationId xmlns:a16="http://schemas.microsoft.com/office/drawing/2014/main" id="{DC00F17B-813B-B348-9157-A45A9CF57791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019759" y="233205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20">
            <a:extLst>
              <a:ext uri="{FF2B5EF4-FFF2-40B4-BE49-F238E27FC236}">
                <a16:creationId xmlns:a16="http://schemas.microsoft.com/office/drawing/2014/main" id="{CB834BE8-501D-F948-87D4-3CDEE16B9483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809731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Rectangle 421">
            <a:extLst>
              <a:ext uri="{FF2B5EF4-FFF2-40B4-BE49-F238E27FC236}">
                <a16:creationId xmlns:a16="http://schemas.microsoft.com/office/drawing/2014/main" id="{2ED9BF4C-0EFC-3E4A-B6CD-ECE79F8B4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81969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409">
            <a:extLst>
              <a:ext uri="{FF2B5EF4-FFF2-40B4-BE49-F238E27FC236}">
                <a16:creationId xmlns:a16="http://schemas.microsoft.com/office/drawing/2014/main" id="{D39476AC-AEAE-1842-AE50-717C56E4FF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7491" y="1775921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Freeform 422">
            <a:extLst>
              <a:ext uri="{FF2B5EF4-FFF2-40B4-BE49-F238E27FC236}">
                <a16:creationId xmlns:a16="http://schemas.microsoft.com/office/drawing/2014/main" id="{CC3ED302-C35A-7E49-9F7E-6A11209FE3A2}"/>
              </a:ext>
            </a:extLst>
          </p:cNvPr>
          <p:cNvSpPr>
            <a:spLocks noChangeAspect="1"/>
          </p:cNvSpPr>
          <p:nvPr/>
        </p:nvSpPr>
        <p:spPr bwMode="auto">
          <a:xfrm>
            <a:off x="7038746" y="1219783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423" descr="Wide upward diagonal">
            <a:extLst>
              <a:ext uri="{FF2B5EF4-FFF2-40B4-BE49-F238E27FC236}">
                <a16:creationId xmlns:a16="http://schemas.microsoft.com/office/drawing/2014/main" id="{6E5B736B-0C4C-EF47-B697-7B1EBCAAB5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3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1" name="Rectangle 426">
            <a:extLst>
              <a:ext uri="{FF2B5EF4-FFF2-40B4-BE49-F238E27FC236}">
                <a16:creationId xmlns:a16="http://schemas.microsoft.com/office/drawing/2014/main" id="{2F92AD51-900A-C640-8BAC-5E957811C9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2" y="1775921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 433">
            <a:extLst>
              <a:ext uri="{FF2B5EF4-FFF2-40B4-BE49-F238E27FC236}">
                <a16:creationId xmlns:a16="http://schemas.microsoft.com/office/drawing/2014/main" id="{9FC076A2-AB26-C042-81A8-81FAB3F32E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20543" y="1760223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408">
            <a:extLst>
              <a:ext uri="{FF2B5EF4-FFF2-40B4-BE49-F238E27FC236}">
                <a16:creationId xmlns:a16="http://schemas.microsoft.com/office/drawing/2014/main" id="{9CA9E588-D406-E340-A6C7-F28E5C5C40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4413" y="1775921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Line 434">
            <a:extLst>
              <a:ext uri="{FF2B5EF4-FFF2-40B4-BE49-F238E27FC236}">
                <a16:creationId xmlns:a16="http://schemas.microsoft.com/office/drawing/2014/main" id="{C4ABADE9-D0AD-F94B-9CDC-DD43B96C35E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651543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Text Box 410">
            <a:extLst>
              <a:ext uri="{FF2B5EF4-FFF2-40B4-BE49-F238E27FC236}">
                <a16:creationId xmlns:a16="http://schemas.microsoft.com/office/drawing/2014/main" id="{5AE69997-1C5E-6340-8D28-385793BBD54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75647" y="1205607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sp>
        <p:nvSpPr>
          <p:cNvPr id="46" name="Rectangle 423" descr="Wide upward diagonal">
            <a:extLst>
              <a:ext uri="{FF2B5EF4-FFF2-40B4-BE49-F238E27FC236}">
                <a16:creationId xmlns:a16="http://schemas.microsoft.com/office/drawing/2014/main" id="{F6A21A00-474C-7849-9D1A-637265ADA6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7209" y="1788336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7" name="Rectangle 426">
            <a:extLst>
              <a:ext uri="{FF2B5EF4-FFF2-40B4-BE49-F238E27FC236}">
                <a16:creationId xmlns:a16="http://schemas.microsoft.com/office/drawing/2014/main" id="{35726C7D-745A-054F-88CB-EB57C2C1AC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6696" y="1775921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A88F2D0-8D5B-2F4E-835D-DE638114E024}"/>
              </a:ext>
            </a:extLst>
          </p:cNvPr>
          <p:cNvCxnSpPr>
            <a:cxnSpLocks/>
          </p:cNvCxnSpPr>
          <p:nvPr/>
        </p:nvCxnSpPr>
        <p:spPr bwMode="auto">
          <a:xfrm flipV="1">
            <a:off x="1483413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611ABE7-6692-7341-9CF1-20DC15B80F5D}"/>
              </a:ext>
            </a:extLst>
          </p:cNvPr>
          <p:cNvSpPr txBox="1"/>
          <p:nvPr/>
        </p:nvSpPr>
        <p:spPr>
          <a:xfrm>
            <a:off x="1031378" y="3035665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C692D83-1A91-DB45-955C-75E806CAD3E3}"/>
              </a:ext>
            </a:extLst>
          </p:cNvPr>
          <p:cNvCxnSpPr>
            <a:cxnSpLocks/>
          </p:cNvCxnSpPr>
          <p:nvPr/>
        </p:nvCxnSpPr>
        <p:spPr bwMode="auto">
          <a:xfrm flipV="1">
            <a:off x="8531986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4C9BBE3-A676-3C4A-842C-C7153FE48D18}"/>
              </a:ext>
            </a:extLst>
          </p:cNvPr>
          <p:cNvSpPr txBox="1"/>
          <p:nvPr/>
        </p:nvSpPr>
        <p:spPr>
          <a:xfrm>
            <a:off x="7481664" y="303316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8187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Malloc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0369"/>
            <a:ext cx="6229888" cy="47727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mm_malloc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(size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==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600" dirty="0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E60248-76CD-3D40-929E-DAC935F3F2C7}"/>
              </a:ext>
            </a:extLst>
          </p:cNvPr>
          <p:cNvSpPr/>
          <p:nvPr/>
        </p:nvSpPr>
        <p:spPr>
          <a:xfrm>
            <a:off x="6275033" y="1905000"/>
            <a:ext cx="289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m)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*((n+m-1)/m)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935632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Free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28406"/>
            <a:ext cx="5489301" cy="25567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mm_free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payload_to_header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coalesce_block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31854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F57139-4973-46EF-A295-D3149FB01D9D}"/>
              </a:ext>
            </a:extLst>
          </p:cNvPr>
          <p:cNvGrpSpPr/>
          <p:nvPr/>
        </p:nvGrpSpPr>
        <p:grpSpPr>
          <a:xfrm>
            <a:off x="6172200" y="1981200"/>
            <a:ext cx="1677987" cy="2042584"/>
            <a:chOff x="3109913" y="4275288"/>
            <a:chExt cx="1677987" cy="204258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47B472C-40D0-47BD-A8FD-125D39632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275288"/>
              <a:ext cx="1370013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C049783-DB1F-4D16-B893-899494DCE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656288"/>
              <a:ext cx="1676400" cy="1285875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</a:t>
              </a:r>
              <a:r>
                <a:rPr lang="en-GB" sz="1600" b="1" dirty="0">
                  <a:latin typeface="Calibri" pitchFamily="34" charset="0"/>
                </a:rPr>
                <a:t>ayload and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padding</a:t>
              </a: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930DBF7-B355-470B-A8F1-628DEE31B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4275288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8B5133E-3153-4C43-89E6-96984164B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913" y="5936872"/>
              <a:ext cx="1370012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8E78BD71-016E-4E92-8921-292A900FF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5936872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42383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Boundary Tag for Allocated Blocks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33407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2404" y="267100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90600" y="3721779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25775" y="3363435"/>
            <a:ext cx="2931550" cy="2024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1: Previous block is allocated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0: Previous block is free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62200" y="33407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1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90600" y="5004479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16200000">
            <a:off x="1714502" y="228290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99213" y="3306385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00801" y="3692603"/>
            <a:ext cx="1676400" cy="1616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Unallocated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772401" y="3306385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399214" y="53092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769226" y="53092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55231" y="263764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 rot="16200000">
            <a:off x="7127329" y="224954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19201" y="5906869"/>
            <a:ext cx="1082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Allocated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9844" y="5830669"/>
            <a:ext cx="700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Free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8442325" cy="897985"/>
          </a:xfrm>
        </p:spPr>
        <p:txBody>
          <a:bodyPr/>
          <a:lstStyle/>
          <a:p>
            <a:r>
              <a:rPr lang="en-US" dirty="0"/>
              <a:t>Boundary tag needed only for free blocks</a:t>
            </a:r>
          </a:p>
          <a:p>
            <a:r>
              <a:rPr lang="en-US" dirty="0"/>
              <a:t>When sizes are multiples of 16, have 4 spare bits</a:t>
            </a:r>
          </a:p>
        </p:txBody>
      </p:sp>
    </p:spTree>
    <p:extLst>
      <p:ext uri="{BB962C8B-B14F-4D97-AF65-F5344CB8AC3E}">
        <p14:creationId xmlns:p14="http://schemas.microsoft.com/office/powerpoint/2010/main" val="14214952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743200" y="22098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537180" y="656693"/>
            <a:ext cx="8534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</a:t>
            </a:r>
            <a:br>
              <a:rPr lang="en-GB" dirty="0"/>
            </a:br>
            <a:r>
              <a:rPr lang="en-GB" dirty="0"/>
              <a:t>(Case 1)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743200" y="191824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743200" y="3132123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743200" y="2829964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0386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7432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745828" y="4054344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735189" y="375218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4030589" y="3744262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432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1905000"/>
            <a:ext cx="2514600" cy="2743885"/>
            <a:chOff x="4572000" y="1905000"/>
            <a:chExt cx="2514600" cy="2743885"/>
          </a:xfrm>
        </p:grpSpPr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5410200" y="2205682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410200" y="1912883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6705600" y="192453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54102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62484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54102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67056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54102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4102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54102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67056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54102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410200" y="4039285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5410200" y="3753677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6705600" y="374435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54102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45720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953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931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3133056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58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2)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514600" y="2235036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495800" y="1905000"/>
            <a:ext cx="2514600" cy="2743200"/>
            <a:chOff x="4495800" y="1905000"/>
            <a:chExt cx="2514600" cy="2743200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5334000" y="2219394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5334000" y="1924844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6629400" y="192550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5334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334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6629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334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334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6629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4495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5334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5334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954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429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407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6F408B-09D8-4F4F-8A1C-7B5D6C9A673D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6130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90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908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5908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8862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5908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862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590800" y="3124200"/>
            <a:ext cx="1676400" cy="588579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5908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590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886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590800" y="40386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2590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5257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6553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52578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2578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52578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65532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257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6553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5257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44196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52578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716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191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169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5266997" y="4038600"/>
            <a:ext cx="1667203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192E3F-5DFB-4F1D-A433-3BBC743F2A14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930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7" grpId="0" animBg="1"/>
      <p:bldP spid="30758" grpId="0" animBg="1"/>
      <p:bldP spid="30759" grpId="0" animBg="1"/>
      <p:bldP spid="4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4)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55572" y="202174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3141" y="283205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0939" y="391936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4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5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2525110" y="2514600"/>
            <a:ext cx="128489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810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55516" y="1907108"/>
            <a:ext cx="2514600" cy="2743200"/>
            <a:chOff x="4255516" y="1907108"/>
            <a:chExt cx="2514600" cy="2743200"/>
          </a:xfrm>
        </p:grpSpPr>
        <p:grpSp>
          <p:nvGrpSpPr>
            <p:cNvPr id="2" name="Group 1"/>
            <p:cNvGrpSpPr/>
            <p:nvPr/>
          </p:nvGrpSpPr>
          <p:grpSpPr>
            <a:xfrm>
              <a:off x="4255516" y="1907108"/>
              <a:ext cx="2514600" cy="2743200"/>
              <a:chOff x="3581400" y="1905000"/>
              <a:chExt cx="2514600" cy="2743200"/>
            </a:xfrm>
          </p:grpSpPr>
          <p:sp>
            <p:nvSpPr>
              <p:cNvPr id="31768" name="Rectangle 24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0" name="Rectangle 26"/>
              <p:cNvSpPr>
                <a:spLocks noChangeArrowheads="1"/>
              </p:cNvSpPr>
              <p:nvPr/>
            </p:nvSpPr>
            <p:spPr bwMode="auto">
              <a:xfrm>
                <a:off x="4419600" y="2209800"/>
                <a:ext cx="1676400" cy="21336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Rectangle 27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676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Rectangle 28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3" name="Rectangle 29"/>
              <p:cNvSpPr>
                <a:spLocks noChangeArrowheads="1"/>
              </p:cNvSpPr>
              <p:nvPr/>
            </p:nvSpPr>
            <p:spPr bwMode="auto">
              <a:xfrm>
                <a:off x="5715000" y="4343400"/>
                <a:ext cx="3810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600" b="1" dirty="0">
                  <a:latin typeface="Calibri" pitchFamily="34" charset="0"/>
                </a:endParaRPr>
              </a:p>
            </p:txBody>
          </p:sp>
          <p:sp>
            <p:nvSpPr>
              <p:cNvPr id="31774" name="Line 30"/>
              <p:cNvSpPr>
                <a:spLocks noChangeShapeType="1"/>
              </p:cNvSpPr>
              <p:nvPr/>
            </p:nvSpPr>
            <p:spPr bwMode="auto">
              <a:xfrm>
                <a:off x="3581400" y="3276600"/>
                <a:ext cx="609600" cy="1588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Rectangle 31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676400" cy="27432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6385034" y="1907108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6385034" y="4342880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5F9A8C06-F363-4FD3-8696-FBFF22FDB6C2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217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847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49469" y="381000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68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</a:t>
            </a:r>
          </a:p>
        </p:txBody>
      </p:sp>
    </p:spTree>
    <p:extLst>
      <p:ext uri="{BB962C8B-B14F-4D97-AF65-F5344CB8AC3E}">
        <p14:creationId xmlns:p14="http://schemas.microsoft.com/office/powerpoint/2010/main" val="33077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 </a:t>
            </a:r>
            <a:r>
              <a:rPr lang="en-GB" dirty="0">
                <a:latin typeface="Courier New" pitchFamily="49" charset="0"/>
              </a:rPr>
              <a:t>malloc/free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344656115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2275" y="4242017"/>
              <a:ext cx="1082454" cy="2970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ea typeface="msgothic" charset="0"/>
                  <a:cs typeface="Calibri" panose="020F0502020204030204" pitchFamily="34" charset="0"/>
                </a:rPr>
                <a:t>“The break”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4" y="4407116"/>
              <a:ext cx="25960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7444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and garbage collection in Java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  <p:extLst>
      <p:ext uri="{BB962C8B-B14F-4D97-AF65-F5344CB8AC3E}">
        <p14:creationId xmlns:p14="http://schemas.microsoft.com/office/powerpoint/2010/main" val="1312879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 16-byte boundary (on x86-64)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dirty="0">
              <a:latin typeface="+mn-lt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dirty="0">
                <a:cs typeface="Calibri" panose="020F0502020204030204" pitchFamily="34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GB" dirty="0">
                <a:cs typeface="Calibri" panose="020F0502020204030204" pitchFamily="34" charset="0"/>
              </a:rPr>
              <a:t>, 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cs typeface="Calibri" panose="020F0502020204030204" pitchFamily="34" charset="0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67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28712</TotalTime>
  <Words>4614</Words>
  <Application>Microsoft Office PowerPoint</Application>
  <PresentationFormat>On-screen Show (4:3)</PresentationFormat>
  <Paragraphs>1193</Paragraphs>
  <Slides>61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1" baseType="lpstr">
      <vt:lpstr>Arial</vt:lpstr>
      <vt:lpstr>Arial Narrow</vt:lpstr>
      <vt:lpstr>Calibri</vt:lpstr>
      <vt:lpstr>Cambria Math</vt:lpstr>
      <vt:lpstr>Consolas</vt:lpstr>
      <vt:lpstr>Courier New</vt:lpstr>
      <vt:lpstr>Times New Roman</vt:lpstr>
      <vt:lpstr>Wingdings</vt:lpstr>
      <vt:lpstr>Wingdings 2</vt:lpstr>
      <vt:lpstr>template2007</vt:lpstr>
      <vt:lpstr>Dynamic Memory Allocation:  Basic Concepts  15-213/15-513: Introduction to Computer Systems 13th Lecture, June 17, 2022  Instructor: Zack Weinberg</vt:lpstr>
      <vt:lpstr>Schedule Reminders</vt:lpstr>
      <vt:lpstr>More Schedule Reminders</vt:lpstr>
      <vt:lpstr>Clarification re lectures and activities</vt:lpstr>
      <vt:lpstr>“We didn’t get to the end of the slides!”</vt:lpstr>
      <vt:lpstr>Today</vt:lpstr>
      <vt:lpstr>Dynamic Memory Allocation </vt:lpstr>
      <vt:lpstr>Dynamic Memory Allocation</vt:lpstr>
      <vt:lpstr>The malloc Package</vt:lpstr>
      <vt:lpstr>malloc Example</vt:lpstr>
      <vt:lpstr>Heap Visualization Convention</vt:lpstr>
      <vt:lpstr>Allocation Example (Conceptual)</vt:lpstr>
      <vt:lpstr>Constraints</vt:lpstr>
      <vt:lpstr>Performance Goal: Throughput</vt:lpstr>
      <vt:lpstr>Performance Goal: Minimize Overhead</vt:lpstr>
      <vt:lpstr>Benchmark Example</vt:lpstr>
      <vt:lpstr>Benchmark Visualization</vt:lpstr>
      <vt:lpstr>Typical Benchmark Behavior</vt:lpstr>
      <vt:lpstr>Fragmentation</vt:lpstr>
      <vt:lpstr>Internal Fragmentation</vt:lpstr>
      <vt:lpstr>Internal Fragmentation Effect</vt:lpstr>
      <vt:lpstr>External Fragmentation</vt:lpstr>
      <vt:lpstr>External Fragmentation Effect</vt:lpstr>
      <vt:lpstr>Implementation Issues</vt:lpstr>
      <vt:lpstr>Knowing How Much to Free</vt:lpstr>
      <vt:lpstr>Keeping Track of Free Blocks</vt:lpstr>
      <vt:lpstr>Today</vt:lpstr>
      <vt:lpstr>Method 1: Implicit Free List</vt:lpstr>
      <vt:lpstr>Detailed Implicit Free List Example</vt:lpstr>
      <vt:lpstr>Implicit List: Data Structures</vt:lpstr>
      <vt:lpstr>Implicit List: Header access</vt:lpstr>
      <vt:lpstr>Implicit List: Traversing list</vt:lpstr>
      <vt:lpstr>Implicit List: Finding a Free Block</vt:lpstr>
      <vt:lpstr>Implicit List: Finding a Free Block</vt:lpstr>
      <vt:lpstr>Comparing Strategies</vt:lpstr>
      <vt:lpstr>Implicit List: Allocating in Free Block</vt:lpstr>
      <vt:lpstr>Implicit List: Splitting Free Block</vt:lpstr>
      <vt:lpstr>Implicit List: Freeing a Block</vt:lpstr>
      <vt:lpstr>Implicit List: Coalescing</vt:lpstr>
      <vt:lpstr>Implicit List: Coalescing</vt:lpstr>
      <vt:lpstr>Implicit List: Bidirectional Coalescing </vt:lpstr>
      <vt:lpstr>Quiz</vt:lpstr>
      <vt:lpstr>Implementation with Footers</vt:lpstr>
      <vt:lpstr>Implementation with Footers</vt:lpstr>
      <vt:lpstr>Splitting Free Block: Full Version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Heap Structure</vt:lpstr>
      <vt:lpstr>Top-Level Malloc Code</vt:lpstr>
      <vt:lpstr>Top-Level Free Code</vt:lpstr>
      <vt:lpstr>Disadvantages of Boundary Tags</vt:lpstr>
      <vt:lpstr>No Boundary Tag for Allocated Blocks</vt:lpstr>
      <vt:lpstr>No Boundary Tag for Allocated Blocks (Case 1)</vt:lpstr>
      <vt:lpstr>No Boundary Tag for Allocated Blocks (Case 2)</vt:lpstr>
      <vt:lpstr>No Boundary Tag for Allocated Blocks (Case 3)</vt:lpstr>
      <vt:lpstr>No Boundary Tag for Allocated Blocks (Case 4)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Zack Weinberg</cp:lastModifiedBy>
  <cp:revision>728</cp:revision>
  <cp:lastPrinted>2019-10-16T16:43:26Z</cp:lastPrinted>
  <dcterms:created xsi:type="dcterms:W3CDTF">2012-10-04T19:17:13Z</dcterms:created>
  <dcterms:modified xsi:type="dcterms:W3CDTF">2022-06-17T15:19:59Z</dcterms:modified>
</cp:coreProperties>
</file>