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1426" r:id="rId2"/>
    <p:sldId id="1504" r:id="rId3"/>
    <p:sldId id="1507" r:id="rId4"/>
    <p:sldId id="1505" r:id="rId5"/>
    <p:sldId id="1506" r:id="rId6"/>
    <p:sldId id="1423" r:id="rId7"/>
    <p:sldId id="1389" r:id="rId8"/>
    <p:sldId id="1427" r:id="rId9"/>
    <p:sldId id="1391" r:id="rId10"/>
    <p:sldId id="1392" r:id="rId11"/>
    <p:sldId id="1393" r:id="rId12"/>
    <p:sldId id="1394" r:id="rId13"/>
    <p:sldId id="1395" r:id="rId14"/>
    <p:sldId id="1396" r:id="rId15"/>
    <p:sldId id="1397" r:id="rId16"/>
    <p:sldId id="1501" r:id="rId17"/>
    <p:sldId id="1502" r:id="rId18"/>
    <p:sldId id="1476" r:id="rId19"/>
    <p:sldId id="1418" r:id="rId20"/>
    <p:sldId id="1398" r:id="rId21"/>
    <p:sldId id="1495" r:id="rId22"/>
    <p:sldId id="1419" r:id="rId23"/>
    <p:sldId id="1496" r:id="rId24"/>
    <p:sldId id="1428" r:id="rId25"/>
    <p:sldId id="1499" r:id="rId26"/>
    <p:sldId id="1421" r:id="rId27"/>
    <p:sldId id="1430" r:id="rId28"/>
    <p:sldId id="1403" r:id="rId29"/>
    <p:sldId id="1429" r:id="rId30"/>
    <p:sldId id="1500" r:id="rId31"/>
    <p:sldId id="1485" r:id="rId32"/>
    <p:sldId id="1486" r:id="rId33"/>
    <p:sldId id="1404" r:id="rId34"/>
    <p:sldId id="1479" r:id="rId35"/>
    <p:sldId id="1497" r:id="rId36"/>
    <p:sldId id="1424" r:id="rId37"/>
    <p:sldId id="1487" r:id="rId38"/>
    <p:sldId id="1407" r:id="rId39"/>
    <p:sldId id="1408" r:id="rId40"/>
    <p:sldId id="1482" r:id="rId41"/>
    <p:sldId id="1409" r:id="rId42"/>
    <p:sldId id="1503" r:id="rId43"/>
    <p:sldId id="1489" r:id="rId44"/>
    <p:sldId id="1498" r:id="rId45"/>
    <p:sldId id="1491" r:id="rId46"/>
    <p:sldId id="1410" r:id="rId47"/>
    <p:sldId id="1411" r:id="rId48"/>
    <p:sldId id="1412" r:id="rId49"/>
    <p:sldId id="1413" r:id="rId50"/>
    <p:sldId id="1414" r:id="rId51"/>
    <p:sldId id="1494" r:id="rId52"/>
    <p:sldId id="1492" r:id="rId53"/>
    <p:sldId id="1493" r:id="rId54"/>
    <p:sldId id="1425" r:id="rId55"/>
    <p:sldId id="1436" r:id="rId56"/>
    <p:sldId id="1431" r:id="rId57"/>
    <p:sldId id="1432" r:id="rId58"/>
    <p:sldId id="1434" r:id="rId59"/>
    <p:sldId id="1435" r:id="rId60"/>
    <p:sldId id="1415" r:id="rId61"/>
    <p:sldId id="1416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6" autoAdjust="0"/>
    <p:restoredTop sz="94270" autoAdjust="0"/>
  </p:normalViewPr>
  <p:slideViewPr>
    <p:cSldViewPr snapToObjects="1">
      <p:cViewPr varScale="1">
        <p:scale>
          <a:sx n="112" d="100"/>
          <a:sy n="112" d="100"/>
        </p:scale>
        <p:origin x="1554" y="108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989/quizzes/8429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989/assignments/48568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58738" y="1600200"/>
            <a:ext cx="7772400" cy="4191000"/>
          </a:xfrm>
        </p:spPr>
        <p:txBody>
          <a:bodyPr anchor="t" anchorCtr="0"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17, 2022</a:t>
            </a:r>
            <a:br>
              <a:rPr lang="en-US" sz="2000" b="0" dirty="0"/>
            </a:br>
            <a:br>
              <a:rPr lang="en-US" sz="2000" b="0" dirty="0"/>
            </a:br>
            <a:r>
              <a:rPr lang="en-US" sz="2000" dirty="0"/>
              <a:t>Instructor:</a:t>
            </a:r>
            <a:br>
              <a:rPr lang="en-US" sz="2000" b="0" dirty="0"/>
            </a:br>
            <a:r>
              <a:rPr lang="en-US" sz="2000" b="0" dirty="0"/>
              <a:t>Zack Weinberg</a:t>
            </a:r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Heap Visualization Convention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square = 1 “word” = 8 bytes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85226D-9C2F-455F-9093-265AB3888B9F}"/>
              </a:ext>
            </a:extLst>
          </p:cNvPr>
          <p:cNvCxnSpPr>
            <a:cxnSpLocks/>
          </p:cNvCxnSpPr>
          <p:nvPr/>
        </p:nvCxnSpPr>
        <p:spPr bwMode="auto">
          <a:xfrm>
            <a:off x="1300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3CA7DB-E5B4-4652-B2B1-28861AC9842E}"/>
              </a:ext>
            </a:extLst>
          </p:cNvPr>
          <p:cNvCxnSpPr>
            <a:cxnSpLocks/>
          </p:cNvCxnSpPr>
          <p:nvPr/>
        </p:nvCxnSpPr>
        <p:spPr bwMode="auto">
          <a:xfrm>
            <a:off x="7396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F0FE1D-594A-4146-A734-DCB600A19287}"/>
              </a:ext>
            </a:extLst>
          </p:cNvPr>
          <p:cNvSpPr txBox="1"/>
          <p:nvPr/>
        </p:nvSpPr>
        <p:spPr>
          <a:xfrm>
            <a:off x="461963" y="2779194"/>
            <a:ext cx="167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Lowest address within heap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29DAD-60BF-4F2C-9807-B743C62D6639}"/>
              </a:ext>
            </a:extLst>
          </p:cNvPr>
          <p:cNvSpPr txBox="1"/>
          <p:nvPr/>
        </p:nvSpPr>
        <p:spPr>
          <a:xfrm>
            <a:off x="6141243" y="2225196"/>
            <a:ext cx="250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Highest address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within heap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(“the break”, adjustable by </a:t>
            </a:r>
            <a:r>
              <a:rPr lang="en-US" sz="1800" dirty="0" err="1">
                <a:latin typeface="Consolas" panose="020B0609020204030204" pitchFamily="49" charset="0"/>
              </a:rPr>
              <a:t>sbrk</a:t>
            </a:r>
            <a:r>
              <a:rPr lang="en-US" sz="1800" dirty="0">
                <a:latin typeface="Calibri" pitchFamily="34" charset="0"/>
              </a:rPr>
              <a:t> system call)</a:t>
            </a:r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</a:t>
            </a:r>
            <a:r>
              <a:rPr lang="en-GB" sz="1800" dirty="0">
                <a:latin typeface="Courier New" pitchFamily="49" charset="0"/>
              </a:rPr>
              <a:t>40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16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ED7B75-82F1-43B3-953F-B363A08D6766}"/>
              </a:ext>
            </a:extLst>
          </p:cNvPr>
          <p:cNvCxnSpPr/>
          <p:nvPr/>
        </p:nvCxnSpPr>
        <p:spPr bwMode="auto">
          <a:xfrm>
            <a:off x="5888037" y="3160713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83BF59-0985-4003-BC86-359056517436}"/>
              </a:ext>
            </a:extLst>
          </p:cNvPr>
          <p:cNvSpPr txBox="1"/>
          <p:nvPr/>
        </p:nvSpPr>
        <p:spPr>
          <a:xfrm>
            <a:off x="5845668" y="2976047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Gap for alignment</a:t>
            </a:r>
          </a:p>
        </p:txBody>
      </p: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9CCA-B452-465D-957B-465E4CD8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8A6A-DA1B-47E1-8F2A-1A19A3BD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r>
              <a:rPr lang="en-US" dirty="0" err="1"/>
              <a:t>Malloclab</a:t>
            </a:r>
            <a:r>
              <a:rPr lang="en-US" dirty="0"/>
              <a:t> out TODAY (June 17)</a:t>
            </a:r>
          </a:p>
          <a:p>
            <a:pPr lvl="1"/>
            <a:r>
              <a:rPr lang="en-US" dirty="0"/>
              <a:t>Bootcamp July 4</a:t>
            </a:r>
          </a:p>
          <a:p>
            <a:pPr lvl="1"/>
            <a:r>
              <a:rPr lang="en-US" dirty="0"/>
              <a:t>Checkpoint due July 8 (+ up to 2 grace days)</a:t>
            </a:r>
          </a:p>
          <a:p>
            <a:pPr lvl="1"/>
            <a:r>
              <a:rPr lang="en-US" dirty="0"/>
              <a:t>Final submission due July 15 (+ up to 2 grace days)</a:t>
            </a:r>
          </a:p>
          <a:p>
            <a:pPr lvl="1"/>
            <a:endParaRPr lang="en-US" dirty="0"/>
          </a:p>
          <a:p>
            <a:r>
              <a:rPr lang="en-US" dirty="0"/>
              <a:t>Midterm next Friday, June 24</a:t>
            </a:r>
          </a:p>
          <a:p>
            <a:pPr lvl="1"/>
            <a:r>
              <a:rPr lang="en-US" dirty="0"/>
              <a:t>In class – same time and place as usual</a:t>
            </a:r>
          </a:p>
          <a:p>
            <a:pPr lvl="1"/>
            <a:r>
              <a:rPr lang="en-US" dirty="0"/>
              <a:t>Two hours long</a:t>
            </a:r>
          </a:p>
          <a:p>
            <a:pPr lvl="1"/>
            <a:r>
              <a:rPr lang="en-US" dirty="0"/>
              <a:t>Covers up to &amp; including “cache memories” lecture, no further</a:t>
            </a:r>
          </a:p>
          <a:p>
            <a:r>
              <a:rPr lang="en-US" dirty="0" err="1"/>
              <a:t>Cachelab</a:t>
            </a:r>
            <a:r>
              <a:rPr lang="en-US" dirty="0"/>
              <a:t> due June 24 (+ 2 grace days)</a:t>
            </a:r>
          </a:p>
          <a:p>
            <a:pPr lvl="1"/>
            <a:r>
              <a:rPr lang="en-US" dirty="0"/>
              <a:t>yes, that’s the same day as the midterm (sorry)</a:t>
            </a:r>
          </a:p>
        </p:txBody>
      </p:sp>
    </p:spTree>
    <p:extLst>
      <p:ext uri="{BB962C8B-B14F-4D97-AF65-F5344CB8AC3E}">
        <p14:creationId xmlns:p14="http://schemas.microsoft.com/office/powerpoint/2010/main" val="306455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64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malloc(40)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4847"/>
            <a:ext cx="5486400" cy="304800"/>
            <a:chOff x="2992437" y="4276726"/>
            <a:chExt cx="5486400" cy="304800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6726"/>
              <a:ext cx="304800" cy="3001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03322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malloc(48)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2E62-3F42-4AB1-9F35-83A71FC3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Schedule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8F1FF-0167-410C-AB18-CAD49AE3B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midterm timeslots will be announced Monday</a:t>
            </a:r>
          </a:p>
          <a:p>
            <a:pPr lvl="1"/>
            <a:r>
              <a:rPr lang="en-US" dirty="0"/>
              <a:t>Primarily for 513 students</a:t>
            </a:r>
          </a:p>
          <a:p>
            <a:pPr lvl="1"/>
            <a:r>
              <a:rPr lang="en-US" dirty="0"/>
              <a:t>Open to 213 students with time conflicts, health issues, etc.</a:t>
            </a:r>
          </a:p>
          <a:p>
            <a:r>
              <a:rPr lang="en-US" dirty="0"/>
              <a:t>213 students who can’t take the exam at the normal time:</a:t>
            </a:r>
          </a:p>
          <a:p>
            <a:pPr lvl="1"/>
            <a:r>
              <a:rPr lang="en-US" dirty="0"/>
              <a:t>Email faculty, we’ll get it handled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 classes June 27 – July 5 (official university break) </a:t>
            </a:r>
          </a:p>
          <a:p>
            <a:r>
              <a:rPr lang="en-US" dirty="0"/>
              <a:t>Limited office hours over break, maybe</a:t>
            </a:r>
          </a:p>
          <a:p>
            <a:pPr lvl="1"/>
            <a:r>
              <a:rPr lang="en-US" dirty="0"/>
              <a:t>Please fill out survey at </a:t>
            </a:r>
            <a:r>
              <a:rPr lang="en-US" dirty="0">
                <a:hlinkClick r:id="rId2"/>
              </a:rPr>
              <a:t>https://canvas.cmu.edu/courses/28989/quizzes/84292</a:t>
            </a:r>
            <a:br>
              <a:rPr lang="en-US" dirty="0"/>
            </a:br>
            <a:r>
              <a:rPr lang="en-US" dirty="0"/>
              <a:t>so we can gauge interest</a:t>
            </a:r>
          </a:p>
        </p:txBody>
      </p:sp>
    </p:spTree>
    <p:extLst>
      <p:ext uri="{BB962C8B-B14F-4D97-AF65-F5344CB8AC3E}">
        <p14:creationId xmlns:p14="http://schemas.microsoft.com/office/powerpoint/2010/main" val="4125121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4260-C899-48E2-90D3-7D27BCEB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Clarification re lectures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14E57-64CF-4BC0-A704-7E36C165A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have an in-class activity:</a:t>
            </a:r>
          </a:p>
          <a:p>
            <a:pPr lvl="1"/>
            <a:r>
              <a:rPr lang="en-US" dirty="0"/>
              <a:t>The activity (together with the assigned textbook reading)</a:t>
            </a:r>
            <a:br>
              <a:rPr lang="en-US" dirty="0"/>
            </a:br>
            <a:r>
              <a:rPr lang="en-US" dirty="0"/>
              <a:t>is meant to completely cover that material</a:t>
            </a:r>
          </a:p>
          <a:p>
            <a:pPr lvl="1"/>
            <a:r>
              <a:rPr lang="en-US" dirty="0"/>
              <a:t>Any lecturing that happens is only to bridge gaps</a:t>
            </a:r>
          </a:p>
          <a:p>
            <a:pPr lvl="1"/>
            <a:r>
              <a:rPr lang="en-US" dirty="0"/>
              <a:t>Research shows most people learn better this way</a:t>
            </a:r>
          </a:p>
          <a:p>
            <a:r>
              <a:rPr lang="en-US" dirty="0"/>
              <a:t>Yes, some of the activities need some work</a:t>
            </a:r>
          </a:p>
          <a:p>
            <a:pPr lvl="1"/>
            <a:r>
              <a:rPr lang="en-US" dirty="0"/>
              <a:t>I apologize for the confusing </a:t>
            </a:r>
            <a:r>
              <a:rPr lang="en-US" dirty="0" err="1"/>
              <a:t>gdb</a:t>
            </a:r>
            <a:r>
              <a:rPr lang="en-US" dirty="0"/>
              <a:t>-based prompts in particular</a:t>
            </a:r>
          </a:p>
          <a:p>
            <a:pPr lvl="1"/>
            <a:r>
              <a:rPr lang="en-US" dirty="0"/>
              <a:t>Please post specific suggestions, criticism, etc. on Piazza</a:t>
            </a:r>
            <a:br>
              <a:rPr lang="en-US" dirty="0"/>
            </a:br>
            <a:r>
              <a:rPr lang="en-US" dirty="0"/>
              <a:t>(use “class-feedback” tag)</a:t>
            </a:r>
          </a:p>
          <a:p>
            <a:r>
              <a:rPr lang="en-US" dirty="0"/>
              <a:t>Recorded lectures are primarily for 15-</a:t>
            </a:r>
            <a:r>
              <a:rPr lang="en-US" i="1" dirty="0"/>
              <a:t>5</a:t>
            </a:r>
            <a:r>
              <a:rPr lang="en-US" dirty="0"/>
              <a:t>13 students</a:t>
            </a:r>
          </a:p>
          <a:p>
            <a:pPr lvl="1"/>
            <a:r>
              <a:rPr lang="en-US" dirty="0"/>
              <a:t>Also, in case one of you has to miss a class</a:t>
            </a:r>
          </a:p>
          <a:p>
            <a:pPr lvl="1"/>
            <a:r>
              <a:rPr lang="en-US" dirty="0"/>
              <a:t>If you were here for a class, you don’t need to watch the recording</a:t>
            </a:r>
          </a:p>
        </p:txBody>
      </p:sp>
    </p:spTree>
    <p:extLst>
      <p:ext uri="{BB962C8B-B14F-4D97-AF65-F5344CB8AC3E}">
        <p14:creationId xmlns:p14="http://schemas.microsoft.com/office/powerpoint/2010/main" val="1797397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C93F-ABCD-467C-8A45-683412F6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13B8-52C9-4566-B88C-357D6D6B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https://canvas.cmu.edu/courses/28989/assignments/485681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49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2B96-FA11-46EB-8BDA-55A1FE1A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896225" cy="762000"/>
          </a:xfrm>
        </p:spPr>
        <p:txBody>
          <a:bodyPr/>
          <a:lstStyle/>
          <a:p>
            <a:r>
              <a:rPr lang="en-US" dirty="0"/>
              <a:t>“We didn’t get to the end of the slides!”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557B-2CE6-4857-A840-07F4C5FE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panic</a:t>
            </a:r>
          </a:p>
          <a:p>
            <a:r>
              <a:rPr lang="en-US" dirty="0"/>
              <a:t>If it’s important, we will start the next class with it</a:t>
            </a:r>
          </a:p>
          <a:p>
            <a:pPr lvl="1"/>
            <a:r>
              <a:rPr lang="en-US" dirty="0"/>
              <a:t>I </a:t>
            </a:r>
            <a:r>
              <a:rPr lang="en-US" i="1" dirty="0"/>
              <a:t>think</a:t>
            </a:r>
            <a:r>
              <a:rPr lang="en-US" dirty="0"/>
              <a:t> we have done this every time we ran out of time, so far</a:t>
            </a:r>
          </a:p>
          <a:p>
            <a:r>
              <a:rPr lang="en-US" dirty="0"/>
              <a:t>Some of the slide decks have extra material at the end</a:t>
            </a:r>
          </a:p>
          <a:p>
            <a:pPr lvl="1"/>
            <a:r>
              <a:rPr lang="en-US" dirty="0"/>
              <a:t>In the future this will be posted as “optional extra reading” instead</a:t>
            </a:r>
          </a:p>
          <a:p>
            <a:r>
              <a:rPr lang="en-US" dirty="0"/>
              <a:t>The blank spaces on the class schedule</a:t>
            </a:r>
            <a:br>
              <a:rPr lang="en-US" dirty="0"/>
            </a:br>
            <a:r>
              <a:rPr lang="en-US" dirty="0"/>
              <a:t>are for you to define</a:t>
            </a:r>
          </a:p>
          <a:p>
            <a:pPr lvl="1"/>
            <a:r>
              <a:rPr lang="en-US" dirty="0"/>
              <a:t>Come with questions about anything</a:t>
            </a:r>
          </a:p>
          <a:p>
            <a:pPr lvl="1"/>
            <a:r>
              <a:rPr lang="en-US" dirty="0"/>
              <a:t>Ask us to go back to anything and explain in more detail</a:t>
            </a:r>
          </a:p>
          <a:p>
            <a:pPr lvl="1"/>
            <a:r>
              <a:rPr lang="en-US" dirty="0"/>
              <a:t>We have lots of these in the second half of the course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22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2275" y="4242017"/>
              <a:ext cx="1082454" cy="2970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ea typeface="msgothic" charset="0"/>
                  <a:cs typeface="Calibri" panose="020F0502020204030204" pitchFamily="34" charset="0"/>
                </a:rPr>
                <a:t>“The break”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4" y="4407116"/>
              <a:ext cx="25960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28712</TotalTime>
  <Words>4614</Words>
  <Application>Microsoft Office PowerPoint</Application>
  <PresentationFormat>On-screen Show (4:3)</PresentationFormat>
  <Paragraphs>1193</Paragraphs>
  <Slides>61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Arial Narrow</vt:lpstr>
      <vt:lpstr>Calibri</vt:lpstr>
      <vt:lpstr>Cambria Math</vt:lpstr>
      <vt:lpstr>Consolas</vt:lpstr>
      <vt:lpstr>Courier New</vt:lpstr>
      <vt:lpstr>Times New Roman</vt:lpstr>
      <vt:lpstr>Wingdings</vt:lpstr>
      <vt:lpstr>Wingdings 2</vt:lpstr>
      <vt:lpstr>template2007</vt:lpstr>
      <vt:lpstr>Dynamic Memory Allocation:  Basic Concepts  15-213/15-513: Introduction to Computer Systems 13th Lecture, June 17, 2022  Instructor: Zack Weinberg</vt:lpstr>
      <vt:lpstr>Schedule Reminders</vt:lpstr>
      <vt:lpstr>More Schedule Reminders</vt:lpstr>
      <vt:lpstr>Clarification re lectures and activities</vt:lpstr>
      <vt:lpstr>“We didn’t get to the end of the slides!”</vt:lpstr>
      <vt:lpstr>Today</vt:lpstr>
      <vt:lpstr>Dynamic Memory Allocation </vt:lpstr>
      <vt:lpstr>Dynamic Memory Allocation</vt:lpstr>
      <vt:lpstr>The malloc Package</vt:lpstr>
      <vt:lpstr>malloc Example</vt:lpstr>
      <vt:lpstr>Heap Visualization Convention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728</cp:revision>
  <cp:lastPrinted>2019-10-16T16:43:26Z</cp:lastPrinted>
  <dcterms:created xsi:type="dcterms:W3CDTF">2012-10-04T19:17:13Z</dcterms:created>
  <dcterms:modified xsi:type="dcterms:W3CDTF">2022-06-17T15:19:59Z</dcterms:modified>
</cp:coreProperties>
</file>