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</p:sldIdLst>
  <p:sldSz cy="6858000" cx="9144000"/>
  <p:notesSz cx="7302500" cy="9586900"/>
  <p:embeddedFontLst>
    <p:embeddedFont>
      <p:font typeface="Arial Narrow"/>
      <p:regular r:id="rId68"/>
      <p:bold r:id="rId69"/>
      <p:italic r:id="rId70"/>
      <p:boldItalic r:id="rId71"/>
    </p:embeddedFont>
    <p:embeddedFont>
      <p:font typeface="Helvetica Neue"/>
      <p:regular r:id="rId72"/>
      <p:bold r:id="rId73"/>
      <p:italic r:id="rId74"/>
      <p:boldItalic r:id="rId7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56866681-F1BD-4F21-B97D-A74DB544BA6C}">
  <a:tblStyle styleId="{56866681-F1BD-4F21-B97D-A74DB544BA6C}" styleName="Table_0">
    <a:wholeTbl>
      <a:tcTxStyle b="off" i="off">
        <a:font>
          <a:latin typeface="Arial Narrow"/>
          <a:ea typeface="Arial Narrow"/>
          <a:cs typeface="Arial Narrow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accent3"/>
          </a:solidFill>
        </a:fill>
      </a:tcStyle>
    </a:wholeTbl>
    <a:band1H>
      <a:tcTxStyle/>
      <a:tcStyle>
        <a:fill>
          <a:solidFill>
            <a:schemeClr val="accent3"/>
          </a:solidFill>
        </a:fill>
      </a:tcStyle>
    </a:band1H>
    <a:band2H>
      <a:tcTxStyle/>
    </a:band2H>
    <a:band1V>
      <a:tcTxStyle/>
      <a:tcStyle>
        <a:fill>
          <a:solidFill>
            <a:schemeClr val="accent3"/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3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 Narrow"/>
          <a:ea typeface="Arial Narrow"/>
          <a:cs typeface="Arial Narrow"/>
        </a:font>
        <a:schemeClr val="lt1"/>
      </a:tcTxStyle>
      <a:tcStyle>
        <a:fill>
          <a:solidFill>
            <a:schemeClr val="accent4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6" Type="http://schemas.openxmlformats.org/officeDocument/2006/relationships/slide" Target="slides/slide40.xml"/><Relationship Id="rId45" Type="http://schemas.openxmlformats.org/officeDocument/2006/relationships/slide" Target="slides/slide39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48" Type="http://schemas.openxmlformats.org/officeDocument/2006/relationships/slide" Target="slides/slide42.xml"/><Relationship Id="rId47" Type="http://schemas.openxmlformats.org/officeDocument/2006/relationships/slide" Target="slides/slide41.xml"/><Relationship Id="rId49" Type="http://schemas.openxmlformats.org/officeDocument/2006/relationships/slide" Target="slides/slide4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73" Type="http://schemas.openxmlformats.org/officeDocument/2006/relationships/font" Target="fonts/HelveticaNeue-bold.fntdata"/><Relationship Id="rId72" Type="http://schemas.openxmlformats.org/officeDocument/2006/relationships/font" Target="fonts/HelveticaNeue-regular.fntdata"/><Relationship Id="rId31" Type="http://schemas.openxmlformats.org/officeDocument/2006/relationships/slide" Target="slides/slide25.xml"/><Relationship Id="rId75" Type="http://schemas.openxmlformats.org/officeDocument/2006/relationships/font" Target="fonts/HelveticaNeue-boldItalic.fntdata"/><Relationship Id="rId30" Type="http://schemas.openxmlformats.org/officeDocument/2006/relationships/slide" Target="slides/slide24.xml"/><Relationship Id="rId74" Type="http://schemas.openxmlformats.org/officeDocument/2006/relationships/font" Target="fonts/HelveticaNeue-italic.fntdata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71" Type="http://schemas.openxmlformats.org/officeDocument/2006/relationships/font" Target="fonts/ArialNarrow-boldItalic.fntdata"/><Relationship Id="rId70" Type="http://schemas.openxmlformats.org/officeDocument/2006/relationships/font" Target="fonts/ArialNarrow-italic.fntdata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62" Type="http://schemas.openxmlformats.org/officeDocument/2006/relationships/slide" Target="slides/slide56.xml"/><Relationship Id="rId61" Type="http://schemas.openxmlformats.org/officeDocument/2006/relationships/slide" Target="slides/slide55.xml"/><Relationship Id="rId20" Type="http://schemas.openxmlformats.org/officeDocument/2006/relationships/slide" Target="slides/slide14.xml"/><Relationship Id="rId64" Type="http://schemas.openxmlformats.org/officeDocument/2006/relationships/slide" Target="slides/slide58.xml"/><Relationship Id="rId63" Type="http://schemas.openxmlformats.org/officeDocument/2006/relationships/slide" Target="slides/slide57.xml"/><Relationship Id="rId22" Type="http://schemas.openxmlformats.org/officeDocument/2006/relationships/slide" Target="slides/slide16.xml"/><Relationship Id="rId66" Type="http://schemas.openxmlformats.org/officeDocument/2006/relationships/slide" Target="slides/slide60.xml"/><Relationship Id="rId21" Type="http://schemas.openxmlformats.org/officeDocument/2006/relationships/slide" Target="slides/slide15.xml"/><Relationship Id="rId65" Type="http://schemas.openxmlformats.org/officeDocument/2006/relationships/slide" Target="slides/slide59.xml"/><Relationship Id="rId24" Type="http://schemas.openxmlformats.org/officeDocument/2006/relationships/slide" Target="slides/slide18.xml"/><Relationship Id="rId68" Type="http://schemas.openxmlformats.org/officeDocument/2006/relationships/font" Target="fonts/ArialNarrow-regular.fntdata"/><Relationship Id="rId23" Type="http://schemas.openxmlformats.org/officeDocument/2006/relationships/slide" Target="slides/slide17.xml"/><Relationship Id="rId67" Type="http://schemas.openxmlformats.org/officeDocument/2006/relationships/slide" Target="slides/slide61.xml"/><Relationship Id="rId60" Type="http://schemas.openxmlformats.org/officeDocument/2006/relationships/slide" Target="slides/slide54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69" Type="http://schemas.openxmlformats.org/officeDocument/2006/relationships/font" Target="fonts/ArialNarrow-bold.fntdata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51" Type="http://schemas.openxmlformats.org/officeDocument/2006/relationships/slide" Target="slides/slide45.xml"/><Relationship Id="rId50" Type="http://schemas.openxmlformats.org/officeDocument/2006/relationships/slide" Target="slides/slide44.xml"/><Relationship Id="rId53" Type="http://schemas.openxmlformats.org/officeDocument/2006/relationships/slide" Target="slides/slide47.xml"/><Relationship Id="rId52" Type="http://schemas.openxmlformats.org/officeDocument/2006/relationships/slide" Target="slides/slide46.xml"/><Relationship Id="rId11" Type="http://schemas.openxmlformats.org/officeDocument/2006/relationships/slide" Target="slides/slide5.xml"/><Relationship Id="rId55" Type="http://schemas.openxmlformats.org/officeDocument/2006/relationships/slide" Target="slides/slide49.xml"/><Relationship Id="rId10" Type="http://schemas.openxmlformats.org/officeDocument/2006/relationships/slide" Target="slides/slide4.xml"/><Relationship Id="rId54" Type="http://schemas.openxmlformats.org/officeDocument/2006/relationships/slide" Target="slides/slide48.xml"/><Relationship Id="rId13" Type="http://schemas.openxmlformats.org/officeDocument/2006/relationships/slide" Target="slides/slide7.xml"/><Relationship Id="rId57" Type="http://schemas.openxmlformats.org/officeDocument/2006/relationships/slide" Target="slides/slide51.xml"/><Relationship Id="rId12" Type="http://schemas.openxmlformats.org/officeDocument/2006/relationships/slide" Target="slides/slide6.xml"/><Relationship Id="rId56" Type="http://schemas.openxmlformats.org/officeDocument/2006/relationships/slide" Target="slides/slide50.xml"/><Relationship Id="rId15" Type="http://schemas.openxmlformats.org/officeDocument/2006/relationships/slide" Target="slides/slide9.xml"/><Relationship Id="rId59" Type="http://schemas.openxmlformats.org/officeDocument/2006/relationships/slide" Target="slides/slide53.xml"/><Relationship Id="rId14" Type="http://schemas.openxmlformats.org/officeDocument/2006/relationships/slide" Target="slides/slide8.xml"/><Relationship Id="rId58" Type="http://schemas.openxmlformats.org/officeDocument/2006/relationships/slide" Target="slides/slide5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4114800" y="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Shape 18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9" name="Shape 259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78" name="Shape 27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9" name="Shape 279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5" name="Shape 285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Shape 30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Shape 328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Shape 33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Shape 361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Shape 388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Shape 414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Shape 441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70" name="Shape 47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Shape 49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1" name="Shape 491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11" name="Shape 511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Shape 54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41" name="Shape 541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2" name="Shape 542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48" name="Shape 54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Shape 55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Shape 55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Shape 56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Shape 573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Shape 574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8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Shape 58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6" name="Shape 58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0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Shape 591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92" name="Shape 592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6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Shape 597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98" name="Shape 59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8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Shape 60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10" name="Shape 61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4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Shape 61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16" name="Shape 616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Enable with: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setenv LD_PRELOAD ./myfork.so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turn on/off verbose printing with: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setenv VERBOSE 1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unsetenv VERBOSE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Shape 62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23" name="Shape 623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9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Shape 63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1" name="Shape 631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8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Shape 639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0" name="Shape 64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4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Shape 645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6" name="Shape 64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3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Shape 67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Shape 67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4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Shape 74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46" name="Shape 746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Run ./forks 2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(Similarly for other examples)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Shape 791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92" name="Shape 792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9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Shape 83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31" name="Shape 831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2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Shape 843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44" name="Shape 84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Shape 88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3" name="Shape 883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7" name="Shape 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" name="Shape 888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9" name="Shape 889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2" name="Shape 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Shape 903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04" name="Shape 90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Shape 91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17" name="Shape 91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4" name="Shape 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" name="Shape 93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36" name="Shape 936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0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Shape 941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2" name="Shape 942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Shape 973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74" name="Shape 97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 consistently terminate in order, even with random delays.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But, can turn off delays on parent with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setenv PARENT 0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Then see variations in termination order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Shape 981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2" name="Shape 982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 always terminate in reverse order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8" name="Shape 9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Shape 98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90" name="Shape 99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4" name="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" name="Shape 995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6" name="Shape 99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Shape 103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33" name="Shape 1033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Shape 101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3" name="Shape 1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Shape 1064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65" name="Shape 1065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71" name="Shape 1071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ctrTitle"/>
          </p:nvPr>
        </p:nvSpPr>
        <p:spPr>
          <a:xfrm>
            <a:off x="685800" y="1708012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685800" y="3886200"/>
            <a:ext cx="7677492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74090" y="371182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 rot="5400000">
            <a:off x="1858962" y="-100013"/>
            <a:ext cx="4972050" cy="789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 rot="5400000">
            <a:off x="4998244" y="2188369"/>
            <a:ext cx="6105525" cy="218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 rot="5400000">
            <a:off x="548482" y="76994"/>
            <a:ext cx="6105525" cy="6408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, and 2 Content" type="objAndTwoObj">
  <p:cSld name="OBJECT_AND_TWO_OBJECTS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396875" y="228600"/>
            <a:ext cx="87471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2" type="body"/>
          </p:nvPr>
        </p:nvSpPr>
        <p:spPr>
          <a:xfrm>
            <a:off x="4662488" y="1362075"/>
            <a:ext cx="3871912" cy="240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3" type="body"/>
          </p:nvPr>
        </p:nvSpPr>
        <p:spPr>
          <a:xfrm>
            <a:off x="4662488" y="3924300"/>
            <a:ext cx="3871912" cy="240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Text, and Content" type="txAndObj">
  <p:cSld name="TEXT_AND_OBJEC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396875" y="228600"/>
            <a:ext cx="87471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4662488" y="1362075"/>
            <a:ext cx="3871912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357762" y="445070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374090" y="371182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3528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24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2" type="body"/>
          </p:nvPr>
        </p:nvSpPr>
        <p:spPr>
          <a:xfrm>
            <a:off x="4662488" y="1362075"/>
            <a:ext cx="3871912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3528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24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003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003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Char char="⬛"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2418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051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b="1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44" name="Shape 4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b="1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374090" y="371182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Shape 13"/>
          <p:cNvSpPr txBox="1"/>
          <p:nvPr/>
        </p:nvSpPr>
        <p:spPr>
          <a:xfrm>
            <a:off x="7897813" y="-26988"/>
            <a:ext cx="1309687" cy="2778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0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" name="Shape 15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Bryant</a:t>
            </a:r>
            <a:r>
              <a:rPr b="0" i="0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O’Hallaron, Computer Systems: A Programmer’s Perspective, Third Edition</a:t>
            </a:r>
            <a:endParaRPr b="0" i="0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ctrTitle"/>
          </p:nvPr>
        </p:nvSpPr>
        <p:spPr>
          <a:xfrm>
            <a:off x="685800" y="170815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Exceptional Control Flow: </a:t>
            </a:r>
            <a:b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Exceptions and Processes</a:t>
            </a:r>
            <a:b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15-213 : Introduction to Computer Systems</a:t>
            </a:r>
            <a:b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r>
            <a:r>
              <a:rPr b="0" baseline="3000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Lecture, </a:t>
            </a:r>
            <a:r>
              <a:rPr b="0" lang="en-US" sz="2000"/>
              <a:t>June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21, 201</a:t>
            </a:r>
            <a:r>
              <a:rPr b="0" lang="en-US" sz="2000"/>
              <a:t>8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Shape 67"/>
          <p:cNvSpPr txBox="1"/>
          <p:nvPr>
            <p:ph idx="1" type="subTitle"/>
          </p:nvPr>
        </p:nvSpPr>
        <p:spPr>
          <a:xfrm>
            <a:off x="685800" y="3886200"/>
            <a:ext cx="7678738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Instructor: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lang="en-US"/>
              <a:t>Brian Railing</a:t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Shape 68"/>
          <p:cNvSpPr txBox="1"/>
          <p:nvPr/>
        </p:nvSpPr>
        <p:spPr>
          <a:xfrm>
            <a:off x="-965200" y="8255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x="396766" y="569912"/>
            <a:ext cx="79121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Asynchronous Exceptions (Interrupts)</a:t>
            </a:r>
            <a:endParaRPr/>
          </a:p>
        </p:txBody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Caused by events external to the processor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Indicated by setting the processor’s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interrupt pin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Handler returns to “next” instruction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Timer interrupt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Every few ms, an external timer chip triggers an interrupt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Used by the kernel to take back control from user programs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I/O interrupt from external device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Hitting Ctrl-C at the keyboard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Arrival of a packet from a network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Arrival of data from a disk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type="title"/>
          </p:nvPr>
        </p:nvSpPr>
        <p:spPr>
          <a:xfrm>
            <a:off x="419100" y="569912"/>
            <a:ext cx="68199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Synchronous Exceptions</a:t>
            </a:r>
            <a:endParaRPr/>
          </a:p>
        </p:txBody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396875" y="1219200"/>
            <a:ext cx="7896225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Caused by events that occur as a result of executing an instruction: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1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Traps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Intentional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Examples: </a:t>
            </a:r>
            <a:r>
              <a:rPr b="1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 calls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breakpoint traps, special instructions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Returns control to “next” instruction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1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Faults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Unintentional but possibly recoverable 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Examples: page faults (recoverable), protection faults (unrecoverable), floating point exceptions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Either re-executes faulting (“current”) instruction or aborts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1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Aborts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Unintentional and unrecoverable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Examples: illegal instruction, parity error, machine check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Aborts current program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type="title"/>
          </p:nvPr>
        </p:nvSpPr>
        <p:spPr>
          <a:xfrm>
            <a:off x="357762" y="445070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 Calls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92" name="Shape 192"/>
          <p:cNvGraphicFramePr/>
          <p:nvPr/>
        </p:nvGraphicFramePr>
        <p:xfrm>
          <a:off x="457200" y="2311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{56866681-F1BD-4F21-B97D-A74DB544BA6C}</a:tableStyleId>
              </a:tblPr>
              <a:tblGrid>
                <a:gridCol w="1447800"/>
                <a:gridCol w="2590800"/>
                <a:gridCol w="3048000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</a:t>
                      </a:r>
                      <a:endParaRPr i="1" sz="1800">
                        <a:solidFill>
                          <a:srgbClr val="C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Name</a:t>
                      </a:r>
                      <a:endParaRPr i="1" sz="1800">
                        <a:solidFill>
                          <a:srgbClr val="C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</a:t>
                      </a:r>
                      <a:endParaRPr i="1" sz="1800">
                        <a:solidFill>
                          <a:srgbClr val="C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read</a:t>
                      </a:r>
                      <a:endParaRPr b="0" sz="1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 file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write</a:t>
                      </a:r>
                      <a:endParaRPr b="0" sz="1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Write file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open</a:t>
                      </a:r>
                      <a:endParaRPr b="0" sz="1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Open file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close</a:t>
                      </a:r>
                      <a:endParaRPr b="0" sz="1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Close file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stat</a:t>
                      </a:r>
                      <a:endParaRPr b="0" sz="1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Get info</a:t>
                      </a: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about file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57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fork</a:t>
                      </a:r>
                      <a:endParaRPr b="0" sz="1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Create process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59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execve</a:t>
                      </a:r>
                      <a:endParaRPr b="0" sz="1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Execute a program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_exit</a:t>
                      </a:r>
                      <a:endParaRPr b="0" sz="1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Terminate process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62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kill</a:t>
                      </a:r>
                      <a:endParaRPr b="0" sz="18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Send signal to process</a:t>
                      </a:r>
                      <a:endParaRPr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193" name="Shape 193"/>
          <p:cNvSpPr txBox="1"/>
          <p:nvPr/>
        </p:nvSpPr>
        <p:spPr>
          <a:xfrm>
            <a:off x="396875" y="1219200"/>
            <a:ext cx="7896225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x86-64 system call has a unique ID number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Examples: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/>
        </p:nvSpPr>
        <p:spPr>
          <a:xfrm>
            <a:off x="381000" y="4191000"/>
            <a:ext cx="4876800" cy="2286000"/>
          </a:xfrm>
          <a:prstGeom prst="rect">
            <a:avLst/>
          </a:prstGeom>
          <a:solidFill>
            <a:srgbClr val="E9E1C9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Shape 199"/>
          <p:cNvSpPr txBox="1"/>
          <p:nvPr>
            <p:ph type="title"/>
          </p:nvPr>
        </p:nvSpPr>
        <p:spPr>
          <a:xfrm>
            <a:off x="380999" y="188912"/>
            <a:ext cx="8606503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 Call Example: Opening File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363008" y="859519"/>
            <a:ext cx="8399992" cy="10454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calls: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open(filename, options)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Calls __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open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function, which invokes system call instruction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syscall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Shape 201"/>
          <p:cNvSpPr txBox="1"/>
          <p:nvPr/>
        </p:nvSpPr>
        <p:spPr>
          <a:xfrm>
            <a:off x="529303" y="1917918"/>
            <a:ext cx="8458200" cy="1815882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00000000000e5d70 &lt;__open&gt;: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e5d79:   b8 02 00 00 00      mov  $0x2,%eax  # 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open</a:t>
            </a: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is syscall #2</a:t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e5d7e:   0f 05               syscall         # Return value in %rax</a:t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e5d80:   48 3d 01 f0 ff ff   cmp  $0xfffffffffffff001,%rax </a:t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e5dfa:   c3                  retq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2" name="Shape 202"/>
          <p:cNvSpPr/>
          <p:nvPr/>
        </p:nvSpPr>
        <p:spPr>
          <a:xfrm>
            <a:off x="482382" y="4191000"/>
            <a:ext cx="1544038" cy="459092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User code</a:t>
            </a:r>
            <a:endParaRPr b="1" i="1"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Shape 203"/>
          <p:cNvSpPr/>
          <p:nvPr/>
        </p:nvSpPr>
        <p:spPr>
          <a:xfrm>
            <a:off x="3173772" y="4191000"/>
            <a:ext cx="1779228" cy="459092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Kernel code</a:t>
            </a:r>
            <a:endParaRPr b="1" i="1"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4" name="Shape 204"/>
          <p:cNvCxnSpPr/>
          <p:nvPr/>
        </p:nvCxnSpPr>
        <p:spPr>
          <a:xfrm>
            <a:off x="1296770" y="4713287"/>
            <a:ext cx="0" cy="59848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5" name="Shape 205"/>
          <p:cNvCxnSpPr/>
          <p:nvPr/>
        </p:nvCxnSpPr>
        <p:spPr>
          <a:xfrm>
            <a:off x="1303120" y="5318125"/>
            <a:ext cx="28067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6" name="Shape 206"/>
          <p:cNvCxnSpPr/>
          <p:nvPr/>
        </p:nvCxnSpPr>
        <p:spPr>
          <a:xfrm>
            <a:off x="4116170" y="5324475"/>
            <a:ext cx="0" cy="5969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7" name="Shape 207"/>
          <p:cNvCxnSpPr/>
          <p:nvPr/>
        </p:nvCxnSpPr>
        <p:spPr>
          <a:xfrm rot="10800000">
            <a:off x="1290420" y="5387975"/>
            <a:ext cx="2832100" cy="5461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8" name="Shape 208"/>
          <p:cNvCxnSpPr/>
          <p:nvPr/>
        </p:nvCxnSpPr>
        <p:spPr>
          <a:xfrm flipH="1">
            <a:off x="1290420" y="5414962"/>
            <a:ext cx="6350" cy="90963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9" name="Shape 209"/>
          <p:cNvSpPr/>
          <p:nvPr/>
        </p:nvSpPr>
        <p:spPr>
          <a:xfrm>
            <a:off x="2165132" y="4953000"/>
            <a:ext cx="1142586" cy="366759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</a:t>
            </a:r>
            <a:endParaRPr b="0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Shape 210"/>
          <p:cNvSpPr/>
          <p:nvPr/>
        </p:nvSpPr>
        <p:spPr>
          <a:xfrm>
            <a:off x="4146332" y="5410200"/>
            <a:ext cx="1219200" cy="366759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file</a:t>
            </a:r>
            <a:endParaRPr b="0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Shape 211"/>
          <p:cNvSpPr/>
          <p:nvPr/>
        </p:nvSpPr>
        <p:spPr>
          <a:xfrm>
            <a:off x="2165132" y="5719762"/>
            <a:ext cx="914772" cy="366759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Returns</a:t>
            </a:r>
            <a:endParaRPr b="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Shape 212"/>
          <p:cNvSpPr txBox="1"/>
          <p:nvPr/>
        </p:nvSpPr>
        <p:spPr>
          <a:xfrm>
            <a:off x="685800" y="5086513"/>
            <a:ext cx="6506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syscall</a:t>
            </a:r>
            <a:endParaRPr b="0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Shape 213"/>
          <p:cNvSpPr txBox="1"/>
          <p:nvPr/>
        </p:nvSpPr>
        <p:spPr>
          <a:xfrm>
            <a:off x="782334" y="5291872"/>
            <a:ext cx="49832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cmp</a:t>
            </a:r>
            <a:endParaRPr b="0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Shape 214"/>
          <p:cNvSpPr txBox="1"/>
          <p:nvPr/>
        </p:nvSpPr>
        <p:spPr>
          <a:xfrm>
            <a:off x="5410200" y="4241215"/>
            <a:ext cx="3753280" cy="25405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%rax </a:t>
            </a: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contains syscall number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arguments in 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%rdi</a:t>
            </a: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%rsi</a:t>
            </a: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%rdx</a:t>
            </a: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%r10</a:t>
            </a: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%r8</a:t>
            </a: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%r9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value in 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%rax</a:t>
            </a:r>
            <a:endParaRPr b="0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Negative value is an error corresponding to negative 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errno</a:t>
            </a:r>
            <a:endParaRPr b="0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/>
        </p:nvSpPr>
        <p:spPr>
          <a:xfrm>
            <a:off x="381000" y="4191000"/>
            <a:ext cx="4876800" cy="2286000"/>
          </a:xfrm>
          <a:prstGeom prst="rect">
            <a:avLst/>
          </a:prstGeom>
          <a:solidFill>
            <a:srgbClr val="E9E1C9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Shape 220"/>
          <p:cNvSpPr txBox="1"/>
          <p:nvPr>
            <p:ph type="title"/>
          </p:nvPr>
        </p:nvSpPr>
        <p:spPr>
          <a:xfrm>
            <a:off x="380999" y="188912"/>
            <a:ext cx="8606503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 Call Example: Opening File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363008" y="859519"/>
            <a:ext cx="8399992" cy="10454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calls: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open(filename, options)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Calls __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open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function, which invokes system call instruction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syscall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Shape 222"/>
          <p:cNvSpPr txBox="1"/>
          <p:nvPr/>
        </p:nvSpPr>
        <p:spPr>
          <a:xfrm>
            <a:off x="529303" y="1917918"/>
            <a:ext cx="8458200" cy="1815882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00000000000e5d70 &lt;__open&gt;: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e5d79:   b8 02 00 00 00      mov  $0x2,%eax  # 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open</a:t>
            </a: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is syscall #2</a:t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e5d7e:   0f 05               syscall         # Return value in %rax</a:t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e5d80:   48 3d 01 f0 ff ff   cmp  $0xfffffffffffff001,%rax </a:t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e5dfa:   c3                  retq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3" name="Shape 223"/>
          <p:cNvSpPr/>
          <p:nvPr/>
        </p:nvSpPr>
        <p:spPr>
          <a:xfrm>
            <a:off x="482382" y="4191000"/>
            <a:ext cx="1544038" cy="459092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User code</a:t>
            </a:r>
            <a:endParaRPr b="1" i="1"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Shape 224"/>
          <p:cNvSpPr/>
          <p:nvPr/>
        </p:nvSpPr>
        <p:spPr>
          <a:xfrm>
            <a:off x="3173772" y="4191000"/>
            <a:ext cx="1779228" cy="459092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Kernel code</a:t>
            </a:r>
            <a:endParaRPr b="1" i="1"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5" name="Shape 225"/>
          <p:cNvCxnSpPr/>
          <p:nvPr/>
        </p:nvCxnSpPr>
        <p:spPr>
          <a:xfrm>
            <a:off x="1296770" y="4713287"/>
            <a:ext cx="0" cy="59848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6" name="Shape 226"/>
          <p:cNvCxnSpPr/>
          <p:nvPr/>
        </p:nvCxnSpPr>
        <p:spPr>
          <a:xfrm>
            <a:off x="1303120" y="5318125"/>
            <a:ext cx="28067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7" name="Shape 227"/>
          <p:cNvCxnSpPr/>
          <p:nvPr/>
        </p:nvCxnSpPr>
        <p:spPr>
          <a:xfrm>
            <a:off x="4116170" y="5324475"/>
            <a:ext cx="0" cy="5969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8" name="Shape 228"/>
          <p:cNvCxnSpPr/>
          <p:nvPr/>
        </p:nvCxnSpPr>
        <p:spPr>
          <a:xfrm rot="10800000">
            <a:off x="1290420" y="5387975"/>
            <a:ext cx="2832100" cy="5461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9" name="Shape 229"/>
          <p:cNvCxnSpPr/>
          <p:nvPr/>
        </p:nvCxnSpPr>
        <p:spPr>
          <a:xfrm flipH="1">
            <a:off x="1290420" y="5414962"/>
            <a:ext cx="6350" cy="90963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30" name="Shape 230"/>
          <p:cNvSpPr/>
          <p:nvPr/>
        </p:nvSpPr>
        <p:spPr>
          <a:xfrm>
            <a:off x="2165132" y="4953000"/>
            <a:ext cx="1142586" cy="366759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</a:t>
            </a:r>
            <a:endParaRPr b="0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Shape 231"/>
          <p:cNvSpPr/>
          <p:nvPr/>
        </p:nvSpPr>
        <p:spPr>
          <a:xfrm>
            <a:off x="4146332" y="5410200"/>
            <a:ext cx="1219200" cy="366759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file</a:t>
            </a:r>
            <a:endParaRPr b="0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Shape 232"/>
          <p:cNvSpPr/>
          <p:nvPr/>
        </p:nvSpPr>
        <p:spPr>
          <a:xfrm>
            <a:off x="2165132" y="5719762"/>
            <a:ext cx="914772" cy="366759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Returns</a:t>
            </a:r>
            <a:endParaRPr b="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Shape 233"/>
          <p:cNvSpPr txBox="1"/>
          <p:nvPr/>
        </p:nvSpPr>
        <p:spPr>
          <a:xfrm>
            <a:off x="685800" y="5086513"/>
            <a:ext cx="6506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syscall</a:t>
            </a:r>
            <a:endParaRPr b="0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Shape 234"/>
          <p:cNvSpPr txBox="1"/>
          <p:nvPr/>
        </p:nvSpPr>
        <p:spPr>
          <a:xfrm>
            <a:off x="782334" y="5291872"/>
            <a:ext cx="49832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cmp</a:t>
            </a:r>
            <a:endParaRPr b="0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Shape 235"/>
          <p:cNvSpPr txBox="1"/>
          <p:nvPr/>
        </p:nvSpPr>
        <p:spPr>
          <a:xfrm>
            <a:off x="5410200" y="4241215"/>
            <a:ext cx="3753280" cy="25405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%rax </a:t>
            </a: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contains syscall number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arguments in 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%rdi</a:t>
            </a: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%rsi</a:t>
            </a: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%rdx</a:t>
            </a: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%r10</a:t>
            </a: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%r8</a:t>
            </a: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%r9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value in 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%rax</a:t>
            </a:r>
            <a:endParaRPr b="0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Negative value is an error corresponding to negative 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errno</a:t>
            </a:r>
            <a:endParaRPr b="0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Shape 236"/>
          <p:cNvSpPr txBox="1"/>
          <p:nvPr/>
        </p:nvSpPr>
        <p:spPr>
          <a:xfrm>
            <a:off x="2819400" y="317480"/>
            <a:ext cx="6402058" cy="489364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Almost like a function call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Transfer of control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return, executes next instruction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Passes arguments using calling convention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Gets result in 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%rax</a:t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1333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 Important exception!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Executed by Kernel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Different set of privileges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other differences: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E.g., “address” of “function” is in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%rax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Uses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errno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/>
        </p:nvSpPr>
        <p:spPr>
          <a:xfrm>
            <a:off x="762000" y="3581400"/>
            <a:ext cx="5715000" cy="2286000"/>
          </a:xfrm>
          <a:prstGeom prst="rect">
            <a:avLst/>
          </a:prstGeom>
          <a:solidFill>
            <a:srgbClr val="E9E1C9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Shape 242"/>
          <p:cNvSpPr txBox="1"/>
          <p:nvPr>
            <p:ph type="title"/>
          </p:nvPr>
        </p:nvSpPr>
        <p:spPr>
          <a:xfrm>
            <a:off x="441652" y="587375"/>
            <a:ext cx="7893050" cy="555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Fault Example: Page Fault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x="457200" y="1295400"/>
            <a:ext cx="8153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writes to memory location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portion (page) of user’s memory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currently on disk</a:t>
            </a:r>
            <a:endParaRPr/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8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Shape 244"/>
          <p:cNvSpPr txBox="1"/>
          <p:nvPr/>
        </p:nvSpPr>
        <p:spPr>
          <a:xfrm>
            <a:off x="6113354" y="1022350"/>
            <a:ext cx="2165350" cy="1339850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a[1000];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 ()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a[500] = 13;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45" name="Shape 245"/>
          <p:cNvSpPr txBox="1"/>
          <p:nvPr/>
        </p:nvSpPr>
        <p:spPr>
          <a:xfrm>
            <a:off x="914400" y="2488982"/>
            <a:ext cx="7348538" cy="361950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80483b7:	c7 05 10 9d 04 08 0d 	movl   $0xd,0x8049d10</a:t>
            </a:r>
            <a:endParaRPr/>
          </a:p>
        </p:txBody>
      </p:sp>
      <p:sp>
        <p:nvSpPr>
          <p:cNvPr id="246" name="Shape 246"/>
          <p:cNvSpPr/>
          <p:nvPr/>
        </p:nvSpPr>
        <p:spPr>
          <a:xfrm>
            <a:off x="838200" y="3633951"/>
            <a:ext cx="1511126" cy="459092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User code</a:t>
            </a:r>
            <a:endParaRPr b="1" i="1"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Shape 247"/>
          <p:cNvSpPr/>
          <p:nvPr/>
        </p:nvSpPr>
        <p:spPr>
          <a:xfrm>
            <a:off x="3581400" y="3633951"/>
            <a:ext cx="1746317" cy="459092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Kernel code</a:t>
            </a:r>
            <a:endParaRPr b="1" i="1"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8" name="Shape 248"/>
          <p:cNvCxnSpPr/>
          <p:nvPr/>
        </p:nvCxnSpPr>
        <p:spPr>
          <a:xfrm>
            <a:off x="1652588" y="4156238"/>
            <a:ext cx="0" cy="59848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9" name="Shape 249"/>
          <p:cNvCxnSpPr/>
          <p:nvPr/>
        </p:nvCxnSpPr>
        <p:spPr>
          <a:xfrm>
            <a:off x="1658938" y="4761076"/>
            <a:ext cx="28067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0" name="Shape 250"/>
          <p:cNvCxnSpPr/>
          <p:nvPr/>
        </p:nvCxnSpPr>
        <p:spPr>
          <a:xfrm>
            <a:off x="4471988" y="4767426"/>
            <a:ext cx="0" cy="5969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1" name="Shape 251"/>
          <p:cNvCxnSpPr/>
          <p:nvPr/>
        </p:nvCxnSpPr>
        <p:spPr>
          <a:xfrm rot="10800000">
            <a:off x="1646237" y="4767426"/>
            <a:ext cx="2832100" cy="6096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2" name="Shape 252"/>
          <p:cNvCxnSpPr/>
          <p:nvPr/>
        </p:nvCxnSpPr>
        <p:spPr>
          <a:xfrm flipH="1">
            <a:off x="1646238" y="4857913"/>
            <a:ext cx="6350" cy="90963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53" name="Shape 253"/>
          <p:cNvSpPr/>
          <p:nvPr/>
        </p:nvSpPr>
        <p:spPr>
          <a:xfrm>
            <a:off x="2124964" y="4395951"/>
            <a:ext cx="2213116" cy="366759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Exception: page fault</a:t>
            </a:r>
            <a:endParaRPr b="0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Shape 254"/>
          <p:cNvSpPr/>
          <p:nvPr/>
        </p:nvSpPr>
        <p:spPr>
          <a:xfrm>
            <a:off x="4502150" y="4740166"/>
            <a:ext cx="1974850" cy="643758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 page from disk to memory</a:t>
            </a:r>
            <a:endParaRPr b="0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Shape 255"/>
          <p:cNvSpPr/>
          <p:nvPr/>
        </p:nvSpPr>
        <p:spPr>
          <a:xfrm>
            <a:off x="2520951" y="5147442"/>
            <a:ext cx="1817130" cy="643758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and reexecute movl</a:t>
            </a:r>
            <a:endParaRPr b="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Shape 256"/>
          <p:cNvSpPr txBox="1"/>
          <p:nvPr/>
        </p:nvSpPr>
        <p:spPr>
          <a:xfrm>
            <a:off x="1098332" y="4595649"/>
            <a:ext cx="54457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movl</a:t>
            </a:r>
            <a:endParaRPr b="0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/>
          <p:nvPr>
            <p:ph type="title"/>
          </p:nvPr>
        </p:nvSpPr>
        <p:spPr>
          <a:xfrm>
            <a:off x="457200" y="533400"/>
            <a:ext cx="8686800" cy="555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Fault Example: Invalid Memory Reference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x="517634" y="5525815"/>
            <a:ext cx="6705600" cy="8749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Sends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SIGSEGV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signal to user process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process exits with “segmentation fault”</a:t>
            </a:r>
            <a:endParaRPr/>
          </a:p>
        </p:txBody>
      </p:sp>
      <p:sp>
        <p:nvSpPr>
          <p:cNvPr id="263" name="Shape 263"/>
          <p:cNvSpPr txBox="1"/>
          <p:nvPr/>
        </p:nvSpPr>
        <p:spPr>
          <a:xfrm>
            <a:off x="959068" y="1219200"/>
            <a:ext cx="2287588" cy="1339850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a[1000];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 ()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a[5000] = 13;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64" name="Shape 264"/>
          <p:cNvSpPr txBox="1"/>
          <p:nvPr/>
        </p:nvSpPr>
        <p:spPr>
          <a:xfrm>
            <a:off x="959068" y="2667000"/>
            <a:ext cx="7393371" cy="338554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80483b7:	c7 05 60 e3 04 08 0d 	movl   $0xd,0x804e360</a:t>
            </a:r>
            <a:endParaRPr/>
          </a:p>
        </p:txBody>
      </p:sp>
      <p:sp>
        <p:nvSpPr>
          <p:cNvPr id="265" name="Shape 265"/>
          <p:cNvSpPr/>
          <p:nvPr/>
        </p:nvSpPr>
        <p:spPr>
          <a:xfrm>
            <a:off x="959068" y="3276600"/>
            <a:ext cx="7270532" cy="2057400"/>
          </a:xfrm>
          <a:prstGeom prst="rect">
            <a:avLst/>
          </a:prstGeom>
          <a:solidFill>
            <a:srgbClr val="E9E1C9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Shape 266"/>
          <p:cNvSpPr/>
          <p:nvPr/>
        </p:nvSpPr>
        <p:spPr>
          <a:xfrm>
            <a:off x="1060450" y="3276600"/>
            <a:ext cx="1511126" cy="459092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User code</a:t>
            </a:r>
            <a:endParaRPr b="1" i="1"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Shape 267"/>
          <p:cNvSpPr/>
          <p:nvPr/>
        </p:nvSpPr>
        <p:spPr>
          <a:xfrm>
            <a:off x="3810000" y="3276600"/>
            <a:ext cx="1746317" cy="459092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Kernel code</a:t>
            </a:r>
            <a:endParaRPr b="1" i="1"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68" name="Shape 268"/>
          <p:cNvCxnSpPr/>
          <p:nvPr/>
        </p:nvCxnSpPr>
        <p:spPr>
          <a:xfrm>
            <a:off x="1874838" y="3798887"/>
            <a:ext cx="0" cy="59848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9" name="Shape 269"/>
          <p:cNvCxnSpPr/>
          <p:nvPr/>
        </p:nvCxnSpPr>
        <p:spPr>
          <a:xfrm>
            <a:off x="1881188" y="4403725"/>
            <a:ext cx="28067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70" name="Shape 270"/>
          <p:cNvCxnSpPr/>
          <p:nvPr/>
        </p:nvCxnSpPr>
        <p:spPr>
          <a:xfrm>
            <a:off x="4694238" y="4410075"/>
            <a:ext cx="0" cy="5969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71" name="Shape 271"/>
          <p:cNvSpPr/>
          <p:nvPr/>
        </p:nvSpPr>
        <p:spPr>
          <a:xfrm>
            <a:off x="2277364" y="4038600"/>
            <a:ext cx="2213116" cy="366759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Exception: page fault</a:t>
            </a:r>
            <a:endParaRPr b="0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Shape 272"/>
          <p:cNvSpPr/>
          <p:nvPr/>
        </p:nvSpPr>
        <p:spPr>
          <a:xfrm>
            <a:off x="4724400" y="4495800"/>
            <a:ext cx="2286000" cy="366759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Detect invalid address</a:t>
            </a:r>
            <a:endParaRPr b="0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Shape 273"/>
          <p:cNvSpPr txBox="1"/>
          <p:nvPr/>
        </p:nvSpPr>
        <p:spPr>
          <a:xfrm>
            <a:off x="1319049" y="4240574"/>
            <a:ext cx="54457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movl</a:t>
            </a:r>
            <a:endParaRPr b="0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4" name="Shape 274"/>
          <p:cNvCxnSpPr/>
          <p:nvPr/>
        </p:nvCxnSpPr>
        <p:spPr>
          <a:xfrm>
            <a:off x="4708634" y="5005551"/>
            <a:ext cx="1768366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75" name="Shape 275"/>
          <p:cNvSpPr/>
          <p:nvPr/>
        </p:nvSpPr>
        <p:spPr>
          <a:xfrm>
            <a:off x="6477000" y="4814841"/>
            <a:ext cx="1600200" cy="366759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Signal process</a:t>
            </a:r>
            <a:endParaRPr b="0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Shape 282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Exceptional Control Flow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Exceptions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Processes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Process Control</a:t>
            </a:r>
            <a:endParaRPr b="1" i="0" sz="2400" u="none" cap="none" strike="noStrike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/>
          <p:nvPr>
            <p:ph type="title"/>
          </p:nvPr>
        </p:nvSpPr>
        <p:spPr>
          <a:xfrm>
            <a:off x="341149" y="457200"/>
            <a:ext cx="52451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Processes</a:t>
            </a:r>
            <a:endParaRPr/>
          </a:p>
        </p:txBody>
      </p:sp>
      <p:sp>
        <p:nvSpPr>
          <p:cNvPr id="288" name="Shape 288"/>
          <p:cNvSpPr txBox="1"/>
          <p:nvPr>
            <p:ph idx="1" type="body"/>
          </p:nvPr>
        </p:nvSpPr>
        <p:spPr>
          <a:xfrm>
            <a:off x="366713" y="1143000"/>
            <a:ext cx="7100887" cy="5530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Definition: A </a:t>
            </a: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an instance of a running program.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 of the most profound ideas in computer science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the same as “program” or “processor”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 provides each program with two key abstractions: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1" lang="en-US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Logical control flow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program seems to have exclusive use of the CPU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Provided by kernel mechanism called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context switching</a:t>
            </a:r>
            <a:endParaRPr b="0" i="1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1" lang="en-US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Private address space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program seems to have exclusive use of main memory. 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Provided by kernel mechanism called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/>
          </a:p>
        </p:txBody>
      </p:sp>
      <p:grpSp>
        <p:nvGrpSpPr>
          <p:cNvPr id="289" name="Shape 289"/>
          <p:cNvGrpSpPr/>
          <p:nvPr/>
        </p:nvGrpSpPr>
        <p:grpSpPr>
          <a:xfrm>
            <a:off x="7616520" y="5257800"/>
            <a:ext cx="1371600" cy="990600"/>
            <a:chOff x="7208670" y="5257800"/>
            <a:chExt cx="1371600" cy="990600"/>
          </a:xfrm>
        </p:grpSpPr>
        <p:sp>
          <p:nvSpPr>
            <p:cNvPr id="290" name="Shape 290"/>
            <p:cNvSpPr/>
            <p:nvPr/>
          </p:nvSpPr>
          <p:spPr>
            <a:xfrm>
              <a:off x="7208670" y="5257800"/>
              <a:ext cx="1371600" cy="990600"/>
            </a:xfrm>
            <a:prstGeom prst="rect">
              <a:avLst/>
            </a:prstGeom>
            <a:solidFill>
              <a:srgbClr val="F6F5BD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CPU</a:t>
              </a:r>
              <a:endPara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291" name="Shape 291"/>
            <p:cNvSpPr/>
            <p:nvPr/>
          </p:nvSpPr>
          <p:spPr>
            <a:xfrm>
              <a:off x="7361070" y="5715000"/>
              <a:ext cx="1066800" cy="304800"/>
            </a:xfrm>
            <a:prstGeom prst="rect">
              <a:avLst/>
            </a:prstGeom>
            <a:solidFill>
              <a:srgbClr val="FFFFFF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Registers</a:t>
              </a:r>
              <a:endParaRPr b="1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</p:grpSp>
      <p:grpSp>
        <p:nvGrpSpPr>
          <p:cNvPr id="292" name="Shape 292"/>
          <p:cNvGrpSpPr/>
          <p:nvPr/>
        </p:nvGrpSpPr>
        <p:grpSpPr>
          <a:xfrm>
            <a:off x="7620000" y="3291499"/>
            <a:ext cx="1371600" cy="1905000"/>
            <a:chOff x="7212150" y="3291499"/>
            <a:chExt cx="1371600" cy="1905000"/>
          </a:xfrm>
        </p:grpSpPr>
        <p:sp>
          <p:nvSpPr>
            <p:cNvPr id="293" name="Shape 293"/>
            <p:cNvSpPr/>
            <p:nvPr/>
          </p:nvSpPr>
          <p:spPr>
            <a:xfrm>
              <a:off x="7212150" y="3291499"/>
              <a:ext cx="1371600" cy="1905000"/>
            </a:xfrm>
            <a:prstGeom prst="rect">
              <a:avLst/>
            </a:prstGeom>
            <a:solidFill>
              <a:srgbClr val="F1C7C7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Memory</a:t>
              </a:r>
              <a:endPara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294" name="Shape 294"/>
            <p:cNvSpPr/>
            <p:nvPr/>
          </p:nvSpPr>
          <p:spPr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Stack</a:t>
              </a:r>
              <a:endParaRPr/>
            </a:p>
          </p:txBody>
        </p:sp>
        <p:sp>
          <p:nvSpPr>
            <p:cNvPr id="295" name="Shape 295"/>
            <p:cNvSpPr/>
            <p:nvPr/>
          </p:nvSpPr>
          <p:spPr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Heap</a:t>
              </a:r>
              <a:endParaRPr b="1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296" name="Shape 296"/>
            <p:cNvSpPr/>
            <p:nvPr/>
          </p:nvSpPr>
          <p:spPr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Code</a:t>
              </a:r>
              <a:endParaRPr b="1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297" name="Shape 297"/>
            <p:cNvSpPr/>
            <p:nvPr/>
          </p:nvSpPr>
          <p:spPr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Data</a:t>
              </a:r>
              <a:endParaRPr b="1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Multiprocessing: The Illusion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Shape 303"/>
          <p:cNvSpPr txBox="1"/>
          <p:nvPr>
            <p:ph idx="1" type="body"/>
          </p:nvPr>
        </p:nvSpPr>
        <p:spPr>
          <a:xfrm>
            <a:off x="396875" y="4501452"/>
            <a:ext cx="7896225" cy="19755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Computer runs many processes simultaneously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Applications for one or more users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 browsers, email clients, editors, …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Background tasks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Monitoring network &amp; I/O devices</a:t>
            </a:r>
            <a:endParaRPr/>
          </a:p>
          <a:p>
            <a:pPr indent="-1270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Shape 304"/>
          <p:cNvSpPr/>
          <p:nvPr/>
        </p:nvSpPr>
        <p:spPr>
          <a:xfrm>
            <a:off x="747916" y="3352628"/>
            <a:ext cx="1371600" cy="990600"/>
          </a:xfrm>
          <a:prstGeom prst="rect">
            <a:avLst/>
          </a:prstGeom>
          <a:solidFill>
            <a:srgbClr val="F6F5BD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CPU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05" name="Shape 305"/>
          <p:cNvSpPr/>
          <p:nvPr/>
        </p:nvSpPr>
        <p:spPr>
          <a:xfrm>
            <a:off x="900316" y="3809828"/>
            <a:ext cx="1066800" cy="3048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06" name="Shape 306"/>
          <p:cNvSpPr/>
          <p:nvPr/>
        </p:nvSpPr>
        <p:spPr>
          <a:xfrm>
            <a:off x="751396" y="1379305"/>
            <a:ext cx="1371600" cy="1905000"/>
          </a:xfrm>
          <a:prstGeom prst="rect">
            <a:avLst/>
          </a:prstGeom>
          <a:solidFill>
            <a:srgbClr val="F1C7C7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Memory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07" name="Shape 307"/>
          <p:cNvSpPr/>
          <p:nvPr/>
        </p:nvSpPr>
        <p:spPr>
          <a:xfrm>
            <a:off x="887986" y="1949690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308" name="Shape 308"/>
          <p:cNvSpPr/>
          <p:nvPr/>
        </p:nvSpPr>
        <p:spPr>
          <a:xfrm>
            <a:off x="887986" y="2254491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09" name="Shape 309"/>
          <p:cNvSpPr/>
          <p:nvPr/>
        </p:nvSpPr>
        <p:spPr>
          <a:xfrm>
            <a:off x="887986" y="2827276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10" name="Shape 310"/>
          <p:cNvSpPr/>
          <p:nvPr/>
        </p:nvSpPr>
        <p:spPr>
          <a:xfrm>
            <a:off x="887986" y="2543195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11" name="Shape 311"/>
          <p:cNvSpPr/>
          <p:nvPr/>
        </p:nvSpPr>
        <p:spPr>
          <a:xfrm>
            <a:off x="2527834" y="3352800"/>
            <a:ext cx="1371600" cy="990600"/>
          </a:xfrm>
          <a:prstGeom prst="rect">
            <a:avLst/>
          </a:prstGeom>
          <a:solidFill>
            <a:srgbClr val="F6F5BD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CPU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12" name="Shape 312"/>
          <p:cNvSpPr/>
          <p:nvPr/>
        </p:nvSpPr>
        <p:spPr>
          <a:xfrm>
            <a:off x="2680234" y="3810000"/>
            <a:ext cx="1066800" cy="3048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13" name="Shape 313"/>
          <p:cNvSpPr/>
          <p:nvPr/>
        </p:nvSpPr>
        <p:spPr>
          <a:xfrm>
            <a:off x="2531314" y="1379477"/>
            <a:ext cx="1371600" cy="1905000"/>
          </a:xfrm>
          <a:prstGeom prst="rect">
            <a:avLst/>
          </a:prstGeom>
          <a:solidFill>
            <a:srgbClr val="F1C7C7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Memory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14" name="Shape 314"/>
          <p:cNvSpPr/>
          <p:nvPr/>
        </p:nvSpPr>
        <p:spPr>
          <a:xfrm>
            <a:off x="2667904" y="1949862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315" name="Shape 315"/>
          <p:cNvSpPr/>
          <p:nvPr/>
        </p:nvSpPr>
        <p:spPr>
          <a:xfrm>
            <a:off x="2667904" y="2254663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16" name="Shape 316"/>
          <p:cNvSpPr/>
          <p:nvPr/>
        </p:nvSpPr>
        <p:spPr>
          <a:xfrm>
            <a:off x="2667904" y="2827448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17" name="Shape 317"/>
          <p:cNvSpPr/>
          <p:nvPr/>
        </p:nvSpPr>
        <p:spPr>
          <a:xfrm>
            <a:off x="2667904" y="2543367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18" name="Shape 318"/>
          <p:cNvSpPr txBox="1"/>
          <p:nvPr/>
        </p:nvSpPr>
        <p:spPr>
          <a:xfrm>
            <a:off x="4267200" y="2254663"/>
            <a:ext cx="51310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endParaRPr/>
          </a:p>
        </p:txBody>
      </p:sp>
      <p:sp>
        <p:nvSpPr>
          <p:cNvPr id="319" name="Shape 319"/>
          <p:cNvSpPr/>
          <p:nvPr/>
        </p:nvSpPr>
        <p:spPr>
          <a:xfrm>
            <a:off x="5104737" y="3352800"/>
            <a:ext cx="1371600" cy="990600"/>
          </a:xfrm>
          <a:prstGeom prst="rect">
            <a:avLst/>
          </a:prstGeom>
          <a:solidFill>
            <a:srgbClr val="F6F5BD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CPU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20" name="Shape 320"/>
          <p:cNvSpPr/>
          <p:nvPr/>
        </p:nvSpPr>
        <p:spPr>
          <a:xfrm>
            <a:off x="5257137" y="3810000"/>
            <a:ext cx="1066800" cy="3048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21" name="Shape 321"/>
          <p:cNvSpPr/>
          <p:nvPr/>
        </p:nvSpPr>
        <p:spPr>
          <a:xfrm>
            <a:off x="5108217" y="1379477"/>
            <a:ext cx="1371600" cy="1905000"/>
          </a:xfrm>
          <a:prstGeom prst="rect">
            <a:avLst/>
          </a:prstGeom>
          <a:solidFill>
            <a:srgbClr val="F1C7C7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Memory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22" name="Shape 322"/>
          <p:cNvSpPr/>
          <p:nvPr/>
        </p:nvSpPr>
        <p:spPr>
          <a:xfrm>
            <a:off x="5244807" y="1949862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323" name="Shape 323"/>
          <p:cNvSpPr/>
          <p:nvPr/>
        </p:nvSpPr>
        <p:spPr>
          <a:xfrm>
            <a:off x="5244807" y="2254663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24" name="Shape 324"/>
          <p:cNvSpPr/>
          <p:nvPr/>
        </p:nvSpPr>
        <p:spPr>
          <a:xfrm>
            <a:off x="5244807" y="2827448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25" name="Shape 325"/>
          <p:cNvSpPr/>
          <p:nvPr/>
        </p:nvSpPr>
        <p:spPr>
          <a:xfrm>
            <a:off x="5244807" y="2543367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Exceptional Control Flow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Exceptions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Processes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Process Control</a:t>
            </a:r>
            <a:endParaRPr b="1" i="0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Multiprocessing Example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1" name="Shape 3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7100" y="1168400"/>
            <a:ext cx="7277100" cy="4851400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Shape 332"/>
          <p:cNvSpPr txBox="1"/>
          <p:nvPr>
            <p:ph idx="1" type="body"/>
          </p:nvPr>
        </p:nvSpPr>
        <p:spPr>
          <a:xfrm>
            <a:off x="396875" y="5410200"/>
            <a:ext cx="7896225" cy="923924"/>
          </a:xfrm>
          <a:prstGeom prst="rect">
            <a:avLst/>
          </a:prstGeom>
          <a:solidFill>
            <a:schemeClr val="lt1">
              <a:alpha val="75686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Running program “top” on Mac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 has 123 processes, 5 of which are active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Identified by Process ID (PID)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/>
          <p:nvPr>
            <p:ph type="title"/>
          </p:nvPr>
        </p:nvSpPr>
        <p:spPr>
          <a:xfrm>
            <a:off x="357018" y="435678"/>
            <a:ext cx="8482182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Multiprocessing: The (Traditional) Reality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Shape 338"/>
          <p:cNvSpPr txBox="1"/>
          <p:nvPr>
            <p:ph idx="1" type="body"/>
          </p:nvPr>
        </p:nvSpPr>
        <p:spPr>
          <a:xfrm>
            <a:off x="533400" y="5257800"/>
            <a:ext cx="85344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332"/>
              <a:buFont typeface="Noto Sans Symbols"/>
              <a:buChar char="⬛"/>
            </a:pPr>
            <a:r>
              <a:rPr b="1" i="0" lang="en-US" sz="22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Single processor executes multiple processes concurrently</a:t>
            </a:r>
            <a:endParaRPr b="1" i="0" sz="222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rgbClr val="990000"/>
              </a:buClr>
              <a:buSzPts val="2035"/>
              <a:buFont typeface="Noto Sans Symbols"/>
              <a:buChar char="▪"/>
            </a:pP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 executions interleaved (multitasking) </a:t>
            </a:r>
            <a:endParaRPr b="0" i="0" sz="18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rgbClr val="990000"/>
              </a:buClr>
              <a:buSzPts val="2035"/>
              <a:buFont typeface="Noto Sans Symbols"/>
              <a:buChar char="▪"/>
            </a:pP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 spaces managed by virtual memory system (later in course)</a:t>
            </a:r>
            <a:endParaRPr b="0" i="0" sz="18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rgbClr val="990000"/>
              </a:buClr>
              <a:buSzPts val="2035"/>
              <a:buFont typeface="Noto Sans Symbols"/>
              <a:buChar char="▪"/>
            </a:pP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Register values for nonexecuting processes saved in memory</a:t>
            </a:r>
            <a:endParaRPr b="0" i="0" sz="18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Shape 339"/>
          <p:cNvSpPr/>
          <p:nvPr/>
        </p:nvSpPr>
        <p:spPr>
          <a:xfrm>
            <a:off x="914400" y="4038600"/>
            <a:ext cx="1371600" cy="990600"/>
          </a:xfrm>
          <a:prstGeom prst="rect">
            <a:avLst/>
          </a:prstGeom>
          <a:solidFill>
            <a:srgbClr val="F6F5BD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CPU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40" name="Shape 340"/>
          <p:cNvSpPr/>
          <p:nvPr/>
        </p:nvSpPr>
        <p:spPr>
          <a:xfrm>
            <a:off x="1052716" y="4495800"/>
            <a:ext cx="1066800" cy="3048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41" name="Shape 341"/>
          <p:cNvSpPr/>
          <p:nvPr/>
        </p:nvSpPr>
        <p:spPr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Memory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42" name="Shape 342"/>
          <p:cNvSpPr/>
          <p:nvPr/>
        </p:nvSpPr>
        <p:spPr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343" name="Shape 343"/>
          <p:cNvSpPr/>
          <p:nvPr/>
        </p:nvSpPr>
        <p:spPr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44" name="Shape 344"/>
          <p:cNvSpPr/>
          <p:nvPr/>
        </p:nvSpPr>
        <p:spPr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45" name="Shape 345"/>
          <p:cNvSpPr/>
          <p:nvPr/>
        </p:nvSpPr>
        <p:spPr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46" name="Shape 346"/>
          <p:cNvSpPr/>
          <p:nvPr/>
        </p:nvSpPr>
        <p:spPr>
          <a:xfrm>
            <a:off x="838200" y="1668696"/>
            <a:ext cx="1538084" cy="3436704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47" name="Shape 347"/>
          <p:cNvSpPr/>
          <p:nvPr/>
        </p:nvSpPr>
        <p:spPr>
          <a:xfrm>
            <a:off x="1040386" y="3040297"/>
            <a:ext cx="1066800" cy="5334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Saved 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48" name="Shape 348"/>
          <p:cNvSpPr/>
          <p:nvPr/>
        </p:nvSpPr>
        <p:spPr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349" name="Shape 349"/>
          <p:cNvSpPr/>
          <p:nvPr/>
        </p:nvSpPr>
        <p:spPr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50" name="Shape 350"/>
          <p:cNvSpPr/>
          <p:nvPr/>
        </p:nvSpPr>
        <p:spPr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51" name="Shape 351"/>
          <p:cNvSpPr/>
          <p:nvPr/>
        </p:nvSpPr>
        <p:spPr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52" name="Shape 352"/>
          <p:cNvSpPr/>
          <p:nvPr/>
        </p:nvSpPr>
        <p:spPr>
          <a:xfrm>
            <a:off x="2730870" y="3040299"/>
            <a:ext cx="1066800" cy="5334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Saved 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53" name="Shape 353"/>
          <p:cNvSpPr/>
          <p:nvPr/>
        </p:nvSpPr>
        <p:spPr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354" name="Shape 354"/>
          <p:cNvSpPr/>
          <p:nvPr/>
        </p:nvSpPr>
        <p:spPr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55" name="Shape 355"/>
          <p:cNvSpPr/>
          <p:nvPr/>
        </p:nvSpPr>
        <p:spPr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56" name="Shape 356"/>
          <p:cNvSpPr/>
          <p:nvPr/>
        </p:nvSpPr>
        <p:spPr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57" name="Shape 357"/>
          <p:cNvSpPr/>
          <p:nvPr/>
        </p:nvSpPr>
        <p:spPr>
          <a:xfrm>
            <a:off x="5321670" y="3040298"/>
            <a:ext cx="1066800" cy="5334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Saved 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58" name="Shape 358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/>
          <p:nvPr>
            <p:ph type="title"/>
          </p:nvPr>
        </p:nvSpPr>
        <p:spPr>
          <a:xfrm>
            <a:off x="357018" y="435678"/>
            <a:ext cx="8482182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Multiprocessing: The (Traditional) Reality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Shape 364"/>
          <p:cNvSpPr txBox="1"/>
          <p:nvPr>
            <p:ph idx="1" type="body"/>
          </p:nvPr>
        </p:nvSpPr>
        <p:spPr>
          <a:xfrm>
            <a:off x="533400" y="5257800"/>
            <a:ext cx="85344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 current registers in memory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Shape 365"/>
          <p:cNvSpPr/>
          <p:nvPr/>
        </p:nvSpPr>
        <p:spPr>
          <a:xfrm>
            <a:off x="914400" y="4038600"/>
            <a:ext cx="1371600" cy="990600"/>
          </a:xfrm>
          <a:prstGeom prst="rect">
            <a:avLst/>
          </a:prstGeom>
          <a:solidFill>
            <a:srgbClr val="F6F5BD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CPU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66" name="Shape 366"/>
          <p:cNvSpPr/>
          <p:nvPr/>
        </p:nvSpPr>
        <p:spPr>
          <a:xfrm>
            <a:off x="1052716" y="4495800"/>
            <a:ext cx="1066800" cy="3048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67" name="Shape 367"/>
          <p:cNvSpPr/>
          <p:nvPr/>
        </p:nvSpPr>
        <p:spPr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Memory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68" name="Shape 368"/>
          <p:cNvSpPr/>
          <p:nvPr/>
        </p:nvSpPr>
        <p:spPr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369" name="Shape 369"/>
          <p:cNvSpPr/>
          <p:nvPr/>
        </p:nvSpPr>
        <p:spPr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0" name="Shape 370"/>
          <p:cNvSpPr/>
          <p:nvPr/>
        </p:nvSpPr>
        <p:spPr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1" name="Shape 371"/>
          <p:cNvSpPr/>
          <p:nvPr/>
        </p:nvSpPr>
        <p:spPr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2" name="Shape 372"/>
          <p:cNvSpPr/>
          <p:nvPr/>
        </p:nvSpPr>
        <p:spPr>
          <a:xfrm>
            <a:off x="838200" y="1668696"/>
            <a:ext cx="1538084" cy="3436704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3" name="Shape 373"/>
          <p:cNvSpPr/>
          <p:nvPr/>
        </p:nvSpPr>
        <p:spPr>
          <a:xfrm>
            <a:off x="1040386" y="3040297"/>
            <a:ext cx="1066800" cy="5334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Saved 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4" name="Shape 374"/>
          <p:cNvSpPr/>
          <p:nvPr/>
        </p:nvSpPr>
        <p:spPr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375" name="Shape 375"/>
          <p:cNvSpPr/>
          <p:nvPr/>
        </p:nvSpPr>
        <p:spPr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6" name="Shape 376"/>
          <p:cNvSpPr/>
          <p:nvPr/>
        </p:nvSpPr>
        <p:spPr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7" name="Shape 377"/>
          <p:cNvSpPr/>
          <p:nvPr/>
        </p:nvSpPr>
        <p:spPr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8" name="Shape 378"/>
          <p:cNvSpPr/>
          <p:nvPr/>
        </p:nvSpPr>
        <p:spPr>
          <a:xfrm>
            <a:off x="2730870" y="3040299"/>
            <a:ext cx="1066800" cy="5334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Saved 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9" name="Shape 379"/>
          <p:cNvSpPr/>
          <p:nvPr/>
        </p:nvSpPr>
        <p:spPr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380" name="Shape 380"/>
          <p:cNvSpPr/>
          <p:nvPr/>
        </p:nvSpPr>
        <p:spPr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81" name="Shape 381"/>
          <p:cNvSpPr/>
          <p:nvPr/>
        </p:nvSpPr>
        <p:spPr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82" name="Shape 382"/>
          <p:cNvSpPr/>
          <p:nvPr/>
        </p:nvSpPr>
        <p:spPr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83" name="Shape 383"/>
          <p:cNvSpPr/>
          <p:nvPr/>
        </p:nvSpPr>
        <p:spPr>
          <a:xfrm>
            <a:off x="5321670" y="3040298"/>
            <a:ext cx="1066800" cy="5334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Saved 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84" name="Shape 384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endParaRPr/>
          </a:p>
        </p:txBody>
      </p:sp>
      <p:sp>
        <p:nvSpPr>
          <p:cNvPr id="385" name="Shape 385"/>
          <p:cNvSpPr/>
          <p:nvPr/>
        </p:nvSpPr>
        <p:spPr>
          <a:xfrm>
            <a:off x="1447800" y="3573699"/>
            <a:ext cx="228600" cy="464901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/>
          <p:nvPr/>
        </p:nvSpPr>
        <p:spPr>
          <a:xfrm>
            <a:off x="2514600" y="1668696"/>
            <a:ext cx="1538084" cy="3436704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91" name="Shape 391"/>
          <p:cNvSpPr txBox="1"/>
          <p:nvPr>
            <p:ph type="title"/>
          </p:nvPr>
        </p:nvSpPr>
        <p:spPr>
          <a:xfrm>
            <a:off x="357018" y="435678"/>
            <a:ext cx="8482182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Multiprocessing: The (Traditional) Reality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Shape 392"/>
          <p:cNvSpPr txBox="1"/>
          <p:nvPr>
            <p:ph idx="1" type="body"/>
          </p:nvPr>
        </p:nvSpPr>
        <p:spPr>
          <a:xfrm>
            <a:off x="533400" y="5257800"/>
            <a:ext cx="85344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Schedule next process for execution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Shape 393"/>
          <p:cNvSpPr/>
          <p:nvPr/>
        </p:nvSpPr>
        <p:spPr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CPU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94" name="Shape 394"/>
          <p:cNvSpPr/>
          <p:nvPr/>
        </p:nvSpPr>
        <p:spPr>
          <a:xfrm>
            <a:off x="2729116" y="4495800"/>
            <a:ext cx="1066800" cy="3048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95" name="Shape 395"/>
          <p:cNvSpPr/>
          <p:nvPr/>
        </p:nvSpPr>
        <p:spPr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Memory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96" name="Shape 396"/>
          <p:cNvSpPr/>
          <p:nvPr/>
        </p:nvSpPr>
        <p:spPr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397" name="Shape 397"/>
          <p:cNvSpPr/>
          <p:nvPr/>
        </p:nvSpPr>
        <p:spPr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98" name="Shape 398"/>
          <p:cNvSpPr/>
          <p:nvPr/>
        </p:nvSpPr>
        <p:spPr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99" name="Shape 399"/>
          <p:cNvSpPr/>
          <p:nvPr/>
        </p:nvSpPr>
        <p:spPr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00" name="Shape 400"/>
          <p:cNvSpPr/>
          <p:nvPr/>
        </p:nvSpPr>
        <p:spPr>
          <a:xfrm>
            <a:off x="1040386" y="3040297"/>
            <a:ext cx="1066800" cy="5334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Saved 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01" name="Shape 401"/>
          <p:cNvSpPr/>
          <p:nvPr/>
        </p:nvSpPr>
        <p:spPr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402" name="Shape 402"/>
          <p:cNvSpPr/>
          <p:nvPr/>
        </p:nvSpPr>
        <p:spPr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03" name="Shape 403"/>
          <p:cNvSpPr/>
          <p:nvPr/>
        </p:nvSpPr>
        <p:spPr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04" name="Shape 404"/>
          <p:cNvSpPr/>
          <p:nvPr/>
        </p:nvSpPr>
        <p:spPr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05" name="Shape 405"/>
          <p:cNvSpPr/>
          <p:nvPr/>
        </p:nvSpPr>
        <p:spPr>
          <a:xfrm>
            <a:off x="2730870" y="3040299"/>
            <a:ext cx="1066800" cy="5334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Saved 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06" name="Shape 406"/>
          <p:cNvSpPr/>
          <p:nvPr/>
        </p:nvSpPr>
        <p:spPr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407" name="Shape 407"/>
          <p:cNvSpPr/>
          <p:nvPr/>
        </p:nvSpPr>
        <p:spPr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08" name="Shape 408"/>
          <p:cNvSpPr/>
          <p:nvPr/>
        </p:nvSpPr>
        <p:spPr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09" name="Shape 409"/>
          <p:cNvSpPr/>
          <p:nvPr/>
        </p:nvSpPr>
        <p:spPr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10" name="Shape 410"/>
          <p:cNvSpPr/>
          <p:nvPr/>
        </p:nvSpPr>
        <p:spPr>
          <a:xfrm>
            <a:off x="5321670" y="3040298"/>
            <a:ext cx="1066800" cy="5334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Saved 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11" name="Shape 411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/>
          <p:nvPr>
            <p:ph type="title"/>
          </p:nvPr>
        </p:nvSpPr>
        <p:spPr>
          <a:xfrm>
            <a:off x="357018" y="435678"/>
            <a:ext cx="8482182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Multiprocessing: The (Traditional) Reality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Shape 417"/>
          <p:cNvSpPr txBox="1"/>
          <p:nvPr>
            <p:ph idx="1" type="body"/>
          </p:nvPr>
        </p:nvSpPr>
        <p:spPr>
          <a:xfrm>
            <a:off x="533400" y="5257800"/>
            <a:ext cx="85344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 saved registers and switch address space (context switch)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8" name="Shape 418"/>
          <p:cNvSpPr/>
          <p:nvPr/>
        </p:nvSpPr>
        <p:spPr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CPU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19" name="Shape 419"/>
          <p:cNvSpPr/>
          <p:nvPr/>
        </p:nvSpPr>
        <p:spPr>
          <a:xfrm>
            <a:off x="2729116" y="4495800"/>
            <a:ext cx="1066800" cy="3048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0" name="Shape 420"/>
          <p:cNvSpPr/>
          <p:nvPr/>
        </p:nvSpPr>
        <p:spPr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Memory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1" name="Shape 421"/>
          <p:cNvSpPr/>
          <p:nvPr/>
        </p:nvSpPr>
        <p:spPr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422" name="Shape 422"/>
          <p:cNvSpPr/>
          <p:nvPr/>
        </p:nvSpPr>
        <p:spPr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3" name="Shape 423"/>
          <p:cNvSpPr/>
          <p:nvPr/>
        </p:nvSpPr>
        <p:spPr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4" name="Shape 424"/>
          <p:cNvSpPr/>
          <p:nvPr/>
        </p:nvSpPr>
        <p:spPr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5" name="Shape 425"/>
          <p:cNvSpPr/>
          <p:nvPr/>
        </p:nvSpPr>
        <p:spPr>
          <a:xfrm>
            <a:off x="2514600" y="1668696"/>
            <a:ext cx="1538084" cy="3436704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6" name="Shape 426"/>
          <p:cNvSpPr/>
          <p:nvPr/>
        </p:nvSpPr>
        <p:spPr>
          <a:xfrm>
            <a:off x="1040386" y="3040297"/>
            <a:ext cx="1066800" cy="5334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Saved 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7" name="Shape 427"/>
          <p:cNvSpPr/>
          <p:nvPr/>
        </p:nvSpPr>
        <p:spPr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428" name="Shape 428"/>
          <p:cNvSpPr/>
          <p:nvPr/>
        </p:nvSpPr>
        <p:spPr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29" name="Shape 429"/>
          <p:cNvSpPr/>
          <p:nvPr/>
        </p:nvSpPr>
        <p:spPr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30" name="Shape 430"/>
          <p:cNvSpPr/>
          <p:nvPr/>
        </p:nvSpPr>
        <p:spPr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31" name="Shape 431"/>
          <p:cNvSpPr/>
          <p:nvPr/>
        </p:nvSpPr>
        <p:spPr>
          <a:xfrm>
            <a:off x="2730870" y="3040299"/>
            <a:ext cx="1066800" cy="5334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Saved 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32" name="Shape 432"/>
          <p:cNvSpPr/>
          <p:nvPr/>
        </p:nvSpPr>
        <p:spPr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433" name="Shape 433"/>
          <p:cNvSpPr/>
          <p:nvPr/>
        </p:nvSpPr>
        <p:spPr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34" name="Shape 434"/>
          <p:cNvSpPr/>
          <p:nvPr/>
        </p:nvSpPr>
        <p:spPr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35" name="Shape 435"/>
          <p:cNvSpPr/>
          <p:nvPr/>
        </p:nvSpPr>
        <p:spPr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36" name="Shape 436"/>
          <p:cNvSpPr/>
          <p:nvPr/>
        </p:nvSpPr>
        <p:spPr>
          <a:xfrm>
            <a:off x="5321670" y="3040298"/>
            <a:ext cx="1066800" cy="5334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Saved 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37" name="Shape 437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endParaRPr/>
          </a:p>
        </p:txBody>
      </p:sp>
      <p:sp>
        <p:nvSpPr>
          <p:cNvPr id="438" name="Shape 438"/>
          <p:cNvSpPr/>
          <p:nvPr/>
        </p:nvSpPr>
        <p:spPr>
          <a:xfrm flipH="1" rot="10800000">
            <a:off x="3200400" y="3573699"/>
            <a:ext cx="228600" cy="464901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/>
          <p:nvPr>
            <p:ph type="title"/>
          </p:nvPr>
        </p:nvSpPr>
        <p:spPr>
          <a:xfrm>
            <a:off x="357018" y="435678"/>
            <a:ext cx="8482182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Multiprocessing: The (Modern) Reality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4" name="Shape 444"/>
          <p:cNvSpPr txBox="1"/>
          <p:nvPr>
            <p:ph idx="1" type="body"/>
          </p:nvPr>
        </p:nvSpPr>
        <p:spPr>
          <a:xfrm>
            <a:off x="4343401" y="4110038"/>
            <a:ext cx="4952999" cy="2671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Multicore processors</a:t>
            </a:r>
            <a:endParaRPr/>
          </a:p>
          <a:p>
            <a:pPr indent="-179387" lvl="1" marL="519113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Multiple CPUs on single chip</a:t>
            </a:r>
            <a:endParaRPr/>
          </a:p>
          <a:p>
            <a:pPr indent="-179387" lvl="1" marL="519113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 main memory (and some caches)</a:t>
            </a:r>
            <a:endParaRPr/>
          </a:p>
          <a:p>
            <a:pPr indent="-179387" lvl="1" marL="519113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can execute a separate process</a:t>
            </a:r>
            <a:endParaRPr/>
          </a:p>
          <a:p>
            <a:pPr indent="-168275" lvl="2" marL="68738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Scheduling of processors onto cores done by kernel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5" name="Shape 445"/>
          <p:cNvSpPr/>
          <p:nvPr/>
        </p:nvSpPr>
        <p:spPr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CPU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46" name="Shape 446"/>
          <p:cNvSpPr/>
          <p:nvPr/>
        </p:nvSpPr>
        <p:spPr>
          <a:xfrm>
            <a:off x="2729116" y="4495800"/>
            <a:ext cx="1066800" cy="3048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47" name="Shape 447"/>
          <p:cNvSpPr/>
          <p:nvPr/>
        </p:nvSpPr>
        <p:spPr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Memory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48" name="Shape 448"/>
          <p:cNvSpPr/>
          <p:nvPr/>
        </p:nvSpPr>
        <p:spPr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449" name="Shape 449"/>
          <p:cNvSpPr/>
          <p:nvPr/>
        </p:nvSpPr>
        <p:spPr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0" name="Shape 450"/>
          <p:cNvSpPr/>
          <p:nvPr/>
        </p:nvSpPr>
        <p:spPr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1" name="Shape 451"/>
          <p:cNvSpPr/>
          <p:nvPr/>
        </p:nvSpPr>
        <p:spPr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2" name="Shape 452"/>
          <p:cNvSpPr/>
          <p:nvPr/>
        </p:nvSpPr>
        <p:spPr>
          <a:xfrm>
            <a:off x="2514600" y="1668696"/>
            <a:ext cx="1538084" cy="3436704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3" name="Shape 453"/>
          <p:cNvSpPr/>
          <p:nvPr/>
        </p:nvSpPr>
        <p:spPr>
          <a:xfrm>
            <a:off x="1040386" y="3040297"/>
            <a:ext cx="1066800" cy="5334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Saved 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4" name="Shape 454"/>
          <p:cNvSpPr/>
          <p:nvPr/>
        </p:nvSpPr>
        <p:spPr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455" name="Shape 455"/>
          <p:cNvSpPr/>
          <p:nvPr/>
        </p:nvSpPr>
        <p:spPr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6" name="Shape 456"/>
          <p:cNvSpPr/>
          <p:nvPr/>
        </p:nvSpPr>
        <p:spPr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7" name="Shape 457"/>
          <p:cNvSpPr/>
          <p:nvPr/>
        </p:nvSpPr>
        <p:spPr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8" name="Shape 458"/>
          <p:cNvSpPr/>
          <p:nvPr/>
        </p:nvSpPr>
        <p:spPr>
          <a:xfrm>
            <a:off x="2730870" y="3040299"/>
            <a:ext cx="1066800" cy="5334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Saved 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9" name="Shape 459"/>
          <p:cNvSpPr/>
          <p:nvPr/>
        </p:nvSpPr>
        <p:spPr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Stack</a:t>
            </a:r>
            <a:endParaRPr/>
          </a:p>
        </p:txBody>
      </p:sp>
      <p:sp>
        <p:nvSpPr>
          <p:cNvPr id="460" name="Shape 460"/>
          <p:cNvSpPr/>
          <p:nvPr/>
        </p:nvSpPr>
        <p:spPr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Heap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1" name="Shape 461"/>
          <p:cNvSpPr/>
          <p:nvPr/>
        </p:nvSpPr>
        <p:spPr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Code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2" name="Shape 462"/>
          <p:cNvSpPr/>
          <p:nvPr/>
        </p:nvSpPr>
        <p:spPr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Data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3" name="Shape 463"/>
          <p:cNvSpPr/>
          <p:nvPr/>
        </p:nvSpPr>
        <p:spPr>
          <a:xfrm>
            <a:off x="5321670" y="3040298"/>
            <a:ext cx="1066800" cy="5334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Saved 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4" name="Shape 464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endParaRPr/>
          </a:p>
        </p:txBody>
      </p:sp>
      <p:sp>
        <p:nvSpPr>
          <p:cNvPr id="465" name="Shape 465"/>
          <p:cNvSpPr/>
          <p:nvPr/>
        </p:nvSpPr>
        <p:spPr>
          <a:xfrm>
            <a:off x="914400" y="4046304"/>
            <a:ext cx="1371600" cy="990600"/>
          </a:xfrm>
          <a:prstGeom prst="rect">
            <a:avLst/>
          </a:prstGeom>
          <a:solidFill>
            <a:srgbClr val="F6F5BD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CPU</a:t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6" name="Shape 466"/>
          <p:cNvSpPr/>
          <p:nvPr/>
        </p:nvSpPr>
        <p:spPr>
          <a:xfrm>
            <a:off x="1052716" y="4503504"/>
            <a:ext cx="1066800" cy="304800"/>
          </a:xfrm>
          <a:prstGeom prst="rect">
            <a:avLst/>
          </a:prstGeom>
          <a:solidFill>
            <a:srgbClr val="D8D8D8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Registers</a:t>
            </a:r>
            <a:endParaRPr b="1" sz="1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838200" y="1676400"/>
            <a:ext cx="1538084" cy="3436704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/>
          <p:nvPr>
            <p:ph type="title"/>
          </p:nvPr>
        </p:nvSpPr>
        <p:spPr>
          <a:xfrm>
            <a:off x="406400" y="493712"/>
            <a:ext cx="60706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Concurrent Processes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Shape 473"/>
          <p:cNvSpPr txBox="1"/>
          <p:nvPr>
            <p:ph idx="1" type="body"/>
          </p:nvPr>
        </p:nvSpPr>
        <p:spPr>
          <a:xfrm>
            <a:off x="409575" y="1219200"/>
            <a:ext cx="7896225" cy="25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process is a logical control flow. 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processes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 </a:t>
            </a: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concurrently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 concurrent)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if their flows overlap in time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Otherwise, they are </a:t>
            </a: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sequential</a:t>
            </a:r>
            <a:endParaRPr b="1" i="0" sz="24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 (running on single core):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Concurrent: A &amp; B, A &amp; C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Sequential: B &amp; C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74" name="Shape 474"/>
          <p:cNvCxnSpPr/>
          <p:nvPr/>
        </p:nvCxnSpPr>
        <p:spPr>
          <a:xfrm>
            <a:off x="3124200" y="4648200"/>
            <a:ext cx="0" cy="3048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75" name="Shape 475"/>
          <p:cNvSpPr txBox="1"/>
          <p:nvPr/>
        </p:nvSpPr>
        <p:spPr>
          <a:xfrm>
            <a:off x="2622332" y="4267200"/>
            <a:ext cx="99969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Process A</a:t>
            </a:r>
            <a:endParaRPr/>
          </a:p>
        </p:txBody>
      </p:sp>
      <p:sp>
        <p:nvSpPr>
          <p:cNvPr id="476" name="Shape 476"/>
          <p:cNvSpPr txBox="1"/>
          <p:nvPr/>
        </p:nvSpPr>
        <p:spPr>
          <a:xfrm>
            <a:off x="4146332" y="4267200"/>
            <a:ext cx="99007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Process B</a:t>
            </a:r>
            <a:endParaRPr/>
          </a:p>
        </p:txBody>
      </p:sp>
      <p:sp>
        <p:nvSpPr>
          <p:cNvPr id="477" name="Shape 477"/>
          <p:cNvSpPr txBox="1"/>
          <p:nvPr/>
        </p:nvSpPr>
        <p:spPr>
          <a:xfrm>
            <a:off x="5670332" y="4267200"/>
            <a:ext cx="98366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Process C</a:t>
            </a:r>
            <a:endParaRPr/>
          </a:p>
        </p:txBody>
      </p:sp>
      <p:cxnSp>
        <p:nvCxnSpPr>
          <p:cNvPr id="478" name="Shape 478"/>
          <p:cNvCxnSpPr/>
          <p:nvPr/>
        </p:nvCxnSpPr>
        <p:spPr>
          <a:xfrm>
            <a:off x="4648200" y="4953000"/>
            <a:ext cx="0" cy="3048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79" name="Shape 479"/>
          <p:cNvCxnSpPr/>
          <p:nvPr/>
        </p:nvCxnSpPr>
        <p:spPr>
          <a:xfrm>
            <a:off x="6172200" y="5257800"/>
            <a:ext cx="0" cy="3048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80" name="Shape 480"/>
          <p:cNvCxnSpPr/>
          <p:nvPr/>
        </p:nvCxnSpPr>
        <p:spPr>
          <a:xfrm>
            <a:off x="3124200" y="5562600"/>
            <a:ext cx="0" cy="3048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81" name="Shape 481"/>
          <p:cNvCxnSpPr/>
          <p:nvPr/>
        </p:nvCxnSpPr>
        <p:spPr>
          <a:xfrm>
            <a:off x="6172200" y="5867400"/>
            <a:ext cx="0" cy="3048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82" name="Shape 482"/>
          <p:cNvCxnSpPr/>
          <p:nvPr/>
        </p:nvCxnSpPr>
        <p:spPr>
          <a:xfrm>
            <a:off x="2667000" y="4953000"/>
            <a:ext cx="4038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483" name="Shape 483"/>
          <p:cNvCxnSpPr/>
          <p:nvPr/>
        </p:nvCxnSpPr>
        <p:spPr>
          <a:xfrm>
            <a:off x="2667000" y="5257800"/>
            <a:ext cx="4038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484" name="Shape 484"/>
          <p:cNvCxnSpPr/>
          <p:nvPr/>
        </p:nvCxnSpPr>
        <p:spPr>
          <a:xfrm>
            <a:off x="2667000" y="5562600"/>
            <a:ext cx="4038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485" name="Shape 485"/>
          <p:cNvCxnSpPr/>
          <p:nvPr/>
        </p:nvCxnSpPr>
        <p:spPr>
          <a:xfrm>
            <a:off x="2667000" y="5867400"/>
            <a:ext cx="4038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486" name="Shape 486"/>
          <p:cNvCxnSpPr/>
          <p:nvPr/>
        </p:nvCxnSpPr>
        <p:spPr>
          <a:xfrm>
            <a:off x="2667000" y="6172200"/>
            <a:ext cx="4038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487" name="Shape 487"/>
          <p:cNvSpPr txBox="1"/>
          <p:nvPr/>
        </p:nvSpPr>
        <p:spPr>
          <a:xfrm>
            <a:off x="1010947" y="5177135"/>
            <a:ext cx="81785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</a:t>
            </a:r>
            <a:endParaRPr/>
          </a:p>
        </p:txBody>
      </p:sp>
      <p:sp>
        <p:nvSpPr>
          <p:cNvPr id="488" name="Shape 488"/>
          <p:cNvSpPr/>
          <p:nvPr/>
        </p:nvSpPr>
        <p:spPr>
          <a:xfrm>
            <a:off x="1752600" y="4800600"/>
            <a:ext cx="457200" cy="16002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A5A5A5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Shape 493"/>
          <p:cNvSpPr txBox="1"/>
          <p:nvPr>
            <p:ph type="title"/>
          </p:nvPr>
        </p:nvSpPr>
        <p:spPr>
          <a:xfrm>
            <a:off x="381000" y="533400"/>
            <a:ext cx="84582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View of Concurrent Processes</a:t>
            </a:r>
            <a:endParaRPr/>
          </a:p>
        </p:txBody>
      </p:sp>
      <p:sp>
        <p:nvSpPr>
          <p:cNvPr id="494" name="Shape 494"/>
          <p:cNvSpPr txBox="1"/>
          <p:nvPr>
            <p:ph idx="1" type="body"/>
          </p:nvPr>
        </p:nvSpPr>
        <p:spPr>
          <a:xfrm>
            <a:off x="410031" y="1285875"/>
            <a:ext cx="7896225" cy="199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flows for concurrent processes are physically disjoint in time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However, we can think of concurrent processes as running in parallel with each other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5" name="Shape 495"/>
          <p:cNvSpPr txBox="1"/>
          <p:nvPr/>
        </p:nvSpPr>
        <p:spPr>
          <a:xfrm>
            <a:off x="1219200" y="4311650"/>
            <a:ext cx="81785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</a:t>
            </a:r>
            <a:endParaRPr/>
          </a:p>
        </p:txBody>
      </p:sp>
      <p:cxnSp>
        <p:nvCxnSpPr>
          <p:cNvPr id="496" name="Shape 496"/>
          <p:cNvCxnSpPr/>
          <p:nvPr/>
        </p:nvCxnSpPr>
        <p:spPr>
          <a:xfrm>
            <a:off x="3276600" y="4191000"/>
            <a:ext cx="0" cy="3048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97" name="Shape 497"/>
          <p:cNvSpPr txBox="1"/>
          <p:nvPr/>
        </p:nvSpPr>
        <p:spPr>
          <a:xfrm>
            <a:off x="2709863" y="3810000"/>
            <a:ext cx="99969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Process A</a:t>
            </a:r>
            <a:endParaRPr/>
          </a:p>
        </p:txBody>
      </p:sp>
      <p:sp>
        <p:nvSpPr>
          <p:cNvPr id="498" name="Shape 498"/>
          <p:cNvSpPr txBox="1"/>
          <p:nvPr/>
        </p:nvSpPr>
        <p:spPr>
          <a:xfrm>
            <a:off x="4233863" y="3810000"/>
            <a:ext cx="99007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Process B</a:t>
            </a:r>
            <a:endParaRPr/>
          </a:p>
        </p:txBody>
      </p:sp>
      <p:sp>
        <p:nvSpPr>
          <p:cNvPr id="499" name="Shape 499"/>
          <p:cNvSpPr txBox="1"/>
          <p:nvPr/>
        </p:nvSpPr>
        <p:spPr>
          <a:xfrm>
            <a:off x="5757863" y="3810000"/>
            <a:ext cx="98366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Process C</a:t>
            </a:r>
            <a:endParaRPr/>
          </a:p>
        </p:txBody>
      </p:sp>
      <p:cxnSp>
        <p:nvCxnSpPr>
          <p:cNvPr id="500" name="Shape 500"/>
          <p:cNvCxnSpPr/>
          <p:nvPr/>
        </p:nvCxnSpPr>
        <p:spPr>
          <a:xfrm>
            <a:off x="4800600" y="4343400"/>
            <a:ext cx="0" cy="3048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1" name="Shape 501"/>
          <p:cNvCxnSpPr/>
          <p:nvPr/>
        </p:nvCxnSpPr>
        <p:spPr>
          <a:xfrm>
            <a:off x="6324600" y="4648200"/>
            <a:ext cx="0" cy="3048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2" name="Shape 502"/>
          <p:cNvCxnSpPr/>
          <p:nvPr/>
        </p:nvCxnSpPr>
        <p:spPr>
          <a:xfrm>
            <a:off x="3276600" y="4495800"/>
            <a:ext cx="0" cy="3048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3" name="Shape 503"/>
          <p:cNvCxnSpPr/>
          <p:nvPr/>
        </p:nvCxnSpPr>
        <p:spPr>
          <a:xfrm>
            <a:off x="2819400" y="4191000"/>
            <a:ext cx="4038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504" name="Shape 504"/>
          <p:cNvCxnSpPr/>
          <p:nvPr/>
        </p:nvCxnSpPr>
        <p:spPr>
          <a:xfrm>
            <a:off x="2819400" y="4800600"/>
            <a:ext cx="4038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505" name="Shape 505"/>
          <p:cNvCxnSpPr/>
          <p:nvPr/>
        </p:nvCxnSpPr>
        <p:spPr>
          <a:xfrm>
            <a:off x="6324600" y="4953000"/>
            <a:ext cx="0" cy="3048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6" name="Shape 506"/>
          <p:cNvCxnSpPr/>
          <p:nvPr/>
        </p:nvCxnSpPr>
        <p:spPr>
          <a:xfrm>
            <a:off x="2819400" y="4343400"/>
            <a:ext cx="4038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507" name="Shape 507"/>
          <p:cNvCxnSpPr/>
          <p:nvPr/>
        </p:nvCxnSpPr>
        <p:spPr>
          <a:xfrm>
            <a:off x="2819400" y="4648200"/>
            <a:ext cx="4038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508" name="Shape 508"/>
          <p:cNvSpPr/>
          <p:nvPr/>
        </p:nvSpPr>
        <p:spPr>
          <a:xfrm>
            <a:off x="1981200" y="4000500"/>
            <a:ext cx="457200" cy="12573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A5A5A5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/>
          <p:nvPr/>
        </p:nvSpPr>
        <p:spPr>
          <a:xfrm>
            <a:off x="2120444" y="5485260"/>
            <a:ext cx="4495800" cy="425450"/>
          </a:xfrm>
          <a:prstGeom prst="rect">
            <a:avLst/>
          </a:prstGeom>
          <a:solidFill>
            <a:srgbClr val="F1C7C7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4" name="Shape 514"/>
          <p:cNvSpPr/>
          <p:nvPr/>
        </p:nvSpPr>
        <p:spPr>
          <a:xfrm>
            <a:off x="2120444" y="5059810"/>
            <a:ext cx="4495800" cy="4254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Shape 515"/>
          <p:cNvSpPr/>
          <p:nvPr/>
        </p:nvSpPr>
        <p:spPr>
          <a:xfrm>
            <a:off x="2120444" y="5910710"/>
            <a:ext cx="4495800" cy="4254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Shape 516"/>
          <p:cNvSpPr/>
          <p:nvPr/>
        </p:nvSpPr>
        <p:spPr>
          <a:xfrm>
            <a:off x="2120444" y="4628466"/>
            <a:ext cx="4495800" cy="425450"/>
          </a:xfrm>
          <a:prstGeom prst="rect">
            <a:avLst/>
          </a:prstGeom>
          <a:solidFill>
            <a:srgbClr val="F1C7C7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Shape 517"/>
          <p:cNvSpPr/>
          <p:nvPr/>
        </p:nvSpPr>
        <p:spPr>
          <a:xfrm>
            <a:off x="2120444" y="4203016"/>
            <a:ext cx="4495800" cy="4254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Shape 518"/>
          <p:cNvSpPr txBox="1"/>
          <p:nvPr>
            <p:ph type="title"/>
          </p:nvPr>
        </p:nvSpPr>
        <p:spPr>
          <a:xfrm>
            <a:off x="380088" y="387578"/>
            <a:ext cx="58420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Context Switching</a:t>
            </a:r>
            <a:endParaRPr/>
          </a:p>
        </p:txBody>
      </p:sp>
      <p:sp>
        <p:nvSpPr>
          <p:cNvPr id="519" name="Shape 519"/>
          <p:cNvSpPr txBox="1"/>
          <p:nvPr>
            <p:ph idx="1" type="body"/>
          </p:nvPr>
        </p:nvSpPr>
        <p:spPr>
          <a:xfrm>
            <a:off x="381000" y="1104900"/>
            <a:ext cx="8294687" cy="25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Processes are managed by a shared chunk of memory-resident OS code called the </a:t>
            </a: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kernel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Important: the kernel is not a separate process, but rather runs as part of some existing process.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flow passes from one process to another via a </a:t>
            </a: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context switch</a:t>
            </a:r>
            <a:endParaRPr b="1" i="0" sz="24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Shape 520"/>
          <p:cNvSpPr txBox="1"/>
          <p:nvPr/>
        </p:nvSpPr>
        <p:spPr>
          <a:xfrm>
            <a:off x="2342466" y="3581400"/>
            <a:ext cx="109716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Process A</a:t>
            </a:r>
            <a:endParaRPr b="1" i="1" sz="18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1" name="Shape 521"/>
          <p:cNvSpPr txBox="1"/>
          <p:nvPr/>
        </p:nvSpPr>
        <p:spPr>
          <a:xfrm>
            <a:off x="3865458" y="3581400"/>
            <a:ext cx="10875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Process B</a:t>
            </a:r>
            <a:endParaRPr b="1" i="1" sz="18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22" name="Shape 522"/>
          <p:cNvCxnSpPr/>
          <p:nvPr/>
        </p:nvCxnSpPr>
        <p:spPr>
          <a:xfrm flipH="1">
            <a:off x="2895600" y="4206200"/>
            <a:ext cx="6350" cy="420624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23" name="Shape 523"/>
          <p:cNvCxnSpPr/>
          <p:nvPr/>
        </p:nvCxnSpPr>
        <p:spPr>
          <a:xfrm flipH="1">
            <a:off x="3721100" y="3581400"/>
            <a:ext cx="12700" cy="31242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524" name="Shape 524"/>
          <p:cNvSpPr txBox="1"/>
          <p:nvPr/>
        </p:nvSpPr>
        <p:spPr>
          <a:xfrm>
            <a:off x="5422900" y="4267200"/>
            <a:ext cx="10091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code</a:t>
            </a:r>
            <a:endParaRPr/>
          </a:p>
        </p:txBody>
      </p:sp>
      <p:sp>
        <p:nvSpPr>
          <p:cNvPr id="525" name="Shape 525"/>
          <p:cNvSpPr txBox="1"/>
          <p:nvPr/>
        </p:nvSpPr>
        <p:spPr>
          <a:xfrm>
            <a:off x="5422900" y="4681538"/>
            <a:ext cx="117185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kernel code</a:t>
            </a:r>
            <a:endParaRPr/>
          </a:p>
        </p:txBody>
      </p:sp>
      <p:sp>
        <p:nvSpPr>
          <p:cNvPr id="526" name="Shape 526"/>
          <p:cNvSpPr txBox="1"/>
          <p:nvPr/>
        </p:nvSpPr>
        <p:spPr>
          <a:xfrm>
            <a:off x="5422900" y="5094288"/>
            <a:ext cx="10091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code</a:t>
            </a:r>
            <a:endParaRPr/>
          </a:p>
        </p:txBody>
      </p:sp>
      <p:sp>
        <p:nvSpPr>
          <p:cNvPr id="527" name="Shape 527"/>
          <p:cNvSpPr txBox="1"/>
          <p:nvPr/>
        </p:nvSpPr>
        <p:spPr>
          <a:xfrm>
            <a:off x="5405438" y="5530850"/>
            <a:ext cx="117185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kernel code</a:t>
            </a:r>
            <a:endParaRPr/>
          </a:p>
        </p:txBody>
      </p:sp>
      <p:sp>
        <p:nvSpPr>
          <p:cNvPr id="528" name="Shape 528"/>
          <p:cNvSpPr txBox="1"/>
          <p:nvPr/>
        </p:nvSpPr>
        <p:spPr>
          <a:xfrm>
            <a:off x="5422900" y="5988050"/>
            <a:ext cx="100918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code</a:t>
            </a:r>
            <a:endParaRPr/>
          </a:p>
        </p:txBody>
      </p:sp>
      <p:sp>
        <p:nvSpPr>
          <p:cNvPr id="529" name="Shape 529"/>
          <p:cNvSpPr/>
          <p:nvPr/>
        </p:nvSpPr>
        <p:spPr>
          <a:xfrm>
            <a:off x="6858000" y="4627343"/>
            <a:ext cx="76200" cy="381000"/>
          </a:xfrm>
          <a:prstGeom prst="rightBrace">
            <a:avLst>
              <a:gd fmla="val 41667" name="adj1"/>
              <a:gd fmla="val 50000" name="adj2"/>
            </a:avLst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0" name="Shape 530"/>
          <p:cNvSpPr txBox="1"/>
          <p:nvPr/>
        </p:nvSpPr>
        <p:spPr>
          <a:xfrm>
            <a:off x="6937375" y="4648566"/>
            <a:ext cx="140365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context switch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1" name="Shape 531"/>
          <p:cNvSpPr/>
          <p:nvPr/>
        </p:nvSpPr>
        <p:spPr>
          <a:xfrm>
            <a:off x="6858000" y="5496837"/>
            <a:ext cx="76200" cy="381000"/>
          </a:xfrm>
          <a:prstGeom prst="rightBrace">
            <a:avLst>
              <a:gd fmla="val 41667" name="adj1"/>
              <a:gd fmla="val 50000" name="adj2"/>
            </a:avLst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2" name="Shape 532"/>
          <p:cNvSpPr txBox="1"/>
          <p:nvPr/>
        </p:nvSpPr>
        <p:spPr>
          <a:xfrm>
            <a:off x="6937375" y="5518060"/>
            <a:ext cx="1403654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context switch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3" name="Shape 533"/>
          <p:cNvSpPr txBox="1"/>
          <p:nvPr/>
        </p:nvSpPr>
        <p:spPr>
          <a:xfrm>
            <a:off x="533400" y="4953000"/>
            <a:ext cx="81785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</a:t>
            </a:r>
            <a:endParaRPr/>
          </a:p>
        </p:txBody>
      </p:sp>
      <p:sp>
        <p:nvSpPr>
          <p:cNvPr id="534" name="Shape 534"/>
          <p:cNvSpPr/>
          <p:nvPr/>
        </p:nvSpPr>
        <p:spPr>
          <a:xfrm>
            <a:off x="1295400" y="4152900"/>
            <a:ext cx="457200" cy="24003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A5A5A5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35" name="Shape 535"/>
          <p:cNvCxnSpPr/>
          <p:nvPr/>
        </p:nvCxnSpPr>
        <p:spPr>
          <a:xfrm flipH="1">
            <a:off x="2889250" y="5903976"/>
            <a:ext cx="6350" cy="420624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36" name="Shape 536"/>
          <p:cNvCxnSpPr/>
          <p:nvPr/>
        </p:nvCxnSpPr>
        <p:spPr>
          <a:xfrm flipH="1">
            <a:off x="4489450" y="5065776"/>
            <a:ext cx="6350" cy="420624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37" name="Shape 537"/>
          <p:cNvCxnSpPr>
            <a:stCxn id="522" idx="1"/>
            <a:endCxn id="536" idx="0"/>
          </p:cNvCxnSpPr>
          <p:nvPr/>
        </p:nvCxnSpPr>
        <p:spPr>
          <a:xfrm>
            <a:off x="2895600" y="4626824"/>
            <a:ext cx="1600200" cy="4389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38" name="Shape 538"/>
          <p:cNvCxnSpPr>
            <a:stCxn id="536" idx="1"/>
            <a:endCxn id="535" idx="0"/>
          </p:cNvCxnSpPr>
          <p:nvPr/>
        </p:nvCxnSpPr>
        <p:spPr>
          <a:xfrm flipH="1">
            <a:off x="2895550" y="5486400"/>
            <a:ext cx="1593900" cy="4176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5" name="Shape 545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Exceptional Control Flow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Exceptions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rPr>
              <a:t>Processes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 Control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431800" y="457200"/>
            <a:ext cx="42926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Flow</a:t>
            </a:r>
            <a:endParaRPr/>
          </a:p>
        </p:txBody>
      </p:sp>
      <p:sp>
        <p:nvSpPr>
          <p:cNvPr id="81" name="Shape 81"/>
          <p:cNvSpPr txBox="1"/>
          <p:nvPr/>
        </p:nvSpPr>
        <p:spPr>
          <a:xfrm>
            <a:off x="3190875" y="3460750"/>
            <a:ext cx="1774012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&lt;startup&gt;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</a:t>
            </a:r>
            <a:r>
              <a:rPr b="1"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</a:t>
            </a:r>
            <a:r>
              <a:rPr b="1"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</a:t>
            </a:r>
            <a:r>
              <a:rPr b="1"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</a:t>
            </a:r>
            <a:r>
              <a:rPr b="1"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&lt;shutdown&gt;</a:t>
            </a:r>
            <a:endParaRPr/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452547" y="1219200"/>
            <a:ext cx="8294687" cy="1741487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spcFirstLastPara="1" rIns="90475" wrap="square" tIns="4445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Processors do only one thing: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startup to shutdown, a CPU simply reads and executes (interprets) a sequence of instructions, one at a time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sequence is the CPU’s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flow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(or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flow of control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3190875" y="2895600"/>
            <a:ext cx="281641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Physical control flow</a:t>
            </a:r>
            <a:endParaRPr/>
          </a:p>
        </p:txBody>
      </p:sp>
      <p:sp>
        <p:nvSpPr>
          <p:cNvPr id="84" name="Shape 84"/>
          <p:cNvSpPr txBox="1"/>
          <p:nvPr/>
        </p:nvSpPr>
        <p:spPr>
          <a:xfrm>
            <a:off x="1544347" y="4370685"/>
            <a:ext cx="81785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</a:t>
            </a:r>
            <a:endParaRPr/>
          </a:p>
        </p:txBody>
      </p:sp>
      <p:sp>
        <p:nvSpPr>
          <p:cNvPr id="85" name="Shape 85"/>
          <p:cNvSpPr/>
          <p:nvPr/>
        </p:nvSpPr>
        <p:spPr>
          <a:xfrm>
            <a:off x="2438400" y="3613150"/>
            <a:ext cx="457200" cy="23622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A5A5A5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9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/>
          <p:nvPr>
            <p:ph type="title"/>
          </p:nvPr>
        </p:nvSpPr>
        <p:spPr>
          <a:xfrm>
            <a:off x="380088" y="387578"/>
            <a:ext cx="7620912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 Call Error Handling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1" name="Shape 551"/>
          <p:cNvSpPr txBox="1"/>
          <p:nvPr>
            <p:ph idx="1" type="body"/>
          </p:nvPr>
        </p:nvSpPr>
        <p:spPr>
          <a:xfrm>
            <a:off x="381000" y="1104899"/>
            <a:ext cx="8294687" cy="26477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error, Linux system-level functions typically return -1 and set global variable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errno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indicate cause. 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Hard and fast rule: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must check the return status of every system-level function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Only exception is the handful of functions that return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Example:</a:t>
            </a:r>
            <a:endParaRPr/>
          </a:p>
          <a:p>
            <a: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2" name="Shape 552"/>
          <p:cNvSpPr txBox="1"/>
          <p:nvPr/>
        </p:nvSpPr>
        <p:spPr>
          <a:xfrm>
            <a:off x="228600" y="3810000"/>
            <a:ext cx="8634508" cy="1200329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((pid = fork()) &lt;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fprintf(stderr, 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"fork error: %s\n"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strerror(errno));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exit(-1);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Shape 557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Error-reporting functions	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8" name="Shape 558"/>
          <p:cNvSpPr txBox="1"/>
          <p:nvPr>
            <p:ph idx="1" type="body"/>
          </p:nvPr>
        </p:nvSpPr>
        <p:spPr>
          <a:xfrm>
            <a:off x="396875" y="1362075"/>
            <a:ext cx="789622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simplify somewhat using an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error-reporting function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9" name="Shape 559"/>
          <p:cNvSpPr txBox="1"/>
          <p:nvPr/>
        </p:nvSpPr>
        <p:spPr>
          <a:xfrm>
            <a:off x="433209" y="1981200"/>
            <a:ext cx="7664854" cy="1477328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unix_error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msg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b="1" lang="en-US" sz="18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Unix-style error */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fprintf(stderr, 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"%s: %s\n"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msg, strerror(errno));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exit(-1);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0" name="Shape 560"/>
          <p:cNvSpPr txBox="1"/>
          <p:nvPr/>
        </p:nvSpPr>
        <p:spPr>
          <a:xfrm>
            <a:off x="474116" y="4230469"/>
            <a:ext cx="4256209" cy="646331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((pid = fork()) &lt; 0)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unix_error(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"fork error"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561" name="Shape 561"/>
          <p:cNvGrpSpPr/>
          <p:nvPr/>
        </p:nvGrpSpPr>
        <p:grpSpPr>
          <a:xfrm>
            <a:off x="1981200" y="3200266"/>
            <a:ext cx="7010400" cy="1360066"/>
            <a:chOff x="1447800" y="3047866"/>
            <a:chExt cx="7010400" cy="1360066"/>
          </a:xfrm>
        </p:grpSpPr>
        <p:sp>
          <p:nvSpPr>
            <p:cNvPr id="562" name="Shape 562"/>
            <p:cNvSpPr txBox="1"/>
            <p:nvPr/>
          </p:nvSpPr>
          <p:spPr>
            <a:xfrm>
              <a:off x="5410200" y="4038600"/>
              <a:ext cx="3048000" cy="36933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Note: csapp.c exits with 0.</a:t>
              </a:r>
              <a:endParaRPr/>
            </a:p>
          </p:txBody>
        </p:sp>
        <p:cxnSp>
          <p:nvCxnSpPr>
            <p:cNvPr id="563" name="Shape 563"/>
            <p:cNvCxnSpPr>
              <a:stCxn id="562" idx="1"/>
            </p:cNvCxnSpPr>
            <p:nvPr/>
          </p:nvCxnSpPr>
          <p:spPr>
            <a:xfrm rot="10800000">
              <a:off x="1447800" y="3047866"/>
              <a:ext cx="3962400" cy="117540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Error-handling Wrappers	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9" name="Shape 569"/>
          <p:cNvSpPr txBox="1"/>
          <p:nvPr>
            <p:ph idx="1" type="body"/>
          </p:nvPr>
        </p:nvSpPr>
        <p:spPr>
          <a:xfrm>
            <a:off x="396875" y="1362075"/>
            <a:ext cx="7896225" cy="847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simplify the code we present to you even further by using Stevens-style error-handling wrappers: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what you generally want to do in a real application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0" name="Shape 570"/>
          <p:cNvSpPr txBox="1"/>
          <p:nvPr/>
        </p:nvSpPr>
        <p:spPr>
          <a:xfrm>
            <a:off x="433209" y="2408872"/>
            <a:ext cx="4770769" cy="2308324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pid_t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pid_t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pid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((pid = fork()) &lt; 0)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unix_error(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"Fork error"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pid;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1" name="Shape 571"/>
          <p:cNvSpPr txBox="1"/>
          <p:nvPr/>
        </p:nvSpPr>
        <p:spPr>
          <a:xfrm>
            <a:off x="474116" y="5221069"/>
            <a:ext cx="2316900" cy="369332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pid = Fork();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Shape 576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Obtaining Process IDs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7" name="Shape 577"/>
          <p:cNvSpPr txBox="1"/>
          <p:nvPr>
            <p:ph idx="1" type="body"/>
          </p:nvPr>
        </p:nvSpPr>
        <p:spPr>
          <a:xfrm>
            <a:off x="396875" y="1362075"/>
            <a:ext cx="7896225" cy="2524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pid_t getpid(void)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Returns PID of current process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pid_t getppid(void)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Returns PID of parent process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Creating and Terminating Processes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3" name="Shape 583"/>
          <p:cNvSpPr txBox="1"/>
          <p:nvPr>
            <p:ph idx="1" type="body"/>
          </p:nvPr>
        </p:nvSpPr>
        <p:spPr>
          <a:xfrm>
            <a:off x="396875" y="1362075"/>
            <a:ext cx="7896225" cy="5038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a programmer’s perspective, we can think of a process as being in one of three states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Running	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 is either executing, or waiting to be executed and will eventually be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scheduled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(i.e., chosen to execute) by the kernel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Stopped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 execution is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suspended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will not be scheduled until further notice (next lecture when we study signals)	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Terminated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 is stopped permanently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7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Shape 588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Terminating Processes	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9" name="Shape 589"/>
          <p:cNvSpPr txBox="1"/>
          <p:nvPr>
            <p:ph idx="1" type="body"/>
          </p:nvPr>
        </p:nvSpPr>
        <p:spPr>
          <a:xfrm>
            <a:off x="396875" y="1362075"/>
            <a:ext cx="8670925" cy="5089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 becomes terminated for one of three reasons: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Receiving a signal whose default action is to terminate (next lecture)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Returning from the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routine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Calling the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exit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function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exit(int status)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Terminates with an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exit status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status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Convention: normal return status is 0, nonzero on error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Another way to explicitly set the exit status is to return an integer value from the main routine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exit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called </a:t>
            </a: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once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but </a:t>
            </a: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never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returns.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Shape 594"/>
          <p:cNvSpPr txBox="1"/>
          <p:nvPr>
            <p:ph type="title"/>
          </p:nvPr>
        </p:nvSpPr>
        <p:spPr>
          <a:xfrm>
            <a:off x="352426" y="493712"/>
            <a:ext cx="7159078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Creating Processes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5" name="Shape 595"/>
          <p:cNvSpPr txBox="1"/>
          <p:nvPr>
            <p:ph idx="1" type="body"/>
          </p:nvPr>
        </p:nvSpPr>
        <p:spPr>
          <a:xfrm>
            <a:off x="367844" y="1282244"/>
            <a:ext cx="8015287" cy="5270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 process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creates a new running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 process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 calling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fork(void)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Returns 0 to the child process, child’s PID to parent process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 is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almost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identical to parent: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 get an identical (but separate) copy of the parent’s virtual address space.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 gets identical copies of the parent’s open file descriptors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 has a different PID than the parent</a:t>
            </a:r>
            <a:endParaRPr/>
          </a:p>
          <a:p>
            <a:pPr indent="-1270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interesting (and often confusing) because </a:t>
            </a:r>
            <a:b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called </a:t>
            </a: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once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 returns </a:t>
            </a: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twice</a:t>
            </a:r>
            <a:endParaRPr b="1" i="1" sz="24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9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Shape 600"/>
          <p:cNvSpPr txBox="1"/>
          <p:nvPr>
            <p:ph type="title"/>
          </p:nvPr>
        </p:nvSpPr>
        <p:spPr>
          <a:xfrm>
            <a:off x="381000" y="417512"/>
            <a:ext cx="5699125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Example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1" name="Shape 601"/>
          <p:cNvSpPr txBox="1"/>
          <p:nvPr/>
        </p:nvSpPr>
        <p:spPr>
          <a:xfrm>
            <a:off x="226540" y="1524000"/>
            <a:ext cx="4955060" cy="3785652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(int argc, char** argv)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pid_t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pid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pid = Fork();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(pid == 0) { 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Child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"child : x=%d\n"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++x);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return 0;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Parent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"parent: x=%d\n"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--x);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602" name="Shape 602"/>
          <p:cNvSpPr txBox="1"/>
          <p:nvPr/>
        </p:nvSpPr>
        <p:spPr>
          <a:xfrm>
            <a:off x="1036944" y="5638800"/>
            <a:ext cx="1782456" cy="791320"/>
          </a:xfrm>
          <a:prstGeom prst="rect">
            <a:avLst/>
          </a:prstGeom>
          <a:solidFill>
            <a:srgbClr val="E6E6E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./fork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parent: x=0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child : x=2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3" name="Shape 603"/>
          <p:cNvSpPr/>
          <p:nvPr/>
        </p:nvSpPr>
        <p:spPr>
          <a:xfrm>
            <a:off x="4114306" y="4976337"/>
            <a:ext cx="1067294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fork.c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4" name="Shape 604"/>
          <p:cNvSpPr txBox="1"/>
          <p:nvPr/>
        </p:nvSpPr>
        <p:spPr>
          <a:xfrm>
            <a:off x="5257800" y="1358444"/>
            <a:ext cx="3810000" cy="51947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once, return twice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Concurrent execution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Can’t predict execution order of parent and child</a:t>
            </a:r>
            <a:endParaRPr/>
          </a:p>
        </p:txBody>
      </p:sp>
      <p:sp>
        <p:nvSpPr>
          <p:cNvPr id="605" name="Shape 605"/>
          <p:cNvSpPr txBox="1"/>
          <p:nvPr/>
        </p:nvSpPr>
        <p:spPr>
          <a:xfrm>
            <a:off x="3048000" y="5638800"/>
            <a:ext cx="1786364" cy="788935"/>
          </a:xfrm>
          <a:prstGeom prst="rect">
            <a:avLst/>
          </a:prstGeom>
          <a:solidFill>
            <a:srgbClr val="E6E6E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./fork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child : x=2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parent: x=0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6" name="Shape 606"/>
          <p:cNvSpPr txBox="1"/>
          <p:nvPr/>
        </p:nvSpPr>
        <p:spPr>
          <a:xfrm>
            <a:off x="5029200" y="5638800"/>
            <a:ext cx="1782456" cy="791320"/>
          </a:xfrm>
          <a:prstGeom prst="rect">
            <a:avLst/>
          </a:prstGeom>
          <a:solidFill>
            <a:srgbClr val="E6E6E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./fork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parent: x=0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child : x=2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7" name="Shape 607"/>
          <p:cNvSpPr txBox="1"/>
          <p:nvPr/>
        </p:nvSpPr>
        <p:spPr>
          <a:xfrm>
            <a:off x="7010400" y="5638800"/>
            <a:ext cx="1782456" cy="791320"/>
          </a:xfrm>
          <a:prstGeom prst="rect">
            <a:avLst/>
          </a:prstGeom>
          <a:solidFill>
            <a:srgbClr val="E6E6E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./fork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parent: x=0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child : x=2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Shape 612"/>
          <p:cNvSpPr txBox="1"/>
          <p:nvPr>
            <p:ph type="title"/>
          </p:nvPr>
        </p:nvSpPr>
        <p:spPr>
          <a:xfrm>
            <a:off x="381000" y="417512"/>
            <a:ext cx="80772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Making </a:t>
            </a: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More Nondeterministic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3" name="Shape 613"/>
          <p:cNvSpPr txBox="1"/>
          <p:nvPr/>
        </p:nvSpPr>
        <p:spPr>
          <a:xfrm>
            <a:off x="381000" y="1358444"/>
            <a:ext cx="8686800" cy="51947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Linux scheduler does not create much run-to-run variance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Hides potential race conditions in nondeterministic programs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E.g., does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return to child first, or to parent?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Solution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custom version of library routine that inserts random delays along different branches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E.g., for parent and child in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runtime interpositioning to have program use special version of library code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7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Shape 618"/>
          <p:cNvSpPr txBox="1"/>
          <p:nvPr>
            <p:ph type="title"/>
          </p:nvPr>
        </p:nvSpPr>
        <p:spPr>
          <a:xfrm>
            <a:off x="357762" y="445070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Variable delay </a:t>
            </a: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" name="Shape 619"/>
          <p:cNvSpPr txBox="1"/>
          <p:nvPr/>
        </p:nvSpPr>
        <p:spPr>
          <a:xfrm>
            <a:off x="0" y="1088657"/>
            <a:ext cx="8686800" cy="5755423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/* fork wrapper function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pid_t fork(void)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initialize();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int parent_delay = choose_delay();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int child_delay = choose_delay();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pid_t parent_pid = getpid();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pid_t child_pid_or_zero = real_fork();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if (child_pid_or_zero &gt;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/* Parent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if (verbose)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printf(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"Fork.  Child pid=%d, delay = %dms.  Parent pid=%d, delay = %dms\n",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child_pid_or_zero, child_delay,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parent_pid, parent_delay);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fflush(stdout);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ms_sleep(parent_delay)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 else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/* Child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ms_sleep(child_delay)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child_pid_or_zero;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0" name="Shape 620"/>
          <p:cNvSpPr/>
          <p:nvPr/>
        </p:nvSpPr>
        <p:spPr>
          <a:xfrm>
            <a:off x="7266262" y="6486417"/>
            <a:ext cx="1344338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myfork.c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81000" y="493712"/>
            <a:ext cx="62992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Altering the Control Flow</a:t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81000" y="1250950"/>
            <a:ext cx="8624887" cy="5378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 to now: two mechanisms for changing control flow: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Jumps and branches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and return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React to changes in </a:t>
            </a:r>
            <a:r>
              <a:rPr b="1" i="1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program state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Insufficient  for a useful system: </a:t>
            </a:r>
            <a:b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 to react to changes in </a:t>
            </a: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system state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arrives from a disk or a network adapter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 divides by zero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hits Ctrl-C at the keyboard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 timer expires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 needs mechanisms for “exceptional control flow”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4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Shape 625"/>
          <p:cNvSpPr txBox="1"/>
          <p:nvPr>
            <p:ph type="title"/>
          </p:nvPr>
        </p:nvSpPr>
        <p:spPr>
          <a:xfrm>
            <a:off x="381000" y="417512"/>
            <a:ext cx="5699125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Example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6" name="Shape 626"/>
          <p:cNvSpPr txBox="1"/>
          <p:nvPr/>
        </p:nvSpPr>
        <p:spPr>
          <a:xfrm>
            <a:off x="226540" y="1524000"/>
            <a:ext cx="4955060" cy="4278094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(int argc, char** argv)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pid_t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pid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pid = Fork();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(pid == 0) { 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Child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"child : x=%d\n"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++x);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"child : x=%d\n"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++x);  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return 0;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Parent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"parent: x=%d\n"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--x);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"parent: x=%d\n"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--x);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7" name="Shape 627"/>
          <p:cNvSpPr txBox="1"/>
          <p:nvPr/>
        </p:nvSpPr>
        <p:spPr>
          <a:xfrm>
            <a:off x="5257800" y="5257800"/>
            <a:ext cx="1786364" cy="1483356"/>
          </a:xfrm>
          <a:prstGeom prst="rect">
            <a:avLst/>
          </a:prstGeom>
          <a:solidFill>
            <a:srgbClr val="E6E6E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./fork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parent: x=0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child : x=2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parent: x=-1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child : x=3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8" name="Shape 628"/>
          <p:cNvSpPr txBox="1"/>
          <p:nvPr/>
        </p:nvSpPr>
        <p:spPr>
          <a:xfrm>
            <a:off x="5244004" y="689040"/>
            <a:ext cx="3810000" cy="51947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once, return twice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Concurrent execution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Can’t predict execution order of parent and child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Duplicate but separate address space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has a value of 1 when fork returns in parent and child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Subsequent changes to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are independent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2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Shape 633"/>
          <p:cNvSpPr txBox="1"/>
          <p:nvPr>
            <p:ph type="title"/>
          </p:nvPr>
        </p:nvSpPr>
        <p:spPr>
          <a:xfrm>
            <a:off x="381000" y="417512"/>
            <a:ext cx="5699125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Example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4" name="Shape 634"/>
          <p:cNvSpPr txBox="1"/>
          <p:nvPr/>
        </p:nvSpPr>
        <p:spPr>
          <a:xfrm>
            <a:off x="226540" y="1524000"/>
            <a:ext cx="4878860" cy="3785652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(int argc, char** argv)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pid_t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pid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pid = Fork();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(pid == 0) { 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Child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"child : x=%d\n"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++x);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return 0;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Parent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"parent: x=%d\n"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--x);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635" name="Shape 635"/>
          <p:cNvSpPr txBox="1"/>
          <p:nvPr/>
        </p:nvSpPr>
        <p:spPr>
          <a:xfrm>
            <a:off x="1036944" y="5638800"/>
            <a:ext cx="1782456" cy="791320"/>
          </a:xfrm>
          <a:prstGeom prst="rect">
            <a:avLst/>
          </a:prstGeom>
          <a:solidFill>
            <a:srgbClr val="E6E6E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./fork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parent: x=0</a:t>
            </a:r>
            <a:endParaRPr/>
          </a:p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child : x=2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6" name="Shape 636"/>
          <p:cNvSpPr/>
          <p:nvPr/>
        </p:nvSpPr>
        <p:spPr>
          <a:xfrm>
            <a:off x="4114306" y="4976337"/>
            <a:ext cx="1067294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fork.c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7" name="Shape 637"/>
          <p:cNvSpPr txBox="1"/>
          <p:nvPr/>
        </p:nvSpPr>
        <p:spPr>
          <a:xfrm>
            <a:off x="5257800" y="1358444"/>
            <a:ext cx="3810000" cy="51947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once, return twice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Concurrent execution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Can’t predict execution order of parent and child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Duplicate but separate address space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has a value of 1 when fork returns in parent and child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Subsequent changes to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are independent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Shared open files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stdout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the same in both parent and child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Shape 642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Modeling </a:t>
            </a: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with Process Graphs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3" name="Shape 643"/>
          <p:cNvSpPr txBox="1"/>
          <p:nvPr>
            <p:ph idx="1" type="body"/>
          </p:nvPr>
        </p:nvSpPr>
        <p:spPr>
          <a:xfrm>
            <a:off x="357019" y="1362075"/>
            <a:ext cx="8558382" cy="4657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 graph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a useful tool for capturing the partial ordering of statements in a concurrent program: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vertex is the execution of a statement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-&gt; b means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happens before b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Edges can be labeled with current value of variables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vertices can be labeled with output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graph begins with a vertex with no inedges </a:t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topological sort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the graph corresponds to a feasible total ordering.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ordering of vertices where all edges point from left to right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7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Shape 648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 Graph Example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" name="Shape 649"/>
          <p:cNvSpPr txBox="1"/>
          <p:nvPr/>
        </p:nvSpPr>
        <p:spPr>
          <a:xfrm>
            <a:off x="76200" y="1472148"/>
            <a:ext cx="4912596" cy="3785652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(int argc, char** argv)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pid_t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pid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pid = Fork();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(pid == 0) { 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Child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"child : x=%d\n"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++x);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return 0;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Parent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"parent: x=%d\n"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--x);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650" name="Shape 650"/>
          <p:cNvSpPr txBox="1"/>
          <p:nvPr/>
        </p:nvSpPr>
        <p:spPr>
          <a:xfrm>
            <a:off x="6068150" y="2514600"/>
            <a:ext cx="183403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child: x=2</a:t>
            </a:r>
            <a:endParaRPr b="1" sz="16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1" name="Shape 651"/>
          <p:cNvSpPr/>
          <p:nvPr/>
        </p:nvSpPr>
        <p:spPr>
          <a:xfrm>
            <a:off x="5192739" y="3428152"/>
            <a:ext cx="91440" cy="9144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52" name="Shape 652"/>
          <p:cNvSpPr txBox="1"/>
          <p:nvPr/>
        </p:nvSpPr>
        <p:spPr>
          <a:xfrm>
            <a:off x="4931297" y="3468791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3" name="Shape 653"/>
          <p:cNvSpPr/>
          <p:nvPr/>
        </p:nvSpPr>
        <p:spPr>
          <a:xfrm>
            <a:off x="6106851" y="3428152"/>
            <a:ext cx="91440" cy="9144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54" name="Shape 654"/>
          <p:cNvSpPr/>
          <p:nvPr/>
        </p:nvSpPr>
        <p:spPr>
          <a:xfrm>
            <a:off x="7037185" y="3428152"/>
            <a:ext cx="91440" cy="9144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55" name="Shape 655"/>
          <p:cNvSpPr txBox="1"/>
          <p:nvPr/>
        </p:nvSpPr>
        <p:spPr>
          <a:xfrm>
            <a:off x="5820629" y="3468791"/>
            <a:ext cx="66762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56" name="Shape 656"/>
          <p:cNvCxnSpPr>
            <a:stCxn id="655" idx="0"/>
          </p:cNvCxnSpPr>
          <p:nvPr/>
        </p:nvCxnSpPr>
        <p:spPr>
          <a:xfrm rot="-5400000">
            <a:off x="6266190" y="2716541"/>
            <a:ext cx="640500" cy="864000"/>
          </a:xfrm>
          <a:prstGeom prst="bentConnector2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57" name="Shape 657"/>
          <p:cNvSpPr/>
          <p:nvPr/>
        </p:nvSpPr>
        <p:spPr>
          <a:xfrm>
            <a:off x="7021652" y="2783390"/>
            <a:ext cx="91440" cy="9144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658" name="Shape 658"/>
          <p:cNvCxnSpPr/>
          <p:nvPr/>
        </p:nvCxnSpPr>
        <p:spPr>
          <a:xfrm flipH="1" rot="10800000">
            <a:off x="6198291" y="3472178"/>
            <a:ext cx="838894" cy="3388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659" name="Shape 659"/>
          <p:cNvCxnSpPr/>
          <p:nvPr/>
        </p:nvCxnSpPr>
        <p:spPr>
          <a:xfrm flipH="1" rot="10800000">
            <a:off x="5284179" y="3472178"/>
            <a:ext cx="838894" cy="3388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60" name="Shape 660"/>
          <p:cNvSpPr txBox="1"/>
          <p:nvPr/>
        </p:nvSpPr>
        <p:spPr>
          <a:xfrm>
            <a:off x="6607830" y="3468791"/>
            <a:ext cx="94722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1" name="Shape 661"/>
          <p:cNvSpPr txBox="1"/>
          <p:nvPr/>
        </p:nvSpPr>
        <p:spPr>
          <a:xfrm>
            <a:off x="6607731" y="2811249"/>
            <a:ext cx="94722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2" name="Shape 662"/>
          <p:cNvSpPr txBox="1"/>
          <p:nvPr/>
        </p:nvSpPr>
        <p:spPr>
          <a:xfrm>
            <a:off x="5298814" y="3156378"/>
            <a:ext cx="79533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x==1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63" name="Shape 663"/>
          <p:cNvCxnSpPr/>
          <p:nvPr/>
        </p:nvCxnSpPr>
        <p:spPr>
          <a:xfrm flipH="1" rot="10800000">
            <a:off x="7103855" y="2828395"/>
            <a:ext cx="874528" cy="915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64" name="Shape 664"/>
          <p:cNvSpPr/>
          <p:nvPr/>
        </p:nvSpPr>
        <p:spPr>
          <a:xfrm>
            <a:off x="7975351" y="2783390"/>
            <a:ext cx="91440" cy="9144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65" name="Shape 665"/>
          <p:cNvSpPr txBox="1"/>
          <p:nvPr/>
        </p:nvSpPr>
        <p:spPr>
          <a:xfrm>
            <a:off x="7542234" y="2811249"/>
            <a:ext cx="94722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exit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6" name="Shape 666"/>
          <p:cNvSpPr txBox="1"/>
          <p:nvPr/>
        </p:nvSpPr>
        <p:spPr>
          <a:xfrm>
            <a:off x="6144350" y="3137103"/>
            <a:ext cx="183403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parent: x=0</a:t>
            </a:r>
            <a:endParaRPr b="1" sz="16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67" name="Shape 667"/>
          <p:cNvCxnSpPr/>
          <p:nvPr/>
        </p:nvCxnSpPr>
        <p:spPr>
          <a:xfrm flipH="1" rot="10800000">
            <a:off x="7103855" y="3464113"/>
            <a:ext cx="874528" cy="4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668" name="Shape 668"/>
          <p:cNvSpPr/>
          <p:nvPr/>
        </p:nvSpPr>
        <p:spPr>
          <a:xfrm>
            <a:off x="7975351" y="3418593"/>
            <a:ext cx="91440" cy="9144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669" name="Shape 669"/>
          <p:cNvSpPr txBox="1"/>
          <p:nvPr/>
        </p:nvSpPr>
        <p:spPr>
          <a:xfrm>
            <a:off x="7542234" y="3446452"/>
            <a:ext cx="94722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exit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0" name="Shape 670"/>
          <p:cNvSpPr txBox="1"/>
          <p:nvPr/>
        </p:nvSpPr>
        <p:spPr>
          <a:xfrm>
            <a:off x="8380434" y="3290992"/>
            <a:ext cx="838163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Parent</a:t>
            </a:r>
            <a:endParaRPr b="1" i="1"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1" name="Shape 671"/>
          <p:cNvSpPr txBox="1"/>
          <p:nvPr/>
        </p:nvSpPr>
        <p:spPr>
          <a:xfrm>
            <a:off x="8448912" y="2641972"/>
            <a:ext cx="70120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Child</a:t>
            </a:r>
            <a:endParaRPr b="1" i="1"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2" name="Shape 672"/>
          <p:cNvSpPr/>
          <p:nvPr/>
        </p:nvSpPr>
        <p:spPr>
          <a:xfrm>
            <a:off x="3963966" y="4900137"/>
            <a:ext cx="1067294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fork.c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6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Shape 677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Interpreting Process Graphs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" name="Shape 678"/>
          <p:cNvSpPr txBox="1"/>
          <p:nvPr>
            <p:ph idx="1" type="body"/>
          </p:nvPr>
        </p:nvSpPr>
        <p:spPr>
          <a:xfrm>
            <a:off x="152400" y="1362075"/>
            <a:ext cx="4700023" cy="3895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Original graph: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Relabled graph: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79" name="Shape 679"/>
          <p:cNvGrpSpPr/>
          <p:nvPr/>
        </p:nvGrpSpPr>
        <p:grpSpPr>
          <a:xfrm>
            <a:off x="767182" y="1831455"/>
            <a:ext cx="4085241" cy="1292745"/>
            <a:chOff x="2748382" y="2974455"/>
            <a:chExt cx="4085241" cy="1292745"/>
          </a:xfrm>
        </p:grpSpPr>
        <p:sp>
          <p:nvSpPr>
            <p:cNvPr id="680" name="Shape 680"/>
            <p:cNvSpPr txBox="1"/>
            <p:nvPr/>
          </p:nvSpPr>
          <p:spPr>
            <a:xfrm>
              <a:off x="3885235" y="2974455"/>
              <a:ext cx="1834033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child: x=2</a:t>
              </a:r>
              <a:endParaRPr b="1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681" name="Shape 681"/>
            <p:cNvSpPr/>
            <p:nvPr/>
          </p:nvSpPr>
          <p:spPr>
            <a:xfrm>
              <a:off x="3009824" y="3888007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682" name="Shape 682"/>
            <p:cNvSpPr txBox="1"/>
            <p:nvPr/>
          </p:nvSpPr>
          <p:spPr>
            <a:xfrm>
              <a:off x="2748382" y="3928646"/>
              <a:ext cx="677189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main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683" name="Shape 683"/>
            <p:cNvSpPr/>
            <p:nvPr/>
          </p:nvSpPr>
          <p:spPr>
            <a:xfrm>
              <a:off x="3923936" y="3888007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684" name="Shape 684"/>
            <p:cNvSpPr/>
            <p:nvPr/>
          </p:nvSpPr>
          <p:spPr>
            <a:xfrm>
              <a:off x="4854270" y="3888007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685" name="Shape 685"/>
            <p:cNvSpPr txBox="1"/>
            <p:nvPr/>
          </p:nvSpPr>
          <p:spPr>
            <a:xfrm>
              <a:off x="3637714" y="3928646"/>
              <a:ext cx="667623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fork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686" name="Shape 686"/>
            <p:cNvCxnSpPr>
              <a:stCxn id="685" idx="0"/>
            </p:cNvCxnSpPr>
            <p:nvPr/>
          </p:nvCxnSpPr>
          <p:spPr>
            <a:xfrm rot="-5400000">
              <a:off x="4083276" y="3176396"/>
              <a:ext cx="640500" cy="864000"/>
            </a:xfrm>
            <a:prstGeom prst="bentConnector2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687" name="Shape 687"/>
            <p:cNvSpPr/>
            <p:nvPr/>
          </p:nvSpPr>
          <p:spPr>
            <a:xfrm>
              <a:off x="4838737" y="3243245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cxnSp>
          <p:nvCxnSpPr>
            <p:cNvPr id="688" name="Shape 688"/>
            <p:cNvCxnSpPr/>
            <p:nvPr/>
          </p:nvCxnSpPr>
          <p:spPr>
            <a:xfrm flipH="1" rot="10800000">
              <a:off x="4015376" y="3932033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689" name="Shape 689"/>
            <p:cNvCxnSpPr/>
            <p:nvPr/>
          </p:nvCxnSpPr>
          <p:spPr>
            <a:xfrm flipH="1" rot="10800000">
              <a:off x="3101264" y="3932033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690" name="Shape 690"/>
            <p:cNvSpPr txBox="1"/>
            <p:nvPr/>
          </p:nvSpPr>
          <p:spPr>
            <a:xfrm>
              <a:off x="4424915" y="3928646"/>
              <a:ext cx="94722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691" name="Shape 691"/>
            <p:cNvSpPr txBox="1"/>
            <p:nvPr/>
          </p:nvSpPr>
          <p:spPr>
            <a:xfrm>
              <a:off x="4424816" y="3271104"/>
              <a:ext cx="94722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692" name="Shape 692"/>
            <p:cNvSpPr txBox="1"/>
            <p:nvPr/>
          </p:nvSpPr>
          <p:spPr>
            <a:xfrm>
              <a:off x="3115899" y="3616233"/>
              <a:ext cx="795337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x==1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693" name="Shape 693"/>
            <p:cNvCxnSpPr/>
            <p:nvPr/>
          </p:nvCxnSpPr>
          <p:spPr>
            <a:xfrm flipH="1" rot="10800000">
              <a:off x="4920940" y="3288765"/>
              <a:ext cx="1407322" cy="4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694" name="Shape 694"/>
            <p:cNvSpPr/>
            <p:nvPr/>
          </p:nvSpPr>
          <p:spPr>
            <a:xfrm>
              <a:off x="6319518" y="3243245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695" name="Shape 695"/>
            <p:cNvSpPr txBox="1"/>
            <p:nvPr/>
          </p:nvSpPr>
          <p:spPr>
            <a:xfrm>
              <a:off x="5886401" y="3271104"/>
              <a:ext cx="94722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exit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696" name="Shape 696"/>
            <p:cNvSpPr txBox="1"/>
            <p:nvPr/>
          </p:nvSpPr>
          <p:spPr>
            <a:xfrm>
              <a:off x="3961435" y="3596958"/>
              <a:ext cx="1834033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parent: x=0</a:t>
              </a:r>
              <a:endParaRPr b="1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697" name="Shape 697"/>
            <p:cNvCxnSpPr/>
            <p:nvPr/>
          </p:nvCxnSpPr>
          <p:spPr>
            <a:xfrm flipH="1" rot="10800000">
              <a:off x="4920940" y="3923968"/>
              <a:ext cx="1407322" cy="4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698" name="Shape 698"/>
            <p:cNvSpPr/>
            <p:nvPr/>
          </p:nvSpPr>
          <p:spPr>
            <a:xfrm>
              <a:off x="6319518" y="3878448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699" name="Shape 699"/>
            <p:cNvSpPr txBox="1"/>
            <p:nvPr/>
          </p:nvSpPr>
          <p:spPr>
            <a:xfrm>
              <a:off x="5886401" y="3906307"/>
              <a:ext cx="94722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exit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grpSp>
        <p:nvGrpSpPr>
          <p:cNvPr id="700" name="Shape 700"/>
          <p:cNvGrpSpPr/>
          <p:nvPr/>
        </p:nvGrpSpPr>
        <p:grpSpPr>
          <a:xfrm>
            <a:off x="900055" y="4035852"/>
            <a:ext cx="3900545" cy="993348"/>
            <a:chOff x="410379" y="3386287"/>
            <a:chExt cx="3900545" cy="993348"/>
          </a:xfrm>
        </p:grpSpPr>
        <p:sp>
          <p:nvSpPr>
            <p:cNvPr id="701" name="Shape 701"/>
            <p:cNvSpPr/>
            <p:nvPr/>
          </p:nvSpPr>
          <p:spPr>
            <a:xfrm>
              <a:off x="487125" y="4036678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02" name="Shape 702"/>
            <p:cNvSpPr txBox="1"/>
            <p:nvPr/>
          </p:nvSpPr>
          <p:spPr>
            <a:xfrm>
              <a:off x="410379" y="4041081"/>
              <a:ext cx="307797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03" name="Shape 703"/>
            <p:cNvSpPr/>
            <p:nvPr/>
          </p:nvSpPr>
          <p:spPr>
            <a:xfrm>
              <a:off x="1401237" y="4036678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04" name="Shape 704"/>
            <p:cNvSpPr/>
            <p:nvPr/>
          </p:nvSpPr>
          <p:spPr>
            <a:xfrm>
              <a:off x="2331571" y="4036678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05" name="Shape 705"/>
            <p:cNvSpPr txBox="1"/>
            <p:nvPr/>
          </p:nvSpPr>
          <p:spPr>
            <a:xfrm>
              <a:off x="1115015" y="4041081"/>
              <a:ext cx="667623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706" name="Shape 706"/>
            <p:cNvCxnSpPr>
              <a:stCxn id="705" idx="0"/>
            </p:cNvCxnSpPr>
            <p:nvPr/>
          </p:nvCxnSpPr>
          <p:spPr>
            <a:xfrm rot="-5400000">
              <a:off x="1578727" y="3306981"/>
              <a:ext cx="604200" cy="864000"/>
            </a:xfrm>
            <a:prstGeom prst="bentConnector2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707" name="Shape 707"/>
            <p:cNvSpPr/>
            <p:nvPr/>
          </p:nvSpPr>
          <p:spPr>
            <a:xfrm>
              <a:off x="2316038" y="3391916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cxnSp>
          <p:nvCxnSpPr>
            <p:cNvPr id="708" name="Shape 708"/>
            <p:cNvCxnSpPr/>
            <p:nvPr/>
          </p:nvCxnSpPr>
          <p:spPr>
            <a:xfrm flipH="1" rot="10800000">
              <a:off x="1492677" y="4080704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709" name="Shape 709"/>
            <p:cNvCxnSpPr/>
            <p:nvPr/>
          </p:nvCxnSpPr>
          <p:spPr>
            <a:xfrm flipH="1" rot="10800000">
              <a:off x="578565" y="4080704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710" name="Shape 710"/>
            <p:cNvCxnSpPr/>
            <p:nvPr/>
          </p:nvCxnSpPr>
          <p:spPr>
            <a:xfrm flipH="1" rot="10800000">
              <a:off x="2398241" y="3437436"/>
              <a:ext cx="1407322" cy="4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711" name="Shape 711"/>
            <p:cNvSpPr/>
            <p:nvPr/>
          </p:nvSpPr>
          <p:spPr>
            <a:xfrm>
              <a:off x="3796819" y="3391916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12" name="Shape 712"/>
            <p:cNvSpPr txBox="1"/>
            <p:nvPr/>
          </p:nvSpPr>
          <p:spPr>
            <a:xfrm>
              <a:off x="3363702" y="3386287"/>
              <a:ext cx="94722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713" name="Shape 713"/>
            <p:cNvCxnSpPr/>
            <p:nvPr/>
          </p:nvCxnSpPr>
          <p:spPr>
            <a:xfrm flipH="1" rot="10800000">
              <a:off x="2398241" y="4072639"/>
              <a:ext cx="1407322" cy="4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714" name="Shape 714"/>
            <p:cNvSpPr/>
            <p:nvPr/>
          </p:nvSpPr>
          <p:spPr>
            <a:xfrm>
              <a:off x="3796819" y="4027119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15" name="Shape 715"/>
            <p:cNvSpPr txBox="1"/>
            <p:nvPr/>
          </p:nvSpPr>
          <p:spPr>
            <a:xfrm>
              <a:off x="3363702" y="4041081"/>
              <a:ext cx="94722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16" name="Shape 716"/>
            <p:cNvSpPr txBox="1"/>
            <p:nvPr/>
          </p:nvSpPr>
          <p:spPr>
            <a:xfrm>
              <a:off x="2057400" y="4041081"/>
              <a:ext cx="667623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c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17" name="Shape 717"/>
            <p:cNvSpPr txBox="1"/>
            <p:nvPr/>
          </p:nvSpPr>
          <p:spPr>
            <a:xfrm>
              <a:off x="1905000" y="3386287"/>
              <a:ext cx="94722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grpSp>
        <p:nvGrpSpPr>
          <p:cNvPr id="718" name="Shape 718"/>
          <p:cNvGrpSpPr/>
          <p:nvPr/>
        </p:nvGrpSpPr>
        <p:grpSpPr>
          <a:xfrm>
            <a:off x="5709045" y="3434318"/>
            <a:ext cx="3230523" cy="1442482"/>
            <a:chOff x="5709045" y="3581400"/>
            <a:chExt cx="3230523" cy="1442482"/>
          </a:xfrm>
        </p:grpSpPr>
        <p:sp>
          <p:nvSpPr>
            <p:cNvPr id="719" name="Shape 719"/>
            <p:cNvSpPr txBox="1"/>
            <p:nvPr/>
          </p:nvSpPr>
          <p:spPr>
            <a:xfrm>
              <a:off x="5709045" y="4654550"/>
              <a:ext cx="298617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/>
            </a:p>
          </p:txBody>
        </p:sp>
        <p:sp>
          <p:nvSpPr>
            <p:cNvPr id="720" name="Shape 720"/>
            <p:cNvSpPr txBox="1"/>
            <p:nvPr/>
          </p:nvSpPr>
          <p:spPr>
            <a:xfrm>
              <a:off x="6265035" y="4654550"/>
              <a:ext cx="308535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/>
            </a:p>
          </p:txBody>
        </p:sp>
        <p:sp>
          <p:nvSpPr>
            <p:cNvPr id="721" name="Shape 721"/>
            <p:cNvSpPr txBox="1"/>
            <p:nvPr/>
          </p:nvSpPr>
          <p:spPr>
            <a:xfrm>
              <a:off x="6830943" y="4654550"/>
              <a:ext cx="308535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</a:t>
              </a:r>
              <a:endParaRPr/>
            </a:p>
          </p:txBody>
        </p:sp>
        <p:sp>
          <p:nvSpPr>
            <p:cNvPr id="722" name="Shape 722"/>
            <p:cNvSpPr txBox="1"/>
            <p:nvPr/>
          </p:nvSpPr>
          <p:spPr>
            <a:xfrm>
              <a:off x="7396851" y="4654550"/>
              <a:ext cx="2812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endParaRPr/>
            </a:p>
          </p:txBody>
        </p:sp>
        <p:sp>
          <p:nvSpPr>
            <p:cNvPr id="723" name="Shape 723"/>
            <p:cNvSpPr txBox="1"/>
            <p:nvPr/>
          </p:nvSpPr>
          <p:spPr>
            <a:xfrm>
              <a:off x="7935483" y="4654550"/>
              <a:ext cx="2616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</a:t>
              </a:r>
              <a:endParaRPr/>
            </a:p>
          </p:txBody>
        </p:sp>
        <p:sp>
          <p:nvSpPr>
            <p:cNvPr id="724" name="Shape 724"/>
            <p:cNvSpPr txBox="1"/>
            <p:nvPr/>
          </p:nvSpPr>
          <p:spPr>
            <a:xfrm>
              <a:off x="8454465" y="4654550"/>
              <a:ext cx="308535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/>
            </a:p>
          </p:txBody>
        </p:sp>
        <p:cxnSp>
          <p:nvCxnSpPr>
            <p:cNvPr id="725" name="Shape 725"/>
            <p:cNvCxnSpPr>
              <a:stCxn id="719" idx="0"/>
              <a:endCxn id="720" idx="0"/>
            </p:cNvCxnSpPr>
            <p:nvPr/>
          </p:nvCxnSpPr>
          <p:spPr>
            <a:xfrm flipH="1" rot="-5400000">
              <a:off x="6138553" y="4374350"/>
              <a:ext cx="600" cy="561000"/>
            </a:xfrm>
            <a:prstGeom prst="curvedConnector3">
              <a:avLst>
                <a:gd fmla="val 2041874" name="adj1"/>
              </a:avLst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lg" w="lg" type="triangle"/>
            </a:ln>
          </p:spPr>
        </p:cxnSp>
        <p:cxnSp>
          <p:nvCxnSpPr>
            <p:cNvPr id="726" name="Shape 726"/>
            <p:cNvCxnSpPr>
              <a:stCxn id="720" idx="0"/>
              <a:endCxn id="721" idx="0"/>
            </p:cNvCxnSpPr>
            <p:nvPr/>
          </p:nvCxnSpPr>
          <p:spPr>
            <a:xfrm flipH="1" rot="-5400000">
              <a:off x="6701903" y="4371950"/>
              <a:ext cx="600" cy="565800"/>
            </a:xfrm>
            <a:prstGeom prst="curvedConnector3">
              <a:avLst>
                <a:gd fmla="val 2941874" name="adj1"/>
              </a:avLst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lg" w="lg" type="triangle"/>
            </a:ln>
          </p:spPr>
        </p:cxnSp>
        <p:cxnSp>
          <p:nvCxnSpPr>
            <p:cNvPr id="727" name="Shape 727"/>
            <p:cNvCxnSpPr>
              <a:stCxn id="721" idx="0"/>
              <a:endCxn id="723" idx="0"/>
            </p:cNvCxnSpPr>
            <p:nvPr/>
          </p:nvCxnSpPr>
          <p:spPr>
            <a:xfrm flipH="1" rot="-5400000">
              <a:off x="7525510" y="4114250"/>
              <a:ext cx="600" cy="1081200"/>
            </a:xfrm>
            <a:prstGeom prst="curvedConnector3">
              <a:avLst>
                <a:gd fmla="val 2441874" name="adj1"/>
              </a:avLst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lg" w="lg" type="triangle"/>
            </a:ln>
          </p:spPr>
        </p:cxnSp>
        <p:cxnSp>
          <p:nvCxnSpPr>
            <p:cNvPr id="728" name="Shape 728"/>
            <p:cNvCxnSpPr>
              <a:stCxn id="720" idx="0"/>
              <a:endCxn id="722" idx="0"/>
            </p:cNvCxnSpPr>
            <p:nvPr/>
          </p:nvCxnSpPr>
          <p:spPr>
            <a:xfrm flipH="1" rot="-5400000">
              <a:off x="6978053" y="4095800"/>
              <a:ext cx="600" cy="1118100"/>
            </a:xfrm>
            <a:prstGeom prst="curvedConnector3">
              <a:avLst>
                <a:gd fmla="val 2541874" name="adj1"/>
              </a:avLst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lg" w="lg" type="triangle"/>
            </a:ln>
          </p:spPr>
        </p:cxnSp>
        <p:cxnSp>
          <p:nvCxnSpPr>
            <p:cNvPr id="729" name="Shape 729"/>
            <p:cNvCxnSpPr>
              <a:stCxn id="722" idx="0"/>
              <a:endCxn id="724" idx="0"/>
            </p:cNvCxnSpPr>
            <p:nvPr/>
          </p:nvCxnSpPr>
          <p:spPr>
            <a:xfrm flipH="1" rot="-5400000">
              <a:off x="8072830" y="4119200"/>
              <a:ext cx="600" cy="1071300"/>
            </a:xfrm>
            <a:prstGeom prst="curvedConnector3">
              <a:avLst>
                <a:gd fmla="val 2741874" name="adj1"/>
              </a:avLst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lg" w="lg" type="triangle"/>
            </a:ln>
          </p:spPr>
        </p:cxnSp>
        <p:sp>
          <p:nvSpPr>
            <p:cNvPr id="730" name="Shape 730"/>
            <p:cNvSpPr txBox="1"/>
            <p:nvPr/>
          </p:nvSpPr>
          <p:spPr>
            <a:xfrm>
              <a:off x="5791200" y="3581400"/>
              <a:ext cx="3148368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Feasible total ordering:</a:t>
              </a:r>
              <a:endParaRPr/>
            </a:p>
          </p:txBody>
        </p:sp>
      </p:grpSp>
      <p:grpSp>
        <p:nvGrpSpPr>
          <p:cNvPr id="731" name="Shape 731"/>
          <p:cNvGrpSpPr/>
          <p:nvPr/>
        </p:nvGrpSpPr>
        <p:grpSpPr>
          <a:xfrm>
            <a:off x="5709045" y="5181600"/>
            <a:ext cx="3402003" cy="1371600"/>
            <a:chOff x="5709045" y="5105400"/>
            <a:chExt cx="3402003" cy="1371600"/>
          </a:xfrm>
        </p:grpSpPr>
        <p:sp>
          <p:nvSpPr>
            <p:cNvPr id="732" name="Shape 732"/>
            <p:cNvSpPr txBox="1"/>
            <p:nvPr/>
          </p:nvSpPr>
          <p:spPr>
            <a:xfrm>
              <a:off x="5709045" y="6107668"/>
              <a:ext cx="298617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/>
            </a:p>
          </p:txBody>
        </p:sp>
        <p:sp>
          <p:nvSpPr>
            <p:cNvPr id="733" name="Shape 733"/>
            <p:cNvSpPr txBox="1"/>
            <p:nvPr/>
          </p:nvSpPr>
          <p:spPr>
            <a:xfrm>
              <a:off x="6265035" y="6107668"/>
              <a:ext cx="308535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/>
            </a:p>
          </p:txBody>
        </p:sp>
        <p:sp>
          <p:nvSpPr>
            <p:cNvPr id="734" name="Shape 734"/>
            <p:cNvSpPr txBox="1"/>
            <p:nvPr/>
          </p:nvSpPr>
          <p:spPr>
            <a:xfrm>
              <a:off x="7991310" y="6107668"/>
              <a:ext cx="308535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</a:t>
              </a:r>
              <a:endParaRPr/>
            </a:p>
          </p:txBody>
        </p:sp>
        <p:sp>
          <p:nvSpPr>
            <p:cNvPr id="735" name="Shape 735"/>
            <p:cNvSpPr txBox="1"/>
            <p:nvPr/>
          </p:nvSpPr>
          <p:spPr>
            <a:xfrm>
              <a:off x="7485186" y="6107668"/>
              <a:ext cx="2812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endParaRPr/>
            </a:p>
          </p:txBody>
        </p:sp>
        <p:sp>
          <p:nvSpPr>
            <p:cNvPr id="736" name="Shape 736"/>
            <p:cNvSpPr txBox="1"/>
            <p:nvPr/>
          </p:nvSpPr>
          <p:spPr>
            <a:xfrm>
              <a:off x="6928245" y="6107668"/>
              <a:ext cx="2616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</a:t>
              </a:r>
              <a:endParaRPr/>
            </a:p>
          </p:txBody>
        </p:sp>
        <p:sp>
          <p:nvSpPr>
            <p:cNvPr id="737" name="Shape 737"/>
            <p:cNvSpPr txBox="1"/>
            <p:nvPr/>
          </p:nvSpPr>
          <p:spPr>
            <a:xfrm>
              <a:off x="8454465" y="6107668"/>
              <a:ext cx="308535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/>
            </a:p>
          </p:txBody>
        </p:sp>
        <p:cxnSp>
          <p:nvCxnSpPr>
            <p:cNvPr id="738" name="Shape 738"/>
            <p:cNvCxnSpPr>
              <a:stCxn id="732" idx="0"/>
              <a:endCxn id="733" idx="0"/>
            </p:cNvCxnSpPr>
            <p:nvPr/>
          </p:nvCxnSpPr>
          <p:spPr>
            <a:xfrm flipH="1" rot="-5400000">
              <a:off x="6138553" y="5827468"/>
              <a:ext cx="600" cy="561000"/>
            </a:xfrm>
            <a:prstGeom prst="curvedConnector3">
              <a:avLst>
                <a:gd fmla="val 3900000" name="adj1"/>
              </a:avLst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lg" w="lg" type="triangle"/>
            </a:ln>
          </p:spPr>
        </p:cxnSp>
        <p:cxnSp>
          <p:nvCxnSpPr>
            <p:cNvPr id="739" name="Shape 739"/>
            <p:cNvCxnSpPr>
              <a:stCxn id="733" idx="0"/>
              <a:endCxn id="734" idx="0"/>
            </p:cNvCxnSpPr>
            <p:nvPr/>
          </p:nvCxnSpPr>
          <p:spPr>
            <a:xfrm flipH="1" rot="-5400000">
              <a:off x="7282103" y="5244868"/>
              <a:ext cx="600" cy="1726200"/>
            </a:xfrm>
            <a:prstGeom prst="curvedConnector3">
              <a:avLst>
                <a:gd fmla="val 4100000" name="adj1"/>
              </a:avLst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lg" w="lg" type="triangle"/>
            </a:ln>
          </p:spPr>
        </p:cxnSp>
        <p:cxnSp>
          <p:nvCxnSpPr>
            <p:cNvPr id="740" name="Shape 740"/>
            <p:cNvCxnSpPr>
              <a:stCxn id="734" idx="0"/>
              <a:endCxn id="736" idx="0"/>
            </p:cNvCxnSpPr>
            <p:nvPr/>
          </p:nvCxnSpPr>
          <p:spPr>
            <a:xfrm rot="5400000">
              <a:off x="7601978" y="5564668"/>
              <a:ext cx="600" cy="1086600"/>
            </a:xfrm>
            <a:prstGeom prst="curvedConnector3">
              <a:avLst>
                <a:gd fmla="val 4800000" name="adj1"/>
              </a:avLst>
            </a:prstGeom>
            <a:noFill/>
            <a:ln cap="flat" cmpd="sng" w="25400">
              <a:solidFill>
                <a:srgbClr val="FF0000"/>
              </a:solidFill>
              <a:prstDash val="solid"/>
              <a:round/>
              <a:headEnd len="sm" w="sm" type="none"/>
              <a:tailEnd len="lg" w="lg" type="triangle"/>
            </a:ln>
          </p:spPr>
        </p:cxnSp>
        <p:cxnSp>
          <p:nvCxnSpPr>
            <p:cNvPr id="741" name="Shape 741"/>
            <p:cNvCxnSpPr>
              <a:stCxn id="733" idx="0"/>
              <a:endCxn id="735" idx="0"/>
            </p:cNvCxnSpPr>
            <p:nvPr/>
          </p:nvCxnSpPr>
          <p:spPr>
            <a:xfrm flipH="1" rot="-5400000">
              <a:off x="7022303" y="5504668"/>
              <a:ext cx="600" cy="1206600"/>
            </a:xfrm>
            <a:prstGeom prst="curvedConnector3">
              <a:avLst>
                <a:gd fmla="val 4200000" name="adj1"/>
              </a:avLst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lg" w="lg" type="triangle"/>
            </a:ln>
          </p:spPr>
        </p:cxnSp>
        <p:cxnSp>
          <p:nvCxnSpPr>
            <p:cNvPr id="742" name="Shape 742"/>
            <p:cNvCxnSpPr>
              <a:stCxn id="735" idx="0"/>
              <a:endCxn id="737" idx="0"/>
            </p:cNvCxnSpPr>
            <p:nvPr/>
          </p:nvCxnSpPr>
          <p:spPr>
            <a:xfrm flipH="1" rot="-5400000">
              <a:off x="8116915" y="5616568"/>
              <a:ext cx="600" cy="982800"/>
            </a:xfrm>
            <a:prstGeom prst="curvedConnector3">
              <a:avLst>
                <a:gd fmla="val 4500000" name="adj1"/>
              </a:avLst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lg" w="lg" type="triangle"/>
            </a:ln>
          </p:spPr>
        </p:cxnSp>
        <p:sp>
          <p:nvSpPr>
            <p:cNvPr id="743" name="Shape 743"/>
            <p:cNvSpPr txBox="1"/>
            <p:nvPr/>
          </p:nvSpPr>
          <p:spPr>
            <a:xfrm>
              <a:off x="5759349" y="5105400"/>
              <a:ext cx="3351699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Infeasible total ordering: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7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hape 748"/>
          <p:cNvSpPr txBox="1"/>
          <p:nvPr>
            <p:ph type="title"/>
          </p:nvPr>
        </p:nvSpPr>
        <p:spPr>
          <a:xfrm>
            <a:off x="381000" y="457200"/>
            <a:ext cx="85344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Example: Two consecutive </a:t>
            </a: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9" name="Shape 749"/>
          <p:cNvSpPr txBox="1"/>
          <p:nvPr/>
        </p:nvSpPr>
        <p:spPr>
          <a:xfrm>
            <a:off x="228600" y="1676400"/>
            <a:ext cx="3009511" cy="2308324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fork2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"L0\n"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fork();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"L1\n"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fork();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"Bye\n"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750" name="Shape 750"/>
          <p:cNvGrpSpPr/>
          <p:nvPr/>
        </p:nvGrpSpPr>
        <p:grpSpPr>
          <a:xfrm>
            <a:off x="3588921" y="1295400"/>
            <a:ext cx="4640679" cy="2667000"/>
            <a:chOff x="3124200" y="3505200"/>
            <a:chExt cx="4640679" cy="2667000"/>
          </a:xfrm>
        </p:grpSpPr>
        <p:sp>
          <p:nvSpPr>
            <p:cNvPr id="751" name="Shape 751"/>
            <p:cNvSpPr/>
            <p:nvPr/>
          </p:nvSpPr>
          <p:spPr>
            <a:xfrm>
              <a:off x="3511276" y="5796289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52" name="Shape 752"/>
            <p:cNvSpPr txBox="1"/>
            <p:nvPr/>
          </p:nvSpPr>
          <p:spPr>
            <a:xfrm>
              <a:off x="3124200" y="5833646"/>
              <a:ext cx="928459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53" name="Shape 753"/>
            <p:cNvSpPr/>
            <p:nvPr/>
          </p:nvSpPr>
          <p:spPr>
            <a:xfrm>
              <a:off x="5365188" y="5783589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54" name="Shape 754"/>
            <p:cNvSpPr/>
            <p:nvPr/>
          </p:nvSpPr>
          <p:spPr>
            <a:xfrm>
              <a:off x="6295522" y="5786977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55" name="Shape 755"/>
            <p:cNvSpPr txBox="1"/>
            <p:nvPr/>
          </p:nvSpPr>
          <p:spPr>
            <a:xfrm>
              <a:off x="4915812" y="5820946"/>
              <a:ext cx="950256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756" name="Shape 756"/>
            <p:cNvCxnSpPr/>
            <p:nvPr/>
          </p:nvCxnSpPr>
          <p:spPr>
            <a:xfrm rot="-5400000">
              <a:off x="6465299" y="5057784"/>
              <a:ext cx="640392" cy="885933"/>
            </a:xfrm>
            <a:prstGeom prst="bentConnector2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757" name="Shape 757"/>
            <p:cNvSpPr/>
            <p:nvPr/>
          </p:nvSpPr>
          <p:spPr>
            <a:xfrm>
              <a:off x="7244278" y="5122129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cxnSp>
          <p:nvCxnSpPr>
            <p:cNvPr id="758" name="Shape 758"/>
            <p:cNvCxnSpPr/>
            <p:nvPr/>
          </p:nvCxnSpPr>
          <p:spPr>
            <a:xfrm flipH="1" rot="10800000">
              <a:off x="5456628" y="5825921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759" name="Shape 759"/>
            <p:cNvCxnSpPr/>
            <p:nvPr/>
          </p:nvCxnSpPr>
          <p:spPr>
            <a:xfrm flipH="1" rot="10800000">
              <a:off x="3602716" y="5835233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760" name="Shape 760"/>
            <p:cNvSpPr txBox="1"/>
            <p:nvPr/>
          </p:nvSpPr>
          <p:spPr>
            <a:xfrm>
              <a:off x="5866167" y="5820946"/>
              <a:ext cx="94722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fork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61" name="Shape 761"/>
            <p:cNvSpPr txBox="1"/>
            <p:nvPr/>
          </p:nvSpPr>
          <p:spPr>
            <a:xfrm>
              <a:off x="6817657" y="5105400"/>
              <a:ext cx="94722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762" name="Shape 762"/>
            <p:cNvCxnSpPr/>
            <p:nvPr/>
          </p:nvCxnSpPr>
          <p:spPr>
            <a:xfrm flipH="1" rot="10800000">
              <a:off x="6381242" y="5819145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763" name="Shape 763"/>
            <p:cNvSpPr/>
            <p:nvPr/>
          </p:nvSpPr>
          <p:spPr>
            <a:xfrm>
              <a:off x="7220136" y="5767075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64" name="Shape 764"/>
            <p:cNvSpPr txBox="1"/>
            <p:nvPr/>
          </p:nvSpPr>
          <p:spPr>
            <a:xfrm>
              <a:off x="6787989" y="5820946"/>
              <a:ext cx="94722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65" name="Shape 765"/>
            <p:cNvSpPr/>
            <p:nvPr/>
          </p:nvSpPr>
          <p:spPr>
            <a:xfrm>
              <a:off x="4438088" y="5796289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66" name="Shape 766"/>
            <p:cNvSpPr txBox="1"/>
            <p:nvPr/>
          </p:nvSpPr>
          <p:spPr>
            <a:xfrm>
              <a:off x="4151866" y="5833646"/>
              <a:ext cx="667623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fork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767" name="Shape 767"/>
            <p:cNvCxnSpPr/>
            <p:nvPr/>
          </p:nvCxnSpPr>
          <p:spPr>
            <a:xfrm flipH="1" rot="10800000">
              <a:off x="4529528" y="5828457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768" name="Shape 768"/>
            <p:cNvCxnSpPr>
              <a:endCxn id="769" idx="2"/>
            </p:cNvCxnSpPr>
            <p:nvPr/>
          </p:nvCxnSpPr>
          <p:spPr>
            <a:xfrm rot="-5400000">
              <a:off x="4294188" y="4725309"/>
              <a:ext cx="1262400" cy="879600"/>
            </a:xfrm>
            <a:prstGeom prst="bentConnector2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769" name="Shape 769"/>
            <p:cNvSpPr/>
            <p:nvPr/>
          </p:nvSpPr>
          <p:spPr>
            <a:xfrm>
              <a:off x="5365188" y="4488189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70" name="Shape 770"/>
            <p:cNvSpPr/>
            <p:nvPr/>
          </p:nvSpPr>
          <p:spPr>
            <a:xfrm>
              <a:off x="6295522" y="4491577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71" name="Shape 771"/>
            <p:cNvSpPr txBox="1"/>
            <p:nvPr/>
          </p:nvSpPr>
          <p:spPr>
            <a:xfrm>
              <a:off x="4878277" y="4495800"/>
              <a:ext cx="1017034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772" name="Shape 772"/>
            <p:cNvCxnSpPr/>
            <p:nvPr/>
          </p:nvCxnSpPr>
          <p:spPr>
            <a:xfrm rot="-5400000">
              <a:off x="6476216" y="3743554"/>
              <a:ext cx="640396" cy="864095"/>
            </a:xfrm>
            <a:prstGeom prst="bentConnector2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773" name="Shape 773"/>
            <p:cNvSpPr/>
            <p:nvPr/>
          </p:nvSpPr>
          <p:spPr>
            <a:xfrm>
              <a:off x="7244278" y="3796982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cxnSp>
          <p:nvCxnSpPr>
            <p:cNvPr id="774" name="Shape 774"/>
            <p:cNvCxnSpPr/>
            <p:nvPr/>
          </p:nvCxnSpPr>
          <p:spPr>
            <a:xfrm flipH="1" rot="10800000">
              <a:off x="5456628" y="4530521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775" name="Shape 775"/>
            <p:cNvSpPr txBox="1"/>
            <p:nvPr/>
          </p:nvSpPr>
          <p:spPr>
            <a:xfrm>
              <a:off x="5866167" y="4525546"/>
              <a:ext cx="94722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fork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76" name="Shape 776"/>
            <p:cNvSpPr txBox="1"/>
            <p:nvPr/>
          </p:nvSpPr>
          <p:spPr>
            <a:xfrm>
              <a:off x="6817657" y="3846512"/>
              <a:ext cx="94722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777" name="Shape 777"/>
            <p:cNvCxnSpPr/>
            <p:nvPr/>
          </p:nvCxnSpPr>
          <p:spPr>
            <a:xfrm flipH="1" rot="10800000">
              <a:off x="6381242" y="4523745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778" name="Shape 778"/>
            <p:cNvSpPr/>
            <p:nvPr/>
          </p:nvSpPr>
          <p:spPr>
            <a:xfrm>
              <a:off x="7220136" y="4471675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79" name="Shape 779"/>
            <p:cNvSpPr txBox="1"/>
            <p:nvPr/>
          </p:nvSpPr>
          <p:spPr>
            <a:xfrm>
              <a:off x="6787989" y="4525546"/>
              <a:ext cx="947222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80" name="Shape 780"/>
            <p:cNvSpPr txBox="1"/>
            <p:nvPr/>
          </p:nvSpPr>
          <p:spPr>
            <a:xfrm>
              <a:off x="6913523" y="3505200"/>
              <a:ext cx="795337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Bye</a:t>
              </a:r>
              <a:endParaRPr b="1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81" name="Shape 781"/>
            <p:cNvSpPr txBox="1"/>
            <p:nvPr/>
          </p:nvSpPr>
          <p:spPr>
            <a:xfrm>
              <a:off x="3379073" y="5528846"/>
              <a:ext cx="430927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L0</a:t>
              </a:r>
              <a:endParaRPr b="1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82" name="Shape 782"/>
            <p:cNvSpPr txBox="1"/>
            <p:nvPr/>
          </p:nvSpPr>
          <p:spPr>
            <a:xfrm>
              <a:off x="7034547" y="4800600"/>
              <a:ext cx="554058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Bye</a:t>
              </a:r>
              <a:endParaRPr b="1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83" name="Shape 783"/>
            <p:cNvSpPr txBox="1"/>
            <p:nvPr/>
          </p:nvSpPr>
          <p:spPr>
            <a:xfrm>
              <a:off x="5207873" y="5496311"/>
              <a:ext cx="430927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L1</a:t>
              </a:r>
              <a:endParaRPr b="1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84" name="Shape 784"/>
            <p:cNvSpPr txBox="1"/>
            <p:nvPr/>
          </p:nvSpPr>
          <p:spPr>
            <a:xfrm>
              <a:off x="5207873" y="4191000"/>
              <a:ext cx="430927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L1</a:t>
              </a:r>
              <a:endParaRPr b="1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85" name="Shape 785"/>
            <p:cNvSpPr txBox="1"/>
            <p:nvPr/>
          </p:nvSpPr>
          <p:spPr>
            <a:xfrm>
              <a:off x="7010400" y="5452646"/>
              <a:ext cx="554058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Bye</a:t>
              </a:r>
              <a:endParaRPr b="1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86" name="Shape 786"/>
            <p:cNvSpPr txBox="1"/>
            <p:nvPr/>
          </p:nvSpPr>
          <p:spPr>
            <a:xfrm>
              <a:off x="6858000" y="4157246"/>
              <a:ext cx="795337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Bye</a:t>
              </a:r>
              <a:endParaRPr b="1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787" name="Shape 787"/>
          <p:cNvSpPr txBox="1"/>
          <p:nvPr/>
        </p:nvSpPr>
        <p:spPr>
          <a:xfrm>
            <a:off x="3747618" y="4267200"/>
            <a:ext cx="1737938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Feasible output: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</p:txBody>
      </p:sp>
      <p:sp>
        <p:nvSpPr>
          <p:cNvPr id="788" name="Shape 788"/>
          <p:cNvSpPr txBox="1"/>
          <p:nvPr/>
        </p:nvSpPr>
        <p:spPr>
          <a:xfrm>
            <a:off x="6554050" y="4267200"/>
            <a:ext cx="1890436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Infeasible output: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</p:txBody>
      </p:sp>
      <p:sp>
        <p:nvSpPr>
          <p:cNvPr id="789" name="Shape 789"/>
          <p:cNvSpPr/>
          <p:nvPr/>
        </p:nvSpPr>
        <p:spPr>
          <a:xfrm>
            <a:off x="2090478" y="3640774"/>
            <a:ext cx="1205816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forks.c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3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Shape 794"/>
          <p:cNvSpPr txBox="1"/>
          <p:nvPr>
            <p:ph type="title"/>
          </p:nvPr>
        </p:nvSpPr>
        <p:spPr>
          <a:xfrm>
            <a:off x="457200" y="457200"/>
            <a:ext cx="8029551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Example: Nested </a:t>
            </a: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in parent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5" name="Shape 795"/>
          <p:cNvSpPr txBox="1"/>
          <p:nvPr/>
        </p:nvSpPr>
        <p:spPr>
          <a:xfrm>
            <a:off x="152400" y="1447800"/>
            <a:ext cx="3979165" cy="3139321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fork4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"L0\n"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(fork() !=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"L1\n"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(fork() !=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"L2\n"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"Bye\n"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796" name="Shape 796"/>
          <p:cNvGrpSpPr/>
          <p:nvPr/>
        </p:nvGrpSpPr>
        <p:grpSpPr>
          <a:xfrm>
            <a:off x="4090164" y="2068202"/>
            <a:ext cx="4863336" cy="1213951"/>
            <a:chOff x="2767585" y="4328459"/>
            <a:chExt cx="5721572" cy="1428183"/>
          </a:xfrm>
        </p:grpSpPr>
        <p:sp>
          <p:nvSpPr>
            <p:cNvPr id="797" name="Shape 797"/>
            <p:cNvSpPr/>
            <p:nvPr/>
          </p:nvSpPr>
          <p:spPr>
            <a:xfrm>
              <a:off x="3206476" y="5339089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98" name="Shape 798"/>
            <p:cNvSpPr txBox="1"/>
            <p:nvPr/>
          </p:nvSpPr>
          <p:spPr>
            <a:xfrm>
              <a:off x="2767585" y="5376446"/>
              <a:ext cx="1032089" cy="3801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99" name="Shape 799"/>
            <p:cNvSpPr/>
            <p:nvPr/>
          </p:nvSpPr>
          <p:spPr>
            <a:xfrm>
              <a:off x="5060388" y="5326389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00" name="Shape 800"/>
            <p:cNvSpPr/>
            <p:nvPr/>
          </p:nvSpPr>
          <p:spPr>
            <a:xfrm>
              <a:off x="5990722" y="5329777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01" name="Shape 801"/>
            <p:cNvSpPr txBox="1"/>
            <p:nvPr/>
          </p:nvSpPr>
          <p:spPr>
            <a:xfrm>
              <a:off x="4611011" y="5363746"/>
              <a:ext cx="1084145" cy="3801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802" name="Shape 802"/>
            <p:cNvCxnSpPr/>
            <p:nvPr/>
          </p:nvCxnSpPr>
          <p:spPr>
            <a:xfrm rot="-5400000">
              <a:off x="6160499" y="4600584"/>
              <a:ext cx="640392" cy="885933"/>
            </a:xfrm>
            <a:prstGeom prst="bentConnector2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803" name="Shape 803"/>
            <p:cNvSpPr/>
            <p:nvPr/>
          </p:nvSpPr>
          <p:spPr>
            <a:xfrm>
              <a:off x="6939478" y="4664929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cxnSp>
          <p:nvCxnSpPr>
            <p:cNvPr id="804" name="Shape 804"/>
            <p:cNvCxnSpPr/>
            <p:nvPr/>
          </p:nvCxnSpPr>
          <p:spPr>
            <a:xfrm flipH="1" rot="10800000">
              <a:off x="5151828" y="5368721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805" name="Shape 805"/>
            <p:cNvCxnSpPr/>
            <p:nvPr/>
          </p:nvCxnSpPr>
          <p:spPr>
            <a:xfrm flipH="1" rot="10800000">
              <a:off x="3297916" y="5378033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806" name="Shape 806"/>
            <p:cNvSpPr txBox="1"/>
            <p:nvPr/>
          </p:nvSpPr>
          <p:spPr>
            <a:xfrm>
              <a:off x="5561367" y="5363746"/>
              <a:ext cx="947222" cy="3801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fork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07" name="Shape 807"/>
            <p:cNvSpPr txBox="1"/>
            <p:nvPr/>
          </p:nvSpPr>
          <p:spPr>
            <a:xfrm>
              <a:off x="6512857" y="4648200"/>
              <a:ext cx="1128428" cy="3801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808" name="Shape 808"/>
            <p:cNvCxnSpPr/>
            <p:nvPr/>
          </p:nvCxnSpPr>
          <p:spPr>
            <a:xfrm flipH="1" rot="10800000">
              <a:off x="6076442" y="5361945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809" name="Shape 809"/>
            <p:cNvSpPr/>
            <p:nvPr/>
          </p:nvSpPr>
          <p:spPr>
            <a:xfrm>
              <a:off x="6915336" y="5309875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10" name="Shape 810"/>
            <p:cNvSpPr txBox="1"/>
            <p:nvPr/>
          </p:nvSpPr>
          <p:spPr>
            <a:xfrm>
              <a:off x="6435216" y="5363746"/>
              <a:ext cx="1192488" cy="3801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11" name="Shape 811"/>
            <p:cNvSpPr/>
            <p:nvPr/>
          </p:nvSpPr>
          <p:spPr>
            <a:xfrm>
              <a:off x="4133288" y="5339089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12" name="Shape 812"/>
            <p:cNvSpPr txBox="1"/>
            <p:nvPr/>
          </p:nvSpPr>
          <p:spPr>
            <a:xfrm>
              <a:off x="3847065" y="5376446"/>
              <a:ext cx="763947" cy="3801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fork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813" name="Shape 813"/>
            <p:cNvCxnSpPr/>
            <p:nvPr/>
          </p:nvCxnSpPr>
          <p:spPr>
            <a:xfrm flipH="1" rot="10800000">
              <a:off x="4224728" y="5371257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814" name="Shape 814"/>
            <p:cNvCxnSpPr>
              <a:stCxn id="812" idx="0"/>
            </p:cNvCxnSpPr>
            <p:nvPr/>
          </p:nvCxnSpPr>
          <p:spPr>
            <a:xfrm rot="-5400000">
              <a:off x="4307338" y="4620146"/>
              <a:ext cx="678000" cy="834600"/>
            </a:xfrm>
            <a:prstGeom prst="bentConnector2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815" name="Shape 815"/>
            <p:cNvSpPr/>
            <p:nvPr/>
          </p:nvSpPr>
          <p:spPr>
            <a:xfrm>
              <a:off x="5060388" y="4627889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16" name="Shape 816"/>
            <p:cNvSpPr txBox="1"/>
            <p:nvPr/>
          </p:nvSpPr>
          <p:spPr>
            <a:xfrm>
              <a:off x="4573477" y="4622800"/>
              <a:ext cx="1121679" cy="3801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17" name="Shape 817"/>
            <p:cNvSpPr txBox="1"/>
            <p:nvPr/>
          </p:nvSpPr>
          <p:spPr>
            <a:xfrm>
              <a:off x="3045305" y="4994354"/>
              <a:ext cx="488866" cy="3801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L0</a:t>
              </a:r>
              <a:endPara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18" name="Shape 818"/>
            <p:cNvSpPr txBox="1"/>
            <p:nvPr/>
          </p:nvSpPr>
          <p:spPr>
            <a:xfrm>
              <a:off x="6694440" y="4328459"/>
              <a:ext cx="624672" cy="3801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Bye</a:t>
              </a:r>
              <a:endPara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19" name="Shape 819"/>
            <p:cNvSpPr txBox="1"/>
            <p:nvPr/>
          </p:nvSpPr>
          <p:spPr>
            <a:xfrm>
              <a:off x="4874105" y="4994354"/>
              <a:ext cx="488866" cy="3801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L1</a:t>
              </a:r>
              <a:endPara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20" name="Shape 820"/>
            <p:cNvSpPr txBox="1"/>
            <p:nvPr/>
          </p:nvSpPr>
          <p:spPr>
            <a:xfrm>
              <a:off x="4806202" y="4328459"/>
              <a:ext cx="624672" cy="3801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Bye</a:t>
              </a:r>
              <a:endPara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21" name="Shape 821"/>
            <p:cNvSpPr txBox="1"/>
            <p:nvPr/>
          </p:nvSpPr>
          <p:spPr>
            <a:xfrm>
              <a:off x="6738196" y="4994354"/>
              <a:ext cx="488866" cy="3801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L2</a:t>
              </a:r>
              <a:endPara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822" name="Shape 822"/>
            <p:cNvCxnSpPr/>
            <p:nvPr/>
          </p:nvCxnSpPr>
          <p:spPr>
            <a:xfrm flipH="1" rot="10800000">
              <a:off x="7009706" y="5346700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823" name="Shape 823"/>
            <p:cNvSpPr/>
            <p:nvPr/>
          </p:nvSpPr>
          <p:spPr>
            <a:xfrm>
              <a:off x="7848600" y="5289981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24" name="Shape 824"/>
            <p:cNvSpPr txBox="1"/>
            <p:nvPr/>
          </p:nvSpPr>
          <p:spPr>
            <a:xfrm>
              <a:off x="7430411" y="5350088"/>
              <a:ext cx="1058746" cy="3801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25" name="Shape 825"/>
            <p:cNvSpPr txBox="1"/>
            <p:nvPr/>
          </p:nvSpPr>
          <p:spPr>
            <a:xfrm>
              <a:off x="7627705" y="4994354"/>
              <a:ext cx="624672" cy="3801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Bye</a:t>
              </a:r>
              <a:endPara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826" name="Shape 826"/>
          <p:cNvSpPr txBox="1"/>
          <p:nvPr/>
        </p:nvSpPr>
        <p:spPr>
          <a:xfrm>
            <a:off x="4357218" y="4089400"/>
            <a:ext cx="1737938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Feasible output: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</p:txBody>
      </p:sp>
      <p:sp>
        <p:nvSpPr>
          <p:cNvPr id="827" name="Shape 827"/>
          <p:cNvSpPr txBox="1"/>
          <p:nvPr/>
        </p:nvSpPr>
        <p:spPr>
          <a:xfrm>
            <a:off x="6884250" y="4089400"/>
            <a:ext cx="1890436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Infeasible output: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L2</a:t>
            </a:r>
            <a:endParaRPr/>
          </a:p>
        </p:txBody>
      </p:sp>
      <p:sp>
        <p:nvSpPr>
          <p:cNvPr id="828" name="Shape 828"/>
          <p:cNvSpPr/>
          <p:nvPr/>
        </p:nvSpPr>
        <p:spPr>
          <a:xfrm>
            <a:off x="2915978" y="4224974"/>
            <a:ext cx="1205816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forks.c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2" name="Shape 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Shape 833"/>
          <p:cNvSpPr txBox="1"/>
          <p:nvPr>
            <p:ph type="title"/>
          </p:nvPr>
        </p:nvSpPr>
        <p:spPr>
          <a:xfrm>
            <a:off x="380999" y="457200"/>
            <a:ext cx="8434737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Example: Nested </a:t>
            </a: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in children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4" name="Shape 834"/>
          <p:cNvSpPr txBox="1"/>
          <p:nvPr/>
        </p:nvSpPr>
        <p:spPr>
          <a:xfrm>
            <a:off x="173493" y="1536690"/>
            <a:ext cx="3979165" cy="3139321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fork5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"L0\n"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(fork() ==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"L1\n"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(fork() ==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"L2\n"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"Bye\n"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35" name="Shape 835"/>
          <p:cNvSpPr/>
          <p:nvPr/>
        </p:nvSpPr>
        <p:spPr>
          <a:xfrm>
            <a:off x="4526721" y="3226481"/>
            <a:ext cx="77724" cy="77724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36" name="Shape 836"/>
          <p:cNvSpPr txBox="1"/>
          <p:nvPr/>
        </p:nvSpPr>
        <p:spPr>
          <a:xfrm>
            <a:off x="4153664" y="3258235"/>
            <a:ext cx="877276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</a:t>
            </a:r>
            <a:endParaRPr b="1" sz="15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837" name="Shape 837"/>
          <p:cNvCxnSpPr/>
          <p:nvPr/>
        </p:nvCxnSpPr>
        <p:spPr>
          <a:xfrm flipH="1" rot="10800000">
            <a:off x="4604445" y="3259584"/>
            <a:ext cx="713060" cy="288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838" name="Shape 838"/>
          <p:cNvSpPr txBox="1"/>
          <p:nvPr/>
        </p:nvSpPr>
        <p:spPr>
          <a:xfrm>
            <a:off x="4389726" y="2933458"/>
            <a:ext cx="415536" cy="323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L0</a:t>
            </a:r>
            <a:endParaRPr b="1" sz="15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39" name="Shape 839"/>
          <p:cNvSpPr txBox="1"/>
          <p:nvPr/>
        </p:nvSpPr>
        <p:spPr>
          <a:xfrm>
            <a:off x="4420718" y="4089400"/>
            <a:ext cx="172976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Feasible output: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0" name="Shape 840"/>
          <p:cNvSpPr txBox="1"/>
          <p:nvPr/>
        </p:nvSpPr>
        <p:spPr>
          <a:xfrm>
            <a:off x="6947750" y="4089400"/>
            <a:ext cx="188019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Infeasible output: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1" name="Shape 841"/>
          <p:cNvSpPr/>
          <p:nvPr/>
        </p:nvSpPr>
        <p:spPr>
          <a:xfrm>
            <a:off x="2904610" y="4318348"/>
            <a:ext cx="1205816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forks.c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5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Shape 846"/>
          <p:cNvSpPr txBox="1"/>
          <p:nvPr>
            <p:ph type="title"/>
          </p:nvPr>
        </p:nvSpPr>
        <p:spPr>
          <a:xfrm>
            <a:off x="380999" y="457200"/>
            <a:ext cx="8434737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Example: Nested </a:t>
            </a: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in children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7" name="Shape 847"/>
          <p:cNvSpPr txBox="1"/>
          <p:nvPr/>
        </p:nvSpPr>
        <p:spPr>
          <a:xfrm>
            <a:off x="173493" y="1536690"/>
            <a:ext cx="3979165" cy="3139321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fork5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"L0\n"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(fork() ==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"L1\n"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8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(fork() ==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"L2\n"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8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"Bye\n"</a:t>
            </a: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848" name="Shape 848"/>
          <p:cNvGrpSpPr/>
          <p:nvPr/>
        </p:nvGrpSpPr>
        <p:grpSpPr>
          <a:xfrm>
            <a:off x="4153664" y="1799014"/>
            <a:ext cx="4863336" cy="1782386"/>
            <a:chOff x="4153664" y="1487067"/>
            <a:chExt cx="4863336" cy="1782386"/>
          </a:xfrm>
        </p:grpSpPr>
        <p:sp>
          <p:nvSpPr>
            <p:cNvPr id="849" name="Shape 849"/>
            <p:cNvSpPr/>
            <p:nvPr/>
          </p:nvSpPr>
          <p:spPr>
            <a:xfrm>
              <a:off x="4526721" y="2914534"/>
              <a:ext cx="77724" cy="77724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50" name="Shape 850"/>
            <p:cNvSpPr txBox="1"/>
            <p:nvPr/>
          </p:nvSpPr>
          <p:spPr>
            <a:xfrm>
              <a:off x="4153664" y="2946288"/>
              <a:ext cx="877276" cy="323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51" name="Shape 851"/>
            <p:cNvSpPr/>
            <p:nvPr/>
          </p:nvSpPr>
          <p:spPr>
            <a:xfrm>
              <a:off x="6102546" y="2903739"/>
              <a:ext cx="77724" cy="77724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52" name="Shape 852"/>
            <p:cNvSpPr/>
            <p:nvPr/>
          </p:nvSpPr>
          <p:spPr>
            <a:xfrm>
              <a:off x="6893330" y="2335164"/>
              <a:ext cx="77724" cy="77724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53" name="Shape 853"/>
            <p:cNvSpPr txBox="1"/>
            <p:nvPr/>
          </p:nvSpPr>
          <p:spPr>
            <a:xfrm>
              <a:off x="5720576" y="2935493"/>
              <a:ext cx="921523" cy="323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854" name="Shape 854"/>
            <p:cNvCxnSpPr/>
            <p:nvPr/>
          </p:nvCxnSpPr>
          <p:spPr>
            <a:xfrm rot="-5400000">
              <a:off x="7037642" y="1715351"/>
              <a:ext cx="544331" cy="753043"/>
            </a:xfrm>
            <a:prstGeom prst="bentConnector2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855" name="Shape 855"/>
            <p:cNvSpPr/>
            <p:nvPr/>
          </p:nvSpPr>
          <p:spPr>
            <a:xfrm>
              <a:off x="7699773" y="1770045"/>
              <a:ext cx="77724" cy="77724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cxnSp>
          <p:nvCxnSpPr>
            <p:cNvPr id="856" name="Shape 856"/>
            <p:cNvCxnSpPr/>
            <p:nvPr/>
          </p:nvCxnSpPr>
          <p:spPr>
            <a:xfrm flipH="1" rot="10800000">
              <a:off x="6180270" y="2368266"/>
              <a:ext cx="713060" cy="288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857" name="Shape 857"/>
            <p:cNvCxnSpPr/>
            <p:nvPr/>
          </p:nvCxnSpPr>
          <p:spPr>
            <a:xfrm flipH="1" rot="10800000">
              <a:off x="4604445" y="2947637"/>
              <a:ext cx="713060" cy="288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858" name="Shape 858"/>
            <p:cNvSpPr txBox="1"/>
            <p:nvPr/>
          </p:nvSpPr>
          <p:spPr>
            <a:xfrm>
              <a:off x="6528379" y="2305691"/>
              <a:ext cx="805139" cy="323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fork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59" name="Shape 859"/>
            <p:cNvSpPr txBox="1"/>
            <p:nvPr/>
          </p:nvSpPr>
          <p:spPr>
            <a:xfrm>
              <a:off x="7337145" y="1755826"/>
              <a:ext cx="959164" cy="323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860" name="Shape 860"/>
            <p:cNvCxnSpPr/>
            <p:nvPr/>
          </p:nvCxnSpPr>
          <p:spPr>
            <a:xfrm flipH="1" rot="10800000">
              <a:off x="6966192" y="2362507"/>
              <a:ext cx="713060" cy="288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861" name="Shape 861"/>
            <p:cNvSpPr/>
            <p:nvPr/>
          </p:nvSpPr>
          <p:spPr>
            <a:xfrm>
              <a:off x="7679252" y="2318247"/>
              <a:ext cx="77724" cy="77724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62" name="Shape 862"/>
            <p:cNvSpPr txBox="1"/>
            <p:nvPr/>
          </p:nvSpPr>
          <p:spPr>
            <a:xfrm>
              <a:off x="7271150" y="2305691"/>
              <a:ext cx="1013615" cy="323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63" name="Shape 863"/>
            <p:cNvSpPr/>
            <p:nvPr/>
          </p:nvSpPr>
          <p:spPr>
            <a:xfrm>
              <a:off x="5314512" y="2914534"/>
              <a:ext cx="77724" cy="77724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64" name="Shape 864"/>
            <p:cNvSpPr txBox="1"/>
            <p:nvPr/>
          </p:nvSpPr>
          <p:spPr>
            <a:xfrm>
              <a:off x="5071222" y="2946288"/>
              <a:ext cx="649355" cy="323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fork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865" name="Shape 865"/>
            <p:cNvCxnSpPr/>
            <p:nvPr/>
          </p:nvCxnSpPr>
          <p:spPr>
            <a:xfrm flipH="1" rot="10800000">
              <a:off x="5392235" y="2941877"/>
              <a:ext cx="713060" cy="288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866" name="Shape 866"/>
            <p:cNvCxnSpPr>
              <a:stCxn id="864" idx="0"/>
            </p:cNvCxnSpPr>
            <p:nvPr/>
          </p:nvCxnSpPr>
          <p:spPr>
            <a:xfrm rot="-5400000">
              <a:off x="5462499" y="2303388"/>
              <a:ext cx="576300" cy="709500"/>
            </a:xfrm>
            <a:prstGeom prst="bentConnector2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867" name="Shape 867"/>
            <p:cNvSpPr/>
            <p:nvPr/>
          </p:nvSpPr>
          <p:spPr>
            <a:xfrm>
              <a:off x="6102546" y="2310017"/>
              <a:ext cx="77724" cy="77724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68" name="Shape 868"/>
            <p:cNvSpPr txBox="1"/>
            <p:nvPr/>
          </p:nvSpPr>
          <p:spPr>
            <a:xfrm>
              <a:off x="5562600" y="2305691"/>
              <a:ext cx="990551" cy="323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69" name="Shape 869"/>
            <p:cNvSpPr txBox="1"/>
            <p:nvPr/>
          </p:nvSpPr>
          <p:spPr>
            <a:xfrm>
              <a:off x="4389726" y="2621511"/>
              <a:ext cx="415536" cy="323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L0</a:t>
              </a:r>
              <a:endPara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70" name="Shape 870"/>
            <p:cNvSpPr txBox="1"/>
            <p:nvPr/>
          </p:nvSpPr>
          <p:spPr>
            <a:xfrm>
              <a:off x="7549209" y="1487067"/>
              <a:ext cx="415536" cy="323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L2</a:t>
              </a:r>
              <a:endPara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71" name="Shape 871"/>
            <p:cNvSpPr txBox="1"/>
            <p:nvPr/>
          </p:nvSpPr>
          <p:spPr>
            <a:xfrm>
              <a:off x="5886489" y="2621511"/>
              <a:ext cx="530971" cy="323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Bye</a:t>
              </a:r>
              <a:endPara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72" name="Shape 872"/>
            <p:cNvSpPr txBox="1"/>
            <p:nvPr/>
          </p:nvSpPr>
          <p:spPr>
            <a:xfrm>
              <a:off x="5944206" y="2055502"/>
              <a:ext cx="415536" cy="323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L1</a:t>
              </a:r>
              <a:endPara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73" name="Shape 873"/>
            <p:cNvSpPr txBox="1"/>
            <p:nvPr/>
          </p:nvSpPr>
          <p:spPr>
            <a:xfrm>
              <a:off x="7470966" y="2050056"/>
              <a:ext cx="530971" cy="323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Bye</a:t>
              </a:r>
              <a:endPara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874" name="Shape 874"/>
            <p:cNvCxnSpPr/>
            <p:nvPr/>
          </p:nvCxnSpPr>
          <p:spPr>
            <a:xfrm flipH="1" rot="10800000">
              <a:off x="7759467" y="1816191"/>
              <a:ext cx="713060" cy="288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875" name="Shape 875"/>
            <p:cNvSpPr/>
            <p:nvPr/>
          </p:nvSpPr>
          <p:spPr>
            <a:xfrm>
              <a:off x="8472527" y="1767980"/>
              <a:ext cx="77724" cy="77724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876" name="Shape 876"/>
            <p:cNvSpPr txBox="1"/>
            <p:nvPr/>
          </p:nvSpPr>
          <p:spPr>
            <a:xfrm>
              <a:off x="8117066" y="1755826"/>
              <a:ext cx="899934" cy="323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877" name="Shape 877"/>
            <p:cNvSpPr txBox="1"/>
            <p:nvPr/>
          </p:nvSpPr>
          <p:spPr>
            <a:xfrm>
              <a:off x="8284766" y="1487067"/>
              <a:ext cx="530971" cy="323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Bye</a:t>
              </a:r>
              <a:endPara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878" name="Shape 878"/>
          <p:cNvSpPr txBox="1"/>
          <p:nvPr/>
        </p:nvSpPr>
        <p:spPr>
          <a:xfrm>
            <a:off x="4420718" y="4089400"/>
            <a:ext cx="1737938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Feasible output: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</p:txBody>
      </p:sp>
      <p:sp>
        <p:nvSpPr>
          <p:cNvPr id="879" name="Shape 879"/>
          <p:cNvSpPr txBox="1"/>
          <p:nvPr/>
        </p:nvSpPr>
        <p:spPr>
          <a:xfrm>
            <a:off x="6947750" y="4089400"/>
            <a:ext cx="1890436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Infeasible output: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L2</a:t>
            </a:r>
            <a:endParaRPr/>
          </a:p>
        </p:txBody>
      </p:sp>
      <p:sp>
        <p:nvSpPr>
          <p:cNvPr id="880" name="Shape 880"/>
          <p:cNvSpPr/>
          <p:nvPr/>
        </p:nvSpPr>
        <p:spPr>
          <a:xfrm>
            <a:off x="2904610" y="4318348"/>
            <a:ext cx="1205816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forks.c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4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Shape 885"/>
          <p:cNvSpPr txBox="1"/>
          <p:nvPr>
            <p:ph type="title"/>
          </p:nvPr>
        </p:nvSpPr>
        <p:spPr>
          <a:xfrm>
            <a:off x="381000" y="417512"/>
            <a:ext cx="69977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Reaping Child Processes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6" name="Shape 886"/>
          <p:cNvSpPr txBox="1"/>
          <p:nvPr>
            <p:ph idx="1" type="body"/>
          </p:nvPr>
        </p:nvSpPr>
        <p:spPr>
          <a:xfrm>
            <a:off x="359679" y="1098550"/>
            <a:ext cx="8307387" cy="545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process terminates, it still consumes system resources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Examples: Exit status, various OS tables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Called a “zombie”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Living corpse, half alive and half dead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Reaping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Performed by parent on terminated child (using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wait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waitpid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 is given exit status information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Kernel then deletes zombie child process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if parent doesn’t reap?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any parent terminates without reaping a child, then the orphaned child will be reaped by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init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process (pid == 1)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So, only need explicit reaping in long-running processes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e.g., shells and servers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04800" y="493712"/>
            <a:ext cx="86868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Exceptional Control Flow</a:t>
            </a:r>
            <a:endParaRPr/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03213" y="1282700"/>
            <a:ext cx="8281987" cy="511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Exists at all levels of a computer system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level mechanisms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b="1" i="0" lang="en-US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Exceptions </a:t>
            </a:r>
            <a:endParaRPr b="1" i="0" sz="20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 in control flow in response to a system event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(i.e.,  change in system state)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Implemented using combination of hardware and OS software	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Higher level mechanisms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b="1" i="0" lang="en-US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Process context switch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Implemented by OS software and hardware timer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b="1" i="0" lang="en-US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Signals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Implemented by OS software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b="1" i="0" lang="en-US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Nonlocal jumps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setjmp()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longjmp()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Implemented by C runtime library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0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" name="Shape 891"/>
          <p:cNvSpPr txBox="1"/>
          <p:nvPr/>
        </p:nvSpPr>
        <p:spPr>
          <a:xfrm>
            <a:off x="152400" y="2438400"/>
            <a:ext cx="4998484" cy="2554545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</a:t>
            </a:r>
            <a:r>
              <a:rPr b="1"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./forks 7 &amp;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[1] 6639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Running Parent, PID = 6639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Terminating Child, PID = 6640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</a:t>
            </a:r>
            <a:r>
              <a:rPr b="1"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ps</a:t>
            </a:r>
            <a:endParaRPr b="1"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PID TTY          TIME CMD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6585 ttyp9    00:00:00 tcsh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6639 ttyp9    00:00:03 forks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6640 ttyp9    00:00:00 forks &lt;defunct&gt;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6641 ttyp9    00:00:00 ps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92" name="Shape 892"/>
          <p:cNvSpPr txBox="1"/>
          <p:nvPr>
            <p:ph type="title"/>
          </p:nvPr>
        </p:nvSpPr>
        <p:spPr>
          <a:xfrm>
            <a:off x="381000" y="504825"/>
            <a:ext cx="2006600" cy="1095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Zombie</a:t>
            </a:r>
            <a:b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endParaRPr/>
          </a:p>
        </p:txBody>
      </p:sp>
      <p:sp>
        <p:nvSpPr>
          <p:cNvPr id="893" name="Shape 893"/>
          <p:cNvSpPr/>
          <p:nvPr/>
        </p:nvSpPr>
        <p:spPr>
          <a:xfrm>
            <a:off x="7796007" y="2586714"/>
            <a:ext cx="1205816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forks.c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94" name="Shape 894"/>
          <p:cNvSpPr txBox="1"/>
          <p:nvPr/>
        </p:nvSpPr>
        <p:spPr>
          <a:xfrm>
            <a:off x="152400" y="2438400"/>
            <a:ext cx="3764172" cy="1077218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</a:t>
            </a:r>
            <a:r>
              <a:rPr b="1"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./forks 7 &amp;</a:t>
            </a:r>
            <a:endParaRPr b="1"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[1] 6639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Running Parent, PID = 6639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Terminating Child, PID = 6640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95" name="Shape 895"/>
          <p:cNvSpPr txBox="1"/>
          <p:nvPr/>
        </p:nvSpPr>
        <p:spPr>
          <a:xfrm>
            <a:off x="152400" y="2438400"/>
            <a:ext cx="4998484" cy="4003675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</a:t>
            </a:r>
            <a:r>
              <a:rPr b="1"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./forks 7 &amp;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[1] 6639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Running Parent, PID = 6639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Terminating Child, PID = 6640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</a:t>
            </a:r>
            <a:r>
              <a:rPr b="1"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ps</a:t>
            </a:r>
            <a:endParaRPr b="1"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PID TTY          TIME CMD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6585 ttyp9    00:00:00 tcsh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6639 ttyp9    00:00:03 forks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6640 ttyp9    00:00:00 forks &lt;defunct&gt;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6641 ttyp9    00:00:00 ps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</a:t>
            </a:r>
            <a:r>
              <a:rPr b="1"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kill 6639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[1]    Terminated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</a:t>
            </a:r>
            <a:r>
              <a:rPr b="1"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ps</a:t>
            </a:r>
            <a:endParaRPr b="1"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PID TTY          TIME CMD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6585 ttyp9    00:00:00 tcsh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6642 ttyp9    00:00:00 ps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96" name="Shape 896"/>
          <p:cNvSpPr txBox="1"/>
          <p:nvPr>
            <p:ph idx="1" type="body"/>
          </p:nvPr>
        </p:nvSpPr>
        <p:spPr>
          <a:xfrm>
            <a:off x="5638800" y="3994150"/>
            <a:ext cx="3505200" cy="2635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ps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shows child process as “defunct” (i.e., a zombie)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Killing parent allows child to be reaped by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init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897" name="Shape 897"/>
          <p:cNvCxnSpPr/>
          <p:nvPr/>
        </p:nvCxnSpPr>
        <p:spPr>
          <a:xfrm flipH="1">
            <a:off x="5067300" y="4419600"/>
            <a:ext cx="800101" cy="1524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med" w="med" type="stealth"/>
          </a:ln>
        </p:spPr>
      </p:cxnSp>
      <p:grpSp>
        <p:nvGrpSpPr>
          <p:cNvPr id="898" name="Shape 898"/>
          <p:cNvGrpSpPr/>
          <p:nvPr/>
        </p:nvGrpSpPr>
        <p:grpSpPr>
          <a:xfrm>
            <a:off x="3733800" y="5410200"/>
            <a:ext cx="2041080" cy="914400"/>
            <a:chOff x="3733800" y="5410200"/>
            <a:chExt cx="2041080" cy="914400"/>
          </a:xfrm>
        </p:grpSpPr>
        <p:cxnSp>
          <p:nvCxnSpPr>
            <p:cNvPr id="899" name="Shape 899"/>
            <p:cNvCxnSpPr/>
            <p:nvPr/>
          </p:nvCxnSpPr>
          <p:spPr>
            <a:xfrm flipH="1">
              <a:off x="4038600" y="5410200"/>
              <a:ext cx="1736280" cy="72390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900" name="Shape 900"/>
            <p:cNvSpPr/>
            <p:nvPr/>
          </p:nvSpPr>
          <p:spPr>
            <a:xfrm>
              <a:off x="3733800" y="5943600"/>
              <a:ext cx="228600" cy="381000"/>
            </a:xfrm>
            <a:prstGeom prst="rightBrace">
              <a:avLst>
                <a:gd fmla="val 8333" name="adj1"/>
                <a:gd fmla="val 50000" name="adj2"/>
              </a:avLst>
            </a:prstGeom>
            <a:noFill/>
            <a:ln cap="flat" cmpd="sng" w="25400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</p:grpSp>
      <p:sp>
        <p:nvSpPr>
          <p:cNvPr id="901" name="Shape 901"/>
          <p:cNvSpPr txBox="1"/>
          <p:nvPr/>
        </p:nvSpPr>
        <p:spPr>
          <a:xfrm>
            <a:off x="2547938" y="482164"/>
            <a:ext cx="6453885" cy="2462213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4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fork7</a:t>
            </a: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b="1"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4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(fork() ==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4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Child */</a:t>
            </a:r>
            <a:endParaRPr b="1"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</a:t>
            </a:r>
            <a:r>
              <a:rPr b="1" lang="en-US" sz="14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"Terminating Child, PID = %d\n"</a:t>
            </a: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getpid());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exit(0);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 </a:t>
            </a:r>
            <a:r>
              <a:rPr b="1" lang="en-US" sz="14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</a:t>
            </a:r>
            <a:r>
              <a:rPr b="1" lang="en-US" sz="14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"Running Parent, PID = %d\n"</a:t>
            </a: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getpid());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4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(1)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; </a:t>
            </a:r>
            <a:r>
              <a:rPr b="1" lang="en-US" sz="14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Infinite loop */</a:t>
            </a:r>
            <a:endParaRPr b="1"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4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5" name="Shape 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" name="Shape 906"/>
          <p:cNvSpPr txBox="1"/>
          <p:nvPr/>
        </p:nvSpPr>
        <p:spPr>
          <a:xfrm>
            <a:off x="228600" y="3352800"/>
            <a:ext cx="3887603" cy="830997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</a:t>
            </a:r>
            <a:r>
              <a:rPr b="1"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./forks 8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Terminating Parent, PID = 6675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Running Child, PID = 6676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07" name="Shape 907"/>
          <p:cNvSpPr txBox="1"/>
          <p:nvPr>
            <p:ph type="title"/>
          </p:nvPr>
        </p:nvSpPr>
        <p:spPr>
          <a:xfrm>
            <a:off x="152400" y="304800"/>
            <a:ext cx="3657600" cy="16176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Non-</a:t>
            </a:r>
            <a:b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terminating</a:t>
            </a:r>
            <a:b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 Example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8" name="Shape 908"/>
          <p:cNvSpPr txBox="1"/>
          <p:nvPr>
            <p:ph idx="1" type="body"/>
          </p:nvPr>
        </p:nvSpPr>
        <p:spPr>
          <a:xfrm>
            <a:off x="4356100" y="3765550"/>
            <a:ext cx="4330700" cy="271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 process still active even though parent has terminated</a:t>
            </a:r>
            <a:endParaRPr/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Must kill child explicitly, or else will keep running indefinitely</a:t>
            </a:r>
            <a:endParaRPr/>
          </a:p>
        </p:txBody>
      </p:sp>
      <p:sp>
        <p:nvSpPr>
          <p:cNvPr id="909" name="Shape 909"/>
          <p:cNvSpPr/>
          <p:nvPr/>
        </p:nvSpPr>
        <p:spPr>
          <a:xfrm>
            <a:off x="7824769" y="3258881"/>
            <a:ext cx="1205816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forks.c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10" name="Shape 910"/>
          <p:cNvSpPr txBox="1"/>
          <p:nvPr/>
        </p:nvSpPr>
        <p:spPr>
          <a:xfrm>
            <a:off x="228600" y="3352800"/>
            <a:ext cx="3887603" cy="2062103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</a:t>
            </a:r>
            <a:r>
              <a:rPr b="1"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./forks 8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Terminating Parent, PID = 6675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Running Child, PID = 6676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</a:t>
            </a:r>
            <a:r>
              <a:rPr b="1"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ps</a:t>
            </a:r>
            <a:endParaRPr b="1"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PID TTY          TIME CMD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6585 ttyp9    00:00:00 tcsh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6676 ttyp9    00:00:06 forks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6677 ttyp9    00:00:00 ps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11" name="Shape 911"/>
          <p:cNvSpPr txBox="1"/>
          <p:nvPr/>
        </p:nvSpPr>
        <p:spPr>
          <a:xfrm>
            <a:off x="228600" y="3352800"/>
            <a:ext cx="3851275" cy="327025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</a:t>
            </a:r>
            <a:r>
              <a:rPr b="1"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./forks 8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Terminating Parent, PID = 6675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Running Child, PID = 6676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</a:t>
            </a:r>
            <a:r>
              <a:rPr b="1"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ps</a:t>
            </a:r>
            <a:endParaRPr b="1" i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PID TTY          TIME CMD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6585 ttyp9    00:00:00 tcsh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6676 ttyp9    00:00:06 forks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6677 ttyp9    00:00:00 ps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kill 6676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ps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PID TTY          TIME CMD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6585 ttyp9    00:00:00 tcsh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6678 ttyp9    00:00:00 ps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12" name="Shape 912"/>
          <p:cNvSpPr txBox="1"/>
          <p:nvPr/>
        </p:nvSpPr>
        <p:spPr>
          <a:xfrm>
            <a:off x="3276600" y="279400"/>
            <a:ext cx="5743580" cy="3323987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5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fork8</a:t>
            </a: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5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(fork() ==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5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Child */</a:t>
            </a:r>
            <a:endParaRPr b="1" sz="15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</a:t>
            </a:r>
            <a:r>
              <a:rPr b="1" lang="en-US" sz="15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"Running Child, PID = %d\n"</a:t>
            </a: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getpid());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5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(1)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; </a:t>
            </a:r>
            <a:r>
              <a:rPr b="1" lang="en-US" sz="15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Infinite loop */</a:t>
            </a:r>
            <a:endParaRPr b="1" sz="15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 </a:t>
            </a:r>
            <a:r>
              <a:rPr b="1" lang="en-US" sz="15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</a:t>
            </a:r>
            <a:r>
              <a:rPr b="1" lang="en-US" sz="15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"Terminating Parent, PID = %d\n"</a:t>
            </a: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getpid());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exit(0);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cxnSp>
        <p:nvCxnSpPr>
          <p:cNvPr id="913" name="Shape 913"/>
          <p:cNvCxnSpPr/>
          <p:nvPr/>
        </p:nvCxnSpPr>
        <p:spPr>
          <a:xfrm flipH="1">
            <a:off x="3810000" y="4038600"/>
            <a:ext cx="622300" cy="9144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914" name="Shape 914"/>
          <p:cNvCxnSpPr/>
          <p:nvPr/>
        </p:nvCxnSpPr>
        <p:spPr>
          <a:xfrm flipH="1">
            <a:off x="2362200" y="5029200"/>
            <a:ext cx="2070100" cy="4572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8" name="Shape 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Shape 919"/>
          <p:cNvSpPr txBox="1"/>
          <p:nvPr>
            <p:ph type="title"/>
          </p:nvPr>
        </p:nvSpPr>
        <p:spPr>
          <a:xfrm>
            <a:off x="304800" y="493712"/>
            <a:ext cx="83058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wait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Synchronizing with Children</a:t>
            </a:r>
            <a:endParaRPr/>
          </a:p>
        </p:txBody>
      </p:sp>
      <p:sp>
        <p:nvSpPr>
          <p:cNvPr id="920" name="Shape 920"/>
          <p:cNvSpPr txBox="1"/>
          <p:nvPr>
            <p:ph idx="1" type="body"/>
          </p:nvPr>
        </p:nvSpPr>
        <p:spPr>
          <a:xfrm>
            <a:off x="304800" y="1295400"/>
            <a:ext cx="8255000" cy="22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 reaps a child by calling the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wait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wait(int *child_status)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Suspends current process until one of its children terminates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1" name="Shape 921"/>
          <p:cNvSpPr/>
          <p:nvPr/>
        </p:nvSpPr>
        <p:spPr>
          <a:xfrm>
            <a:off x="381000" y="4191000"/>
            <a:ext cx="4876800" cy="2286000"/>
          </a:xfrm>
          <a:prstGeom prst="rect">
            <a:avLst/>
          </a:prstGeom>
          <a:solidFill>
            <a:srgbClr val="E9E1C9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2" name="Shape 922"/>
          <p:cNvSpPr/>
          <p:nvPr/>
        </p:nvSpPr>
        <p:spPr>
          <a:xfrm>
            <a:off x="482382" y="4191000"/>
            <a:ext cx="2052276" cy="459092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Parent Process</a:t>
            </a:r>
            <a:endParaRPr b="1" i="1"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3" name="Shape 923"/>
          <p:cNvSpPr/>
          <p:nvPr/>
        </p:nvSpPr>
        <p:spPr>
          <a:xfrm>
            <a:off x="3173772" y="4191000"/>
            <a:ext cx="1779228" cy="459092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Kernel code</a:t>
            </a:r>
            <a:endParaRPr b="1" i="1"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24" name="Shape 924"/>
          <p:cNvCxnSpPr/>
          <p:nvPr/>
        </p:nvCxnSpPr>
        <p:spPr>
          <a:xfrm>
            <a:off x="1296770" y="4713287"/>
            <a:ext cx="0" cy="59848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25" name="Shape 925"/>
          <p:cNvCxnSpPr/>
          <p:nvPr/>
        </p:nvCxnSpPr>
        <p:spPr>
          <a:xfrm>
            <a:off x="1303120" y="5318125"/>
            <a:ext cx="28067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26" name="Shape 926"/>
          <p:cNvCxnSpPr/>
          <p:nvPr/>
        </p:nvCxnSpPr>
        <p:spPr>
          <a:xfrm rot="10800000">
            <a:off x="1290420" y="5387975"/>
            <a:ext cx="2832100" cy="5461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27" name="Shape 927"/>
          <p:cNvCxnSpPr/>
          <p:nvPr/>
        </p:nvCxnSpPr>
        <p:spPr>
          <a:xfrm flipH="1">
            <a:off x="1290420" y="5414962"/>
            <a:ext cx="6350" cy="90963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28" name="Shape 928"/>
          <p:cNvSpPr/>
          <p:nvPr/>
        </p:nvSpPr>
        <p:spPr>
          <a:xfrm>
            <a:off x="2165132" y="4953000"/>
            <a:ext cx="1142586" cy="366759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</a:t>
            </a:r>
            <a:endParaRPr b="0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9" name="Shape 929"/>
          <p:cNvSpPr/>
          <p:nvPr/>
        </p:nvSpPr>
        <p:spPr>
          <a:xfrm>
            <a:off x="2165132" y="5719762"/>
            <a:ext cx="914772" cy="366759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Returns</a:t>
            </a:r>
            <a:endParaRPr b="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0" name="Shape 930"/>
          <p:cNvSpPr txBox="1"/>
          <p:nvPr/>
        </p:nvSpPr>
        <p:spPr>
          <a:xfrm>
            <a:off x="685800" y="5086513"/>
            <a:ext cx="6506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syscall</a:t>
            </a:r>
            <a:endParaRPr b="0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1" name="Shape 931"/>
          <p:cNvSpPr txBox="1"/>
          <p:nvPr/>
        </p:nvSpPr>
        <p:spPr>
          <a:xfrm>
            <a:off x="782334" y="5291872"/>
            <a:ext cx="31931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endParaRPr b="0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2" name="Shape 932"/>
          <p:cNvSpPr/>
          <p:nvPr/>
        </p:nvSpPr>
        <p:spPr>
          <a:xfrm>
            <a:off x="3885945" y="5322570"/>
            <a:ext cx="511006" cy="624840"/>
          </a:xfrm>
          <a:custGeom>
            <a:pathLst>
              <a:path extrusionOk="0" h="624840" w="511006">
                <a:moveTo>
                  <a:pt x="247905" y="0"/>
                </a:moveTo>
                <a:cubicBezTo>
                  <a:pt x="250049" y="21437"/>
                  <a:pt x="243620" y="38373"/>
                  <a:pt x="263145" y="49530"/>
                </a:cubicBezTo>
                <a:cubicBezTo>
                  <a:pt x="267691" y="52128"/>
                  <a:pt x="273305" y="52070"/>
                  <a:pt x="278385" y="53340"/>
                </a:cubicBezTo>
                <a:cubicBezTo>
                  <a:pt x="282195" y="55880"/>
                  <a:pt x="285719" y="58912"/>
                  <a:pt x="289815" y="60960"/>
                </a:cubicBezTo>
                <a:cubicBezTo>
                  <a:pt x="293407" y="62756"/>
                  <a:pt x="297383" y="63667"/>
                  <a:pt x="301245" y="64770"/>
                </a:cubicBezTo>
                <a:cubicBezTo>
                  <a:pt x="309080" y="67008"/>
                  <a:pt x="320185" y="68877"/>
                  <a:pt x="327915" y="72390"/>
                </a:cubicBezTo>
                <a:cubicBezTo>
                  <a:pt x="338256" y="77090"/>
                  <a:pt x="347619" y="84038"/>
                  <a:pt x="358395" y="87630"/>
                </a:cubicBezTo>
                <a:cubicBezTo>
                  <a:pt x="362205" y="88900"/>
                  <a:pt x="366233" y="89644"/>
                  <a:pt x="369825" y="91440"/>
                </a:cubicBezTo>
                <a:cubicBezTo>
                  <a:pt x="376449" y="94752"/>
                  <a:pt x="382627" y="98894"/>
                  <a:pt x="388875" y="102870"/>
                </a:cubicBezTo>
                <a:cubicBezTo>
                  <a:pt x="396601" y="107787"/>
                  <a:pt x="403544" y="114014"/>
                  <a:pt x="411735" y="118110"/>
                </a:cubicBezTo>
                <a:cubicBezTo>
                  <a:pt x="421895" y="123190"/>
                  <a:pt x="432764" y="127049"/>
                  <a:pt x="442215" y="133350"/>
                </a:cubicBezTo>
                <a:cubicBezTo>
                  <a:pt x="446025" y="135890"/>
                  <a:pt x="449669" y="138698"/>
                  <a:pt x="453645" y="140970"/>
                </a:cubicBezTo>
                <a:cubicBezTo>
                  <a:pt x="458576" y="143788"/>
                  <a:pt x="464069" y="145580"/>
                  <a:pt x="468885" y="148590"/>
                </a:cubicBezTo>
                <a:cubicBezTo>
                  <a:pt x="474270" y="151955"/>
                  <a:pt x="479304" y="155887"/>
                  <a:pt x="484125" y="160020"/>
                </a:cubicBezTo>
                <a:cubicBezTo>
                  <a:pt x="488216" y="163527"/>
                  <a:pt x="491072" y="168461"/>
                  <a:pt x="495555" y="171450"/>
                </a:cubicBezTo>
                <a:cubicBezTo>
                  <a:pt x="498897" y="173678"/>
                  <a:pt x="503175" y="173990"/>
                  <a:pt x="506985" y="175260"/>
                </a:cubicBezTo>
                <a:cubicBezTo>
                  <a:pt x="508255" y="181610"/>
                  <a:pt x="511920" y="187933"/>
                  <a:pt x="510795" y="194310"/>
                </a:cubicBezTo>
                <a:cubicBezTo>
                  <a:pt x="507965" y="210346"/>
                  <a:pt x="500516" y="236363"/>
                  <a:pt x="487935" y="251460"/>
                </a:cubicBezTo>
                <a:cubicBezTo>
                  <a:pt x="484486" y="255599"/>
                  <a:pt x="479813" y="258637"/>
                  <a:pt x="476505" y="262890"/>
                </a:cubicBezTo>
                <a:cubicBezTo>
                  <a:pt x="470882" y="270119"/>
                  <a:pt x="468885" y="280670"/>
                  <a:pt x="461265" y="285750"/>
                </a:cubicBezTo>
                <a:lnTo>
                  <a:pt x="438405" y="300990"/>
                </a:lnTo>
                <a:cubicBezTo>
                  <a:pt x="435015" y="300312"/>
                  <a:pt x="408823" y="295388"/>
                  <a:pt x="404115" y="293370"/>
                </a:cubicBezTo>
                <a:cubicBezTo>
                  <a:pt x="399906" y="291566"/>
                  <a:pt x="396869" y="287610"/>
                  <a:pt x="392685" y="285750"/>
                </a:cubicBezTo>
                <a:cubicBezTo>
                  <a:pt x="385345" y="282488"/>
                  <a:pt x="376508" y="282585"/>
                  <a:pt x="369825" y="278130"/>
                </a:cubicBezTo>
                <a:lnTo>
                  <a:pt x="346965" y="262890"/>
                </a:lnTo>
                <a:cubicBezTo>
                  <a:pt x="343155" y="260350"/>
                  <a:pt x="339977" y="256381"/>
                  <a:pt x="335535" y="255270"/>
                </a:cubicBezTo>
                <a:lnTo>
                  <a:pt x="320295" y="251460"/>
                </a:lnTo>
                <a:cubicBezTo>
                  <a:pt x="316485" y="248920"/>
                  <a:pt x="313049" y="245700"/>
                  <a:pt x="308865" y="243840"/>
                </a:cubicBezTo>
                <a:cubicBezTo>
                  <a:pt x="296939" y="238539"/>
                  <a:pt x="283431" y="235576"/>
                  <a:pt x="270765" y="232410"/>
                </a:cubicBezTo>
                <a:cubicBezTo>
                  <a:pt x="266955" y="229870"/>
                  <a:pt x="263431" y="226838"/>
                  <a:pt x="259335" y="224790"/>
                </a:cubicBezTo>
                <a:cubicBezTo>
                  <a:pt x="255743" y="222994"/>
                  <a:pt x="251843" y="221768"/>
                  <a:pt x="247905" y="220980"/>
                </a:cubicBezTo>
                <a:cubicBezTo>
                  <a:pt x="232755" y="217950"/>
                  <a:pt x="217516" y="215276"/>
                  <a:pt x="202185" y="213360"/>
                </a:cubicBezTo>
                <a:cubicBezTo>
                  <a:pt x="164040" y="208592"/>
                  <a:pt x="181805" y="211233"/>
                  <a:pt x="148845" y="205740"/>
                </a:cubicBezTo>
                <a:cubicBezTo>
                  <a:pt x="110745" y="207010"/>
                  <a:pt x="72519" y="206199"/>
                  <a:pt x="34545" y="209550"/>
                </a:cubicBezTo>
                <a:cubicBezTo>
                  <a:pt x="28887" y="210049"/>
                  <a:pt x="24623" y="215176"/>
                  <a:pt x="19305" y="217170"/>
                </a:cubicBezTo>
                <a:cubicBezTo>
                  <a:pt x="14402" y="219009"/>
                  <a:pt x="9145" y="219710"/>
                  <a:pt x="4065" y="220980"/>
                </a:cubicBezTo>
                <a:cubicBezTo>
                  <a:pt x="2795" y="224790"/>
                  <a:pt x="-1015" y="228600"/>
                  <a:pt x="255" y="232410"/>
                </a:cubicBezTo>
                <a:cubicBezTo>
                  <a:pt x="7897" y="255336"/>
                  <a:pt x="11116" y="253810"/>
                  <a:pt x="26925" y="259080"/>
                </a:cubicBezTo>
                <a:cubicBezTo>
                  <a:pt x="34417" y="270319"/>
                  <a:pt x="34974" y="272773"/>
                  <a:pt x="45975" y="281940"/>
                </a:cubicBezTo>
                <a:cubicBezTo>
                  <a:pt x="49493" y="284871"/>
                  <a:pt x="53959" y="286545"/>
                  <a:pt x="57405" y="289560"/>
                </a:cubicBezTo>
                <a:cubicBezTo>
                  <a:pt x="64163" y="295474"/>
                  <a:pt x="69505" y="302923"/>
                  <a:pt x="76455" y="308610"/>
                </a:cubicBezTo>
                <a:cubicBezTo>
                  <a:pt x="87020" y="317254"/>
                  <a:pt x="106386" y="327793"/>
                  <a:pt x="118365" y="335280"/>
                </a:cubicBezTo>
                <a:cubicBezTo>
                  <a:pt x="128525" y="341630"/>
                  <a:pt x="137721" y="349880"/>
                  <a:pt x="148845" y="354330"/>
                </a:cubicBezTo>
                <a:cubicBezTo>
                  <a:pt x="155195" y="356870"/>
                  <a:pt x="161778" y="358891"/>
                  <a:pt x="167895" y="361950"/>
                </a:cubicBezTo>
                <a:cubicBezTo>
                  <a:pt x="200851" y="378428"/>
                  <a:pt x="173103" y="369919"/>
                  <a:pt x="202185" y="377190"/>
                </a:cubicBezTo>
                <a:cubicBezTo>
                  <a:pt x="203920" y="378491"/>
                  <a:pt x="224522" y="394383"/>
                  <a:pt x="228855" y="396240"/>
                </a:cubicBezTo>
                <a:cubicBezTo>
                  <a:pt x="233668" y="398303"/>
                  <a:pt x="239015" y="398780"/>
                  <a:pt x="244095" y="400050"/>
                </a:cubicBezTo>
                <a:cubicBezTo>
                  <a:pt x="247905" y="403860"/>
                  <a:pt x="252076" y="407341"/>
                  <a:pt x="255525" y="411480"/>
                </a:cubicBezTo>
                <a:cubicBezTo>
                  <a:pt x="276351" y="436471"/>
                  <a:pt x="264427" y="452868"/>
                  <a:pt x="259335" y="495300"/>
                </a:cubicBezTo>
                <a:cubicBezTo>
                  <a:pt x="258378" y="503275"/>
                  <a:pt x="251715" y="518160"/>
                  <a:pt x="251715" y="518160"/>
                </a:cubicBezTo>
                <a:cubicBezTo>
                  <a:pt x="250445" y="534670"/>
                  <a:pt x="247905" y="549910"/>
                  <a:pt x="247905" y="567690"/>
                </a:cubicBezTo>
                <a:cubicBezTo>
                  <a:pt x="247905" y="585470"/>
                  <a:pt x="250921" y="612934"/>
                  <a:pt x="251715" y="624840"/>
                </a:cubicBezTo>
              </a:path>
            </a:pathLst>
          </a:cu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33" name="Shape 933"/>
          <p:cNvSpPr txBox="1"/>
          <p:nvPr/>
        </p:nvSpPr>
        <p:spPr>
          <a:xfrm>
            <a:off x="4572000" y="5034825"/>
            <a:ext cx="3657600" cy="1200329"/>
          </a:xfrm>
          <a:prstGeom prst="rect">
            <a:avLst/>
          </a:prstGeom>
          <a:solidFill>
            <a:srgbClr val="E9E1C9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And, potentially other user processes, including a child of parent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7" name="Shape 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8" name="Shape 938"/>
          <p:cNvSpPr txBox="1"/>
          <p:nvPr>
            <p:ph type="title"/>
          </p:nvPr>
        </p:nvSpPr>
        <p:spPr>
          <a:xfrm>
            <a:off x="304800" y="493712"/>
            <a:ext cx="83058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wait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Synchronizing with Children</a:t>
            </a:r>
            <a:endParaRPr/>
          </a:p>
        </p:txBody>
      </p:sp>
      <p:sp>
        <p:nvSpPr>
          <p:cNvPr id="939" name="Shape 939"/>
          <p:cNvSpPr txBox="1"/>
          <p:nvPr>
            <p:ph idx="1" type="body"/>
          </p:nvPr>
        </p:nvSpPr>
        <p:spPr>
          <a:xfrm>
            <a:off x="304800" y="1295400"/>
            <a:ext cx="82550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 reaps a child by calling the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wait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wait(int *child_status)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Suspends current process until one of its children terminates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value is the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pid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the child process that terminated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child_status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!= NULL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then the integer it points to will be set to  a value that indicates reason the child terminated and the exit status: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Checked using macros defined in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wait.h</a:t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28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WIFEXITED, WEXITSTATUS, WIFSIGNALED, WTERMSIG, WIFSTOPPED, WSTOPSIG, WIFCONTINUED</a:t>
            </a:r>
            <a:endParaRPr/>
          </a:p>
          <a:p>
            <a:pPr indent="-228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See textbook for details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3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Shape 944"/>
          <p:cNvSpPr txBox="1"/>
          <p:nvPr>
            <p:ph type="title"/>
          </p:nvPr>
        </p:nvSpPr>
        <p:spPr>
          <a:xfrm>
            <a:off x="357762" y="445070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wait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Synchronizing with Children</a:t>
            </a:r>
            <a:endParaRPr/>
          </a:p>
        </p:txBody>
      </p:sp>
      <p:sp>
        <p:nvSpPr>
          <p:cNvPr id="945" name="Shape 945"/>
          <p:cNvSpPr txBox="1"/>
          <p:nvPr/>
        </p:nvSpPr>
        <p:spPr>
          <a:xfrm>
            <a:off x="152400" y="1507391"/>
            <a:ext cx="5743580" cy="3293209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fork9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child_status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(fork() ==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"HC: hello from child\n"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exit(0);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"HP: hello from parent\n"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wait(&amp;child_status);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"CT: child has terminated\n"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"Bye\n"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946" name="Shape 946"/>
          <p:cNvGrpSpPr/>
          <p:nvPr/>
        </p:nvGrpSpPr>
        <p:grpSpPr>
          <a:xfrm>
            <a:off x="5936076" y="1959174"/>
            <a:ext cx="3131724" cy="1850826"/>
            <a:chOff x="4592180" y="4635500"/>
            <a:chExt cx="3367445" cy="1990135"/>
          </a:xfrm>
        </p:grpSpPr>
        <p:sp>
          <p:nvSpPr>
            <p:cNvPr id="947" name="Shape 947"/>
            <p:cNvSpPr/>
            <p:nvPr/>
          </p:nvSpPr>
          <p:spPr>
            <a:xfrm>
              <a:off x="5709180" y="6228089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948" name="Shape 948"/>
            <p:cNvSpPr/>
            <p:nvPr/>
          </p:nvSpPr>
          <p:spPr>
            <a:xfrm>
              <a:off x="6639514" y="6231477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949" name="Shape 949"/>
            <p:cNvSpPr txBox="1"/>
            <p:nvPr/>
          </p:nvSpPr>
          <p:spPr>
            <a:xfrm>
              <a:off x="5259804" y="6265446"/>
              <a:ext cx="950256" cy="3474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950" name="Shape 950"/>
            <p:cNvCxnSpPr/>
            <p:nvPr/>
          </p:nvCxnSpPr>
          <p:spPr>
            <a:xfrm flipH="1" rot="10800000">
              <a:off x="5800620" y="6270421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951" name="Shape 951"/>
            <p:cNvSpPr txBox="1"/>
            <p:nvPr/>
          </p:nvSpPr>
          <p:spPr>
            <a:xfrm>
              <a:off x="6210159" y="6265446"/>
              <a:ext cx="947223" cy="3474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wait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952" name="Shape 952"/>
            <p:cNvCxnSpPr/>
            <p:nvPr/>
          </p:nvCxnSpPr>
          <p:spPr>
            <a:xfrm flipH="1" rot="10800000">
              <a:off x="6725234" y="6263645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953" name="Shape 953"/>
            <p:cNvSpPr/>
            <p:nvPr/>
          </p:nvSpPr>
          <p:spPr>
            <a:xfrm>
              <a:off x="7564128" y="6211575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954" name="Shape 954"/>
            <p:cNvSpPr txBox="1"/>
            <p:nvPr/>
          </p:nvSpPr>
          <p:spPr>
            <a:xfrm>
              <a:off x="7012402" y="6265446"/>
              <a:ext cx="947223" cy="3474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955" name="Shape 955"/>
            <p:cNvSpPr/>
            <p:nvPr/>
          </p:nvSpPr>
          <p:spPr>
            <a:xfrm>
              <a:off x="4782080" y="6240789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956" name="Shape 956"/>
            <p:cNvSpPr txBox="1"/>
            <p:nvPr/>
          </p:nvSpPr>
          <p:spPr>
            <a:xfrm>
              <a:off x="4592180" y="6278146"/>
              <a:ext cx="799809" cy="3474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fork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957" name="Shape 957"/>
            <p:cNvCxnSpPr/>
            <p:nvPr/>
          </p:nvCxnSpPr>
          <p:spPr>
            <a:xfrm flipH="1" rot="10800000">
              <a:off x="4873520" y="6272957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958" name="Shape 958"/>
            <p:cNvCxnSpPr>
              <a:endCxn id="959" idx="2"/>
            </p:cNvCxnSpPr>
            <p:nvPr/>
          </p:nvCxnSpPr>
          <p:spPr>
            <a:xfrm rot="-5400000">
              <a:off x="4638330" y="5169959"/>
              <a:ext cx="1262400" cy="879300"/>
            </a:xfrm>
            <a:prstGeom prst="bentConnector2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959" name="Shape 959"/>
            <p:cNvSpPr/>
            <p:nvPr/>
          </p:nvSpPr>
          <p:spPr>
            <a:xfrm>
              <a:off x="5709180" y="4932689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960" name="Shape 960"/>
            <p:cNvSpPr/>
            <p:nvPr/>
          </p:nvSpPr>
          <p:spPr>
            <a:xfrm>
              <a:off x="6639514" y="4936077"/>
              <a:ext cx="91440" cy="91440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961" name="Shape 961"/>
            <p:cNvSpPr txBox="1"/>
            <p:nvPr/>
          </p:nvSpPr>
          <p:spPr>
            <a:xfrm>
              <a:off x="5222269" y="4940300"/>
              <a:ext cx="1017034" cy="3474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printf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962" name="Shape 962"/>
            <p:cNvCxnSpPr/>
            <p:nvPr/>
          </p:nvCxnSpPr>
          <p:spPr>
            <a:xfrm flipH="1" rot="10800000">
              <a:off x="5800620" y="4975021"/>
              <a:ext cx="838894" cy="3388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963" name="Shape 963"/>
            <p:cNvCxnSpPr>
              <a:endCxn id="948" idx="7"/>
            </p:cNvCxnSpPr>
            <p:nvPr/>
          </p:nvCxnSpPr>
          <p:spPr>
            <a:xfrm flipH="1">
              <a:off x="6717563" y="4971668"/>
              <a:ext cx="7800" cy="12732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964" name="Shape 964"/>
            <p:cNvSpPr txBox="1"/>
            <p:nvPr/>
          </p:nvSpPr>
          <p:spPr>
            <a:xfrm>
              <a:off x="6242981" y="4639856"/>
              <a:ext cx="947223" cy="3474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exit</a:t>
              </a:r>
              <a:endParaRPr b="1" sz="15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965" name="Shape 965"/>
            <p:cNvSpPr txBox="1"/>
            <p:nvPr/>
          </p:nvSpPr>
          <p:spPr>
            <a:xfrm>
              <a:off x="5543922" y="5940811"/>
              <a:ext cx="446813" cy="3474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HP</a:t>
              </a:r>
              <a:endPara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966" name="Shape 966"/>
            <p:cNvSpPr txBox="1"/>
            <p:nvPr/>
          </p:nvSpPr>
          <p:spPr>
            <a:xfrm>
              <a:off x="5543922" y="4635500"/>
              <a:ext cx="446813" cy="3474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HC</a:t>
              </a:r>
              <a:endPara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967" name="Shape 967"/>
            <p:cNvSpPr txBox="1"/>
            <p:nvPr/>
          </p:nvSpPr>
          <p:spPr>
            <a:xfrm>
              <a:off x="7308765" y="5626100"/>
              <a:ext cx="570937" cy="595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CT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5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Bye</a:t>
              </a:r>
              <a:endParaRPr b="1" sz="15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968" name="Shape 968"/>
          <p:cNvSpPr/>
          <p:nvPr/>
        </p:nvSpPr>
        <p:spPr>
          <a:xfrm>
            <a:off x="4800600" y="4495800"/>
            <a:ext cx="1205816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forks.c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69" name="Shape 969"/>
          <p:cNvSpPr txBox="1"/>
          <p:nvPr/>
        </p:nvSpPr>
        <p:spPr>
          <a:xfrm>
            <a:off x="3124200" y="4999672"/>
            <a:ext cx="1737938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Feasible output: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HC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HP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CT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</p:txBody>
      </p:sp>
      <p:sp>
        <p:nvSpPr>
          <p:cNvPr id="970" name="Shape 970"/>
          <p:cNvSpPr txBox="1"/>
          <p:nvPr/>
        </p:nvSpPr>
        <p:spPr>
          <a:xfrm>
            <a:off x="7024964" y="4999672"/>
            <a:ext cx="1890436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Infeasible output: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HP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CT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HC</a:t>
            </a:r>
            <a:endParaRPr/>
          </a:p>
        </p:txBody>
      </p:sp>
      <p:sp>
        <p:nvSpPr>
          <p:cNvPr id="971" name="Shape 971"/>
          <p:cNvSpPr txBox="1"/>
          <p:nvPr/>
        </p:nvSpPr>
        <p:spPr>
          <a:xfrm>
            <a:off x="3124200" y="4999672"/>
            <a:ext cx="2743200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Feasible output(s):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HC	HP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HP	HC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CT	CT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Bye	Bye	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5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Shape 976"/>
          <p:cNvSpPr txBox="1"/>
          <p:nvPr>
            <p:ph type="title"/>
          </p:nvPr>
        </p:nvSpPr>
        <p:spPr>
          <a:xfrm>
            <a:off x="381000" y="381000"/>
            <a:ext cx="65532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Another wait 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7" name="Shape 977"/>
          <p:cNvSpPr txBox="1"/>
          <p:nvPr>
            <p:ph idx="1" type="body"/>
          </p:nvPr>
        </p:nvSpPr>
        <p:spPr>
          <a:xfrm>
            <a:off x="387578" y="1052512"/>
            <a:ext cx="8307388" cy="1233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multiple children completed, will take in arbitrary order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use macros WIFEXITED and WEXITSTATUS to get information about exit status</a:t>
            </a:r>
            <a:endParaRPr/>
          </a:p>
        </p:txBody>
      </p:sp>
      <p:sp>
        <p:nvSpPr>
          <p:cNvPr id="978" name="Shape 978"/>
          <p:cNvSpPr txBox="1"/>
          <p:nvPr/>
        </p:nvSpPr>
        <p:spPr>
          <a:xfrm>
            <a:off x="497084" y="2275106"/>
            <a:ext cx="7967145" cy="4278094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fork10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pid_t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pid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[N];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child_status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(i = 0; i &lt; N; i++)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((pid[i] = fork()) ==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exit(100+i);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Child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(i = 0; i &lt; N; i++) {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Parent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pid_t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wpid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wait(&amp;child_status);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(WIFEXITED(child_status))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"Child %d terminated with exit status %d\n"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wpid, WEXITSTATUS(child_status));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"Child %d terminate abnormally\n"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wpid);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79" name="Shape 979"/>
          <p:cNvSpPr/>
          <p:nvPr/>
        </p:nvSpPr>
        <p:spPr>
          <a:xfrm>
            <a:off x="7258413" y="6195537"/>
            <a:ext cx="1205816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forks.c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3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Shape 984"/>
          <p:cNvSpPr txBox="1"/>
          <p:nvPr>
            <p:ph type="title"/>
          </p:nvPr>
        </p:nvSpPr>
        <p:spPr>
          <a:xfrm>
            <a:off x="367844" y="493712"/>
            <a:ext cx="88392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waitpid</a:t>
            </a:r>
            <a:r>
              <a:rPr b="1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Waiting for a Specific Process</a:t>
            </a:r>
            <a:endParaRPr b="1" i="0" sz="3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85" name="Shape 985"/>
          <p:cNvSpPr txBox="1"/>
          <p:nvPr>
            <p:ph idx="1" type="body"/>
          </p:nvPr>
        </p:nvSpPr>
        <p:spPr>
          <a:xfrm>
            <a:off x="381000" y="1262966"/>
            <a:ext cx="8610600" cy="10992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pid_t waitpid(pid_t pid, int *status, int options)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Suspends current process until specific process terminates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Various options (see textbook)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6" name="Shape 986"/>
          <p:cNvSpPr txBox="1"/>
          <p:nvPr/>
        </p:nvSpPr>
        <p:spPr>
          <a:xfrm>
            <a:off x="485286" y="2461716"/>
            <a:ext cx="7967145" cy="4278094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fork11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pid_t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pid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[N];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child_status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(i = 0; i &lt; N; i++)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((pid[i] = fork()) == 0)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exit(100+i);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Child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(i = N-1; i &gt;= 0; i--)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pid_t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wpid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waitpid(pid[i], &amp;child_status, 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(WIFEXITED(child_status))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"Child %d terminated with exit status %d\n"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wpid, WEXITSTATUS(child_status));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"Child %d terminate abnormally\n"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wpid);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87" name="Shape 987"/>
          <p:cNvSpPr/>
          <p:nvPr/>
        </p:nvSpPr>
        <p:spPr>
          <a:xfrm>
            <a:off x="7246615" y="6382147"/>
            <a:ext cx="1205816" cy="3576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forks.c</a:t>
            </a:r>
            <a:endParaRPr b="1" i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1" name="Shape 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" name="Shape 992"/>
          <p:cNvSpPr txBox="1"/>
          <p:nvPr>
            <p:ph type="title"/>
          </p:nvPr>
        </p:nvSpPr>
        <p:spPr>
          <a:xfrm>
            <a:off x="228600" y="381000"/>
            <a:ext cx="86106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execve</a:t>
            </a:r>
            <a:r>
              <a:rPr b="1" i="0" lang="en-US" sz="3400" u="none" cap="none" strike="noStrike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:</a:t>
            </a:r>
            <a:r>
              <a:rPr b="1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Loading and Running Programs</a:t>
            </a:r>
            <a:endParaRPr/>
          </a:p>
        </p:txBody>
      </p:sp>
      <p:sp>
        <p:nvSpPr>
          <p:cNvPr id="993" name="Shape 993"/>
          <p:cNvSpPr txBox="1"/>
          <p:nvPr>
            <p:ph idx="1" type="body"/>
          </p:nvPr>
        </p:nvSpPr>
        <p:spPr>
          <a:xfrm>
            <a:off x="228600" y="1371600"/>
            <a:ext cx="87630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execve(char *filename, char *argv[], char *envp[])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Loads and runs in the current process: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Executable  file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filename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be object file or script file beginning with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#!interpreter       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(e.g.,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#!/bin/bash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…with argument list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argv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 convention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argv[0]==filename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…and  environment variable list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envp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“name=value” strings (e.g.,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USER=droh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getenv, putenv, printenv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Overwrites code, data, and stack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Retains PID, open files and signal context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Called </a:t>
            </a: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once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never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…except if there is an error</a:t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7" name="Shape 9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Shape 998"/>
          <p:cNvSpPr txBox="1"/>
          <p:nvPr>
            <p:ph type="title"/>
          </p:nvPr>
        </p:nvSpPr>
        <p:spPr>
          <a:xfrm>
            <a:off x="152400" y="762000"/>
            <a:ext cx="3259926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Structure of </a:t>
            </a:r>
            <a:b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stack when a new program starts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9" name="Shape 999"/>
          <p:cNvSpPr/>
          <p:nvPr/>
        </p:nvSpPr>
        <p:spPr>
          <a:xfrm>
            <a:off x="3997944" y="381000"/>
            <a:ext cx="2819400" cy="685800"/>
          </a:xfrm>
          <a:prstGeom prst="rect">
            <a:avLst/>
          </a:prstGeom>
          <a:solidFill>
            <a:srgbClr val="D5F1C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Narro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Null-terminated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Narro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environment variable strings</a:t>
            </a:r>
            <a:endParaRPr/>
          </a:p>
        </p:txBody>
      </p:sp>
      <p:sp>
        <p:nvSpPr>
          <p:cNvPr id="1000" name="Shape 1000"/>
          <p:cNvSpPr/>
          <p:nvPr/>
        </p:nvSpPr>
        <p:spPr>
          <a:xfrm>
            <a:off x="3997944" y="1066800"/>
            <a:ext cx="2819400" cy="685800"/>
          </a:xfrm>
          <a:prstGeom prst="rect">
            <a:avLst/>
          </a:prstGeom>
          <a:solidFill>
            <a:srgbClr val="ADADEB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Narro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Null-terminated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Narro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command-line arg strings</a:t>
            </a:r>
            <a:endParaRPr/>
          </a:p>
        </p:txBody>
      </p:sp>
      <p:sp>
        <p:nvSpPr>
          <p:cNvPr id="1001" name="Shape 1001"/>
          <p:cNvSpPr/>
          <p:nvPr/>
        </p:nvSpPr>
        <p:spPr>
          <a:xfrm>
            <a:off x="3997944" y="1752600"/>
            <a:ext cx="2819400" cy="304800"/>
          </a:xfrm>
          <a:prstGeom prst="rect">
            <a:avLst/>
          </a:prstGeom>
          <a:solidFill>
            <a:srgbClr val="C0C0C0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 Narrow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02" name="Shape 1002"/>
          <p:cNvSpPr/>
          <p:nvPr/>
        </p:nvSpPr>
        <p:spPr>
          <a:xfrm>
            <a:off x="3997944" y="2057400"/>
            <a:ext cx="2819400" cy="304800"/>
          </a:xfrm>
          <a:prstGeom prst="rect">
            <a:avLst/>
          </a:prstGeom>
          <a:solidFill>
            <a:srgbClr val="D5F1C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envp[n] == NULL</a:t>
            </a:r>
            <a:endParaRPr/>
          </a:p>
        </p:txBody>
      </p:sp>
      <p:sp>
        <p:nvSpPr>
          <p:cNvPr id="1003" name="Shape 1003"/>
          <p:cNvSpPr/>
          <p:nvPr/>
        </p:nvSpPr>
        <p:spPr>
          <a:xfrm>
            <a:off x="3997944" y="2362200"/>
            <a:ext cx="2819400" cy="304800"/>
          </a:xfrm>
          <a:prstGeom prst="rect">
            <a:avLst/>
          </a:prstGeom>
          <a:solidFill>
            <a:srgbClr val="D5F1C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envp[n-1]</a:t>
            </a:r>
            <a:endParaRPr/>
          </a:p>
        </p:txBody>
      </p:sp>
      <p:sp>
        <p:nvSpPr>
          <p:cNvPr id="1004" name="Shape 1004"/>
          <p:cNvSpPr/>
          <p:nvPr/>
        </p:nvSpPr>
        <p:spPr>
          <a:xfrm>
            <a:off x="3997944" y="2667000"/>
            <a:ext cx="2819400" cy="304800"/>
          </a:xfrm>
          <a:prstGeom prst="rect">
            <a:avLst/>
          </a:prstGeom>
          <a:solidFill>
            <a:srgbClr val="D5F1C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 Narrow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...</a:t>
            </a:r>
            <a:endParaRPr/>
          </a:p>
        </p:txBody>
      </p:sp>
      <p:sp>
        <p:nvSpPr>
          <p:cNvPr id="1005" name="Shape 1005"/>
          <p:cNvSpPr/>
          <p:nvPr/>
        </p:nvSpPr>
        <p:spPr>
          <a:xfrm>
            <a:off x="3997944" y="2971800"/>
            <a:ext cx="2819400" cy="304800"/>
          </a:xfrm>
          <a:prstGeom prst="rect">
            <a:avLst/>
          </a:prstGeom>
          <a:solidFill>
            <a:srgbClr val="D5F1C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envp[0]</a:t>
            </a:r>
            <a:endParaRPr/>
          </a:p>
        </p:txBody>
      </p:sp>
      <p:sp>
        <p:nvSpPr>
          <p:cNvPr id="1006" name="Shape 1006"/>
          <p:cNvSpPr/>
          <p:nvPr/>
        </p:nvSpPr>
        <p:spPr>
          <a:xfrm>
            <a:off x="3997944" y="3276600"/>
            <a:ext cx="2819400" cy="304800"/>
          </a:xfrm>
          <a:prstGeom prst="rect">
            <a:avLst/>
          </a:prstGeom>
          <a:solidFill>
            <a:srgbClr val="ACACEA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argv[argc] = NULL</a:t>
            </a:r>
            <a:endParaRPr/>
          </a:p>
        </p:txBody>
      </p:sp>
      <p:sp>
        <p:nvSpPr>
          <p:cNvPr id="1007" name="Shape 1007"/>
          <p:cNvSpPr/>
          <p:nvPr/>
        </p:nvSpPr>
        <p:spPr>
          <a:xfrm>
            <a:off x="3997944" y="3581400"/>
            <a:ext cx="2819400" cy="304800"/>
          </a:xfrm>
          <a:prstGeom prst="rect">
            <a:avLst/>
          </a:prstGeom>
          <a:solidFill>
            <a:srgbClr val="ADADEB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argv[argc-1]</a:t>
            </a:r>
            <a:endParaRPr/>
          </a:p>
        </p:txBody>
      </p:sp>
      <p:sp>
        <p:nvSpPr>
          <p:cNvPr id="1008" name="Shape 1008"/>
          <p:cNvSpPr/>
          <p:nvPr/>
        </p:nvSpPr>
        <p:spPr>
          <a:xfrm>
            <a:off x="3997944" y="3886200"/>
            <a:ext cx="2819400" cy="304800"/>
          </a:xfrm>
          <a:prstGeom prst="rect">
            <a:avLst/>
          </a:prstGeom>
          <a:solidFill>
            <a:srgbClr val="ADADEB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 Narrow"/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...</a:t>
            </a:r>
            <a:endParaRPr/>
          </a:p>
        </p:txBody>
      </p:sp>
      <p:sp>
        <p:nvSpPr>
          <p:cNvPr id="1009" name="Shape 1009"/>
          <p:cNvSpPr/>
          <p:nvPr/>
        </p:nvSpPr>
        <p:spPr>
          <a:xfrm>
            <a:off x="3997944" y="4191000"/>
            <a:ext cx="2819400" cy="304800"/>
          </a:xfrm>
          <a:prstGeom prst="rect">
            <a:avLst/>
          </a:prstGeom>
          <a:solidFill>
            <a:srgbClr val="ADADEB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argv[0]</a:t>
            </a:r>
            <a:endParaRPr/>
          </a:p>
        </p:txBody>
      </p:sp>
      <p:sp>
        <p:nvSpPr>
          <p:cNvPr id="1010" name="Shape 1010"/>
          <p:cNvSpPr/>
          <p:nvPr/>
        </p:nvSpPr>
        <p:spPr>
          <a:xfrm>
            <a:off x="4009385" y="5488077"/>
            <a:ext cx="2819400" cy="685800"/>
          </a:xfrm>
          <a:prstGeom prst="rect">
            <a:avLst/>
          </a:prstGeom>
          <a:noFill/>
          <a:ln cap="flat" cmpd="sng" w="12700">
            <a:solidFill>
              <a:srgbClr val="000000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Narro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Future stack frame for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endParaRPr b="0" i="0" sz="1800" u="none" cap="none" strike="noStrik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11" name="Shape 1011"/>
          <p:cNvSpPr txBox="1"/>
          <p:nvPr/>
        </p:nvSpPr>
        <p:spPr>
          <a:xfrm>
            <a:off x="7709422" y="2416442"/>
            <a:ext cx="1339279" cy="646331"/>
          </a:xfrm>
          <a:prstGeom prst="rect">
            <a:avLst/>
          </a:prstGeom>
          <a:solidFill>
            <a:srgbClr val="D5F1C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environ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(global var)</a:t>
            </a:r>
            <a:endParaRPr b="0" i="0" sz="18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012" name="Shape 1012"/>
          <p:cNvCxnSpPr/>
          <p:nvPr/>
        </p:nvCxnSpPr>
        <p:spPr>
          <a:xfrm>
            <a:off x="3045404" y="4435332"/>
            <a:ext cx="961021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dash"/>
            <a:round/>
            <a:headEnd len="med" w="med" type="none"/>
            <a:tailEnd len="med" w="med" type="triangle"/>
          </a:ln>
        </p:spPr>
      </p:cxnSp>
      <p:cxnSp>
        <p:nvCxnSpPr>
          <p:cNvPr id="1013" name="Shape 1013"/>
          <p:cNvCxnSpPr/>
          <p:nvPr/>
        </p:nvCxnSpPr>
        <p:spPr>
          <a:xfrm rot="10800000">
            <a:off x="3616944" y="4279900"/>
            <a:ext cx="4953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014" name="Shape 1014"/>
          <p:cNvCxnSpPr/>
          <p:nvPr/>
        </p:nvCxnSpPr>
        <p:spPr>
          <a:xfrm rot="10800000">
            <a:off x="3616944" y="1676400"/>
            <a:ext cx="0" cy="25908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015" name="Shape 1015"/>
          <p:cNvCxnSpPr/>
          <p:nvPr/>
        </p:nvCxnSpPr>
        <p:spPr>
          <a:xfrm>
            <a:off x="3616944" y="1676400"/>
            <a:ext cx="3810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dash"/>
            <a:round/>
            <a:headEnd len="med" w="med" type="none"/>
            <a:tailEnd len="med" w="med" type="triangle"/>
          </a:ln>
        </p:spPr>
      </p:cxnSp>
      <p:cxnSp>
        <p:nvCxnSpPr>
          <p:cNvPr id="1016" name="Shape 1016"/>
          <p:cNvCxnSpPr/>
          <p:nvPr/>
        </p:nvCxnSpPr>
        <p:spPr>
          <a:xfrm rot="10800000">
            <a:off x="6703044" y="3060700"/>
            <a:ext cx="4953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017" name="Shape 1017"/>
          <p:cNvCxnSpPr/>
          <p:nvPr/>
        </p:nvCxnSpPr>
        <p:spPr>
          <a:xfrm rot="10800000">
            <a:off x="7236444" y="990600"/>
            <a:ext cx="0" cy="20574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018" name="Shape 1018"/>
          <p:cNvCxnSpPr/>
          <p:nvPr/>
        </p:nvCxnSpPr>
        <p:spPr>
          <a:xfrm>
            <a:off x="6817344" y="990600"/>
            <a:ext cx="381000" cy="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dash"/>
            <a:round/>
            <a:headEnd len="med" w="med" type="triangle"/>
            <a:tailEnd len="med" w="med" type="none"/>
          </a:ln>
        </p:spPr>
      </p:cxnSp>
      <p:sp>
        <p:nvSpPr>
          <p:cNvPr id="1019" name="Shape 1019"/>
          <p:cNvSpPr/>
          <p:nvPr/>
        </p:nvSpPr>
        <p:spPr>
          <a:xfrm>
            <a:off x="4112244" y="4238625"/>
            <a:ext cx="92075" cy="92075"/>
          </a:xfrm>
          <a:prstGeom prst="ellipse">
            <a:avLst/>
          </a:prstGeom>
          <a:solidFill>
            <a:srgbClr val="000000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 Narrow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20" name="Shape 1020"/>
          <p:cNvSpPr/>
          <p:nvPr/>
        </p:nvSpPr>
        <p:spPr>
          <a:xfrm>
            <a:off x="6626844" y="3019425"/>
            <a:ext cx="92075" cy="92075"/>
          </a:xfrm>
          <a:prstGeom prst="ellipse">
            <a:avLst/>
          </a:prstGeom>
          <a:solidFill>
            <a:srgbClr val="000000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 Narrow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21" name="Shape 1021"/>
          <p:cNvSpPr txBox="1"/>
          <p:nvPr/>
        </p:nvSpPr>
        <p:spPr>
          <a:xfrm>
            <a:off x="7040835" y="288409"/>
            <a:ext cx="1492716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Narro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Bottom of stack</a:t>
            </a:r>
            <a:endParaRPr/>
          </a:p>
        </p:txBody>
      </p:sp>
      <p:sp>
        <p:nvSpPr>
          <p:cNvPr id="1022" name="Shape 1022"/>
          <p:cNvSpPr txBox="1"/>
          <p:nvPr/>
        </p:nvSpPr>
        <p:spPr>
          <a:xfrm>
            <a:off x="7027849" y="5251303"/>
            <a:ext cx="1223412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Narro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Top of stack</a:t>
            </a:r>
            <a:endParaRPr/>
          </a:p>
        </p:txBody>
      </p:sp>
      <p:cxnSp>
        <p:nvCxnSpPr>
          <p:cNvPr id="1023" name="Shape 1023"/>
          <p:cNvCxnSpPr/>
          <p:nvPr/>
        </p:nvCxnSpPr>
        <p:spPr>
          <a:xfrm>
            <a:off x="7406067" y="3154102"/>
            <a:ext cx="398673" cy="194247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024" name="Shape 1024"/>
          <p:cNvCxnSpPr/>
          <p:nvPr/>
        </p:nvCxnSpPr>
        <p:spPr>
          <a:xfrm flipH="1">
            <a:off x="6830040" y="3153838"/>
            <a:ext cx="585722" cy="16008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1025" name="Shape 1025"/>
          <p:cNvSpPr txBox="1"/>
          <p:nvPr/>
        </p:nvSpPr>
        <p:spPr>
          <a:xfrm>
            <a:off x="1912773" y="4132836"/>
            <a:ext cx="1113312" cy="584776"/>
          </a:xfrm>
          <a:prstGeom prst="rect">
            <a:avLst/>
          </a:prstGeom>
          <a:solidFill>
            <a:srgbClr val="ACACEA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argv</a:t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0" i="0" lang="en-US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%rsi</a:t>
            </a:r>
            <a:r>
              <a:rPr b="0" i="0" lang="en-US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  <a:endParaRPr/>
          </a:p>
        </p:txBody>
      </p:sp>
      <p:sp>
        <p:nvSpPr>
          <p:cNvPr id="1026" name="Shape 1026"/>
          <p:cNvSpPr txBox="1"/>
          <p:nvPr/>
        </p:nvSpPr>
        <p:spPr>
          <a:xfrm>
            <a:off x="7781869" y="3243116"/>
            <a:ext cx="1189831" cy="620121"/>
          </a:xfrm>
          <a:prstGeom prst="rect">
            <a:avLst/>
          </a:prstGeom>
          <a:solidFill>
            <a:srgbClr val="D5F1CF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envp</a:t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(in 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%rdx</a:t>
            </a:r>
            <a:r>
              <a:rPr b="0" i="0" lang="en-US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  <a:endParaRPr b="0" i="0" sz="18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027" name="Shape 1027"/>
          <p:cNvCxnSpPr/>
          <p:nvPr/>
        </p:nvCxnSpPr>
        <p:spPr>
          <a:xfrm flipH="1" rot="10800000">
            <a:off x="7421182" y="2940361"/>
            <a:ext cx="398673" cy="194247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1028" name="Shape 1028"/>
          <p:cNvSpPr/>
          <p:nvPr/>
        </p:nvSpPr>
        <p:spPr>
          <a:xfrm>
            <a:off x="4001615" y="4801237"/>
            <a:ext cx="2819400" cy="685800"/>
          </a:xfrm>
          <a:prstGeom prst="rect">
            <a:avLst/>
          </a:pr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 Narro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Stack frame for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libc_start_main</a:t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29" name="Shape 1029"/>
          <p:cNvSpPr/>
          <p:nvPr/>
        </p:nvSpPr>
        <p:spPr>
          <a:xfrm>
            <a:off x="4001614" y="4502315"/>
            <a:ext cx="2819400" cy="304800"/>
          </a:xfrm>
          <a:prstGeom prst="rect">
            <a:avLst/>
          </a:prstGeom>
          <a:solidFill>
            <a:srgbClr val="C0C0C0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 Narrow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30" name="Shape 1030"/>
          <p:cNvSpPr txBox="1"/>
          <p:nvPr/>
        </p:nvSpPr>
        <p:spPr>
          <a:xfrm>
            <a:off x="1905000" y="4914535"/>
            <a:ext cx="1113312" cy="584776"/>
          </a:xfrm>
          <a:prstGeom prst="rect">
            <a:avLst/>
          </a:prstGeom>
          <a:solidFill>
            <a:srgbClr val="ACACEA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argc</a:t>
            </a:r>
            <a:endParaRPr b="0" i="0" sz="18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0" i="0" lang="en-US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%rdi</a:t>
            </a:r>
            <a:r>
              <a:rPr b="0" i="0" lang="en-US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)</a:t>
            </a:r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4" name="Shape 1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Shape 1035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execve</a:t>
            </a: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Example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36" name="Shape 1036"/>
          <p:cNvGrpSpPr/>
          <p:nvPr/>
        </p:nvGrpSpPr>
        <p:grpSpPr>
          <a:xfrm>
            <a:off x="685800" y="2044580"/>
            <a:ext cx="7129340" cy="1393002"/>
            <a:chOff x="685800" y="3352800"/>
            <a:chExt cx="7129340" cy="1393002"/>
          </a:xfrm>
        </p:grpSpPr>
        <p:sp>
          <p:nvSpPr>
            <p:cNvPr id="1037" name="Shape 1037"/>
            <p:cNvSpPr/>
            <p:nvPr/>
          </p:nvSpPr>
          <p:spPr>
            <a:xfrm>
              <a:off x="2590800" y="3352800"/>
              <a:ext cx="2209800" cy="304800"/>
            </a:xfrm>
            <a:prstGeom prst="rect">
              <a:avLst/>
            </a:prstGeom>
            <a:solidFill>
              <a:srgbClr val="D5F1CF"/>
            </a:solidFill>
            <a:ln cap="flat" cmpd="sng" w="2857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envp[n] = NULL</a:t>
              </a:r>
              <a:endParaRPr b="1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038" name="Shape 1038"/>
            <p:cNvSpPr/>
            <p:nvPr/>
          </p:nvSpPr>
          <p:spPr>
            <a:xfrm>
              <a:off x="2590800" y="3657600"/>
              <a:ext cx="2209800" cy="304800"/>
            </a:xfrm>
            <a:prstGeom prst="rect">
              <a:avLst/>
            </a:prstGeom>
            <a:solidFill>
              <a:srgbClr val="D5F1CF"/>
            </a:solidFill>
            <a:ln cap="flat" cmpd="sng" w="2857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envp[n-1]</a:t>
              </a:r>
              <a:endParaRPr b="1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039" name="Shape 1039"/>
            <p:cNvSpPr/>
            <p:nvPr/>
          </p:nvSpPr>
          <p:spPr>
            <a:xfrm>
              <a:off x="2590800" y="4267200"/>
              <a:ext cx="2209800" cy="293132"/>
            </a:xfrm>
            <a:prstGeom prst="rect">
              <a:avLst/>
            </a:prstGeom>
            <a:solidFill>
              <a:srgbClr val="D5F1CF"/>
            </a:solidFill>
            <a:ln cap="flat" cmpd="sng" w="2857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envp[0]</a:t>
              </a:r>
              <a:endParaRPr b="1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040" name="Shape 1040"/>
            <p:cNvSpPr/>
            <p:nvPr/>
          </p:nvSpPr>
          <p:spPr>
            <a:xfrm>
              <a:off x="2590800" y="3962400"/>
              <a:ext cx="2209800" cy="304800"/>
            </a:xfrm>
            <a:prstGeom prst="rect">
              <a:avLst/>
            </a:prstGeom>
            <a:solidFill>
              <a:srgbClr val="D5F1CF"/>
            </a:solidFill>
            <a:ln cap="flat" cmpd="sng" w="2857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…</a:t>
              </a:r>
              <a:endParaRPr b="1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041" name="Shape 1041"/>
            <p:cNvSpPr txBox="1"/>
            <p:nvPr/>
          </p:nvSpPr>
          <p:spPr>
            <a:xfrm>
              <a:off x="5562600" y="4234130"/>
              <a:ext cx="1701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</a:t>
              </a:r>
              <a:r>
                <a:rPr b="0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USER=droh</a:t>
              </a:r>
              <a:r>
                <a:rPr b="1" lang="en-US" sz="1800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</a:t>
              </a:r>
              <a:endParaRPr b="1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042" name="Shape 1042"/>
            <p:cNvSpPr txBox="1"/>
            <p:nvPr/>
          </p:nvSpPr>
          <p:spPr>
            <a:xfrm>
              <a:off x="5562600" y="3624074"/>
              <a:ext cx="225254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</a:t>
              </a:r>
              <a:r>
                <a:rPr b="0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PWD=/usr/droh</a:t>
              </a:r>
              <a:r>
                <a:rPr b="1" lang="en-US" sz="1800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</a:t>
              </a:r>
              <a:endParaRPr b="1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1043" name="Shape 1043"/>
            <p:cNvCxnSpPr>
              <a:stCxn id="1039" idx="3"/>
              <a:endCxn id="1041" idx="1"/>
            </p:cNvCxnSpPr>
            <p:nvPr/>
          </p:nvCxnSpPr>
          <p:spPr>
            <a:xfrm>
              <a:off x="4800600" y="4413766"/>
              <a:ext cx="762000" cy="510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1044" name="Shape 1044"/>
            <p:cNvCxnSpPr>
              <a:stCxn id="1038" idx="3"/>
              <a:endCxn id="1042" idx="1"/>
            </p:cNvCxnSpPr>
            <p:nvPr/>
          </p:nvCxnSpPr>
          <p:spPr>
            <a:xfrm flipH="1" rot="10800000">
              <a:off x="4800600" y="3808800"/>
              <a:ext cx="762000" cy="1200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1045" name="Shape 1045"/>
            <p:cNvSpPr txBox="1"/>
            <p:nvPr/>
          </p:nvSpPr>
          <p:spPr>
            <a:xfrm>
              <a:off x="685800" y="4376470"/>
              <a:ext cx="11543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environ</a:t>
              </a:r>
              <a:endParaRPr/>
            </a:p>
          </p:txBody>
        </p:sp>
        <p:cxnSp>
          <p:nvCxnSpPr>
            <p:cNvPr id="1046" name="Shape 1046"/>
            <p:cNvCxnSpPr/>
            <p:nvPr/>
          </p:nvCxnSpPr>
          <p:spPr>
            <a:xfrm flipH="1" rot="10800000">
              <a:off x="1828800" y="4560332"/>
              <a:ext cx="717550" cy="804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med" w="med" type="stealth"/>
            </a:ln>
          </p:spPr>
        </p:cxnSp>
      </p:grpSp>
      <p:sp>
        <p:nvSpPr>
          <p:cNvPr id="1047" name="Shape 1047"/>
          <p:cNvSpPr txBox="1"/>
          <p:nvPr/>
        </p:nvSpPr>
        <p:spPr>
          <a:xfrm>
            <a:off x="622643" y="5029200"/>
            <a:ext cx="7225957" cy="1569660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-US" sz="1600">
                <a:solidFill>
                  <a:srgbClr val="9D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((pid = Fork()) == 0) {   </a:t>
            </a:r>
            <a:r>
              <a:rPr b="1" lang="en-US" sz="1600">
                <a:solidFill>
                  <a:srgbClr val="9D0003"/>
                </a:solidFill>
                <a:latin typeface="Courier New"/>
                <a:ea typeface="Courier New"/>
                <a:cs typeface="Courier New"/>
                <a:sym typeface="Courier New"/>
              </a:rPr>
              <a:t>/* Child runs program */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             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-US" sz="1600">
                <a:solidFill>
                  <a:srgbClr val="9D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(execve(myargv[0], myargv, environ) &lt; 0) {                                                  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printf(</a:t>
            </a:r>
            <a:r>
              <a:rPr b="1" lang="en-US" sz="1600">
                <a:solidFill>
                  <a:srgbClr val="72004C"/>
                </a:solidFill>
                <a:latin typeface="Courier New"/>
                <a:ea typeface="Courier New"/>
                <a:cs typeface="Courier New"/>
                <a:sym typeface="Courier New"/>
              </a:rPr>
              <a:t>"%s: Command not found.\n"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myargv[0]);                                           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exit(1);                                                                               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}                                                                                                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}                                                                                                    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48" name="Shape 1048"/>
          <p:cNvSpPr txBox="1"/>
          <p:nvPr/>
        </p:nvSpPr>
        <p:spPr>
          <a:xfrm>
            <a:off x="381000" y="1262966"/>
            <a:ext cx="7568111" cy="4565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Execute</a:t>
            </a:r>
            <a:r>
              <a:rPr b="1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2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b="0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/bin/ls –lt /usr/include</a:t>
            </a:r>
            <a:r>
              <a:rPr b="1" lang="en-US" sz="2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b="1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child process using current environment: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49" name="Shape 1049"/>
          <p:cNvGrpSpPr/>
          <p:nvPr/>
        </p:nvGrpSpPr>
        <p:grpSpPr>
          <a:xfrm>
            <a:off x="457200" y="3538120"/>
            <a:ext cx="7746869" cy="1240602"/>
            <a:chOff x="457200" y="2035998"/>
            <a:chExt cx="7746869" cy="1240602"/>
          </a:xfrm>
        </p:grpSpPr>
        <p:sp>
          <p:nvSpPr>
            <p:cNvPr id="1050" name="Shape 1050"/>
            <p:cNvSpPr/>
            <p:nvPr/>
          </p:nvSpPr>
          <p:spPr>
            <a:xfrm>
              <a:off x="2590799" y="2035998"/>
              <a:ext cx="2743201" cy="273338"/>
            </a:xfrm>
            <a:prstGeom prst="rect">
              <a:avLst/>
            </a:prstGeom>
            <a:solidFill>
              <a:srgbClr val="D5D5F4"/>
            </a:solidFill>
            <a:ln cap="flat" cmpd="sng" w="2857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myargv[argc] = NULL</a:t>
              </a:r>
              <a:endParaRPr b="1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051" name="Shape 1051"/>
            <p:cNvSpPr/>
            <p:nvPr/>
          </p:nvSpPr>
          <p:spPr>
            <a:xfrm>
              <a:off x="2590800" y="2297668"/>
              <a:ext cx="2743200" cy="304800"/>
            </a:xfrm>
            <a:prstGeom prst="rect">
              <a:avLst/>
            </a:prstGeom>
            <a:solidFill>
              <a:srgbClr val="D5D5F4"/>
            </a:solidFill>
            <a:ln cap="flat" cmpd="sng" w="2857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myargv[2]</a:t>
              </a:r>
              <a:endParaRPr b="1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052" name="Shape 1052"/>
            <p:cNvSpPr/>
            <p:nvPr/>
          </p:nvSpPr>
          <p:spPr>
            <a:xfrm>
              <a:off x="2590800" y="2831068"/>
              <a:ext cx="2743200" cy="304800"/>
            </a:xfrm>
            <a:prstGeom prst="rect">
              <a:avLst/>
            </a:prstGeom>
            <a:solidFill>
              <a:srgbClr val="D5D5F4"/>
            </a:solidFill>
            <a:ln cap="flat" cmpd="sng" w="2857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myargv[0]</a:t>
              </a:r>
              <a:endParaRPr b="1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053" name="Shape 1053"/>
            <p:cNvSpPr/>
            <p:nvPr/>
          </p:nvSpPr>
          <p:spPr>
            <a:xfrm>
              <a:off x="2590800" y="2602468"/>
              <a:ext cx="2743200" cy="273338"/>
            </a:xfrm>
            <a:prstGeom prst="rect">
              <a:avLst/>
            </a:prstGeom>
            <a:solidFill>
              <a:srgbClr val="D5D5F4"/>
            </a:solidFill>
            <a:ln cap="flat" cmpd="sng" w="2857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myargv[1]</a:t>
              </a:r>
              <a:endParaRPr b="1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054" name="Shape 1054"/>
            <p:cNvSpPr txBox="1"/>
            <p:nvPr/>
          </p:nvSpPr>
          <p:spPr>
            <a:xfrm>
              <a:off x="6086905" y="2907268"/>
              <a:ext cx="1431364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</a:t>
              </a:r>
              <a:r>
                <a:rPr b="0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/bin/ls</a:t>
              </a:r>
              <a:r>
                <a:rPr b="1" lang="en-US" sz="1800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</a:t>
              </a:r>
              <a:endParaRPr b="1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055" name="Shape 1055"/>
            <p:cNvSpPr txBox="1"/>
            <p:nvPr/>
          </p:nvSpPr>
          <p:spPr>
            <a:xfrm>
              <a:off x="6086905" y="2598155"/>
              <a:ext cx="873957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</a:t>
              </a:r>
              <a:r>
                <a:rPr b="0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-lt</a:t>
              </a:r>
              <a:r>
                <a:rPr b="1" lang="en-US" sz="1800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</a:t>
              </a:r>
              <a:endParaRPr b="1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056" name="Shape 1056"/>
            <p:cNvSpPr txBox="1"/>
            <p:nvPr/>
          </p:nvSpPr>
          <p:spPr>
            <a:xfrm>
              <a:off x="6089388" y="2297668"/>
              <a:ext cx="21146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</a:t>
              </a:r>
              <a:r>
                <a:rPr b="0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/usr/include</a:t>
              </a:r>
              <a:r>
                <a:rPr b="1" lang="en-US" sz="1800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"</a:t>
              </a:r>
              <a:endParaRPr b="1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1057" name="Shape 1057"/>
            <p:cNvCxnSpPr/>
            <p:nvPr/>
          </p:nvCxnSpPr>
          <p:spPr>
            <a:xfrm>
              <a:off x="5334000" y="3091130"/>
              <a:ext cx="717550" cy="804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1058" name="Shape 1058"/>
            <p:cNvCxnSpPr/>
            <p:nvPr/>
          </p:nvCxnSpPr>
          <p:spPr>
            <a:xfrm flipH="1" rot="10800000">
              <a:off x="5334000" y="2782821"/>
              <a:ext cx="717550" cy="3509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1059" name="Shape 1059"/>
            <p:cNvCxnSpPr/>
            <p:nvPr/>
          </p:nvCxnSpPr>
          <p:spPr>
            <a:xfrm>
              <a:off x="5334000" y="2481530"/>
              <a:ext cx="736469" cy="804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1060" name="Shape 1060"/>
            <p:cNvSpPr txBox="1"/>
            <p:nvPr/>
          </p:nvSpPr>
          <p:spPr>
            <a:xfrm>
              <a:off x="838200" y="2907268"/>
              <a:ext cx="1015798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myargv</a:t>
              </a:r>
              <a:endParaRPr b="0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1061" name="Shape 1061"/>
            <p:cNvCxnSpPr/>
            <p:nvPr/>
          </p:nvCxnSpPr>
          <p:spPr>
            <a:xfrm flipH="1" rot="10800000">
              <a:off x="1828800" y="3091130"/>
              <a:ext cx="717550" cy="804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1062" name="Shape 1062"/>
            <p:cNvSpPr txBox="1"/>
            <p:nvPr/>
          </p:nvSpPr>
          <p:spPr>
            <a:xfrm>
              <a:off x="457200" y="2362200"/>
              <a:ext cx="1708408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(argc == 3)</a:t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Exceptional Control Flow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Processes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Process Control</a:t>
            </a:r>
            <a:endParaRPr b="1" i="0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6" name="Shape 1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Shape 1067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8" name="Shape 1068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Events that require nonstandard control flow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Generated externally (interrupts) or internally (traps and faults)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any given time, system has multiple active processes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Only one can execute at a time on any single core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process appears to have total control of </a:t>
            </a:r>
            <a:b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processor + private memory space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2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Shape 1073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Summary (cont.)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4" name="Shape 1074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Spawning processes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 call, two returns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 completion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exit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 call, no return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Reaping and waiting for processes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wait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waitpid</a:t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Loading and running programs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execve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(or variant)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 call, (normally) no return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825500" y="3429000"/>
            <a:ext cx="7570461" cy="2971800"/>
          </a:xfrm>
          <a:prstGeom prst="rect">
            <a:avLst/>
          </a:prstGeom>
          <a:solidFill>
            <a:srgbClr val="E9E1C9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 txBox="1"/>
          <p:nvPr>
            <p:ph type="title"/>
          </p:nvPr>
        </p:nvSpPr>
        <p:spPr>
          <a:xfrm>
            <a:off x="381000" y="533400"/>
            <a:ext cx="3352800" cy="573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Exceptions</a:t>
            </a:r>
            <a:endParaRPr/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381000" y="1371600"/>
            <a:ext cx="8686800" cy="1902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</a:t>
            </a: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exception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a transfer of control to the OS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kernel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response to some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event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(i.e., change in processor state)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Kernel is the memory-resident part of the OS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 of events: Divide by 0, arithmetic overflow, page fault, I/O request completes, typing Ctrl-C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2494562" y="3500438"/>
            <a:ext cx="1544038" cy="459092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User code</a:t>
            </a:r>
            <a:endParaRPr b="1" i="1"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5105400" y="3500438"/>
            <a:ext cx="1779228" cy="459092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Kernel code</a:t>
            </a:r>
            <a:endParaRPr b="1" i="1"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4" name="Shape 114"/>
          <p:cNvCxnSpPr/>
          <p:nvPr/>
        </p:nvCxnSpPr>
        <p:spPr>
          <a:xfrm>
            <a:off x="3233738" y="4022725"/>
            <a:ext cx="0" cy="59848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5" name="Shape 115"/>
          <p:cNvCxnSpPr/>
          <p:nvPr/>
        </p:nvCxnSpPr>
        <p:spPr>
          <a:xfrm>
            <a:off x="3240088" y="4627563"/>
            <a:ext cx="28067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6" name="Shape 116"/>
          <p:cNvCxnSpPr/>
          <p:nvPr/>
        </p:nvCxnSpPr>
        <p:spPr>
          <a:xfrm>
            <a:off x="6053138" y="4633913"/>
            <a:ext cx="0" cy="5969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7" name="Shape 117"/>
          <p:cNvCxnSpPr/>
          <p:nvPr/>
        </p:nvCxnSpPr>
        <p:spPr>
          <a:xfrm rot="10800000">
            <a:off x="3227388" y="4697413"/>
            <a:ext cx="2832100" cy="5461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8" name="Shape 118"/>
          <p:cNvCxnSpPr/>
          <p:nvPr/>
        </p:nvCxnSpPr>
        <p:spPr>
          <a:xfrm>
            <a:off x="3233738" y="4724400"/>
            <a:ext cx="0" cy="151288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9" name="Shape 119"/>
          <p:cNvSpPr/>
          <p:nvPr/>
        </p:nvSpPr>
        <p:spPr>
          <a:xfrm>
            <a:off x="4102100" y="4300538"/>
            <a:ext cx="1142586" cy="366759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</a:t>
            </a:r>
            <a:endParaRPr b="0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Shape 120"/>
          <p:cNvSpPr/>
          <p:nvPr/>
        </p:nvSpPr>
        <p:spPr>
          <a:xfrm>
            <a:off x="6083300" y="4573588"/>
            <a:ext cx="2146300" cy="920757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 processing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 </a:t>
            </a: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 handler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Shape 121"/>
          <p:cNvSpPr/>
          <p:nvPr/>
        </p:nvSpPr>
        <p:spPr>
          <a:xfrm>
            <a:off x="3733800" y="5140794"/>
            <a:ext cx="2093505" cy="920757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Return to I_current</a:t>
            </a:r>
            <a:endParaRPr b="0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11271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to I_next</a:t>
            </a:r>
            <a:endParaRPr b="0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11271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Abort</a:t>
            </a:r>
            <a:endParaRPr b="0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040139" y="4359166"/>
            <a:ext cx="804863" cy="366759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Event </a:t>
            </a:r>
            <a:endParaRPr b="1" i="1" sz="18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Shape 123"/>
          <p:cNvSpPr txBox="1"/>
          <p:nvPr/>
        </p:nvSpPr>
        <p:spPr>
          <a:xfrm>
            <a:off x="2396803" y="4395951"/>
            <a:ext cx="86709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I_current</a:t>
            </a:r>
            <a:endParaRPr b="0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Shape 124"/>
          <p:cNvSpPr txBox="1"/>
          <p:nvPr/>
        </p:nvSpPr>
        <p:spPr>
          <a:xfrm>
            <a:off x="2613978" y="4601310"/>
            <a:ext cx="649922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I_next</a:t>
            </a:r>
            <a:endParaRPr b="0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5" name="Shape 125"/>
          <p:cNvCxnSpPr/>
          <p:nvPr/>
        </p:nvCxnSpPr>
        <p:spPr>
          <a:xfrm>
            <a:off x="1716251" y="4544623"/>
            <a:ext cx="685800" cy="0"/>
          </a:xfrm>
          <a:prstGeom prst="straightConnector1">
            <a:avLst/>
          </a:prstGeom>
          <a:noFill/>
          <a:ln cap="flat" cmpd="sng" w="25400">
            <a:solidFill>
              <a:srgbClr val="C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/>
        </p:nvSpPr>
        <p:spPr>
          <a:xfrm>
            <a:off x="611188" y="3556000"/>
            <a:ext cx="12192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1" name="Shape 131"/>
          <p:cNvSpPr/>
          <p:nvPr/>
        </p:nvSpPr>
        <p:spPr>
          <a:xfrm>
            <a:off x="611188" y="3784600"/>
            <a:ext cx="12192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2" name="Shape 132"/>
          <p:cNvSpPr/>
          <p:nvPr/>
        </p:nvSpPr>
        <p:spPr>
          <a:xfrm>
            <a:off x="611188" y="4013200"/>
            <a:ext cx="12192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3" name="Shape 133"/>
          <p:cNvSpPr/>
          <p:nvPr/>
        </p:nvSpPr>
        <p:spPr>
          <a:xfrm>
            <a:off x="1179513" y="4076700"/>
            <a:ext cx="88900" cy="88900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4" name="Shape 134"/>
          <p:cNvSpPr txBox="1"/>
          <p:nvPr/>
        </p:nvSpPr>
        <p:spPr>
          <a:xfrm>
            <a:off x="390525" y="3505200"/>
            <a:ext cx="282575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135" name="Shape 135"/>
          <p:cNvSpPr txBox="1"/>
          <p:nvPr/>
        </p:nvSpPr>
        <p:spPr>
          <a:xfrm>
            <a:off x="390525" y="3708400"/>
            <a:ext cx="282575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36" name="Shape 136"/>
          <p:cNvSpPr txBox="1"/>
          <p:nvPr/>
        </p:nvSpPr>
        <p:spPr>
          <a:xfrm>
            <a:off x="390525" y="3962400"/>
            <a:ext cx="282575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37" name="Shape 137"/>
          <p:cNvSpPr txBox="1"/>
          <p:nvPr/>
        </p:nvSpPr>
        <p:spPr>
          <a:xfrm>
            <a:off x="1004888" y="4025900"/>
            <a:ext cx="436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611188" y="4495800"/>
            <a:ext cx="12192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9" name="Shape 139"/>
          <p:cNvSpPr txBox="1"/>
          <p:nvPr/>
        </p:nvSpPr>
        <p:spPr>
          <a:xfrm>
            <a:off x="223838" y="4445000"/>
            <a:ext cx="449262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n-1</a:t>
            </a: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1179513" y="3644900"/>
            <a:ext cx="88900" cy="88900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1" name="Shape 141"/>
          <p:cNvSpPr/>
          <p:nvPr/>
        </p:nvSpPr>
        <p:spPr>
          <a:xfrm>
            <a:off x="1179513" y="3860800"/>
            <a:ext cx="88900" cy="88900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2" name="Shape 142"/>
          <p:cNvSpPr/>
          <p:nvPr/>
        </p:nvSpPr>
        <p:spPr>
          <a:xfrm>
            <a:off x="1179513" y="4559300"/>
            <a:ext cx="88900" cy="88900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3" name="Shape 143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 Tables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5181600" y="2340138"/>
            <a:ext cx="3810000" cy="3222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type of event has a </a:t>
            </a:r>
            <a:b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unique exception number k</a:t>
            </a:r>
            <a:endParaRPr/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 = index into exception table </a:t>
            </a:r>
            <a:b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(a.k.a. interrupt vector)</a:t>
            </a:r>
            <a:endParaRPr/>
          </a:p>
          <a:p>
            <a:pPr indent="-2667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Char char="⬛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Handler k is called each time </a:t>
            </a:r>
            <a:b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 k occurs</a:t>
            </a:r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511624" y="2993480"/>
            <a:ext cx="1012376" cy="582203"/>
          </a:xfrm>
          <a:prstGeom prst="rect">
            <a:avLst/>
          </a:prstGeom>
          <a:noFill/>
          <a:ln>
            <a:noFill/>
          </a:ln>
        </p:spPr>
        <p:txBody>
          <a:bodyPr anchorCtr="0" anchor="t" bIns="44425" lIns="90475" spcFirstLastPara="1" rIns="90475" wrap="square" tIns="44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Table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6" name="Shape 146"/>
          <p:cNvCxnSpPr/>
          <p:nvPr/>
        </p:nvCxnSpPr>
        <p:spPr>
          <a:xfrm flipH="1" rot="10800000">
            <a:off x="1220788" y="3797300"/>
            <a:ext cx="1219200" cy="3175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7" name="Shape 147"/>
          <p:cNvCxnSpPr/>
          <p:nvPr/>
        </p:nvCxnSpPr>
        <p:spPr>
          <a:xfrm flipH="1" rot="10800000">
            <a:off x="1220788" y="2425700"/>
            <a:ext cx="1219200" cy="12573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8" name="Shape 148"/>
          <p:cNvSpPr/>
          <p:nvPr/>
        </p:nvSpPr>
        <p:spPr>
          <a:xfrm>
            <a:off x="2439988" y="2425700"/>
            <a:ext cx="2589212" cy="533400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for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 handler 0</a:t>
            </a:r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2439988" y="3111500"/>
            <a:ext cx="2589212" cy="533400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for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 handler 1</a:t>
            </a:r>
            <a:endParaRPr/>
          </a:p>
        </p:txBody>
      </p:sp>
      <p:cxnSp>
        <p:nvCxnSpPr>
          <p:cNvPr id="150" name="Shape 150"/>
          <p:cNvCxnSpPr/>
          <p:nvPr/>
        </p:nvCxnSpPr>
        <p:spPr>
          <a:xfrm flipH="1" rot="10800000">
            <a:off x="1220788" y="3111500"/>
            <a:ext cx="1219200" cy="79375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1" name="Shape 151"/>
          <p:cNvSpPr/>
          <p:nvPr/>
        </p:nvSpPr>
        <p:spPr>
          <a:xfrm>
            <a:off x="2439988" y="3797300"/>
            <a:ext cx="2589212" cy="533400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for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 handler 2</a:t>
            </a: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2439988" y="5105400"/>
            <a:ext cx="2589212" cy="533400"/>
          </a:xfrm>
          <a:prstGeom prst="rect">
            <a:avLst/>
          </a:prstGeom>
          <a:solidFill>
            <a:srgbClr val="F6F5BD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for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exception handler n-1</a:t>
            </a:r>
            <a:endParaRPr/>
          </a:p>
        </p:txBody>
      </p:sp>
      <p:sp>
        <p:nvSpPr>
          <p:cNvPr id="153" name="Shape 153"/>
          <p:cNvSpPr txBox="1"/>
          <p:nvPr/>
        </p:nvSpPr>
        <p:spPr>
          <a:xfrm>
            <a:off x="3581400" y="4406900"/>
            <a:ext cx="43656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cxnSp>
        <p:nvCxnSpPr>
          <p:cNvPr id="154" name="Shape 154"/>
          <p:cNvCxnSpPr/>
          <p:nvPr/>
        </p:nvCxnSpPr>
        <p:spPr>
          <a:xfrm>
            <a:off x="1220788" y="4603750"/>
            <a:ext cx="1219200" cy="50165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5" name="Shape 155"/>
          <p:cNvSpPr txBox="1"/>
          <p:nvPr/>
        </p:nvSpPr>
        <p:spPr>
          <a:xfrm>
            <a:off x="433551" y="1625025"/>
            <a:ext cx="1060803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Exception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numbers</a:t>
            </a:r>
            <a:endParaRPr/>
          </a:p>
        </p:txBody>
      </p:sp>
      <p:cxnSp>
        <p:nvCxnSpPr>
          <p:cNvPr id="156" name="Shape 156"/>
          <p:cNvCxnSpPr/>
          <p:nvPr/>
        </p:nvCxnSpPr>
        <p:spPr>
          <a:xfrm rot="5400000">
            <a:off x="-124894" y="2837150"/>
            <a:ext cx="1336100" cy="1588"/>
          </a:xfrm>
          <a:prstGeom prst="straightConnector1">
            <a:avLst/>
          </a:prstGeom>
          <a:noFill/>
          <a:ln cap="flat" cmpd="sng" w="25400">
            <a:solidFill>
              <a:srgbClr val="7F7F7F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(partial) Taxonomy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Shape 162"/>
          <p:cNvSpPr txBox="1"/>
          <p:nvPr/>
        </p:nvSpPr>
        <p:spPr>
          <a:xfrm>
            <a:off x="762000" y="2895600"/>
            <a:ext cx="2362200" cy="461665"/>
          </a:xfrm>
          <a:prstGeom prst="rect">
            <a:avLst/>
          </a:prstGeom>
          <a:solidFill>
            <a:srgbClr val="DED8C4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Asynchronous</a:t>
            </a:r>
            <a:endParaRPr/>
          </a:p>
        </p:txBody>
      </p:sp>
      <p:sp>
        <p:nvSpPr>
          <p:cNvPr id="163" name="Shape 163"/>
          <p:cNvSpPr txBox="1"/>
          <p:nvPr/>
        </p:nvSpPr>
        <p:spPr>
          <a:xfrm>
            <a:off x="4800600" y="3048000"/>
            <a:ext cx="2209800" cy="461665"/>
          </a:xfrm>
          <a:prstGeom prst="rect">
            <a:avLst/>
          </a:prstGeom>
          <a:solidFill>
            <a:srgbClr val="DED8C4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Synchronous</a:t>
            </a:r>
            <a:endParaRPr/>
          </a:p>
        </p:txBody>
      </p:sp>
      <p:sp>
        <p:nvSpPr>
          <p:cNvPr id="164" name="Shape 164"/>
          <p:cNvSpPr txBox="1"/>
          <p:nvPr/>
        </p:nvSpPr>
        <p:spPr>
          <a:xfrm>
            <a:off x="357018" y="4380384"/>
            <a:ext cx="1600200" cy="461665"/>
          </a:xfrm>
          <a:prstGeom prst="rect">
            <a:avLst/>
          </a:prstGeom>
          <a:solidFill>
            <a:srgbClr val="DED8C4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Interrupts</a:t>
            </a:r>
            <a:endParaRPr/>
          </a:p>
        </p:txBody>
      </p:sp>
      <p:sp>
        <p:nvSpPr>
          <p:cNvPr id="165" name="Shape 165"/>
          <p:cNvSpPr txBox="1"/>
          <p:nvPr/>
        </p:nvSpPr>
        <p:spPr>
          <a:xfrm>
            <a:off x="3429000" y="4380384"/>
            <a:ext cx="1600200" cy="461665"/>
          </a:xfrm>
          <a:prstGeom prst="rect">
            <a:avLst/>
          </a:prstGeom>
          <a:solidFill>
            <a:srgbClr val="DED8C4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Traps</a:t>
            </a:r>
            <a:endParaRPr/>
          </a:p>
        </p:txBody>
      </p:sp>
      <p:sp>
        <p:nvSpPr>
          <p:cNvPr id="166" name="Shape 166"/>
          <p:cNvSpPr txBox="1"/>
          <p:nvPr/>
        </p:nvSpPr>
        <p:spPr>
          <a:xfrm>
            <a:off x="5219700" y="4380384"/>
            <a:ext cx="1600200" cy="461665"/>
          </a:xfrm>
          <a:prstGeom prst="rect">
            <a:avLst/>
          </a:prstGeom>
          <a:solidFill>
            <a:srgbClr val="DED8C4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Faults</a:t>
            </a:r>
            <a:endParaRPr/>
          </a:p>
        </p:txBody>
      </p:sp>
      <p:sp>
        <p:nvSpPr>
          <p:cNvPr id="167" name="Shape 167"/>
          <p:cNvSpPr txBox="1"/>
          <p:nvPr/>
        </p:nvSpPr>
        <p:spPr>
          <a:xfrm>
            <a:off x="7010400" y="4380384"/>
            <a:ext cx="1600200" cy="461665"/>
          </a:xfrm>
          <a:prstGeom prst="rect">
            <a:avLst/>
          </a:prstGeom>
          <a:solidFill>
            <a:srgbClr val="DED8C4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Aborts</a:t>
            </a:r>
            <a:endParaRPr/>
          </a:p>
        </p:txBody>
      </p:sp>
      <p:cxnSp>
        <p:nvCxnSpPr>
          <p:cNvPr id="168" name="Shape 168"/>
          <p:cNvCxnSpPr>
            <a:stCxn id="162" idx="2"/>
            <a:endCxn id="164" idx="0"/>
          </p:cNvCxnSpPr>
          <p:nvPr/>
        </p:nvCxnSpPr>
        <p:spPr>
          <a:xfrm flipH="1">
            <a:off x="1157100" y="3357265"/>
            <a:ext cx="786000" cy="10230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9" name="Shape 169"/>
          <p:cNvCxnSpPr>
            <a:stCxn id="163" idx="2"/>
            <a:endCxn id="165" idx="0"/>
          </p:cNvCxnSpPr>
          <p:nvPr/>
        </p:nvCxnSpPr>
        <p:spPr>
          <a:xfrm flipH="1">
            <a:off x="4229100" y="3509665"/>
            <a:ext cx="1676400" cy="8706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0" name="Shape 170"/>
          <p:cNvCxnSpPr>
            <a:stCxn id="163" idx="2"/>
            <a:endCxn id="166" idx="0"/>
          </p:cNvCxnSpPr>
          <p:nvPr/>
        </p:nvCxnSpPr>
        <p:spPr>
          <a:xfrm>
            <a:off x="5905500" y="3509665"/>
            <a:ext cx="114300" cy="8706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1" name="Shape 171"/>
          <p:cNvCxnSpPr>
            <a:stCxn id="163" idx="2"/>
            <a:endCxn id="167" idx="0"/>
          </p:cNvCxnSpPr>
          <p:nvPr/>
        </p:nvCxnSpPr>
        <p:spPr>
          <a:xfrm>
            <a:off x="5905500" y="3509665"/>
            <a:ext cx="1905000" cy="8706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2" name="Shape 172"/>
          <p:cNvSpPr txBox="1"/>
          <p:nvPr/>
        </p:nvSpPr>
        <p:spPr>
          <a:xfrm>
            <a:off x="3394435" y="1215560"/>
            <a:ext cx="1600200" cy="461665"/>
          </a:xfrm>
          <a:prstGeom prst="rect">
            <a:avLst/>
          </a:prstGeom>
          <a:solidFill>
            <a:srgbClr val="DED8C4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ECF</a:t>
            </a:r>
            <a:endParaRPr/>
          </a:p>
        </p:txBody>
      </p:sp>
      <p:cxnSp>
        <p:nvCxnSpPr>
          <p:cNvPr id="173" name="Shape 173"/>
          <p:cNvCxnSpPr>
            <a:stCxn id="172" idx="2"/>
            <a:endCxn id="162" idx="0"/>
          </p:cNvCxnSpPr>
          <p:nvPr/>
        </p:nvCxnSpPr>
        <p:spPr>
          <a:xfrm flipH="1">
            <a:off x="1943035" y="1677225"/>
            <a:ext cx="2251500" cy="12183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4" name="Shape 174"/>
          <p:cNvCxnSpPr>
            <a:stCxn id="172" idx="2"/>
            <a:endCxn id="163" idx="0"/>
          </p:cNvCxnSpPr>
          <p:nvPr/>
        </p:nvCxnSpPr>
        <p:spPr>
          <a:xfrm>
            <a:off x="4194535" y="1677225"/>
            <a:ext cx="1710900" cy="13707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