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</p:sldIdLst>
  <p:sldSz cy="6858000" cx="9144000"/>
  <p:notesSz cx="7302500" cy="9586900"/>
  <p:embeddedFontLst>
    <p:embeddedFont>
      <p:font typeface="Arial Narrow"/>
      <p:regular r:id="rId68"/>
      <p:bold r:id="rId69"/>
      <p:italic r:id="rId70"/>
      <p:boldItalic r:id="rId71"/>
    </p:embeddedFont>
    <p:embeddedFont>
      <p:font typeface="Helvetica Neue"/>
      <p:regular r:id="rId72"/>
      <p:bold r:id="rId73"/>
      <p:italic r:id="rId74"/>
      <p:boldItalic r:id="rId7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6866681-F1BD-4F21-B97D-A74DB544BA6C}">
  <a:tblStyle styleId="{56866681-F1BD-4F21-B97D-A74DB544BA6C}" styleName="Table_0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3"/>
          </a:solidFill>
        </a:fill>
      </a:tcStyle>
    </a:wholeTbl>
    <a:band1H>
      <a:tcTxStyle/>
      <a:tcStyle>
        <a:fill>
          <a:solidFill>
            <a:schemeClr val="accent3"/>
          </a:solidFill>
        </a:fill>
      </a:tcStyle>
    </a:band1H>
    <a:band2H>
      <a:tcTxStyle/>
    </a:band2H>
    <a:band1V>
      <a:tcTxStyle/>
      <a:tcStyle>
        <a:fill>
          <a:solidFill>
            <a:schemeClr val="accent3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73" Type="http://schemas.openxmlformats.org/officeDocument/2006/relationships/font" Target="fonts/HelveticaNeue-bold.fntdata"/><Relationship Id="rId72" Type="http://schemas.openxmlformats.org/officeDocument/2006/relationships/font" Target="fonts/HelveticaNeue-regular.fntdata"/><Relationship Id="rId31" Type="http://schemas.openxmlformats.org/officeDocument/2006/relationships/slide" Target="slides/slide25.xml"/><Relationship Id="rId75" Type="http://schemas.openxmlformats.org/officeDocument/2006/relationships/font" Target="fonts/HelveticaNeue-boldItalic.fntdata"/><Relationship Id="rId30" Type="http://schemas.openxmlformats.org/officeDocument/2006/relationships/slide" Target="slides/slide24.xml"/><Relationship Id="rId74" Type="http://schemas.openxmlformats.org/officeDocument/2006/relationships/font" Target="fonts/HelveticaNeue-italic.fntdata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71" Type="http://schemas.openxmlformats.org/officeDocument/2006/relationships/font" Target="fonts/ArialNarrow-boldItalic.fntdata"/><Relationship Id="rId70" Type="http://schemas.openxmlformats.org/officeDocument/2006/relationships/font" Target="fonts/ArialNarrow-italic.fntdata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20" Type="http://schemas.openxmlformats.org/officeDocument/2006/relationships/slide" Target="slides/slide14.xml"/><Relationship Id="rId64" Type="http://schemas.openxmlformats.org/officeDocument/2006/relationships/slide" Target="slides/slide58.xml"/><Relationship Id="rId63" Type="http://schemas.openxmlformats.org/officeDocument/2006/relationships/slide" Target="slides/slide57.xml"/><Relationship Id="rId22" Type="http://schemas.openxmlformats.org/officeDocument/2006/relationships/slide" Target="slides/slide16.xml"/><Relationship Id="rId66" Type="http://schemas.openxmlformats.org/officeDocument/2006/relationships/slide" Target="slides/slide60.xml"/><Relationship Id="rId21" Type="http://schemas.openxmlformats.org/officeDocument/2006/relationships/slide" Target="slides/slide15.xml"/><Relationship Id="rId65" Type="http://schemas.openxmlformats.org/officeDocument/2006/relationships/slide" Target="slides/slide59.xml"/><Relationship Id="rId24" Type="http://schemas.openxmlformats.org/officeDocument/2006/relationships/slide" Target="slides/slide18.xml"/><Relationship Id="rId68" Type="http://schemas.openxmlformats.org/officeDocument/2006/relationships/font" Target="fonts/ArialNarrow-regular.fntdata"/><Relationship Id="rId23" Type="http://schemas.openxmlformats.org/officeDocument/2006/relationships/slide" Target="slides/slide17.xml"/><Relationship Id="rId67" Type="http://schemas.openxmlformats.org/officeDocument/2006/relationships/slide" Target="slides/slide61.xml"/><Relationship Id="rId60" Type="http://schemas.openxmlformats.org/officeDocument/2006/relationships/slide" Target="slides/slide54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69" Type="http://schemas.openxmlformats.org/officeDocument/2006/relationships/font" Target="fonts/ArialNarrow-bold.fnt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57" Type="http://schemas.openxmlformats.org/officeDocument/2006/relationships/slide" Target="slides/slide51.xml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59" Type="http://schemas.openxmlformats.org/officeDocument/2006/relationships/slide" Target="slides/slide53.xml"/><Relationship Id="rId14" Type="http://schemas.openxmlformats.org/officeDocument/2006/relationships/slide" Target="slides/slide8.xml"/><Relationship Id="rId58" Type="http://schemas.openxmlformats.org/officeDocument/2006/relationships/slide" Target="slides/slide5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1" name="Shape 51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41" name="Shape 54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2" name="Shape 542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8" name="Shape 54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Shape 55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Shape 56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Shape 57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Shape 58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Shape 58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2" name="Shape 59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8" name="Shape 59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0" name="Shape 61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6" name="Shape 61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Enable with: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setenv LD_PRELOAD ./myfork.so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turn on/off verbose printing with: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setenv VERBOSE 1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unsetenv VERBOSE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3" name="Shape 62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1" name="Shape 63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Shape 64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Shape 64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Shape 67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6" name="Shape 74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./forks 2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(Similarly for other examples)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2" name="Shape 79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1" name="Shape 83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2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Shape 84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4" name="Shape 84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3" name="Shape 88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Shape 88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9" name="Shape 88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2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4" name="Shape 90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Shape 91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7" name="Shape 91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4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6" name="Shape 93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2" name="Shape 94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Shape 97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4" name="Shape 97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consistently terminate in order, even with random delays.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But, can turn off delays on parent with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setenv PARENT 0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see variations in termination order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Shape 98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2" name="Shape 98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always terminate in reverse order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0" name="Shape 99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Shape 99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Shape 99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hape 103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3" name="Shape 103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5" name="Shape 106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1" name="Shape 107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4" name="Shape 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7897813" y="-26988"/>
            <a:ext cx="1309687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685800" y="170815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Exceptional Control Flow: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 and Processes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15-213 : Introduction to Computer Systems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</a:t>
            </a:r>
            <a:r>
              <a:rPr b="0" lang="en-US" sz="2000"/>
              <a:t>June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21, 201</a:t>
            </a:r>
            <a:r>
              <a:rPr b="0" lang="en-US" sz="2000"/>
              <a:t>8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685800" y="38862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US"/>
              <a:t>Brian Railing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96766" y="569912"/>
            <a:ext cx="79121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Asynchronous Exceptions (Interrupts)</a:t>
            </a:r>
            <a:endParaRPr/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Caused by events external to the processor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Indicated by setting the processor’s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 pin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Handler returns to “next” instruction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Timer interrupt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few ms, an external timer chip triggers an interrupt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by the kernel to take back control from user programs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I/O interrupt from external device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Hitting Ctrl-C at the keyboard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Arrival of a packet from a network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Arrival of data from a disk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19100" y="569912"/>
            <a:ext cx="68199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Synchronous Exceptions</a:t>
            </a:r>
            <a:endParaRPr/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96875" y="1219200"/>
            <a:ext cx="7896225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Caused by events that occur as a result of executing an instruction: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Traps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Intentional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calls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breakpoint traps, special instructions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control to “next” instruction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Faults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Unintentional but possibly recoverable 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page faults (recoverable), protection faults (unrecoverable), floating point exceptions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 re-executes faulting (“current”) instruction or aborts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Aborts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Unintentional and unrecoverable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illegal instruction, parity error, machine check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Aborts current program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Calls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2" name="Shape 192"/>
          <p:cNvGraphicFramePr/>
          <p:nvPr/>
        </p:nvGraphicFramePr>
        <p:xfrm>
          <a:off x="457200" y="2311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{56866681-F1BD-4F21-B97D-A74DB544BA6C}</a:tableStyleId>
              </a:tblPr>
              <a:tblGrid>
                <a:gridCol w="1447800"/>
                <a:gridCol w="2590800"/>
                <a:gridCol w="30480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</a:t>
                      </a:r>
                      <a:endParaRPr i="1" sz="180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Name</a:t>
                      </a:r>
                      <a:endParaRPr i="1" sz="180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i="1" sz="180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read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 file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write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Write file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open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file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close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Close file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stat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 info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file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fork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process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execve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Execute a program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_exit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Terminate process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kill</a:t>
                      </a:r>
                      <a:endParaRPr b="0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Send signal to process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93" name="Shape 193"/>
          <p:cNvSpPr txBox="1"/>
          <p:nvPr/>
        </p:nvSpPr>
        <p:spPr>
          <a:xfrm>
            <a:off x="396875" y="1219200"/>
            <a:ext cx="7896225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x86-64 system call has a unique ID number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>
            <p:ph type="title"/>
          </p:nvPr>
        </p:nvSpPr>
        <p:spPr>
          <a:xfrm>
            <a:off x="380999" y="188912"/>
            <a:ext cx="8606503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Call Example: Opening File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63008" y="859519"/>
            <a:ext cx="8399992" cy="104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calls: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open(filename, options)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Calls __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function, which invokes system call instruction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syscall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529303" y="1917918"/>
            <a:ext cx="8458200" cy="1815882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00000000000e5d70 &lt;__open&gt;: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e5d79:   b8 02 00 00 00      mov  $0x2,%eax  # 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syscall #2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e5d7e:   0f 05               syscall         # Return value in %rax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e5d80:   48 3d 01 f0 ff ff   cmp  $0xfffffffffffff001,%rax 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e5dfa:   c3                  retq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482382" y="4191000"/>
            <a:ext cx="154403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3173772" y="4191000"/>
            <a:ext cx="177922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Shape 204"/>
          <p:cNvCxnSpPr/>
          <p:nvPr/>
        </p:nvCxnSpPr>
        <p:spPr>
          <a:xfrm>
            <a:off x="1296770" y="4713287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5" name="Shape 205"/>
          <p:cNvCxnSpPr/>
          <p:nvPr/>
        </p:nvCxnSpPr>
        <p:spPr>
          <a:xfrm>
            <a:off x="1303120" y="5318125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6" name="Shape 206"/>
          <p:cNvCxnSpPr/>
          <p:nvPr/>
        </p:nvCxnSpPr>
        <p:spPr>
          <a:xfrm>
            <a:off x="4116170" y="5324475"/>
            <a:ext cx="0" cy="596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7" name="Shape 207"/>
          <p:cNvCxnSpPr/>
          <p:nvPr/>
        </p:nvCxnSpPr>
        <p:spPr>
          <a:xfrm rot="10800000">
            <a:off x="1290420" y="5387975"/>
            <a:ext cx="2832100" cy="546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8" name="Shape 208"/>
          <p:cNvCxnSpPr/>
          <p:nvPr/>
        </p:nvCxnSpPr>
        <p:spPr>
          <a:xfrm flipH="1">
            <a:off x="1290420" y="5414962"/>
            <a:ext cx="6350" cy="90963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Shape 209"/>
          <p:cNvSpPr/>
          <p:nvPr/>
        </p:nvSpPr>
        <p:spPr>
          <a:xfrm>
            <a:off x="2165132" y="4953000"/>
            <a:ext cx="114258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4146332" y="5410200"/>
            <a:ext cx="1219200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file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2165132" y="5719762"/>
            <a:ext cx="914772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685800" y="5086513"/>
            <a:ext cx="6506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syscall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82334" y="5291872"/>
            <a:ext cx="4983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cmp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5410200" y="4241215"/>
            <a:ext cx="3753280" cy="2540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 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syscall number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arguments in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%rsi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%r10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%r8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%r9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 in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b="0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value is an error corresponding to negative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endParaRPr b="0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>
            <p:ph type="title"/>
          </p:nvPr>
        </p:nvSpPr>
        <p:spPr>
          <a:xfrm>
            <a:off x="380999" y="188912"/>
            <a:ext cx="8606503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Call Example: Opening File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63008" y="859519"/>
            <a:ext cx="8399992" cy="104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calls: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open(filename, options)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Calls __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function, which invokes system call instruction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syscall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529303" y="1917918"/>
            <a:ext cx="8458200" cy="1815882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00000000000e5d70 &lt;__open&gt;: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e5d79:   b8 02 00 00 00      mov  $0x2,%eax  # 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syscall #2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e5d7e:   0f 05               syscall         # Return value in %rax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e5d80:   48 3d 01 f0 ff ff   cmp  $0xfffffffffffff001,%rax 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e5dfa:   c3                  retq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82382" y="4191000"/>
            <a:ext cx="154403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3173772" y="4191000"/>
            <a:ext cx="177922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Shape 225"/>
          <p:cNvCxnSpPr/>
          <p:nvPr/>
        </p:nvCxnSpPr>
        <p:spPr>
          <a:xfrm>
            <a:off x="1296770" y="4713287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6" name="Shape 226"/>
          <p:cNvCxnSpPr/>
          <p:nvPr/>
        </p:nvCxnSpPr>
        <p:spPr>
          <a:xfrm>
            <a:off x="1303120" y="5318125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7" name="Shape 227"/>
          <p:cNvCxnSpPr/>
          <p:nvPr/>
        </p:nvCxnSpPr>
        <p:spPr>
          <a:xfrm>
            <a:off x="4116170" y="5324475"/>
            <a:ext cx="0" cy="596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8" name="Shape 228"/>
          <p:cNvCxnSpPr/>
          <p:nvPr/>
        </p:nvCxnSpPr>
        <p:spPr>
          <a:xfrm rot="10800000">
            <a:off x="1290420" y="5387975"/>
            <a:ext cx="2832100" cy="546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9" name="Shape 229"/>
          <p:cNvCxnSpPr/>
          <p:nvPr/>
        </p:nvCxnSpPr>
        <p:spPr>
          <a:xfrm flipH="1">
            <a:off x="1290420" y="5414962"/>
            <a:ext cx="6350" cy="90963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0" name="Shape 230"/>
          <p:cNvSpPr/>
          <p:nvPr/>
        </p:nvSpPr>
        <p:spPr>
          <a:xfrm>
            <a:off x="2165132" y="4953000"/>
            <a:ext cx="114258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146332" y="5410200"/>
            <a:ext cx="1219200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file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2165132" y="5719762"/>
            <a:ext cx="914772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685800" y="5086513"/>
            <a:ext cx="6506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syscall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782334" y="5291872"/>
            <a:ext cx="4983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cmp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5410200" y="4241215"/>
            <a:ext cx="3753280" cy="2540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 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syscall number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arguments in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%rsi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%r10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%r8</a:t>
            </a: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%r9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 in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b="0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value is an error corresponding to negative 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endParaRPr b="0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2819400" y="317480"/>
            <a:ext cx="6402058" cy="489364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like a function call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 of control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return, executes next instruction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Passes arguments using calling convention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Gets result in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Important exception!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Executed by Kernel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set of privileges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other differences: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“address” of “function” is 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/>
        </p:nvSpPr>
        <p:spPr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>
            <p:ph type="title"/>
          </p:nvPr>
        </p:nvSpPr>
        <p:spPr>
          <a:xfrm>
            <a:off x="441652" y="587375"/>
            <a:ext cx="7893050" cy="555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 Example: Page Fault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457200" y="1295400"/>
            <a:ext cx="8153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writes to memory location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portion (page) of user’s memory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currently on disk</a:t>
            </a:r>
            <a:endParaRPr/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8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a[1000];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 ()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a[500] = 13;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45" name="Shape 245"/>
          <p:cNvSpPr txBox="1"/>
          <p:nvPr/>
        </p:nvSpPr>
        <p:spPr>
          <a:xfrm>
            <a:off x="914400" y="2488982"/>
            <a:ext cx="7348538" cy="361950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80483b7:	c7 05 10 9d 04 08 0d 	movl   $0xd,0x8049d10</a:t>
            </a: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838200" y="3633951"/>
            <a:ext cx="1511126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3581400" y="3633951"/>
            <a:ext cx="1746317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8" name="Shape 248"/>
          <p:cNvCxnSpPr/>
          <p:nvPr/>
        </p:nvCxnSpPr>
        <p:spPr>
          <a:xfrm>
            <a:off x="1652588" y="4156238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9" name="Shape 249"/>
          <p:cNvCxnSpPr/>
          <p:nvPr/>
        </p:nvCxnSpPr>
        <p:spPr>
          <a:xfrm>
            <a:off x="1658938" y="4761076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0" name="Shape 250"/>
          <p:cNvCxnSpPr/>
          <p:nvPr/>
        </p:nvCxnSpPr>
        <p:spPr>
          <a:xfrm>
            <a:off x="4471988" y="4767426"/>
            <a:ext cx="0" cy="596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1" name="Shape 251"/>
          <p:cNvCxnSpPr/>
          <p:nvPr/>
        </p:nvCxnSpPr>
        <p:spPr>
          <a:xfrm rot="10800000">
            <a:off x="1646237" y="4767426"/>
            <a:ext cx="2832100" cy="609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2" name="Shape 252"/>
          <p:cNvCxnSpPr/>
          <p:nvPr/>
        </p:nvCxnSpPr>
        <p:spPr>
          <a:xfrm flipH="1">
            <a:off x="1646238" y="4857913"/>
            <a:ext cx="6350" cy="90963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3" name="Shape 253"/>
          <p:cNvSpPr/>
          <p:nvPr/>
        </p:nvSpPr>
        <p:spPr>
          <a:xfrm>
            <a:off x="2124964" y="4395951"/>
            <a:ext cx="221311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Exception: page fault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4502150" y="4740166"/>
            <a:ext cx="1974850" cy="643758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page from disk to memory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2520951" y="5147442"/>
            <a:ext cx="1817130" cy="643758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and reexecute movl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1098332" y="4595649"/>
            <a:ext cx="54457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movl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57200" y="533400"/>
            <a:ext cx="8686800" cy="555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 Example: Invalid Memory Reference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517634" y="5525815"/>
            <a:ext cx="6705600" cy="874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Sends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SIGSEGV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signal to user process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process exits with “segmentation fault”</a:t>
            </a:r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a[1000];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a[5000] = 13;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64" name="Shape 264"/>
          <p:cNvSpPr txBox="1"/>
          <p:nvPr/>
        </p:nvSpPr>
        <p:spPr>
          <a:xfrm>
            <a:off x="959068" y="2667000"/>
            <a:ext cx="7393371" cy="338554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80483b7:	c7 05 60 e3 04 08 0d 	movl   $0xd,0x804e360</a:t>
            </a: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1060450" y="3276600"/>
            <a:ext cx="1511126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3810000" y="3276600"/>
            <a:ext cx="1746317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8" name="Shape 268"/>
          <p:cNvCxnSpPr/>
          <p:nvPr/>
        </p:nvCxnSpPr>
        <p:spPr>
          <a:xfrm>
            <a:off x="1874838" y="3798887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9" name="Shape 269"/>
          <p:cNvCxnSpPr/>
          <p:nvPr/>
        </p:nvCxnSpPr>
        <p:spPr>
          <a:xfrm>
            <a:off x="1881188" y="4403725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0" name="Shape 270"/>
          <p:cNvCxnSpPr/>
          <p:nvPr/>
        </p:nvCxnSpPr>
        <p:spPr>
          <a:xfrm>
            <a:off x="4694238" y="4410075"/>
            <a:ext cx="0" cy="596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1" name="Shape 271"/>
          <p:cNvSpPr/>
          <p:nvPr/>
        </p:nvSpPr>
        <p:spPr>
          <a:xfrm>
            <a:off x="2277364" y="4038600"/>
            <a:ext cx="221311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Exception: page fault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4724400" y="4495800"/>
            <a:ext cx="2286000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 invalid address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1319049" y="4240574"/>
            <a:ext cx="54457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movl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4" name="Shape 274"/>
          <p:cNvCxnSpPr/>
          <p:nvPr/>
        </p:nvCxnSpPr>
        <p:spPr>
          <a:xfrm>
            <a:off x="4708634" y="5005551"/>
            <a:ext cx="1768366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5" name="Shape 275"/>
          <p:cNvSpPr/>
          <p:nvPr/>
        </p:nvSpPr>
        <p:spPr>
          <a:xfrm>
            <a:off x="6477000" y="4814841"/>
            <a:ext cx="1600200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Signal process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Exceptional Control Flow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Process Control</a:t>
            </a:r>
            <a:endParaRPr b="1" i="0" sz="2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341149" y="457200"/>
            <a:ext cx="52451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366713" y="1143000"/>
            <a:ext cx="7100887" cy="553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Definition: A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an instance of a running program.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most profound ideas in computer science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the same as “program” or “processor”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provides each program with two key abstractions: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Logical control flow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program seems to have exclusive use of the CPU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 by kernel mechanism called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switching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Private address space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program seems to have exclusive use of main memory.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 by kernel mechanism called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</p:txBody>
      </p:sp>
      <p:grpSp>
        <p:nvGrpSpPr>
          <p:cNvPr id="289" name="Shape 289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290" name="Shape 290"/>
            <p:cNvSpPr/>
            <p:nvPr/>
          </p:nvSpPr>
          <p:spPr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CPU</a:t>
              </a:r>
              <a:endPara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Registers</a:t>
              </a:r>
              <a:endParaRPr b="1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292" name="Shape 292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93" name="Shape 293"/>
            <p:cNvSpPr/>
            <p:nvPr/>
          </p:nvSpPr>
          <p:spPr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Memory</a:t>
              </a:r>
              <a:endPara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Stack</a:t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Heap</a:t>
              </a:r>
              <a:endParaRPr b="1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Code</a:t>
              </a:r>
              <a:endParaRPr b="1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Data</a:t>
              </a:r>
              <a:endParaRPr b="1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Illusion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96875" y="4501452"/>
            <a:ext cx="7896225" cy="1975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runs many processes simultaneously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for one or more users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browsers, email clients, editors, …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tasks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 network &amp; I/O devices</a:t>
            </a:r>
            <a:endParaRPr/>
          </a:p>
          <a:p>
            <a:pPr indent="-1270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900316" y="3809828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2680234" y="38100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0" name="Shape 320"/>
          <p:cNvSpPr/>
          <p:nvPr/>
        </p:nvSpPr>
        <p:spPr>
          <a:xfrm>
            <a:off x="5257137" y="38100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4" name="Shape 324"/>
          <p:cNvSpPr/>
          <p:nvPr/>
        </p:nvSpPr>
        <p:spPr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5" name="Shape 325"/>
          <p:cNvSpPr/>
          <p:nvPr/>
        </p:nvSpPr>
        <p:spPr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Exceptional Control Flow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 Control</a:t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100" y="1168400"/>
            <a:ext cx="7277100" cy="485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>
            <p:ph idx="1" type="body"/>
          </p:nvPr>
        </p:nvSpPr>
        <p:spPr>
          <a:xfrm>
            <a:off x="396875" y="5410200"/>
            <a:ext cx="7896225" cy="923924"/>
          </a:xfrm>
          <a:prstGeom prst="rect">
            <a:avLst/>
          </a:prstGeom>
          <a:solidFill>
            <a:schemeClr val="lt1">
              <a:alpha val="7568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 program “top” on Mac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has 123 processes, 5 of which are active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Identified by Process ID (PID)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357018" y="435678"/>
            <a:ext cx="84821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(Traditional) Reality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533400" y="5257800"/>
            <a:ext cx="8534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Char char="⬛"/>
            </a:pP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processor executes multiple processes concurrently</a:t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executions interleaved (multitasking) 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spaces managed by virtual memory system (later in course)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values for nonexecuting processes saved in memory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0" name="Shape 340"/>
          <p:cNvSpPr/>
          <p:nvPr/>
        </p:nvSpPr>
        <p:spPr>
          <a:xfrm>
            <a:off x="1052716" y="44958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1" name="Shape 341"/>
          <p:cNvSpPr/>
          <p:nvPr/>
        </p:nvSpPr>
        <p:spPr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4" name="Shape 344"/>
          <p:cNvSpPr/>
          <p:nvPr/>
        </p:nvSpPr>
        <p:spPr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838200" y="1668696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1040386" y="3040297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8" name="Shape 348"/>
          <p:cNvSpPr/>
          <p:nvPr/>
        </p:nvSpPr>
        <p:spPr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2730870" y="3040299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3" name="Shape 353"/>
          <p:cNvSpPr/>
          <p:nvPr/>
        </p:nvSpPr>
        <p:spPr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7" name="Shape 357"/>
          <p:cNvSpPr/>
          <p:nvPr/>
        </p:nvSpPr>
        <p:spPr>
          <a:xfrm>
            <a:off x="5321670" y="3040298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357018" y="435678"/>
            <a:ext cx="84821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(Traditional) Reality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533400" y="5257800"/>
            <a:ext cx="8534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current registers in memory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1052716" y="44958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8" name="Shape 368"/>
          <p:cNvSpPr/>
          <p:nvPr/>
        </p:nvSpPr>
        <p:spPr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0" name="Shape 370"/>
          <p:cNvSpPr/>
          <p:nvPr/>
        </p:nvSpPr>
        <p:spPr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2" name="Shape 372"/>
          <p:cNvSpPr/>
          <p:nvPr/>
        </p:nvSpPr>
        <p:spPr>
          <a:xfrm>
            <a:off x="838200" y="1668696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3" name="Shape 373"/>
          <p:cNvSpPr/>
          <p:nvPr/>
        </p:nvSpPr>
        <p:spPr>
          <a:xfrm>
            <a:off x="1040386" y="3040297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4" name="Shape 374"/>
          <p:cNvSpPr/>
          <p:nvPr/>
        </p:nvSpPr>
        <p:spPr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2730870" y="3040299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3" name="Shape 383"/>
          <p:cNvSpPr/>
          <p:nvPr/>
        </p:nvSpPr>
        <p:spPr>
          <a:xfrm>
            <a:off x="5321670" y="3040298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4" name="Shape 384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1447800" y="3573699"/>
            <a:ext cx="228600" cy="46490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2514600" y="1668696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1" name="Shape 391"/>
          <p:cNvSpPr txBox="1"/>
          <p:nvPr>
            <p:ph type="title"/>
          </p:nvPr>
        </p:nvSpPr>
        <p:spPr>
          <a:xfrm>
            <a:off x="357018" y="435678"/>
            <a:ext cx="84821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(Traditional) Reality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533400" y="5257800"/>
            <a:ext cx="8534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 next process for execution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4" name="Shape 394"/>
          <p:cNvSpPr/>
          <p:nvPr/>
        </p:nvSpPr>
        <p:spPr>
          <a:xfrm>
            <a:off x="2729116" y="44958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9" name="Shape 399"/>
          <p:cNvSpPr/>
          <p:nvPr/>
        </p:nvSpPr>
        <p:spPr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1040386" y="3040297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1" name="Shape 401"/>
          <p:cNvSpPr/>
          <p:nvPr/>
        </p:nvSpPr>
        <p:spPr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2730870" y="3040299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9" name="Shape 409"/>
          <p:cNvSpPr/>
          <p:nvPr/>
        </p:nvSpPr>
        <p:spPr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0" name="Shape 410"/>
          <p:cNvSpPr/>
          <p:nvPr/>
        </p:nvSpPr>
        <p:spPr>
          <a:xfrm>
            <a:off x="5321670" y="3040298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type="title"/>
          </p:nvPr>
        </p:nvSpPr>
        <p:spPr>
          <a:xfrm>
            <a:off x="357018" y="435678"/>
            <a:ext cx="84821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(Traditional) Reality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x="533400" y="5257800"/>
            <a:ext cx="8534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 saved registers and switch address space (context switch)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Shape 418"/>
          <p:cNvSpPr/>
          <p:nvPr/>
        </p:nvSpPr>
        <p:spPr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9" name="Shape 419"/>
          <p:cNvSpPr/>
          <p:nvPr/>
        </p:nvSpPr>
        <p:spPr>
          <a:xfrm>
            <a:off x="2729116" y="44958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0" name="Shape 420"/>
          <p:cNvSpPr/>
          <p:nvPr/>
        </p:nvSpPr>
        <p:spPr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2514600" y="1668696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1040386" y="3040297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7" name="Shape 427"/>
          <p:cNvSpPr/>
          <p:nvPr/>
        </p:nvSpPr>
        <p:spPr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9" name="Shape 429"/>
          <p:cNvSpPr/>
          <p:nvPr/>
        </p:nvSpPr>
        <p:spPr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2730870" y="3040299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4" name="Shape 434"/>
          <p:cNvSpPr/>
          <p:nvPr/>
        </p:nvSpPr>
        <p:spPr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5" name="Shape 435"/>
          <p:cNvSpPr/>
          <p:nvPr/>
        </p:nvSpPr>
        <p:spPr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6" name="Shape 436"/>
          <p:cNvSpPr/>
          <p:nvPr/>
        </p:nvSpPr>
        <p:spPr>
          <a:xfrm>
            <a:off x="5321670" y="3040298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438" name="Shape 438"/>
          <p:cNvSpPr/>
          <p:nvPr/>
        </p:nvSpPr>
        <p:spPr>
          <a:xfrm flipH="1" rot="10800000">
            <a:off x="3200400" y="3573699"/>
            <a:ext cx="228600" cy="46490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>
            <p:ph type="title"/>
          </p:nvPr>
        </p:nvSpPr>
        <p:spPr>
          <a:xfrm>
            <a:off x="357018" y="435678"/>
            <a:ext cx="84821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Multiprocessing: The (Modern) Reality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x="4343401" y="4110038"/>
            <a:ext cx="4952999" cy="2671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Multicore processors</a:t>
            </a:r>
            <a:endParaRPr/>
          </a:p>
          <a:p>
            <a:pPr indent="-179387" lvl="1" marL="519113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CPUs on single chip</a:t>
            </a:r>
            <a:endParaRPr/>
          </a:p>
          <a:p>
            <a:pPr indent="-179387" lvl="1" marL="519113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main memory (and some caches)</a:t>
            </a:r>
            <a:endParaRPr/>
          </a:p>
          <a:p>
            <a:pPr indent="-179387" lvl="1" marL="519113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can execute a separate process</a:t>
            </a:r>
            <a:endParaRPr/>
          </a:p>
          <a:p>
            <a:pPr indent="-168275" lvl="2" marL="68738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Scheduling of processors onto cores done by kernel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/>
          <p:nvPr/>
        </p:nvSpPr>
        <p:spPr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6" name="Shape 446"/>
          <p:cNvSpPr/>
          <p:nvPr/>
        </p:nvSpPr>
        <p:spPr>
          <a:xfrm>
            <a:off x="2729116" y="4495800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7" name="Shape 447"/>
          <p:cNvSpPr/>
          <p:nvPr/>
        </p:nvSpPr>
        <p:spPr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Memory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8" name="Shape 448"/>
          <p:cNvSpPr/>
          <p:nvPr/>
        </p:nvSpPr>
        <p:spPr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0" name="Shape 450"/>
          <p:cNvSpPr/>
          <p:nvPr/>
        </p:nvSpPr>
        <p:spPr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1" name="Shape 451"/>
          <p:cNvSpPr/>
          <p:nvPr/>
        </p:nvSpPr>
        <p:spPr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2" name="Shape 452"/>
          <p:cNvSpPr/>
          <p:nvPr/>
        </p:nvSpPr>
        <p:spPr>
          <a:xfrm>
            <a:off x="2514600" y="1668696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3" name="Shape 453"/>
          <p:cNvSpPr/>
          <p:nvPr/>
        </p:nvSpPr>
        <p:spPr>
          <a:xfrm>
            <a:off x="1040386" y="3040297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4" name="Shape 454"/>
          <p:cNvSpPr/>
          <p:nvPr/>
        </p:nvSpPr>
        <p:spPr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6" name="Shape 456"/>
          <p:cNvSpPr/>
          <p:nvPr/>
        </p:nvSpPr>
        <p:spPr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7" name="Shape 457"/>
          <p:cNvSpPr/>
          <p:nvPr/>
        </p:nvSpPr>
        <p:spPr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8" name="Shape 458"/>
          <p:cNvSpPr/>
          <p:nvPr/>
        </p:nvSpPr>
        <p:spPr>
          <a:xfrm>
            <a:off x="2730870" y="3040299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9" name="Shape 459"/>
          <p:cNvSpPr/>
          <p:nvPr/>
        </p:nvSpPr>
        <p:spPr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Stack</a:t>
            </a:r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Heap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Code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2" name="Shape 462"/>
          <p:cNvSpPr/>
          <p:nvPr/>
        </p:nvSpPr>
        <p:spPr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Data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3" name="Shape 463"/>
          <p:cNvSpPr/>
          <p:nvPr/>
        </p:nvSpPr>
        <p:spPr>
          <a:xfrm>
            <a:off x="5321670" y="3040298"/>
            <a:ext cx="1066800" cy="5334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Saved 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6" name="Shape 466"/>
          <p:cNvSpPr/>
          <p:nvPr/>
        </p:nvSpPr>
        <p:spPr>
          <a:xfrm>
            <a:off x="1052716" y="4503504"/>
            <a:ext cx="1066800" cy="304800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Registers</a:t>
            </a:r>
            <a:endParaRPr b="1"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838200" y="1676400"/>
            <a:ext cx="1538084" cy="3436704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type="title"/>
          </p:nvPr>
        </p:nvSpPr>
        <p:spPr>
          <a:xfrm>
            <a:off x="406400" y="493712"/>
            <a:ext cx="60706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 Processes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/>
          <p:nvPr>
            <p:ph idx="1" type="body"/>
          </p:nvPr>
        </p:nvSpPr>
        <p:spPr>
          <a:xfrm>
            <a:off x="409575" y="1219200"/>
            <a:ext cx="7896225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process is a logical control flow. 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processes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concurrently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concurrent)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their flows overlap in time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Otherwise, they are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sequential</a:t>
            </a:r>
            <a:endParaRPr b="1" i="0" sz="24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(running on single core):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Concurrent: A &amp; B, A &amp; C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Sequential: B &amp; C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4" name="Shape 474"/>
          <p:cNvCxnSpPr/>
          <p:nvPr/>
        </p:nvCxnSpPr>
        <p:spPr>
          <a:xfrm>
            <a:off x="3124200" y="46482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5" name="Shape 475"/>
          <p:cNvSpPr txBox="1"/>
          <p:nvPr/>
        </p:nvSpPr>
        <p:spPr>
          <a:xfrm>
            <a:off x="2622332" y="4267200"/>
            <a:ext cx="9996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A</a:t>
            </a:r>
            <a:endParaRPr/>
          </a:p>
        </p:txBody>
      </p:sp>
      <p:sp>
        <p:nvSpPr>
          <p:cNvPr id="476" name="Shape 476"/>
          <p:cNvSpPr txBox="1"/>
          <p:nvPr/>
        </p:nvSpPr>
        <p:spPr>
          <a:xfrm>
            <a:off x="4146332" y="4267200"/>
            <a:ext cx="99007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B</a:t>
            </a:r>
            <a:endParaRPr/>
          </a:p>
        </p:txBody>
      </p:sp>
      <p:sp>
        <p:nvSpPr>
          <p:cNvPr id="477" name="Shape 477"/>
          <p:cNvSpPr txBox="1"/>
          <p:nvPr/>
        </p:nvSpPr>
        <p:spPr>
          <a:xfrm>
            <a:off x="5670332" y="4267200"/>
            <a:ext cx="9836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C</a:t>
            </a:r>
            <a:endParaRPr/>
          </a:p>
        </p:txBody>
      </p:sp>
      <p:cxnSp>
        <p:nvCxnSpPr>
          <p:cNvPr id="478" name="Shape 478"/>
          <p:cNvCxnSpPr/>
          <p:nvPr/>
        </p:nvCxnSpPr>
        <p:spPr>
          <a:xfrm>
            <a:off x="4648200" y="49530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9" name="Shape 479"/>
          <p:cNvCxnSpPr/>
          <p:nvPr/>
        </p:nvCxnSpPr>
        <p:spPr>
          <a:xfrm>
            <a:off x="6172200" y="52578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0" name="Shape 480"/>
          <p:cNvCxnSpPr/>
          <p:nvPr/>
        </p:nvCxnSpPr>
        <p:spPr>
          <a:xfrm>
            <a:off x="3124200" y="55626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1" name="Shape 481"/>
          <p:cNvCxnSpPr/>
          <p:nvPr/>
        </p:nvCxnSpPr>
        <p:spPr>
          <a:xfrm>
            <a:off x="6172200" y="58674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2" name="Shape 482"/>
          <p:cNvCxnSpPr/>
          <p:nvPr/>
        </p:nvCxnSpPr>
        <p:spPr>
          <a:xfrm>
            <a:off x="2667000" y="49530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83" name="Shape 483"/>
          <p:cNvCxnSpPr/>
          <p:nvPr/>
        </p:nvCxnSpPr>
        <p:spPr>
          <a:xfrm>
            <a:off x="2667000" y="52578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84" name="Shape 484"/>
          <p:cNvCxnSpPr/>
          <p:nvPr/>
        </p:nvCxnSpPr>
        <p:spPr>
          <a:xfrm>
            <a:off x="2667000" y="55626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85" name="Shape 485"/>
          <p:cNvCxnSpPr/>
          <p:nvPr/>
        </p:nvCxnSpPr>
        <p:spPr>
          <a:xfrm>
            <a:off x="2667000" y="58674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86" name="Shape 486"/>
          <p:cNvCxnSpPr/>
          <p:nvPr/>
        </p:nvCxnSpPr>
        <p:spPr>
          <a:xfrm>
            <a:off x="2667000" y="61722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87" name="Shape 487"/>
          <p:cNvSpPr txBox="1"/>
          <p:nvPr/>
        </p:nvSpPr>
        <p:spPr>
          <a:xfrm>
            <a:off x="1010947" y="5177135"/>
            <a:ext cx="8178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1752600" y="4800600"/>
            <a:ext cx="457200" cy="16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5A5A5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type="title"/>
          </p:nvPr>
        </p:nvSpPr>
        <p:spPr>
          <a:xfrm>
            <a:off x="381000" y="533400"/>
            <a:ext cx="84582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View of Concurrent Processes</a:t>
            </a:r>
            <a:endParaRPr/>
          </a:p>
        </p:txBody>
      </p:sp>
      <p:sp>
        <p:nvSpPr>
          <p:cNvPr id="494" name="Shape 494"/>
          <p:cNvSpPr txBox="1"/>
          <p:nvPr>
            <p:ph idx="1" type="body"/>
          </p:nvPr>
        </p:nvSpPr>
        <p:spPr>
          <a:xfrm>
            <a:off x="410031" y="1285875"/>
            <a:ext cx="7896225" cy="199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flows for concurrent processes are physically disjoint in time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we can think of concurrent processes as running in parallel with each other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1219200" y="4311650"/>
            <a:ext cx="8178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</p:txBody>
      </p:sp>
      <p:cxnSp>
        <p:nvCxnSpPr>
          <p:cNvPr id="496" name="Shape 496"/>
          <p:cNvCxnSpPr/>
          <p:nvPr/>
        </p:nvCxnSpPr>
        <p:spPr>
          <a:xfrm>
            <a:off x="3276600" y="41910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7" name="Shape 497"/>
          <p:cNvSpPr txBox="1"/>
          <p:nvPr/>
        </p:nvSpPr>
        <p:spPr>
          <a:xfrm>
            <a:off x="2709863" y="3810000"/>
            <a:ext cx="9996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A</a:t>
            </a:r>
            <a:endParaRPr/>
          </a:p>
        </p:txBody>
      </p:sp>
      <p:sp>
        <p:nvSpPr>
          <p:cNvPr id="498" name="Shape 498"/>
          <p:cNvSpPr txBox="1"/>
          <p:nvPr/>
        </p:nvSpPr>
        <p:spPr>
          <a:xfrm>
            <a:off x="4233863" y="3810000"/>
            <a:ext cx="99007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B</a:t>
            </a:r>
            <a:endParaRPr/>
          </a:p>
        </p:txBody>
      </p:sp>
      <p:sp>
        <p:nvSpPr>
          <p:cNvPr id="499" name="Shape 499"/>
          <p:cNvSpPr txBox="1"/>
          <p:nvPr/>
        </p:nvSpPr>
        <p:spPr>
          <a:xfrm>
            <a:off x="5757863" y="3810000"/>
            <a:ext cx="9836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C</a:t>
            </a:r>
            <a:endParaRPr/>
          </a:p>
        </p:txBody>
      </p:sp>
      <p:cxnSp>
        <p:nvCxnSpPr>
          <p:cNvPr id="500" name="Shape 500"/>
          <p:cNvCxnSpPr/>
          <p:nvPr/>
        </p:nvCxnSpPr>
        <p:spPr>
          <a:xfrm>
            <a:off x="4800600" y="43434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1" name="Shape 501"/>
          <p:cNvCxnSpPr/>
          <p:nvPr/>
        </p:nvCxnSpPr>
        <p:spPr>
          <a:xfrm>
            <a:off x="6324600" y="46482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2" name="Shape 502"/>
          <p:cNvCxnSpPr/>
          <p:nvPr/>
        </p:nvCxnSpPr>
        <p:spPr>
          <a:xfrm>
            <a:off x="3276600" y="44958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3" name="Shape 503"/>
          <p:cNvCxnSpPr/>
          <p:nvPr/>
        </p:nvCxnSpPr>
        <p:spPr>
          <a:xfrm>
            <a:off x="2819400" y="41910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04" name="Shape 504"/>
          <p:cNvCxnSpPr/>
          <p:nvPr/>
        </p:nvCxnSpPr>
        <p:spPr>
          <a:xfrm>
            <a:off x="2819400" y="48006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05" name="Shape 505"/>
          <p:cNvCxnSpPr/>
          <p:nvPr/>
        </p:nvCxnSpPr>
        <p:spPr>
          <a:xfrm>
            <a:off x="6324600" y="4953000"/>
            <a:ext cx="0" cy="304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6" name="Shape 506"/>
          <p:cNvCxnSpPr/>
          <p:nvPr/>
        </p:nvCxnSpPr>
        <p:spPr>
          <a:xfrm>
            <a:off x="2819400" y="43434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07" name="Shape 507"/>
          <p:cNvCxnSpPr/>
          <p:nvPr/>
        </p:nvCxnSpPr>
        <p:spPr>
          <a:xfrm>
            <a:off x="2819400" y="4648200"/>
            <a:ext cx="403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08" name="Shape 508"/>
          <p:cNvSpPr/>
          <p:nvPr/>
        </p:nvSpPr>
        <p:spPr>
          <a:xfrm>
            <a:off x="1981200" y="4000500"/>
            <a:ext cx="457200" cy="1257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5A5A5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/>
        </p:nvSpPr>
        <p:spPr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Shape 514"/>
          <p:cNvSpPr/>
          <p:nvPr/>
        </p:nvSpPr>
        <p:spPr>
          <a:xfrm>
            <a:off x="2120444" y="5059810"/>
            <a:ext cx="4495800" cy="4254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2120444" y="5910710"/>
            <a:ext cx="4495800" cy="4254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Shape 516"/>
          <p:cNvSpPr/>
          <p:nvPr/>
        </p:nvSpPr>
        <p:spPr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2120444" y="4203016"/>
            <a:ext cx="4495800" cy="4254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Shape 518"/>
          <p:cNvSpPr txBox="1"/>
          <p:nvPr>
            <p:ph type="title"/>
          </p:nvPr>
        </p:nvSpPr>
        <p:spPr>
          <a:xfrm>
            <a:off x="380088" y="387578"/>
            <a:ext cx="58420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Switching</a:t>
            </a:r>
            <a:endParaRPr/>
          </a:p>
        </p:txBody>
      </p:sp>
      <p:sp>
        <p:nvSpPr>
          <p:cNvPr id="519" name="Shape 519"/>
          <p:cNvSpPr txBox="1"/>
          <p:nvPr>
            <p:ph idx="1" type="body"/>
          </p:nvPr>
        </p:nvSpPr>
        <p:spPr>
          <a:xfrm>
            <a:off x="381000" y="1104900"/>
            <a:ext cx="82946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 are managed by a shared chunk of memory-resident OS code called the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Important: the kernel is not a separate process, but rather runs as part of some existing process.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 passes from one process to another via a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context switch</a:t>
            </a:r>
            <a:endParaRPr b="1" i="0" sz="24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2342466" y="3581400"/>
            <a:ext cx="10971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A</a:t>
            </a:r>
            <a:endParaRPr b="1"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3865458" y="3581400"/>
            <a:ext cx="10875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B</a:t>
            </a:r>
            <a:endParaRPr b="1"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2" name="Shape 522"/>
          <p:cNvCxnSpPr/>
          <p:nvPr/>
        </p:nvCxnSpPr>
        <p:spPr>
          <a:xfrm flipH="1">
            <a:off x="2895600" y="4206200"/>
            <a:ext cx="6350" cy="4206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3" name="Shape 523"/>
          <p:cNvCxnSpPr/>
          <p:nvPr/>
        </p:nvCxnSpPr>
        <p:spPr>
          <a:xfrm flipH="1">
            <a:off x="3721100" y="3581400"/>
            <a:ext cx="12700" cy="31242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24" name="Shape 524"/>
          <p:cNvSpPr txBox="1"/>
          <p:nvPr/>
        </p:nvSpPr>
        <p:spPr>
          <a:xfrm>
            <a:off x="5422900" y="4267200"/>
            <a:ext cx="10091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/>
          </a:p>
        </p:txBody>
      </p:sp>
      <p:sp>
        <p:nvSpPr>
          <p:cNvPr id="525" name="Shape 525"/>
          <p:cNvSpPr txBox="1"/>
          <p:nvPr/>
        </p:nvSpPr>
        <p:spPr>
          <a:xfrm>
            <a:off x="5422900" y="4681538"/>
            <a:ext cx="117185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/>
          </a:p>
        </p:txBody>
      </p:sp>
      <p:sp>
        <p:nvSpPr>
          <p:cNvPr id="526" name="Shape 526"/>
          <p:cNvSpPr txBox="1"/>
          <p:nvPr/>
        </p:nvSpPr>
        <p:spPr>
          <a:xfrm>
            <a:off x="5422900" y="5094288"/>
            <a:ext cx="10091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/>
          </a:p>
        </p:txBody>
      </p:sp>
      <p:sp>
        <p:nvSpPr>
          <p:cNvPr id="527" name="Shape 527"/>
          <p:cNvSpPr txBox="1"/>
          <p:nvPr/>
        </p:nvSpPr>
        <p:spPr>
          <a:xfrm>
            <a:off x="5405438" y="5530850"/>
            <a:ext cx="117185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/>
          </a:p>
        </p:txBody>
      </p:sp>
      <p:sp>
        <p:nvSpPr>
          <p:cNvPr id="528" name="Shape 528"/>
          <p:cNvSpPr txBox="1"/>
          <p:nvPr/>
        </p:nvSpPr>
        <p:spPr>
          <a:xfrm>
            <a:off x="5422900" y="5988050"/>
            <a:ext cx="10091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6858000" y="4627343"/>
            <a:ext cx="76200" cy="381000"/>
          </a:xfrm>
          <a:prstGeom prst="rightBrace">
            <a:avLst>
              <a:gd fmla="val 41667" name="adj1"/>
              <a:gd fmla="val 50000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Shape 530"/>
          <p:cNvSpPr txBox="1"/>
          <p:nvPr/>
        </p:nvSpPr>
        <p:spPr>
          <a:xfrm>
            <a:off x="6937375" y="4648566"/>
            <a:ext cx="14036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switch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Shape 531"/>
          <p:cNvSpPr/>
          <p:nvPr/>
        </p:nvSpPr>
        <p:spPr>
          <a:xfrm>
            <a:off x="6858000" y="5496837"/>
            <a:ext cx="76200" cy="381000"/>
          </a:xfrm>
          <a:prstGeom prst="rightBrace">
            <a:avLst>
              <a:gd fmla="val 41667" name="adj1"/>
              <a:gd fmla="val 50000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Shape 532"/>
          <p:cNvSpPr txBox="1"/>
          <p:nvPr/>
        </p:nvSpPr>
        <p:spPr>
          <a:xfrm>
            <a:off x="6937375" y="5518060"/>
            <a:ext cx="14036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switch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533400" y="4953000"/>
            <a:ext cx="8178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1295400" y="4152900"/>
            <a:ext cx="457200" cy="2400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5A5A5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5" name="Shape 535"/>
          <p:cNvCxnSpPr/>
          <p:nvPr/>
        </p:nvCxnSpPr>
        <p:spPr>
          <a:xfrm flipH="1">
            <a:off x="2889250" y="5903976"/>
            <a:ext cx="6350" cy="4206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6" name="Shape 536"/>
          <p:cNvCxnSpPr/>
          <p:nvPr/>
        </p:nvCxnSpPr>
        <p:spPr>
          <a:xfrm flipH="1">
            <a:off x="4489450" y="5065776"/>
            <a:ext cx="6350" cy="4206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7" name="Shape 537"/>
          <p:cNvCxnSpPr>
            <a:stCxn id="522" idx="1"/>
            <a:endCxn id="536" idx="0"/>
          </p:cNvCxnSpPr>
          <p:nvPr/>
        </p:nvCxnSpPr>
        <p:spPr>
          <a:xfrm>
            <a:off x="2895600" y="4626824"/>
            <a:ext cx="1600200" cy="4389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8" name="Shape 538"/>
          <p:cNvCxnSpPr>
            <a:stCxn id="536" idx="1"/>
            <a:endCxn id="535" idx="0"/>
          </p:cNvCxnSpPr>
          <p:nvPr/>
        </p:nvCxnSpPr>
        <p:spPr>
          <a:xfrm flipH="1">
            <a:off x="2895550" y="5486400"/>
            <a:ext cx="1593900" cy="417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Shape 54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Exceptional Control Flow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Control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31800" y="457200"/>
            <a:ext cx="42926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</a:t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190875" y="3460750"/>
            <a:ext cx="1774012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&lt;startup&gt;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b="1"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b="1"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b="1"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b="1"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&lt;shutdown&gt;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2547" y="1219200"/>
            <a:ext cx="8294687" cy="174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Processors do only one thing: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startup to shutdown, a CPU simply reads and executes (interprets) a sequence of instructions, one at a 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sequence is the CPU’s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 of control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190875" y="2895600"/>
            <a:ext cx="28164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Physical control flow</a:t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1544347" y="4370685"/>
            <a:ext cx="8178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2438400" y="3613150"/>
            <a:ext cx="457200" cy="2362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5A5A5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/>
          <p:nvPr>
            <p:ph type="title"/>
          </p:nvPr>
        </p:nvSpPr>
        <p:spPr>
          <a:xfrm>
            <a:off x="380088" y="387578"/>
            <a:ext cx="7620912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Call Error Handling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Shape 551"/>
          <p:cNvSpPr txBox="1"/>
          <p:nvPr>
            <p:ph idx="1" type="body"/>
          </p:nvPr>
        </p:nvSpPr>
        <p:spPr>
          <a:xfrm>
            <a:off x="381000" y="1104899"/>
            <a:ext cx="8294687" cy="2647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error, Linux system-level functions typically return -1 and set global variable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indicate cause. 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and fast rule: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check the return status of every system-level function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exception is the handful of functions that return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 = fork()) &lt;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fprintf(stderr, 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"fork error: %s\n"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strerror(errno));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exit(-1);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Error-reporting functions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Shape 558"/>
          <p:cNvSpPr txBox="1"/>
          <p:nvPr>
            <p:ph idx="1" type="body"/>
          </p:nvPr>
        </p:nvSpPr>
        <p:spPr>
          <a:xfrm>
            <a:off x="396875" y="1362075"/>
            <a:ext cx="789622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simplify somewhat using an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error-reporting function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Shape 559"/>
          <p:cNvSpPr txBox="1"/>
          <p:nvPr/>
        </p:nvSpPr>
        <p:spPr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unix_error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Unix-style error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fprintf(stderr, 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"%s: %s\n"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msg, strerror(errno));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exit(-1);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0" name="Shape 560"/>
          <p:cNvSpPr txBox="1"/>
          <p:nvPr/>
        </p:nvSpPr>
        <p:spPr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 = fork()) &lt;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unix_error(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"fork error"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561" name="Shape 561"/>
          <p:cNvGrpSpPr/>
          <p:nvPr/>
        </p:nvGrpSpPr>
        <p:grpSpPr>
          <a:xfrm>
            <a:off x="1981200" y="3200266"/>
            <a:ext cx="7010400" cy="1360066"/>
            <a:chOff x="1447800" y="3047866"/>
            <a:chExt cx="7010400" cy="1360066"/>
          </a:xfrm>
        </p:grpSpPr>
        <p:sp>
          <p:nvSpPr>
            <p:cNvPr id="562" name="Shape 562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Note: csapp.c exits with 0.</a:t>
              </a:r>
              <a:endParaRPr/>
            </a:p>
          </p:txBody>
        </p:sp>
        <p:cxnSp>
          <p:nvCxnSpPr>
            <p:cNvPr id="563" name="Shape 563"/>
            <p:cNvCxnSpPr>
              <a:stCxn id="562" idx="1"/>
            </p:cNvCxnSpPr>
            <p:nvPr/>
          </p:nvCxnSpPr>
          <p:spPr>
            <a:xfrm rot="10800000">
              <a:off x="1447800" y="3047866"/>
              <a:ext cx="3962400" cy="11754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Error-handling Wrappers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Shape 569"/>
          <p:cNvSpPr txBox="1"/>
          <p:nvPr>
            <p:ph idx="1" type="body"/>
          </p:nvPr>
        </p:nvSpPr>
        <p:spPr>
          <a:xfrm>
            <a:off x="396875" y="1362075"/>
            <a:ext cx="7896225" cy="84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simplify the code we present to you even further by using Stevens-style error-handling wrappers: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what you generally want to do in a real application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 = fork()) &lt;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unix_error(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"Fork error"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pid;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1" name="Shape 571"/>
          <p:cNvSpPr txBox="1"/>
          <p:nvPr/>
        </p:nvSpPr>
        <p:spPr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pid = Fork();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Obtaining Process IDs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Shape 577"/>
          <p:cNvSpPr txBox="1"/>
          <p:nvPr>
            <p:ph idx="1" type="body"/>
          </p:nvPr>
        </p:nvSpPr>
        <p:spPr>
          <a:xfrm>
            <a:off x="396875" y="1362075"/>
            <a:ext cx="7896225" cy="2524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pid_t getpid(void)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PID of current process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pid_t getppid(void)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PID of parent process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and Terminating Processes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Shape 583"/>
          <p:cNvSpPr txBox="1"/>
          <p:nvPr>
            <p:ph idx="1" type="body"/>
          </p:nvPr>
        </p:nvSpPr>
        <p:spPr>
          <a:xfrm>
            <a:off x="396875" y="1362075"/>
            <a:ext cx="7896225" cy="503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a programmer’s perspective, we can think of a process as being in one of three states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	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is either executing, or waiting to be executed and will eventually be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(i.e., chosen to execute) by the kernel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Stopped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execution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suspended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will not be scheduled until further notice (next lecture when we study signals)	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Terminated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is stopped permanently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Terminating Processes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Shape 589"/>
          <p:cNvSpPr txBox="1"/>
          <p:nvPr>
            <p:ph idx="1" type="body"/>
          </p:nvPr>
        </p:nvSpPr>
        <p:spPr>
          <a:xfrm>
            <a:off x="396875" y="1362075"/>
            <a:ext cx="8670925" cy="5089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becomes terminated for one of three reasons: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Receiving a signal whose default action is to terminate (next lecture)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Returning from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routine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Calling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exit(int status)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Terminates with an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status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Convention: normal return status is 0, nonzero on error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explicitly set the exit status is to return an integer value from the main routine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called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but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never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>
            <p:ph type="title"/>
          </p:nvPr>
        </p:nvSpPr>
        <p:spPr>
          <a:xfrm>
            <a:off x="352426" y="493712"/>
            <a:ext cx="7159078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Processes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Shape 595"/>
          <p:cNvSpPr txBox="1"/>
          <p:nvPr>
            <p:ph idx="1" type="body"/>
          </p:nvPr>
        </p:nvSpPr>
        <p:spPr>
          <a:xfrm>
            <a:off x="367844" y="1282244"/>
            <a:ext cx="8015287" cy="527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process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a new running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process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calling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fork(void)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0 to the child process, child’s PID to parent process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identical to parent: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get an identical (but separate) copy of the parent’s virtual address space.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gets identical copies of the parent’s open file descriptors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has a different PID than the parent</a:t>
            </a:r>
            <a:endParaRPr/>
          </a:p>
          <a:p>
            <a:pPr indent="-1270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interesting (and often confusing) because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called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returns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twice</a:t>
            </a:r>
            <a:endParaRPr b="1" i="1" sz="24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/>
          <p:nvPr>
            <p:ph type="title"/>
          </p:nvPr>
        </p:nvSpPr>
        <p:spPr>
          <a:xfrm>
            <a:off x="381000" y="417512"/>
            <a:ext cx="5699125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Shape 601"/>
          <p:cNvSpPr txBox="1"/>
          <p:nvPr/>
        </p:nvSpPr>
        <p:spPr>
          <a:xfrm>
            <a:off x="226540" y="1524000"/>
            <a:ext cx="4955060" cy="3785652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 = Fork();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(pid == 0) {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++x);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"parent: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--x);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02" name="Shape 602"/>
          <p:cNvSpPr txBox="1"/>
          <p:nvPr/>
        </p:nvSpPr>
        <p:spPr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3" name="Shape 603"/>
          <p:cNvSpPr/>
          <p:nvPr/>
        </p:nvSpPr>
        <p:spPr>
          <a:xfrm>
            <a:off x="4114306" y="4976337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4" name="Shape 604"/>
          <p:cNvSpPr txBox="1"/>
          <p:nvPr/>
        </p:nvSpPr>
        <p:spPr>
          <a:xfrm>
            <a:off x="5257800" y="1358444"/>
            <a:ext cx="3810000" cy="5194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once, return twice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 execution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predict execution order of parent and child</a:t>
            </a:r>
            <a:endParaRPr/>
          </a:p>
        </p:txBody>
      </p:sp>
      <p:sp>
        <p:nvSpPr>
          <p:cNvPr id="605" name="Shape 605"/>
          <p:cNvSpPr txBox="1"/>
          <p:nvPr/>
        </p:nvSpPr>
        <p:spPr>
          <a:xfrm>
            <a:off x="3048000" y="5638800"/>
            <a:ext cx="1786364" cy="788935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6" name="Shape 606"/>
          <p:cNvSpPr txBox="1"/>
          <p:nvPr/>
        </p:nvSpPr>
        <p:spPr>
          <a:xfrm>
            <a:off x="5029200" y="5638800"/>
            <a:ext cx="1782456" cy="791320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7" name="Shape 607"/>
          <p:cNvSpPr txBox="1"/>
          <p:nvPr/>
        </p:nvSpPr>
        <p:spPr>
          <a:xfrm>
            <a:off x="7010400" y="5638800"/>
            <a:ext cx="1782456" cy="791320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/>
          <p:nvPr>
            <p:ph type="title"/>
          </p:nvPr>
        </p:nvSpPr>
        <p:spPr>
          <a:xfrm>
            <a:off x="381000" y="417512"/>
            <a:ext cx="80772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Nondeterministic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Shape 613"/>
          <p:cNvSpPr txBox="1"/>
          <p:nvPr/>
        </p:nvSpPr>
        <p:spPr>
          <a:xfrm>
            <a:off x="381000" y="1358444"/>
            <a:ext cx="8686800" cy="5194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Linux scheduler does not create much run-to-run variance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Hides potential race conditions in nondeterministic programs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does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return to child first, or to parent?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custom version of library routine that inserts random delays along different branches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for parent and child in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runtime interpositioning to have program use special version of library code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 delay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0" y="1088657"/>
            <a:ext cx="8686800" cy="5755423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fork wrapper function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pid_t fork(void)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initialize();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parent_delay = choose_delay();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child_delay = choose_delay();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pid_t parent_pid = getpid();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pid_t child_pid_or_zero = real_fork();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(child_pid_or_zero &gt;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/* Parent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(verbose)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"Fork.  Child pid=%d, delay = %dms.  Parent pid=%d, delay = %dms\n",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child_pid_or_zero, child_delay,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parent_pid, parent_delay);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fflush(stdout);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ms_sleep(parent_delay)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/* Child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ms_sleep(child_delay)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child_pid_or_zero;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0" name="Shape 620"/>
          <p:cNvSpPr/>
          <p:nvPr/>
        </p:nvSpPr>
        <p:spPr>
          <a:xfrm>
            <a:off x="7266262" y="6486417"/>
            <a:ext cx="1344338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myfork.c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81000" y="493712"/>
            <a:ext cx="62992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Altering the Control Flow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1000" y="1250950"/>
            <a:ext cx="8624887" cy="537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 to now: two mechanisms for changing control flow: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Jumps and branches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and return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 to changes in </a:t>
            </a: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program state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Insufficient  for a useful system: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 to react to changes in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system state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arrives from a disk or a network adapter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 divides by zero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hits Ctrl-C at the keyboard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timer expires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needs mechanisms for “exceptional control flow”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>
            <p:ph type="title"/>
          </p:nvPr>
        </p:nvSpPr>
        <p:spPr>
          <a:xfrm>
            <a:off x="381000" y="417512"/>
            <a:ext cx="5699125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Shape 626"/>
          <p:cNvSpPr txBox="1"/>
          <p:nvPr/>
        </p:nvSpPr>
        <p:spPr>
          <a:xfrm>
            <a:off x="226540" y="1524000"/>
            <a:ext cx="4955060" cy="4278094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 = Fork();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(pid == 0) {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++x);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++x);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"parent: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--x);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"parent: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--x);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7" name="Shape 627"/>
          <p:cNvSpPr txBox="1"/>
          <p:nvPr/>
        </p:nvSpPr>
        <p:spPr>
          <a:xfrm>
            <a:off x="5257800" y="5257800"/>
            <a:ext cx="1786364" cy="1483356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x=-1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x=3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8" name="Shape 628"/>
          <p:cNvSpPr txBox="1"/>
          <p:nvPr/>
        </p:nvSpPr>
        <p:spPr>
          <a:xfrm>
            <a:off x="5244004" y="689040"/>
            <a:ext cx="3810000" cy="5194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once, return twice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 execution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predict execution order of parent and child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Duplicate but separate address space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a value of 1 when fork returns in parent and child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Subsequent changes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independent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/>
          <p:nvPr>
            <p:ph type="title"/>
          </p:nvPr>
        </p:nvSpPr>
        <p:spPr>
          <a:xfrm>
            <a:off x="381000" y="417512"/>
            <a:ext cx="5699125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Shape 634"/>
          <p:cNvSpPr txBox="1"/>
          <p:nvPr/>
        </p:nvSpPr>
        <p:spPr>
          <a:xfrm>
            <a:off x="226540" y="1524000"/>
            <a:ext cx="4878860" cy="3785652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 = Fork();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(pid == 0) {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++x);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"parent: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--x);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35" name="Shape 635"/>
          <p:cNvSpPr txBox="1"/>
          <p:nvPr/>
        </p:nvSpPr>
        <p:spPr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./fork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 : x=2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6" name="Shape 636"/>
          <p:cNvSpPr/>
          <p:nvPr/>
        </p:nvSpPr>
        <p:spPr>
          <a:xfrm>
            <a:off x="4114306" y="4976337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7" name="Shape 637"/>
          <p:cNvSpPr txBox="1"/>
          <p:nvPr/>
        </p:nvSpPr>
        <p:spPr>
          <a:xfrm>
            <a:off x="5257800" y="1358444"/>
            <a:ext cx="3810000" cy="5194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once, return twice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 execution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predict execution order of parent and child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Duplicate but separate address space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a value of 1 when fork returns in parent and child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Subsequent changes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independent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open files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same in both parent and child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Modeling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Process Graphs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Shape 643"/>
          <p:cNvSpPr txBox="1"/>
          <p:nvPr>
            <p:ph idx="1" type="body"/>
          </p:nvPr>
        </p:nvSpPr>
        <p:spPr>
          <a:xfrm>
            <a:off x="357019" y="1362075"/>
            <a:ext cx="8558382" cy="465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graph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useful tool for capturing the partial ordering of statements in a concurrent program: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vertex is the execution of a statement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-&gt; b means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happens before b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Edges can be labeled with current value of variables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vertices can be labeled with output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graph begins with a vertex with no inedges 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topological sort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graph corresponds to a feasible total ordering.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ordering of vertices where all edges point from left to right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Graph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Shape 649"/>
          <p:cNvSpPr txBox="1"/>
          <p:nvPr/>
        </p:nvSpPr>
        <p:spPr>
          <a:xfrm>
            <a:off x="76200" y="1472148"/>
            <a:ext cx="4912596" cy="3785652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pid = Fork();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(pid == 0) {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++x);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"parent: x=%d\n"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--x);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50" name="Shape 650"/>
          <p:cNvSpPr txBox="1"/>
          <p:nvPr/>
        </p:nvSpPr>
        <p:spPr>
          <a:xfrm>
            <a:off x="6068150" y="2514600"/>
            <a:ext cx="183403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child: x=2</a:t>
            </a:r>
            <a:endParaRPr b="1" sz="16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1" name="Shape 651"/>
          <p:cNvSpPr/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3" name="Shape 653"/>
          <p:cNvSpPr/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4" name="Shape 654"/>
          <p:cNvSpPr/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5" name="Shape 655"/>
          <p:cNvSpPr txBox="1"/>
          <p:nvPr/>
        </p:nvSpPr>
        <p:spPr>
          <a:xfrm>
            <a:off x="5820629" y="3468791"/>
            <a:ext cx="6676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56" name="Shape 656"/>
          <p:cNvCxnSpPr>
            <a:stCxn id="655" idx="0"/>
          </p:cNvCxnSpPr>
          <p:nvPr/>
        </p:nvCxnSpPr>
        <p:spPr>
          <a:xfrm rot="-5400000">
            <a:off x="6266190" y="2716541"/>
            <a:ext cx="640500" cy="864000"/>
          </a:xfrm>
          <a:prstGeom prst="bentConnector2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57" name="Shape 657"/>
          <p:cNvSpPr/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658" name="Shape 658"/>
          <p:cNvCxnSpPr/>
          <p:nvPr/>
        </p:nvCxnSpPr>
        <p:spPr>
          <a:xfrm flipH="1" rot="10800000">
            <a:off x="6198291" y="3472178"/>
            <a:ext cx="838894" cy="3388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59" name="Shape 659"/>
          <p:cNvCxnSpPr/>
          <p:nvPr/>
        </p:nvCxnSpPr>
        <p:spPr>
          <a:xfrm flipH="1" rot="10800000">
            <a:off x="5284179" y="3472178"/>
            <a:ext cx="838894" cy="3388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60" name="Shape 660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Shape 661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Shape 662"/>
          <p:cNvSpPr txBox="1"/>
          <p:nvPr/>
        </p:nvSpPr>
        <p:spPr>
          <a:xfrm>
            <a:off x="5298814" y="3156378"/>
            <a:ext cx="7953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x==1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63" name="Shape 663"/>
          <p:cNvCxnSpPr/>
          <p:nvPr/>
        </p:nvCxnSpPr>
        <p:spPr>
          <a:xfrm flipH="1" rot="10800000">
            <a:off x="7103855" y="2828395"/>
            <a:ext cx="874528" cy="915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64" name="Shape 664"/>
          <p:cNvSpPr/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5" name="Shape 665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Shape 666"/>
          <p:cNvSpPr txBox="1"/>
          <p:nvPr/>
        </p:nvSpPr>
        <p:spPr>
          <a:xfrm>
            <a:off x="6144350" y="3137103"/>
            <a:ext cx="183403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parent: x=0</a:t>
            </a:r>
            <a:endParaRPr b="1" sz="16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67" name="Shape 667"/>
          <p:cNvCxnSpPr/>
          <p:nvPr/>
        </p:nvCxnSpPr>
        <p:spPr>
          <a:xfrm flipH="1" rot="10800000">
            <a:off x="7103855" y="3464113"/>
            <a:ext cx="874528" cy="4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68" name="Shape 668"/>
          <p:cNvSpPr/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9" name="Shape 669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0" name="Shape 670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</a:t>
            </a:r>
            <a:endParaRPr b="1"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Shape 671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Child</a:t>
            </a:r>
            <a:endParaRPr b="1"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Shape 672"/>
          <p:cNvSpPr/>
          <p:nvPr/>
        </p:nvSpPr>
        <p:spPr>
          <a:xfrm>
            <a:off x="3963966" y="4900137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Interpreting Process Graphs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Shape 678"/>
          <p:cNvSpPr txBox="1"/>
          <p:nvPr>
            <p:ph idx="1" type="body"/>
          </p:nvPr>
        </p:nvSpPr>
        <p:spPr>
          <a:xfrm>
            <a:off x="152400" y="1362075"/>
            <a:ext cx="4700023" cy="3895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 graph: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Relabled graph: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9" name="Shape 679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680" name="Shape 680"/>
            <p:cNvSpPr txBox="1"/>
            <p:nvPr/>
          </p:nvSpPr>
          <p:spPr>
            <a:xfrm>
              <a:off x="3885235" y="2974455"/>
              <a:ext cx="183403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child: x=2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81" name="Shape 681"/>
            <p:cNvSpPr/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682" name="Shape 682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main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83" name="Shape 683"/>
            <p:cNvSpPr/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684" name="Shape 684"/>
            <p:cNvSpPr/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685" name="Shape 685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686" name="Shape 686"/>
            <p:cNvCxnSpPr>
              <a:stCxn id="685" idx="0"/>
            </p:cNvCxnSpPr>
            <p:nvPr/>
          </p:nvCxnSpPr>
          <p:spPr>
            <a:xfrm rot="-5400000">
              <a:off x="4083276" y="3176396"/>
              <a:ext cx="640500" cy="8640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687" name="Shape 687"/>
            <p:cNvSpPr/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688" name="Shape 688"/>
            <p:cNvCxnSpPr/>
            <p:nvPr/>
          </p:nvCxnSpPr>
          <p:spPr>
            <a:xfrm flipH="1" rot="10800000">
              <a:off x="4015376" y="3932033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689" name="Shape 689"/>
            <p:cNvCxnSpPr/>
            <p:nvPr/>
          </p:nvCxnSpPr>
          <p:spPr>
            <a:xfrm flipH="1" rot="10800000">
              <a:off x="3101264" y="3932033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690" name="Shape 690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91" name="Shape 691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92" name="Shape 692"/>
            <p:cNvSpPr txBox="1"/>
            <p:nvPr/>
          </p:nvSpPr>
          <p:spPr>
            <a:xfrm>
              <a:off x="3115899" y="3616233"/>
              <a:ext cx="79533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x==1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693" name="Shape 693"/>
            <p:cNvCxnSpPr/>
            <p:nvPr/>
          </p:nvCxnSpPr>
          <p:spPr>
            <a:xfrm flipH="1" rot="10800000">
              <a:off x="4920940" y="3288765"/>
              <a:ext cx="1407322" cy="4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694" name="Shape 694"/>
            <p:cNvSpPr/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695" name="Shape 695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exit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96" name="Shape 696"/>
            <p:cNvSpPr txBox="1"/>
            <p:nvPr/>
          </p:nvSpPr>
          <p:spPr>
            <a:xfrm>
              <a:off x="3961435" y="3596958"/>
              <a:ext cx="183403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parent: x=0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697" name="Shape 697"/>
            <p:cNvCxnSpPr/>
            <p:nvPr/>
          </p:nvCxnSpPr>
          <p:spPr>
            <a:xfrm flipH="1" rot="10800000">
              <a:off x="4920940" y="3923968"/>
              <a:ext cx="1407322" cy="4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698" name="Shape 698"/>
            <p:cNvSpPr/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699" name="Shape 699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exit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700" name="Shape 700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701" name="Shape 701"/>
            <p:cNvSpPr/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2" name="Shape 702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03" name="Shape 703"/>
            <p:cNvSpPr/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4" name="Shape 704"/>
            <p:cNvSpPr/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5" name="Shape 705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06" name="Shape 706"/>
            <p:cNvCxnSpPr>
              <a:stCxn id="705" idx="0"/>
            </p:cNvCxnSpPr>
            <p:nvPr/>
          </p:nvCxnSpPr>
          <p:spPr>
            <a:xfrm rot="-5400000">
              <a:off x="1578727" y="3306981"/>
              <a:ext cx="604200" cy="8640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07" name="Shape 707"/>
            <p:cNvSpPr/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708" name="Shape 708"/>
            <p:cNvCxnSpPr/>
            <p:nvPr/>
          </p:nvCxnSpPr>
          <p:spPr>
            <a:xfrm flipH="1" rot="10800000">
              <a:off x="1492677" y="4080704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09" name="Shape 709"/>
            <p:cNvCxnSpPr/>
            <p:nvPr/>
          </p:nvCxnSpPr>
          <p:spPr>
            <a:xfrm flipH="1" rot="10800000">
              <a:off x="578565" y="4080704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10" name="Shape 710"/>
            <p:cNvCxnSpPr/>
            <p:nvPr/>
          </p:nvCxnSpPr>
          <p:spPr>
            <a:xfrm flipH="1" rot="10800000">
              <a:off x="2398241" y="3437436"/>
              <a:ext cx="1407322" cy="4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11" name="Shape 711"/>
            <p:cNvSpPr/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12" name="Shape 71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13" name="Shape 713"/>
            <p:cNvCxnSpPr/>
            <p:nvPr/>
          </p:nvCxnSpPr>
          <p:spPr>
            <a:xfrm flipH="1" rot="10800000">
              <a:off x="2398241" y="4072639"/>
              <a:ext cx="1407322" cy="4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14" name="Shape 714"/>
            <p:cNvSpPr/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15" name="Shape 715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16" name="Shape 716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17" name="Shape 717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718" name="Shape 718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719" name="Shape 719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/>
            </a:p>
          </p:txBody>
        </p:sp>
        <p:sp>
          <p:nvSpPr>
            <p:cNvPr id="720" name="Shape 720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/>
            </a:p>
          </p:txBody>
        </p:sp>
        <p:sp>
          <p:nvSpPr>
            <p:cNvPr id="721" name="Shape 721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722" name="Shape 722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/>
            </a:p>
          </p:txBody>
        </p:sp>
        <p:sp>
          <p:nvSpPr>
            <p:cNvPr id="723" name="Shape 723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/>
            </a:p>
          </p:txBody>
        </p:sp>
        <p:sp>
          <p:nvSpPr>
            <p:cNvPr id="724" name="Shape 72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/>
            </a:p>
          </p:txBody>
        </p:sp>
        <p:cxnSp>
          <p:nvCxnSpPr>
            <p:cNvPr id="725" name="Shape 725"/>
            <p:cNvCxnSpPr>
              <a:stCxn id="719" idx="0"/>
              <a:endCxn id="720" idx="0"/>
            </p:cNvCxnSpPr>
            <p:nvPr/>
          </p:nvCxnSpPr>
          <p:spPr>
            <a:xfrm flipH="1" rot="-5400000">
              <a:off x="6138553" y="4374350"/>
              <a:ext cx="600" cy="561000"/>
            </a:xfrm>
            <a:prstGeom prst="curvedConnector3">
              <a:avLst>
                <a:gd fmla="val 2041874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26" name="Shape 726"/>
            <p:cNvCxnSpPr>
              <a:stCxn id="720" idx="0"/>
              <a:endCxn id="721" idx="0"/>
            </p:cNvCxnSpPr>
            <p:nvPr/>
          </p:nvCxnSpPr>
          <p:spPr>
            <a:xfrm flipH="1" rot="-5400000">
              <a:off x="6701903" y="4371950"/>
              <a:ext cx="600" cy="565800"/>
            </a:xfrm>
            <a:prstGeom prst="curvedConnector3">
              <a:avLst>
                <a:gd fmla="val 2941874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27" name="Shape 727"/>
            <p:cNvCxnSpPr>
              <a:stCxn id="721" idx="0"/>
              <a:endCxn id="723" idx="0"/>
            </p:cNvCxnSpPr>
            <p:nvPr/>
          </p:nvCxnSpPr>
          <p:spPr>
            <a:xfrm flipH="1" rot="-5400000">
              <a:off x="7525510" y="4114250"/>
              <a:ext cx="600" cy="1081200"/>
            </a:xfrm>
            <a:prstGeom prst="curvedConnector3">
              <a:avLst>
                <a:gd fmla="val 2441874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28" name="Shape 728"/>
            <p:cNvCxnSpPr>
              <a:stCxn id="720" idx="0"/>
              <a:endCxn id="722" idx="0"/>
            </p:cNvCxnSpPr>
            <p:nvPr/>
          </p:nvCxnSpPr>
          <p:spPr>
            <a:xfrm flipH="1" rot="-5400000">
              <a:off x="6978053" y="4095800"/>
              <a:ext cx="600" cy="1118100"/>
            </a:xfrm>
            <a:prstGeom prst="curvedConnector3">
              <a:avLst>
                <a:gd fmla="val 2541874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29" name="Shape 729"/>
            <p:cNvCxnSpPr>
              <a:stCxn id="722" idx="0"/>
              <a:endCxn id="724" idx="0"/>
            </p:cNvCxnSpPr>
            <p:nvPr/>
          </p:nvCxnSpPr>
          <p:spPr>
            <a:xfrm flipH="1" rot="-5400000">
              <a:off x="8072830" y="4119200"/>
              <a:ext cx="600" cy="1071300"/>
            </a:xfrm>
            <a:prstGeom prst="curvedConnector3">
              <a:avLst>
                <a:gd fmla="val 2741874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sp>
          <p:nvSpPr>
            <p:cNvPr id="730" name="Shape 730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Feasible total ordering:</a:t>
              </a:r>
              <a:endParaRPr/>
            </a:p>
          </p:txBody>
        </p:sp>
      </p:grpSp>
      <p:grpSp>
        <p:nvGrpSpPr>
          <p:cNvPr id="731" name="Shape 731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32" name="Shape 732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/>
            </a:p>
          </p:txBody>
        </p:sp>
        <p:sp>
          <p:nvSpPr>
            <p:cNvPr id="733" name="Shape 733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/>
            </a:p>
          </p:txBody>
        </p:sp>
        <p:sp>
          <p:nvSpPr>
            <p:cNvPr id="734" name="Shape 734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735" name="Shape 735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/>
            </a:p>
          </p:txBody>
        </p:sp>
        <p:sp>
          <p:nvSpPr>
            <p:cNvPr id="736" name="Shape 736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/>
            </a:p>
          </p:txBody>
        </p:sp>
        <p:sp>
          <p:nvSpPr>
            <p:cNvPr id="737" name="Shape 737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/>
            </a:p>
          </p:txBody>
        </p:sp>
        <p:cxnSp>
          <p:nvCxnSpPr>
            <p:cNvPr id="738" name="Shape 738"/>
            <p:cNvCxnSpPr>
              <a:stCxn id="732" idx="0"/>
              <a:endCxn id="733" idx="0"/>
            </p:cNvCxnSpPr>
            <p:nvPr/>
          </p:nvCxnSpPr>
          <p:spPr>
            <a:xfrm flipH="1" rot="-5400000">
              <a:off x="6138553" y="5827468"/>
              <a:ext cx="600" cy="561000"/>
            </a:xfrm>
            <a:prstGeom prst="curvedConnector3">
              <a:avLst>
                <a:gd fmla="val 3900000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39" name="Shape 739"/>
            <p:cNvCxnSpPr>
              <a:stCxn id="733" idx="0"/>
              <a:endCxn id="734" idx="0"/>
            </p:cNvCxnSpPr>
            <p:nvPr/>
          </p:nvCxnSpPr>
          <p:spPr>
            <a:xfrm flipH="1" rot="-5400000">
              <a:off x="7282103" y="5244868"/>
              <a:ext cx="600" cy="1726200"/>
            </a:xfrm>
            <a:prstGeom prst="curvedConnector3">
              <a:avLst>
                <a:gd fmla="val 4100000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40" name="Shape 740"/>
            <p:cNvCxnSpPr>
              <a:stCxn id="734" idx="0"/>
              <a:endCxn id="736" idx="0"/>
            </p:cNvCxnSpPr>
            <p:nvPr/>
          </p:nvCxnSpPr>
          <p:spPr>
            <a:xfrm rot="5400000">
              <a:off x="7601978" y="5564668"/>
              <a:ext cx="600" cy="1086600"/>
            </a:xfrm>
            <a:prstGeom prst="curvedConnector3">
              <a:avLst>
                <a:gd fmla="val 4800000" name="adj1"/>
              </a:avLst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41" name="Shape 741"/>
            <p:cNvCxnSpPr>
              <a:stCxn id="733" idx="0"/>
              <a:endCxn id="735" idx="0"/>
            </p:cNvCxnSpPr>
            <p:nvPr/>
          </p:nvCxnSpPr>
          <p:spPr>
            <a:xfrm flipH="1" rot="-5400000">
              <a:off x="7022303" y="5504668"/>
              <a:ext cx="600" cy="1206600"/>
            </a:xfrm>
            <a:prstGeom prst="curvedConnector3">
              <a:avLst>
                <a:gd fmla="val 4200000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742" name="Shape 742"/>
            <p:cNvCxnSpPr>
              <a:stCxn id="735" idx="0"/>
              <a:endCxn id="737" idx="0"/>
            </p:cNvCxnSpPr>
            <p:nvPr/>
          </p:nvCxnSpPr>
          <p:spPr>
            <a:xfrm flipH="1" rot="-5400000">
              <a:off x="8116915" y="5616568"/>
              <a:ext cx="600" cy="982800"/>
            </a:xfrm>
            <a:prstGeom prst="curvedConnector3">
              <a:avLst>
                <a:gd fmla="val 4500000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sp>
          <p:nvSpPr>
            <p:cNvPr id="743" name="Shape 743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Infeasible total ordering: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/>
          <p:nvPr>
            <p:ph type="title"/>
          </p:nvPr>
        </p:nvSpPr>
        <p:spPr>
          <a:xfrm>
            <a:off x="381000" y="457200"/>
            <a:ext cx="85344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Example: Two consecutive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Shape 749"/>
          <p:cNvSpPr txBox="1"/>
          <p:nvPr/>
        </p:nvSpPr>
        <p:spPr>
          <a:xfrm>
            <a:off x="228600" y="1676400"/>
            <a:ext cx="3009511" cy="2308324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fork2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"L0\n"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fork();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"L1\n"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fork();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"Bye\n"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750" name="Shape 750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751" name="Shape 751"/>
            <p:cNvSpPr/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52" name="Shape 752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53" name="Shape 753"/>
            <p:cNvSpPr/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54" name="Shape 754"/>
            <p:cNvSpPr/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55" name="Shape 755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56" name="Shape 756"/>
            <p:cNvCxnSpPr/>
            <p:nvPr/>
          </p:nvCxnSpPr>
          <p:spPr>
            <a:xfrm rot="-5400000">
              <a:off x="6465299" y="5057784"/>
              <a:ext cx="640392" cy="885933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57" name="Shape 757"/>
            <p:cNvSpPr/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758" name="Shape 758"/>
            <p:cNvCxnSpPr/>
            <p:nvPr/>
          </p:nvCxnSpPr>
          <p:spPr>
            <a:xfrm flipH="1" rot="10800000">
              <a:off x="5456628" y="5825921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59" name="Shape 759"/>
            <p:cNvCxnSpPr/>
            <p:nvPr/>
          </p:nvCxnSpPr>
          <p:spPr>
            <a:xfrm flipH="1" rot="10800000">
              <a:off x="3602716" y="5835233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60" name="Shape 760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61" name="Shape 761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62" name="Shape 762"/>
            <p:cNvCxnSpPr/>
            <p:nvPr/>
          </p:nvCxnSpPr>
          <p:spPr>
            <a:xfrm flipH="1" rot="10800000">
              <a:off x="6381242" y="5819145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63" name="Shape 763"/>
            <p:cNvSpPr/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64" name="Shape 764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65" name="Shape 765"/>
            <p:cNvSpPr/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66" name="Shape 766"/>
            <p:cNvSpPr txBox="1"/>
            <p:nvPr/>
          </p:nvSpPr>
          <p:spPr>
            <a:xfrm>
              <a:off x="4151866" y="5833646"/>
              <a:ext cx="6676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67" name="Shape 767"/>
            <p:cNvCxnSpPr/>
            <p:nvPr/>
          </p:nvCxnSpPr>
          <p:spPr>
            <a:xfrm flipH="1" rot="10800000">
              <a:off x="4529528" y="5828457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68" name="Shape 768"/>
            <p:cNvCxnSpPr>
              <a:endCxn id="769" idx="2"/>
            </p:cNvCxnSpPr>
            <p:nvPr/>
          </p:nvCxnSpPr>
          <p:spPr>
            <a:xfrm rot="-5400000">
              <a:off x="4294188" y="4725309"/>
              <a:ext cx="1262400" cy="8796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69" name="Shape 769"/>
            <p:cNvSpPr/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70" name="Shape 770"/>
            <p:cNvSpPr/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71" name="Shape 771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72" name="Shape 772"/>
            <p:cNvCxnSpPr/>
            <p:nvPr/>
          </p:nvCxnSpPr>
          <p:spPr>
            <a:xfrm rot="-5400000">
              <a:off x="6476216" y="3743554"/>
              <a:ext cx="640396" cy="864095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73" name="Shape 773"/>
            <p:cNvSpPr/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774" name="Shape 774"/>
            <p:cNvCxnSpPr/>
            <p:nvPr/>
          </p:nvCxnSpPr>
          <p:spPr>
            <a:xfrm flipH="1" rot="10800000">
              <a:off x="5456628" y="4530521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75" name="Shape 775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76" name="Shape 776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777" name="Shape 777"/>
            <p:cNvCxnSpPr/>
            <p:nvPr/>
          </p:nvCxnSpPr>
          <p:spPr>
            <a:xfrm flipH="1" rot="10800000">
              <a:off x="6381242" y="4523745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78" name="Shape 778"/>
            <p:cNvSpPr/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79" name="Shape 779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0" name="Shape 780"/>
            <p:cNvSpPr txBox="1"/>
            <p:nvPr/>
          </p:nvSpPr>
          <p:spPr>
            <a:xfrm>
              <a:off x="6913523" y="3505200"/>
              <a:ext cx="79533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1" name="Shape 781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L0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2" name="Shape 782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3" name="Shape 783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L1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4" name="Shape 784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L1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5" name="Shape 785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6" name="Shape 786"/>
            <p:cNvSpPr txBox="1"/>
            <p:nvPr/>
          </p:nvSpPr>
          <p:spPr>
            <a:xfrm>
              <a:off x="6858000" y="4157246"/>
              <a:ext cx="79533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787" name="Shape 787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</p:txBody>
      </p:sp>
      <p:sp>
        <p:nvSpPr>
          <p:cNvPr id="788" name="Shape 788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</p:txBody>
      </p:sp>
      <p:sp>
        <p:nvSpPr>
          <p:cNvPr id="789" name="Shape 789"/>
          <p:cNvSpPr/>
          <p:nvPr/>
        </p:nvSpPr>
        <p:spPr>
          <a:xfrm>
            <a:off x="2090478" y="3640774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/>
          <p:nvPr>
            <p:ph type="title"/>
          </p:nvPr>
        </p:nvSpPr>
        <p:spPr>
          <a:xfrm>
            <a:off x="457200" y="457200"/>
            <a:ext cx="8029551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Example: Nested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in parent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Shape 795"/>
          <p:cNvSpPr txBox="1"/>
          <p:nvPr/>
        </p:nvSpPr>
        <p:spPr>
          <a:xfrm>
            <a:off x="152400" y="1447800"/>
            <a:ext cx="3979165" cy="313932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fork4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"L0\n"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!=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"L1\n"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!=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"L2\n"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"Bye\n"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796" name="Shape 796"/>
          <p:cNvGrpSpPr/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797" name="Shape 797"/>
            <p:cNvSpPr/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98" name="Shape 79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99" name="Shape 799"/>
            <p:cNvSpPr/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00" name="Shape 800"/>
            <p:cNvSpPr/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01" name="Shape 80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02" name="Shape 802"/>
            <p:cNvCxnSpPr/>
            <p:nvPr/>
          </p:nvCxnSpPr>
          <p:spPr>
            <a:xfrm rot="-5400000">
              <a:off x="6160499" y="4600584"/>
              <a:ext cx="640392" cy="885933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03" name="Shape 803"/>
            <p:cNvSpPr/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804" name="Shape 804"/>
            <p:cNvCxnSpPr/>
            <p:nvPr/>
          </p:nvCxnSpPr>
          <p:spPr>
            <a:xfrm flipH="1" rot="10800000">
              <a:off x="5151828" y="5368721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805" name="Shape 805"/>
            <p:cNvCxnSpPr/>
            <p:nvPr/>
          </p:nvCxnSpPr>
          <p:spPr>
            <a:xfrm flipH="1" rot="10800000">
              <a:off x="3297916" y="5378033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06" name="Shape 80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07" name="Shape 80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08" name="Shape 808"/>
            <p:cNvCxnSpPr/>
            <p:nvPr/>
          </p:nvCxnSpPr>
          <p:spPr>
            <a:xfrm flipH="1" rot="10800000">
              <a:off x="6076442" y="5361945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09" name="Shape 809"/>
            <p:cNvSpPr/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10" name="Shape 81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1" name="Shape 811"/>
            <p:cNvSpPr/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12" name="Shape 81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13" name="Shape 813"/>
            <p:cNvCxnSpPr/>
            <p:nvPr/>
          </p:nvCxnSpPr>
          <p:spPr>
            <a:xfrm flipH="1" rot="10800000">
              <a:off x="4224728" y="5371257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814" name="Shape 814"/>
            <p:cNvCxnSpPr>
              <a:stCxn id="812" idx="0"/>
            </p:cNvCxnSpPr>
            <p:nvPr/>
          </p:nvCxnSpPr>
          <p:spPr>
            <a:xfrm rot="-5400000">
              <a:off x="4307338" y="4620146"/>
              <a:ext cx="678000" cy="8346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15" name="Shape 815"/>
            <p:cNvSpPr/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16" name="Shape 816"/>
            <p:cNvSpPr txBox="1"/>
            <p:nvPr/>
          </p:nvSpPr>
          <p:spPr>
            <a:xfrm>
              <a:off x="4573477" y="4622800"/>
              <a:ext cx="1121679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7" name="Shape 817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L0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8" name="Shape 818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9" name="Shape 819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L1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0" name="Shape 820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1" name="Shape 821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L2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22" name="Shape 822"/>
            <p:cNvCxnSpPr/>
            <p:nvPr/>
          </p:nvCxnSpPr>
          <p:spPr>
            <a:xfrm flipH="1" rot="10800000">
              <a:off x="7009706" y="5346700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23" name="Shape 823"/>
            <p:cNvSpPr/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24" name="Shape 824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5" name="Shape 825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826" name="Shape 826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</p:txBody>
      </p:sp>
      <p:sp>
        <p:nvSpPr>
          <p:cNvPr id="827" name="Shape 827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L2</a:t>
            </a:r>
            <a:endParaRPr/>
          </a:p>
        </p:txBody>
      </p:sp>
      <p:sp>
        <p:nvSpPr>
          <p:cNvPr id="828" name="Shape 828"/>
          <p:cNvSpPr/>
          <p:nvPr/>
        </p:nvSpPr>
        <p:spPr>
          <a:xfrm>
            <a:off x="2915978" y="4224974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Shape 833"/>
          <p:cNvSpPr txBox="1"/>
          <p:nvPr>
            <p:ph type="title"/>
          </p:nvPr>
        </p:nvSpPr>
        <p:spPr>
          <a:xfrm>
            <a:off x="380999" y="457200"/>
            <a:ext cx="8434737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Example: Nested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in children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Shape 834"/>
          <p:cNvSpPr txBox="1"/>
          <p:nvPr/>
        </p:nvSpPr>
        <p:spPr>
          <a:xfrm>
            <a:off x="173493" y="1536690"/>
            <a:ext cx="3979165" cy="313932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fork5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"L0\n"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"L1\n"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"L2\n"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"Bye\n"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35" name="Shape 835"/>
          <p:cNvSpPr/>
          <p:nvPr/>
        </p:nvSpPr>
        <p:spPr>
          <a:xfrm>
            <a:off x="4526721" y="3226481"/>
            <a:ext cx="77724" cy="77724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6" name="Shape 836"/>
          <p:cNvSpPr txBox="1"/>
          <p:nvPr/>
        </p:nvSpPr>
        <p:spPr>
          <a:xfrm>
            <a:off x="4153664" y="3258235"/>
            <a:ext cx="877276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37" name="Shape 837"/>
          <p:cNvCxnSpPr/>
          <p:nvPr/>
        </p:nvCxnSpPr>
        <p:spPr>
          <a:xfrm flipH="1" rot="10800000">
            <a:off x="4604445" y="3259584"/>
            <a:ext cx="713060" cy="288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838" name="Shape 838"/>
          <p:cNvSpPr txBox="1"/>
          <p:nvPr/>
        </p:nvSpPr>
        <p:spPr>
          <a:xfrm>
            <a:off x="4389726" y="2933458"/>
            <a:ext cx="415536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 b="1" sz="15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39" name="Shape 839"/>
          <p:cNvSpPr txBox="1"/>
          <p:nvPr/>
        </p:nvSpPr>
        <p:spPr>
          <a:xfrm>
            <a:off x="4420718" y="4089400"/>
            <a:ext cx="17297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Shape 840"/>
          <p:cNvSpPr txBox="1"/>
          <p:nvPr/>
        </p:nvSpPr>
        <p:spPr>
          <a:xfrm>
            <a:off x="6947750" y="4089400"/>
            <a:ext cx="18801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Infeasible output: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Shape 841"/>
          <p:cNvSpPr/>
          <p:nvPr/>
        </p:nvSpPr>
        <p:spPr>
          <a:xfrm>
            <a:off x="2904610" y="4318348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5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 txBox="1"/>
          <p:nvPr>
            <p:ph type="title"/>
          </p:nvPr>
        </p:nvSpPr>
        <p:spPr>
          <a:xfrm>
            <a:off x="380999" y="457200"/>
            <a:ext cx="8434737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Example: Nested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in children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Shape 847"/>
          <p:cNvSpPr txBox="1"/>
          <p:nvPr/>
        </p:nvSpPr>
        <p:spPr>
          <a:xfrm>
            <a:off x="173493" y="1536690"/>
            <a:ext cx="3979165" cy="313932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fork5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"L0\n"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"L1\n"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"L2\n"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"Bye\n"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848" name="Shape 848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849" name="Shape 849"/>
            <p:cNvSpPr/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50" name="Shape 850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51" name="Shape 851"/>
            <p:cNvSpPr/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52" name="Shape 852"/>
            <p:cNvSpPr/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53" name="Shape 853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54" name="Shape 854"/>
            <p:cNvCxnSpPr/>
            <p:nvPr/>
          </p:nvCxnSpPr>
          <p:spPr>
            <a:xfrm rot="-5400000">
              <a:off x="7037642" y="1715351"/>
              <a:ext cx="544331" cy="753043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55" name="Shape 855"/>
            <p:cNvSpPr/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cxnSp>
          <p:nvCxnSpPr>
            <p:cNvPr id="856" name="Shape 856"/>
            <p:cNvCxnSpPr/>
            <p:nvPr/>
          </p:nvCxnSpPr>
          <p:spPr>
            <a:xfrm flipH="1" rot="10800000">
              <a:off x="6180270" y="2368266"/>
              <a:ext cx="713060" cy="288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857" name="Shape 857"/>
            <p:cNvCxnSpPr/>
            <p:nvPr/>
          </p:nvCxnSpPr>
          <p:spPr>
            <a:xfrm flipH="1" rot="10800000">
              <a:off x="4604445" y="2947637"/>
              <a:ext cx="713060" cy="288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58" name="Shape 858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59" name="Shape 859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60" name="Shape 860"/>
            <p:cNvCxnSpPr/>
            <p:nvPr/>
          </p:nvCxnSpPr>
          <p:spPr>
            <a:xfrm flipH="1" rot="10800000">
              <a:off x="6966192" y="2362507"/>
              <a:ext cx="713060" cy="288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61" name="Shape 861"/>
            <p:cNvSpPr/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62" name="Shape 862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63" name="Shape 863"/>
            <p:cNvSpPr/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64" name="Shape 864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65" name="Shape 865"/>
            <p:cNvCxnSpPr/>
            <p:nvPr/>
          </p:nvCxnSpPr>
          <p:spPr>
            <a:xfrm flipH="1" rot="10800000">
              <a:off x="5392235" y="2941877"/>
              <a:ext cx="713060" cy="288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866" name="Shape 866"/>
            <p:cNvCxnSpPr>
              <a:stCxn id="864" idx="0"/>
            </p:cNvCxnSpPr>
            <p:nvPr/>
          </p:nvCxnSpPr>
          <p:spPr>
            <a:xfrm rot="-5400000">
              <a:off x="5462499" y="2303388"/>
              <a:ext cx="576300" cy="7095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67" name="Shape 867"/>
            <p:cNvSpPr/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68" name="Shape 868"/>
            <p:cNvSpPr txBox="1"/>
            <p:nvPr/>
          </p:nvSpPr>
          <p:spPr>
            <a:xfrm>
              <a:off x="5562600" y="2305691"/>
              <a:ext cx="990551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69" name="Shape 869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L0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70" name="Shape 870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L2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71" name="Shape 871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72" name="Shape 872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L1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73" name="Shape 873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874" name="Shape 874"/>
            <p:cNvCxnSpPr/>
            <p:nvPr/>
          </p:nvCxnSpPr>
          <p:spPr>
            <a:xfrm flipH="1" rot="10800000">
              <a:off x="7759467" y="1816191"/>
              <a:ext cx="713060" cy="288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875" name="Shape 875"/>
            <p:cNvSpPr/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76" name="Shape 876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77" name="Shape 877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878" name="Shape 878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</p:txBody>
      </p:sp>
      <p:sp>
        <p:nvSpPr>
          <p:cNvPr id="879" name="Shape 879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L2</a:t>
            </a:r>
            <a:endParaRPr/>
          </a:p>
        </p:txBody>
      </p:sp>
      <p:sp>
        <p:nvSpPr>
          <p:cNvPr id="880" name="Shape 880"/>
          <p:cNvSpPr/>
          <p:nvPr/>
        </p:nvSpPr>
        <p:spPr>
          <a:xfrm>
            <a:off x="2904610" y="4318348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Shape 885"/>
          <p:cNvSpPr txBox="1"/>
          <p:nvPr>
            <p:ph type="title"/>
          </p:nvPr>
        </p:nvSpPr>
        <p:spPr>
          <a:xfrm>
            <a:off x="381000" y="417512"/>
            <a:ext cx="69977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Reaping Child Processes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6" name="Shape 886"/>
          <p:cNvSpPr txBox="1"/>
          <p:nvPr>
            <p:ph idx="1" type="body"/>
          </p:nvPr>
        </p:nvSpPr>
        <p:spPr>
          <a:xfrm>
            <a:off x="359679" y="1098550"/>
            <a:ext cx="8307387" cy="545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process terminates, it still consumes system resources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Exit status, various OS tables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a “zombie”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corpse, half alive and half dead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Reaping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 by parent on terminated child (using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waitpid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is given exit status information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then deletes zombie child process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parent doesn’t reap?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any parent terminates without reaping a child, then the orphaned child will be reaped by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process (pid == 1)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only need explicit reaping in long-running processes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shells and servers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04800" y="493712"/>
            <a:ext cx="86868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Exceptional Control Flow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03213" y="1282700"/>
            <a:ext cx="8281987" cy="51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Exists at all levels of a computer system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level mechanisms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Exceptions </a:t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in control flow in response to a system event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(i.e.,  change in system state)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Implemented using combination of hardware and OS software	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level mechanisms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Process context switch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Implemented by OS software and hardware timer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Signals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Implemented by OS software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Nonlocal jumps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setjmp()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longjmp()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Implemented by C runtime library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0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hape 891"/>
          <p:cNvSpPr txBox="1"/>
          <p:nvPr/>
        </p:nvSpPr>
        <p:spPr>
          <a:xfrm>
            <a:off x="152400" y="2438400"/>
            <a:ext cx="4998484" cy="2554545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7 &amp;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[1]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Parent, PID =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Child, PID = 6640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6639 ttyp9    00:00:03 forks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6640 ttyp9    00:00:00 forks &lt;defunct&gt;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6641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92" name="Shape 892"/>
          <p:cNvSpPr txBox="1"/>
          <p:nvPr>
            <p:ph type="title"/>
          </p:nvPr>
        </p:nvSpPr>
        <p:spPr>
          <a:xfrm>
            <a:off x="381000" y="504825"/>
            <a:ext cx="2006600" cy="1095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Zombie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893" name="Shape 893"/>
          <p:cNvSpPr/>
          <p:nvPr/>
        </p:nvSpPr>
        <p:spPr>
          <a:xfrm>
            <a:off x="7796007" y="2586714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94" name="Shape 894"/>
          <p:cNvSpPr txBox="1"/>
          <p:nvPr/>
        </p:nvSpPr>
        <p:spPr>
          <a:xfrm>
            <a:off x="152400" y="2438400"/>
            <a:ext cx="3764172" cy="107721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7 &amp;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[1]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Parent, PID =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Child, PID = 6640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95" name="Shape 895"/>
          <p:cNvSpPr txBox="1"/>
          <p:nvPr/>
        </p:nvSpPr>
        <p:spPr>
          <a:xfrm>
            <a:off x="152400" y="2438400"/>
            <a:ext cx="4998484" cy="4003675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7 &amp;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[1]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Parent, PID =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Child, PID = 6640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6639 ttyp9    00:00:03 forks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6640 ttyp9    00:00:00 forks &lt;defunct&gt;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6641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kill 6639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[1]    Terminated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6642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96" name="Shape 896"/>
          <p:cNvSpPr txBox="1"/>
          <p:nvPr>
            <p:ph idx="1" type="body"/>
          </p:nvPr>
        </p:nvSpPr>
        <p:spPr>
          <a:xfrm>
            <a:off x="5638800" y="3994150"/>
            <a:ext cx="3505200" cy="263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shows child process as “defunct” (i.e., a zombie)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Killing parent allows child to be reaped by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97" name="Shape 897"/>
          <p:cNvCxnSpPr/>
          <p:nvPr/>
        </p:nvCxnSpPr>
        <p:spPr>
          <a:xfrm flipH="1">
            <a:off x="5067300" y="4419600"/>
            <a:ext cx="800101" cy="152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898" name="Shape 898"/>
          <p:cNvGrpSpPr/>
          <p:nvPr/>
        </p:nvGrpSpPr>
        <p:grpSpPr>
          <a:xfrm>
            <a:off x="3733800" y="5410200"/>
            <a:ext cx="2041080" cy="914400"/>
            <a:chOff x="3733800" y="5410200"/>
            <a:chExt cx="2041080" cy="914400"/>
          </a:xfrm>
        </p:grpSpPr>
        <p:cxnSp>
          <p:nvCxnSpPr>
            <p:cNvPr id="899" name="Shape 899"/>
            <p:cNvCxnSpPr/>
            <p:nvPr/>
          </p:nvCxnSpPr>
          <p:spPr>
            <a:xfrm flipH="1">
              <a:off x="4038600" y="5410200"/>
              <a:ext cx="1736280" cy="7239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900" name="Shape 900"/>
            <p:cNvSpPr/>
            <p:nvPr/>
          </p:nvSpPr>
          <p:spPr>
            <a:xfrm>
              <a:off x="3733800" y="5943600"/>
              <a:ext cx="228600" cy="381000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sp>
        <p:nvSpPr>
          <p:cNvPr id="901" name="Shape 901"/>
          <p:cNvSpPr txBox="1"/>
          <p:nvPr/>
        </p:nvSpPr>
        <p:spPr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4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fork7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4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4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4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"Terminating Child, PID = %d\n"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getpid());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r>
              <a:rPr b="1" lang="en-US" sz="14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4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"Running Parent, PID = %d\n"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getpid());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4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</a:t>
            </a:r>
            <a:r>
              <a:rPr b="1" lang="en-US" sz="14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Infinite loop */</a:t>
            </a:r>
            <a:endParaRPr b="1"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Shape 906"/>
          <p:cNvSpPr txBox="1"/>
          <p:nvPr/>
        </p:nvSpPr>
        <p:spPr>
          <a:xfrm>
            <a:off x="228600" y="3352800"/>
            <a:ext cx="3887603" cy="83099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Parent, PID = 6675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Child, PID = 6676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07" name="Shape 907"/>
          <p:cNvSpPr txBox="1"/>
          <p:nvPr>
            <p:ph type="title"/>
          </p:nvPr>
        </p:nvSpPr>
        <p:spPr>
          <a:xfrm>
            <a:off x="152400" y="304800"/>
            <a:ext cx="3657600" cy="1617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terminating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Shape 908"/>
          <p:cNvSpPr txBox="1"/>
          <p:nvPr>
            <p:ph idx="1" type="body"/>
          </p:nvPr>
        </p:nvSpPr>
        <p:spPr>
          <a:xfrm>
            <a:off x="4356100" y="3765550"/>
            <a:ext cx="4330700" cy="271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process still active even though parent has terminated</a:t>
            </a:r>
            <a:endParaRPr/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kill child explicitly, or else will keep running indefinitely</a:t>
            </a:r>
            <a:endParaRPr/>
          </a:p>
        </p:txBody>
      </p:sp>
      <p:sp>
        <p:nvSpPr>
          <p:cNvPr id="909" name="Shape 909"/>
          <p:cNvSpPr/>
          <p:nvPr/>
        </p:nvSpPr>
        <p:spPr>
          <a:xfrm>
            <a:off x="7824769" y="3258881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10" name="Shape 910"/>
          <p:cNvSpPr txBox="1"/>
          <p:nvPr/>
        </p:nvSpPr>
        <p:spPr>
          <a:xfrm>
            <a:off x="228600" y="3352800"/>
            <a:ext cx="3887603" cy="206210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Parent, PID = 6675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Child, PID = 6676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6676 ttyp9    00:00:06 forks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6677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11" name="Shape 911"/>
          <p:cNvSpPr txBox="1"/>
          <p:nvPr/>
        </p:nvSpPr>
        <p:spPr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./forks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Terminating Parent, PID = 6675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Running Child, PID = 6676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ps</a:t>
            </a:r>
            <a:endParaRPr b="1"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6676 ttyp9    00:00:06 forks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6677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kill 6676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PID TTY          TIME CMD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6585 ttyp9    00:00:00 tcsh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6678 ttyp9    00:00:00 ps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12" name="Shape 912"/>
          <p:cNvSpPr txBox="1"/>
          <p:nvPr/>
        </p:nvSpPr>
        <p:spPr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5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fork8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5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5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5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5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"Running Child, PID = %d\n"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getpid());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5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</a:t>
            </a:r>
            <a:r>
              <a:rPr b="1" lang="en-US" sz="15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Infinite loop */</a:t>
            </a:r>
            <a:endParaRPr b="1" sz="15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r>
              <a:rPr b="1" lang="en-US" sz="15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5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"Terminating Parent, PID = %d\n"</a:t>
            </a: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getpid());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cxnSp>
        <p:nvCxnSpPr>
          <p:cNvPr id="913" name="Shape 913"/>
          <p:cNvCxnSpPr/>
          <p:nvPr/>
        </p:nvCxnSpPr>
        <p:spPr>
          <a:xfrm flipH="1">
            <a:off x="3810000" y="4038600"/>
            <a:ext cx="622300" cy="914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914" name="Shape 914"/>
          <p:cNvCxnSpPr/>
          <p:nvPr/>
        </p:nvCxnSpPr>
        <p:spPr>
          <a:xfrm flipH="1">
            <a:off x="2362200" y="5029200"/>
            <a:ext cx="2070100" cy="4572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8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Shape 919"/>
          <p:cNvSpPr txBox="1"/>
          <p:nvPr>
            <p:ph type="title"/>
          </p:nvPr>
        </p:nvSpPr>
        <p:spPr>
          <a:xfrm>
            <a:off x="304800" y="493712"/>
            <a:ext cx="83058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Synchronizing with Children</a:t>
            </a:r>
            <a:endParaRPr/>
          </a:p>
        </p:txBody>
      </p:sp>
      <p:sp>
        <p:nvSpPr>
          <p:cNvPr id="920" name="Shape 920"/>
          <p:cNvSpPr txBox="1"/>
          <p:nvPr>
            <p:ph idx="1" type="body"/>
          </p:nvPr>
        </p:nvSpPr>
        <p:spPr>
          <a:xfrm>
            <a:off x="304800" y="1295400"/>
            <a:ext cx="82550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reaps a child by calling the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wait(int *child_status)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Suspends current process until one of its children terminates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1" name="Shape 921"/>
          <p:cNvSpPr/>
          <p:nvPr/>
        </p:nvSpPr>
        <p:spPr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Shape 922"/>
          <p:cNvSpPr/>
          <p:nvPr/>
        </p:nvSpPr>
        <p:spPr>
          <a:xfrm>
            <a:off x="482382" y="4191000"/>
            <a:ext cx="2052276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Parent Process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Shape 923"/>
          <p:cNvSpPr/>
          <p:nvPr/>
        </p:nvSpPr>
        <p:spPr>
          <a:xfrm>
            <a:off x="3173772" y="4191000"/>
            <a:ext cx="177922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4" name="Shape 924"/>
          <p:cNvCxnSpPr/>
          <p:nvPr/>
        </p:nvCxnSpPr>
        <p:spPr>
          <a:xfrm>
            <a:off x="1296770" y="4713287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5" name="Shape 925"/>
          <p:cNvCxnSpPr/>
          <p:nvPr/>
        </p:nvCxnSpPr>
        <p:spPr>
          <a:xfrm>
            <a:off x="1303120" y="5318125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6" name="Shape 926"/>
          <p:cNvCxnSpPr/>
          <p:nvPr/>
        </p:nvCxnSpPr>
        <p:spPr>
          <a:xfrm rot="10800000">
            <a:off x="1290420" y="5387975"/>
            <a:ext cx="2832100" cy="546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7" name="Shape 927"/>
          <p:cNvCxnSpPr/>
          <p:nvPr/>
        </p:nvCxnSpPr>
        <p:spPr>
          <a:xfrm flipH="1">
            <a:off x="1290420" y="5414962"/>
            <a:ext cx="6350" cy="90963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8" name="Shape 928"/>
          <p:cNvSpPr/>
          <p:nvPr/>
        </p:nvSpPr>
        <p:spPr>
          <a:xfrm>
            <a:off x="2165132" y="4953000"/>
            <a:ext cx="114258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9" name="Shape 929"/>
          <p:cNvSpPr/>
          <p:nvPr/>
        </p:nvSpPr>
        <p:spPr>
          <a:xfrm>
            <a:off x="2165132" y="5719762"/>
            <a:ext cx="914772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Shape 930"/>
          <p:cNvSpPr txBox="1"/>
          <p:nvPr/>
        </p:nvSpPr>
        <p:spPr>
          <a:xfrm>
            <a:off x="685800" y="5086513"/>
            <a:ext cx="6506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syscall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1" name="Shape 931"/>
          <p:cNvSpPr txBox="1"/>
          <p:nvPr/>
        </p:nvSpPr>
        <p:spPr>
          <a:xfrm>
            <a:off x="782334" y="5291872"/>
            <a:ext cx="3193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Shape 932"/>
          <p:cNvSpPr/>
          <p:nvPr/>
        </p:nvSpPr>
        <p:spPr>
          <a:xfrm>
            <a:off x="3885945" y="5322570"/>
            <a:ext cx="511006" cy="624840"/>
          </a:xfrm>
          <a:custGeom>
            <a:pathLst>
              <a:path extrusionOk="0" h="624840" w="511006">
                <a:moveTo>
                  <a:pt x="247905" y="0"/>
                </a:moveTo>
                <a:cubicBezTo>
                  <a:pt x="250049" y="21437"/>
                  <a:pt x="243620" y="38373"/>
                  <a:pt x="263145" y="49530"/>
                </a:cubicBezTo>
                <a:cubicBezTo>
                  <a:pt x="267691" y="52128"/>
                  <a:pt x="273305" y="52070"/>
                  <a:pt x="278385" y="53340"/>
                </a:cubicBezTo>
                <a:cubicBezTo>
                  <a:pt x="282195" y="55880"/>
                  <a:pt x="285719" y="58912"/>
                  <a:pt x="289815" y="60960"/>
                </a:cubicBezTo>
                <a:cubicBezTo>
                  <a:pt x="293407" y="62756"/>
                  <a:pt x="297383" y="63667"/>
                  <a:pt x="301245" y="64770"/>
                </a:cubicBezTo>
                <a:cubicBezTo>
                  <a:pt x="309080" y="67008"/>
                  <a:pt x="320185" y="68877"/>
                  <a:pt x="327915" y="72390"/>
                </a:cubicBezTo>
                <a:cubicBezTo>
                  <a:pt x="338256" y="77090"/>
                  <a:pt x="347619" y="84038"/>
                  <a:pt x="358395" y="87630"/>
                </a:cubicBezTo>
                <a:cubicBezTo>
                  <a:pt x="362205" y="88900"/>
                  <a:pt x="366233" y="89644"/>
                  <a:pt x="369825" y="91440"/>
                </a:cubicBezTo>
                <a:cubicBezTo>
                  <a:pt x="376449" y="94752"/>
                  <a:pt x="382627" y="98894"/>
                  <a:pt x="388875" y="102870"/>
                </a:cubicBezTo>
                <a:cubicBezTo>
                  <a:pt x="396601" y="107787"/>
                  <a:pt x="403544" y="114014"/>
                  <a:pt x="411735" y="118110"/>
                </a:cubicBezTo>
                <a:cubicBezTo>
                  <a:pt x="421895" y="123190"/>
                  <a:pt x="432764" y="127049"/>
                  <a:pt x="442215" y="133350"/>
                </a:cubicBezTo>
                <a:cubicBezTo>
                  <a:pt x="446025" y="135890"/>
                  <a:pt x="449669" y="138698"/>
                  <a:pt x="453645" y="140970"/>
                </a:cubicBezTo>
                <a:cubicBezTo>
                  <a:pt x="458576" y="143788"/>
                  <a:pt x="464069" y="145580"/>
                  <a:pt x="468885" y="148590"/>
                </a:cubicBezTo>
                <a:cubicBezTo>
                  <a:pt x="474270" y="151955"/>
                  <a:pt x="479304" y="155887"/>
                  <a:pt x="484125" y="160020"/>
                </a:cubicBezTo>
                <a:cubicBezTo>
                  <a:pt x="488216" y="163527"/>
                  <a:pt x="491072" y="168461"/>
                  <a:pt x="495555" y="171450"/>
                </a:cubicBezTo>
                <a:cubicBezTo>
                  <a:pt x="498897" y="173678"/>
                  <a:pt x="503175" y="173990"/>
                  <a:pt x="506985" y="175260"/>
                </a:cubicBezTo>
                <a:cubicBezTo>
                  <a:pt x="508255" y="181610"/>
                  <a:pt x="511920" y="187933"/>
                  <a:pt x="510795" y="194310"/>
                </a:cubicBezTo>
                <a:cubicBezTo>
                  <a:pt x="507965" y="210346"/>
                  <a:pt x="500516" y="236363"/>
                  <a:pt x="487935" y="251460"/>
                </a:cubicBezTo>
                <a:cubicBezTo>
                  <a:pt x="484486" y="255599"/>
                  <a:pt x="479813" y="258637"/>
                  <a:pt x="476505" y="262890"/>
                </a:cubicBezTo>
                <a:cubicBezTo>
                  <a:pt x="470882" y="270119"/>
                  <a:pt x="468885" y="280670"/>
                  <a:pt x="461265" y="285750"/>
                </a:cubicBezTo>
                <a:lnTo>
                  <a:pt x="438405" y="300990"/>
                </a:lnTo>
                <a:cubicBezTo>
                  <a:pt x="435015" y="300312"/>
                  <a:pt x="408823" y="295388"/>
                  <a:pt x="404115" y="293370"/>
                </a:cubicBezTo>
                <a:cubicBezTo>
                  <a:pt x="399906" y="291566"/>
                  <a:pt x="396869" y="287610"/>
                  <a:pt x="392685" y="285750"/>
                </a:cubicBezTo>
                <a:cubicBezTo>
                  <a:pt x="385345" y="282488"/>
                  <a:pt x="376508" y="282585"/>
                  <a:pt x="369825" y="278130"/>
                </a:cubicBezTo>
                <a:lnTo>
                  <a:pt x="346965" y="262890"/>
                </a:lnTo>
                <a:cubicBezTo>
                  <a:pt x="343155" y="260350"/>
                  <a:pt x="339977" y="256381"/>
                  <a:pt x="335535" y="255270"/>
                </a:cubicBezTo>
                <a:lnTo>
                  <a:pt x="320295" y="251460"/>
                </a:lnTo>
                <a:cubicBezTo>
                  <a:pt x="316485" y="248920"/>
                  <a:pt x="313049" y="245700"/>
                  <a:pt x="308865" y="243840"/>
                </a:cubicBezTo>
                <a:cubicBezTo>
                  <a:pt x="296939" y="238539"/>
                  <a:pt x="283431" y="235576"/>
                  <a:pt x="270765" y="232410"/>
                </a:cubicBezTo>
                <a:cubicBezTo>
                  <a:pt x="266955" y="229870"/>
                  <a:pt x="263431" y="226838"/>
                  <a:pt x="259335" y="224790"/>
                </a:cubicBezTo>
                <a:cubicBezTo>
                  <a:pt x="255743" y="222994"/>
                  <a:pt x="251843" y="221768"/>
                  <a:pt x="247905" y="220980"/>
                </a:cubicBezTo>
                <a:cubicBezTo>
                  <a:pt x="232755" y="217950"/>
                  <a:pt x="217516" y="215276"/>
                  <a:pt x="202185" y="213360"/>
                </a:cubicBezTo>
                <a:cubicBezTo>
                  <a:pt x="164040" y="208592"/>
                  <a:pt x="181805" y="211233"/>
                  <a:pt x="148845" y="205740"/>
                </a:cubicBezTo>
                <a:cubicBezTo>
                  <a:pt x="110745" y="207010"/>
                  <a:pt x="72519" y="206199"/>
                  <a:pt x="34545" y="209550"/>
                </a:cubicBezTo>
                <a:cubicBezTo>
                  <a:pt x="28887" y="210049"/>
                  <a:pt x="24623" y="215176"/>
                  <a:pt x="19305" y="217170"/>
                </a:cubicBezTo>
                <a:cubicBezTo>
                  <a:pt x="14402" y="219009"/>
                  <a:pt x="9145" y="219710"/>
                  <a:pt x="4065" y="220980"/>
                </a:cubicBezTo>
                <a:cubicBezTo>
                  <a:pt x="2795" y="224790"/>
                  <a:pt x="-1015" y="228600"/>
                  <a:pt x="255" y="232410"/>
                </a:cubicBezTo>
                <a:cubicBezTo>
                  <a:pt x="7897" y="255336"/>
                  <a:pt x="11116" y="253810"/>
                  <a:pt x="26925" y="259080"/>
                </a:cubicBezTo>
                <a:cubicBezTo>
                  <a:pt x="34417" y="270319"/>
                  <a:pt x="34974" y="272773"/>
                  <a:pt x="45975" y="281940"/>
                </a:cubicBezTo>
                <a:cubicBezTo>
                  <a:pt x="49493" y="284871"/>
                  <a:pt x="53959" y="286545"/>
                  <a:pt x="57405" y="289560"/>
                </a:cubicBezTo>
                <a:cubicBezTo>
                  <a:pt x="64163" y="295474"/>
                  <a:pt x="69505" y="302923"/>
                  <a:pt x="76455" y="308610"/>
                </a:cubicBezTo>
                <a:cubicBezTo>
                  <a:pt x="87020" y="317254"/>
                  <a:pt x="106386" y="327793"/>
                  <a:pt x="118365" y="335280"/>
                </a:cubicBezTo>
                <a:cubicBezTo>
                  <a:pt x="128525" y="341630"/>
                  <a:pt x="137721" y="349880"/>
                  <a:pt x="148845" y="354330"/>
                </a:cubicBezTo>
                <a:cubicBezTo>
                  <a:pt x="155195" y="356870"/>
                  <a:pt x="161778" y="358891"/>
                  <a:pt x="167895" y="361950"/>
                </a:cubicBezTo>
                <a:cubicBezTo>
                  <a:pt x="200851" y="378428"/>
                  <a:pt x="173103" y="369919"/>
                  <a:pt x="202185" y="377190"/>
                </a:cubicBezTo>
                <a:cubicBezTo>
                  <a:pt x="203920" y="378491"/>
                  <a:pt x="224522" y="394383"/>
                  <a:pt x="228855" y="396240"/>
                </a:cubicBezTo>
                <a:cubicBezTo>
                  <a:pt x="233668" y="398303"/>
                  <a:pt x="239015" y="398780"/>
                  <a:pt x="244095" y="400050"/>
                </a:cubicBezTo>
                <a:cubicBezTo>
                  <a:pt x="247905" y="403860"/>
                  <a:pt x="252076" y="407341"/>
                  <a:pt x="255525" y="411480"/>
                </a:cubicBezTo>
                <a:cubicBezTo>
                  <a:pt x="276351" y="436471"/>
                  <a:pt x="264427" y="452868"/>
                  <a:pt x="259335" y="495300"/>
                </a:cubicBezTo>
                <a:cubicBezTo>
                  <a:pt x="258378" y="503275"/>
                  <a:pt x="251715" y="518160"/>
                  <a:pt x="251715" y="518160"/>
                </a:cubicBezTo>
                <a:cubicBezTo>
                  <a:pt x="250445" y="534670"/>
                  <a:pt x="247905" y="549910"/>
                  <a:pt x="247905" y="567690"/>
                </a:cubicBezTo>
                <a:cubicBezTo>
                  <a:pt x="247905" y="585470"/>
                  <a:pt x="250921" y="612934"/>
                  <a:pt x="251715" y="624840"/>
                </a:cubicBez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3" name="Shape 933"/>
          <p:cNvSpPr txBox="1"/>
          <p:nvPr/>
        </p:nvSpPr>
        <p:spPr>
          <a:xfrm>
            <a:off x="4572000" y="5034825"/>
            <a:ext cx="3657600" cy="1200329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And, potentially other user processes, including a child of parent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7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 txBox="1"/>
          <p:nvPr>
            <p:ph type="title"/>
          </p:nvPr>
        </p:nvSpPr>
        <p:spPr>
          <a:xfrm>
            <a:off x="304800" y="493712"/>
            <a:ext cx="83058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Synchronizing with Children</a:t>
            </a:r>
            <a:endParaRPr/>
          </a:p>
        </p:txBody>
      </p:sp>
      <p:sp>
        <p:nvSpPr>
          <p:cNvPr id="939" name="Shape 939"/>
          <p:cNvSpPr txBox="1"/>
          <p:nvPr>
            <p:ph idx="1" type="body"/>
          </p:nvPr>
        </p:nvSpPr>
        <p:spPr>
          <a:xfrm>
            <a:off x="304800" y="1295400"/>
            <a:ext cx="82550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reaps a child by calling the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wait(int *child_status)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Suspends current process until one of its children terminates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 is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child process that terminated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child_status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!= NULL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then the integer it points to will be set to  a value that indicates reason the child terminated and the exit status: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Checked using macros defined in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wait.h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WIFEXITED, WEXITSTATUS, WIFSIGNALED, WTERMSIG, WIFSTOPPED, WSTOPSIG, WIFCONTINUED</a:t>
            </a:r>
            <a:endParaRPr/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textbook for details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Synchronizing with Children</a:t>
            </a:r>
            <a:endParaRPr/>
          </a:p>
        </p:txBody>
      </p:sp>
      <p:sp>
        <p:nvSpPr>
          <p:cNvPr id="945" name="Shape 945"/>
          <p:cNvSpPr txBox="1"/>
          <p:nvPr/>
        </p:nvSpPr>
        <p:spPr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fork9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child_status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(fork()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"HC: hello from child\n"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"HP: hello from parent\n"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wait(&amp;child_status);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"CT: child has terminated\n"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"Bye\n"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946" name="Shape 946"/>
          <p:cNvGrpSpPr/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947" name="Shape 947"/>
            <p:cNvSpPr/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48" name="Shape 948"/>
            <p:cNvSpPr/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49" name="Shape 94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950" name="Shape 950"/>
            <p:cNvCxnSpPr/>
            <p:nvPr/>
          </p:nvCxnSpPr>
          <p:spPr>
            <a:xfrm flipH="1" rot="10800000">
              <a:off x="5800620" y="6270421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951" name="Shape 951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wait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952" name="Shape 952"/>
            <p:cNvCxnSpPr/>
            <p:nvPr/>
          </p:nvCxnSpPr>
          <p:spPr>
            <a:xfrm flipH="1" rot="10800000">
              <a:off x="6725234" y="6263645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953" name="Shape 953"/>
            <p:cNvSpPr/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54" name="Shape 954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55" name="Shape 955"/>
            <p:cNvSpPr/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56" name="Shape 956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fork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957" name="Shape 957"/>
            <p:cNvCxnSpPr/>
            <p:nvPr/>
          </p:nvCxnSpPr>
          <p:spPr>
            <a:xfrm flipH="1" rot="10800000">
              <a:off x="4873520" y="6272957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958" name="Shape 958"/>
            <p:cNvCxnSpPr>
              <a:endCxn id="959" idx="2"/>
            </p:cNvCxnSpPr>
            <p:nvPr/>
          </p:nvCxnSpPr>
          <p:spPr>
            <a:xfrm rot="-5400000">
              <a:off x="4638330" y="5169959"/>
              <a:ext cx="1262400" cy="879300"/>
            </a:xfrm>
            <a:prstGeom prst="bent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959" name="Shape 959"/>
            <p:cNvSpPr/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60" name="Shape 960"/>
            <p:cNvSpPr/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61" name="Shape 961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printf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962" name="Shape 962"/>
            <p:cNvCxnSpPr/>
            <p:nvPr/>
          </p:nvCxnSpPr>
          <p:spPr>
            <a:xfrm flipH="1" rot="10800000">
              <a:off x="5800620" y="4975021"/>
              <a:ext cx="838894" cy="338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963" name="Shape 963"/>
            <p:cNvCxnSpPr>
              <a:endCxn id="948" idx="7"/>
            </p:cNvCxnSpPr>
            <p:nvPr/>
          </p:nvCxnSpPr>
          <p:spPr>
            <a:xfrm flipH="1">
              <a:off x="6717563" y="4971668"/>
              <a:ext cx="7800" cy="1273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964" name="Shape 964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exit</a:t>
              </a:r>
              <a:endParaRPr b="1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65" name="Shape 965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HP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66" name="Shape 966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HC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67" name="Shape 967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CT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Bye</a:t>
              </a:r>
              <a:endPara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968" name="Shape 968"/>
          <p:cNvSpPr/>
          <p:nvPr/>
        </p:nvSpPr>
        <p:spPr>
          <a:xfrm>
            <a:off x="4800600" y="4495800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9" name="Shape 969"/>
          <p:cNvSpPr txBox="1"/>
          <p:nvPr/>
        </p:nvSpPr>
        <p:spPr>
          <a:xfrm>
            <a:off x="3124200" y="4999672"/>
            <a:ext cx="1737938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</p:txBody>
      </p:sp>
      <p:sp>
        <p:nvSpPr>
          <p:cNvPr id="970" name="Shape 970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Infeasible 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HC</a:t>
            </a:r>
            <a:endParaRPr/>
          </a:p>
        </p:txBody>
      </p:sp>
      <p:sp>
        <p:nvSpPr>
          <p:cNvPr id="971" name="Shape 971"/>
          <p:cNvSpPr txBox="1"/>
          <p:nvPr/>
        </p:nvSpPr>
        <p:spPr>
          <a:xfrm>
            <a:off x="3124200" y="4999672"/>
            <a:ext cx="27432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Feasible output(s):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HC	HP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HP	HC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CT	CT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Bye	Bye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5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 txBox="1"/>
          <p:nvPr>
            <p:ph type="title"/>
          </p:nvPr>
        </p:nvSpPr>
        <p:spPr>
          <a:xfrm>
            <a:off x="381000" y="381000"/>
            <a:ext cx="65532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Another wait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Shape 977"/>
          <p:cNvSpPr txBox="1"/>
          <p:nvPr>
            <p:ph idx="1" type="body"/>
          </p:nvPr>
        </p:nvSpPr>
        <p:spPr>
          <a:xfrm>
            <a:off x="387578" y="1052512"/>
            <a:ext cx="8307388" cy="1233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multiple children completed, will take in arbitrary order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use macros WIFEXITED and WEXITSTATUS to get information about exit status</a:t>
            </a:r>
            <a:endParaRPr/>
          </a:p>
        </p:txBody>
      </p:sp>
      <p:sp>
        <p:nvSpPr>
          <p:cNvPr id="978" name="Shape 978"/>
          <p:cNvSpPr txBox="1"/>
          <p:nvPr/>
        </p:nvSpPr>
        <p:spPr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fork10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[N];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child_status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((pid[i] = fork()) ==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exit(100+i);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 {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wpid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wait(&amp;child_status);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(WIFEXITED(child_status))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%d terminated with exit status 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wpid, WEXITSTATUS(child_status));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%d terminate abnormally\n"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wpid);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9" name="Shape 979"/>
          <p:cNvSpPr/>
          <p:nvPr/>
        </p:nvSpPr>
        <p:spPr>
          <a:xfrm>
            <a:off x="7258413" y="6195537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Shape 984"/>
          <p:cNvSpPr txBox="1"/>
          <p:nvPr>
            <p:ph type="title"/>
          </p:nvPr>
        </p:nvSpPr>
        <p:spPr>
          <a:xfrm>
            <a:off x="367844" y="493712"/>
            <a:ext cx="88392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waitpid</a:t>
            </a:r>
            <a:r>
              <a:rPr b="1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Waiting for a Specific Process</a:t>
            </a:r>
            <a:endParaRPr b="1" i="0" sz="3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5" name="Shape 985"/>
          <p:cNvSpPr txBox="1"/>
          <p:nvPr>
            <p:ph idx="1" type="body"/>
          </p:nvPr>
        </p:nvSpPr>
        <p:spPr>
          <a:xfrm>
            <a:off x="381000" y="1262966"/>
            <a:ext cx="8610600" cy="1099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pid_t waitpid(pid_t pid, int *status, int options)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Suspends current process until specific process terminates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Various options (see textbook)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Shape 986"/>
          <p:cNvSpPr txBox="1"/>
          <p:nvPr/>
        </p:nvSpPr>
        <p:spPr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fork11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[N];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child_status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((pid[i] = fork()) ==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exit(100+i);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N-1; i &gt;= 0; i--)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pid_t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wpid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waitpid(pid[i], &amp;child_status,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(WIFEXITED(child_status))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%d terminated with exit status %d\n"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wpid, WEXITSTATUS(child_status));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"Child %d terminate abnormally\n"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wpid);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7" name="Shape 987"/>
          <p:cNvSpPr/>
          <p:nvPr/>
        </p:nvSpPr>
        <p:spPr>
          <a:xfrm>
            <a:off x="7246615" y="6382147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forks.c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Shape 992"/>
          <p:cNvSpPr txBox="1"/>
          <p:nvPr>
            <p:ph type="title"/>
          </p:nvPr>
        </p:nvSpPr>
        <p:spPr>
          <a:xfrm>
            <a:off x="228600" y="381000"/>
            <a:ext cx="86106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</a:t>
            </a:r>
            <a:r>
              <a:rPr b="1" i="0" lang="en-US" sz="3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:</a:t>
            </a:r>
            <a:r>
              <a:rPr b="1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Loading and Running Programs</a:t>
            </a:r>
            <a:endParaRPr/>
          </a:p>
        </p:txBody>
      </p:sp>
      <p:sp>
        <p:nvSpPr>
          <p:cNvPr id="993" name="Shape 993"/>
          <p:cNvSpPr txBox="1"/>
          <p:nvPr>
            <p:ph idx="1" type="body"/>
          </p:nvPr>
        </p:nvSpPr>
        <p:spPr>
          <a:xfrm>
            <a:off x="228600" y="13716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execve(char *filename, char *argv[], char *envp[])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Loads and runs in the current process: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 file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object file or script file beginning with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#!interpreter      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#!/bin/bash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…with argument list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convention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argv[0]==filename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…and  environment variable list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envp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“name=value” strings (e.g.,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USER=droh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getenv, putenv, printenv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Overwrites code, data, and stack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Retains PID, open files and signal context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never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…except if there is an error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Shape 998"/>
          <p:cNvSpPr txBox="1"/>
          <p:nvPr>
            <p:ph type="title"/>
          </p:nvPr>
        </p:nvSpPr>
        <p:spPr>
          <a:xfrm>
            <a:off x="152400" y="762000"/>
            <a:ext cx="3259926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stack when a new program starts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9" name="Shape 999"/>
          <p:cNvSpPr/>
          <p:nvPr/>
        </p:nvSpPr>
        <p:spPr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Null-terminated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environment variable strings</a:t>
            </a:r>
            <a:endParaRPr/>
          </a:p>
        </p:txBody>
      </p:sp>
      <p:sp>
        <p:nvSpPr>
          <p:cNvPr id="1000" name="Shape 1000"/>
          <p:cNvSpPr/>
          <p:nvPr/>
        </p:nvSpPr>
        <p:spPr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Null-terminated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command-line arg strings</a:t>
            </a:r>
            <a:endParaRPr/>
          </a:p>
        </p:txBody>
      </p:sp>
      <p:sp>
        <p:nvSpPr>
          <p:cNvPr id="1001" name="Shape 1001"/>
          <p:cNvSpPr/>
          <p:nvPr/>
        </p:nvSpPr>
        <p:spPr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02" name="Shape 1002"/>
          <p:cNvSpPr/>
          <p:nvPr/>
        </p:nvSpPr>
        <p:spPr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envp[n] == NULL</a:t>
            </a: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envp[n-1]</a:t>
            </a:r>
            <a:endParaRPr/>
          </a:p>
        </p:txBody>
      </p:sp>
      <p:sp>
        <p:nvSpPr>
          <p:cNvPr id="1004" name="Shape 1004"/>
          <p:cNvSpPr/>
          <p:nvPr/>
        </p:nvSpPr>
        <p:spPr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005" name="Shape 1005"/>
          <p:cNvSpPr/>
          <p:nvPr/>
        </p:nvSpPr>
        <p:spPr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envp[0]</a:t>
            </a:r>
            <a:endParaRPr/>
          </a:p>
        </p:txBody>
      </p:sp>
      <p:sp>
        <p:nvSpPr>
          <p:cNvPr id="1006" name="Shape 1006"/>
          <p:cNvSpPr/>
          <p:nvPr/>
        </p:nvSpPr>
        <p:spPr>
          <a:xfrm>
            <a:off x="3997944" y="3276600"/>
            <a:ext cx="2819400" cy="304800"/>
          </a:xfrm>
          <a:prstGeom prst="rect">
            <a:avLst/>
          </a:prstGeom>
          <a:solidFill>
            <a:srgbClr val="ACACEA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argv[argc] = NULL</a:t>
            </a:r>
            <a:endParaRPr/>
          </a:p>
        </p:txBody>
      </p:sp>
      <p:sp>
        <p:nvSpPr>
          <p:cNvPr id="1007" name="Shape 1007"/>
          <p:cNvSpPr/>
          <p:nvPr/>
        </p:nvSpPr>
        <p:spPr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argv[argc-1]</a:t>
            </a:r>
            <a:endParaRPr/>
          </a:p>
        </p:txBody>
      </p:sp>
      <p:sp>
        <p:nvSpPr>
          <p:cNvPr id="1008" name="Shape 1008"/>
          <p:cNvSpPr/>
          <p:nvPr/>
        </p:nvSpPr>
        <p:spPr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009" name="Shape 1009"/>
          <p:cNvSpPr/>
          <p:nvPr/>
        </p:nvSpPr>
        <p:spPr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argv[0]</a:t>
            </a:r>
            <a:endParaRPr/>
          </a:p>
        </p:txBody>
      </p:sp>
      <p:sp>
        <p:nvSpPr>
          <p:cNvPr id="1010" name="Shape 1010"/>
          <p:cNvSpPr/>
          <p:nvPr/>
        </p:nvSpPr>
        <p:spPr>
          <a:xfrm>
            <a:off x="4009385" y="5488077"/>
            <a:ext cx="2819400" cy="6858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Future stack frame for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endParaRPr b="0" i="0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1" name="Shape 1011"/>
          <p:cNvSpPr txBox="1"/>
          <p:nvPr/>
        </p:nvSpPr>
        <p:spPr>
          <a:xfrm>
            <a:off x="7709422" y="2416442"/>
            <a:ext cx="1339279" cy="646331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environ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(global var)</a:t>
            </a:r>
            <a:endParaRPr b="0" i="0" sz="1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12" name="Shape 1012"/>
          <p:cNvCxnSpPr/>
          <p:nvPr/>
        </p:nvCxnSpPr>
        <p:spPr>
          <a:xfrm>
            <a:off x="3045404" y="4435332"/>
            <a:ext cx="961021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013" name="Shape 1013"/>
          <p:cNvCxnSpPr/>
          <p:nvPr/>
        </p:nvCxnSpPr>
        <p:spPr>
          <a:xfrm rot="10800000">
            <a:off x="3616944" y="4279900"/>
            <a:ext cx="4953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14" name="Shape 1014"/>
          <p:cNvCxnSpPr/>
          <p:nvPr/>
        </p:nvCxnSpPr>
        <p:spPr>
          <a:xfrm rot="10800000">
            <a:off x="3616944" y="1676400"/>
            <a:ext cx="0" cy="25908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15" name="Shape 1015"/>
          <p:cNvCxnSpPr/>
          <p:nvPr/>
        </p:nvCxnSpPr>
        <p:spPr>
          <a:xfrm>
            <a:off x="3616944" y="1676400"/>
            <a:ext cx="3810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016" name="Shape 1016"/>
          <p:cNvCxnSpPr/>
          <p:nvPr/>
        </p:nvCxnSpPr>
        <p:spPr>
          <a:xfrm rot="10800000">
            <a:off x="6703044" y="3060700"/>
            <a:ext cx="4953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17" name="Shape 1017"/>
          <p:cNvCxnSpPr/>
          <p:nvPr/>
        </p:nvCxnSpPr>
        <p:spPr>
          <a:xfrm rot="10800000">
            <a:off x="7236444" y="990600"/>
            <a:ext cx="0" cy="20574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18" name="Shape 1018"/>
          <p:cNvCxnSpPr/>
          <p:nvPr/>
        </p:nvCxnSpPr>
        <p:spPr>
          <a:xfrm>
            <a:off x="6817344" y="990600"/>
            <a:ext cx="3810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triangle"/>
            <a:tailEnd len="med" w="med" type="none"/>
          </a:ln>
        </p:spPr>
      </p:cxnSp>
      <p:sp>
        <p:nvSpPr>
          <p:cNvPr id="1019" name="Shape 1019"/>
          <p:cNvSpPr/>
          <p:nvPr/>
        </p:nvSpPr>
        <p:spPr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0" name="Shape 1020"/>
          <p:cNvSpPr/>
          <p:nvPr/>
        </p:nvSpPr>
        <p:spPr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1" name="Shape 1021"/>
          <p:cNvSpPr txBox="1"/>
          <p:nvPr/>
        </p:nvSpPr>
        <p:spPr>
          <a:xfrm>
            <a:off x="7040835" y="288409"/>
            <a:ext cx="14927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Bottom of stack</a:t>
            </a:r>
            <a:endParaRPr/>
          </a:p>
        </p:txBody>
      </p:sp>
      <p:sp>
        <p:nvSpPr>
          <p:cNvPr id="1022" name="Shape 1022"/>
          <p:cNvSpPr txBox="1"/>
          <p:nvPr/>
        </p:nvSpPr>
        <p:spPr>
          <a:xfrm>
            <a:off x="7027849" y="5251303"/>
            <a:ext cx="12234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Top of stack</a:t>
            </a:r>
            <a:endParaRPr/>
          </a:p>
        </p:txBody>
      </p:sp>
      <p:cxnSp>
        <p:nvCxnSpPr>
          <p:cNvPr id="1023" name="Shape 1023"/>
          <p:cNvCxnSpPr/>
          <p:nvPr/>
        </p:nvCxnSpPr>
        <p:spPr>
          <a:xfrm>
            <a:off x="7406067" y="3154102"/>
            <a:ext cx="398673" cy="194247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24" name="Shape 1024"/>
          <p:cNvCxnSpPr/>
          <p:nvPr/>
        </p:nvCxnSpPr>
        <p:spPr>
          <a:xfrm flipH="1">
            <a:off x="6830040" y="3153838"/>
            <a:ext cx="585722" cy="16008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1025" name="Shape 1025"/>
          <p:cNvSpPr txBox="1"/>
          <p:nvPr/>
        </p:nvSpPr>
        <p:spPr>
          <a:xfrm>
            <a:off x="1912773" y="4132836"/>
            <a:ext cx="1113312" cy="584776"/>
          </a:xfrm>
          <a:prstGeom prst="rect">
            <a:avLst/>
          </a:prstGeom>
          <a:solidFill>
            <a:srgbClr val="ACACEA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%rsi</a:t>
            </a: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/>
          </a:p>
        </p:txBody>
      </p:sp>
      <p:sp>
        <p:nvSpPr>
          <p:cNvPr id="1026" name="Shape 1026"/>
          <p:cNvSpPr txBox="1"/>
          <p:nvPr/>
        </p:nvSpPr>
        <p:spPr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envp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(in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b="0" i="0" sz="1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27" name="Shape 1027"/>
          <p:cNvCxnSpPr/>
          <p:nvPr/>
        </p:nvCxnSpPr>
        <p:spPr>
          <a:xfrm flipH="1" rot="10800000">
            <a:off x="7421182" y="2940361"/>
            <a:ext cx="398673" cy="194247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028" name="Shape 1028"/>
          <p:cNvSpPr/>
          <p:nvPr/>
        </p:nvSpPr>
        <p:spPr>
          <a:xfrm>
            <a:off x="4001615" y="4801237"/>
            <a:ext cx="2819400" cy="6858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Stack frame for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libc_start_main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29" name="Shape 1029"/>
          <p:cNvSpPr/>
          <p:nvPr/>
        </p:nvSpPr>
        <p:spPr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0" name="Shape 1030"/>
          <p:cNvSpPr txBox="1"/>
          <p:nvPr/>
        </p:nvSpPr>
        <p:spPr>
          <a:xfrm>
            <a:off x="1905000" y="4914535"/>
            <a:ext cx="1113312" cy="584776"/>
          </a:xfrm>
          <a:prstGeom prst="rect">
            <a:avLst/>
          </a:prstGeom>
          <a:solidFill>
            <a:srgbClr val="ACACEA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argc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6" name="Shape 1036"/>
          <p:cNvGrpSpPr/>
          <p:nvPr/>
        </p:nvGrpSpPr>
        <p:grpSpPr>
          <a:xfrm>
            <a:off x="685800" y="2044580"/>
            <a:ext cx="7129340" cy="1393002"/>
            <a:chOff x="685800" y="3352800"/>
            <a:chExt cx="7129340" cy="1393002"/>
          </a:xfrm>
        </p:grpSpPr>
        <p:sp>
          <p:nvSpPr>
            <p:cNvPr id="1037" name="Shape 1037"/>
            <p:cNvSpPr/>
            <p:nvPr/>
          </p:nvSpPr>
          <p:spPr>
            <a:xfrm>
              <a:off x="2590800" y="3352800"/>
              <a:ext cx="2209800" cy="304800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envp[n] = NULL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2590800" y="3657600"/>
              <a:ext cx="2209800" cy="304800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envp[n-1]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39" name="Shape 1039"/>
            <p:cNvSpPr/>
            <p:nvPr/>
          </p:nvSpPr>
          <p:spPr>
            <a:xfrm>
              <a:off x="2590800" y="4267200"/>
              <a:ext cx="2209800" cy="293132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envp[0]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40" name="Shape 1040"/>
            <p:cNvSpPr/>
            <p:nvPr/>
          </p:nvSpPr>
          <p:spPr>
            <a:xfrm>
              <a:off x="2590800" y="3962400"/>
              <a:ext cx="2209800" cy="304800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…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41" name="Shape 1041"/>
            <p:cNvSpPr txBox="1"/>
            <p:nvPr/>
          </p:nvSpPr>
          <p:spPr>
            <a:xfrm>
              <a:off x="5562600" y="4234130"/>
              <a:ext cx="1701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USER=droh</a:t>
              </a: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42" name="Shape 1042"/>
            <p:cNvSpPr txBox="1"/>
            <p:nvPr/>
          </p:nvSpPr>
          <p:spPr>
            <a:xfrm>
              <a:off x="5562600" y="3624074"/>
              <a:ext cx="22525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PWD=/usr/droh</a:t>
              </a: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043" name="Shape 1043"/>
            <p:cNvCxnSpPr>
              <a:stCxn id="1039" idx="3"/>
              <a:endCxn id="1041" idx="1"/>
            </p:cNvCxnSpPr>
            <p:nvPr/>
          </p:nvCxnSpPr>
          <p:spPr>
            <a:xfrm>
              <a:off x="4800600" y="4413766"/>
              <a:ext cx="762000" cy="51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044" name="Shape 1044"/>
            <p:cNvCxnSpPr>
              <a:stCxn id="1038" idx="3"/>
              <a:endCxn id="1042" idx="1"/>
            </p:cNvCxnSpPr>
            <p:nvPr/>
          </p:nvCxnSpPr>
          <p:spPr>
            <a:xfrm flipH="1" rot="10800000">
              <a:off x="4800600" y="3808800"/>
              <a:ext cx="762000" cy="12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1045" name="Shape 1045"/>
            <p:cNvSpPr txBox="1"/>
            <p:nvPr/>
          </p:nvSpPr>
          <p:spPr>
            <a:xfrm>
              <a:off x="685800" y="4376470"/>
              <a:ext cx="11543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environ</a:t>
              </a:r>
              <a:endParaRPr/>
            </a:p>
          </p:txBody>
        </p:sp>
        <p:cxnSp>
          <p:nvCxnSpPr>
            <p:cNvPr id="1046" name="Shape 1046"/>
            <p:cNvCxnSpPr/>
            <p:nvPr/>
          </p:nvCxnSpPr>
          <p:spPr>
            <a:xfrm flipH="1" rot="10800000">
              <a:off x="1828800" y="4560332"/>
              <a:ext cx="717550" cy="804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047" name="Shape 1047"/>
          <p:cNvSpPr txBox="1"/>
          <p:nvPr/>
        </p:nvSpPr>
        <p:spPr>
          <a:xfrm>
            <a:off x="622643" y="5029200"/>
            <a:ext cx="7225957" cy="1569660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160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((pid = Fork()) == 0) {   </a:t>
            </a:r>
            <a:r>
              <a:rPr b="1" lang="en-US" sz="1600">
                <a:solidFill>
                  <a:srgbClr val="9D0003"/>
                </a:solidFill>
                <a:latin typeface="Courier New"/>
                <a:ea typeface="Courier New"/>
                <a:cs typeface="Courier New"/>
                <a:sym typeface="Courier New"/>
              </a:rPr>
              <a:t>/* Child runs program */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-US" sz="160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(execve(myargv[0], myargv, environ) &lt; 0) {                             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printf(</a:t>
            </a:r>
            <a:r>
              <a:rPr b="1" lang="en-US" sz="1600">
                <a:solidFill>
                  <a:srgbClr val="72004C"/>
                </a:solidFill>
                <a:latin typeface="Courier New"/>
                <a:ea typeface="Courier New"/>
                <a:cs typeface="Courier New"/>
                <a:sym typeface="Courier New"/>
              </a:rPr>
              <a:t>"%s: Command not found.\n"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myargv[0]);                      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exit(1);                                                          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}                                                                                                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                                                                                                    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48" name="Shape 1048"/>
          <p:cNvSpPr txBox="1"/>
          <p:nvPr/>
        </p:nvSpPr>
        <p:spPr>
          <a:xfrm>
            <a:off x="381000" y="1262966"/>
            <a:ext cx="7568111" cy="4565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b="0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/bin/ls –lt /usr/include</a:t>
            </a:r>
            <a:r>
              <a:rPr b="1" lang="en-US" sz="2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child process using current environment: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9" name="Shape 1049"/>
          <p:cNvGrpSpPr/>
          <p:nvPr/>
        </p:nvGrpSpPr>
        <p:grpSpPr>
          <a:xfrm>
            <a:off x="457200" y="3538120"/>
            <a:ext cx="7746869" cy="1240602"/>
            <a:chOff x="457200" y="2035998"/>
            <a:chExt cx="7746869" cy="1240602"/>
          </a:xfrm>
        </p:grpSpPr>
        <p:sp>
          <p:nvSpPr>
            <p:cNvPr id="1050" name="Shape 1050"/>
            <p:cNvSpPr/>
            <p:nvPr/>
          </p:nvSpPr>
          <p:spPr>
            <a:xfrm>
              <a:off x="2590799" y="2035998"/>
              <a:ext cx="2743201" cy="273338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myargv[argc] = NULL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1" name="Shape 1051"/>
            <p:cNvSpPr/>
            <p:nvPr/>
          </p:nvSpPr>
          <p:spPr>
            <a:xfrm>
              <a:off x="2590800" y="2297668"/>
              <a:ext cx="2743200" cy="304800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myargv[2]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2590800" y="2831068"/>
              <a:ext cx="2743200" cy="304800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myargv[0]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3" name="Shape 1053"/>
            <p:cNvSpPr/>
            <p:nvPr/>
          </p:nvSpPr>
          <p:spPr>
            <a:xfrm>
              <a:off x="2590800" y="2602468"/>
              <a:ext cx="2743200" cy="273338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myargv[1]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4" name="Shape 1054"/>
            <p:cNvSpPr txBox="1"/>
            <p:nvPr/>
          </p:nvSpPr>
          <p:spPr>
            <a:xfrm>
              <a:off x="6086905" y="2907268"/>
              <a:ext cx="14313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/bin/ls</a:t>
              </a: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6086905" y="2598155"/>
              <a:ext cx="8739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-lt</a:t>
              </a: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6089388" y="2297668"/>
              <a:ext cx="21146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/usr/include</a:t>
              </a:r>
              <a:r>
                <a:rPr b="1" lang="en-US" sz="18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057" name="Shape 1057"/>
            <p:cNvCxnSpPr/>
            <p:nvPr/>
          </p:nvCxnSpPr>
          <p:spPr>
            <a:xfrm>
              <a:off x="5334000" y="3091130"/>
              <a:ext cx="717550" cy="804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058" name="Shape 1058"/>
            <p:cNvCxnSpPr/>
            <p:nvPr/>
          </p:nvCxnSpPr>
          <p:spPr>
            <a:xfrm flipH="1" rot="10800000">
              <a:off x="5334000" y="2782821"/>
              <a:ext cx="717550" cy="3509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059" name="Shape 1059"/>
            <p:cNvCxnSpPr/>
            <p:nvPr/>
          </p:nvCxnSpPr>
          <p:spPr>
            <a:xfrm>
              <a:off x="5334000" y="2481530"/>
              <a:ext cx="736469" cy="804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1060" name="Shape 1060"/>
            <p:cNvSpPr txBox="1"/>
            <p:nvPr/>
          </p:nvSpPr>
          <p:spPr>
            <a:xfrm>
              <a:off x="838200" y="2907268"/>
              <a:ext cx="10157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myargv</a:t>
              </a:r>
              <a:endParaRPr b="0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061" name="Shape 1061"/>
            <p:cNvCxnSpPr/>
            <p:nvPr/>
          </p:nvCxnSpPr>
          <p:spPr>
            <a:xfrm flipH="1" rot="10800000">
              <a:off x="1828800" y="3091130"/>
              <a:ext cx="717550" cy="804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1062" name="Shape 1062"/>
            <p:cNvSpPr txBox="1"/>
            <p:nvPr/>
          </p:nvSpPr>
          <p:spPr>
            <a:xfrm>
              <a:off x="457200" y="2362200"/>
              <a:ext cx="17084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(argc == 3)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Exceptional Control Flow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 Control</a:t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Shape 106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 that require nonstandard control flow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Generated externally (interrupts) or internally (traps and faults)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any given time, system has multiple active processes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one can execute at a time on any single core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process appears to have total control of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processor + private memory space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(cont.)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4" name="Shape 107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Spawning processes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call, two returns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completion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call, no return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Reaping and waiting for processes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waitpid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Loading and running programs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(or variant)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call, (normally) no return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x="381000" y="533400"/>
            <a:ext cx="33528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625" lIns="91275" spcFirstLastPara="1" rIns="91275" wrap="square" tIns="45625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81000" y="1371600"/>
            <a:ext cx="8686800" cy="1902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transfer of control to the OS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response to some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(i.e., change in processor state)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is the memory-resident part of the OS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events: Divide by 0, arithmetic overflow, page fault, I/O request completes, typing Ctrl-C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494562" y="3500438"/>
            <a:ext cx="154403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5105400" y="3500438"/>
            <a:ext cx="1779228" cy="459092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Kernel code</a:t>
            </a:r>
            <a:endParaRPr b="1" i="1"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3233738" y="4022725"/>
            <a:ext cx="0" cy="5984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Shape 115"/>
          <p:cNvCxnSpPr/>
          <p:nvPr/>
        </p:nvCxnSpPr>
        <p:spPr>
          <a:xfrm>
            <a:off x="3240088" y="4627563"/>
            <a:ext cx="280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6" name="Shape 116"/>
          <p:cNvCxnSpPr/>
          <p:nvPr/>
        </p:nvCxnSpPr>
        <p:spPr>
          <a:xfrm>
            <a:off x="6053138" y="4633913"/>
            <a:ext cx="0" cy="596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x="3227388" y="4697413"/>
            <a:ext cx="2832100" cy="546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Shape 118"/>
          <p:cNvCxnSpPr/>
          <p:nvPr/>
        </p:nvCxnSpPr>
        <p:spPr>
          <a:xfrm>
            <a:off x="3233738" y="4724400"/>
            <a:ext cx="0" cy="151288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Shape 119"/>
          <p:cNvSpPr/>
          <p:nvPr/>
        </p:nvSpPr>
        <p:spPr>
          <a:xfrm>
            <a:off x="4102100" y="4300538"/>
            <a:ext cx="1142586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6083300" y="4573588"/>
            <a:ext cx="2146300" cy="92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processing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handler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3733800" y="5140794"/>
            <a:ext cx="2093505" cy="92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Return to I_current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1127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to I_next</a:t>
            </a:r>
            <a:endParaRPr b="0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1127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Abort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040139" y="4359166"/>
            <a:ext cx="804863" cy="366759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Event </a:t>
            </a:r>
            <a:endParaRPr b="1"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396803" y="4395951"/>
            <a:ext cx="86709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I_current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2613978" y="4601310"/>
            <a:ext cx="64992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I_next</a:t>
            </a:r>
            <a:endParaRPr b="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Shape 125"/>
          <p:cNvCxnSpPr/>
          <p:nvPr/>
        </p:nvCxnSpPr>
        <p:spPr>
          <a:xfrm>
            <a:off x="1716251" y="4544623"/>
            <a:ext cx="6858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11188" y="3556000"/>
            <a:ext cx="12192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611188" y="3784600"/>
            <a:ext cx="12192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611188" y="4013200"/>
            <a:ext cx="12192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1179513" y="4076700"/>
            <a:ext cx="88900" cy="8890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390525" y="3505200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90525" y="3708400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390525" y="3962400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1004888" y="4025900"/>
            <a:ext cx="436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611188" y="4495800"/>
            <a:ext cx="12192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223838" y="4445000"/>
            <a:ext cx="4492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n-1</a:t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179513" y="3644900"/>
            <a:ext cx="88900" cy="8890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1179513" y="3860800"/>
            <a:ext cx="88900" cy="8890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1179513" y="4559300"/>
            <a:ext cx="88900" cy="8890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Tables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5181600" y="2340138"/>
            <a:ext cx="3810000" cy="322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type of event has a </a:t>
            </a:r>
            <a:b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 exception number k</a:t>
            </a:r>
            <a:endParaRPr/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= index into exception table </a:t>
            </a:r>
            <a:b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(a.k.a. interrupt vector)</a:t>
            </a:r>
            <a:endParaRPr/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Handler k is called each time </a:t>
            </a:r>
            <a:b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k occurs</a:t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511624" y="2993480"/>
            <a:ext cx="1012376" cy="582203"/>
          </a:xfrm>
          <a:prstGeom prst="rect">
            <a:avLst/>
          </a:prstGeom>
          <a:noFill/>
          <a:ln>
            <a:noFill/>
          </a:ln>
        </p:spPr>
        <p:txBody>
          <a:bodyPr anchorCtr="0" anchor="t" bIns="44425" lIns="90475" spcFirstLastPara="1" rIns="90475" wrap="square" tIns="4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Shape 146"/>
          <p:cNvCxnSpPr/>
          <p:nvPr/>
        </p:nvCxnSpPr>
        <p:spPr>
          <a:xfrm flipH="1" rot="10800000">
            <a:off x="1220788" y="3797300"/>
            <a:ext cx="1219200" cy="3175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7" name="Shape 147"/>
          <p:cNvCxnSpPr/>
          <p:nvPr/>
        </p:nvCxnSpPr>
        <p:spPr>
          <a:xfrm flipH="1" rot="10800000">
            <a:off x="1220788" y="2425700"/>
            <a:ext cx="1219200" cy="1257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Shape 148"/>
          <p:cNvSpPr/>
          <p:nvPr/>
        </p:nvSpPr>
        <p:spPr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for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handler 0</a:t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for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handler 1</a:t>
            </a:r>
            <a:endParaRPr/>
          </a:p>
        </p:txBody>
      </p:sp>
      <p:cxnSp>
        <p:nvCxnSpPr>
          <p:cNvPr id="150" name="Shape 150"/>
          <p:cNvCxnSpPr/>
          <p:nvPr/>
        </p:nvCxnSpPr>
        <p:spPr>
          <a:xfrm flipH="1" rot="10800000">
            <a:off x="1220788" y="3111500"/>
            <a:ext cx="1219200" cy="79375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1" name="Shape 151"/>
          <p:cNvSpPr/>
          <p:nvPr/>
        </p:nvSpPr>
        <p:spPr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for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handler 2</a:t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for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 handler n-1</a:t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581400" y="4406900"/>
            <a:ext cx="43656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154" name="Shape 154"/>
          <p:cNvCxnSpPr/>
          <p:nvPr/>
        </p:nvCxnSpPr>
        <p:spPr>
          <a:xfrm>
            <a:off x="1220788" y="4603750"/>
            <a:ext cx="1219200" cy="50165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Shape 155"/>
          <p:cNvSpPr txBox="1"/>
          <p:nvPr/>
        </p:nvSpPr>
        <p:spPr>
          <a:xfrm>
            <a:off x="433551" y="1625025"/>
            <a:ext cx="106080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Exception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numbers</a:t>
            </a:r>
            <a:endParaRPr/>
          </a:p>
        </p:txBody>
      </p:sp>
      <p:cxnSp>
        <p:nvCxnSpPr>
          <p:cNvPr id="156" name="Shape 156"/>
          <p:cNvCxnSpPr/>
          <p:nvPr/>
        </p:nvCxnSpPr>
        <p:spPr>
          <a:xfrm rot="5400000">
            <a:off x="-124894" y="2837150"/>
            <a:ext cx="1336100" cy="1588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(partial) Taxonomy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762000" y="2895600"/>
            <a:ext cx="2362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Asynchronous</a:t>
            </a: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4800600" y="3048000"/>
            <a:ext cx="22098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Synchronous</a:t>
            </a: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357018" y="4380384"/>
            <a:ext cx="1600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Interrupts</a:t>
            </a: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3429000" y="4380384"/>
            <a:ext cx="1600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Traps</a:t>
            </a: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5219700" y="4380384"/>
            <a:ext cx="1600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Faults</a:t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7010400" y="4380384"/>
            <a:ext cx="1600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Aborts</a:t>
            </a:r>
            <a:endParaRPr/>
          </a:p>
        </p:txBody>
      </p:sp>
      <p:cxnSp>
        <p:nvCxnSpPr>
          <p:cNvPr id="168" name="Shape 168"/>
          <p:cNvCxnSpPr>
            <a:stCxn id="162" idx="2"/>
            <a:endCxn id="164" idx="0"/>
          </p:cNvCxnSpPr>
          <p:nvPr/>
        </p:nvCxnSpPr>
        <p:spPr>
          <a:xfrm flipH="1">
            <a:off x="1157100" y="3357265"/>
            <a:ext cx="786000" cy="1023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Shape 169"/>
          <p:cNvCxnSpPr>
            <a:stCxn id="163" idx="2"/>
            <a:endCxn id="165" idx="0"/>
          </p:cNvCxnSpPr>
          <p:nvPr/>
        </p:nvCxnSpPr>
        <p:spPr>
          <a:xfrm flipH="1">
            <a:off x="4229100" y="3509665"/>
            <a:ext cx="1676400" cy="870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Shape 170"/>
          <p:cNvCxnSpPr>
            <a:stCxn id="163" idx="2"/>
            <a:endCxn id="166" idx="0"/>
          </p:cNvCxnSpPr>
          <p:nvPr/>
        </p:nvCxnSpPr>
        <p:spPr>
          <a:xfrm>
            <a:off x="5905500" y="3509665"/>
            <a:ext cx="114300" cy="870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1" name="Shape 171"/>
          <p:cNvCxnSpPr>
            <a:stCxn id="163" idx="2"/>
            <a:endCxn id="167" idx="0"/>
          </p:cNvCxnSpPr>
          <p:nvPr/>
        </p:nvCxnSpPr>
        <p:spPr>
          <a:xfrm>
            <a:off x="5905500" y="3509665"/>
            <a:ext cx="1905000" cy="870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2" name="Shape 172"/>
          <p:cNvSpPr txBox="1"/>
          <p:nvPr/>
        </p:nvSpPr>
        <p:spPr>
          <a:xfrm>
            <a:off x="3394435" y="1215560"/>
            <a:ext cx="1600200" cy="461665"/>
          </a:xfrm>
          <a:prstGeom prst="rect">
            <a:avLst/>
          </a:prstGeom>
          <a:solidFill>
            <a:srgbClr val="DED8C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ECF</a:t>
            </a:r>
            <a:endParaRPr/>
          </a:p>
        </p:txBody>
      </p:sp>
      <p:cxnSp>
        <p:nvCxnSpPr>
          <p:cNvPr id="173" name="Shape 173"/>
          <p:cNvCxnSpPr>
            <a:stCxn id="172" idx="2"/>
            <a:endCxn id="162" idx="0"/>
          </p:cNvCxnSpPr>
          <p:nvPr/>
        </p:nvCxnSpPr>
        <p:spPr>
          <a:xfrm flipH="1">
            <a:off x="1943035" y="1677225"/>
            <a:ext cx="2251500" cy="12183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4" name="Shape 174"/>
          <p:cNvCxnSpPr>
            <a:stCxn id="172" idx="2"/>
            <a:endCxn id="163" idx="0"/>
          </p:cNvCxnSpPr>
          <p:nvPr/>
        </p:nvCxnSpPr>
        <p:spPr>
          <a:xfrm>
            <a:off x="4194535" y="1677225"/>
            <a:ext cx="1710900" cy="13707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