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24"/>
  </p:notesMasterIdLst>
  <p:handoutMasterIdLst>
    <p:handoutMasterId r:id="rId25"/>
  </p:handoutMasterIdLst>
  <p:sldIdLst>
    <p:sldId id="1473" r:id="rId5"/>
    <p:sldId id="1526" r:id="rId6"/>
    <p:sldId id="1448" r:id="rId7"/>
    <p:sldId id="1445" r:id="rId8"/>
    <p:sldId id="1505" r:id="rId9"/>
    <p:sldId id="1506" r:id="rId10"/>
    <p:sldId id="1507" r:id="rId11"/>
    <p:sldId id="1508" r:id="rId12"/>
    <p:sldId id="1509" r:id="rId13"/>
    <p:sldId id="1510" r:id="rId14"/>
    <p:sldId id="1511" r:id="rId15"/>
    <p:sldId id="1512" r:id="rId16"/>
    <p:sldId id="1513" r:id="rId17"/>
    <p:sldId id="1514" r:id="rId18"/>
    <p:sldId id="1515" r:id="rId19"/>
    <p:sldId id="1516" r:id="rId20"/>
    <p:sldId id="1495" r:id="rId21"/>
    <p:sldId id="1525" r:id="rId22"/>
    <p:sldId id="1524" r:id="rId23"/>
  </p:sldIdLst>
  <p:sldSz cx="9144000" cy="6858000" type="screen4x3"/>
  <p:notesSz cx="7302500" cy="9586913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2" autoAdjust="0"/>
    <p:restoredTop sz="94649" autoAdjust="0"/>
  </p:normalViewPr>
  <p:slideViewPr>
    <p:cSldViewPr snapToObjects="1">
      <p:cViewPr varScale="1">
        <p:scale>
          <a:sx n="119" d="100"/>
          <a:sy n="119" d="100"/>
        </p:scale>
        <p:origin x="13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43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9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113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26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23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13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9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02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7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58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71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41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63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25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1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Optional Extra Info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None of this will be on the test,</a:t>
            </a:r>
            <a:br>
              <a:rPr lang="en-US" sz="2000" b="0" dirty="0"/>
            </a:br>
            <a:r>
              <a:rPr lang="en-US" sz="2000" b="0" dirty="0"/>
              <a:t>but we thought you might be curious.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</p:spTree>
    <p:extLst>
      <p:ext uri="{BB962C8B-B14F-4D97-AF65-F5344CB8AC3E}">
        <p14:creationId xmlns:p14="http://schemas.microsoft.com/office/powerpoint/2010/main" val="34669678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</a:t>
            </a:r>
            <a:b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48832534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152106332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50770497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307917811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		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its garbage, free 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121583635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		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its garbage, free 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next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128983701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an array[13] of pointer to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solidFill>
                  <a:srgbClr val="0070C0"/>
                </a:solidFill>
                <a:latin typeface="+mn-lt"/>
              </a:rPr>
              <a:t>p is an array[13] of pointer to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 pointer to an array[13] of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function returning a pointer to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pointer to a function returning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4970501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returning pointers to array[5] of </a:t>
            </a:r>
            <a:r>
              <a:rPr lang="en-US" sz="1800" b="0" dirty="0" err="1">
                <a:latin typeface="+mn-lt"/>
              </a:rPr>
              <a:t>ints</a:t>
            </a:r>
            <a:endParaRPr lang="en-US" sz="1800" b="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  <p:extLst>
      <p:ext uri="{BB962C8B-B14F-4D97-AF65-F5344CB8AC3E}">
        <p14:creationId xmlns:p14="http://schemas.microsoft.com/office/powerpoint/2010/main" val="40253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553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5761166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f is a function returning </a:t>
            </a:r>
            <a:r>
              <a:rPr lang="en-US" sz="1800" b="0" dirty="0" err="1">
                <a:latin typeface="+mn-lt"/>
              </a:rPr>
              <a:t>ptr</a:t>
            </a:r>
            <a:r>
              <a:rPr lang="en-US" sz="1800" b="0" dirty="0">
                <a:latin typeface="+mn-lt"/>
              </a:rPr>
              <a:t>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of pointers to functions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4932362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returning pointers to array[5] of </a:t>
            </a:r>
            <a:r>
              <a:rPr lang="en-US" sz="1800" b="0" dirty="0" err="1">
                <a:latin typeface="+mn-lt"/>
              </a:rPr>
              <a:t>ints</a:t>
            </a:r>
            <a:endParaRPr lang="en-US" sz="1800" b="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  <p:extLst>
      <p:ext uri="{BB962C8B-B14F-4D97-AF65-F5344CB8AC3E}">
        <p14:creationId xmlns:p14="http://schemas.microsoft.com/office/powerpoint/2010/main" val="93583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(*(*f())[13])()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0" y="1143000"/>
            <a:ext cx="3928646" cy="400110"/>
            <a:chOff x="1176754" y="1143000"/>
            <a:chExt cx="3928646" cy="400110"/>
          </a:xfrm>
        </p:grpSpPr>
        <p:sp>
          <p:nvSpPr>
            <p:cNvPr id="4" name="TextBox 3"/>
            <p:cNvSpPr txBox="1"/>
            <p:nvPr/>
          </p:nvSpPr>
          <p:spPr>
            <a:xfrm>
              <a:off x="1176754" y="1143000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())[13])()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66846" y="1143000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79585" y="2260096"/>
            <a:ext cx="6544747" cy="707886"/>
            <a:chOff x="1176754" y="2807622"/>
            <a:chExt cx="6544747" cy="707886"/>
          </a:xfrm>
        </p:grpSpPr>
        <p:sp>
          <p:nvSpPr>
            <p:cNvPr id="8" name="TextBox 7"/>
            <p:cNvSpPr txBox="1"/>
            <p:nvPr/>
          </p:nvSpPr>
          <p:spPr>
            <a:xfrm>
              <a:off x="1176754" y="2807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f()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[13])()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66846" y="2807622"/>
              <a:ext cx="29546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that returns a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91308" y="4300521"/>
            <a:ext cx="8083630" cy="707886"/>
            <a:chOff x="1176754" y="3569622"/>
            <a:chExt cx="8083630" cy="707886"/>
          </a:xfrm>
        </p:grpSpPr>
        <p:sp>
          <p:nvSpPr>
            <p:cNvPr id="10" name="TextBox 9"/>
            <p:cNvSpPr txBox="1"/>
            <p:nvPr/>
          </p:nvSpPr>
          <p:spPr>
            <a:xfrm>
              <a:off x="1176754" y="3569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(*f())</a:t>
              </a:r>
              <a:r>
                <a:rPr lang="en-US" sz="200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[13]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66846" y="3569622"/>
              <a:ext cx="449353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 that returns</a:t>
              </a:r>
            </a:p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to an array of 13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ptrs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73723" y="3126420"/>
            <a:ext cx="7621965" cy="1015663"/>
            <a:chOff x="1176754" y="4407822"/>
            <a:chExt cx="7621965" cy="1015663"/>
          </a:xfrm>
        </p:grpSpPr>
        <p:sp>
          <p:nvSpPr>
            <p:cNvPr id="12" name="TextBox 11"/>
            <p:cNvSpPr txBox="1"/>
            <p:nvPr/>
          </p:nvSpPr>
          <p:spPr>
            <a:xfrm>
              <a:off x="1176754" y="44078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*(*f())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[13]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)()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66846" y="4407822"/>
              <a:ext cx="4031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</a:t>
              </a:r>
            </a:p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that returns 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to an </a:t>
              </a:r>
              <a:b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array of 13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62000" y="5474622"/>
            <a:ext cx="8237518" cy="1015663"/>
            <a:chOff x="1176754" y="5474622"/>
            <a:chExt cx="8237518" cy="1015663"/>
          </a:xfrm>
        </p:grpSpPr>
        <p:sp>
          <p:nvSpPr>
            <p:cNvPr id="14" name="TextBox 13"/>
            <p:cNvSpPr txBox="1"/>
            <p:nvPr/>
          </p:nvSpPr>
          <p:spPr>
            <a:xfrm>
              <a:off x="1176754" y="5474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(*(*f())[13])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66846" y="5474622"/>
              <a:ext cx="46474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 that returns</a:t>
              </a:r>
              <a:b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to an array of 13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ptrs</a:t>
              </a:r>
              <a:b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to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functions returning an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62000" y="1701548"/>
            <a:ext cx="6083082" cy="400110"/>
            <a:chOff x="1176754" y="1143000"/>
            <a:chExt cx="6083082" cy="400110"/>
          </a:xfrm>
        </p:grpSpPr>
        <p:sp>
          <p:nvSpPr>
            <p:cNvPr id="22" name="TextBox 21"/>
            <p:cNvSpPr txBox="1"/>
            <p:nvPr/>
          </p:nvSpPr>
          <p:spPr>
            <a:xfrm>
              <a:off x="1176754" y="1143000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f()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)[13])()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66846" y="1143000"/>
              <a:ext cx="24929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is a function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62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B8028-1121-43A7-9A49-ACF51A382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B34F6-C58A-4A7D-B027-643981E3E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Garbage collection – the basics</a:t>
            </a:r>
          </a:p>
          <a:p>
            <a:pPr lvl="1"/>
            <a:r>
              <a:rPr lang="en-US" dirty="0"/>
              <a:t>The mark-and-sweep algorithm</a:t>
            </a:r>
          </a:p>
          <a:p>
            <a:pPr lvl="1"/>
            <a:r>
              <a:rPr lang="en-US" dirty="0"/>
              <a:t>What to do if you don’t know which memory words are pointers</a:t>
            </a:r>
          </a:p>
          <a:p>
            <a:r>
              <a:rPr lang="en-US" dirty="0"/>
              <a:t>How to read extra-gnarly C declarations</a:t>
            </a:r>
          </a:p>
          <a:p>
            <a:pPr lvl="1"/>
            <a:r>
              <a:rPr lang="en-US" dirty="0"/>
              <a:t>like, “functions returning pointers to arrays of pointers to functions returning </a:t>
            </a:r>
            <a:r>
              <a:rPr lang="en-US" dirty="0" err="1"/>
              <a:t>ints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780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garbage collector”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memory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pointers can point to the middle of a block</a:t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mark header, need to find the beginning of the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binary tree 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ata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eft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ight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ize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Left:</a:t>
            </a:r>
            <a:r>
              <a:rPr lang="en-US" sz="1800" b="0" dirty="0">
                <a:latin typeface="Calibri" pitchFamily="34" charset="0"/>
              </a:rPr>
              <a:t> smaller addresses</a:t>
            </a:r>
          </a:p>
          <a:p>
            <a:r>
              <a:rPr lang="en-US" sz="1800" dirty="0">
                <a:latin typeface="Calibri" pitchFamily="34" charset="0"/>
              </a:rPr>
              <a:t>Right:</a:t>
            </a:r>
            <a:r>
              <a:rPr lang="en-US" sz="1800" b="0" dirty="0">
                <a:latin typeface="Calibri" pitchFamily="34" charset="0"/>
              </a:rPr>
              <a:t> larger addresses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2B81B0-2CCE-45AA-8957-642236833C70}"/>
              </a:ext>
            </a:extLst>
          </p:cNvPr>
          <p:cNvSpPr txBox="1"/>
          <p:nvPr/>
        </p:nvSpPr>
        <p:spPr>
          <a:xfrm>
            <a:off x="6115519" y="28194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Assumes </a:t>
            </a:r>
            <a:r>
              <a:rPr lang="en-US" sz="1800" b="0" dirty="0" err="1">
                <a:latin typeface="Calibri" pitchFamily="34" charset="0"/>
              </a:rPr>
              <a:t>ptr</a:t>
            </a:r>
            <a:r>
              <a:rPr lang="en-US" sz="1800" b="0" dirty="0">
                <a:latin typeface="Calibri" pitchFamily="34" charset="0"/>
              </a:rPr>
              <a:t> in middle can be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used to reach anywhere in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the block, but no other block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Assumptions For a Simple Implementation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 </a:t>
            </a:r>
            <a:r>
              <a:rPr lang="en-GB" dirty="0"/>
              <a:t>returns 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 </a:t>
            </a:r>
            <a:r>
              <a:rPr lang="en-GB" dirty="0">
                <a:solidFill>
                  <a:srgbClr val="990000"/>
                </a:solidFill>
              </a:rPr>
              <a:t>returns 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 </a:t>
            </a:r>
            <a:r>
              <a:rPr lang="en-GB" dirty="0"/>
              <a:t>returns all the roots</a:t>
            </a:r>
          </a:p>
        </p:txBody>
      </p:sp>
    </p:spTree>
    <p:extLst>
      <p:ext uri="{BB962C8B-B14F-4D97-AF65-F5344CB8AC3E}">
        <p14:creationId xmlns:p14="http://schemas.microsoft.com/office/powerpoint/2010/main" val="178721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1828800"/>
            <a:ext cx="4572000" cy="15240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685214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133600"/>
            <a:ext cx="4572000" cy="13716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352992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362200"/>
            <a:ext cx="4572000" cy="11430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447902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625458"/>
            <a:ext cx="4572000" cy="879742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120069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</p:spTree>
    <p:extLst>
      <p:ext uri="{BB962C8B-B14F-4D97-AF65-F5344CB8AC3E}">
        <p14:creationId xmlns:p14="http://schemas.microsoft.com/office/powerpoint/2010/main" val="64754225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15640</TotalTime>
  <Words>2504</Words>
  <Application>Microsoft Office PowerPoint</Application>
  <PresentationFormat>On-screen Show (4:3)</PresentationFormat>
  <Paragraphs>283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Arial Narrow</vt:lpstr>
      <vt:lpstr>Calibri</vt:lpstr>
      <vt:lpstr>Courier New</vt:lpstr>
      <vt:lpstr>Helvetica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Optional Extra Info  None of this will be on the test, but we thought you might be curious.</vt:lpstr>
      <vt:lpstr>Table of Contents</vt:lpstr>
      <vt:lpstr>Conservative Mark &amp; Sweep in C</vt:lpstr>
      <vt:lpstr>Assumptions For a Simple Implementation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C Pointer Declarations: Test Yourself!</vt:lpstr>
      <vt:lpstr>C Pointer Declarations: Test Yourself!</vt:lpstr>
      <vt:lpstr>Parsing:  int (*(*f())[13])()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736</cp:revision>
  <cp:lastPrinted>2016-11-01T18:34:42Z</cp:lastPrinted>
  <dcterms:created xsi:type="dcterms:W3CDTF">2012-11-01T14:52:42Z</dcterms:created>
  <dcterms:modified xsi:type="dcterms:W3CDTF">2022-06-21T15:23:55Z</dcterms:modified>
</cp:coreProperties>
</file>