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3"/>
  </p:notesMasterIdLst>
  <p:handoutMasterIdLst>
    <p:handoutMasterId r:id="rId74"/>
  </p:handoutMasterIdLst>
  <p:sldIdLst>
    <p:sldId id="542" r:id="rId2"/>
    <p:sldId id="1286" r:id="rId3"/>
    <p:sldId id="1287" r:id="rId4"/>
    <p:sldId id="1204" r:id="rId5"/>
    <p:sldId id="1282" r:id="rId6"/>
    <p:sldId id="1202" r:id="rId7"/>
    <p:sldId id="1252" r:id="rId8"/>
    <p:sldId id="1213" r:id="rId9"/>
    <p:sldId id="1310" r:id="rId10"/>
    <p:sldId id="1309" r:id="rId11"/>
    <p:sldId id="1289" r:id="rId12"/>
    <p:sldId id="1292" r:id="rId13"/>
    <p:sldId id="1293" r:id="rId14"/>
    <p:sldId id="1294" r:id="rId15"/>
    <p:sldId id="1295" r:id="rId16"/>
    <p:sldId id="1296" r:id="rId17"/>
    <p:sldId id="1299" r:id="rId18"/>
    <p:sldId id="1297" r:id="rId19"/>
    <p:sldId id="1216" r:id="rId20"/>
    <p:sldId id="1217" r:id="rId21"/>
    <p:sldId id="1249" r:id="rId22"/>
    <p:sldId id="1218" r:id="rId23"/>
    <p:sldId id="1219" r:id="rId24"/>
    <p:sldId id="1300" r:id="rId25"/>
    <p:sldId id="1302" r:id="rId26"/>
    <p:sldId id="1301" r:id="rId27"/>
    <p:sldId id="1303" r:id="rId28"/>
    <p:sldId id="1306" r:id="rId29"/>
    <p:sldId id="1220" r:id="rId30"/>
    <p:sldId id="1221" r:id="rId31"/>
    <p:sldId id="1222" r:id="rId32"/>
    <p:sldId id="1223" r:id="rId33"/>
    <p:sldId id="1224" r:id="rId34"/>
    <p:sldId id="1253" r:id="rId35"/>
    <p:sldId id="1254" r:id="rId36"/>
    <p:sldId id="1225" r:id="rId37"/>
    <p:sldId id="1226" r:id="rId38"/>
    <p:sldId id="1261" r:id="rId39"/>
    <p:sldId id="1227" r:id="rId40"/>
    <p:sldId id="1228" r:id="rId41"/>
    <p:sldId id="1229" r:id="rId42"/>
    <p:sldId id="1230" r:id="rId43"/>
    <p:sldId id="1247" r:id="rId44"/>
    <p:sldId id="1266" r:id="rId45"/>
    <p:sldId id="1268" r:id="rId46"/>
    <p:sldId id="1269" r:id="rId47"/>
    <p:sldId id="1267" r:id="rId48"/>
    <p:sldId id="1270" r:id="rId49"/>
    <p:sldId id="1260" r:id="rId50"/>
    <p:sldId id="1272" r:id="rId51"/>
    <p:sldId id="1255" r:id="rId52"/>
    <p:sldId id="1256" r:id="rId53"/>
    <p:sldId id="1274" r:id="rId54"/>
    <p:sldId id="1273" r:id="rId55"/>
    <p:sldId id="1275" r:id="rId56"/>
    <p:sldId id="1277" r:id="rId57"/>
    <p:sldId id="1276" r:id="rId58"/>
    <p:sldId id="1278" r:id="rId59"/>
    <p:sldId id="1279" r:id="rId60"/>
    <p:sldId id="1280" r:id="rId61"/>
    <p:sldId id="1250" r:id="rId62"/>
    <p:sldId id="1238" r:id="rId63"/>
    <p:sldId id="1265" r:id="rId64"/>
    <p:sldId id="1311" r:id="rId65"/>
    <p:sldId id="1232" r:id="rId66"/>
    <p:sldId id="1233" r:id="rId67"/>
    <p:sldId id="1281" r:id="rId68"/>
    <p:sldId id="1234" r:id="rId69"/>
    <p:sldId id="1235" r:id="rId70"/>
    <p:sldId id="1236" r:id="rId71"/>
    <p:sldId id="1237" r:id="rId72"/>
  </p:sldIdLst>
  <p:sldSz cx="9144000" cy="6858000" type="screen4x3"/>
  <p:notesSz cx="6985000" cy="9283700"/>
  <p:custDataLst>
    <p:tags r:id="rId7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1C7C7"/>
    <a:srgbClr val="E9E1C9"/>
    <a:srgbClr val="E7DDBB"/>
    <a:srgbClr val="FF0000"/>
    <a:srgbClr val="990000"/>
    <a:srgbClr val="F6F5BD"/>
    <a:srgbClr val="BFBFBF"/>
    <a:srgbClr val="D5F1CF"/>
    <a:srgbClr val="DED8C4"/>
    <a:srgbClr val="DDCE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2" autoAdjust="0"/>
    <p:restoredTop sz="84291" autoAdjust="0"/>
  </p:normalViewPr>
  <p:slideViewPr>
    <p:cSldViewPr snapToGrid="0" snapToObjects="1">
      <p:cViewPr varScale="1">
        <p:scale>
          <a:sx n="67" d="100"/>
          <a:sy n="67" d="100"/>
        </p:scale>
        <p:origin x="716" y="48"/>
      </p:cViewPr>
      <p:guideLst>
        <p:guide orient="horz" pos="24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handoutMaster" Target="handoutMasters/handoutMaster1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4439" cy="467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4" tIns="46437" rIns="92874" bIns="46437" numCol="1" anchor="t" anchorCtr="0" compatLnSpc="1">
            <a:prstTxWarp prst="textNoShape">
              <a:avLst/>
            </a:prstTxWarp>
          </a:bodyPr>
          <a:lstStyle>
            <a:lvl1pPr defTabSz="92968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90561" y="0"/>
            <a:ext cx="2994439" cy="467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4" tIns="46437" rIns="92874" bIns="46437" numCol="1" anchor="t" anchorCtr="0" compatLnSpc="1">
            <a:prstTxWarp prst="textNoShape">
              <a:avLst/>
            </a:prstTxWarp>
          </a:bodyPr>
          <a:lstStyle>
            <a:lvl1pPr algn="r" defTabSz="92968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4065"/>
            <a:ext cx="2994439" cy="467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4" tIns="46437" rIns="92874" bIns="46437" numCol="1" anchor="b" anchorCtr="0" compatLnSpc="1">
            <a:prstTxWarp prst="textNoShape">
              <a:avLst/>
            </a:prstTxWarp>
          </a:bodyPr>
          <a:lstStyle>
            <a:lvl1pPr defTabSz="929681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90561" y="8804065"/>
            <a:ext cx="2994439" cy="467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4" tIns="46437" rIns="92874" bIns="46437" numCol="1" anchor="b" anchorCtr="0" compatLnSpc="1">
            <a:prstTxWarp prst="textNoShape">
              <a:avLst/>
            </a:prstTxWarp>
          </a:bodyPr>
          <a:lstStyle>
            <a:lvl1pPr algn="r" defTabSz="92968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0696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5896" y="0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8238" y="663575"/>
            <a:ext cx="4721225" cy="3541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530" y="4427398"/>
            <a:ext cx="5102087" cy="413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54795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5896" y="8854795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8606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Text Box 2"/>
          <p:cNvSpPr txBox="1">
            <a:spLocks noChangeArrowheads="1"/>
          </p:cNvSpPr>
          <p:nvPr/>
        </p:nvSpPr>
        <p:spPr bwMode="auto">
          <a:xfrm>
            <a:off x="1211159" y="703032"/>
            <a:ext cx="4565716" cy="346757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7934" tIns="43967" rIns="87934" bIns="43967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6083" name="Rectangle 3"/>
          <p:cNvSpPr txBox="1">
            <a:spLocks noGrp="1" noChangeArrowheads="1"/>
          </p:cNvSpPr>
          <p:nvPr>
            <p:ph type="body"/>
          </p:nvPr>
        </p:nvSpPr>
        <p:spPr>
          <a:ln/>
        </p:spPr>
        <p:txBody>
          <a:bodyPr wrap="none" anchor="ctr"/>
          <a:lstStyle/>
          <a:p>
            <a:r>
              <a:rPr lang="en-US" dirty="0" smtClean="0"/>
              <a:t>./</a:t>
            </a:r>
            <a:r>
              <a:rPr lang="en-US" dirty="0" err="1" smtClean="0"/>
              <a:t>shellex</a:t>
            </a:r>
            <a:endParaRPr lang="en-US" dirty="0" smtClean="0"/>
          </a:p>
          <a:p>
            <a:r>
              <a:rPr lang="en-US" dirty="0" smtClean="0"/>
              <a:t>&gt;./delay</a:t>
            </a:r>
            <a:r>
              <a:rPr lang="en-US" baseline="0" dirty="0" smtClean="0"/>
              <a:t> 10 &amp;</a:t>
            </a:r>
          </a:p>
          <a:p>
            <a:r>
              <a:rPr lang="en-US" baseline="0" dirty="0" smtClean="0"/>
              <a:t>&gt;/bin/</a:t>
            </a:r>
            <a:r>
              <a:rPr lang="en-US" baseline="0" dirty="0" err="1" smtClean="0"/>
              <a:t>ps</a:t>
            </a:r>
            <a:endParaRPr lang="en-US" baseline="0" dirty="0" smtClean="0"/>
          </a:p>
          <a:p>
            <a:r>
              <a:rPr lang="en-US" baseline="0" dirty="0" smtClean="0"/>
              <a:t>...</a:t>
            </a:r>
          </a:p>
          <a:p>
            <a:r>
              <a:rPr lang="en-US" baseline="0" dirty="0" smtClean="0"/>
              <a:t>&gt;/bin/</a:t>
            </a:r>
            <a:r>
              <a:rPr lang="en-US" baseline="0" dirty="0" err="1" smtClean="0"/>
              <a:t>ps</a:t>
            </a:r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0" name="Text Box 2"/>
          <p:cNvSpPr txBox="1">
            <a:spLocks noChangeArrowheads="1"/>
          </p:cNvSpPr>
          <p:nvPr/>
        </p:nvSpPr>
        <p:spPr bwMode="auto">
          <a:xfrm>
            <a:off x="1211159" y="703032"/>
            <a:ext cx="4565716" cy="346757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7934" tIns="43967" rIns="87934" bIns="43967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8131" name="Rectangle 3"/>
          <p:cNvSpPr txBox="1">
            <a:spLocks noGrp="1" noChangeArrowheads="1"/>
          </p:cNvSpPr>
          <p:nvPr>
            <p:ph type="body"/>
          </p:nvPr>
        </p:nvSpPr>
        <p:spPr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7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8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9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./delay 100 &amp;</a:t>
            </a:r>
          </a:p>
          <a:p>
            <a:endParaRPr lang="en-US" dirty="0" smtClean="0"/>
          </a:p>
          <a:p>
            <a:r>
              <a:rPr lang="en-US" dirty="0" err="1" smtClean="0"/>
              <a:t>ps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kill -9</a:t>
            </a:r>
            <a:r>
              <a:rPr lang="en-US" baseline="0" dirty="0" smtClean="0"/>
              <a:t> XXX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ps</a:t>
            </a:r>
            <a:endParaRPr lang="en-US" baseline="0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0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 also use kill command:</a:t>
            </a:r>
          </a:p>
          <a:p>
            <a:endParaRPr lang="en-US" dirty="0" smtClean="0"/>
          </a:p>
          <a:p>
            <a:r>
              <a:rPr lang="en-US" dirty="0" smtClean="0"/>
              <a:t>./forks 17</a:t>
            </a:r>
            <a:r>
              <a:rPr lang="en-US" baseline="0" dirty="0"/>
              <a:t> </a:t>
            </a:r>
            <a:r>
              <a:rPr lang="en-US" baseline="0" dirty="0" smtClean="0"/>
              <a:t>&amp;</a:t>
            </a:r>
          </a:p>
          <a:p>
            <a:r>
              <a:rPr lang="en-US" baseline="0" dirty="0" smtClean="0"/>
              <a:t>kill  (parent)  (Only kills parent)</a:t>
            </a:r>
          </a:p>
          <a:p>
            <a:endParaRPr lang="en-US" baseline="0" dirty="0" smtClean="0"/>
          </a:p>
          <a:p>
            <a:r>
              <a:rPr lang="en-US" baseline="0" dirty="0" smtClean="0"/>
              <a:t>./forks 17 &amp;</a:t>
            </a:r>
          </a:p>
          <a:p>
            <a:r>
              <a:rPr lang="en-US" baseline="0" dirty="0" smtClean="0"/>
              <a:t>kill  (child) (Child becomes a zombie)</a:t>
            </a:r>
          </a:p>
          <a:p>
            <a:endParaRPr lang="en-US" baseline="0" dirty="0" smtClean="0"/>
          </a:p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2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Interesting to use </a:t>
            </a:r>
            <a:r>
              <a:rPr lang="en-US" dirty="0" err="1" smtClean="0"/>
              <a:t>interpositioning</a:t>
            </a:r>
            <a:r>
              <a:rPr lang="en-US" baseline="0" dirty="0" smtClean="0"/>
              <a:t>  code from previous lecture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setenv</a:t>
            </a:r>
            <a:r>
              <a:rPr lang="en-US" baseline="0" dirty="0" smtClean="0"/>
              <a:t> LD_PRELOAD ../13-ecf-procs/</a:t>
            </a:r>
            <a:r>
              <a:rPr lang="en-US" baseline="0" dirty="0" err="1" smtClean="0"/>
              <a:t>myfork.so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err="1" smtClean="0"/>
              <a:t>setenv</a:t>
            </a:r>
            <a:r>
              <a:rPr lang="en-US" baseline="0" dirty="0" smtClean="0"/>
              <a:t> CHILD</a:t>
            </a:r>
          </a:p>
          <a:p>
            <a:endParaRPr lang="en-US" baseline="0" dirty="0" smtClean="0"/>
          </a:p>
          <a:p>
            <a:r>
              <a:rPr lang="en-US" baseline="0" dirty="0" smtClean="0"/>
              <a:t>./forks 12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5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Try running:</a:t>
            </a:r>
          </a:p>
          <a:p>
            <a:endParaRPr lang="en-US" dirty="0" smtClean="0"/>
          </a:p>
          <a:p>
            <a:r>
              <a:rPr lang="en-US" dirty="0" smtClean="0"/>
              <a:t>./</a:t>
            </a:r>
            <a:r>
              <a:rPr lang="en-US" dirty="0" err="1" smtClean="0"/>
              <a:t>sigint</a:t>
            </a:r>
            <a:endParaRPr lang="en-US" dirty="0" smtClean="0"/>
          </a:p>
          <a:p>
            <a:r>
              <a:rPr lang="en-US" dirty="0" smtClean="0"/>
              <a:t>ctrl-C</a:t>
            </a:r>
          </a:p>
          <a:p>
            <a:endParaRPr lang="en-US" dirty="0" smtClean="0"/>
          </a:p>
          <a:p>
            <a:r>
              <a:rPr lang="en-US" dirty="0" smtClean="0"/>
              <a:t>Code not entirely reliable,</a:t>
            </a:r>
            <a:r>
              <a:rPr lang="en-US" baseline="0" dirty="0" smtClean="0"/>
              <a:t> if there’s a delay in pause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./forks 14</a:t>
            </a:r>
          </a:p>
          <a:p>
            <a:endParaRPr lang="en-US" dirty="0" smtClean="0"/>
          </a:p>
          <a:p>
            <a:r>
              <a:rPr lang="en-US" dirty="0" smtClean="0"/>
              <a:t>Hangs.</a:t>
            </a:r>
            <a:endParaRPr lang="en-US" dirty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9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Run with delays for both child &amp; parent</a:t>
            </a:r>
            <a:endParaRPr lang="en-US" dirty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./procmask1</a:t>
            </a:r>
          </a:p>
          <a:p>
            <a:endParaRPr lang="en-US" dirty="0" smtClean="0"/>
          </a:p>
          <a:p>
            <a:r>
              <a:rPr lang="en-US" dirty="0" err="1" smtClean="0"/>
              <a:t>setenv</a:t>
            </a:r>
            <a:r>
              <a:rPr lang="en-US" baseline="0" dirty="0" smtClean="0"/>
              <a:t> CHILD</a:t>
            </a:r>
          </a:p>
          <a:p>
            <a:endParaRPr lang="en-US" baseline="0" dirty="0" smtClean="0"/>
          </a:p>
          <a:p>
            <a:r>
              <a:rPr lang="en-US" baseline="0" dirty="0" smtClean="0"/>
              <a:t>./procmask1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Cntl</a:t>
            </a:r>
            <a:r>
              <a:rPr lang="en-US" baseline="0" dirty="0" smtClean="0"/>
              <a:t>-C to stop infinite loop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11877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./procmask2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32685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5996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61</a:t>
            </a:fld>
            <a:endParaRPr lang="en-US" dirty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0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3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5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7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8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6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dirty="0" smtClean="0"/>
              <a:t>Run </a:t>
            </a:r>
            <a:r>
              <a:rPr lang="en-US" dirty="0" err="1" smtClean="0"/>
              <a:t>pstree</a:t>
            </a:r>
            <a:r>
              <a:rPr lang="en-US" dirty="0" smtClean="0"/>
              <a:t> command.</a:t>
            </a:r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Try:</a:t>
            </a:r>
          </a:p>
          <a:p>
            <a:endParaRPr lang="en-US" dirty="0" smtClean="0"/>
          </a:p>
          <a:p>
            <a:r>
              <a:rPr lang="en-US" dirty="0" smtClean="0"/>
              <a:t>./</a:t>
            </a:r>
            <a:r>
              <a:rPr lang="en-US" dirty="0" err="1" smtClean="0"/>
              <a:t>shellx</a:t>
            </a:r>
            <a:endParaRPr lang="en-US" dirty="0" smtClean="0"/>
          </a:p>
          <a:p>
            <a:r>
              <a:rPr lang="en-US" dirty="0" smtClean="0"/>
              <a:t>&gt;/bin/</a:t>
            </a:r>
            <a:r>
              <a:rPr lang="en-US" dirty="0" err="1" smtClean="0"/>
              <a:t>ls</a:t>
            </a:r>
            <a:r>
              <a:rPr lang="en-US" dirty="0" smtClean="0"/>
              <a:t> –l </a:t>
            </a:r>
            <a:r>
              <a:rPr lang="en-US" dirty="0" err="1" smtClean="0"/>
              <a:t>csapp.c</a:t>
            </a:r>
            <a:endParaRPr lang="en-US" dirty="0" smtClean="0"/>
          </a:p>
          <a:p>
            <a:r>
              <a:rPr lang="en-US" dirty="0" smtClean="0"/>
              <a:t>&gt;./delay</a:t>
            </a:r>
            <a:r>
              <a:rPr lang="en-US" baseline="0" dirty="0" smtClean="0"/>
              <a:t> 5</a:t>
            </a:r>
          </a:p>
          <a:p>
            <a:r>
              <a:rPr lang="en-US" baseline="0" dirty="0" smtClean="0"/>
              <a:t>&gt;./delay 5 &amp;</a:t>
            </a:r>
          </a:p>
          <a:p>
            <a:r>
              <a:rPr lang="en-US" baseline="0" dirty="0" smtClean="0"/>
              <a:t>&gt;/bin/</a:t>
            </a:r>
            <a:r>
              <a:rPr lang="en-US" baseline="0" dirty="0" err="1" smtClean="0"/>
              <a:t>ls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csapp.c</a:t>
            </a:r>
            <a:endParaRPr lang="en-US" baseline="0" dirty="0" smtClean="0"/>
          </a:p>
          <a:p>
            <a:r>
              <a:rPr lang="en-US" baseline="0" dirty="0" smtClean="0"/>
              <a:t>&gt;quit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Try:</a:t>
            </a:r>
          </a:p>
          <a:p>
            <a:endParaRPr lang="en-US" dirty="0" smtClean="0"/>
          </a:p>
          <a:p>
            <a:r>
              <a:rPr lang="en-US" dirty="0" smtClean="0"/>
              <a:t>./</a:t>
            </a:r>
            <a:r>
              <a:rPr lang="en-US" dirty="0" err="1" smtClean="0"/>
              <a:t>shellx</a:t>
            </a:r>
            <a:endParaRPr lang="en-US" dirty="0" smtClean="0"/>
          </a:p>
          <a:p>
            <a:r>
              <a:rPr lang="en-US" dirty="0" smtClean="0"/>
              <a:t>&gt;/bin/</a:t>
            </a:r>
            <a:r>
              <a:rPr lang="en-US" dirty="0" err="1" smtClean="0"/>
              <a:t>ls</a:t>
            </a:r>
            <a:r>
              <a:rPr lang="en-US" dirty="0" smtClean="0"/>
              <a:t> –l </a:t>
            </a:r>
            <a:r>
              <a:rPr lang="en-US" dirty="0" err="1" smtClean="0"/>
              <a:t>csapp.c</a:t>
            </a:r>
            <a:endParaRPr lang="en-US" dirty="0" smtClean="0"/>
          </a:p>
          <a:p>
            <a:r>
              <a:rPr lang="en-US" dirty="0" smtClean="0"/>
              <a:t>&gt;./delay</a:t>
            </a:r>
            <a:r>
              <a:rPr lang="en-US" baseline="0" dirty="0" smtClean="0"/>
              <a:t> 5</a:t>
            </a:r>
          </a:p>
          <a:p>
            <a:r>
              <a:rPr lang="en-US" baseline="0" dirty="0" smtClean="0"/>
              <a:t>&gt;./delay 5 &amp;</a:t>
            </a:r>
          </a:p>
          <a:p>
            <a:r>
              <a:rPr lang="en-US" baseline="0" dirty="0" smtClean="0"/>
              <a:t>&gt;/bin/</a:t>
            </a:r>
            <a:r>
              <a:rPr lang="en-US" baseline="0" dirty="0" err="1" smtClean="0"/>
              <a:t>ls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csapp.c</a:t>
            </a:r>
            <a:endParaRPr lang="en-US" baseline="0" dirty="0" smtClean="0"/>
          </a:p>
          <a:p>
            <a:r>
              <a:rPr lang="en-US" baseline="0" dirty="0" smtClean="0"/>
              <a:t>&gt;quit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Try:</a:t>
            </a:r>
          </a:p>
          <a:p>
            <a:endParaRPr lang="en-US" dirty="0" smtClean="0"/>
          </a:p>
          <a:p>
            <a:r>
              <a:rPr lang="en-US" dirty="0" smtClean="0"/>
              <a:t>./</a:t>
            </a:r>
            <a:r>
              <a:rPr lang="en-US" dirty="0" err="1" smtClean="0"/>
              <a:t>shellx</a:t>
            </a:r>
            <a:endParaRPr lang="en-US" dirty="0" smtClean="0"/>
          </a:p>
          <a:p>
            <a:r>
              <a:rPr lang="en-US" dirty="0" smtClean="0"/>
              <a:t>&gt;/bin/</a:t>
            </a:r>
            <a:r>
              <a:rPr lang="en-US" dirty="0" err="1" smtClean="0"/>
              <a:t>ls</a:t>
            </a:r>
            <a:r>
              <a:rPr lang="en-US" dirty="0" smtClean="0"/>
              <a:t> –l </a:t>
            </a:r>
            <a:r>
              <a:rPr lang="en-US" dirty="0" err="1" smtClean="0"/>
              <a:t>csapp.c</a:t>
            </a:r>
            <a:endParaRPr lang="en-US" dirty="0" smtClean="0"/>
          </a:p>
          <a:p>
            <a:r>
              <a:rPr lang="en-US" dirty="0" smtClean="0"/>
              <a:t>&gt;./delay</a:t>
            </a:r>
            <a:r>
              <a:rPr lang="en-US" baseline="0" dirty="0" smtClean="0"/>
              <a:t> 5</a:t>
            </a:r>
          </a:p>
          <a:p>
            <a:r>
              <a:rPr lang="en-US" baseline="0" dirty="0" smtClean="0"/>
              <a:t>&gt;./delay 5 &amp;</a:t>
            </a:r>
          </a:p>
          <a:p>
            <a:r>
              <a:rPr lang="en-US" baseline="0" dirty="0" smtClean="0"/>
              <a:t>&gt;/bin/</a:t>
            </a:r>
            <a:r>
              <a:rPr lang="en-US" baseline="0" dirty="0" err="1" smtClean="0"/>
              <a:t>ls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csapp.c</a:t>
            </a:r>
            <a:endParaRPr lang="en-US" baseline="0" dirty="0" smtClean="0"/>
          </a:p>
          <a:p>
            <a:r>
              <a:rPr lang="en-US" baseline="0" dirty="0" smtClean="0"/>
              <a:t>&gt;quit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2133600"/>
          </a:xfrm>
        </p:spPr>
        <p:txBody>
          <a:bodyPr/>
          <a:lstStyle/>
          <a:p>
            <a:pPr marL="0" indent="0"/>
            <a:r>
              <a:rPr lang="en-US" dirty="0" smtClean="0"/>
              <a:t>Exceptional Control Flow: </a:t>
            </a:r>
            <a:br>
              <a:rPr lang="en-US" dirty="0" smtClean="0"/>
            </a:br>
            <a:r>
              <a:rPr lang="en-US" dirty="0" smtClean="0"/>
              <a:t>Signals and Nonlocal Jumps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15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June </a:t>
            </a:r>
            <a:r>
              <a:rPr lang="en-US" sz="2000" b="0" dirty="0" smtClean="0"/>
              <a:t>27, 2018</a:t>
            </a:r>
            <a:endParaRPr lang="en-US" sz="2000" b="0" dirty="0" smtClean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Instructor:</a:t>
            </a:r>
            <a:r>
              <a:rPr lang="en-US" dirty="0" smtClean="0"/>
              <a:t> </a:t>
            </a:r>
          </a:p>
          <a:p>
            <a:pPr lvl="0">
              <a:spcBef>
                <a:spcPts val="500"/>
              </a:spcBef>
              <a:buClrTx/>
              <a:buSzTx/>
              <a:defRPr/>
            </a:pPr>
            <a:r>
              <a:rPr lang="en-US" dirty="0" smtClean="0">
                <a:sym typeface="Calibri" charset="0"/>
              </a:rPr>
              <a:t>Brian Railing</a:t>
            </a:r>
            <a:endParaRPr lang="en-US" dirty="0">
              <a:solidFill>
                <a:srgbClr val="000000"/>
              </a:solidFill>
              <a:latin typeface="Calibri"/>
              <a:cs typeface="Calibri"/>
              <a:sym typeface="Calibri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0276" y="392386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Shell Implementation</a:t>
            </a:r>
            <a:endParaRPr lang="en-US" dirty="0"/>
          </a:p>
        </p:txBody>
      </p:sp>
      <p:sp>
        <p:nvSpPr>
          <p:cNvPr id="542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3302" y="1143000"/>
            <a:ext cx="8475897" cy="1828800"/>
          </a:xfrm>
        </p:spPr>
        <p:txBody>
          <a:bodyPr/>
          <a:lstStyle/>
          <a:p>
            <a:r>
              <a:rPr lang="en-US" dirty="0" smtClean="0"/>
              <a:t>Basic loop</a:t>
            </a:r>
          </a:p>
          <a:p>
            <a:pPr lvl="1"/>
            <a:r>
              <a:rPr lang="en-US" sz="1400" dirty="0" smtClean="0"/>
              <a:t>Read line from command line</a:t>
            </a:r>
          </a:p>
          <a:p>
            <a:pPr lvl="1"/>
            <a:r>
              <a:rPr lang="en-US" sz="1400" dirty="0" smtClean="0"/>
              <a:t>Execute the requested operation</a:t>
            </a:r>
          </a:p>
          <a:p>
            <a:pPr lvl="2"/>
            <a:r>
              <a:rPr lang="en-US" sz="1400" dirty="0" smtClean="0"/>
              <a:t>Built-in command (only one implemented is </a:t>
            </a:r>
            <a:r>
              <a:rPr lang="en-US" sz="1400" b="1" dirty="0" smtClean="0">
                <a:latin typeface="Courier New"/>
                <a:cs typeface="Courier New"/>
              </a:rPr>
              <a:t>quit</a:t>
            </a:r>
            <a:r>
              <a:rPr lang="en-US" sz="1400" dirty="0" smtClean="0"/>
              <a:t>)</a:t>
            </a:r>
          </a:p>
          <a:p>
            <a:pPr lvl="2"/>
            <a:r>
              <a:rPr lang="en-US" sz="1400" dirty="0" smtClean="0"/>
              <a:t>Load and execute program from file</a:t>
            </a:r>
            <a:endParaRPr lang="en-US" sz="1400" dirty="0"/>
          </a:p>
        </p:txBody>
      </p:sp>
      <p:sp>
        <p:nvSpPr>
          <p:cNvPr id="542724" name="Text Box 4"/>
          <p:cNvSpPr txBox="1">
            <a:spLocks noChangeArrowheads="1"/>
          </p:cNvSpPr>
          <p:nvPr/>
        </p:nvSpPr>
        <p:spPr bwMode="auto">
          <a:xfrm>
            <a:off x="363303" y="3048000"/>
            <a:ext cx="5726798" cy="34290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normAutofit lnSpcReduction="10000"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argc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, char**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cmdline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command line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(1)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read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600" dirty="0">
                <a:solidFill>
                  <a:srgbClr val="9D206F"/>
                </a:solidFill>
                <a:latin typeface="Courier New"/>
                <a:cs typeface="Courier New"/>
              </a:rPr>
              <a:t>"&gt; "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    Fgets(cmdline, MAXLINE, stdin);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stdin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exit(0);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ro-RO" sz="1600" dirty="0">
                <a:solidFill>
                  <a:srgbClr val="CB2418"/>
                </a:solidFill>
                <a:latin typeface="Courier New"/>
                <a:cs typeface="Courier New"/>
              </a:rPr>
              <a:t>/* evaluate */</a:t>
            </a:r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sv-SE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sv-SE" sz="1600" dirty="0" err="1">
                <a:solidFill>
                  <a:srgbClr val="000000"/>
                </a:solidFill>
                <a:latin typeface="Courier New"/>
                <a:cs typeface="Courier New"/>
              </a:rPr>
              <a:t>eval</a:t>
            </a:r>
            <a:r>
              <a:rPr lang="sv-SE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sv-SE" sz="1600" dirty="0" err="1">
                <a:solidFill>
                  <a:srgbClr val="000000"/>
                </a:solidFill>
                <a:latin typeface="Courier New"/>
                <a:cs typeface="Courier New"/>
              </a:rPr>
              <a:t>cmdline</a:t>
            </a:r>
            <a:r>
              <a:rPr lang="sv-SE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sv-SE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sv-SE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sv-SE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...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542727" name="Rectangle 7"/>
          <p:cNvSpPr>
            <a:spLocks noChangeArrowheads="1"/>
          </p:cNvSpPr>
          <p:nvPr/>
        </p:nvSpPr>
        <p:spPr bwMode="auto">
          <a:xfrm>
            <a:off x="6324600" y="3200400"/>
            <a:ext cx="224519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79" tIns="44446" rIns="90479" bIns="44446"/>
          <a:lstStyle/>
          <a:p>
            <a:pPr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Execution is a sequence </a:t>
            </a:r>
            <a:r>
              <a:rPr lang="en-US" sz="20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of read/evaluate </a:t>
            </a:r>
            <a:r>
              <a:rPr lang="en-US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steps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689340" y="6119337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shellex.c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2190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8299"/>
            <a:ext cx="6757988" cy="781050"/>
          </a:xfrm>
        </p:spPr>
        <p:txBody>
          <a:bodyPr/>
          <a:lstStyle/>
          <a:p>
            <a:r>
              <a:rPr lang="en-US" dirty="0"/>
              <a:t>Simple Shell </a:t>
            </a:r>
            <a:r>
              <a:rPr lang="en-US" dirty="0">
                <a:latin typeface="Courier New" pitchFamily="49" charset="0"/>
              </a:rPr>
              <a:t>eval</a:t>
            </a:r>
            <a:r>
              <a:rPr lang="en-US" dirty="0"/>
              <a:t> Function</a:t>
            </a:r>
          </a:p>
        </p:txBody>
      </p:sp>
      <p:sp>
        <p:nvSpPr>
          <p:cNvPr id="544772" name="Text Box 4"/>
          <p:cNvSpPr txBox="1">
            <a:spLocks noChangeArrowheads="1"/>
          </p:cNvSpPr>
          <p:nvPr/>
        </p:nvSpPr>
        <p:spPr bwMode="auto">
          <a:xfrm>
            <a:off x="279400" y="914400"/>
            <a:ext cx="8340725" cy="5867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normAutofit fontScale="92500" lnSpcReduction="20000"/>
          </a:bodyPr>
          <a:lstStyle/>
          <a:p>
            <a:r>
              <a:rPr lang="en-US" sz="1600" dirty="0" smtClean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eval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cmdline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[MAXARGS];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Argument list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execve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()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[MAXLINE];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Holds modified command line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Should the job run in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bg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or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fg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?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Courier New"/>
                <a:cs typeface="Courier New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;           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Process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id */</a:t>
            </a:r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strcpy(buf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cmdline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bg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parseline(buf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 ==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Ignore empty lines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(!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builtin_command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       if ((</a:t>
            </a:r>
            <a:r>
              <a:rPr lang="en-US" sz="1600" dirty="0" err="1">
                <a:solidFill>
                  <a:srgbClr val="F6F5BD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 = Fork()) == 0) {   /* Child runs user job */</a:t>
            </a:r>
          </a:p>
          <a:p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            if (</a:t>
            </a:r>
            <a:r>
              <a:rPr lang="en-US" sz="1600" dirty="0" err="1">
                <a:solidFill>
                  <a:srgbClr val="F6F5BD"/>
                </a:solidFill>
                <a:latin typeface="Courier New"/>
                <a:cs typeface="Courier New"/>
              </a:rPr>
              <a:t>execve</a:t>
            </a:r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F6F5BD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[0], </a:t>
            </a:r>
            <a:r>
              <a:rPr lang="en-US" sz="1600" dirty="0" err="1">
                <a:solidFill>
                  <a:srgbClr val="F6F5BD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, environ) &lt; 0) {</a:t>
            </a:r>
          </a:p>
          <a:p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                </a:t>
            </a:r>
            <a:r>
              <a:rPr lang="en-US" sz="1600" dirty="0" err="1">
                <a:solidFill>
                  <a:srgbClr val="F6F5BD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("%s: Command not found.\n", </a:t>
            </a:r>
            <a:r>
              <a:rPr lang="en-US" sz="1600" dirty="0" err="1">
                <a:solidFill>
                  <a:srgbClr val="F6F5BD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[0]);</a:t>
            </a:r>
          </a:p>
          <a:p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                exit(0);</a:t>
            </a:r>
          </a:p>
          <a:p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            }</a:t>
            </a:r>
          </a:p>
          <a:p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        }</a:t>
            </a:r>
          </a:p>
          <a:p>
            <a:endParaRPr lang="en-US" sz="1600" dirty="0">
              <a:solidFill>
                <a:srgbClr val="F6F5BD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        /* Parent waits for foreground job to terminate */</a:t>
            </a:r>
          </a:p>
          <a:p>
            <a:r>
              <a:rPr lang="de-DE" sz="1600" dirty="0">
                <a:solidFill>
                  <a:srgbClr val="F6F5BD"/>
                </a:solidFill>
                <a:latin typeface="Courier New"/>
                <a:cs typeface="Courier New"/>
              </a:rPr>
              <a:t>	</a:t>
            </a:r>
            <a:r>
              <a:rPr lang="de-DE" sz="1600" dirty="0" err="1">
                <a:solidFill>
                  <a:srgbClr val="F6F5BD"/>
                </a:solidFill>
                <a:latin typeface="Courier New"/>
                <a:cs typeface="Courier New"/>
              </a:rPr>
              <a:t>if</a:t>
            </a:r>
            <a:r>
              <a:rPr lang="de-DE" sz="1600" dirty="0">
                <a:solidFill>
                  <a:srgbClr val="F6F5BD"/>
                </a:solidFill>
                <a:latin typeface="Courier New"/>
                <a:cs typeface="Courier New"/>
              </a:rPr>
              <a:t> (!</a:t>
            </a:r>
            <a:r>
              <a:rPr lang="de-DE" sz="1600" dirty="0" err="1">
                <a:solidFill>
                  <a:srgbClr val="F6F5BD"/>
                </a:solidFill>
                <a:latin typeface="Courier New"/>
                <a:cs typeface="Courier New"/>
              </a:rPr>
              <a:t>bg</a:t>
            </a:r>
            <a:r>
              <a:rPr lang="de-DE" sz="1600" dirty="0">
                <a:solidFill>
                  <a:srgbClr val="F6F5BD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fr-FR" sz="1600" dirty="0">
                <a:solidFill>
                  <a:srgbClr val="F6F5BD"/>
                </a:solidFill>
                <a:latin typeface="Courier New"/>
                <a:cs typeface="Courier New"/>
              </a:rPr>
              <a:t>            </a:t>
            </a:r>
            <a:r>
              <a:rPr lang="fr-FR" sz="1600" dirty="0" err="1">
                <a:solidFill>
                  <a:srgbClr val="F6F5BD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F6F5BD"/>
                </a:solidFill>
                <a:latin typeface="Courier New"/>
                <a:cs typeface="Courier New"/>
              </a:rPr>
              <a:t> </a:t>
            </a:r>
            <a:r>
              <a:rPr lang="fr-FR" sz="1600" dirty="0" err="1">
                <a:solidFill>
                  <a:srgbClr val="F6F5BD"/>
                </a:solidFill>
                <a:latin typeface="Courier New"/>
                <a:cs typeface="Courier New"/>
              </a:rPr>
              <a:t>status</a:t>
            </a:r>
            <a:r>
              <a:rPr lang="fr-FR" sz="1600" dirty="0">
                <a:solidFill>
                  <a:srgbClr val="F6F5BD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            if (</a:t>
            </a:r>
            <a:r>
              <a:rPr lang="en-US" sz="1600" dirty="0" err="1">
                <a:solidFill>
                  <a:srgbClr val="F6F5BD"/>
                </a:solidFill>
                <a:latin typeface="Courier New"/>
                <a:cs typeface="Courier New"/>
              </a:rPr>
              <a:t>waitpid</a:t>
            </a:r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F6F5BD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, &amp;status, 0) &lt; 0)</a:t>
            </a:r>
          </a:p>
          <a:p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                </a:t>
            </a:r>
            <a:r>
              <a:rPr lang="en-US" sz="1600" dirty="0" err="1">
                <a:solidFill>
                  <a:srgbClr val="F6F5BD"/>
                </a:solidFill>
                <a:latin typeface="Courier New"/>
                <a:cs typeface="Courier New"/>
              </a:rPr>
              <a:t>unix_error</a:t>
            </a:r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("</a:t>
            </a:r>
            <a:r>
              <a:rPr lang="en-US" sz="1600" dirty="0" err="1">
                <a:solidFill>
                  <a:srgbClr val="F6F5BD"/>
                </a:solidFill>
                <a:latin typeface="Courier New"/>
                <a:cs typeface="Courier New"/>
              </a:rPr>
              <a:t>waitfg</a:t>
            </a:r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: </a:t>
            </a:r>
            <a:r>
              <a:rPr lang="en-US" sz="1600" dirty="0" err="1">
                <a:solidFill>
                  <a:srgbClr val="F6F5BD"/>
                </a:solidFill>
                <a:latin typeface="Courier New"/>
                <a:cs typeface="Courier New"/>
              </a:rPr>
              <a:t>waitpid</a:t>
            </a:r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 error");</a:t>
            </a:r>
          </a:p>
          <a:p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hu-HU" sz="1600" dirty="0">
                <a:solidFill>
                  <a:srgbClr val="F6F5BD"/>
                </a:solidFill>
                <a:latin typeface="Courier New"/>
                <a:cs typeface="Courier New"/>
              </a:rPr>
              <a:t>        else</a:t>
            </a:r>
          </a:p>
          <a:p>
            <a:r>
              <a:rPr lang="fi-FI" sz="1600" dirty="0">
                <a:solidFill>
                  <a:srgbClr val="F6F5BD"/>
                </a:solidFill>
                <a:latin typeface="Courier New"/>
                <a:cs typeface="Courier New"/>
              </a:rPr>
              <a:t>            </a:t>
            </a:r>
            <a:r>
              <a:rPr lang="fi-FI" sz="1600" dirty="0" err="1">
                <a:solidFill>
                  <a:srgbClr val="F6F5BD"/>
                </a:solidFill>
                <a:latin typeface="Courier New"/>
                <a:cs typeface="Courier New"/>
              </a:rPr>
              <a:t>printf("%d</a:t>
            </a:r>
            <a:r>
              <a:rPr lang="fi-FI" sz="1600" dirty="0">
                <a:solidFill>
                  <a:srgbClr val="F6F5BD"/>
                </a:solidFill>
                <a:latin typeface="Courier New"/>
                <a:cs typeface="Courier New"/>
              </a:rPr>
              <a:t> %s", </a:t>
            </a:r>
            <a:r>
              <a:rPr lang="fi-FI" sz="1600" dirty="0" err="1">
                <a:solidFill>
                  <a:srgbClr val="F6F5BD"/>
                </a:solidFill>
                <a:latin typeface="Courier New"/>
                <a:cs typeface="Courier New"/>
              </a:rPr>
              <a:t>pid</a:t>
            </a:r>
            <a:r>
              <a:rPr lang="fi-FI" sz="1600" dirty="0">
                <a:solidFill>
                  <a:srgbClr val="F6F5BD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F6F5BD"/>
                </a:solidFill>
                <a:latin typeface="Courier New"/>
                <a:cs typeface="Courier New"/>
              </a:rPr>
              <a:t>cmdline</a:t>
            </a:r>
            <a:r>
              <a:rPr lang="fi-FI" sz="1600" dirty="0">
                <a:solidFill>
                  <a:srgbClr val="F6F5BD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600" dirty="0">
                <a:solidFill>
                  <a:srgbClr val="F6F5BD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600" dirty="0">
                <a:solidFill>
                  <a:srgbClr val="F6F5BD"/>
                </a:solidFill>
                <a:latin typeface="Courier New"/>
                <a:cs typeface="Courier New"/>
              </a:rPr>
              <a:t>    return;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124565" y="6474937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shellex.c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79400" y="2598645"/>
            <a:ext cx="8340725" cy="4183155"/>
          </a:xfrm>
          <a:prstGeom prst="rect">
            <a:avLst/>
          </a:prstGeom>
          <a:solidFill>
            <a:srgbClr val="F6F5BD"/>
          </a:solidFill>
          <a:ln w="1270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normAutofit/>
          </a:bodyPr>
          <a:lstStyle/>
          <a:p>
            <a:endParaRPr lang="is-IS" sz="16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127740" y="6477000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shellex.c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58234" y="2078973"/>
            <a:ext cx="4800600" cy="1200329"/>
          </a:xfrm>
          <a:prstGeom prst="rect">
            <a:avLst/>
          </a:prstGeom>
          <a:solidFill>
            <a:srgbClr val="DEDFF5"/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parseline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b="0" dirty="0" smtClean="0">
                <a:latin typeface="Calibri" pitchFamily="34" charset="0"/>
              </a:rPr>
              <a:t>will parse ‘</a:t>
            </a:r>
            <a:r>
              <a:rPr lang="en-US" b="0" dirty="0" err="1" smtClean="0">
                <a:latin typeface="Calibri" pitchFamily="34" charset="0"/>
              </a:rPr>
              <a:t>buf</a:t>
            </a:r>
            <a:r>
              <a:rPr lang="en-US" b="0" dirty="0" smtClean="0">
                <a:latin typeface="Calibri" pitchFamily="34" charset="0"/>
              </a:rPr>
              <a:t>’ into ‘</a:t>
            </a:r>
            <a:r>
              <a:rPr lang="en-US" b="0" dirty="0" err="1" smtClean="0">
                <a:latin typeface="Calibri" pitchFamily="34" charset="0"/>
              </a:rPr>
              <a:t>argv</a:t>
            </a:r>
            <a:r>
              <a:rPr lang="en-US" b="0" dirty="0" smtClean="0">
                <a:latin typeface="Calibri" pitchFamily="34" charset="0"/>
              </a:rPr>
              <a:t>’ and return whether or not input line ended in ‘&amp;’</a:t>
            </a:r>
          </a:p>
        </p:txBody>
      </p:sp>
    </p:spTree>
    <p:extLst>
      <p:ext uri="{BB962C8B-B14F-4D97-AF65-F5344CB8AC3E}">
        <p14:creationId xmlns:p14="http://schemas.microsoft.com/office/powerpoint/2010/main" val="16632618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8299"/>
            <a:ext cx="6757988" cy="781050"/>
          </a:xfrm>
        </p:spPr>
        <p:txBody>
          <a:bodyPr/>
          <a:lstStyle/>
          <a:p>
            <a:r>
              <a:rPr lang="en-US" dirty="0"/>
              <a:t>Simple Shell </a:t>
            </a:r>
            <a:r>
              <a:rPr lang="en-US" dirty="0">
                <a:latin typeface="Courier New" pitchFamily="49" charset="0"/>
              </a:rPr>
              <a:t>eval</a:t>
            </a:r>
            <a:r>
              <a:rPr lang="en-US" dirty="0"/>
              <a:t> Function</a:t>
            </a:r>
          </a:p>
        </p:txBody>
      </p:sp>
      <p:sp>
        <p:nvSpPr>
          <p:cNvPr id="544772" name="Text Box 4"/>
          <p:cNvSpPr txBox="1">
            <a:spLocks noChangeArrowheads="1"/>
          </p:cNvSpPr>
          <p:nvPr/>
        </p:nvSpPr>
        <p:spPr bwMode="auto">
          <a:xfrm>
            <a:off x="279400" y="914400"/>
            <a:ext cx="8340725" cy="5867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normAutofit fontScale="92500" lnSpcReduction="20000"/>
          </a:bodyPr>
          <a:lstStyle/>
          <a:p>
            <a:r>
              <a:rPr lang="en-US" sz="1600" dirty="0" smtClean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eval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cmdline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[MAXARGS];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Argument list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execve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()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[MAXLINE];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Holds modified command line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Should the job run in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bg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or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fg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?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Courier New"/>
                <a:cs typeface="Courier New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;           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Process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id */</a:t>
            </a:r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strcpy(buf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cmdline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bg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parseline(buf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 ==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Ignore empty lines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(!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builtin_command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Fork()) == 0) {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Child runs user job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execve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environ) &lt; 0)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"%s: Command not found.\n"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Parent waits for foreground job to terminate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de-DE" sz="1600" dirty="0" err="1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 (!</a:t>
            </a:r>
            <a:r>
              <a:rPr lang="de-DE" sz="1600" dirty="0" err="1">
                <a:solidFill>
                  <a:srgbClr val="000000"/>
                </a:solidFill>
                <a:latin typeface="Courier New"/>
                <a:cs typeface="Courier New"/>
              </a:rPr>
              <a:t>bg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 err="1">
                <a:solidFill>
                  <a:srgbClr val="C1651C"/>
                </a:solidFill>
                <a:latin typeface="Courier New"/>
                <a:cs typeface="Courier New"/>
              </a:rPr>
              <a:t>status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waitpid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&amp;status, 0) &lt; 0)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unix_error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waitfg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: 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waitpid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 error"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hu-HU" sz="16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printf(</a:t>
            </a:r>
            <a:r>
              <a:rPr lang="fi-FI" sz="1600" dirty="0" err="1">
                <a:solidFill>
                  <a:srgbClr val="9D206F"/>
                </a:solidFill>
                <a:latin typeface="Courier New"/>
                <a:cs typeface="Courier New"/>
              </a:rPr>
              <a:t>"%d</a:t>
            </a:r>
            <a:r>
              <a:rPr lang="fi-FI" sz="1600" dirty="0">
                <a:solidFill>
                  <a:srgbClr val="9D206F"/>
                </a:solidFill>
                <a:latin typeface="Courier New"/>
                <a:cs typeface="Courier New"/>
              </a:rPr>
              <a:t> %s"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cmdline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124565" y="6474937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shellex.c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79400" y="3048000"/>
            <a:ext cx="8340725" cy="3733800"/>
          </a:xfrm>
          <a:prstGeom prst="rect">
            <a:avLst/>
          </a:prstGeom>
          <a:solidFill>
            <a:srgbClr val="F6F5BD"/>
          </a:solidFill>
          <a:ln w="1270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normAutofit/>
          </a:bodyPr>
          <a:lstStyle/>
          <a:p>
            <a:endParaRPr lang="is-IS" sz="16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127740" y="6477000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shellex.c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65791" y="2586335"/>
            <a:ext cx="2736309" cy="461665"/>
          </a:xfrm>
          <a:prstGeom prst="rect">
            <a:avLst/>
          </a:prstGeom>
          <a:solidFill>
            <a:srgbClr val="DEDFF5"/>
          </a:solidFill>
        </p:spPr>
        <p:txBody>
          <a:bodyPr wrap="square" rtlCol="0">
            <a:spAutoFit/>
          </a:bodyPr>
          <a:lstStyle/>
          <a:p>
            <a:r>
              <a:rPr lang="en-US" b="0" dirty="0" smtClean="0">
                <a:latin typeface="+mn-lt"/>
                <a:cs typeface="Courier New" panose="02070309020205020404" pitchFamily="49" charset="0"/>
              </a:rPr>
              <a:t>Ignore empty lines.</a:t>
            </a:r>
            <a:endParaRPr lang="en-US" b="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190674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8299"/>
            <a:ext cx="6757988" cy="781050"/>
          </a:xfrm>
        </p:spPr>
        <p:txBody>
          <a:bodyPr/>
          <a:lstStyle/>
          <a:p>
            <a:r>
              <a:rPr lang="en-US" dirty="0"/>
              <a:t>Simple Shell </a:t>
            </a:r>
            <a:r>
              <a:rPr lang="en-US" dirty="0">
                <a:latin typeface="Courier New" pitchFamily="49" charset="0"/>
              </a:rPr>
              <a:t>eval</a:t>
            </a:r>
            <a:r>
              <a:rPr lang="en-US" dirty="0"/>
              <a:t> Function</a:t>
            </a:r>
          </a:p>
        </p:txBody>
      </p:sp>
      <p:sp>
        <p:nvSpPr>
          <p:cNvPr id="544772" name="Text Box 4"/>
          <p:cNvSpPr txBox="1">
            <a:spLocks noChangeArrowheads="1"/>
          </p:cNvSpPr>
          <p:nvPr/>
        </p:nvSpPr>
        <p:spPr bwMode="auto">
          <a:xfrm>
            <a:off x="279400" y="914400"/>
            <a:ext cx="8340725" cy="5867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normAutofit fontScale="92500" lnSpcReduction="20000"/>
          </a:bodyPr>
          <a:lstStyle/>
          <a:p>
            <a:r>
              <a:rPr lang="en-US" sz="1600" dirty="0" smtClean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eval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cmdline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[MAXARGS];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Argument list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execve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()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[MAXLINE];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Holds modified command line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Should the job run in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bg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or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fg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?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Courier New"/>
                <a:cs typeface="Courier New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;           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Process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id */</a:t>
            </a:r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strcpy(buf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cmdline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bg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parseline(buf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 ==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Ignore empty lines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(!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builtin_command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Fork()) == 0) {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Child runs user job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execve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environ) &lt; 0)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"%s: Command not found.\n"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Parent waits for foreground job to terminate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de-DE" sz="1600" dirty="0" err="1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 (!</a:t>
            </a:r>
            <a:r>
              <a:rPr lang="de-DE" sz="1600" dirty="0" err="1">
                <a:solidFill>
                  <a:srgbClr val="000000"/>
                </a:solidFill>
                <a:latin typeface="Courier New"/>
                <a:cs typeface="Courier New"/>
              </a:rPr>
              <a:t>bg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 err="1">
                <a:solidFill>
                  <a:srgbClr val="C1651C"/>
                </a:solidFill>
                <a:latin typeface="Courier New"/>
                <a:cs typeface="Courier New"/>
              </a:rPr>
              <a:t>status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waitpid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&amp;status, 0) &lt; 0)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unix_error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waitfg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: 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waitpid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 error"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hu-HU" sz="16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printf(</a:t>
            </a:r>
            <a:r>
              <a:rPr lang="fi-FI" sz="1600" dirty="0" err="1">
                <a:solidFill>
                  <a:srgbClr val="9D206F"/>
                </a:solidFill>
                <a:latin typeface="Courier New"/>
                <a:cs typeface="Courier New"/>
              </a:rPr>
              <a:t>"%d</a:t>
            </a:r>
            <a:r>
              <a:rPr lang="fi-FI" sz="1600" dirty="0">
                <a:solidFill>
                  <a:srgbClr val="9D206F"/>
                </a:solidFill>
                <a:latin typeface="Courier New"/>
                <a:cs typeface="Courier New"/>
              </a:rPr>
              <a:t> %s"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cmdline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124565" y="6474937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shellex.c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79400" y="3345180"/>
            <a:ext cx="8340725" cy="3436619"/>
          </a:xfrm>
          <a:prstGeom prst="rect">
            <a:avLst/>
          </a:prstGeom>
          <a:solidFill>
            <a:srgbClr val="F6F5BD"/>
          </a:solidFill>
          <a:ln w="1270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normAutofit/>
          </a:bodyPr>
          <a:lstStyle/>
          <a:p>
            <a:endParaRPr lang="is-IS" sz="16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127740" y="6477000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shellex.c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81400" y="4086135"/>
            <a:ext cx="4800600" cy="1569660"/>
          </a:xfrm>
          <a:prstGeom prst="rect">
            <a:avLst/>
          </a:prstGeom>
          <a:solidFill>
            <a:srgbClr val="DEDFF5"/>
          </a:solidFill>
        </p:spPr>
        <p:txBody>
          <a:bodyPr wrap="square" rtlCol="0">
            <a:spAutoFit/>
          </a:bodyPr>
          <a:lstStyle/>
          <a:p>
            <a:r>
              <a:rPr lang="en-US" b="0" dirty="0" smtClean="0">
                <a:latin typeface="+mn-lt"/>
                <a:cs typeface="Courier New" panose="02070309020205020404" pitchFamily="49" charset="0"/>
              </a:rPr>
              <a:t>If it is a ‘built in’ command, then handle it here in this program.  Otherwise fork/exec the program specified in </a:t>
            </a:r>
            <a:r>
              <a:rPr lang="en-US" b="0" dirty="0" err="1" smtClean="0">
                <a:latin typeface="+mn-lt"/>
                <a:cs typeface="Courier New" panose="02070309020205020404" pitchFamily="49" charset="0"/>
              </a:rPr>
              <a:t>argv</a:t>
            </a:r>
            <a:r>
              <a:rPr lang="en-US" b="0" dirty="0" smtClean="0">
                <a:latin typeface="+mn-lt"/>
                <a:cs typeface="Courier New" panose="02070309020205020404" pitchFamily="49" charset="0"/>
              </a:rPr>
              <a:t>[0]</a:t>
            </a:r>
            <a:endParaRPr lang="en-US" b="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344457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8299"/>
            <a:ext cx="6757988" cy="781050"/>
          </a:xfrm>
        </p:spPr>
        <p:txBody>
          <a:bodyPr/>
          <a:lstStyle/>
          <a:p>
            <a:r>
              <a:rPr lang="en-US" dirty="0"/>
              <a:t>Simple Shell </a:t>
            </a:r>
            <a:r>
              <a:rPr lang="en-US" dirty="0">
                <a:latin typeface="Courier New" pitchFamily="49" charset="0"/>
              </a:rPr>
              <a:t>eval</a:t>
            </a:r>
            <a:r>
              <a:rPr lang="en-US" dirty="0"/>
              <a:t> Function</a:t>
            </a:r>
          </a:p>
        </p:txBody>
      </p:sp>
      <p:sp>
        <p:nvSpPr>
          <p:cNvPr id="544772" name="Text Box 4"/>
          <p:cNvSpPr txBox="1">
            <a:spLocks noChangeArrowheads="1"/>
          </p:cNvSpPr>
          <p:nvPr/>
        </p:nvSpPr>
        <p:spPr bwMode="auto">
          <a:xfrm>
            <a:off x="279400" y="914400"/>
            <a:ext cx="8340725" cy="5867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normAutofit fontScale="92500" lnSpcReduction="20000"/>
          </a:bodyPr>
          <a:lstStyle/>
          <a:p>
            <a:r>
              <a:rPr lang="en-US" sz="1600" dirty="0" smtClean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eval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cmdline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[MAXARGS];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Argument list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execve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()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[MAXLINE];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Holds modified command line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Should the job run in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bg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or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fg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?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Courier New"/>
                <a:cs typeface="Courier New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;           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Process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id */</a:t>
            </a:r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strcpy(buf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cmdline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bg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parseline(buf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 ==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Ignore empty lines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(!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builtin_command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Fork()) == 0) {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Child runs user job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execve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environ) &lt; 0)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"%s: Command not found.\n"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Parent waits for foreground job to terminate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de-DE" sz="1600" dirty="0" err="1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 (!</a:t>
            </a:r>
            <a:r>
              <a:rPr lang="de-DE" sz="1600" dirty="0" err="1">
                <a:solidFill>
                  <a:srgbClr val="000000"/>
                </a:solidFill>
                <a:latin typeface="Courier New"/>
                <a:cs typeface="Courier New"/>
              </a:rPr>
              <a:t>bg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 err="1">
                <a:solidFill>
                  <a:srgbClr val="C1651C"/>
                </a:solidFill>
                <a:latin typeface="Courier New"/>
                <a:cs typeface="Courier New"/>
              </a:rPr>
              <a:t>status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waitpid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&amp;status, 0) &lt; 0)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unix_error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waitfg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: 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waitpid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 error"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hu-HU" sz="16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printf(</a:t>
            </a:r>
            <a:r>
              <a:rPr lang="fi-FI" sz="1600" dirty="0" err="1">
                <a:solidFill>
                  <a:srgbClr val="9D206F"/>
                </a:solidFill>
                <a:latin typeface="Courier New"/>
                <a:cs typeface="Courier New"/>
              </a:rPr>
              <a:t>"%d</a:t>
            </a:r>
            <a:r>
              <a:rPr lang="fi-FI" sz="1600" dirty="0">
                <a:solidFill>
                  <a:srgbClr val="9D206F"/>
                </a:solidFill>
                <a:latin typeface="Courier New"/>
                <a:cs typeface="Courier New"/>
              </a:rPr>
              <a:t> %s"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cmdline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124565" y="6474937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shellex.c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79400" y="3505200"/>
            <a:ext cx="8340725" cy="3276599"/>
          </a:xfrm>
          <a:prstGeom prst="rect">
            <a:avLst/>
          </a:prstGeom>
          <a:solidFill>
            <a:srgbClr val="F6F5BD"/>
          </a:solidFill>
          <a:ln w="1270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normAutofit/>
          </a:bodyPr>
          <a:lstStyle/>
          <a:p>
            <a:endParaRPr lang="is-IS" sz="16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127740" y="6477000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shellex.c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81400" y="4086135"/>
            <a:ext cx="4800600" cy="461665"/>
          </a:xfrm>
          <a:prstGeom prst="rect">
            <a:avLst/>
          </a:prstGeom>
          <a:solidFill>
            <a:srgbClr val="DEDFF5"/>
          </a:solidFill>
        </p:spPr>
        <p:txBody>
          <a:bodyPr wrap="square" rtlCol="0">
            <a:spAutoFit/>
          </a:bodyPr>
          <a:lstStyle/>
          <a:p>
            <a:r>
              <a:rPr lang="en-US" b="0" dirty="0" smtClean="0">
                <a:latin typeface="+mn-lt"/>
                <a:cs typeface="Courier New" panose="02070309020205020404" pitchFamily="49" charset="0"/>
              </a:rPr>
              <a:t>Create child</a:t>
            </a:r>
            <a:endParaRPr lang="en-US" b="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659673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8299"/>
            <a:ext cx="6757988" cy="781050"/>
          </a:xfrm>
        </p:spPr>
        <p:txBody>
          <a:bodyPr/>
          <a:lstStyle/>
          <a:p>
            <a:r>
              <a:rPr lang="en-US" dirty="0"/>
              <a:t>Simple Shell </a:t>
            </a:r>
            <a:r>
              <a:rPr lang="en-US" dirty="0">
                <a:latin typeface="Courier New" pitchFamily="49" charset="0"/>
              </a:rPr>
              <a:t>eval</a:t>
            </a:r>
            <a:r>
              <a:rPr lang="en-US" dirty="0"/>
              <a:t> Function</a:t>
            </a:r>
          </a:p>
        </p:txBody>
      </p:sp>
      <p:sp>
        <p:nvSpPr>
          <p:cNvPr id="544772" name="Text Box 4"/>
          <p:cNvSpPr txBox="1">
            <a:spLocks noChangeArrowheads="1"/>
          </p:cNvSpPr>
          <p:nvPr/>
        </p:nvSpPr>
        <p:spPr bwMode="auto">
          <a:xfrm>
            <a:off x="279400" y="914400"/>
            <a:ext cx="8340725" cy="5867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normAutofit fontScale="92500" lnSpcReduction="20000"/>
          </a:bodyPr>
          <a:lstStyle/>
          <a:p>
            <a:r>
              <a:rPr lang="en-US" sz="1600" dirty="0" smtClean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eval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cmdline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[MAXARGS];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Argument list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execve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()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[MAXLINE];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Holds modified command line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Should the job run in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bg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or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fg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?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Courier New"/>
                <a:cs typeface="Courier New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;           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Process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id */</a:t>
            </a:r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strcpy(buf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cmdline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bg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parseline(buf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 ==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Ignore empty lines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(!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builtin_command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Fork()) == 0) {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Child runs user job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execve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environ) &lt; 0)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"%s: Command not found.\n"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Parent waits for foreground job to terminate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de-DE" sz="1600" dirty="0" err="1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 (!</a:t>
            </a:r>
            <a:r>
              <a:rPr lang="de-DE" sz="1600" dirty="0" err="1">
                <a:solidFill>
                  <a:srgbClr val="000000"/>
                </a:solidFill>
                <a:latin typeface="Courier New"/>
                <a:cs typeface="Courier New"/>
              </a:rPr>
              <a:t>bg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 err="1">
                <a:solidFill>
                  <a:srgbClr val="C1651C"/>
                </a:solidFill>
                <a:latin typeface="Courier New"/>
                <a:cs typeface="Courier New"/>
              </a:rPr>
              <a:t>status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waitpid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&amp;status, 0) &lt; 0)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unix_error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waitfg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: 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waitpid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 error"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hu-HU" sz="16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printf(</a:t>
            </a:r>
            <a:r>
              <a:rPr lang="fi-FI" sz="1600" dirty="0" err="1">
                <a:solidFill>
                  <a:srgbClr val="9D206F"/>
                </a:solidFill>
                <a:latin typeface="Courier New"/>
                <a:cs typeface="Courier New"/>
              </a:rPr>
              <a:t>"%d</a:t>
            </a:r>
            <a:r>
              <a:rPr lang="fi-FI" sz="1600" dirty="0">
                <a:solidFill>
                  <a:srgbClr val="9D206F"/>
                </a:solidFill>
                <a:latin typeface="Courier New"/>
                <a:cs typeface="Courier New"/>
              </a:rPr>
              <a:t> %s"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cmdline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124565" y="6474937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shellex.c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79400" y="4547801"/>
            <a:ext cx="8340725" cy="2233998"/>
          </a:xfrm>
          <a:prstGeom prst="rect">
            <a:avLst/>
          </a:prstGeom>
          <a:solidFill>
            <a:srgbClr val="F6F5BD"/>
          </a:solidFill>
          <a:ln w="1270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normAutofit/>
          </a:bodyPr>
          <a:lstStyle/>
          <a:p>
            <a:endParaRPr lang="is-IS" sz="16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127740" y="6477000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shellex.c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316287" y="5203134"/>
            <a:ext cx="4800600" cy="1200329"/>
          </a:xfrm>
          <a:prstGeom prst="rect">
            <a:avLst/>
          </a:prstGeom>
          <a:solidFill>
            <a:srgbClr val="DEDFF5"/>
          </a:solidFill>
        </p:spPr>
        <p:txBody>
          <a:bodyPr wrap="square" rtlCol="0">
            <a:spAutoFit/>
          </a:bodyPr>
          <a:lstStyle/>
          <a:p>
            <a:r>
              <a:rPr lang="en-US" b="0" dirty="0" smtClean="0">
                <a:latin typeface="+mn-lt"/>
                <a:cs typeface="Courier New" panose="02070309020205020404" pitchFamily="49" charset="0"/>
              </a:rPr>
              <a:t>Start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[0]</a:t>
            </a:r>
            <a:r>
              <a:rPr lang="en-US" b="0" dirty="0" smtClean="0">
                <a:latin typeface="+mn-lt"/>
                <a:cs typeface="Courier New" panose="02070309020205020404" pitchFamily="49" charset="0"/>
              </a:rPr>
              <a:t>.</a:t>
            </a:r>
          </a:p>
          <a:p>
            <a:r>
              <a:rPr lang="en-US" b="0" dirty="0" smtClean="0">
                <a:latin typeface="+mn-lt"/>
                <a:cs typeface="Courier New" panose="02070309020205020404" pitchFamily="49" charset="0"/>
              </a:rPr>
              <a:t>Remember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execve</a:t>
            </a:r>
            <a:r>
              <a:rPr lang="en-US" b="0" dirty="0" smtClean="0">
                <a:latin typeface="+mn-lt"/>
                <a:cs typeface="Courier New" panose="02070309020205020404" pitchFamily="49" charset="0"/>
              </a:rPr>
              <a:t> only returns on error.</a:t>
            </a:r>
            <a:endParaRPr lang="en-US" b="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860189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8299"/>
            <a:ext cx="6757988" cy="781050"/>
          </a:xfrm>
        </p:spPr>
        <p:txBody>
          <a:bodyPr/>
          <a:lstStyle/>
          <a:p>
            <a:r>
              <a:rPr lang="en-US" dirty="0"/>
              <a:t>Simple Shell </a:t>
            </a:r>
            <a:r>
              <a:rPr lang="en-US" dirty="0">
                <a:latin typeface="Courier New" pitchFamily="49" charset="0"/>
              </a:rPr>
              <a:t>eval</a:t>
            </a:r>
            <a:r>
              <a:rPr lang="en-US" dirty="0"/>
              <a:t> Function</a:t>
            </a:r>
          </a:p>
        </p:txBody>
      </p:sp>
      <p:sp>
        <p:nvSpPr>
          <p:cNvPr id="544772" name="Text Box 4"/>
          <p:cNvSpPr txBox="1">
            <a:spLocks noChangeArrowheads="1"/>
          </p:cNvSpPr>
          <p:nvPr/>
        </p:nvSpPr>
        <p:spPr bwMode="auto">
          <a:xfrm>
            <a:off x="279400" y="914400"/>
            <a:ext cx="8340725" cy="5867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normAutofit fontScale="92500" lnSpcReduction="20000"/>
          </a:bodyPr>
          <a:lstStyle/>
          <a:p>
            <a:r>
              <a:rPr lang="en-US" sz="1600" dirty="0" smtClean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eval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cmdline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[MAXARGS];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Argument list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execve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()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[MAXLINE];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Holds modified command line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Should the job run in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bg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or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fg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?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Courier New"/>
                <a:cs typeface="Courier New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;           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Process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id */</a:t>
            </a:r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strcpy(buf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cmdline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bg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parseline(buf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 ==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Ignore empty lines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(!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builtin_command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Fork()) == 0) {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Child runs user job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execve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environ) &lt; 0)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"%s: Command not found.\n"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Parent waits for foreground job to terminate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de-DE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  </a:t>
            </a:r>
            <a:r>
              <a:rPr lang="de-DE" sz="1600" dirty="0" smtClean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de-DE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(!bg) {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 err="1">
                <a:solidFill>
                  <a:srgbClr val="C1651C"/>
                </a:solidFill>
                <a:latin typeface="Courier New"/>
                <a:cs typeface="Courier New"/>
              </a:rPr>
              <a:t>status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waitpid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&amp;status, 0) &lt; 0)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unix_error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waitfg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: 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waitpid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 error"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hu-HU" sz="16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printf(</a:t>
            </a:r>
            <a:r>
              <a:rPr lang="fi-FI" sz="1600" dirty="0" err="1">
                <a:solidFill>
                  <a:srgbClr val="9D206F"/>
                </a:solidFill>
                <a:latin typeface="Courier New"/>
                <a:cs typeface="Courier New"/>
              </a:rPr>
              <a:t>"%d</a:t>
            </a:r>
            <a:r>
              <a:rPr lang="fi-FI" sz="1600" dirty="0">
                <a:solidFill>
                  <a:srgbClr val="9D206F"/>
                </a:solidFill>
                <a:latin typeface="Courier New"/>
                <a:cs typeface="Courier New"/>
              </a:rPr>
              <a:t> %s"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cmdline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124565" y="6474937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shellex.c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79400" y="5734050"/>
            <a:ext cx="8340725" cy="1047748"/>
          </a:xfrm>
          <a:prstGeom prst="rect">
            <a:avLst/>
          </a:prstGeom>
          <a:solidFill>
            <a:srgbClr val="F6F5BD"/>
          </a:solidFill>
          <a:ln w="1270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normAutofit/>
          </a:bodyPr>
          <a:lstStyle/>
          <a:p>
            <a:endParaRPr lang="is-IS" sz="16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127740" y="6477000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shellex.c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22584" y="5581471"/>
            <a:ext cx="2979391" cy="1200329"/>
          </a:xfrm>
          <a:prstGeom prst="rect">
            <a:avLst/>
          </a:prstGeom>
          <a:solidFill>
            <a:srgbClr val="DEDFF5"/>
          </a:solidFill>
        </p:spPr>
        <p:txBody>
          <a:bodyPr wrap="square" rtlCol="0">
            <a:spAutoFit/>
          </a:bodyPr>
          <a:lstStyle/>
          <a:p>
            <a:r>
              <a:rPr lang="en-US" b="0" dirty="0" smtClean="0">
                <a:latin typeface="+mn-lt"/>
                <a:cs typeface="Courier New" panose="02070309020205020404" pitchFamily="49" charset="0"/>
              </a:rPr>
              <a:t>If running child in foreground, wait until it is done.</a:t>
            </a:r>
            <a:endParaRPr lang="en-US" b="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686816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8299"/>
            <a:ext cx="6757988" cy="781050"/>
          </a:xfrm>
        </p:spPr>
        <p:txBody>
          <a:bodyPr/>
          <a:lstStyle/>
          <a:p>
            <a:r>
              <a:rPr lang="en-US" dirty="0"/>
              <a:t>Simple Shell </a:t>
            </a:r>
            <a:r>
              <a:rPr lang="en-US" dirty="0">
                <a:latin typeface="Courier New" pitchFamily="49" charset="0"/>
              </a:rPr>
              <a:t>eval</a:t>
            </a:r>
            <a:r>
              <a:rPr lang="en-US" dirty="0"/>
              <a:t> Function</a:t>
            </a:r>
          </a:p>
        </p:txBody>
      </p:sp>
      <p:sp>
        <p:nvSpPr>
          <p:cNvPr id="544772" name="Text Box 4"/>
          <p:cNvSpPr txBox="1">
            <a:spLocks noChangeArrowheads="1"/>
          </p:cNvSpPr>
          <p:nvPr/>
        </p:nvSpPr>
        <p:spPr bwMode="auto">
          <a:xfrm>
            <a:off x="279400" y="914400"/>
            <a:ext cx="8340725" cy="5867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normAutofit fontScale="92500" lnSpcReduction="20000"/>
          </a:bodyPr>
          <a:lstStyle/>
          <a:p>
            <a:r>
              <a:rPr lang="en-US" sz="1600" dirty="0" smtClean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eval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cmdline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[MAXARGS];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Argument list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execve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()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[MAXLINE];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Holds modified command line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Should the job run in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bg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or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fg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?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Courier New"/>
                <a:cs typeface="Courier New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;           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Process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id */</a:t>
            </a:r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strcpy(buf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cmdline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bg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parseline(buf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 ==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Ignore empty lines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(!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builtin_command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Fork()) == 0) {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Child runs user job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execve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environ) &lt; 0)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"%s: Command not found.\n"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Parent waits for foreground job to terminate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de-DE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  </a:t>
            </a:r>
            <a:r>
              <a:rPr lang="de-DE" sz="1600" dirty="0" smtClean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de-DE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(!bg) {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 err="1">
                <a:solidFill>
                  <a:srgbClr val="C1651C"/>
                </a:solidFill>
                <a:latin typeface="Courier New"/>
                <a:cs typeface="Courier New"/>
              </a:rPr>
              <a:t>status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waitpid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&amp;status, 0) &lt; 0)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unix_error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waitfg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: 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waitpid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 error"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hu-HU" sz="16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printf(</a:t>
            </a:r>
            <a:r>
              <a:rPr lang="fi-FI" sz="1600" dirty="0" err="1">
                <a:solidFill>
                  <a:srgbClr val="9D206F"/>
                </a:solidFill>
                <a:latin typeface="Courier New"/>
                <a:cs typeface="Courier New"/>
              </a:rPr>
              <a:t>"%d</a:t>
            </a:r>
            <a:r>
              <a:rPr lang="fi-FI" sz="1600" dirty="0">
                <a:solidFill>
                  <a:srgbClr val="9D206F"/>
                </a:solidFill>
                <a:latin typeface="Courier New"/>
                <a:cs typeface="Courier New"/>
              </a:rPr>
              <a:t> %s"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cmdline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124565" y="6474937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shellex.c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127740" y="6477000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shellex.c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64609" y="4925815"/>
            <a:ext cx="2979391" cy="1569660"/>
          </a:xfrm>
          <a:prstGeom prst="rect">
            <a:avLst/>
          </a:prstGeom>
          <a:solidFill>
            <a:srgbClr val="DEDFF5"/>
          </a:solidFill>
        </p:spPr>
        <p:txBody>
          <a:bodyPr wrap="square" rtlCol="0">
            <a:spAutoFit/>
          </a:bodyPr>
          <a:lstStyle/>
          <a:p>
            <a:r>
              <a:rPr lang="en-US" b="0" dirty="0" smtClean="0">
                <a:latin typeface="+mn-lt"/>
                <a:cs typeface="Courier New" panose="02070309020205020404" pitchFamily="49" charset="0"/>
              </a:rPr>
              <a:t>If running child in background, print </a:t>
            </a:r>
            <a:r>
              <a:rPr lang="en-US" b="0" dirty="0" err="1" smtClean="0">
                <a:latin typeface="+mn-lt"/>
                <a:cs typeface="Courier New" panose="02070309020205020404" pitchFamily="49" charset="0"/>
              </a:rPr>
              <a:t>pid</a:t>
            </a:r>
            <a:r>
              <a:rPr lang="en-US" b="0" dirty="0" smtClean="0">
                <a:latin typeface="+mn-lt"/>
                <a:cs typeface="Courier New" panose="02070309020205020404" pitchFamily="49" charset="0"/>
              </a:rPr>
              <a:t> and continue doing other stuff.</a:t>
            </a:r>
            <a:endParaRPr lang="en-US" b="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718786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8299"/>
            <a:ext cx="6757988" cy="781050"/>
          </a:xfrm>
        </p:spPr>
        <p:txBody>
          <a:bodyPr/>
          <a:lstStyle/>
          <a:p>
            <a:r>
              <a:rPr lang="en-US" dirty="0"/>
              <a:t>Simple Shell </a:t>
            </a:r>
            <a:r>
              <a:rPr lang="en-US" dirty="0">
                <a:latin typeface="Courier New" pitchFamily="49" charset="0"/>
              </a:rPr>
              <a:t>eval</a:t>
            </a:r>
            <a:r>
              <a:rPr lang="en-US" dirty="0"/>
              <a:t> Function</a:t>
            </a:r>
          </a:p>
        </p:txBody>
      </p:sp>
      <p:sp>
        <p:nvSpPr>
          <p:cNvPr id="544772" name="Text Box 4"/>
          <p:cNvSpPr txBox="1">
            <a:spLocks noChangeArrowheads="1"/>
          </p:cNvSpPr>
          <p:nvPr/>
        </p:nvSpPr>
        <p:spPr bwMode="auto">
          <a:xfrm>
            <a:off x="279400" y="914400"/>
            <a:ext cx="8340725" cy="5867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normAutofit fontScale="92500" lnSpcReduction="20000"/>
          </a:bodyPr>
          <a:lstStyle/>
          <a:p>
            <a:r>
              <a:rPr lang="en-US" sz="1600" dirty="0" smtClean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eval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cmdline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[MAXARGS];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Argument list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execve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()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[MAXLINE];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Holds modified command line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Should the job run in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bg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or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fg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?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Courier New"/>
                <a:cs typeface="Courier New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;           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Process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id */</a:t>
            </a:r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strcpy(buf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cmdline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bg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parseline(buf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 ==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Ignore empty lines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(!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builtin_command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Fork()) == 0) {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Child runs user job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execve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environ) &lt; 0)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"%s: Command not found.\n"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Parent waits for foreground job to terminate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de-DE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  </a:t>
            </a:r>
            <a:r>
              <a:rPr lang="de-DE" sz="1600" dirty="0" smtClean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de-DE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(!bg) {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 err="1">
                <a:solidFill>
                  <a:srgbClr val="C1651C"/>
                </a:solidFill>
                <a:latin typeface="Courier New"/>
                <a:cs typeface="Courier New"/>
              </a:rPr>
              <a:t>status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waitpid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&amp;status, 0) &lt; 0)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unix_error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waitfg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: 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waitpid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 error"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hu-HU" sz="16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printf(</a:t>
            </a:r>
            <a:r>
              <a:rPr lang="fi-FI" sz="1600" dirty="0" err="1">
                <a:solidFill>
                  <a:srgbClr val="9D206F"/>
                </a:solidFill>
                <a:latin typeface="Courier New"/>
                <a:cs typeface="Courier New"/>
              </a:rPr>
              <a:t>"%d</a:t>
            </a:r>
            <a:r>
              <a:rPr lang="fi-FI" sz="1600" dirty="0">
                <a:solidFill>
                  <a:srgbClr val="9D206F"/>
                </a:solidFill>
                <a:latin typeface="Courier New"/>
                <a:cs typeface="Courier New"/>
              </a:rPr>
              <a:t> %s"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cmdline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124565" y="6474937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shellex.c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127740" y="6477000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shellex.c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37099" y="5088078"/>
            <a:ext cx="2615951" cy="1384995"/>
          </a:xfrm>
          <a:prstGeom prst="rect">
            <a:avLst/>
          </a:prstGeom>
          <a:solidFill>
            <a:srgbClr val="DEDFF5"/>
          </a:solidFill>
        </p:spPr>
        <p:txBody>
          <a:bodyPr wrap="square" rtlCol="0">
            <a:spAutoFit/>
          </a:bodyPr>
          <a:lstStyle/>
          <a:p>
            <a:r>
              <a:rPr lang="en-US" sz="2800" b="0" dirty="0" smtClean="0">
                <a:latin typeface="Calibri" pitchFamily="34" charset="0"/>
              </a:rPr>
              <a:t>There is a problem with this code.</a:t>
            </a:r>
          </a:p>
        </p:txBody>
      </p:sp>
    </p:spTree>
    <p:extLst>
      <p:ext uri="{BB962C8B-B14F-4D97-AF65-F5344CB8AC3E}">
        <p14:creationId xmlns:p14="http://schemas.microsoft.com/office/powerpoint/2010/main" val="13359636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25450" y="360362"/>
            <a:ext cx="8718550" cy="782638"/>
          </a:xfrm>
          <a:ln/>
          <a:effectLst/>
        </p:spPr>
        <p:txBody>
          <a:bodyPr/>
          <a:lstStyle/>
          <a:p>
            <a: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Problem with Simple Shell Example</a:t>
            </a:r>
          </a:p>
        </p:txBody>
      </p:sp>
      <p:sp>
        <p:nvSpPr>
          <p:cNvPr id="68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216" y="1220788"/>
            <a:ext cx="8548687" cy="3503612"/>
          </a:xfrm>
          <a:ln/>
        </p:spPr>
        <p:txBody>
          <a:bodyPr lIns="90360" tIns="44280" rIns="90360" bIns="44280"/>
          <a:lstStyle/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Our example shell correctly waits for and reaps foreground jobs</a:t>
            </a:r>
          </a:p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But what about background jobs?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Will become zombies when they terminate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Will never be reaped because shell (typically) will not terminate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Will create a memory leak that could</a:t>
            </a:r>
            <a:r>
              <a:rPr lang="en-GB" dirty="0" smtClean="0"/>
              <a:t> run </a:t>
            </a:r>
            <a:r>
              <a:rPr lang="en-GB" dirty="0"/>
              <a:t>the kernel out of </a:t>
            </a:r>
            <a:r>
              <a:rPr lang="en-GB" dirty="0" smtClean="0"/>
              <a:t>memory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from last lecture</a:t>
            </a:r>
            <a:endParaRPr lang="en-US" dirty="0"/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Exceptions</a:t>
            </a:r>
          </a:p>
          <a:p>
            <a:pPr lvl="1"/>
            <a:r>
              <a:rPr lang="en-US" dirty="0" smtClean="0"/>
              <a:t>Events that require nonstandard control flow</a:t>
            </a:r>
          </a:p>
          <a:p>
            <a:pPr lvl="1"/>
            <a:r>
              <a:rPr lang="en-US" dirty="0" smtClean="0"/>
              <a:t>Generated externally (interrupts) or internally (traps and faults)</a:t>
            </a:r>
          </a:p>
          <a:p>
            <a:endParaRPr lang="en-US" dirty="0" smtClean="0"/>
          </a:p>
          <a:p>
            <a:r>
              <a:rPr lang="en-US" dirty="0" smtClean="0"/>
              <a:t>Processes</a:t>
            </a:r>
          </a:p>
          <a:p>
            <a:pPr lvl="1"/>
            <a:r>
              <a:rPr lang="en-US" dirty="0" smtClean="0"/>
              <a:t>At any given time, system has multiple active processes</a:t>
            </a:r>
          </a:p>
          <a:p>
            <a:pPr lvl="1"/>
            <a:r>
              <a:rPr lang="en-US" dirty="0" smtClean="0"/>
              <a:t>Only one can execute at a time on any single core</a:t>
            </a:r>
          </a:p>
          <a:p>
            <a:pPr lvl="1"/>
            <a:r>
              <a:rPr lang="en-US" dirty="0" smtClean="0"/>
              <a:t>Each process appears to have total control of </a:t>
            </a:r>
            <a:br>
              <a:rPr lang="en-US" dirty="0" smtClean="0"/>
            </a:br>
            <a:r>
              <a:rPr lang="en-US" dirty="0" smtClean="0"/>
              <a:t>processor + private memory space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00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50838" y="334295"/>
            <a:ext cx="8716962" cy="782638"/>
          </a:xfrm>
          <a:ln/>
          <a:effectLst/>
        </p:spPr>
        <p:txBody>
          <a:bodyPr/>
          <a:lstStyle/>
          <a:p>
            <a: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ECF to the Rescue!</a:t>
            </a:r>
          </a:p>
        </p:txBody>
      </p:sp>
      <p:sp>
        <p:nvSpPr>
          <p:cNvPr id="68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8300" y="1225550"/>
            <a:ext cx="8470900" cy="5224463"/>
          </a:xfrm>
          <a:ln/>
        </p:spPr>
        <p:txBody>
          <a:bodyPr lIns="90360" tIns="44280" rIns="90360" bIns="44280"/>
          <a:lstStyle/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Solution: Exceptional control flow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kernel will interrupt regular processing to alert us when a background process completes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 Unix, the alert mechanism is called a </a:t>
            </a:r>
            <a:r>
              <a:rPr lang="en-GB" b="1" i="1" dirty="0">
                <a:solidFill>
                  <a:srgbClr val="C00000"/>
                </a:solidFill>
              </a:rPr>
              <a:t>signal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Shells</a:t>
            </a:r>
          </a:p>
          <a:p>
            <a:r>
              <a:rPr lang="en-US" dirty="0" smtClean="0"/>
              <a:t>Signals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Nonlocal jumps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58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Signals</a:t>
            </a:r>
          </a:p>
        </p:txBody>
      </p:sp>
      <p:sp>
        <p:nvSpPr>
          <p:cNvPr id="521259" name="Rectangle 43"/>
          <p:cNvSpPr>
            <a:spLocks noGrp="1" noChangeArrowheads="1"/>
          </p:cNvSpPr>
          <p:nvPr>
            <p:ph type="body" idx="1"/>
          </p:nvPr>
        </p:nvSpPr>
        <p:spPr>
          <a:xfrm>
            <a:off x="366713" y="1220788"/>
            <a:ext cx="8396287" cy="2741612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C00000"/>
                </a:solidFill>
              </a:rPr>
              <a:t>signal</a:t>
            </a:r>
            <a:r>
              <a:rPr lang="en-US" dirty="0"/>
              <a:t> is a small message that notifies a process that an event of some type has occurred in the system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kin </a:t>
            </a:r>
            <a:r>
              <a:rPr lang="en-US" dirty="0"/>
              <a:t>to exceptions and interrupts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ent </a:t>
            </a:r>
            <a:r>
              <a:rPr lang="en-US" dirty="0"/>
              <a:t>from the kernel (sometimes at the request of another process) to a process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ignal </a:t>
            </a:r>
            <a:r>
              <a:rPr lang="en-US" dirty="0"/>
              <a:t>type is identified by small integer ID’s (1-30)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nly </a:t>
            </a:r>
            <a:r>
              <a:rPr lang="en-US" dirty="0"/>
              <a:t>information in a signal is its ID and the fact that it arrived</a:t>
            </a:r>
          </a:p>
        </p:txBody>
      </p:sp>
      <p:graphicFrame>
        <p:nvGraphicFramePr>
          <p:cNvPr id="521257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473370"/>
              </p:ext>
            </p:extLst>
          </p:nvPr>
        </p:nvGraphicFramePr>
        <p:xfrm>
          <a:off x="609601" y="4038600"/>
          <a:ext cx="8001000" cy="2112264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79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9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21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200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ID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Name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Default Action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Corresponding Event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SIGINT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Terminate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User typed ctrl-c 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SIGKILL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Terminate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Kill program (cannot override or ignore)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SIGSEGV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Terminate 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Segmentation violation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14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SIGALRM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Terminate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Timer signal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17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SIGCHLD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Ignore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Child stopped or terminated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Concepts: Sending a Signal</a:t>
            </a:r>
            <a:endParaRPr lang="en-US" dirty="0"/>
          </a:p>
        </p:txBody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8548687" cy="4691062"/>
          </a:xfrm>
        </p:spPr>
        <p:txBody>
          <a:bodyPr/>
          <a:lstStyle/>
          <a:p>
            <a:r>
              <a:rPr lang="en-US" dirty="0" smtClean="0"/>
              <a:t>Kernel </a:t>
            </a:r>
            <a:r>
              <a:rPr lang="en-US" i="1" dirty="0" smtClean="0">
                <a:solidFill>
                  <a:srgbClr val="C00000"/>
                </a:solidFill>
              </a:rPr>
              <a:t>sends</a:t>
            </a:r>
            <a:r>
              <a:rPr lang="en-US" dirty="0" smtClean="0"/>
              <a:t> (delivers) a signal to a </a:t>
            </a:r>
            <a:r>
              <a:rPr lang="en-US" i="1" dirty="0" smtClean="0">
                <a:solidFill>
                  <a:srgbClr val="C00000"/>
                </a:solidFill>
              </a:rPr>
              <a:t>destination process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by updating some state in the context of the destination process</a:t>
            </a:r>
          </a:p>
          <a:p>
            <a:endParaRPr lang="en-US" dirty="0" smtClean="0"/>
          </a:p>
          <a:p>
            <a:r>
              <a:rPr lang="en-US" dirty="0" smtClean="0"/>
              <a:t>Kernel sends a signal for one of the following reasons:</a:t>
            </a:r>
          </a:p>
          <a:p>
            <a:pPr lvl="1"/>
            <a:r>
              <a:rPr lang="en-US" dirty="0" smtClean="0"/>
              <a:t>Kernel has detected a system event such as divide-by-zero (SIGFPE) or the termination of a child process (SIGCHLD)</a:t>
            </a:r>
          </a:p>
          <a:p>
            <a:pPr lvl="1"/>
            <a:r>
              <a:rPr lang="en-US" dirty="0" smtClean="0"/>
              <a:t>Another process has invoked the </a:t>
            </a:r>
            <a:r>
              <a:rPr lang="en-US" b="1" dirty="0" smtClean="0">
                <a:latin typeface="Courier New" pitchFamily="49" charset="0"/>
              </a:rPr>
              <a:t>kill</a:t>
            </a:r>
            <a:r>
              <a:rPr lang="en-US" dirty="0" smtClean="0"/>
              <a:t> system call to explicitly request the kernel to send a signal to the destination process</a:t>
            </a:r>
          </a:p>
          <a:p>
            <a:pPr lvl="3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1" y="1197678"/>
            <a:ext cx="9144000" cy="3583872"/>
          </a:xfrm>
          <a:prstGeom prst="rect">
            <a:avLst/>
          </a:prstGeom>
          <a:solidFill>
            <a:srgbClr val="E9E1C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Concepts: Sending a Signal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38125" y="2714625"/>
            <a:ext cx="2857500" cy="1314450"/>
          </a:xfrm>
          <a:prstGeom prst="rect">
            <a:avLst/>
          </a:prstGeom>
          <a:solidFill>
            <a:srgbClr val="00B050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Process 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095625" y="1276350"/>
            <a:ext cx="2857500" cy="131445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Process B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6172200" y="3219450"/>
            <a:ext cx="2857500" cy="131445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Process C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" y="4686300"/>
            <a:ext cx="9144000" cy="21717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362889" y="4817576"/>
            <a:ext cx="781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kernel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018436" y="1257300"/>
            <a:ext cx="1125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User level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716212" y="5534025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Pending for A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5259512" y="5534025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Blocked for A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1716212" y="5886450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Pending for B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5259512" y="5886450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Blocked for B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1716212" y="6229350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Pending for C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5259512" y="6229350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Blocked for C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1895475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2066925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2247900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5419725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5591175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5772150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3780565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1" y="1197678"/>
            <a:ext cx="9144000" cy="3583872"/>
          </a:xfrm>
          <a:prstGeom prst="rect">
            <a:avLst/>
          </a:prstGeom>
          <a:solidFill>
            <a:srgbClr val="E9E1C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Concepts: Sending a Signal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38125" y="2714625"/>
            <a:ext cx="2857500" cy="1314450"/>
          </a:xfrm>
          <a:prstGeom prst="rect">
            <a:avLst/>
          </a:prstGeom>
          <a:solidFill>
            <a:srgbClr val="00B050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Process 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095625" y="1276350"/>
            <a:ext cx="2857500" cy="131445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Process B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6172200" y="3219450"/>
            <a:ext cx="2857500" cy="131445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Process C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" y="4686300"/>
            <a:ext cx="9144000" cy="21717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362889" y="4856462"/>
            <a:ext cx="781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kernel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018436" y="1272590"/>
            <a:ext cx="1125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User level</a:t>
            </a:r>
          </a:p>
        </p:txBody>
      </p:sp>
      <p:sp>
        <p:nvSpPr>
          <p:cNvPr id="9" name="Right Arrow 8"/>
          <p:cNvSpPr/>
          <p:nvPr/>
        </p:nvSpPr>
        <p:spPr bwMode="auto">
          <a:xfrm rot="5233810">
            <a:off x="703166" y="4570333"/>
            <a:ext cx="2847712" cy="719409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Sends to C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1716212" y="5534025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Pending for A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5259512" y="5534025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Blocked for A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1716212" y="5886450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Pending for B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5259512" y="5886450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Blocked for B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1716212" y="6229350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Pending for C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5259512" y="6229350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Blocked for C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1895475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2066925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2247900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5419725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5591175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5772150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356334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1197678"/>
            <a:ext cx="9144001" cy="3583872"/>
          </a:xfrm>
          <a:prstGeom prst="rect">
            <a:avLst/>
          </a:prstGeom>
          <a:solidFill>
            <a:srgbClr val="E9E1C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Concepts: Sending a Signal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38125" y="2714625"/>
            <a:ext cx="2857500" cy="131445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Process 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095625" y="1276350"/>
            <a:ext cx="2857500" cy="1314450"/>
          </a:xfrm>
          <a:prstGeom prst="rect">
            <a:avLst/>
          </a:prstGeom>
          <a:solidFill>
            <a:srgbClr val="00B050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Process B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6172200" y="3219450"/>
            <a:ext cx="2857500" cy="131445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Process C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" y="4686300"/>
            <a:ext cx="9144000" cy="21717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353424" y="4821793"/>
            <a:ext cx="781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kernel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018436" y="1276350"/>
            <a:ext cx="1125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User level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716212" y="5534025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Pending for A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5259512" y="5534025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Blocked for A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1716212" y="5886450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Pending for B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5259512" y="5886450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Blocked for B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1716212" y="6229350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Pending for C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5259512" y="6229350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Blocked for C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1895475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2066925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2247900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5419725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5591175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5772150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2005012" y="6202918"/>
            <a:ext cx="200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217044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1" y="1197678"/>
            <a:ext cx="9144000" cy="3583872"/>
          </a:xfrm>
          <a:prstGeom prst="rect">
            <a:avLst/>
          </a:prstGeom>
          <a:solidFill>
            <a:srgbClr val="E9E1C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Concepts: Sending a Signal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38125" y="2714625"/>
            <a:ext cx="2857500" cy="131445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Process 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095625" y="1276350"/>
            <a:ext cx="2857500" cy="131445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Process B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6172200" y="3219450"/>
            <a:ext cx="2857500" cy="1314450"/>
          </a:xfrm>
          <a:prstGeom prst="rect">
            <a:avLst/>
          </a:prstGeom>
          <a:solidFill>
            <a:srgbClr val="00B050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Process C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" y="4686300"/>
            <a:ext cx="9144000" cy="21717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343571" y="4749284"/>
            <a:ext cx="781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kernel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999117" y="1290473"/>
            <a:ext cx="1125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User level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716212" y="5534025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Pending for A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5259512" y="5534025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Blocked for A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1716212" y="5886450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Pending for B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5259512" y="5886450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Blocked for B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1716212" y="6229350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Pending for C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5259512" y="6229350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Blocked for C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1895475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2066925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2247900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5419725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5591175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5772150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2005012" y="6202918"/>
            <a:ext cx="200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28" name="Right Arrow 27"/>
          <p:cNvSpPr/>
          <p:nvPr/>
        </p:nvSpPr>
        <p:spPr bwMode="auto">
          <a:xfrm rot="20015907">
            <a:off x="1987298" y="4960167"/>
            <a:ext cx="4593911" cy="719409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Received by 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8118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1197678"/>
            <a:ext cx="9144001" cy="3583872"/>
          </a:xfrm>
          <a:prstGeom prst="rect">
            <a:avLst/>
          </a:prstGeom>
          <a:solidFill>
            <a:srgbClr val="E9E1C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Concepts: Sending a Signal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38125" y="2714625"/>
            <a:ext cx="2857500" cy="131445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Process 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095625" y="1276350"/>
            <a:ext cx="2857500" cy="131445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Process B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6172200" y="3219450"/>
            <a:ext cx="2857500" cy="131445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Process C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" y="4686300"/>
            <a:ext cx="9144000" cy="21717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353424" y="4860222"/>
            <a:ext cx="781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kernel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008970" y="1290473"/>
            <a:ext cx="1125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User level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716212" y="5534025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Pending for A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5259512" y="5534025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Blocked for A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1716212" y="5886450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Pending for B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5259512" y="5886450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Blocked for B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1716212" y="6229350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Pending for C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5259512" y="6229350"/>
            <a:ext cx="3012950" cy="3429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Blocked for C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1895475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2066925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2247900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5419725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5591175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5772150" y="5534025"/>
            <a:ext cx="0" cy="10382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2005012" y="6202918"/>
            <a:ext cx="200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3140408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Concepts: Receiving a Signal</a:t>
            </a:r>
            <a:endParaRPr lang="en-US" dirty="0"/>
          </a:p>
        </p:txBody>
      </p:sp>
      <p:sp>
        <p:nvSpPr>
          <p:cNvPr id="548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143000"/>
            <a:ext cx="8366125" cy="4972050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destination process </a:t>
            </a:r>
            <a:r>
              <a:rPr lang="en-US" i="1" dirty="0">
                <a:solidFill>
                  <a:srgbClr val="C00000"/>
                </a:solidFill>
              </a:rPr>
              <a:t>receives</a:t>
            </a:r>
            <a:r>
              <a:rPr lang="en-US" dirty="0"/>
              <a:t> a signal when it is forced by the kernel to react in some way to the delivery of the signal</a:t>
            </a:r>
          </a:p>
          <a:p>
            <a:endParaRPr lang="en-US" dirty="0" smtClean="0"/>
          </a:p>
          <a:p>
            <a:r>
              <a:rPr lang="en-US" dirty="0" smtClean="0"/>
              <a:t>Some possible </a:t>
            </a:r>
            <a:r>
              <a:rPr lang="en-US" dirty="0"/>
              <a:t>ways to react: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Ignore</a:t>
            </a:r>
            <a:r>
              <a:rPr lang="en-US" dirty="0"/>
              <a:t> the signal (do nothing)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Terminate</a:t>
            </a:r>
            <a:r>
              <a:rPr lang="en-US" dirty="0"/>
              <a:t> the process (with optional core dump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Catch</a:t>
            </a:r>
            <a:r>
              <a:rPr lang="en-US" i="1" dirty="0">
                <a:solidFill>
                  <a:srgbClr val="FF3300"/>
                </a:solidFill>
              </a:rPr>
              <a:t> </a:t>
            </a:r>
            <a:r>
              <a:rPr lang="en-US" dirty="0"/>
              <a:t>the signal by executing a user-level function </a:t>
            </a:r>
            <a:r>
              <a:rPr lang="en-US" dirty="0" smtClean="0"/>
              <a:t>called </a:t>
            </a:r>
            <a:r>
              <a:rPr lang="en-US" b="1" i="1" dirty="0" smtClean="0">
                <a:solidFill>
                  <a:srgbClr val="C00000"/>
                </a:solidFill>
              </a:rPr>
              <a:t>signal </a:t>
            </a:r>
            <a:r>
              <a:rPr lang="en-US" b="1" i="1" dirty="0">
                <a:solidFill>
                  <a:srgbClr val="C00000"/>
                </a:solidFill>
              </a:rPr>
              <a:t>handler</a:t>
            </a:r>
          </a:p>
          <a:p>
            <a:pPr lvl="2"/>
            <a:r>
              <a:rPr lang="en-US" dirty="0"/>
              <a:t>Akin to a hardware exception handler being called in response to an asynchronous </a:t>
            </a:r>
            <a:r>
              <a:rPr lang="en-US" dirty="0" smtClean="0"/>
              <a:t>interrupt:</a:t>
            </a:r>
          </a:p>
          <a:p>
            <a:pPr marL="914400" lvl="2" indent="0">
              <a:buNone/>
            </a:pPr>
            <a:endParaRPr lang="en-US" dirty="0" smtClean="0"/>
          </a:p>
        </p:txBody>
      </p:sp>
      <p:sp>
        <p:nvSpPr>
          <p:cNvPr id="4" name="Line 93"/>
          <p:cNvSpPr>
            <a:spLocks noChangeShapeType="1"/>
          </p:cNvSpPr>
          <p:nvPr/>
        </p:nvSpPr>
        <p:spPr bwMode="auto">
          <a:xfrm>
            <a:off x="3424238" y="4810118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" name="Line 94"/>
          <p:cNvSpPr>
            <a:spLocks noChangeShapeType="1"/>
          </p:cNvSpPr>
          <p:nvPr/>
        </p:nvSpPr>
        <p:spPr bwMode="auto">
          <a:xfrm>
            <a:off x="3430588" y="5414956"/>
            <a:ext cx="2400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6" name="Line 95"/>
          <p:cNvSpPr>
            <a:spLocks noChangeShapeType="1"/>
          </p:cNvSpPr>
          <p:nvPr/>
        </p:nvSpPr>
        <p:spPr bwMode="auto">
          <a:xfrm flipH="1">
            <a:off x="5829300" y="5421306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7" name="Line 96"/>
          <p:cNvSpPr>
            <a:spLocks noChangeShapeType="1"/>
          </p:cNvSpPr>
          <p:nvPr/>
        </p:nvSpPr>
        <p:spPr bwMode="auto">
          <a:xfrm flipH="1" flipV="1">
            <a:off x="3427413" y="5541956"/>
            <a:ext cx="2352675" cy="387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" name="Line 97"/>
          <p:cNvSpPr>
            <a:spLocks noChangeShapeType="1"/>
          </p:cNvSpPr>
          <p:nvPr/>
        </p:nvSpPr>
        <p:spPr bwMode="auto">
          <a:xfrm>
            <a:off x="3425825" y="5549893"/>
            <a:ext cx="3175" cy="876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" name="Rectangle 98"/>
          <p:cNvSpPr>
            <a:spLocks noChangeArrowheads="1"/>
          </p:cNvSpPr>
          <p:nvPr/>
        </p:nvSpPr>
        <p:spPr bwMode="auto">
          <a:xfrm>
            <a:off x="3613150" y="4813293"/>
            <a:ext cx="2016360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/>
          <a:p>
            <a:r>
              <a:rPr lang="en-US" sz="1600" i="1">
                <a:latin typeface="Helvetica" charset="0"/>
              </a:rPr>
              <a:t>(2) Control passes </a:t>
            </a:r>
          </a:p>
          <a:p>
            <a:r>
              <a:rPr lang="en-US" sz="1600" i="1">
                <a:latin typeface="Helvetica" charset="0"/>
              </a:rPr>
              <a:t>to signal handler </a:t>
            </a:r>
          </a:p>
        </p:txBody>
      </p:sp>
      <p:sp>
        <p:nvSpPr>
          <p:cNvPr id="10" name="Rectangle 99"/>
          <p:cNvSpPr>
            <a:spLocks noChangeArrowheads="1"/>
          </p:cNvSpPr>
          <p:nvPr/>
        </p:nvSpPr>
        <p:spPr bwMode="auto">
          <a:xfrm>
            <a:off x="5899150" y="5397493"/>
            <a:ext cx="1492250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/>
          <a:p>
            <a:pPr algn="l"/>
            <a:r>
              <a:rPr lang="en-US" sz="1600" i="1">
                <a:latin typeface="Helvetica" charset="0"/>
              </a:rPr>
              <a:t>(3) Signal  handler runs</a:t>
            </a:r>
          </a:p>
        </p:txBody>
      </p:sp>
      <p:sp>
        <p:nvSpPr>
          <p:cNvPr id="11" name="Rectangle 100"/>
          <p:cNvSpPr>
            <a:spLocks noChangeArrowheads="1"/>
          </p:cNvSpPr>
          <p:nvPr/>
        </p:nvSpPr>
        <p:spPr bwMode="auto">
          <a:xfrm>
            <a:off x="3671888" y="5861043"/>
            <a:ext cx="1947832" cy="828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/>
          <a:p>
            <a:r>
              <a:rPr lang="en-US" sz="1600" i="1">
                <a:latin typeface="Helvetica" charset="0"/>
              </a:rPr>
              <a:t>(4) Signal handler</a:t>
            </a:r>
          </a:p>
          <a:p>
            <a:r>
              <a:rPr lang="en-US" sz="1600" i="1">
                <a:latin typeface="Helvetica" charset="0"/>
              </a:rPr>
              <a:t>returns to </a:t>
            </a:r>
          </a:p>
          <a:p>
            <a:r>
              <a:rPr lang="en-US" sz="1600" i="1">
                <a:latin typeface="Helvetica" charset="0"/>
              </a:rPr>
              <a:t>next instruction</a:t>
            </a:r>
          </a:p>
        </p:txBody>
      </p:sp>
      <p:sp>
        <p:nvSpPr>
          <p:cNvPr id="12" name="Text Box 101"/>
          <p:cNvSpPr txBox="1">
            <a:spLocks noChangeArrowheads="1"/>
          </p:cNvSpPr>
          <p:nvPr/>
        </p:nvSpPr>
        <p:spPr bwMode="auto">
          <a:xfrm>
            <a:off x="2921000" y="5132381"/>
            <a:ext cx="54725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 i="1">
                <a:latin typeface="Helvetica" charset="0"/>
              </a:rPr>
              <a:t>I</a:t>
            </a:r>
            <a:r>
              <a:rPr lang="en-US" sz="1600" i="1" baseline="-25000">
                <a:latin typeface="Helvetica" charset="0"/>
              </a:rPr>
              <a:t>curr</a:t>
            </a:r>
            <a:endParaRPr lang="en-US" sz="1600" i="1">
              <a:latin typeface="Helvetica" charset="0"/>
            </a:endParaRPr>
          </a:p>
        </p:txBody>
      </p:sp>
      <p:sp>
        <p:nvSpPr>
          <p:cNvPr id="13" name="Text Box 102"/>
          <p:cNvSpPr txBox="1">
            <a:spLocks noChangeArrowheads="1"/>
          </p:cNvSpPr>
          <p:nvPr/>
        </p:nvSpPr>
        <p:spPr bwMode="auto">
          <a:xfrm>
            <a:off x="2921000" y="5329231"/>
            <a:ext cx="56106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 i="1">
                <a:latin typeface="Helvetica" charset="0"/>
              </a:rPr>
              <a:t>I</a:t>
            </a:r>
            <a:r>
              <a:rPr lang="en-US" sz="1600" i="1" baseline="-25000">
                <a:latin typeface="Helvetica" charset="0"/>
              </a:rPr>
              <a:t>next</a:t>
            </a:r>
            <a:endParaRPr lang="en-US" sz="1600" i="1">
              <a:latin typeface="Helvetica" charset="0"/>
            </a:endParaRPr>
          </a:p>
        </p:txBody>
      </p:sp>
      <p:sp>
        <p:nvSpPr>
          <p:cNvPr id="14" name="Rectangle 105"/>
          <p:cNvSpPr>
            <a:spLocks noChangeArrowheads="1"/>
          </p:cNvSpPr>
          <p:nvPr/>
        </p:nvSpPr>
        <p:spPr bwMode="auto">
          <a:xfrm>
            <a:off x="965200" y="4787893"/>
            <a:ext cx="1979613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/>
          <a:p>
            <a:pPr algn="r"/>
            <a:r>
              <a:rPr lang="en-US" sz="1600" i="1" dirty="0">
                <a:latin typeface="Helvetica" charset="0"/>
              </a:rPr>
              <a:t>(1) Signal received by process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(cont.)</a:t>
            </a:r>
            <a:endParaRPr lang="en-US" dirty="0"/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Spawning processes</a:t>
            </a:r>
          </a:p>
          <a:p>
            <a:pPr lvl="1"/>
            <a:r>
              <a:rPr lang="en-US" dirty="0" smtClean="0"/>
              <a:t>Call </a:t>
            </a:r>
            <a:r>
              <a:rPr lang="en-US" dirty="0" smtClean="0">
                <a:latin typeface="Courier New"/>
                <a:cs typeface="Courier New"/>
              </a:rPr>
              <a:t>fork</a:t>
            </a:r>
          </a:p>
          <a:p>
            <a:pPr lvl="1"/>
            <a:r>
              <a:rPr lang="en-US" dirty="0" smtClean="0"/>
              <a:t>One call, two returns</a:t>
            </a:r>
          </a:p>
          <a:p>
            <a:r>
              <a:rPr lang="en-US" dirty="0" smtClean="0"/>
              <a:t>Process completion</a:t>
            </a:r>
          </a:p>
          <a:p>
            <a:pPr lvl="1"/>
            <a:r>
              <a:rPr lang="en-US" dirty="0" smtClean="0"/>
              <a:t>Call </a:t>
            </a:r>
            <a:r>
              <a:rPr lang="en-US" dirty="0" smtClean="0">
                <a:latin typeface="Courier New"/>
                <a:cs typeface="Courier New"/>
              </a:rPr>
              <a:t>exit</a:t>
            </a:r>
          </a:p>
          <a:p>
            <a:pPr lvl="1"/>
            <a:r>
              <a:rPr lang="en-US" dirty="0" smtClean="0"/>
              <a:t>One call, no return</a:t>
            </a:r>
          </a:p>
          <a:p>
            <a:r>
              <a:rPr lang="en-US" dirty="0" smtClean="0"/>
              <a:t>Reaping and waiting for processes</a:t>
            </a:r>
          </a:p>
          <a:p>
            <a:pPr lvl="1"/>
            <a:r>
              <a:rPr lang="en-US" dirty="0" smtClean="0"/>
              <a:t>Call </a:t>
            </a:r>
            <a:r>
              <a:rPr lang="en-US" dirty="0" smtClean="0">
                <a:latin typeface="Courier New"/>
                <a:cs typeface="Courier New"/>
              </a:rPr>
              <a:t>wait</a:t>
            </a:r>
            <a:r>
              <a:rPr lang="en-US" dirty="0" smtClean="0"/>
              <a:t> or </a:t>
            </a:r>
            <a:r>
              <a:rPr lang="en-US" dirty="0" err="1" smtClean="0">
                <a:latin typeface="Courier New"/>
                <a:cs typeface="Courier New"/>
              </a:rPr>
              <a:t>waitpid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/>
              <a:t>Loading and running programs</a:t>
            </a:r>
          </a:p>
          <a:p>
            <a:pPr lvl="1"/>
            <a:r>
              <a:rPr lang="en-US" dirty="0" smtClean="0"/>
              <a:t>Call </a:t>
            </a:r>
            <a:r>
              <a:rPr lang="en-US" dirty="0" err="1" smtClean="0">
                <a:latin typeface="Courier New"/>
                <a:cs typeface="Courier New"/>
              </a:rPr>
              <a:t>execve</a:t>
            </a:r>
            <a:r>
              <a:rPr lang="en-US" dirty="0" smtClean="0"/>
              <a:t> (or variant)</a:t>
            </a:r>
          </a:p>
          <a:p>
            <a:pPr lvl="1"/>
            <a:r>
              <a:rPr lang="en-US" dirty="0" smtClean="0"/>
              <a:t>One call, (normally) no return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27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435678"/>
            <a:ext cx="8915400" cy="762000"/>
          </a:xfrm>
        </p:spPr>
        <p:txBody>
          <a:bodyPr/>
          <a:lstStyle/>
          <a:p>
            <a:r>
              <a:rPr lang="en-US" dirty="0" smtClean="0"/>
              <a:t>Signal Concepts: Pending and Blocked Signals</a:t>
            </a:r>
            <a:endParaRPr lang="en-US" dirty="0"/>
          </a:p>
        </p:txBody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633538"/>
            <a:ext cx="8548687" cy="4614862"/>
          </a:xfrm>
        </p:spPr>
        <p:txBody>
          <a:bodyPr/>
          <a:lstStyle/>
          <a:p>
            <a:r>
              <a:rPr lang="en-US" dirty="0"/>
              <a:t>A signal is </a:t>
            </a:r>
            <a:r>
              <a:rPr lang="en-US" i="1" dirty="0">
                <a:solidFill>
                  <a:srgbClr val="C00000"/>
                </a:solidFill>
              </a:rPr>
              <a:t>pending</a:t>
            </a:r>
            <a:r>
              <a:rPr lang="en-US" dirty="0"/>
              <a:t> if sent but not yet received</a:t>
            </a:r>
          </a:p>
          <a:p>
            <a:pPr lvl="1"/>
            <a:r>
              <a:rPr lang="en-US" dirty="0"/>
              <a:t>There can be at most one pending signal of any particular type</a:t>
            </a:r>
          </a:p>
          <a:p>
            <a:pPr lvl="1"/>
            <a:r>
              <a:rPr lang="en-US" dirty="0"/>
              <a:t>Important: Signals are not queued</a:t>
            </a:r>
          </a:p>
          <a:p>
            <a:pPr lvl="2"/>
            <a:r>
              <a:rPr lang="en-US" dirty="0"/>
              <a:t>If a process has a pending signal of type k, then subsequent signals of type k that are sent to that process are discarded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process can </a:t>
            </a:r>
            <a:r>
              <a:rPr lang="en-US" i="1" dirty="0">
                <a:solidFill>
                  <a:srgbClr val="C00000"/>
                </a:solidFill>
              </a:rPr>
              <a:t>block</a:t>
            </a:r>
            <a:r>
              <a:rPr lang="en-US" dirty="0"/>
              <a:t> the receipt of certain signals</a:t>
            </a:r>
          </a:p>
          <a:p>
            <a:pPr lvl="1"/>
            <a:r>
              <a:rPr lang="en-US" dirty="0"/>
              <a:t>Blocked signals can be delivered, but will not be received until the signal is unblocked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pending signal is received at most once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Concepts: Pending/Blocked Bits	</a:t>
            </a:r>
            <a:endParaRPr lang="en-US" dirty="0"/>
          </a:p>
        </p:txBody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3117" y="1676400"/>
            <a:ext cx="8419883" cy="3700462"/>
          </a:xfrm>
        </p:spPr>
        <p:txBody>
          <a:bodyPr/>
          <a:lstStyle/>
          <a:p>
            <a:r>
              <a:rPr lang="en-US" dirty="0" smtClean="0"/>
              <a:t>Kernel maintains </a:t>
            </a:r>
            <a:r>
              <a:rPr lang="en-US" dirty="0" smtClean="0">
                <a:latin typeface="Courier New" pitchFamily="49" charset="0"/>
              </a:rPr>
              <a:t>pending</a:t>
            </a:r>
            <a:r>
              <a:rPr lang="en-US" dirty="0" smtClean="0"/>
              <a:t> and </a:t>
            </a:r>
            <a:r>
              <a:rPr lang="en-US" dirty="0" smtClean="0">
                <a:latin typeface="Courier New" pitchFamily="49" charset="0"/>
              </a:rPr>
              <a:t>blocked</a:t>
            </a:r>
            <a:r>
              <a:rPr lang="en-US" dirty="0" smtClean="0"/>
              <a:t> bit vectors in the context of each process</a:t>
            </a:r>
          </a:p>
          <a:p>
            <a:pPr lvl="1"/>
            <a:r>
              <a:rPr lang="en-US" b="1" dirty="0" smtClean="0">
                <a:latin typeface="Courier New" pitchFamily="49" charset="0"/>
              </a:rPr>
              <a:t>pending</a:t>
            </a:r>
            <a:r>
              <a:rPr lang="en-US" dirty="0" smtClean="0"/>
              <a:t>: represents the set of pending signals</a:t>
            </a:r>
          </a:p>
          <a:p>
            <a:pPr lvl="2"/>
            <a:r>
              <a:rPr lang="en-US" dirty="0" smtClean="0"/>
              <a:t>Kernel sets bit </a:t>
            </a:r>
            <a:r>
              <a:rPr lang="en-US" dirty="0" err="1" smtClean="0"/>
              <a:t>k</a:t>
            </a:r>
            <a:r>
              <a:rPr lang="en-US" dirty="0" smtClean="0"/>
              <a:t> in </a:t>
            </a:r>
            <a:r>
              <a:rPr lang="en-US" b="1" dirty="0" smtClean="0">
                <a:latin typeface="Courier New" pitchFamily="49" charset="0"/>
              </a:rPr>
              <a:t>pending</a:t>
            </a:r>
            <a:r>
              <a:rPr lang="en-US" dirty="0" smtClean="0"/>
              <a:t> when a signal of type </a:t>
            </a:r>
            <a:r>
              <a:rPr lang="en-US" dirty="0" err="1" smtClean="0"/>
              <a:t>k</a:t>
            </a:r>
            <a:r>
              <a:rPr lang="en-US" dirty="0" smtClean="0"/>
              <a:t> is delivered</a:t>
            </a:r>
          </a:p>
          <a:p>
            <a:pPr lvl="2"/>
            <a:r>
              <a:rPr lang="en-US" dirty="0" smtClean="0"/>
              <a:t>Kernel clears bit </a:t>
            </a:r>
            <a:r>
              <a:rPr lang="en-US" dirty="0" err="1" smtClean="0"/>
              <a:t>k</a:t>
            </a:r>
            <a:r>
              <a:rPr lang="en-US" dirty="0" smtClean="0"/>
              <a:t> in </a:t>
            </a:r>
            <a:r>
              <a:rPr lang="en-US" b="1" dirty="0" smtClean="0">
                <a:latin typeface="Courier New" pitchFamily="49" charset="0"/>
              </a:rPr>
              <a:t>pending</a:t>
            </a:r>
            <a:r>
              <a:rPr lang="en-US" dirty="0" smtClean="0"/>
              <a:t> when a signal of type </a:t>
            </a:r>
            <a:r>
              <a:rPr lang="en-US" dirty="0" err="1" smtClean="0"/>
              <a:t>k</a:t>
            </a:r>
            <a:r>
              <a:rPr lang="en-US" dirty="0" smtClean="0"/>
              <a:t> is received </a:t>
            </a:r>
          </a:p>
          <a:p>
            <a:pPr lvl="1"/>
            <a:endParaRPr lang="en-US" b="1" dirty="0" smtClean="0">
              <a:latin typeface="Courier New" pitchFamily="49" charset="0"/>
            </a:endParaRPr>
          </a:p>
          <a:p>
            <a:pPr lvl="1"/>
            <a:r>
              <a:rPr lang="en-US" b="1" dirty="0" smtClean="0">
                <a:latin typeface="Courier New" pitchFamily="49" charset="0"/>
              </a:rPr>
              <a:t>blocked</a:t>
            </a:r>
            <a:r>
              <a:rPr lang="en-US" dirty="0" smtClean="0"/>
              <a:t>: represents the set of blocked signals</a:t>
            </a:r>
          </a:p>
          <a:p>
            <a:pPr lvl="2"/>
            <a:r>
              <a:rPr lang="en-US" dirty="0" smtClean="0"/>
              <a:t>Can be set and cleared by using the </a:t>
            </a:r>
            <a:r>
              <a:rPr lang="en-US" b="1" dirty="0" err="1" smtClean="0">
                <a:latin typeface="Courier New" pitchFamily="49" charset="0"/>
              </a:rPr>
              <a:t>sigprocmask</a:t>
            </a:r>
            <a:r>
              <a:rPr lang="en-US" dirty="0" smtClean="0"/>
              <a:t> function</a:t>
            </a:r>
          </a:p>
          <a:p>
            <a:pPr lvl="2"/>
            <a:r>
              <a:rPr lang="en-US" dirty="0" smtClean="0"/>
              <a:t>Also referred to as the </a:t>
            </a:r>
            <a:r>
              <a:rPr lang="en-US" i="1" dirty="0" smtClean="0"/>
              <a:t>signal mask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 bwMode="auto">
          <a:xfrm>
            <a:off x="6096000" y="3156387"/>
            <a:ext cx="2057400" cy="16442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 bwMode="auto">
          <a:xfrm>
            <a:off x="3810000" y="3147796"/>
            <a:ext cx="2057400" cy="16442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 bwMode="auto">
          <a:xfrm>
            <a:off x="1084497" y="3147796"/>
            <a:ext cx="2514600" cy="30993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0614" y="381000"/>
            <a:ext cx="7592093" cy="762000"/>
          </a:xfrm>
        </p:spPr>
        <p:txBody>
          <a:bodyPr/>
          <a:lstStyle/>
          <a:p>
            <a:r>
              <a:rPr lang="en-US" dirty="0" smtClean="0"/>
              <a:t>Sending Signals: Process </a:t>
            </a:r>
            <a:r>
              <a:rPr lang="en-US" dirty="0"/>
              <a:t>Groups</a:t>
            </a:r>
          </a:p>
        </p:txBody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0999" y="1219200"/>
            <a:ext cx="7720013" cy="609600"/>
          </a:xfrm>
        </p:spPr>
        <p:txBody>
          <a:bodyPr/>
          <a:lstStyle/>
          <a:p>
            <a:r>
              <a:rPr lang="en-US"/>
              <a:t>Every process belongs to exactly one process group</a:t>
            </a:r>
          </a:p>
        </p:txBody>
      </p:sp>
      <p:sp>
        <p:nvSpPr>
          <p:cNvPr id="551940" name="Oval 4"/>
          <p:cNvSpPr>
            <a:spLocks noChangeAspect="1" noChangeArrowheads="1"/>
          </p:cNvSpPr>
          <p:nvPr/>
        </p:nvSpPr>
        <p:spPr bwMode="auto">
          <a:xfrm>
            <a:off x="1898650" y="3228975"/>
            <a:ext cx="982663" cy="8858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Fore-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job</a:t>
            </a:r>
          </a:p>
        </p:txBody>
      </p:sp>
      <p:sp>
        <p:nvSpPr>
          <p:cNvPr id="551941" name="Oval 5"/>
          <p:cNvSpPr>
            <a:spLocks noChangeAspect="1" noChangeArrowheads="1"/>
          </p:cNvSpPr>
          <p:nvPr/>
        </p:nvSpPr>
        <p:spPr bwMode="auto">
          <a:xfrm>
            <a:off x="4094163" y="3228975"/>
            <a:ext cx="982662" cy="8636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Back-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job #1</a:t>
            </a:r>
          </a:p>
        </p:txBody>
      </p:sp>
      <p:sp>
        <p:nvSpPr>
          <p:cNvPr id="551942" name="Oval 6"/>
          <p:cNvSpPr>
            <a:spLocks noChangeAspect="1" noChangeArrowheads="1"/>
          </p:cNvSpPr>
          <p:nvPr/>
        </p:nvSpPr>
        <p:spPr bwMode="auto">
          <a:xfrm>
            <a:off x="6248400" y="3228975"/>
            <a:ext cx="984250" cy="8858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Back-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job #2</a:t>
            </a:r>
          </a:p>
        </p:txBody>
      </p:sp>
      <p:sp>
        <p:nvSpPr>
          <p:cNvPr id="551943" name="Oval 7"/>
          <p:cNvSpPr>
            <a:spLocks noChangeAspect="1" noChangeArrowheads="1"/>
          </p:cNvSpPr>
          <p:nvPr/>
        </p:nvSpPr>
        <p:spPr bwMode="auto">
          <a:xfrm>
            <a:off x="4098925" y="1905000"/>
            <a:ext cx="984250" cy="7762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b="1" dirty="0">
                <a:latin typeface="Calibri" pitchFamily="34" charset="0"/>
              </a:rPr>
              <a:t>Shell</a:t>
            </a:r>
          </a:p>
        </p:txBody>
      </p:sp>
      <p:sp>
        <p:nvSpPr>
          <p:cNvPr id="551944" name="Oval 8"/>
          <p:cNvSpPr>
            <a:spLocks noChangeAspect="1" noChangeArrowheads="1"/>
          </p:cNvSpPr>
          <p:nvPr/>
        </p:nvSpPr>
        <p:spPr bwMode="auto">
          <a:xfrm>
            <a:off x="1339850" y="4414838"/>
            <a:ext cx="984250" cy="7762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sp>
        <p:nvSpPr>
          <p:cNvPr id="551945" name="Oval 9"/>
          <p:cNvSpPr>
            <a:spLocks noChangeAspect="1" noChangeArrowheads="1"/>
          </p:cNvSpPr>
          <p:nvPr/>
        </p:nvSpPr>
        <p:spPr bwMode="auto">
          <a:xfrm>
            <a:off x="2465388" y="4414838"/>
            <a:ext cx="984250" cy="7762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sp>
        <p:nvSpPr>
          <p:cNvPr id="551946" name="Line 10"/>
          <p:cNvSpPr>
            <a:spLocks noChangeAspect="1" noChangeShapeType="1"/>
          </p:cNvSpPr>
          <p:nvPr/>
        </p:nvSpPr>
        <p:spPr bwMode="auto">
          <a:xfrm flipH="1">
            <a:off x="1906588" y="4051300"/>
            <a:ext cx="182562" cy="369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47" name="Line 11"/>
          <p:cNvSpPr>
            <a:spLocks noChangeAspect="1" noChangeShapeType="1"/>
          </p:cNvSpPr>
          <p:nvPr/>
        </p:nvSpPr>
        <p:spPr bwMode="auto">
          <a:xfrm>
            <a:off x="2686050" y="4048125"/>
            <a:ext cx="163513" cy="361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48" name="Line 12"/>
          <p:cNvSpPr>
            <a:spLocks noChangeAspect="1" noChangeShapeType="1"/>
          </p:cNvSpPr>
          <p:nvPr/>
        </p:nvSpPr>
        <p:spPr bwMode="auto">
          <a:xfrm>
            <a:off x="4594225" y="2667000"/>
            <a:ext cx="0" cy="557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49" name="Line 13"/>
          <p:cNvSpPr>
            <a:spLocks noChangeAspect="1" noChangeShapeType="1"/>
          </p:cNvSpPr>
          <p:nvPr/>
        </p:nvSpPr>
        <p:spPr bwMode="auto">
          <a:xfrm flipH="1">
            <a:off x="2768600" y="2574925"/>
            <a:ext cx="1481138" cy="801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50" name="Line 14"/>
          <p:cNvSpPr>
            <a:spLocks noChangeAspect="1" noChangeShapeType="1"/>
          </p:cNvSpPr>
          <p:nvPr/>
        </p:nvSpPr>
        <p:spPr bwMode="auto">
          <a:xfrm>
            <a:off x="4968875" y="2535238"/>
            <a:ext cx="1412875" cy="833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51" name="Text Box 15"/>
          <p:cNvSpPr txBox="1">
            <a:spLocks noChangeAspect="1" noChangeArrowheads="1"/>
          </p:cNvSpPr>
          <p:nvPr/>
        </p:nvSpPr>
        <p:spPr bwMode="auto">
          <a:xfrm>
            <a:off x="3297238" y="20701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pid=10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pgid=10</a:t>
            </a:r>
          </a:p>
        </p:txBody>
      </p:sp>
      <p:sp>
        <p:nvSpPr>
          <p:cNvPr id="551953" name="Text Box 17"/>
          <p:cNvSpPr txBox="1">
            <a:spLocks noChangeAspect="1" noChangeArrowheads="1"/>
          </p:cNvSpPr>
          <p:nvPr/>
        </p:nvSpPr>
        <p:spPr bwMode="auto">
          <a:xfrm>
            <a:off x="1084498" y="5663625"/>
            <a:ext cx="176506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Foreground </a:t>
            </a:r>
          </a:p>
          <a:p>
            <a:pPr>
              <a:lnSpc>
                <a:spcPct val="100000"/>
              </a:lnSpc>
            </a:pPr>
            <a:r>
              <a:rPr lang="en-US" sz="16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</a:t>
            </a: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group 20</a:t>
            </a:r>
          </a:p>
        </p:txBody>
      </p:sp>
      <p:sp>
        <p:nvSpPr>
          <p:cNvPr id="551955" name="Text Box 19"/>
          <p:cNvSpPr txBox="1">
            <a:spLocks noChangeAspect="1" noChangeArrowheads="1"/>
          </p:cNvSpPr>
          <p:nvPr/>
        </p:nvSpPr>
        <p:spPr bwMode="auto">
          <a:xfrm>
            <a:off x="3810000" y="4191000"/>
            <a:ext cx="16291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Background</a:t>
            </a:r>
          </a:p>
          <a:p>
            <a:r>
              <a:rPr lang="en-US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group 32</a:t>
            </a:r>
          </a:p>
        </p:txBody>
      </p:sp>
      <p:sp>
        <p:nvSpPr>
          <p:cNvPr id="551956" name="Text Box 20"/>
          <p:cNvSpPr txBox="1">
            <a:spLocks noChangeAspect="1" noChangeArrowheads="1"/>
          </p:cNvSpPr>
          <p:nvPr/>
        </p:nvSpPr>
        <p:spPr bwMode="auto">
          <a:xfrm>
            <a:off x="6096000" y="4215825"/>
            <a:ext cx="16291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group 40</a:t>
            </a:r>
          </a:p>
        </p:txBody>
      </p:sp>
      <p:sp>
        <p:nvSpPr>
          <p:cNvPr id="551958" name="Text Box 22"/>
          <p:cNvSpPr txBox="1">
            <a:spLocks noChangeAspect="1" noChangeArrowheads="1"/>
          </p:cNvSpPr>
          <p:nvPr/>
        </p:nvSpPr>
        <p:spPr bwMode="auto">
          <a:xfrm>
            <a:off x="1098550" y="33655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pid=20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551959" name="Text Box 23"/>
          <p:cNvSpPr txBox="1">
            <a:spLocks noChangeAspect="1" noChangeArrowheads="1"/>
          </p:cNvSpPr>
          <p:nvPr/>
        </p:nvSpPr>
        <p:spPr bwMode="auto">
          <a:xfrm>
            <a:off x="5038725" y="34163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pid=32</a:t>
            </a:r>
          </a:p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pgid=32</a:t>
            </a:r>
          </a:p>
        </p:txBody>
      </p:sp>
      <p:sp>
        <p:nvSpPr>
          <p:cNvPr id="551960" name="Text Box 24"/>
          <p:cNvSpPr txBox="1">
            <a:spLocks noChangeAspect="1" noChangeArrowheads="1"/>
          </p:cNvSpPr>
          <p:nvPr/>
        </p:nvSpPr>
        <p:spPr bwMode="auto">
          <a:xfrm>
            <a:off x="7224929" y="3443288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pid=40</a:t>
            </a:r>
          </a:p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pgid=40</a:t>
            </a:r>
          </a:p>
        </p:txBody>
      </p:sp>
      <p:sp>
        <p:nvSpPr>
          <p:cNvPr id="551961" name="Text Box 25"/>
          <p:cNvSpPr txBox="1">
            <a:spLocks noChangeAspect="1" noChangeArrowheads="1"/>
          </p:cNvSpPr>
          <p:nvPr/>
        </p:nvSpPr>
        <p:spPr bwMode="auto">
          <a:xfrm>
            <a:off x="1398588" y="51816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pid=21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551962" name="Text Box 26"/>
          <p:cNvSpPr txBox="1">
            <a:spLocks noChangeAspect="1" noChangeArrowheads="1"/>
          </p:cNvSpPr>
          <p:nvPr/>
        </p:nvSpPr>
        <p:spPr bwMode="auto">
          <a:xfrm>
            <a:off x="2541588" y="51816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pid=22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551963" name="Rectangle 27"/>
          <p:cNvSpPr>
            <a:spLocks noChangeArrowheads="1"/>
          </p:cNvSpPr>
          <p:nvPr/>
        </p:nvSpPr>
        <p:spPr bwMode="auto">
          <a:xfrm>
            <a:off x="3733800" y="5070493"/>
            <a:ext cx="4114800" cy="1558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79" tIns="44446" rIns="90479" bIns="44446"/>
          <a:lstStyle/>
          <a:p>
            <a:pPr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1800" b="1" dirty="0" err="1">
                <a:solidFill>
                  <a:schemeClr val="tx2"/>
                </a:solidFill>
                <a:latin typeface="Courier New"/>
                <a:cs typeface="Courier New"/>
              </a:rPr>
              <a:t>getpgrp</a:t>
            </a:r>
            <a:r>
              <a:rPr lang="en-US" sz="1800" b="1" dirty="0" smtClean="0">
                <a:solidFill>
                  <a:schemeClr val="tx2"/>
                </a:solidFill>
                <a:latin typeface="Courier New"/>
                <a:cs typeface="Courier New"/>
              </a:rPr>
              <a:t>()</a:t>
            </a:r>
            <a:br>
              <a:rPr lang="en-US" sz="1800" b="1" dirty="0" smtClean="0">
                <a:solidFill>
                  <a:schemeClr val="tx2"/>
                </a:solidFill>
                <a:latin typeface="Courier New"/>
                <a:cs typeface="Courier New"/>
              </a:rPr>
            </a:br>
            <a:r>
              <a:rPr lang="en-US" sz="1800" b="1" dirty="0" smtClean="0">
                <a:solidFill>
                  <a:schemeClr val="tx2"/>
                </a:solidFill>
                <a:latin typeface="Calibri" pitchFamily="34" charset="0"/>
              </a:rPr>
              <a:t>Return </a:t>
            </a:r>
            <a:r>
              <a:rPr lang="en-US" sz="1800" b="1" dirty="0">
                <a:solidFill>
                  <a:schemeClr val="tx2"/>
                </a:solidFill>
                <a:latin typeface="Calibri" pitchFamily="34" charset="0"/>
              </a:rPr>
              <a:t>process group of current process</a:t>
            </a:r>
          </a:p>
          <a:p>
            <a:pPr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1800" b="1" dirty="0" err="1">
                <a:solidFill>
                  <a:schemeClr val="tx2"/>
                </a:solidFill>
                <a:latin typeface="Courier New" pitchFamily="49" charset="0"/>
              </a:rPr>
              <a:t>setpgid</a:t>
            </a:r>
            <a:r>
              <a:rPr lang="en-US" sz="1800" b="1" dirty="0" smtClean="0">
                <a:solidFill>
                  <a:schemeClr val="tx2"/>
                </a:solidFill>
                <a:latin typeface="Courier New" pitchFamily="49" charset="0"/>
              </a:rPr>
              <a:t>()</a:t>
            </a:r>
            <a:br>
              <a:rPr lang="en-US" sz="1800" b="1" dirty="0" smtClean="0">
                <a:solidFill>
                  <a:schemeClr val="tx2"/>
                </a:solidFill>
                <a:latin typeface="Courier New" pitchFamily="49" charset="0"/>
              </a:rPr>
            </a:br>
            <a:r>
              <a:rPr lang="en-US" sz="1800" b="1" dirty="0" smtClean="0">
                <a:solidFill>
                  <a:schemeClr val="tx2"/>
                </a:solidFill>
                <a:latin typeface="Calibri" pitchFamily="34" charset="0"/>
              </a:rPr>
              <a:t>Change </a:t>
            </a:r>
            <a:r>
              <a:rPr lang="en-US" sz="1800" b="1" dirty="0">
                <a:solidFill>
                  <a:schemeClr val="tx2"/>
                </a:solidFill>
                <a:latin typeface="Calibri" pitchFamily="34" charset="0"/>
              </a:rPr>
              <a:t>process group of a </a:t>
            </a:r>
            <a:r>
              <a:rPr lang="en-US" sz="1800" b="1" dirty="0" smtClean="0">
                <a:solidFill>
                  <a:schemeClr val="tx2"/>
                </a:solidFill>
                <a:latin typeface="Calibri" pitchFamily="34" charset="0"/>
              </a:rPr>
              <a:t>process (see text for details)</a:t>
            </a:r>
            <a:endParaRPr lang="en-US" sz="1800" b="1" dirty="0">
              <a:solidFill>
                <a:schemeClr val="tx2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6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786982" cy="762000"/>
          </a:xfrm>
        </p:spPr>
        <p:txBody>
          <a:bodyPr/>
          <a:lstStyle/>
          <a:p>
            <a:r>
              <a:rPr lang="en-US" dirty="0"/>
              <a:t>Sending Signals with</a:t>
            </a:r>
            <a:r>
              <a:rPr lang="en-US" dirty="0" smtClean="0"/>
              <a:t> </a:t>
            </a:r>
            <a:r>
              <a:rPr lang="en-US" dirty="0" smtClean="0">
                <a:latin typeface="Courier New"/>
                <a:cs typeface="Courier New"/>
              </a:rPr>
              <a:t>/bin/kill </a:t>
            </a:r>
            <a:r>
              <a:rPr lang="en-US" dirty="0"/>
              <a:t>Program</a:t>
            </a: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3900487" cy="5224462"/>
          </a:xfrm>
        </p:spPr>
        <p:txBody>
          <a:bodyPr/>
          <a:lstStyle/>
          <a:p>
            <a:pPr marL="282575" indent="-282575"/>
            <a:r>
              <a:rPr lang="en-US" dirty="0" smtClean="0">
                <a:latin typeface="Courier New" pitchFamily="49" charset="0"/>
              </a:rPr>
              <a:t>/bin/kill </a:t>
            </a:r>
            <a:r>
              <a:rPr lang="en-US" dirty="0"/>
              <a:t>program sends arbitrary signal to a process or process group</a:t>
            </a:r>
          </a:p>
          <a:p>
            <a:pPr marL="282575" lvl="1" indent="-282575"/>
            <a:endParaRPr lang="en-US" dirty="0">
              <a:latin typeface="Courier New" pitchFamily="49" charset="0"/>
            </a:endParaRPr>
          </a:p>
          <a:p>
            <a:pPr marL="282575" indent="-282575"/>
            <a:r>
              <a:rPr lang="en-US" dirty="0"/>
              <a:t>Examples</a:t>
            </a:r>
            <a:endParaRPr lang="en-US" dirty="0" smtClean="0"/>
          </a:p>
          <a:p>
            <a:pPr lvl="1"/>
            <a:r>
              <a:rPr lang="en-US" b="1" dirty="0" smtClean="0">
                <a:latin typeface="Courier New" pitchFamily="49" charset="0"/>
              </a:rPr>
              <a:t>/bin/kill </a:t>
            </a:r>
            <a:r>
              <a:rPr lang="en-US" b="1" dirty="0">
                <a:latin typeface="Courier New" pitchFamily="49" charset="0"/>
              </a:rPr>
              <a:t>–9 </a:t>
            </a:r>
            <a:r>
              <a:rPr lang="en-US" b="1" dirty="0" smtClean="0">
                <a:latin typeface="Courier New" pitchFamily="49" charset="0"/>
              </a:rPr>
              <a:t>24818</a:t>
            </a:r>
            <a:br>
              <a:rPr lang="en-US" b="1" dirty="0" smtClean="0">
                <a:latin typeface="Courier New" pitchFamily="49" charset="0"/>
              </a:rPr>
            </a:br>
            <a:r>
              <a:rPr lang="en-US" sz="1800" dirty="0" smtClean="0">
                <a:ea typeface="+mn-ea"/>
                <a:cs typeface="+mn-cs"/>
              </a:rPr>
              <a:t>Send </a:t>
            </a:r>
            <a:r>
              <a:rPr lang="en-US" sz="1800" dirty="0">
                <a:ea typeface="+mn-ea"/>
                <a:cs typeface="+mn-cs"/>
              </a:rPr>
              <a:t>SIGKILL to process 24818</a:t>
            </a:r>
          </a:p>
          <a:p>
            <a:pPr lvl="1"/>
            <a:endParaRPr lang="en-US" b="1" dirty="0" smtClean="0">
              <a:latin typeface="Courier New" pitchFamily="49" charset="0"/>
            </a:endParaRPr>
          </a:p>
          <a:p>
            <a:pPr lvl="1"/>
            <a:r>
              <a:rPr lang="en-US" b="1" dirty="0" smtClean="0">
                <a:latin typeface="Courier New" pitchFamily="49" charset="0"/>
              </a:rPr>
              <a:t>/bin/kill </a:t>
            </a:r>
            <a:r>
              <a:rPr lang="en-US" b="1" dirty="0">
                <a:latin typeface="Courier New" pitchFamily="49" charset="0"/>
              </a:rPr>
              <a:t>–9 –</a:t>
            </a:r>
            <a:r>
              <a:rPr lang="en-US" b="1" dirty="0" smtClean="0">
                <a:latin typeface="Courier New" pitchFamily="49" charset="0"/>
              </a:rPr>
              <a:t>24817</a:t>
            </a:r>
            <a:br>
              <a:rPr lang="en-US" b="1" dirty="0" smtClean="0">
                <a:latin typeface="Courier New" pitchFamily="49" charset="0"/>
              </a:rPr>
            </a:br>
            <a:r>
              <a:rPr lang="en-US" sz="1800" dirty="0" smtClean="0">
                <a:ea typeface="+mn-ea"/>
                <a:cs typeface="+mn-cs"/>
              </a:rPr>
              <a:t>Send </a:t>
            </a:r>
            <a:r>
              <a:rPr lang="en-US" sz="1800" dirty="0">
                <a:ea typeface="+mn-ea"/>
                <a:cs typeface="+mn-cs"/>
              </a:rPr>
              <a:t>SIGKILL to every process in process group </a:t>
            </a:r>
            <a:r>
              <a:rPr lang="en-US" sz="1800" dirty="0" smtClean="0">
                <a:ea typeface="+mn-ea"/>
                <a:cs typeface="+mn-cs"/>
              </a:rPr>
              <a:t>24817</a:t>
            </a:r>
            <a:endParaRPr lang="en-US" sz="1800" dirty="0">
              <a:ea typeface="+mn-ea"/>
              <a:cs typeface="+mn-cs"/>
            </a:endParaRPr>
          </a:p>
        </p:txBody>
      </p:sp>
      <p:sp>
        <p:nvSpPr>
          <p:cNvPr id="553991" name="Text Box 7"/>
          <p:cNvSpPr txBox="1">
            <a:spLocks noChangeArrowheads="1"/>
          </p:cNvSpPr>
          <p:nvPr/>
        </p:nvSpPr>
        <p:spPr bwMode="auto">
          <a:xfrm>
            <a:off x="4191000" y="1682750"/>
            <a:ext cx="3878586" cy="4031873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./forks 16 </a:t>
            </a:r>
            <a:endParaRPr lang="en-US" sz="1600" b="1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 smtClean="0">
                <a:latin typeface="Courier New" pitchFamily="49" charset="0"/>
              </a:rPr>
              <a:t>Child1</a:t>
            </a:r>
            <a:r>
              <a:rPr lang="en-US" sz="1600" b="1" dirty="0">
                <a:latin typeface="Courier New" pitchFamily="49" charset="0"/>
              </a:rPr>
              <a:t>: 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>
                <a:latin typeface="Courier New" pitchFamily="49" charset="0"/>
              </a:rPr>
              <a:t>=24818 </a:t>
            </a:r>
            <a:r>
              <a:rPr lang="en-US" sz="1600" b="1" dirty="0" err="1">
                <a:latin typeface="Courier New" pitchFamily="49" charset="0"/>
              </a:rPr>
              <a:t>pgrp</a:t>
            </a:r>
            <a:r>
              <a:rPr lang="en-US" sz="1600" b="1" dirty="0">
                <a:latin typeface="Courier New" pitchFamily="49" charset="0"/>
              </a:rPr>
              <a:t>=24817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Child2: 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>
                <a:latin typeface="Courier New" pitchFamily="49" charset="0"/>
              </a:rPr>
              <a:t>=24819 </a:t>
            </a:r>
            <a:r>
              <a:rPr lang="en-US" sz="1600" b="1" dirty="0" err="1">
                <a:latin typeface="Courier New" pitchFamily="49" charset="0"/>
              </a:rPr>
              <a:t>pgrp</a:t>
            </a:r>
            <a:r>
              <a:rPr lang="en-US" sz="1600" b="1" dirty="0">
                <a:latin typeface="Courier New" pitchFamily="49" charset="0"/>
              </a:rPr>
              <a:t>=24817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PID TTY          TIME CMD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24788 pts/2    00:00:00 </a:t>
            </a:r>
            <a:r>
              <a:rPr lang="en-US" sz="1600" b="1" dirty="0" err="1">
                <a:latin typeface="Courier New" pitchFamily="49" charset="0"/>
              </a:rPr>
              <a:t>tcsh</a:t>
            </a: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24818 pts/2    00:00:02 forks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24819 pts/2    00:00:02 forks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24820 pts/2    00:00:00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</a:t>
            </a:r>
            <a:r>
              <a:rPr lang="en-US" sz="1600" b="1" dirty="0" smtClean="0">
                <a:latin typeface="Courier New" pitchFamily="49" charset="0"/>
              </a:rPr>
              <a:t> /bin/kill </a:t>
            </a:r>
            <a:r>
              <a:rPr lang="en-US" sz="1600" b="1" dirty="0">
                <a:latin typeface="Courier New" pitchFamily="49" charset="0"/>
              </a:rPr>
              <a:t>-9 -24817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PID TTY          TIME CMD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24788 pts/2    00:00:00 </a:t>
            </a:r>
            <a:r>
              <a:rPr lang="en-US" sz="1600" b="1" dirty="0" err="1">
                <a:latin typeface="Courier New" pitchFamily="49" charset="0"/>
              </a:rPr>
              <a:t>tcsh</a:t>
            </a: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24823 pts/2    00:00:00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</a:t>
            </a:r>
          </a:p>
        </p:txBody>
      </p:sp>
      <p:sp>
        <p:nvSpPr>
          <p:cNvPr id="553992" name="Rectangle 8"/>
          <p:cNvSpPr>
            <a:spLocks noChangeArrowheads="1"/>
          </p:cNvSpPr>
          <p:nvPr/>
        </p:nvSpPr>
        <p:spPr bwMode="auto">
          <a:xfrm>
            <a:off x="4191000" y="3429000"/>
            <a:ext cx="3733800" cy="266700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lIns="45720" rIns="4572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3995" name="Rectangle 11"/>
          <p:cNvSpPr>
            <a:spLocks noChangeArrowheads="1"/>
          </p:cNvSpPr>
          <p:nvPr/>
        </p:nvSpPr>
        <p:spPr bwMode="auto">
          <a:xfrm>
            <a:off x="4191000" y="3429000"/>
            <a:ext cx="3733800" cy="504825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lIns="45720" rIns="45720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92" grpId="0" animBg="1"/>
      <p:bldP spid="553992" grpId="1" animBg="1"/>
      <p:bldP spid="55399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Sending Signals from the Keyboard</a:t>
            </a:r>
          </a:p>
        </p:txBody>
      </p:sp>
      <p:sp>
        <p:nvSpPr>
          <p:cNvPr id="55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2938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2000" dirty="0"/>
              <a:t>Typing ctrl-c (ctrl-z) </a:t>
            </a:r>
            <a:r>
              <a:rPr lang="en-US" sz="2000" dirty="0" smtClean="0"/>
              <a:t>causes the kernel to send </a:t>
            </a:r>
            <a:r>
              <a:rPr lang="en-US" sz="2000" dirty="0"/>
              <a:t>a SIGINT (SIGTSTP) to every job in the foreground process group.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SIGINT – default action is to terminate each process 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SIGTSTP – default action is to stop (suspend) each process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6096000" y="3689787"/>
            <a:ext cx="2057400" cy="16442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 bwMode="auto">
          <a:xfrm>
            <a:off x="3810000" y="3681196"/>
            <a:ext cx="2057400" cy="16442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 bwMode="auto">
          <a:xfrm>
            <a:off x="1084497" y="3681196"/>
            <a:ext cx="2514600" cy="3099375"/>
          </a:xfrm>
          <a:prstGeom prst="rect">
            <a:avLst/>
          </a:prstGeom>
          <a:solidFill>
            <a:srgbClr val="F1C7C7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4"/>
          <p:cNvSpPr>
            <a:spLocks noChangeAspect="1" noChangeArrowheads="1"/>
          </p:cNvSpPr>
          <p:nvPr/>
        </p:nvSpPr>
        <p:spPr bwMode="auto">
          <a:xfrm>
            <a:off x="1898650" y="3762375"/>
            <a:ext cx="982663" cy="8858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Fore-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job</a:t>
            </a:r>
          </a:p>
        </p:txBody>
      </p:sp>
      <p:sp>
        <p:nvSpPr>
          <p:cNvPr id="31" name="Oval 5"/>
          <p:cNvSpPr>
            <a:spLocks noChangeAspect="1" noChangeArrowheads="1"/>
          </p:cNvSpPr>
          <p:nvPr/>
        </p:nvSpPr>
        <p:spPr bwMode="auto">
          <a:xfrm>
            <a:off x="4094163" y="3762375"/>
            <a:ext cx="982662" cy="8636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Back-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job #1</a:t>
            </a:r>
          </a:p>
        </p:txBody>
      </p:sp>
      <p:sp>
        <p:nvSpPr>
          <p:cNvPr id="32" name="Oval 6"/>
          <p:cNvSpPr>
            <a:spLocks noChangeAspect="1" noChangeArrowheads="1"/>
          </p:cNvSpPr>
          <p:nvPr/>
        </p:nvSpPr>
        <p:spPr bwMode="auto">
          <a:xfrm>
            <a:off x="6248400" y="3762375"/>
            <a:ext cx="984250" cy="8858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Back-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job #2</a:t>
            </a:r>
          </a:p>
        </p:txBody>
      </p:sp>
      <p:sp>
        <p:nvSpPr>
          <p:cNvPr id="33" name="Oval 7"/>
          <p:cNvSpPr>
            <a:spLocks noChangeAspect="1" noChangeArrowheads="1"/>
          </p:cNvSpPr>
          <p:nvPr/>
        </p:nvSpPr>
        <p:spPr bwMode="auto">
          <a:xfrm>
            <a:off x="4098925" y="2438400"/>
            <a:ext cx="984250" cy="7762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b="1" dirty="0">
                <a:latin typeface="Calibri" pitchFamily="34" charset="0"/>
              </a:rPr>
              <a:t>Shell</a:t>
            </a:r>
          </a:p>
        </p:txBody>
      </p:sp>
      <p:sp>
        <p:nvSpPr>
          <p:cNvPr id="34" name="Oval 8"/>
          <p:cNvSpPr>
            <a:spLocks noChangeAspect="1" noChangeArrowheads="1"/>
          </p:cNvSpPr>
          <p:nvPr/>
        </p:nvSpPr>
        <p:spPr bwMode="auto">
          <a:xfrm>
            <a:off x="1339850" y="4948238"/>
            <a:ext cx="984250" cy="7762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sp>
        <p:nvSpPr>
          <p:cNvPr id="35" name="Oval 9"/>
          <p:cNvSpPr>
            <a:spLocks noChangeAspect="1" noChangeArrowheads="1"/>
          </p:cNvSpPr>
          <p:nvPr/>
        </p:nvSpPr>
        <p:spPr bwMode="auto">
          <a:xfrm>
            <a:off x="2465388" y="4948238"/>
            <a:ext cx="984250" cy="7762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sp>
        <p:nvSpPr>
          <p:cNvPr id="36" name="Line 10"/>
          <p:cNvSpPr>
            <a:spLocks noChangeAspect="1" noChangeShapeType="1"/>
          </p:cNvSpPr>
          <p:nvPr/>
        </p:nvSpPr>
        <p:spPr bwMode="auto">
          <a:xfrm flipH="1">
            <a:off x="1906588" y="4584700"/>
            <a:ext cx="182562" cy="369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7" name="Line 11"/>
          <p:cNvSpPr>
            <a:spLocks noChangeAspect="1" noChangeShapeType="1"/>
          </p:cNvSpPr>
          <p:nvPr/>
        </p:nvSpPr>
        <p:spPr bwMode="auto">
          <a:xfrm>
            <a:off x="2686050" y="4581525"/>
            <a:ext cx="163513" cy="361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8" name="Line 12"/>
          <p:cNvSpPr>
            <a:spLocks noChangeAspect="1" noChangeShapeType="1"/>
          </p:cNvSpPr>
          <p:nvPr/>
        </p:nvSpPr>
        <p:spPr bwMode="auto">
          <a:xfrm>
            <a:off x="4594225" y="3200400"/>
            <a:ext cx="0" cy="557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9" name="Line 13"/>
          <p:cNvSpPr>
            <a:spLocks noChangeAspect="1" noChangeShapeType="1"/>
          </p:cNvSpPr>
          <p:nvPr/>
        </p:nvSpPr>
        <p:spPr bwMode="auto">
          <a:xfrm flipH="1">
            <a:off x="2768600" y="3108325"/>
            <a:ext cx="1481138" cy="801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0" name="Line 14"/>
          <p:cNvSpPr>
            <a:spLocks noChangeAspect="1" noChangeShapeType="1"/>
          </p:cNvSpPr>
          <p:nvPr/>
        </p:nvSpPr>
        <p:spPr bwMode="auto">
          <a:xfrm>
            <a:off x="4968875" y="3068638"/>
            <a:ext cx="1412875" cy="833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Text Box 15"/>
          <p:cNvSpPr txBox="1">
            <a:spLocks noChangeAspect="1" noChangeArrowheads="1"/>
          </p:cNvSpPr>
          <p:nvPr/>
        </p:nvSpPr>
        <p:spPr bwMode="auto">
          <a:xfrm>
            <a:off x="3297238" y="26035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pid=10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pgid=10</a:t>
            </a:r>
          </a:p>
        </p:txBody>
      </p:sp>
      <p:sp>
        <p:nvSpPr>
          <p:cNvPr id="42" name="Text Box 17"/>
          <p:cNvSpPr txBox="1">
            <a:spLocks noChangeAspect="1" noChangeArrowheads="1"/>
          </p:cNvSpPr>
          <p:nvPr/>
        </p:nvSpPr>
        <p:spPr bwMode="auto">
          <a:xfrm>
            <a:off x="1084498" y="6197025"/>
            <a:ext cx="176506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i="1" dirty="0" smtClean="0">
                <a:solidFill>
                  <a:srgbClr val="C00000"/>
                </a:solidFill>
                <a:latin typeface="Calibri" pitchFamily="34" charset="0"/>
              </a:rPr>
              <a:t>Foreground </a:t>
            </a:r>
          </a:p>
          <a:p>
            <a:pPr>
              <a:lnSpc>
                <a:spcPct val="100000"/>
              </a:lnSpc>
            </a:pPr>
            <a:r>
              <a:rPr lang="en-US" sz="1600" b="1" i="1" dirty="0" smtClean="0">
                <a:solidFill>
                  <a:srgbClr val="C00000"/>
                </a:solidFill>
                <a:latin typeface="Calibri" pitchFamily="34" charset="0"/>
              </a:rPr>
              <a:t>process </a:t>
            </a:r>
            <a:r>
              <a:rPr lang="en-US" sz="1600" b="1" i="1" dirty="0">
                <a:solidFill>
                  <a:srgbClr val="C00000"/>
                </a:solidFill>
                <a:latin typeface="Calibri" pitchFamily="34" charset="0"/>
              </a:rPr>
              <a:t>group 20</a:t>
            </a:r>
          </a:p>
        </p:txBody>
      </p:sp>
      <p:sp>
        <p:nvSpPr>
          <p:cNvPr id="43" name="Text Box 19"/>
          <p:cNvSpPr txBox="1">
            <a:spLocks noChangeAspect="1" noChangeArrowheads="1"/>
          </p:cNvSpPr>
          <p:nvPr/>
        </p:nvSpPr>
        <p:spPr bwMode="auto">
          <a:xfrm>
            <a:off x="3810000" y="4724400"/>
            <a:ext cx="16291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Background</a:t>
            </a:r>
          </a:p>
          <a:p>
            <a:r>
              <a:rPr lang="en-US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group 32</a:t>
            </a:r>
          </a:p>
        </p:txBody>
      </p:sp>
      <p:sp>
        <p:nvSpPr>
          <p:cNvPr id="44" name="Text Box 20"/>
          <p:cNvSpPr txBox="1">
            <a:spLocks noChangeAspect="1" noChangeArrowheads="1"/>
          </p:cNvSpPr>
          <p:nvPr/>
        </p:nvSpPr>
        <p:spPr bwMode="auto">
          <a:xfrm>
            <a:off x="6096000" y="4749225"/>
            <a:ext cx="16291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group 40</a:t>
            </a:r>
          </a:p>
        </p:txBody>
      </p:sp>
      <p:sp>
        <p:nvSpPr>
          <p:cNvPr id="45" name="Text Box 22"/>
          <p:cNvSpPr txBox="1">
            <a:spLocks noChangeAspect="1" noChangeArrowheads="1"/>
          </p:cNvSpPr>
          <p:nvPr/>
        </p:nvSpPr>
        <p:spPr bwMode="auto">
          <a:xfrm>
            <a:off x="1098550" y="38989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pid=20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46" name="Text Box 23"/>
          <p:cNvSpPr txBox="1">
            <a:spLocks noChangeAspect="1" noChangeArrowheads="1"/>
          </p:cNvSpPr>
          <p:nvPr/>
        </p:nvSpPr>
        <p:spPr bwMode="auto">
          <a:xfrm>
            <a:off x="5038725" y="39497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pid=32</a:t>
            </a:r>
          </a:p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pgid=32</a:t>
            </a:r>
          </a:p>
        </p:txBody>
      </p:sp>
      <p:sp>
        <p:nvSpPr>
          <p:cNvPr id="47" name="Text Box 24"/>
          <p:cNvSpPr txBox="1">
            <a:spLocks noChangeAspect="1" noChangeArrowheads="1"/>
          </p:cNvSpPr>
          <p:nvPr/>
        </p:nvSpPr>
        <p:spPr bwMode="auto">
          <a:xfrm>
            <a:off x="7224929" y="3976688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pid=40</a:t>
            </a:r>
          </a:p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pgid=40</a:t>
            </a:r>
          </a:p>
        </p:txBody>
      </p:sp>
      <p:sp>
        <p:nvSpPr>
          <p:cNvPr id="48" name="Text Box 25"/>
          <p:cNvSpPr txBox="1">
            <a:spLocks noChangeAspect="1" noChangeArrowheads="1"/>
          </p:cNvSpPr>
          <p:nvPr/>
        </p:nvSpPr>
        <p:spPr bwMode="auto">
          <a:xfrm>
            <a:off x="1398588" y="57150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pid=21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49" name="Text Box 26"/>
          <p:cNvSpPr txBox="1">
            <a:spLocks noChangeAspect="1" noChangeArrowheads="1"/>
          </p:cNvSpPr>
          <p:nvPr/>
        </p:nvSpPr>
        <p:spPr bwMode="auto">
          <a:xfrm>
            <a:off x="2541588" y="57150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pid=22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</a:t>
            </a:r>
            <a:r>
              <a:rPr lang="en-US">
                <a:latin typeface="Courier New" pitchFamily="49" charset="0"/>
              </a:rPr>
              <a:t>ctrl-c</a:t>
            </a:r>
            <a:r>
              <a:rPr lang="en-US"/>
              <a:t> and </a:t>
            </a:r>
            <a:r>
              <a:rPr lang="en-US">
                <a:latin typeface="Courier New" pitchFamily="49" charset="0"/>
              </a:rPr>
              <a:t>ctrl-z</a:t>
            </a:r>
          </a:p>
        </p:txBody>
      </p:sp>
      <p:sp>
        <p:nvSpPr>
          <p:cNvPr id="556039" name="Text Box 7"/>
          <p:cNvSpPr txBox="1">
            <a:spLocks noChangeArrowheads="1"/>
          </p:cNvSpPr>
          <p:nvPr/>
        </p:nvSpPr>
        <p:spPr bwMode="auto">
          <a:xfrm>
            <a:off x="152400" y="1295401"/>
            <a:ext cx="5334000" cy="4770537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b="1" dirty="0">
                <a:latin typeface="Courier New" pitchFamily="49" charset="0"/>
              </a:rPr>
              <a:t>bluefish&gt; ./forks 17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Child: 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>
                <a:latin typeface="Courier New" pitchFamily="49" charset="0"/>
              </a:rPr>
              <a:t>=28108 </a:t>
            </a:r>
            <a:r>
              <a:rPr lang="en-US" sz="1600" b="1" dirty="0" err="1">
                <a:latin typeface="Courier New" pitchFamily="49" charset="0"/>
              </a:rPr>
              <a:t>pgrp</a:t>
            </a:r>
            <a:r>
              <a:rPr lang="en-US" sz="1600" b="1" dirty="0">
                <a:latin typeface="Courier New" pitchFamily="49" charset="0"/>
              </a:rPr>
              <a:t>=28107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Parent: 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>
                <a:latin typeface="Courier New" pitchFamily="49" charset="0"/>
              </a:rPr>
              <a:t>=28107 </a:t>
            </a:r>
            <a:r>
              <a:rPr lang="en-US" sz="1600" b="1" dirty="0" err="1">
                <a:latin typeface="Courier New" pitchFamily="49" charset="0"/>
              </a:rPr>
              <a:t>pgrp</a:t>
            </a:r>
            <a:r>
              <a:rPr lang="en-US" sz="1600" b="1" dirty="0">
                <a:latin typeface="Courier New" pitchFamily="49" charset="0"/>
              </a:rPr>
              <a:t>=28107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&lt;types ctrl-</a:t>
            </a:r>
            <a:r>
              <a:rPr lang="en-US" sz="1600" b="1" dirty="0" err="1">
                <a:latin typeface="Courier New" pitchFamily="49" charset="0"/>
              </a:rPr>
              <a:t>z</a:t>
            </a:r>
            <a:r>
              <a:rPr lang="en-US" sz="1600" b="1" dirty="0">
                <a:latin typeface="Courier New" pitchFamily="49" charset="0"/>
              </a:rPr>
              <a:t>&gt;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Suspended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bluefish&gt;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w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  PID TTY      STAT   TIME COMMAND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27699 pts/8    Ss     0:00 -</a:t>
            </a:r>
            <a:r>
              <a:rPr lang="en-US" sz="1600" b="1" dirty="0" err="1">
                <a:latin typeface="Courier New" pitchFamily="49" charset="0"/>
              </a:rPr>
              <a:t>tcsh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28107 pts/8    T      0:01 ./forks 17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28108 pts/8    T      0:01 ./forks 17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28109 pts/8    R+     0:00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w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bluefish&gt; </a:t>
            </a:r>
            <a:r>
              <a:rPr lang="en-US" sz="1600" b="1" dirty="0" err="1">
                <a:latin typeface="Courier New" pitchFamily="49" charset="0"/>
              </a:rPr>
              <a:t>fg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./forks 17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&lt;types ctrl-</a:t>
            </a:r>
            <a:r>
              <a:rPr lang="en-US" sz="1600" b="1" dirty="0" err="1">
                <a:latin typeface="Courier New" pitchFamily="49" charset="0"/>
              </a:rPr>
              <a:t>c</a:t>
            </a:r>
            <a:r>
              <a:rPr lang="en-US" sz="1600" b="1" dirty="0">
                <a:latin typeface="Courier New" pitchFamily="49" charset="0"/>
              </a:rPr>
              <a:t>&gt;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bluefish&gt;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w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  PID TTY      STAT   TIME COMMAND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27699 pts/8    Ss     0:00 -</a:t>
            </a:r>
            <a:r>
              <a:rPr lang="en-US" sz="1600" b="1" dirty="0" err="1">
                <a:latin typeface="Courier New" pitchFamily="49" charset="0"/>
              </a:rPr>
              <a:t>tcsh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28110 pts/8    R+     0:00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w</a:t>
            </a: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556041" name="Text Box 9"/>
          <p:cNvSpPr txBox="1">
            <a:spLocks noChangeArrowheads="1"/>
          </p:cNvSpPr>
          <p:nvPr/>
        </p:nvSpPr>
        <p:spPr bwMode="auto">
          <a:xfrm>
            <a:off x="5638800" y="1207402"/>
            <a:ext cx="3124200" cy="3693319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l"/>
            <a:r>
              <a:rPr lang="en-US" sz="1800" dirty="0">
                <a:latin typeface="Calibri" pitchFamily="34" charset="0"/>
              </a:rPr>
              <a:t>STAT (process state) Legend:</a:t>
            </a:r>
          </a:p>
          <a:p>
            <a:pPr algn="l"/>
            <a:endParaRPr lang="en-US" sz="1800" dirty="0">
              <a:latin typeface="Calibri" pitchFamily="34" charset="0"/>
            </a:endParaRPr>
          </a:p>
          <a:p>
            <a:pPr algn="l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First letter:</a:t>
            </a:r>
          </a:p>
          <a:p>
            <a:pPr algn="l"/>
            <a:r>
              <a:rPr lang="en-US" sz="1800" dirty="0">
                <a:latin typeface="Calibri" pitchFamily="34" charset="0"/>
              </a:rPr>
              <a:t>S: sleeping</a:t>
            </a:r>
          </a:p>
          <a:p>
            <a:pPr algn="l"/>
            <a:r>
              <a:rPr lang="en-US" sz="1800" dirty="0">
                <a:latin typeface="Calibri" pitchFamily="34" charset="0"/>
              </a:rPr>
              <a:t>T: stopped</a:t>
            </a:r>
          </a:p>
          <a:p>
            <a:pPr algn="l"/>
            <a:r>
              <a:rPr lang="en-US" sz="1800" dirty="0">
                <a:latin typeface="Calibri" pitchFamily="34" charset="0"/>
              </a:rPr>
              <a:t>R: running</a:t>
            </a:r>
          </a:p>
          <a:p>
            <a:pPr algn="l"/>
            <a:endParaRPr lang="en-US" sz="1800" dirty="0">
              <a:latin typeface="Calibri" pitchFamily="34" charset="0"/>
            </a:endParaRPr>
          </a:p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Second letter:</a:t>
            </a:r>
          </a:p>
          <a:p>
            <a:pPr algn="l"/>
            <a:r>
              <a:rPr lang="en-US" sz="1800" dirty="0">
                <a:latin typeface="Calibri" pitchFamily="34" charset="0"/>
              </a:rPr>
              <a:t>s: session leader</a:t>
            </a:r>
          </a:p>
          <a:p>
            <a:pPr algn="l"/>
            <a:r>
              <a:rPr lang="en-US" sz="1800" dirty="0">
                <a:latin typeface="Calibri" pitchFamily="34" charset="0"/>
              </a:rPr>
              <a:t>+: foreground proc group</a:t>
            </a:r>
          </a:p>
          <a:p>
            <a:pPr algn="l"/>
            <a:endParaRPr lang="en-US" sz="1800" dirty="0">
              <a:latin typeface="Calibri" pitchFamily="34" charset="0"/>
            </a:endParaRPr>
          </a:p>
          <a:p>
            <a:pPr algn="l"/>
            <a:r>
              <a:rPr lang="en-US" sz="1800" dirty="0">
                <a:latin typeface="Calibri" pitchFamily="34" charset="0"/>
              </a:rPr>
              <a:t>See “man </a:t>
            </a:r>
            <a:r>
              <a:rPr lang="en-US" sz="1800" dirty="0" err="1">
                <a:latin typeface="Calibri" pitchFamily="34" charset="0"/>
              </a:rPr>
              <a:t>ps</a:t>
            </a:r>
            <a:r>
              <a:rPr lang="en-US" sz="1800" dirty="0">
                <a:latin typeface="Calibri" pitchFamily="34" charset="0"/>
              </a:rPr>
              <a:t>” for more </a:t>
            </a:r>
          </a:p>
          <a:p>
            <a:pPr algn="l"/>
            <a:r>
              <a:rPr lang="en-US" sz="1800" dirty="0">
                <a:latin typeface="Calibri" pitchFamily="34" charset="0"/>
              </a:rPr>
              <a:t>details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Sending Signals with </a:t>
            </a:r>
            <a:r>
              <a:rPr lang="en-US">
                <a:latin typeface="Courier New" pitchFamily="49" charset="0"/>
              </a:rPr>
              <a:t>kill</a:t>
            </a:r>
            <a:r>
              <a:rPr lang="en-US"/>
              <a:t> Function</a:t>
            </a:r>
          </a:p>
        </p:txBody>
      </p:sp>
      <p:sp>
        <p:nvSpPr>
          <p:cNvPr id="557060" name="Text Box 4"/>
          <p:cNvSpPr txBox="1">
            <a:spLocks noChangeArrowheads="1"/>
          </p:cNvSpPr>
          <p:nvPr/>
        </p:nvSpPr>
        <p:spPr bwMode="auto">
          <a:xfrm>
            <a:off x="457200" y="1197678"/>
            <a:ext cx="7696200" cy="53128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normAutofit lnSpcReduction="10000"/>
          </a:bodyPr>
          <a:lstStyle/>
          <a:p>
            <a:r>
              <a:rPr lang="en-US" sz="14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400" dirty="0">
                <a:solidFill>
                  <a:srgbClr val="4A00FF"/>
                </a:solidFill>
                <a:latin typeface="Courier New"/>
                <a:cs typeface="Courier New"/>
              </a:rPr>
              <a:t>fork12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()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i-FI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400" dirty="0" err="1">
                <a:solidFill>
                  <a:srgbClr val="2D961E"/>
                </a:solidFill>
                <a:latin typeface="Courier New"/>
                <a:cs typeface="Courier New"/>
              </a:rPr>
              <a:t>pid_t</a:t>
            </a:r>
            <a:r>
              <a:rPr lang="fi-FI" sz="14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400" dirty="0" err="1">
                <a:solidFill>
                  <a:srgbClr val="C1651C"/>
                </a:solidFill>
                <a:latin typeface="Courier New"/>
                <a:cs typeface="Courier New"/>
              </a:rPr>
              <a:t>pid</a:t>
            </a:r>
            <a:r>
              <a:rPr lang="fi-FI" sz="1400" dirty="0" err="1">
                <a:solidFill>
                  <a:srgbClr val="000000"/>
                </a:solidFill>
                <a:latin typeface="Courier New"/>
                <a:cs typeface="Courier New"/>
              </a:rPr>
              <a:t>[N</a:t>
            </a:r>
            <a:r>
              <a:rPr lang="fi-FI" sz="1400" dirty="0">
                <a:solidFill>
                  <a:srgbClr val="000000"/>
                </a:solidFill>
                <a:latin typeface="Courier New"/>
                <a:cs typeface="Courier New"/>
              </a:rPr>
              <a:t>];</a:t>
            </a:r>
          </a:p>
          <a:p>
            <a:r>
              <a:rPr lang="fr-FR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4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4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400" dirty="0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fr-FR" sz="14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fr-FR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4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4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400" dirty="0" err="1">
                <a:solidFill>
                  <a:srgbClr val="C1651C"/>
                </a:solidFill>
                <a:latin typeface="Courier New"/>
                <a:cs typeface="Courier New"/>
              </a:rPr>
              <a:t>child_status</a:t>
            </a:r>
            <a:r>
              <a:rPr lang="fr-FR" sz="14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fr-FR" sz="14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4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 (i = 0; i &lt; N; i++)</a:t>
            </a:r>
          </a:p>
          <a:p>
            <a:r>
              <a:rPr lang="nb-NO" sz="14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nb-NO" sz="1400" dirty="0" err="1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nb-NO" sz="14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nb-NO" sz="14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nb-NO" sz="1400" dirty="0">
                <a:solidFill>
                  <a:srgbClr val="000000"/>
                </a:solidFill>
                <a:latin typeface="Courier New"/>
                <a:cs typeface="Courier New"/>
              </a:rPr>
              <a:t>[i] = fork()) == 0) {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400" dirty="0">
                <a:solidFill>
                  <a:srgbClr val="CB2418"/>
                </a:solidFill>
                <a:latin typeface="Courier New"/>
                <a:cs typeface="Courier New"/>
              </a:rPr>
              <a:t>/* Child: Infinite Loop */</a:t>
            </a:r>
            <a:endParaRPr lang="en-US" sz="14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4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(1)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            ;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endParaRPr lang="da-DK" sz="1400" dirty="0" smtClean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da-DK" sz="1400" dirty="0" smtClean="0">
                <a:solidFill>
                  <a:srgbClr val="000000"/>
                </a:solidFill>
                <a:latin typeface="Courier New"/>
                <a:cs typeface="Courier New"/>
              </a:rPr>
              <a:t>   </a:t>
            </a:r>
            <a:r>
              <a:rPr lang="da-DK" sz="1400" dirty="0" smtClean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4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(i = 0; i &lt; N; i++) {</a:t>
            </a:r>
          </a:p>
          <a:p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4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a-DK" sz="1400" dirty="0">
                <a:solidFill>
                  <a:srgbClr val="9D206F"/>
                </a:solidFill>
                <a:latin typeface="Courier New"/>
                <a:cs typeface="Courier New"/>
              </a:rPr>
              <a:t>"Killing </a:t>
            </a:r>
            <a:r>
              <a:rPr lang="da-DK" sz="1400" dirty="0" err="1">
                <a:solidFill>
                  <a:srgbClr val="9D206F"/>
                </a:solidFill>
                <a:latin typeface="Courier New"/>
                <a:cs typeface="Courier New"/>
              </a:rPr>
              <a:t>process</a:t>
            </a:r>
            <a:r>
              <a:rPr lang="da-DK" sz="1400" dirty="0">
                <a:solidFill>
                  <a:srgbClr val="9D206F"/>
                </a:solidFill>
                <a:latin typeface="Courier New"/>
                <a:cs typeface="Courier New"/>
              </a:rPr>
              <a:t> %d\n"</a:t>
            </a:r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da-DK" sz="14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[i]);</a:t>
            </a:r>
          </a:p>
          <a:p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400" dirty="0" err="1">
                <a:solidFill>
                  <a:srgbClr val="000000"/>
                </a:solidFill>
                <a:latin typeface="Courier New"/>
                <a:cs typeface="Courier New"/>
              </a:rPr>
              <a:t>kill</a:t>
            </a:r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a-DK" sz="14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[i], SIGINT);</a:t>
            </a:r>
          </a:p>
          <a:p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endParaRPr lang="da-DK" sz="14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4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 (i = 0; i &lt; N; i++) {</a:t>
            </a:r>
          </a:p>
          <a:p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400" dirty="0" err="1">
                <a:solidFill>
                  <a:srgbClr val="2D961E"/>
                </a:solidFill>
                <a:latin typeface="Courier New"/>
                <a:cs typeface="Courier New"/>
              </a:rPr>
              <a:t>pid_t</a:t>
            </a:r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da-DK" sz="1400" dirty="0" err="1">
                <a:solidFill>
                  <a:srgbClr val="C1651C"/>
                </a:solidFill>
                <a:latin typeface="Courier New"/>
                <a:cs typeface="Courier New"/>
              </a:rPr>
              <a:t>wpid</a:t>
            </a:r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da-DK" sz="1400" dirty="0" err="1">
                <a:solidFill>
                  <a:srgbClr val="000000"/>
                </a:solidFill>
                <a:latin typeface="Courier New"/>
                <a:cs typeface="Courier New"/>
              </a:rPr>
              <a:t>wait</a:t>
            </a:r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(&amp;</a:t>
            </a:r>
            <a:r>
              <a:rPr lang="da-DK" sz="1400" dirty="0" err="1">
                <a:solidFill>
                  <a:srgbClr val="000000"/>
                </a:solidFill>
                <a:latin typeface="Courier New"/>
                <a:cs typeface="Courier New"/>
              </a:rPr>
              <a:t>child_status</a:t>
            </a:r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400" dirty="0" err="1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 (WIFEXITED(</a:t>
            </a:r>
            <a:r>
              <a:rPr lang="da-DK" sz="1400" dirty="0" err="1">
                <a:solidFill>
                  <a:srgbClr val="000000"/>
                </a:solidFill>
                <a:latin typeface="Courier New"/>
                <a:cs typeface="Courier New"/>
              </a:rPr>
              <a:t>child_status</a:t>
            </a:r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))</a:t>
            </a:r>
          </a:p>
          <a:p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4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a-DK" sz="1400" dirty="0">
                <a:solidFill>
                  <a:srgbClr val="9D206F"/>
                </a:solidFill>
                <a:latin typeface="Courier New"/>
                <a:cs typeface="Courier New"/>
              </a:rPr>
              <a:t>"Child %d </a:t>
            </a:r>
            <a:r>
              <a:rPr lang="da-DK" sz="1400" dirty="0" err="1">
                <a:solidFill>
                  <a:srgbClr val="9D206F"/>
                </a:solidFill>
                <a:latin typeface="Courier New"/>
                <a:cs typeface="Courier New"/>
              </a:rPr>
              <a:t>terminated</a:t>
            </a:r>
            <a:r>
              <a:rPr lang="da-DK" sz="1400" dirty="0">
                <a:solidFill>
                  <a:srgbClr val="9D206F"/>
                </a:solidFill>
                <a:latin typeface="Courier New"/>
                <a:cs typeface="Courier New"/>
              </a:rPr>
              <a:t> with exit status %d\n"</a:t>
            </a:r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pl-PL" sz="1400" dirty="0">
                <a:solidFill>
                  <a:srgbClr val="000000"/>
                </a:solidFill>
                <a:latin typeface="Courier New"/>
                <a:cs typeface="Courier New"/>
              </a:rPr>
              <a:t>                   </a:t>
            </a:r>
            <a:r>
              <a:rPr lang="pl-PL" sz="1400" dirty="0" err="1">
                <a:solidFill>
                  <a:srgbClr val="000000"/>
                </a:solidFill>
                <a:latin typeface="Courier New"/>
                <a:cs typeface="Courier New"/>
              </a:rPr>
              <a:t>wpid</a:t>
            </a:r>
            <a:r>
              <a:rPr lang="pl-PL" sz="1400" dirty="0">
                <a:solidFill>
                  <a:srgbClr val="000000"/>
                </a:solidFill>
                <a:latin typeface="Courier New"/>
                <a:cs typeface="Courier New"/>
              </a:rPr>
              <a:t>, WEXITSTATUS(</a:t>
            </a:r>
            <a:r>
              <a:rPr lang="pl-PL" sz="1400" dirty="0" err="1">
                <a:solidFill>
                  <a:srgbClr val="000000"/>
                </a:solidFill>
                <a:latin typeface="Courier New"/>
                <a:cs typeface="Courier New"/>
              </a:rPr>
              <a:t>child_status</a:t>
            </a:r>
            <a:r>
              <a:rPr lang="pl-PL" sz="14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hu-HU" sz="14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hu-HU" sz="14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4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400" dirty="0">
                <a:solidFill>
                  <a:srgbClr val="9D206F"/>
                </a:solidFill>
                <a:latin typeface="Courier New"/>
                <a:cs typeface="Courier New"/>
              </a:rPr>
              <a:t>"Child %d terminated abnormally\n"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wpid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947584" y="6172200"/>
            <a:ext cx="120581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forks.c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Receiving Signals</a:t>
            </a:r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7896225" cy="1085850"/>
          </a:xfrm>
        </p:spPr>
        <p:txBody>
          <a:bodyPr/>
          <a:lstStyle/>
          <a:p>
            <a:r>
              <a:rPr lang="en-US" dirty="0"/>
              <a:t>Suppose</a:t>
            </a:r>
            <a:r>
              <a:rPr lang="en-US" dirty="0" smtClean="0"/>
              <a:t> kernel </a:t>
            </a:r>
            <a:r>
              <a:rPr lang="en-US" dirty="0"/>
              <a:t>is returning from an exception handler and is ready to pass control to process </a:t>
            </a:r>
            <a:r>
              <a:rPr lang="en-US" i="1" dirty="0" err="1"/>
              <a:t>p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 bwMode="auto">
          <a:xfrm>
            <a:off x="1815644" y="449466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815644" y="40692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815644" y="49201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815644" y="3637866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815644" y="3212416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037666" y="2590800"/>
            <a:ext cx="109716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3560658" y="2590800"/>
            <a:ext cx="108754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B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 flipH="1">
            <a:off x="2590800" y="3215600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 flipH="1">
            <a:off x="3416300" y="2590800"/>
            <a:ext cx="12700" cy="3124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5118100" y="3276600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5118100" y="3690938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5118100" y="4103688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5100638" y="4540250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5118100" y="4997450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18" name="AutoShape 27"/>
          <p:cNvSpPr>
            <a:spLocks/>
          </p:cNvSpPr>
          <p:nvPr/>
        </p:nvSpPr>
        <p:spPr bwMode="auto">
          <a:xfrm>
            <a:off x="6553200" y="3636743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9" name="Text Box 28"/>
          <p:cNvSpPr txBox="1">
            <a:spLocks noChangeArrowheads="1"/>
          </p:cNvSpPr>
          <p:nvPr/>
        </p:nvSpPr>
        <p:spPr bwMode="auto">
          <a:xfrm>
            <a:off x="6632575" y="3657966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0" name="AutoShape 29"/>
          <p:cNvSpPr>
            <a:spLocks/>
          </p:cNvSpPr>
          <p:nvPr/>
        </p:nvSpPr>
        <p:spPr bwMode="auto">
          <a:xfrm>
            <a:off x="6553200" y="4506237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1" name="Text Box 30"/>
          <p:cNvSpPr txBox="1">
            <a:spLocks noChangeArrowheads="1"/>
          </p:cNvSpPr>
          <p:nvPr/>
        </p:nvSpPr>
        <p:spPr bwMode="auto">
          <a:xfrm>
            <a:off x="6632575" y="4527460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228600" y="3962400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23" name="Down Arrow 22"/>
          <p:cNvSpPr/>
          <p:nvPr/>
        </p:nvSpPr>
        <p:spPr bwMode="auto">
          <a:xfrm>
            <a:off x="990600" y="3162300"/>
            <a:ext cx="457200" cy="24003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4" name="Line 6"/>
          <p:cNvSpPr>
            <a:spLocks noChangeShapeType="1"/>
          </p:cNvSpPr>
          <p:nvPr/>
        </p:nvSpPr>
        <p:spPr bwMode="auto">
          <a:xfrm flipH="1">
            <a:off x="2584450" y="4913376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Line 6"/>
          <p:cNvSpPr>
            <a:spLocks noChangeShapeType="1"/>
          </p:cNvSpPr>
          <p:nvPr/>
        </p:nvSpPr>
        <p:spPr bwMode="auto">
          <a:xfrm flipH="1">
            <a:off x="4184650" y="4075176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26" name="Straight Arrow Connector 25"/>
          <p:cNvCxnSpPr>
            <a:stCxn id="11" idx="1"/>
            <a:endCxn id="25" idx="0"/>
          </p:cNvCxnSpPr>
          <p:nvPr/>
        </p:nvCxnSpPr>
        <p:spPr bwMode="auto">
          <a:xfrm rot="16200000" flipH="1">
            <a:off x="3171424" y="3055600"/>
            <a:ext cx="438952" cy="160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7" name="Straight Arrow Connector 26"/>
          <p:cNvCxnSpPr>
            <a:stCxn id="25" idx="1"/>
            <a:endCxn id="24" idx="0"/>
          </p:cNvCxnSpPr>
          <p:nvPr/>
        </p:nvCxnSpPr>
        <p:spPr bwMode="auto">
          <a:xfrm rot="16200000" flipH="1" flipV="1">
            <a:off x="3178937" y="3907663"/>
            <a:ext cx="417576" cy="1593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0" name="Down Arrow 29"/>
          <p:cNvSpPr/>
          <p:nvPr/>
        </p:nvSpPr>
        <p:spPr bwMode="auto">
          <a:xfrm>
            <a:off x="4191000" y="2133600"/>
            <a:ext cx="985838" cy="2057400"/>
          </a:xfrm>
          <a:prstGeom prst="downArrow">
            <a:avLst>
              <a:gd name="adj1" fmla="val 51947"/>
              <a:gd name="adj2" fmla="val 50000"/>
            </a:avLst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scene3d>
            <a:camera prst="orthographicFront">
              <a:rot lat="0" lon="0" rev="19799999"/>
            </a:camera>
            <a:lightRig rig="threePt" dir="t"/>
          </a:scene3d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Receiving Signals</a:t>
            </a:r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7896225" cy="4972050"/>
          </a:xfrm>
        </p:spPr>
        <p:txBody>
          <a:bodyPr/>
          <a:lstStyle/>
          <a:p>
            <a:r>
              <a:rPr lang="en-US" dirty="0"/>
              <a:t>Suppose</a:t>
            </a:r>
            <a:r>
              <a:rPr lang="en-US" dirty="0" smtClean="0"/>
              <a:t> kernel </a:t>
            </a:r>
            <a:r>
              <a:rPr lang="en-US" dirty="0"/>
              <a:t>is returning from an exception handler and is ready to pass control to process </a:t>
            </a:r>
            <a:r>
              <a:rPr lang="en-US" i="1" dirty="0"/>
              <a:t>p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Kernel </a:t>
            </a:r>
            <a:r>
              <a:rPr lang="en-US" dirty="0"/>
              <a:t>computes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pnb</a:t>
            </a:r>
            <a:r>
              <a:rPr lang="en-US" dirty="0">
                <a:latin typeface="Courier New" pitchFamily="49" charset="0"/>
              </a:rPr>
              <a:t> = pending &amp; ~blocked</a:t>
            </a:r>
          </a:p>
          <a:p>
            <a:pPr lvl="1"/>
            <a:r>
              <a:rPr lang="en-US" dirty="0"/>
              <a:t>The set of pending </a:t>
            </a:r>
            <a:r>
              <a:rPr lang="en-US" dirty="0" err="1"/>
              <a:t>nonblocked</a:t>
            </a:r>
            <a:r>
              <a:rPr lang="en-US" dirty="0"/>
              <a:t> signals for process </a:t>
            </a:r>
            <a:r>
              <a:rPr lang="en-US" i="1" dirty="0"/>
              <a:t>p</a:t>
            </a:r>
            <a:r>
              <a:rPr lang="en-US" dirty="0">
                <a:latin typeface="Courier New" pitchFamily="49" charset="0"/>
              </a:rPr>
              <a:t> </a:t>
            </a:r>
          </a:p>
          <a:p>
            <a:endParaRPr lang="en-US" dirty="0" smtClean="0"/>
          </a:p>
          <a:p>
            <a:r>
              <a:rPr lang="en-US" dirty="0" smtClean="0"/>
              <a:t>If  </a:t>
            </a:r>
            <a:r>
              <a:rPr lang="en-US" dirty="0"/>
              <a:t>(</a:t>
            </a:r>
            <a:r>
              <a:rPr lang="en-US" dirty="0" err="1">
                <a:latin typeface="Courier New" pitchFamily="49" charset="0"/>
              </a:rPr>
              <a:t>pnb</a:t>
            </a:r>
            <a:r>
              <a:rPr lang="en-US" dirty="0">
                <a:latin typeface="Courier New" pitchFamily="49" charset="0"/>
              </a:rPr>
              <a:t> == 0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Pass control to next instruction in the logical flow for </a:t>
            </a:r>
            <a:r>
              <a:rPr lang="en-US" i="1" dirty="0"/>
              <a:t>p</a:t>
            </a:r>
            <a:endParaRPr lang="en-US" dirty="0"/>
          </a:p>
          <a:p>
            <a:r>
              <a:rPr lang="en-US" dirty="0"/>
              <a:t>Else</a:t>
            </a:r>
          </a:p>
          <a:p>
            <a:pPr lvl="1"/>
            <a:r>
              <a:rPr lang="en-US" dirty="0"/>
              <a:t>Choose least nonzero bit </a:t>
            </a:r>
            <a:r>
              <a:rPr lang="en-US" i="1" dirty="0"/>
              <a:t>k</a:t>
            </a:r>
            <a:r>
              <a:rPr lang="en-US" dirty="0"/>
              <a:t> in </a:t>
            </a:r>
            <a:r>
              <a:rPr lang="en-US" b="1" dirty="0" err="1">
                <a:latin typeface="Courier New" pitchFamily="49" charset="0"/>
              </a:rPr>
              <a:t>pnb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and force process </a:t>
            </a:r>
            <a:r>
              <a:rPr lang="en-US" i="1" dirty="0"/>
              <a:t>p</a:t>
            </a:r>
            <a:r>
              <a:rPr lang="en-US" dirty="0"/>
              <a:t> to </a:t>
            </a:r>
            <a:r>
              <a:rPr lang="en-US" b="1" i="1" dirty="0">
                <a:solidFill>
                  <a:srgbClr val="C00000"/>
                </a:solidFill>
              </a:rPr>
              <a:t>receive</a:t>
            </a:r>
            <a:r>
              <a:rPr lang="en-US" dirty="0"/>
              <a:t> signal </a:t>
            </a:r>
            <a:r>
              <a:rPr lang="en-US" i="1" dirty="0"/>
              <a:t>k</a:t>
            </a:r>
          </a:p>
          <a:p>
            <a:pPr lvl="1"/>
            <a:r>
              <a:rPr lang="en-US" dirty="0"/>
              <a:t>The receipt of the signal triggers some </a:t>
            </a:r>
            <a:r>
              <a:rPr lang="en-US" b="1" i="1" dirty="0">
                <a:solidFill>
                  <a:srgbClr val="C00000"/>
                </a:solidFill>
              </a:rPr>
              <a:t>action</a:t>
            </a:r>
            <a:r>
              <a:rPr lang="en-US" dirty="0"/>
              <a:t> by </a:t>
            </a:r>
            <a:r>
              <a:rPr lang="en-US" i="1" dirty="0"/>
              <a:t>p</a:t>
            </a:r>
          </a:p>
          <a:p>
            <a:pPr lvl="1"/>
            <a:r>
              <a:rPr lang="en-US" dirty="0"/>
              <a:t>Repeat for all nonzero </a:t>
            </a:r>
            <a:r>
              <a:rPr lang="en-US" i="1" dirty="0"/>
              <a:t>k</a:t>
            </a:r>
            <a:r>
              <a:rPr lang="en-US" dirty="0"/>
              <a:t> in </a:t>
            </a:r>
            <a:r>
              <a:rPr lang="en-US" b="1" dirty="0" err="1">
                <a:latin typeface="Courier New" pitchFamily="49" charset="0"/>
              </a:rPr>
              <a:t>pnb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Pass control to next instruction in logical flow for </a:t>
            </a:r>
            <a:r>
              <a:rPr lang="en-US" i="1" dirty="0"/>
              <a:t>p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/>
              <a:t>Default Actions</a:t>
            </a:r>
          </a:p>
        </p:txBody>
      </p:sp>
      <p:sp>
        <p:nvSpPr>
          <p:cNvPr id="559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Each signal type has a predefined </a:t>
            </a:r>
            <a:r>
              <a:rPr lang="en-US" i="1" dirty="0">
                <a:solidFill>
                  <a:srgbClr val="C00000"/>
                </a:solidFill>
              </a:rPr>
              <a:t>default action</a:t>
            </a:r>
            <a:r>
              <a:rPr lang="en-US" dirty="0"/>
              <a:t>, which is one of:</a:t>
            </a:r>
          </a:p>
          <a:p>
            <a:pPr lvl="1"/>
            <a:r>
              <a:rPr lang="en-US" dirty="0"/>
              <a:t>The process terminates</a:t>
            </a:r>
          </a:p>
          <a:p>
            <a:pPr lvl="1"/>
            <a:r>
              <a:rPr lang="en-US" smtClean="0"/>
              <a:t>The </a:t>
            </a:r>
            <a:r>
              <a:rPr lang="en-US" dirty="0"/>
              <a:t>process stops until restarted by a SIGCONT signal</a:t>
            </a:r>
          </a:p>
          <a:p>
            <a:pPr lvl="1"/>
            <a:r>
              <a:rPr lang="en-US" dirty="0"/>
              <a:t>The process ignores the signal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ECF Exists at All Levels of a System</a:t>
            </a:r>
            <a:endParaRPr lang="en-US" dirty="0"/>
          </a:p>
        </p:txBody>
      </p:sp>
      <p:sp>
        <p:nvSpPr>
          <p:cNvPr id="54579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96875" y="1285875"/>
            <a:ext cx="7896225" cy="4972050"/>
          </a:xfrm>
        </p:spPr>
        <p:txBody>
          <a:bodyPr/>
          <a:lstStyle/>
          <a:p>
            <a:r>
              <a:rPr lang="en-US" dirty="0" smtClean="0"/>
              <a:t>Exceptions</a:t>
            </a:r>
          </a:p>
          <a:p>
            <a:pPr lvl="1"/>
            <a:r>
              <a:rPr lang="en-US" dirty="0" smtClean="0"/>
              <a:t>Hardware and operating system kernel software</a:t>
            </a:r>
          </a:p>
          <a:p>
            <a:r>
              <a:rPr lang="en-US" dirty="0" smtClean="0"/>
              <a:t>Process Context Switch</a:t>
            </a:r>
          </a:p>
          <a:p>
            <a:pPr lvl="1"/>
            <a:r>
              <a:rPr lang="en-US" dirty="0" smtClean="0"/>
              <a:t>Hardware timer and kernel software</a:t>
            </a:r>
          </a:p>
          <a:p>
            <a:r>
              <a:rPr lang="en-US" dirty="0" smtClean="0"/>
              <a:t>Signals</a:t>
            </a:r>
          </a:p>
          <a:p>
            <a:pPr lvl="1"/>
            <a:r>
              <a:rPr lang="en-US" dirty="0" smtClean="0"/>
              <a:t>Kernel software and application software</a:t>
            </a:r>
          </a:p>
          <a:p>
            <a:r>
              <a:rPr lang="en-US" dirty="0" smtClean="0"/>
              <a:t>Nonlocal jumps</a:t>
            </a:r>
          </a:p>
          <a:p>
            <a:pPr lvl="1"/>
            <a:r>
              <a:rPr lang="en-US" dirty="0" smtClean="0"/>
              <a:t>Application code</a:t>
            </a:r>
            <a:endParaRPr lang="en-US" dirty="0"/>
          </a:p>
        </p:txBody>
      </p:sp>
      <p:sp>
        <p:nvSpPr>
          <p:cNvPr id="545797" name="AutoShape 1029"/>
          <p:cNvSpPr>
            <a:spLocks/>
          </p:cNvSpPr>
          <p:nvPr/>
        </p:nvSpPr>
        <p:spPr bwMode="auto">
          <a:xfrm>
            <a:off x="6239933" y="1481435"/>
            <a:ext cx="228600" cy="1295400"/>
          </a:xfrm>
          <a:prstGeom prst="rightBrace">
            <a:avLst>
              <a:gd name="adj1" fmla="val 104167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45798" name="Text Box 1030"/>
          <p:cNvSpPr txBox="1">
            <a:spLocks noChangeArrowheads="1"/>
          </p:cNvSpPr>
          <p:nvPr/>
        </p:nvSpPr>
        <p:spPr bwMode="auto">
          <a:xfrm>
            <a:off x="6480490" y="1900535"/>
            <a:ext cx="2206310" cy="46166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b="1" dirty="0">
                <a:latin typeface="Calibri" pitchFamily="34" charset="0"/>
              </a:rPr>
              <a:t>Previous Lecture</a:t>
            </a:r>
          </a:p>
        </p:txBody>
      </p:sp>
      <p:sp>
        <p:nvSpPr>
          <p:cNvPr id="8" name="AutoShape 1029"/>
          <p:cNvSpPr>
            <a:spLocks/>
          </p:cNvSpPr>
          <p:nvPr/>
        </p:nvSpPr>
        <p:spPr bwMode="auto">
          <a:xfrm>
            <a:off x="6248399" y="3124200"/>
            <a:ext cx="220133" cy="533400"/>
          </a:xfrm>
          <a:prstGeom prst="rightBrace">
            <a:avLst>
              <a:gd name="adj1" fmla="val 104167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" name="Text Box 1030"/>
          <p:cNvSpPr txBox="1">
            <a:spLocks noChangeArrowheads="1"/>
          </p:cNvSpPr>
          <p:nvPr/>
        </p:nvSpPr>
        <p:spPr bwMode="auto">
          <a:xfrm>
            <a:off x="6477000" y="3119735"/>
            <a:ext cx="1624547" cy="46166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This Lecture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11" name="Text Box 1030"/>
          <p:cNvSpPr txBox="1">
            <a:spLocks noChangeArrowheads="1"/>
          </p:cNvSpPr>
          <p:nvPr/>
        </p:nvSpPr>
        <p:spPr bwMode="auto">
          <a:xfrm>
            <a:off x="6477000" y="3664803"/>
            <a:ext cx="2632241" cy="830997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Textbook and </a:t>
            </a:r>
          </a:p>
          <a:p>
            <a:r>
              <a:rPr lang="en-US" dirty="0" smtClean="0">
                <a:latin typeface="Calibri" pitchFamily="34" charset="0"/>
              </a:rPr>
              <a:t>supplemental slides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12" name="AutoShape 1029"/>
          <p:cNvSpPr>
            <a:spLocks/>
          </p:cNvSpPr>
          <p:nvPr/>
        </p:nvSpPr>
        <p:spPr bwMode="auto">
          <a:xfrm>
            <a:off x="6248399" y="3771900"/>
            <a:ext cx="220133" cy="533400"/>
          </a:xfrm>
          <a:prstGeom prst="rightBrace">
            <a:avLst>
              <a:gd name="adj1" fmla="val 104167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13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78922" y="435678"/>
            <a:ext cx="7592093" cy="762000"/>
          </a:xfrm>
        </p:spPr>
        <p:txBody>
          <a:bodyPr/>
          <a:lstStyle/>
          <a:p>
            <a:r>
              <a:rPr lang="en-US"/>
              <a:t>Installing Signal Handlers</a:t>
            </a:r>
          </a:p>
        </p:txBody>
      </p:sp>
      <p:sp>
        <p:nvSpPr>
          <p:cNvPr id="56013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701087" cy="5224462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</a:rPr>
              <a:t>signal</a:t>
            </a:r>
            <a:r>
              <a:rPr lang="en-US" dirty="0"/>
              <a:t> function modifies the default action associated with the receipt of signal </a:t>
            </a:r>
            <a:r>
              <a:rPr lang="en-US" dirty="0" err="1">
                <a:latin typeface="Courier New" pitchFamily="49" charset="0"/>
              </a:rPr>
              <a:t>signum</a:t>
            </a:r>
            <a:r>
              <a:rPr lang="en-US" dirty="0"/>
              <a:t>: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handler_t</a:t>
            </a:r>
            <a:r>
              <a:rPr lang="en-US" b="1" dirty="0">
                <a:latin typeface="Courier New" pitchFamily="49" charset="0"/>
              </a:rPr>
              <a:t> *signal(</a:t>
            </a:r>
            <a:r>
              <a:rPr lang="en-US" b="1" dirty="0" err="1">
                <a:latin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signum</a:t>
            </a:r>
            <a:r>
              <a:rPr lang="en-US" b="1" dirty="0">
                <a:latin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</a:rPr>
              <a:t>handler_t</a:t>
            </a:r>
            <a:r>
              <a:rPr lang="en-US" b="1" dirty="0">
                <a:latin typeface="Courier New" pitchFamily="49" charset="0"/>
              </a:rPr>
              <a:t> *handler)</a:t>
            </a:r>
          </a:p>
          <a:p>
            <a:endParaRPr lang="en-US" dirty="0" smtClean="0"/>
          </a:p>
          <a:p>
            <a:r>
              <a:rPr lang="en-US" dirty="0" smtClean="0"/>
              <a:t>Different </a:t>
            </a:r>
            <a:r>
              <a:rPr lang="en-US" dirty="0"/>
              <a:t>values for </a:t>
            </a:r>
            <a:r>
              <a:rPr lang="en-US" dirty="0">
                <a:latin typeface="Courier New" pitchFamily="49" charset="0"/>
              </a:rPr>
              <a:t>handler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SIG_IGN: ignore signals of type </a:t>
            </a:r>
            <a:r>
              <a:rPr lang="en-US" b="1" dirty="0" err="1">
                <a:latin typeface="Courier New" pitchFamily="49" charset="0"/>
              </a:rPr>
              <a:t>signum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SIG_DFL: revert to the default action on receipt of signals of type </a:t>
            </a:r>
            <a:r>
              <a:rPr lang="en-US" b="1" dirty="0" err="1">
                <a:latin typeface="Courier New" pitchFamily="49" charset="0"/>
              </a:rPr>
              <a:t>signum</a:t>
            </a:r>
            <a:endParaRPr lang="en-US" b="1" dirty="0"/>
          </a:p>
          <a:p>
            <a:pPr lvl="1"/>
            <a:r>
              <a:rPr lang="en-US" dirty="0"/>
              <a:t>Otherwise, </a:t>
            </a:r>
            <a:r>
              <a:rPr lang="en-US" b="1" dirty="0">
                <a:latin typeface="Courier New" pitchFamily="49" charset="0"/>
              </a:rPr>
              <a:t>handler</a:t>
            </a:r>
            <a:r>
              <a:rPr lang="en-US" dirty="0"/>
              <a:t> is the address of </a:t>
            </a:r>
            <a:r>
              <a:rPr lang="en-US" dirty="0" smtClean="0"/>
              <a:t>a user-level </a:t>
            </a:r>
            <a:r>
              <a:rPr lang="en-US" b="1" i="1" dirty="0">
                <a:solidFill>
                  <a:srgbClr val="C00000"/>
                </a:solidFill>
              </a:rPr>
              <a:t>signal handler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Called when process receives signal of type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signum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lvl="2"/>
            <a:r>
              <a:rPr lang="en-US" dirty="0">
                <a:solidFill>
                  <a:schemeClr val="tx1"/>
                </a:solidFill>
              </a:rPr>
              <a:t>Referred to as </a:t>
            </a:r>
            <a:r>
              <a:rPr lang="en-US" b="1" i="1" dirty="0">
                <a:solidFill>
                  <a:srgbClr val="C00000"/>
                </a:solidFill>
              </a:rPr>
              <a:t>“installing” </a:t>
            </a:r>
            <a:r>
              <a:rPr lang="en-US" dirty="0">
                <a:solidFill>
                  <a:schemeClr val="tx1"/>
                </a:solidFill>
              </a:rPr>
              <a:t>the handler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Executing handler is called </a:t>
            </a:r>
            <a:r>
              <a:rPr lang="en-US" b="1" i="1" dirty="0">
                <a:solidFill>
                  <a:srgbClr val="C00000"/>
                </a:solidFill>
              </a:rPr>
              <a:t>“catching” </a:t>
            </a:r>
            <a:r>
              <a:rPr lang="en-US" dirty="0">
                <a:solidFill>
                  <a:schemeClr val="tx1"/>
                </a:solidFill>
              </a:rPr>
              <a:t>or </a:t>
            </a:r>
            <a:r>
              <a:rPr lang="en-US" b="1" i="1" dirty="0">
                <a:solidFill>
                  <a:srgbClr val="C00000"/>
                </a:solidFill>
              </a:rPr>
              <a:t>“handling” </a:t>
            </a:r>
            <a:r>
              <a:rPr lang="en-US" dirty="0">
                <a:solidFill>
                  <a:schemeClr val="tx1"/>
                </a:solidFill>
              </a:rPr>
              <a:t>the signal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When the handler executes its return statement, control passes back to instruction in the control flow of the process that was interrupted by receipt of the signal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5181600" cy="573087"/>
          </a:xfrm>
        </p:spPr>
        <p:txBody>
          <a:bodyPr/>
          <a:lstStyle/>
          <a:p>
            <a:r>
              <a:rPr lang="en-US" dirty="0"/>
              <a:t>Signal Handling Example</a:t>
            </a:r>
          </a:p>
        </p:txBody>
      </p:sp>
      <p:sp>
        <p:nvSpPr>
          <p:cNvPr id="524292" name="Text Box 4"/>
          <p:cNvSpPr txBox="1">
            <a:spLocks noChangeArrowheads="1"/>
          </p:cNvSpPr>
          <p:nvPr/>
        </p:nvSpPr>
        <p:spPr bwMode="auto">
          <a:xfrm>
            <a:off x="76200" y="967799"/>
            <a:ext cx="8991600" cy="5509201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sigint_handler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BA8C1C"/>
                </a:solidFill>
                <a:latin typeface="Courier New"/>
                <a:cs typeface="Courier New"/>
              </a:rPr>
              <a:t>sig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SIGINT handler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B7898A"/>
                </a:solidFill>
                <a:latin typeface="Courier New"/>
                <a:cs typeface="Courier New"/>
              </a:rPr>
              <a:t>"So you think you can stop the bomb with ctrl-c, do you?\n"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sleep(2);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B7898A"/>
                </a:solidFill>
                <a:latin typeface="Courier New"/>
                <a:cs typeface="Courier New"/>
              </a:rPr>
              <a:t>"Well..."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fflush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stdout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sleep(1);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printf(</a:t>
            </a:r>
            <a:r>
              <a:rPr lang="ro-RO" sz="1600" dirty="0">
                <a:solidFill>
                  <a:srgbClr val="B7898A"/>
                </a:solidFill>
                <a:latin typeface="Courier New"/>
                <a:cs typeface="Courier New"/>
              </a:rPr>
              <a:t>"OK. :-)\n"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ro-RO" sz="1600" dirty="0" smtClean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ro-RO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argc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, char**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ro-RO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ro-RO" sz="1600" dirty="0">
                <a:solidFill>
                  <a:srgbClr val="CB2418"/>
                </a:solidFill>
                <a:latin typeface="Courier New"/>
                <a:cs typeface="Courier New"/>
              </a:rPr>
              <a:t>/* Install the SIGINT handler */</a:t>
            </a:r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ro-RO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(signal(SIGINT, sigint_handler) == SIG_ERR)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    unix_error(</a:t>
            </a:r>
            <a:r>
              <a:rPr lang="ro-RO" sz="1600" dirty="0">
                <a:solidFill>
                  <a:srgbClr val="B7898A"/>
                </a:solidFill>
                <a:latin typeface="Courier New"/>
                <a:cs typeface="Courier New"/>
              </a:rPr>
              <a:t>"signal error"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ro-RO" sz="1600" dirty="0">
                <a:solidFill>
                  <a:srgbClr val="CB2418"/>
                </a:solidFill>
                <a:latin typeface="Courier New"/>
                <a:cs typeface="Courier New"/>
              </a:rPr>
              <a:t>/* Wait for the receipt of a signal */</a:t>
            </a:r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pause();</a:t>
            </a:r>
          </a:p>
          <a:p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0;</a:t>
            </a:r>
          </a:p>
          <a:p>
            <a:r>
              <a:rPr lang="is-I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is-I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06078" y="6096000"/>
            <a:ext cx="861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sigint.c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 sz="3400"/>
              <a:t>Signals Handlers as Concurrent Flows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7388" cy="1295400"/>
          </a:xfrm>
        </p:spPr>
        <p:txBody>
          <a:bodyPr/>
          <a:lstStyle/>
          <a:p>
            <a:r>
              <a:rPr lang="en-US" dirty="0"/>
              <a:t>A signal handler is a separate logical flow </a:t>
            </a:r>
            <a:r>
              <a:rPr lang="en-US" dirty="0" smtClean="0"/>
              <a:t>(not process) that </a:t>
            </a:r>
            <a:r>
              <a:rPr lang="en-US" dirty="0"/>
              <a:t>runs concurrently with the main </a:t>
            </a:r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657415" name="Line 7"/>
          <p:cNvSpPr>
            <a:spLocks noChangeShapeType="1"/>
          </p:cNvSpPr>
          <p:nvPr/>
        </p:nvSpPr>
        <p:spPr bwMode="auto">
          <a:xfrm>
            <a:off x="2987675" y="4343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16" name="Text Box 8"/>
          <p:cNvSpPr txBox="1">
            <a:spLocks noChangeArrowheads="1"/>
          </p:cNvSpPr>
          <p:nvPr/>
        </p:nvSpPr>
        <p:spPr bwMode="auto">
          <a:xfrm>
            <a:off x="2420938" y="3124200"/>
            <a:ext cx="1284287" cy="10699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i="1" dirty="0">
                <a:solidFill>
                  <a:srgbClr val="C00000"/>
                </a:solidFill>
                <a:latin typeface="Calibri" pitchFamily="34" charset="0"/>
              </a:rPr>
              <a:t>Process A 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alibri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while (1)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;</a:t>
            </a:r>
          </a:p>
        </p:txBody>
      </p:sp>
      <p:sp>
        <p:nvSpPr>
          <p:cNvPr id="657417" name="Text Box 9"/>
          <p:cNvSpPr txBox="1">
            <a:spLocks noChangeArrowheads="1"/>
          </p:cNvSpPr>
          <p:nvPr/>
        </p:nvSpPr>
        <p:spPr bwMode="auto">
          <a:xfrm>
            <a:off x="3944938" y="3124200"/>
            <a:ext cx="1406525" cy="13144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alibri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handler(){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…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657418" name="Text Box 10"/>
          <p:cNvSpPr txBox="1">
            <a:spLocks noChangeArrowheads="1"/>
          </p:cNvSpPr>
          <p:nvPr/>
        </p:nvSpPr>
        <p:spPr bwMode="auto">
          <a:xfrm>
            <a:off x="5468938" y="3124200"/>
            <a:ext cx="99007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657419" name="Line 11"/>
          <p:cNvSpPr>
            <a:spLocks noChangeShapeType="1"/>
          </p:cNvSpPr>
          <p:nvPr/>
        </p:nvSpPr>
        <p:spPr bwMode="auto">
          <a:xfrm>
            <a:off x="4511675" y="4953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0" name="Line 12"/>
          <p:cNvSpPr>
            <a:spLocks noChangeShapeType="1"/>
          </p:cNvSpPr>
          <p:nvPr/>
        </p:nvSpPr>
        <p:spPr bwMode="auto">
          <a:xfrm>
            <a:off x="6035675" y="46482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1" name="Line 13"/>
          <p:cNvSpPr>
            <a:spLocks noChangeShapeType="1"/>
          </p:cNvSpPr>
          <p:nvPr/>
        </p:nvSpPr>
        <p:spPr bwMode="auto">
          <a:xfrm>
            <a:off x="2987675" y="5257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2" name="Line 14"/>
          <p:cNvSpPr>
            <a:spLocks noChangeShapeType="1"/>
          </p:cNvSpPr>
          <p:nvPr/>
        </p:nvSpPr>
        <p:spPr bwMode="auto">
          <a:xfrm>
            <a:off x="6035675" y="5562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3" name="Line 15"/>
          <p:cNvSpPr>
            <a:spLocks noChangeShapeType="1"/>
          </p:cNvSpPr>
          <p:nvPr/>
        </p:nvSpPr>
        <p:spPr bwMode="auto">
          <a:xfrm>
            <a:off x="2530475" y="46482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4" name="Line 16"/>
          <p:cNvSpPr>
            <a:spLocks noChangeShapeType="1"/>
          </p:cNvSpPr>
          <p:nvPr/>
        </p:nvSpPr>
        <p:spPr bwMode="auto">
          <a:xfrm>
            <a:off x="2530475" y="49530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5" name="Line 17"/>
          <p:cNvSpPr>
            <a:spLocks noChangeShapeType="1"/>
          </p:cNvSpPr>
          <p:nvPr/>
        </p:nvSpPr>
        <p:spPr bwMode="auto">
          <a:xfrm>
            <a:off x="2530475" y="52578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6" name="Line 18"/>
          <p:cNvSpPr>
            <a:spLocks noChangeShapeType="1"/>
          </p:cNvSpPr>
          <p:nvPr/>
        </p:nvSpPr>
        <p:spPr bwMode="auto">
          <a:xfrm>
            <a:off x="2530475" y="55626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7" name="Line 19"/>
          <p:cNvSpPr>
            <a:spLocks noChangeShapeType="1"/>
          </p:cNvSpPr>
          <p:nvPr/>
        </p:nvSpPr>
        <p:spPr bwMode="auto">
          <a:xfrm>
            <a:off x="2530475" y="58674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9" name="Text Box 1031"/>
          <p:cNvSpPr txBox="1">
            <a:spLocks noChangeArrowheads="1"/>
          </p:cNvSpPr>
          <p:nvPr/>
        </p:nvSpPr>
        <p:spPr bwMode="auto">
          <a:xfrm>
            <a:off x="990600" y="4796135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20" name="Down Arrow 19"/>
          <p:cNvSpPr/>
          <p:nvPr/>
        </p:nvSpPr>
        <p:spPr bwMode="auto">
          <a:xfrm>
            <a:off x="1732253" y="4419600"/>
            <a:ext cx="457200" cy="16002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 bwMode="auto">
          <a:xfrm>
            <a:off x="2771015" y="472440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2771015" y="5149850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609600"/>
            <a:ext cx="7592093" cy="762000"/>
          </a:xfrm>
        </p:spPr>
        <p:txBody>
          <a:bodyPr/>
          <a:lstStyle/>
          <a:p>
            <a:pPr marL="0" indent="0"/>
            <a:r>
              <a:rPr lang="en-US" sz="3400" dirty="0"/>
              <a:t>Another View of Signal Handlers as Concurrent Flows</a:t>
            </a:r>
          </a:p>
        </p:txBody>
      </p:sp>
      <p:sp>
        <p:nvSpPr>
          <p:cNvPr id="658472" name="Text Box 40"/>
          <p:cNvSpPr txBox="1">
            <a:spLocks noChangeArrowheads="1"/>
          </p:cNvSpPr>
          <p:nvPr/>
        </p:nvSpPr>
        <p:spPr bwMode="auto">
          <a:xfrm>
            <a:off x="697782" y="2667000"/>
            <a:ext cx="1615286" cy="64633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800" b="1" dirty="0">
                <a:latin typeface="Calibri" pitchFamily="34" charset="0"/>
              </a:rPr>
              <a:t>Signal </a:t>
            </a:r>
            <a:r>
              <a:rPr lang="en-US" sz="1800" b="1" dirty="0" smtClean="0">
                <a:latin typeface="Calibri" pitchFamily="34" charset="0"/>
              </a:rPr>
              <a:t>delivered</a:t>
            </a:r>
          </a:p>
          <a:p>
            <a:r>
              <a:rPr lang="en-US" sz="1800" dirty="0" smtClean="0">
                <a:latin typeface="Calibri" pitchFamily="34" charset="0"/>
              </a:rPr>
              <a:t>to process A</a:t>
            </a:r>
            <a:endParaRPr lang="en-US" sz="1800" b="1" dirty="0">
              <a:latin typeface="Calibri" pitchFamily="34" charset="0"/>
            </a:endParaRPr>
          </a:p>
        </p:txBody>
      </p:sp>
      <p:sp>
        <p:nvSpPr>
          <p:cNvPr id="658473" name="Line 41"/>
          <p:cNvSpPr>
            <a:spLocks noChangeShapeType="1"/>
          </p:cNvSpPr>
          <p:nvPr/>
        </p:nvSpPr>
        <p:spPr bwMode="auto">
          <a:xfrm>
            <a:off x="2362200" y="2851666"/>
            <a:ext cx="381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45720" rIns="45720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8474" name="Text Box 42"/>
          <p:cNvSpPr txBox="1">
            <a:spLocks noChangeArrowheads="1"/>
          </p:cNvSpPr>
          <p:nvPr/>
        </p:nvSpPr>
        <p:spPr bwMode="auto">
          <a:xfrm>
            <a:off x="781138" y="4132052"/>
            <a:ext cx="1531316" cy="64633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800" b="1" dirty="0">
                <a:latin typeface="Calibri" pitchFamily="34" charset="0"/>
              </a:rPr>
              <a:t>Signal </a:t>
            </a:r>
            <a:r>
              <a:rPr lang="en-US" sz="1800" b="1" dirty="0" smtClean="0">
                <a:latin typeface="Calibri" pitchFamily="34" charset="0"/>
              </a:rPr>
              <a:t>received</a:t>
            </a:r>
          </a:p>
          <a:p>
            <a:r>
              <a:rPr lang="en-US" sz="1800" dirty="0" smtClean="0">
                <a:latin typeface="Calibri" pitchFamily="34" charset="0"/>
              </a:rPr>
              <a:t>by process A</a:t>
            </a:r>
            <a:endParaRPr lang="en-US" sz="1800" b="1" dirty="0">
              <a:latin typeface="Calibri" pitchFamily="34" charset="0"/>
            </a:endParaRPr>
          </a:p>
        </p:txBody>
      </p:sp>
      <p:sp>
        <p:nvSpPr>
          <p:cNvPr id="658475" name="Line 43"/>
          <p:cNvSpPr>
            <a:spLocks noChangeShapeType="1"/>
          </p:cNvSpPr>
          <p:nvPr/>
        </p:nvSpPr>
        <p:spPr bwMode="auto">
          <a:xfrm>
            <a:off x="2362200" y="4316718"/>
            <a:ext cx="381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45720" rIns="45720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2771015" y="388506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2771015" y="34596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2771015" y="4310510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2771015" y="3028266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2771015" y="2602816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2993037" y="1981200"/>
            <a:ext cx="109716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itchFamily="34" charset="0"/>
              </a:rPr>
              <a:t>Process </a:t>
            </a:r>
            <a:r>
              <a:rPr lang="en-US" sz="1800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bri" pitchFamily="34" charset="0"/>
              </a:rPr>
              <a:t>A</a:t>
            </a:r>
            <a:endParaRPr lang="en-US" sz="1800" i="1" dirty="0">
              <a:solidFill>
                <a:schemeClr val="accent6">
                  <a:lumMod val="60000"/>
                  <a:lumOff val="40000"/>
                </a:schemeClr>
              </a:solidFill>
              <a:latin typeface="Calibri" pitchFamily="34" charset="0"/>
            </a:endParaRP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4516029" y="1981200"/>
            <a:ext cx="108754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Process </a:t>
            </a:r>
            <a:r>
              <a:rPr lang="en-US" sz="1800" i="1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B</a:t>
            </a:r>
            <a:endParaRPr lang="en-US" sz="1800" i="1" dirty="0">
              <a:solidFill>
                <a:schemeClr val="bg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48" name="Line 6"/>
          <p:cNvSpPr>
            <a:spLocks noChangeShapeType="1"/>
          </p:cNvSpPr>
          <p:nvPr/>
        </p:nvSpPr>
        <p:spPr bwMode="auto">
          <a:xfrm flipH="1">
            <a:off x="3546171" y="2606000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9" name="Line 11"/>
          <p:cNvSpPr>
            <a:spLocks noChangeShapeType="1"/>
          </p:cNvSpPr>
          <p:nvPr/>
        </p:nvSpPr>
        <p:spPr bwMode="auto">
          <a:xfrm flipH="1">
            <a:off x="4371671" y="1981200"/>
            <a:ext cx="12700" cy="393192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0" name="Text Box 12"/>
          <p:cNvSpPr txBox="1">
            <a:spLocks noChangeArrowheads="1"/>
          </p:cNvSpPr>
          <p:nvPr/>
        </p:nvSpPr>
        <p:spPr bwMode="auto">
          <a:xfrm>
            <a:off x="5472451" y="2667000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</a:t>
            </a:r>
            <a:r>
              <a:rPr lang="en-US" sz="1600" dirty="0" smtClean="0">
                <a:latin typeface="Calibri" pitchFamily="34" charset="0"/>
              </a:rPr>
              <a:t>code (main)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1" name="Text Box 13"/>
          <p:cNvSpPr txBox="1">
            <a:spLocks noChangeArrowheads="1"/>
          </p:cNvSpPr>
          <p:nvPr/>
        </p:nvSpPr>
        <p:spPr bwMode="auto">
          <a:xfrm>
            <a:off x="5472451" y="3081338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52" name="Text Box 14"/>
          <p:cNvSpPr txBox="1">
            <a:spLocks noChangeArrowheads="1"/>
          </p:cNvSpPr>
          <p:nvPr/>
        </p:nvSpPr>
        <p:spPr bwMode="auto">
          <a:xfrm>
            <a:off x="5472451" y="3494088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</a:t>
            </a:r>
            <a:r>
              <a:rPr lang="en-US" sz="1600" dirty="0" smtClean="0">
                <a:latin typeface="Calibri" pitchFamily="34" charset="0"/>
              </a:rPr>
              <a:t>code (main)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3" name="Text Box 15"/>
          <p:cNvSpPr txBox="1">
            <a:spLocks noChangeArrowheads="1"/>
          </p:cNvSpPr>
          <p:nvPr/>
        </p:nvSpPr>
        <p:spPr bwMode="auto">
          <a:xfrm>
            <a:off x="5454989" y="3930650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54" name="Text Box 16"/>
          <p:cNvSpPr txBox="1">
            <a:spLocks noChangeArrowheads="1"/>
          </p:cNvSpPr>
          <p:nvPr/>
        </p:nvSpPr>
        <p:spPr bwMode="auto">
          <a:xfrm>
            <a:off x="5472451" y="4343400"/>
            <a:ext cx="184274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</a:t>
            </a:r>
            <a:r>
              <a:rPr lang="en-US" sz="1600" dirty="0" smtClean="0">
                <a:latin typeface="Calibri" pitchFamily="34" charset="0"/>
              </a:rPr>
              <a:t>code (handler)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5" name="AutoShape 27"/>
          <p:cNvSpPr>
            <a:spLocks/>
          </p:cNvSpPr>
          <p:nvPr/>
        </p:nvSpPr>
        <p:spPr bwMode="auto">
          <a:xfrm>
            <a:off x="7508571" y="3027143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6" name="Text Box 28"/>
          <p:cNvSpPr txBox="1">
            <a:spLocks noChangeArrowheads="1"/>
          </p:cNvSpPr>
          <p:nvPr/>
        </p:nvSpPr>
        <p:spPr bwMode="auto">
          <a:xfrm>
            <a:off x="7587946" y="3048366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AutoShape 29"/>
          <p:cNvSpPr>
            <a:spLocks/>
          </p:cNvSpPr>
          <p:nvPr/>
        </p:nvSpPr>
        <p:spPr bwMode="auto">
          <a:xfrm>
            <a:off x="7508571" y="3896637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8" name="Text Box 30"/>
          <p:cNvSpPr txBox="1">
            <a:spLocks noChangeArrowheads="1"/>
          </p:cNvSpPr>
          <p:nvPr/>
        </p:nvSpPr>
        <p:spPr bwMode="auto">
          <a:xfrm>
            <a:off x="7587946" y="3917860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9" name="Line 6"/>
          <p:cNvSpPr>
            <a:spLocks noChangeShapeType="1"/>
          </p:cNvSpPr>
          <p:nvPr/>
        </p:nvSpPr>
        <p:spPr bwMode="auto">
          <a:xfrm flipH="1">
            <a:off x="3539821" y="43037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Line 6"/>
          <p:cNvSpPr>
            <a:spLocks noChangeShapeType="1"/>
          </p:cNvSpPr>
          <p:nvPr/>
        </p:nvSpPr>
        <p:spPr bwMode="auto">
          <a:xfrm flipH="1">
            <a:off x="5140021" y="34655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61" name="Straight Arrow Connector 60"/>
          <p:cNvCxnSpPr>
            <a:stCxn id="48" idx="1"/>
            <a:endCxn id="60" idx="0"/>
          </p:cNvCxnSpPr>
          <p:nvPr/>
        </p:nvCxnSpPr>
        <p:spPr bwMode="auto">
          <a:xfrm rot="16200000" flipH="1">
            <a:off x="4123620" y="2449175"/>
            <a:ext cx="438952" cy="1593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2" name="Straight Arrow Connector 61"/>
          <p:cNvCxnSpPr>
            <a:stCxn id="60" idx="1"/>
            <a:endCxn id="59" idx="0"/>
          </p:cNvCxnSpPr>
          <p:nvPr/>
        </p:nvCxnSpPr>
        <p:spPr bwMode="auto">
          <a:xfrm rot="16200000" flipH="1" flipV="1">
            <a:off x="4131133" y="3294888"/>
            <a:ext cx="417576" cy="160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1" name="Line 6"/>
          <p:cNvSpPr>
            <a:spLocks noChangeShapeType="1"/>
          </p:cNvSpPr>
          <p:nvPr/>
        </p:nvSpPr>
        <p:spPr bwMode="auto">
          <a:xfrm flipH="1">
            <a:off x="3538270" y="4724400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2" name="Line 6"/>
          <p:cNvSpPr>
            <a:spLocks noChangeShapeType="1"/>
          </p:cNvSpPr>
          <p:nvPr/>
        </p:nvSpPr>
        <p:spPr bwMode="auto">
          <a:xfrm flipH="1">
            <a:off x="3538270" y="51419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3" name="Text Box 15"/>
          <p:cNvSpPr txBox="1">
            <a:spLocks noChangeArrowheads="1"/>
          </p:cNvSpPr>
          <p:nvPr/>
        </p:nvSpPr>
        <p:spPr bwMode="auto">
          <a:xfrm>
            <a:off x="5457541" y="4766846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5474684" y="5181600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</a:t>
            </a:r>
            <a:r>
              <a:rPr lang="en-US" sz="1600" dirty="0" smtClean="0">
                <a:latin typeface="Calibri" pitchFamily="34" charset="0"/>
              </a:rPr>
              <a:t>code (main)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3130739" y="2709446"/>
            <a:ext cx="374461" cy="3385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baseline="-25000" dirty="0" err="1">
                <a:latin typeface="Calibri" pitchFamily="34" charset="0"/>
              </a:rPr>
              <a:t>curr</a:t>
            </a:r>
            <a:endParaRPr lang="en-US" sz="1600" baseline="-25000" dirty="0">
              <a:latin typeface="Calibri" pitchFamily="34" charset="0"/>
            </a:endParaRPr>
          </a:p>
        </p:txBody>
      </p:sp>
      <p:sp>
        <p:nvSpPr>
          <p:cNvPr id="38" name="Text Box 37"/>
          <p:cNvSpPr txBox="1">
            <a:spLocks noChangeArrowheads="1"/>
          </p:cNvSpPr>
          <p:nvPr/>
        </p:nvSpPr>
        <p:spPr bwMode="auto">
          <a:xfrm>
            <a:off x="3124200" y="5071646"/>
            <a:ext cx="397994" cy="3385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baseline="-25000" dirty="0" err="1">
                <a:latin typeface="Calibri" pitchFamily="34" charset="0"/>
              </a:rPr>
              <a:t>next</a:t>
            </a:r>
            <a:endParaRPr lang="en-US" sz="1600" baseline="-25000" dirty="0">
              <a:latin typeface="Calibri" pitchFamily="34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3505200" y="2977086"/>
            <a:ext cx="91440" cy="91440"/>
          </a:xfrm>
          <a:prstGeom prst="ellipse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 bwMode="auto">
          <a:xfrm>
            <a:off x="3489960" y="5122652"/>
            <a:ext cx="91440" cy="91440"/>
          </a:xfrm>
          <a:prstGeom prst="ellipse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Signal Handlers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619125"/>
          </a:xfrm>
        </p:spPr>
        <p:txBody>
          <a:bodyPr/>
          <a:lstStyle/>
          <a:p>
            <a:r>
              <a:rPr lang="en-US" dirty="0" smtClean="0"/>
              <a:t>Handlers can be interrupted by other handlers</a:t>
            </a:r>
          </a:p>
        </p:txBody>
      </p:sp>
      <p:sp>
        <p:nvSpPr>
          <p:cNvPr id="4" name="Line 93"/>
          <p:cNvSpPr>
            <a:spLocks noChangeShapeType="1"/>
          </p:cNvSpPr>
          <p:nvPr/>
        </p:nvSpPr>
        <p:spPr bwMode="auto">
          <a:xfrm>
            <a:off x="2844290" y="282256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" name="Line 94"/>
          <p:cNvSpPr>
            <a:spLocks noChangeShapeType="1"/>
          </p:cNvSpPr>
          <p:nvPr/>
        </p:nvSpPr>
        <p:spPr bwMode="auto">
          <a:xfrm>
            <a:off x="2850640" y="3427403"/>
            <a:ext cx="2400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6" name="Line 96"/>
          <p:cNvSpPr>
            <a:spLocks noChangeShapeType="1"/>
          </p:cNvSpPr>
          <p:nvPr/>
        </p:nvSpPr>
        <p:spPr bwMode="auto">
          <a:xfrm flipH="1" flipV="1">
            <a:off x="5198533" y="4116924"/>
            <a:ext cx="2355340" cy="53179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7" name="Line 97"/>
          <p:cNvSpPr>
            <a:spLocks noChangeShapeType="1"/>
          </p:cNvSpPr>
          <p:nvPr/>
        </p:nvSpPr>
        <p:spPr bwMode="auto">
          <a:xfrm>
            <a:off x="2845877" y="4108440"/>
            <a:ext cx="3175" cy="876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3033202" y="2825740"/>
            <a:ext cx="2051032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 smtClean="0">
                <a:latin typeface="Helvetica" charset="0"/>
              </a:rPr>
              <a:t>(2) Control </a:t>
            </a:r>
            <a:r>
              <a:rPr lang="en-US" sz="1600" i="1" dirty="0">
                <a:latin typeface="Helvetica" charset="0"/>
              </a:rPr>
              <a:t>passes </a:t>
            </a:r>
            <a:r>
              <a:rPr lang="en-US" sz="1600" i="1" dirty="0" smtClean="0">
                <a:latin typeface="Helvetica" charset="0"/>
              </a:rPr>
              <a:t>to handler S</a:t>
            </a:r>
            <a:endParaRPr lang="en-US" sz="1600" i="1" dirty="0">
              <a:latin typeface="Helvetica" charset="0"/>
            </a:endParaRPr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2017189" y="2286000"/>
            <a:ext cx="1644643" cy="33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 smtClean="0">
                <a:latin typeface="Helvetica" charset="0"/>
              </a:rPr>
              <a:t> Main program</a:t>
            </a:r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5612346" y="4571994"/>
            <a:ext cx="1478488" cy="828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 smtClean="0">
                <a:latin typeface="Helvetica" charset="0"/>
              </a:rPr>
              <a:t>(5) Handler T</a:t>
            </a:r>
            <a:endParaRPr lang="en-US" sz="1600" i="1" dirty="0">
              <a:latin typeface="Helvetica" charset="0"/>
            </a:endParaRPr>
          </a:p>
          <a:p>
            <a:r>
              <a:rPr lang="en-US" sz="1600" i="1" dirty="0">
                <a:latin typeface="Helvetica" charset="0"/>
              </a:rPr>
              <a:t>returns to </a:t>
            </a:r>
            <a:r>
              <a:rPr lang="en-US" sz="1600" i="1" dirty="0" smtClean="0">
                <a:latin typeface="Helvetica" charset="0"/>
              </a:rPr>
              <a:t>handler S</a:t>
            </a:r>
            <a:endParaRPr lang="en-US" sz="1600" i="1" dirty="0">
              <a:latin typeface="Helvetica" charset="0"/>
            </a:endParaRPr>
          </a:p>
        </p:txBody>
      </p:sp>
      <p:sp>
        <p:nvSpPr>
          <p:cNvPr id="11" name="Text Box 101"/>
          <p:cNvSpPr txBox="1">
            <a:spLocks noChangeArrowheads="1"/>
          </p:cNvSpPr>
          <p:nvPr/>
        </p:nvSpPr>
        <p:spPr bwMode="auto">
          <a:xfrm>
            <a:off x="2341052" y="3144828"/>
            <a:ext cx="54725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 i="1">
                <a:latin typeface="Helvetica" charset="0"/>
              </a:rPr>
              <a:t>I</a:t>
            </a:r>
            <a:r>
              <a:rPr lang="en-US" sz="1600" i="1" baseline="-25000">
                <a:latin typeface="Helvetica" charset="0"/>
              </a:rPr>
              <a:t>curr</a:t>
            </a:r>
            <a:endParaRPr lang="en-US" sz="1600" i="1">
              <a:latin typeface="Helvetica" charset="0"/>
            </a:endParaRPr>
          </a:p>
        </p:txBody>
      </p:sp>
      <p:sp>
        <p:nvSpPr>
          <p:cNvPr id="12" name="Text Box 102"/>
          <p:cNvSpPr txBox="1">
            <a:spLocks noChangeArrowheads="1"/>
          </p:cNvSpPr>
          <p:nvPr/>
        </p:nvSpPr>
        <p:spPr bwMode="auto">
          <a:xfrm>
            <a:off x="2341052" y="3849678"/>
            <a:ext cx="56106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 i="1" dirty="0" err="1">
                <a:latin typeface="Helvetica" charset="0"/>
              </a:rPr>
              <a:t>I</a:t>
            </a:r>
            <a:r>
              <a:rPr lang="en-US" sz="1600" i="1" baseline="-25000" dirty="0" err="1">
                <a:latin typeface="Helvetica" charset="0"/>
              </a:rPr>
              <a:t>next</a:t>
            </a:r>
            <a:endParaRPr lang="en-US" sz="1600" i="1" dirty="0">
              <a:latin typeface="Helvetica" charset="0"/>
            </a:endParaRPr>
          </a:p>
        </p:txBody>
      </p:sp>
      <p:sp>
        <p:nvSpPr>
          <p:cNvPr id="13" name="Rectangle 105"/>
          <p:cNvSpPr>
            <a:spLocks noChangeArrowheads="1"/>
          </p:cNvSpPr>
          <p:nvPr/>
        </p:nvSpPr>
        <p:spPr bwMode="auto">
          <a:xfrm>
            <a:off x="436033" y="3105157"/>
            <a:ext cx="1917701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 smtClean="0">
                <a:latin typeface="Helvetica" charset="0"/>
              </a:rPr>
              <a:t>(1) Program catches signal s</a:t>
            </a:r>
            <a:endParaRPr lang="en-US" sz="1600" i="1" dirty="0">
              <a:latin typeface="Helvetica" charset="0"/>
            </a:endParaRPr>
          </a:p>
        </p:txBody>
      </p:sp>
      <p:sp>
        <p:nvSpPr>
          <p:cNvPr id="14" name="Rectangle 99"/>
          <p:cNvSpPr>
            <a:spLocks noChangeArrowheads="1"/>
          </p:cNvSpPr>
          <p:nvPr/>
        </p:nvSpPr>
        <p:spPr bwMode="auto">
          <a:xfrm>
            <a:off x="4595290" y="2286000"/>
            <a:ext cx="1280576" cy="33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 smtClean="0">
                <a:latin typeface="Helvetica" charset="0"/>
              </a:rPr>
              <a:t> Handler S</a:t>
            </a:r>
          </a:p>
        </p:txBody>
      </p:sp>
      <p:sp>
        <p:nvSpPr>
          <p:cNvPr id="15" name="Rectangle 99"/>
          <p:cNvSpPr>
            <a:spLocks noChangeArrowheads="1"/>
          </p:cNvSpPr>
          <p:nvPr/>
        </p:nvSpPr>
        <p:spPr bwMode="auto">
          <a:xfrm>
            <a:off x="6949024" y="2286000"/>
            <a:ext cx="1280576" cy="33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 smtClean="0">
                <a:latin typeface="Helvetica" charset="0"/>
              </a:rPr>
              <a:t> Handler T</a:t>
            </a:r>
          </a:p>
        </p:txBody>
      </p:sp>
      <p:sp>
        <p:nvSpPr>
          <p:cNvPr id="16" name="Rectangle 105"/>
          <p:cNvSpPr>
            <a:spLocks noChangeArrowheads="1"/>
          </p:cNvSpPr>
          <p:nvPr/>
        </p:nvSpPr>
        <p:spPr bwMode="auto">
          <a:xfrm>
            <a:off x="3369734" y="3600457"/>
            <a:ext cx="1854200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 smtClean="0">
                <a:latin typeface="Helvetica" charset="0"/>
              </a:rPr>
              <a:t>(3) Program catches signal t</a:t>
            </a:r>
            <a:endParaRPr lang="en-US" sz="1600" i="1" dirty="0">
              <a:latin typeface="Helvetica" charset="0"/>
            </a:endParaRPr>
          </a:p>
        </p:txBody>
      </p:sp>
      <p:sp>
        <p:nvSpPr>
          <p:cNvPr id="17" name="Line 93"/>
          <p:cNvSpPr>
            <a:spLocks noChangeShapeType="1"/>
          </p:cNvSpPr>
          <p:nvPr/>
        </p:nvSpPr>
        <p:spPr bwMode="auto">
          <a:xfrm>
            <a:off x="5231890" y="343216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8" name="Line 94"/>
          <p:cNvSpPr>
            <a:spLocks noChangeShapeType="1"/>
          </p:cNvSpPr>
          <p:nvPr/>
        </p:nvSpPr>
        <p:spPr bwMode="auto">
          <a:xfrm>
            <a:off x="5225540" y="4024303"/>
            <a:ext cx="2400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9" name="Rectangle 98"/>
          <p:cNvSpPr>
            <a:spLocks noChangeArrowheads="1"/>
          </p:cNvSpPr>
          <p:nvPr/>
        </p:nvSpPr>
        <p:spPr bwMode="auto">
          <a:xfrm>
            <a:off x="5357301" y="3409940"/>
            <a:ext cx="2114531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 smtClean="0">
                <a:latin typeface="Helvetica" charset="0"/>
              </a:rPr>
              <a:t>(4)  </a:t>
            </a:r>
            <a:r>
              <a:rPr lang="en-US" sz="1600" i="1" dirty="0">
                <a:latin typeface="Helvetica" charset="0"/>
              </a:rPr>
              <a:t>Control passes </a:t>
            </a:r>
            <a:r>
              <a:rPr lang="en-US" sz="1600" i="1" dirty="0" smtClean="0">
                <a:latin typeface="Helvetica" charset="0"/>
              </a:rPr>
              <a:t>to handler T</a:t>
            </a:r>
            <a:endParaRPr lang="en-US" sz="1600" i="1" dirty="0">
              <a:latin typeface="Helvetica" charset="0"/>
            </a:endParaRPr>
          </a:p>
        </p:txBody>
      </p:sp>
      <p:sp>
        <p:nvSpPr>
          <p:cNvPr id="20" name="Line 93"/>
          <p:cNvSpPr>
            <a:spLocks noChangeShapeType="1"/>
          </p:cNvSpPr>
          <p:nvPr/>
        </p:nvSpPr>
        <p:spPr bwMode="auto">
          <a:xfrm>
            <a:off x="7606790" y="407986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1" name="Line 93"/>
          <p:cNvSpPr>
            <a:spLocks noChangeShapeType="1"/>
          </p:cNvSpPr>
          <p:nvPr/>
        </p:nvSpPr>
        <p:spPr bwMode="auto">
          <a:xfrm>
            <a:off x="5231890" y="420686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2" name="Line 96"/>
          <p:cNvSpPr>
            <a:spLocks noChangeShapeType="1"/>
          </p:cNvSpPr>
          <p:nvPr/>
        </p:nvSpPr>
        <p:spPr bwMode="auto">
          <a:xfrm flipH="1" flipV="1">
            <a:off x="2836333" y="4040723"/>
            <a:ext cx="2342640" cy="70959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3" name="Rectangle 100"/>
          <p:cNvSpPr>
            <a:spLocks noChangeArrowheads="1"/>
          </p:cNvSpPr>
          <p:nvPr/>
        </p:nvSpPr>
        <p:spPr bwMode="auto">
          <a:xfrm>
            <a:off x="3529546" y="4698994"/>
            <a:ext cx="1478488" cy="107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 smtClean="0">
                <a:latin typeface="Helvetica" charset="0"/>
              </a:rPr>
              <a:t>(6) Handler S</a:t>
            </a:r>
            <a:endParaRPr lang="en-US" sz="1600" i="1" dirty="0">
              <a:latin typeface="Helvetica" charset="0"/>
            </a:endParaRPr>
          </a:p>
          <a:p>
            <a:r>
              <a:rPr lang="en-US" sz="1600" i="1" dirty="0">
                <a:latin typeface="Helvetica" charset="0"/>
              </a:rPr>
              <a:t>returns to </a:t>
            </a:r>
            <a:r>
              <a:rPr lang="en-US" sz="1600" i="1" dirty="0" smtClean="0">
                <a:latin typeface="Helvetica" charset="0"/>
              </a:rPr>
              <a:t>main program</a:t>
            </a:r>
            <a:endParaRPr lang="en-US" sz="1600" i="1" dirty="0">
              <a:latin typeface="Helvetica" charset="0"/>
            </a:endParaRPr>
          </a:p>
        </p:txBody>
      </p:sp>
      <p:sp>
        <p:nvSpPr>
          <p:cNvPr id="24" name="Rectangle 105"/>
          <p:cNvSpPr>
            <a:spLocks noChangeArrowheads="1"/>
          </p:cNvSpPr>
          <p:nvPr/>
        </p:nvSpPr>
        <p:spPr bwMode="auto">
          <a:xfrm>
            <a:off x="436033" y="3930657"/>
            <a:ext cx="1917701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 smtClean="0">
                <a:latin typeface="Helvetica" charset="0"/>
              </a:rPr>
              <a:t>(7) Main program resumes </a:t>
            </a:r>
            <a:endParaRPr lang="en-US" sz="1600" i="1" dirty="0"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59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Blocking and Unblocking Signals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Implicit blocking mechanism	</a:t>
            </a:r>
          </a:p>
          <a:p>
            <a:pPr lvl="1"/>
            <a:r>
              <a:rPr lang="en-US" dirty="0" smtClean="0"/>
              <a:t>Kernel blocks any pending signals of type currently being handled. </a:t>
            </a:r>
          </a:p>
          <a:p>
            <a:pPr lvl="1"/>
            <a:r>
              <a:rPr lang="en-US" dirty="0" smtClean="0"/>
              <a:t>E.g., A SIGINT handler can’t be interrupted by another SIGINT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Explicit blocking and unblocking mechanism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sigprocmask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function</a:t>
            </a:r>
          </a:p>
          <a:p>
            <a:pPr lvl="1"/>
            <a:endParaRPr lang="en-US" dirty="0"/>
          </a:p>
          <a:p>
            <a:r>
              <a:rPr lang="en-US" dirty="0" smtClean="0"/>
              <a:t>Supporting functions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sigemptyset</a:t>
            </a:r>
            <a:r>
              <a:rPr lang="en-US" dirty="0" smtClean="0"/>
              <a:t> – Create empty set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sigfillset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– Add every signal number to set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sigaddset</a:t>
            </a:r>
            <a:r>
              <a:rPr lang="en-US" dirty="0" smtClean="0"/>
              <a:t> – Add signal number to set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sigdelset</a:t>
            </a:r>
            <a:r>
              <a:rPr lang="en-US" dirty="0" smtClean="0"/>
              <a:t> – Delete signal number from set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3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9" y="435678"/>
            <a:ext cx="6119982" cy="762000"/>
          </a:xfrm>
        </p:spPr>
        <p:txBody>
          <a:bodyPr/>
          <a:lstStyle/>
          <a:p>
            <a:r>
              <a:rPr lang="en-US" dirty="0" smtClean="0"/>
              <a:t>Temporarily Blocking Signals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57200" y="1828800"/>
            <a:ext cx="8153400" cy="3293209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solidFill>
                  <a:srgbClr val="2D961E"/>
                </a:solidFill>
                <a:latin typeface="Courier New"/>
                <a:cs typeface="Courier New"/>
              </a:rPr>
              <a:t>sigset_t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mask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prev_mask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Sigemptyset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(&amp;mask);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Sigaddset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(&amp;mask, SIGINT);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Block SIGINT and save previous blocked set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(SIG_BLOCK, &amp;mask,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prev_mask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/>
                <a:cs typeface="Courier New"/>
              </a:rPr>
              <a:t>/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/>
                <a:cs typeface="Courier New"/>
              </a:rPr>
              <a:t>* C</a:t>
            </a:r>
            <a:r>
              <a:rPr lang="en-US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/>
                <a:cs typeface="Courier New"/>
              </a:rPr>
              <a:t>ode 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/>
                <a:cs typeface="Courier New"/>
              </a:rPr>
              <a:t>region that will not be interrupted by SIGINT */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Restore previous blocked set, unblocking SIGINT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(SIG_SETMASK,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prev_mask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 rot="16200000">
            <a:off x="513666" y="3448735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alibr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45698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 Signal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62075"/>
            <a:ext cx="7896225" cy="4972050"/>
          </a:xfrm>
        </p:spPr>
        <p:txBody>
          <a:bodyPr/>
          <a:lstStyle/>
          <a:p>
            <a:r>
              <a:rPr lang="en-US" dirty="0" smtClean="0"/>
              <a:t>Handlers are tricky because they are concurrent with main program and share the same global data structures.</a:t>
            </a:r>
          </a:p>
          <a:p>
            <a:pPr lvl="1"/>
            <a:r>
              <a:rPr lang="en-US" dirty="0" smtClean="0"/>
              <a:t>Shared data structures can become corrupted.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We’ll explore concurrency issues later in the term.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For now here are some guidelines to help you avoid trouble.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07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 smtClean="0"/>
              <a:t>Guidelines for Writing Safe Handlers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19200"/>
            <a:ext cx="8442325" cy="526732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G0: Keep your handlers as simple as possible</a:t>
            </a:r>
          </a:p>
          <a:p>
            <a:pPr lvl="1"/>
            <a:r>
              <a:rPr lang="en-US" dirty="0" smtClean="0"/>
              <a:t>e.g., Set a global flag and return</a:t>
            </a:r>
          </a:p>
          <a:p>
            <a:r>
              <a:rPr lang="en-US" dirty="0" smtClean="0"/>
              <a:t>G1: Call only </a:t>
            </a:r>
            <a:r>
              <a:rPr lang="en-US" dirty="0" err="1" smtClean="0"/>
              <a:t>async</a:t>
            </a:r>
            <a:r>
              <a:rPr lang="en-US" dirty="0" smtClean="0"/>
              <a:t>-signal-safe functions in your handlers</a:t>
            </a:r>
            <a:endParaRPr lang="en-US" dirty="0"/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printf</a:t>
            </a:r>
            <a:r>
              <a:rPr lang="en-US" dirty="0" smtClean="0">
                <a:latin typeface="Courier New"/>
                <a:cs typeface="Courier New"/>
              </a:rPr>
              <a:t>, </a:t>
            </a:r>
            <a:r>
              <a:rPr lang="en-US" dirty="0" err="1" smtClean="0">
                <a:latin typeface="Courier New"/>
                <a:cs typeface="Courier New"/>
              </a:rPr>
              <a:t>sprintf</a:t>
            </a:r>
            <a:r>
              <a:rPr lang="en-US" dirty="0" smtClean="0"/>
              <a:t>,  </a:t>
            </a:r>
            <a:r>
              <a:rPr lang="en-US" dirty="0" err="1" smtClean="0">
                <a:latin typeface="Courier New"/>
                <a:cs typeface="Courier New"/>
              </a:rPr>
              <a:t>malloc</a:t>
            </a:r>
            <a:r>
              <a:rPr lang="en-US" dirty="0" smtClean="0"/>
              <a:t>, and </a:t>
            </a:r>
            <a:r>
              <a:rPr lang="en-US" dirty="0" smtClean="0">
                <a:latin typeface="Courier New"/>
                <a:cs typeface="Courier New"/>
              </a:rPr>
              <a:t>exit</a:t>
            </a:r>
            <a:r>
              <a:rPr lang="en-US" dirty="0" smtClean="0"/>
              <a:t> are not safe!</a:t>
            </a:r>
          </a:p>
          <a:p>
            <a:r>
              <a:rPr lang="en-US" dirty="0" smtClean="0"/>
              <a:t>G2: Save and restore </a:t>
            </a:r>
            <a:r>
              <a:rPr lang="en-US" dirty="0" err="1" smtClean="0">
                <a:latin typeface="Courier New"/>
                <a:cs typeface="Courier New"/>
              </a:rPr>
              <a:t>errno</a:t>
            </a:r>
            <a:r>
              <a:rPr lang="en-US" dirty="0" smtClean="0"/>
              <a:t> on entry and exit</a:t>
            </a:r>
          </a:p>
          <a:p>
            <a:pPr lvl="1"/>
            <a:r>
              <a:rPr lang="en-US" dirty="0" smtClean="0"/>
              <a:t>So that other handlers don’t overwrite your value of </a:t>
            </a:r>
            <a:r>
              <a:rPr lang="en-US" dirty="0" err="1" smtClean="0">
                <a:latin typeface="Courier New"/>
                <a:cs typeface="Courier New"/>
              </a:rPr>
              <a:t>errno</a:t>
            </a:r>
            <a:r>
              <a:rPr lang="en-US" dirty="0" smtClean="0"/>
              <a:t>	</a:t>
            </a:r>
          </a:p>
          <a:p>
            <a:r>
              <a:rPr lang="en-US" dirty="0" smtClean="0"/>
              <a:t>G3: Protect accesses to shared data structures by temporarily blocking all signals. </a:t>
            </a:r>
          </a:p>
          <a:p>
            <a:pPr lvl="1"/>
            <a:r>
              <a:rPr lang="en-US" dirty="0" smtClean="0"/>
              <a:t>To prevent possible corruption</a:t>
            </a:r>
          </a:p>
          <a:p>
            <a:r>
              <a:rPr lang="en-US" dirty="0" smtClean="0"/>
              <a:t>G4: Declare global variables as </a:t>
            </a:r>
            <a:r>
              <a:rPr lang="en-US" dirty="0" smtClean="0">
                <a:latin typeface="Courier New"/>
                <a:cs typeface="Courier New"/>
              </a:rPr>
              <a:t>volatile</a:t>
            </a:r>
          </a:p>
          <a:p>
            <a:pPr lvl="1"/>
            <a:r>
              <a:rPr lang="en-US" dirty="0" smtClean="0">
                <a:latin typeface="+mn-lt"/>
                <a:cs typeface="Courier New"/>
              </a:rPr>
              <a:t>To prevent compiler from storing them in a register</a:t>
            </a:r>
          </a:p>
          <a:p>
            <a:r>
              <a:rPr lang="en-US" dirty="0" smtClean="0">
                <a:latin typeface="+mn-lt"/>
                <a:cs typeface="Courier New"/>
              </a:rPr>
              <a:t>G5: Declare global flags as </a:t>
            </a:r>
            <a:r>
              <a:rPr lang="en-US" dirty="0" smtClean="0">
                <a:latin typeface="Courier New"/>
                <a:cs typeface="Courier New"/>
              </a:rPr>
              <a:t>volatile </a:t>
            </a:r>
            <a:r>
              <a:rPr lang="en-US" dirty="0" err="1" smtClean="0">
                <a:latin typeface="Courier New"/>
                <a:cs typeface="Courier New"/>
              </a:rPr>
              <a:t>sig_atomic_t</a:t>
            </a:r>
            <a:endParaRPr lang="en-US" dirty="0" smtClean="0">
              <a:latin typeface="Courier New"/>
              <a:cs typeface="Courier New"/>
            </a:endParaRPr>
          </a:p>
          <a:p>
            <a:pPr lvl="1"/>
            <a:r>
              <a:rPr lang="en-US" i="1" dirty="0" smtClean="0">
                <a:latin typeface="+mn-lt"/>
                <a:cs typeface="Courier New"/>
              </a:rPr>
              <a:t>flag</a:t>
            </a:r>
            <a:r>
              <a:rPr lang="en-US" dirty="0" smtClean="0">
                <a:latin typeface="+mn-lt"/>
                <a:cs typeface="Courier New"/>
              </a:rPr>
              <a:t>: variable that is only read or written (e.g. flag = 1, not flag++)</a:t>
            </a:r>
          </a:p>
          <a:p>
            <a:pPr lvl="1"/>
            <a:r>
              <a:rPr lang="en-US" dirty="0">
                <a:latin typeface="+mn-lt"/>
                <a:cs typeface="Courier New"/>
              </a:rPr>
              <a:t>F</a:t>
            </a:r>
            <a:r>
              <a:rPr lang="en-US" dirty="0" smtClean="0">
                <a:latin typeface="+mn-lt"/>
                <a:cs typeface="Courier New"/>
              </a:rPr>
              <a:t>lag declared this way does not need to be protected  like other </a:t>
            </a:r>
            <a:r>
              <a:rPr lang="en-US" dirty="0" err="1" smtClean="0">
                <a:latin typeface="+mn-lt"/>
                <a:cs typeface="Courier New"/>
              </a:rPr>
              <a:t>globals</a:t>
            </a:r>
            <a:endParaRPr lang="en-US" dirty="0" smtClean="0">
              <a:latin typeface="+mn-lt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875142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Async</a:t>
            </a:r>
            <a:r>
              <a:rPr lang="en-US" dirty="0" smtClean="0"/>
              <a:t>-Signal-Safety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670925" cy="3743325"/>
          </a:xfrm>
        </p:spPr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Function is </a:t>
            </a:r>
            <a:r>
              <a:rPr lang="en-US" i="1" dirty="0" err="1" smtClean="0">
                <a:solidFill>
                  <a:srgbClr val="990000"/>
                </a:solidFill>
                <a:latin typeface="Calibri"/>
                <a:cs typeface="Calibri"/>
              </a:rPr>
              <a:t>async</a:t>
            </a:r>
            <a:r>
              <a:rPr lang="en-US" i="1" dirty="0" smtClean="0">
                <a:solidFill>
                  <a:srgbClr val="990000"/>
                </a:solidFill>
                <a:latin typeface="Calibri"/>
                <a:cs typeface="Calibri"/>
              </a:rPr>
              <a:t>-signal-safe </a:t>
            </a:r>
            <a:r>
              <a:rPr lang="en-US" dirty="0" smtClean="0">
                <a:latin typeface="Calibri"/>
                <a:cs typeface="Calibri"/>
              </a:rPr>
              <a:t>if either reentrant (e.g., all variables stored on stack frame, CS:APP3e 12.7.2) or non-interruptible by signals.</a:t>
            </a:r>
          </a:p>
          <a:p>
            <a:r>
              <a:rPr lang="en-US" dirty="0" err="1" smtClean="0">
                <a:latin typeface="Calibri"/>
                <a:cs typeface="Calibri"/>
              </a:rPr>
              <a:t>Posix</a:t>
            </a:r>
            <a:r>
              <a:rPr lang="en-US" dirty="0" smtClean="0">
                <a:latin typeface="Calibri"/>
                <a:cs typeface="Calibri"/>
              </a:rPr>
              <a:t> guarantees 117 functions to be </a:t>
            </a:r>
            <a:r>
              <a:rPr lang="en-US" dirty="0" err="1" smtClean="0">
                <a:latin typeface="Calibri"/>
                <a:cs typeface="Calibri"/>
              </a:rPr>
              <a:t>async</a:t>
            </a:r>
            <a:r>
              <a:rPr lang="en-US" dirty="0" smtClean="0">
                <a:latin typeface="Calibri"/>
                <a:cs typeface="Calibri"/>
              </a:rPr>
              <a:t>-signal-safe 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Source: “</a:t>
            </a:r>
            <a:r>
              <a:rPr lang="en-US" dirty="0" smtClean="0">
                <a:latin typeface="Courier New"/>
                <a:cs typeface="Courier New"/>
              </a:rPr>
              <a:t>man 7 signal</a:t>
            </a:r>
            <a:r>
              <a:rPr lang="en-US" dirty="0" smtClean="0">
                <a:latin typeface="Calibri"/>
                <a:cs typeface="Calibri"/>
              </a:rPr>
              <a:t>”</a:t>
            </a:r>
          </a:p>
          <a:p>
            <a:pPr lvl="1"/>
            <a:r>
              <a:rPr lang="en-US" dirty="0" smtClean="0">
                <a:latin typeface="+mn-lt"/>
                <a:cs typeface="Courier New"/>
              </a:rPr>
              <a:t>Popular functions on the list:</a:t>
            </a:r>
          </a:p>
          <a:p>
            <a:pPr lvl="2"/>
            <a:r>
              <a:rPr lang="en-US" dirty="0" smtClean="0">
                <a:latin typeface="Courier New"/>
                <a:cs typeface="Courier New"/>
              </a:rPr>
              <a:t>_exit, write, wait, </a:t>
            </a:r>
            <a:r>
              <a:rPr lang="en-US" dirty="0" err="1" smtClean="0">
                <a:latin typeface="Courier New"/>
                <a:cs typeface="Courier New"/>
              </a:rPr>
              <a:t>waitpid</a:t>
            </a:r>
            <a:r>
              <a:rPr lang="en-US" dirty="0" smtClean="0">
                <a:latin typeface="Courier New"/>
                <a:cs typeface="Courier New"/>
              </a:rPr>
              <a:t>, sleep, kill</a:t>
            </a:r>
          </a:p>
          <a:p>
            <a:pPr lvl="1"/>
            <a:r>
              <a:rPr lang="en-US" dirty="0" smtClean="0">
                <a:latin typeface="+mn-lt"/>
                <a:cs typeface="Courier New"/>
              </a:rPr>
              <a:t>Popular functions that are </a:t>
            </a:r>
            <a:r>
              <a:rPr lang="en-US" b="1" dirty="0" smtClean="0">
                <a:solidFill>
                  <a:srgbClr val="FF0000"/>
                </a:solidFill>
                <a:latin typeface="+mn-lt"/>
                <a:cs typeface="Courier New"/>
              </a:rPr>
              <a:t>not</a:t>
            </a:r>
            <a:r>
              <a:rPr lang="en-US" dirty="0" smtClean="0">
                <a:latin typeface="+mn-lt"/>
                <a:cs typeface="Courier New"/>
              </a:rPr>
              <a:t> on the list:</a:t>
            </a:r>
          </a:p>
          <a:p>
            <a:pPr lvl="2"/>
            <a:r>
              <a:rPr lang="en-US" dirty="0" err="1" smtClean="0">
                <a:latin typeface="Courier New"/>
                <a:cs typeface="Courier New"/>
              </a:rPr>
              <a:t>printf</a:t>
            </a:r>
            <a:r>
              <a:rPr lang="en-US" dirty="0" smtClean="0">
                <a:latin typeface="+mn-lt"/>
                <a:cs typeface="Courier New"/>
              </a:rPr>
              <a:t>,  </a:t>
            </a:r>
            <a:r>
              <a:rPr lang="en-US" dirty="0" err="1" smtClean="0">
                <a:latin typeface="Courier New"/>
                <a:cs typeface="Courier New"/>
              </a:rPr>
              <a:t>sprintf</a:t>
            </a:r>
            <a:r>
              <a:rPr lang="en-US" dirty="0" smtClean="0">
                <a:latin typeface="+mn-lt"/>
                <a:cs typeface="Courier New"/>
              </a:rPr>
              <a:t>,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malloc</a:t>
            </a:r>
            <a:r>
              <a:rPr lang="en-US" dirty="0" smtClean="0">
                <a:latin typeface="Courier New"/>
                <a:cs typeface="Courier New"/>
              </a:rPr>
              <a:t>, exit </a:t>
            </a:r>
          </a:p>
          <a:p>
            <a:pPr lvl="2"/>
            <a:r>
              <a:rPr lang="en-US" dirty="0" smtClean="0">
                <a:latin typeface="Calibri"/>
                <a:cs typeface="Calibri"/>
              </a:rPr>
              <a:t>Unfortunate fact: </a:t>
            </a:r>
            <a:r>
              <a:rPr lang="en-US" dirty="0" smtClean="0">
                <a:latin typeface="Courier New"/>
                <a:cs typeface="Courier New"/>
              </a:rPr>
              <a:t>write</a:t>
            </a:r>
            <a:r>
              <a:rPr lang="en-US" dirty="0" smtClean="0">
                <a:latin typeface="Calibri"/>
                <a:cs typeface="Calibri"/>
              </a:rPr>
              <a:t> is the only </a:t>
            </a:r>
            <a:r>
              <a:rPr lang="en-US" dirty="0" err="1" smtClean="0">
                <a:latin typeface="Calibri"/>
                <a:cs typeface="Calibri"/>
              </a:rPr>
              <a:t>async</a:t>
            </a:r>
            <a:r>
              <a:rPr lang="en-US" dirty="0" smtClean="0">
                <a:latin typeface="Calibri"/>
                <a:cs typeface="Calibri"/>
              </a:rPr>
              <a:t>-signal-safe output function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(partial) Taxonomy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2895600"/>
            <a:ext cx="2362200" cy="461665"/>
          </a:xfrm>
          <a:prstGeom prst="rect">
            <a:avLst/>
          </a:prstGeom>
          <a:solidFill>
            <a:srgbClr val="DED8C4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Asynchronous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00600" y="3048000"/>
            <a:ext cx="2209800" cy="461665"/>
          </a:xfrm>
          <a:prstGeom prst="rect">
            <a:avLst/>
          </a:prstGeom>
          <a:solidFill>
            <a:srgbClr val="DED8C4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Synchronous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" y="4380384"/>
            <a:ext cx="1600200" cy="461665"/>
          </a:xfrm>
          <a:prstGeom prst="rect">
            <a:avLst/>
          </a:prstGeom>
          <a:solidFill>
            <a:srgbClr val="DED8C4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Interrupts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29000" y="4380384"/>
            <a:ext cx="1600200" cy="461665"/>
          </a:xfrm>
          <a:prstGeom prst="rect">
            <a:avLst/>
          </a:prstGeom>
          <a:solidFill>
            <a:srgbClr val="DED8C4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Traps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19700" y="4380384"/>
            <a:ext cx="1600200" cy="461665"/>
          </a:xfrm>
          <a:prstGeom prst="rect">
            <a:avLst/>
          </a:prstGeom>
          <a:solidFill>
            <a:srgbClr val="DED8C4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Faults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10400" y="4380384"/>
            <a:ext cx="1600200" cy="461665"/>
          </a:xfrm>
          <a:prstGeom prst="rect">
            <a:avLst/>
          </a:prstGeom>
          <a:solidFill>
            <a:srgbClr val="DED8C4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Aborts</a:t>
            </a:r>
          </a:p>
        </p:txBody>
      </p:sp>
      <p:cxnSp>
        <p:nvCxnSpPr>
          <p:cNvPr id="11" name="Straight Connector 10"/>
          <p:cNvCxnSpPr>
            <a:stCxn id="4" idx="2"/>
            <a:endCxn id="6" idx="0"/>
          </p:cNvCxnSpPr>
          <p:nvPr/>
        </p:nvCxnSpPr>
        <p:spPr bwMode="auto">
          <a:xfrm flipH="1">
            <a:off x="876300" y="3357265"/>
            <a:ext cx="1066800" cy="1023119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5" idx="2"/>
            <a:endCxn id="7" idx="0"/>
          </p:cNvCxnSpPr>
          <p:nvPr/>
        </p:nvCxnSpPr>
        <p:spPr bwMode="auto">
          <a:xfrm flipH="1">
            <a:off x="4229100" y="3509665"/>
            <a:ext cx="1676400" cy="870719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stCxn id="5" idx="2"/>
            <a:endCxn id="8" idx="0"/>
          </p:cNvCxnSpPr>
          <p:nvPr/>
        </p:nvCxnSpPr>
        <p:spPr bwMode="auto">
          <a:xfrm>
            <a:off x="5905500" y="3509665"/>
            <a:ext cx="114300" cy="870719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5" idx="2"/>
            <a:endCxn id="9" idx="0"/>
          </p:cNvCxnSpPr>
          <p:nvPr/>
        </p:nvCxnSpPr>
        <p:spPr bwMode="auto">
          <a:xfrm>
            <a:off x="5905500" y="3509665"/>
            <a:ext cx="1905000" cy="870719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394435" y="1215560"/>
            <a:ext cx="1600200" cy="461665"/>
          </a:xfrm>
          <a:prstGeom prst="rect">
            <a:avLst/>
          </a:prstGeom>
          <a:solidFill>
            <a:srgbClr val="DED8C4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ECF</a:t>
            </a:r>
          </a:p>
        </p:txBody>
      </p:sp>
      <p:cxnSp>
        <p:nvCxnSpPr>
          <p:cNvPr id="20" name="Straight Connector 19"/>
          <p:cNvCxnSpPr>
            <a:stCxn id="18" idx="2"/>
            <a:endCxn id="4" idx="0"/>
          </p:cNvCxnSpPr>
          <p:nvPr/>
        </p:nvCxnSpPr>
        <p:spPr bwMode="auto">
          <a:xfrm flipH="1">
            <a:off x="1943100" y="1677225"/>
            <a:ext cx="2251435" cy="121837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18" idx="2"/>
            <a:endCxn id="5" idx="0"/>
          </p:cNvCxnSpPr>
          <p:nvPr/>
        </p:nvCxnSpPr>
        <p:spPr bwMode="auto">
          <a:xfrm>
            <a:off x="4194535" y="1677225"/>
            <a:ext cx="1710965" cy="137077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1803760" y="5029200"/>
            <a:ext cx="1600200" cy="46166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Signals</a:t>
            </a:r>
          </a:p>
        </p:txBody>
      </p:sp>
      <p:cxnSp>
        <p:nvCxnSpPr>
          <p:cNvPr id="21" name="Straight Connector 20"/>
          <p:cNvCxnSpPr>
            <a:stCxn id="4" idx="2"/>
            <a:endCxn id="19" idx="0"/>
          </p:cNvCxnSpPr>
          <p:nvPr/>
        </p:nvCxnSpPr>
        <p:spPr bwMode="auto">
          <a:xfrm>
            <a:off x="1943100" y="3357265"/>
            <a:ext cx="660760" cy="167193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574241" y="729139"/>
            <a:ext cx="2456506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Handled in user process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162800" y="304800"/>
            <a:ext cx="1867947" cy="369332"/>
          </a:xfrm>
          <a:prstGeom prst="rect">
            <a:avLst/>
          </a:prstGeom>
          <a:solidFill>
            <a:srgbClr val="E7DDBB"/>
          </a:solidFill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Handled in kernel</a:t>
            </a:r>
          </a:p>
        </p:txBody>
      </p:sp>
    </p:spTree>
    <p:extLst>
      <p:ext uri="{BB962C8B-B14F-4D97-AF65-F5344CB8AC3E}">
        <p14:creationId xmlns:p14="http://schemas.microsoft.com/office/powerpoint/2010/main" val="148095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177382" cy="762000"/>
          </a:xfrm>
        </p:spPr>
        <p:txBody>
          <a:bodyPr/>
          <a:lstStyle/>
          <a:p>
            <a:r>
              <a:rPr lang="en-US" dirty="0" smtClean="0"/>
              <a:t>Safely Generating Formatted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143000"/>
            <a:ext cx="8345006" cy="2057400"/>
          </a:xfrm>
        </p:spPr>
        <p:txBody>
          <a:bodyPr/>
          <a:lstStyle/>
          <a:p>
            <a:r>
              <a:rPr lang="en-US" dirty="0" smtClean="0"/>
              <a:t>Use the reentrant SIO (Safe I/O library) from </a:t>
            </a:r>
            <a:r>
              <a:rPr lang="en-US" dirty="0" err="1" smtClean="0">
                <a:latin typeface="Courier New"/>
                <a:cs typeface="Courier New"/>
              </a:rPr>
              <a:t>csapp.c</a:t>
            </a:r>
            <a:r>
              <a:rPr lang="en-US" dirty="0" smtClean="0"/>
              <a:t> in your handlers.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ssize_t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sio_puts</a:t>
            </a:r>
            <a:r>
              <a:rPr lang="en-US" dirty="0" smtClean="0">
                <a:latin typeface="Courier New"/>
                <a:cs typeface="Courier New"/>
              </a:rPr>
              <a:t>(char s[]) /* Put string */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ssize_t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sio_putl</a:t>
            </a:r>
            <a:r>
              <a:rPr lang="en-US" dirty="0" smtClean="0">
                <a:latin typeface="Courier New"/>
                <a:cs typeface="Courier New"/>
              </a:rPr>
              <a:t>(long v)   /* Put long */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void </a:t>
            </a:r>
            <a:r>
              <a:rPr lang="en-US" dirty="0" err="1" smtClean="0">
                <a:latin typeface="Courier New"/>
                <a:cs typeface="Courier New"/>
              </a:rPr>
              <a:t>sio_error</a:t>
            </a:r>
            <a:r>
              <a:rPr lang="en-US" dirty="0" smtClean="0">
                <a:latin typeface="Courier New"/>
                <a:cs typeface="Courier New"/>
              </a:rPr>
              <a:t>(char s[])   /* Put </a:t>
            </a:r>
            <a:r>
              <a:rPr lang="en-US" dirty="0" err="1" smtClean="0">
                <a:latin typeface="Courier New"/>
                <a:cs typeface="Courier New"/>
              </a:rPr>
              <a:t>msg</a:t>
            </a:r>
            <a:r>
              <a:rPr lang="en-US" dirty="0" smtClean="0">
                <a:latin typeface="Courier New"/>
                <a:cs typeface="Courier New"/>
              </a:rPr>
              <a:t> &amp; exit */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75119" y="3581400"/>
            <a:ext cx="8466761" cy="281940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Autofit/>
          </a:bodyPr>
          <a:lstStyle/>
          <a:p>
            <a:r>
              <a:rPr lang="en-US" sz="18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 err="1">
                <a:solidFill>
                  <a:srgbClr val="4A00FF"/>
                </a:solidFill>
                <a:latin typeface="Courier New"/>
                <a:cs typeface="Courier New"/>
              </a:rPr>
              <a:t>sigint_handler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Courier New"/>
                <a:cs typeface="Courier New"/>
              </a:rPr>
              <a:t>sig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 </a:t>
            </a:r>
            <a:r>
              <a:rPr lang="en-US" sz="1800" dirty="0">
                <a:solidFill>
                  <a:srgbClr val="CB2418"/>
                </a:solidFill>
                <a:latin typeface="Courier New"/>
                <a:cs typeface="Courier New"/>
              </a:rPr>
              <a:t>/* Safe SIGINT handler */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Sio_puts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Courier New"/>
                <a:cs typeface="Courier New"/>
              </a:rPr>
              <a:t>"So you think you can stop the bomb with ctrl-c, do you?\n"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nl-NL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nl-NL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sleep</a:t>
            </a:r>
            <a:r>
              <a:rPr lang="nl-NL" sz="1800" dirty="0">
                <a:solidFill>
                  <a:srgbClr val="000000"/>
                </a:solidFill>
                <a:latin typeface="Courier New"/>
                <a:cs typeface="Courier New"/>
              </a:rPr>
              <a:t>(2);</a:t>
            </a:r>
          </a:p>
          <a:p>
            <a:r>
              <a:rPr lang="de-DE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e-DE" sz="1800" dirty="0" err="1">
                <a:solidFill>
                  <a:srgbClr val="000000"/>
                </a:solidFill>
                <a:latin typeface="Courier New"/>
                <a:cs typeface="Courier New"/>
              </a:rPr>
              <a:t>Sio_puts</a:t>
            </a:r>
            <a:r>
              <a:rPr lang="de-DE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e-DE" sz="18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de-DE" sz="1800" dirty="0" err="1">
                <a:solidFill>
                  <a:srgbClr val="9D206F"/>
                </a:solidFill>
                <a:latin typeface="Courier New"/>
                <a:cs typeface="Courier New"/>
              </a:rPr>
              <a:t>Well</a:t>
            </a:r>
            <a:r>
              <a:rPr lang="de-DE" sz="1800" dirty="0">
                <a:solidFill>
                  <a:srgbClr val="9D206F"/>
                </a:solidFill>
                <a:latin typeface="Courier New"/>
                <a:cs typeface="Courier New"/>
              </a:rPr>
              <a:t>..."</a:t>
            </a:r>
            <a:r>
              <a:rPr lang="de-DE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nl-NL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nl-NL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sleep</a:t>
            </a:r>
            <a:r>
              <a:rPr lang="nl-NL" sz="1800" dirty="0">
                <a:solidFill>
                  <a:srgbClr val="000000"/>
                </a:solidFill>
                <a:latin typeface="Courier New"/>
                <a:cs typeface="Courier New"/>
              </a:rPr>
              <a:t>(1);</a:t>
            </a:r>
          </a:p>
          <a:p>
            <a:r>
              <a:rPr lang="nl-NL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nl-NL" sz="1800" dirty="0" err="1">
                <a:solidFill>
                  <a:srgbClr val="000000"/>
                </a:solidFill>
                <a:latin typeface="Courier New"/>
                <a:cs typeface="Courier New"/>
              </a:rPr>
              <a:t>Sio_puts</a:t>
            </a:r>
            <a:r>
              <a:rPr lang="nl-NL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nl-NL" sz="1800" dirty="0">
                <a:solidFill>
                  <a:srgbClr val="9D206F"/>
                </a:solidFill>
                <a:latin typeface="Courier New"/>
                <a:cs typeface="Courier New"/>
              </a:rPr>
              <a:t>"OK. :-)\n"</a:t>
            </a:r>
            <a:r>
              <a:rPr lang="nl-NL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nl-NL" sz="1800" dirty="0">
                <a:solidFill>
                  <a:srgbClr val="000000"/>
                </a:solidFill>
                <a:latin typeface="Courier New"/>
                <a:cs typeface="Courier New"/>
              </a:rPr>
              <a:t>    _exit(0);</a:t>
            </a:r>
          </a:p>
          <a:p>
            <a:r>
              <a:rPr lang="nl-NL" sz="18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06000" y="6031468"/>
            <a:ext cx="1257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sigintsafe.c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943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72200" y="1113504"/>
            <a:ext cx="2971800" cy="3763296"/>
          </a:xfrm>
        </p:spPr>
        <p:txBody>
          <a:bodyPr/>
          <a:lstStyle/>
          <a:p>
            <a:pPr marL="230188" indent="-230188"/>
            <a:r>
              <a:rPr lang="en-US" sz="2200" dirty="0" smtClean="0"/>
              <a:t>Pending </a:t>
            </a:r>
            <a:r>
              <a:rPr lang="en-US" sz="2200" dirty="0"/>
              <a:t>signals are not queued</a:t>
            </a:r>
          </a:p>
          <a:p>
            <a:pPr marL="401638" lvl="1" indent="-171450"/>
            <a:r>
              <a:rPr lang="en-US" sz="1800" dirty="0" smtClean="0"/>
              <a:t>For </a:t>
            </a:r>
            <a:r>
              <a:rPr lang="en-US" sz="1800" dirty="0"/>
              <a:t>each signal type, </a:t>
            </a:r>
            <a:r>
              <a:rPr lang="en-US" sz="1800" dirty="0" smtClean="0"/>
              <a:t>one bit indicates </a:t>
            </a:r>
            <a:r>
              <a:rPr lang="en-US" sz="1800" dirty="0"/>
              <a:t>whether or not signal is </a:t>
            </a:r>
            <a:r>
              <a:rPr lang="en-US" sz="1800" dirty="0" smtClean="0"/>
              <a:t>pending…</a:t>
            </a:r>
          </a:p>
          <a:p>
            <a:pPr marL="401638" lvl="1" indent="-171450"/>
            <a:r>
              <a:rPr lang="en-US" sz="1800" dirty="0" smtClean="0"/>
              <a:t>…thus at most one pending signal of any particular type. </a:t>
            </a:r>
            <a:endParaRPr lang="en-US" sz="1800" dirty="0"/>
          </a:p>
          <a:p>
            <a:pPr marL="1588" indent="-171450"/>
            <a:r>
              <a:rPr lang="en-US" sz="2200" dirty="0" smtClean="0"/>
              <a:t> You can’t use signals to count events, such as children terminating.</a:t>
            </a:r>
            <a:endParaRPr lang="en-US" sz="2200" dirty="0"/>
          </a:p>
        </p:txBody>
      </p:sp>
      <p:sp>
        <p:nvSpPr>
          <p:cNvPr id="525316" name="Text Box 4"/>
          <p:cNvSpPr txBox="1">
            <a:spLocks noChangeArrowheads="1"/>
          </p:cNvSpPr>
          <p:nvPr/>
        </p:nvSpPr>
        <p:spPr bwMode="auto">
          <a:xfrm>
            <a:off x="63500" y="522513"/>
            <a:ext cx="5867400" cy="62592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Autofit/>
          </a:bodyPr>
          <a:lstStyle/>
          <a:p>
            <a:r>
              <a:rPr lang="en-US" sz="1400" dirty="0" smtClean="0">
                <a:solidFill>
                  <a:srgbClr val="2D961E"/>
                </a:solidFill>
                <a:latin typeface="Courier New"/>
                <a:cs typeface="Courier New"/>
              </a:rPr>
              <a:t>volatile </a:t>
            </a:r>
            <a:r>
              <a:rPr lang="en-US" sz="1400" dirty="0" err="1" smtClean="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400" dirty="0" err="1">
                <a:solidFill>
                  <a:srgbClr val="C1651C"/>
                </a:solidFill>
                <a:latin typeface="Courier New"/>
                <a:cs typeface="Courier New"/>
              </a:rPr>
              <a:t>ccount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r>
              <a:rPr lang="en-US" sz="14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400" dirty="0" err="1">
                <a:solidFill>
                  <a:srgbClr val="4A00FF"/>
                </a:solidFill>
                <a:latin typeface="Courier New"/>
                <a:cs typeface="Courier New"/>
              </a:rPr>
              <a:t>child_handler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4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400" dirty="0">
                <a:solidFill>
                  <a:srgbClr val="C1651C"/>
                </a:solidFill>
                <a:latin typeface="Courier New"/>
                <a:cs typeface="Courier New"/>
              </a:rPr>
              <a:t>sig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  <a:endParaRPr lang="en-US" sz="14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4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400" dirty="0" err="1">
                <a:solidFill>
                  <a:srgbClr val="C1651C"/>
                </a:solidFill>
                <a:latin typeface="Courier New"/>
                <a:cs typeface="Courier New"/>
              </a:rPr>
              <a:t>olderrno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errno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fi-FI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400" dirty="0" err="1">
                <a:solidFill>
                  <a:srgbClr val="2D961E"/>
                </a:solidFill>
                <a:latin typeface="Courier New"/>
                <a:cs typeface="Courier New"/>
              </a:rPr>
              <a:t>pid_t</a:t>
            </a:r>
            <a:r>
              <a:rPr lang="fi-FI" sz="14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400" dirty="0" err="1">
                <a:solidFill>
                  <a:srgbClr val="C1651C"/>
                </a:solidFill>
                <a:latin typeface="Courier New"/>
                <a:cs typeface="Courier New"/>
              </a:rPr>
              <a:t>pid</a:t>
            </a:r>
            <a:r>
              <a:rPr lang="fi-FI" sz="14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4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= wait(</a:t>
            </a:r>
            <a:r>
              <a:rPr lang="en-US" sz="14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)) &lt; 0)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Sio_error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400" dirty="0">
                <a:solidFill>
                  <a:srgbClr val="9D206F"/>
                </a:solidFill>
                <a:latin typeface="Courier New"/>
                <a:cs typeface="Courier New"/>
              </a:rPr>
              <a:t>"wait error"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ccount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--;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Sio_puts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400" dirty="0">
                <a:solidFill>
                  <a:srgbClr val="9D206F"/>
                </a:solidFill>
                <a:latin typeface="Courier New"/>
                <a:cs typeface="Courier New"/>
              </a:rPr>
              <a:t>"Handler reaped child "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Sio_putl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((</a:t>
            </a:r>
            <a:r>
              <a:rPr lang="en-US" sz="14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Sio_puts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400" dirty="0">
                <a:solidFill>
                  <a:srgbClr val="9D206F"/>
                </a:solidFill>
                <a:latin typeface="Courier New"/>
                <a:cs typeface="Courier New"/>
              </a:rPr>
              <a:t>" \n"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nl-NL" sz="1400" dirty="0">
                <a:solidFill>
                  <a:srgbClr val="000000"/>
                </a:solidFill>
                <a:latin typeface="Courier New"/>
                <a:cs typeface="Courier New"/>
              </a:rPr>
              <a:t>    sleep(1);</a:t>
            </a:r>
          </a:p>
          <a:p>
            <a:r>
              <a:rPr lang="nl-NL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nl-NL" sz="1400" dirty="0" err="1">
                <a:solidFill>
                  <a:srgbClr val="000000"/>
                </a:solidFill>
                <a:latin typeface="Courier New"/>
                <a:cs typeface="Courier New"/>
              </a:rPr>
              <a:t>errno</a:t>
            </a:r>
            <a:r>
              <a:rPr lang="nl-NL" sz="14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nl-NL" sz="1400" dirty="0" err="1">
                <a:solidFill>
                  <a:srgbClr val="000000"/>
                </a:solidFill>
                <a:latin typeface="Courier New"/>
                <a:cs typeface="Courier New"/>
              </a:rPr>
              <a:t>olderrno</a:t>
            </a:r>
            <a:r>
              <a:rPr lang="nl-NL" sz="14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nl-NL" sz="14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nl-NL" sz="14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400" dirty="0" smtClean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400" dirty="0">
                <a:solidFill>
                  <a:srgbClr val="4A00FF"/>
                </a:solidFill>
                <a:latin typeface="Courier New"/>
                <a:cs typeface="Courier New"/>
              </a:rPr>
              <a:t>fork14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  <a:endParaRPr lang="en-US" sz="14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400" dirty="0" err="1">
                <a:solidFill>
                  <a:srgbClr val="2D961E"/>
                </a:solidFill>
                <a:latin typeface="Courier New"/>
                <a:cs typeface="Courier New"/>
              </a:rPr>
              <a:t>pid_t</a:t>
            </a:r>
            <a:r>
              <a:rPr lang="fi-FI" sz="14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400" dirty="0" err="1">
                <a:solidFill>
                  <a:srgbClr val="C1651C"/>
                </a:solidFill>
                <a:latin typeface="Courier New"/>
                <a:cs typeface="Courier New"/>
              </a:rPr>
              <a:t>pid</a:t>
            </a:r>
            <a:r>
              <a:rPr lang="fi-FI" sz="1400" dirty="0" err="1">
                <a:solidFill>
                  <a:srgbClr val="000000"/>
                </a:solidFill>
                <a:latin typeface="Courier New"/>
                <a:cs typeface="Courier New"/>
              </a:rPr>
              <a:t>[N</a:t>
            </a:r>
            <a:r>
              <a:rPr lang="fi-FI" sz="1400" dirty="0">
                <a:solidFill>
                  <a:srgbClr val="000000"/>
                </a:solidFill>
                <a:latin typeface="Courier New"/>
                <a:cs typeface="Courier New"/>
              </a:rPr>
              <a:t>];</a:t>
            </a:r>
          </a:p>
          <a:p>
            <a:r>
              <a:rPr lang="fr-FR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4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4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400" dirty="0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fr-FR" sz="14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ccount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= N;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Signal(SIGCHLD, 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child_handler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4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4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 (i = 0; i &lt; N; i++) {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4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] = Fork()) == 0) {</a:t>
            </a:r>
          </a:p>
          <a:p>
            <a:r>
              <a:rPr lang="nl-NL" sz="1400" dirty="0">
                <a:solidFill>
                  <a:srgbClr val="000000"/>
                </a:solidFill>
                <a:latin typeface="Courier New"/>
                <a:cs typeface="Courier New"/>
              </a:rPr>
              <a:t>            Sleep(1);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        exit(0);  </a:t>
            </a:r>
            <a:r>
              <a:rPr lang="en-US" sz="1400" dirty="0">
                <a:solidFill>
                  <a:srgbClr val="CB2418"/>
                </a:solidFill>
                <a:latin typeface="Courier New"/>
                <a:cs typeface="Courier New"/>
              </a:rPr>
              <a:t>/* Child exits */</a:t>
            </a:r>
            <a:endParaRPr lang="en-US" sz="14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4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ccount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&gt; 0) </a:t>
            </a:r>
            <a:r>
              <a:rPr lang="en-US" sz="1400" dirty="0">
                <a:solidFill>
                  <a:srgbClr val="CB2418"/>
                </a:solidFill>
                <a:latin typeface="Courier New"/>
                <a:cs typeface="Courier New"/>
              </a:rPr>
              <a:t>/* Parent spins */</a:t>
            </a:r>
            <a:endParaRPr lang="en-US" sz="14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    ;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18622" y="6412468"/>
            <a:ext cx="824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forks.c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76800" y="5257800"/>
            <a:ext cx="3581400" cy="1077218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3913A8"/>
                </a:solidFill>
                <a:latin typeface="Courier New"/>
                <a:cs typeface="Courier New"/>
              </a:rPr>
              <a:t>whaleshark</a:t>
            </a:r>
            <a:r>
              <a:rPr lang="en-US" sz="1600" dirty="0">
                <a:solidFill>
                  <a:srgbClr val="3913A8"/>
                </a:solidFill>
                <a:latin typeface="Courier New"/>
                <a:cs typeface="Courier New"/>
              </a:rPr>
              <a:t>&gt;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./forks 14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Handler reaped child 23240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Handler reaped child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23241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 smtClean="0">
                <a:solidFill>
                  <a:srgbClr val="990000"/>
                </a:solidFill>
                <a:latin typeface="+mn-lt"/>
                <a:cs typeface="Courier New"/>
              </a:rPr>
              <a:t>. . .(hangs)</a:t>
            </a:r>
          </a:p>
        </p:txBody>
      </p:sp>
      <p:sp>
        <p:nvSpPr>
          <p:cNvPr id="525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790950" y="417512"/>
            <a:ext cx="5276850" cy="573088"/>
          </a:xfrm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(in)Correct </a:t>
            </a:r>
            <a:r>
              <a:rPr lang="en-US" dirty="0" smtClean="0"/>
              <a:t>Signal Handling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05331" y="4027750"/>
            <a:ext cx="1023262" cy="338554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3913A8"/>
                </a:solidFill>
                <a:latin typeface="Courier New"/>
                <a:cs typeface="Courier New"/>
              </a:rPr>
              <a:t>N == 5</a:t>
            </a:r>
            <a:endParaRPr lang="en-US" sz="1600" dirty="0" smtClean="0">
              <a:latin typeface="Courier New"/>
              <a:cs typeface="Courier New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47560" y="3165650"/>
            <a:ext cx="2966527" cy="461665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This code is incorrect!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407400" cy="573088"/>
          </a:xfrm>
        </p:spPr>
        <p:txBody>
          <a:bodyPr/>
          <a:lstStyle/>
          <a:p>
            <a:r>
              <a:rPr lang="en-US" dirty="0" smtClean="0"/>
              <a:t>Correct Signal Handling</a:t>
            </a:r>
            <a:endParaRPr lang="en-US" dirty="0"/>
          </a:p>
        </p:txBody>
      </p:sp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0796" y="1295400"/>
            <a:ext cx="8382000" cy="1219200"/>
          </a:xfrm>
        </p:spPr>
        <p:txBody>
          <a:bodyPr/>
          <a:lstStyle/>
          <a:p>
            <a:r>
              <a:rPr lang="en-US" dirty="0"/>
              <a:t>Must </a:t>
            </a:r>
            <a:r>
              <a:rPr lang="en-US" dirty="0" smtClean="0"/>
              <a:t>wait for all </a:t>
            </a:r>
            <a:r>
              <a:rPr lang="en-US" dirty="0"/>
              <a:t>terminated </a:t>
            </a:r>
            <a:r>
              <a:rPr lang="en-US" dirty="0" smtClean="0"/>
              <a:t>child processes</a:t>
            </a:r>
            <a:endParaRPr lang="en-US" dirty="0"/>
          </a:p>
          <a:p>
            <a:pPr lvl="1"/>
            <a:r>
              <a:rPr lang="en-US" dirty="0" smtClean="0"/>
              <a:t>Put  </a:t>
            </a:r>
            <a:r>
              <a:rPr lang="en-US" dirty="0" smtClean="0">
                <a:latin typeface="Courier New" pitchFamily="49" charset="0"/>
              </a:rPr>
              <a:t>wait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dirty="0" smtClean="0">
                <a:latin typeface="+mn-lt"/>
              </a:rPr>
              <a:t>in a loop to reap all terminated children</a:t>
            </a:r>
            <a:endParaRPr lang="en-US" dirty="0">
              <a:latin typeface="+mn-lt"/>
            </a:endParaRPr>
          </a:p>
        </p:txBody>
      </p:sp>
      <p:sp>
        <p:nvSpPr>
          <p:cNvPr id="526340" name="Text Box 4"/>
          <p:cNvSpPr txBox="1">
            <a:spLocks noChangeArrowheads="1"/>
          </p:cNvSpPr>
          <p:nvPr/>
        </p:nvSpPr>
        <p:spPr bwMode="auto">
          <a:xfrm>
            <a:off x="457200" y="2260600"/>
            <a:ext cx="8263467" cy="312420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rmAutofit fontScale="92500" lnSpcReduction="20000"/>
          </a:bodyPr>
          <a:lstStyle/>
          <a:p>
            <a:r>
              <a:rPr lang="en-US" sz="18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Courier New"/>
                <a:cs typeface="Courier New"/>
              </a:rPr>
              <a:t>child_handler2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Courier New"/>
                <a:cs typeface="Courier New"/>
              </a:rPr>
              <a:t>sig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 err="1">
                <a:solidFill>
                  <a:srgbClr val="C1651C"/>
                </a:solidFill>
                <a:latin typeface="Courier New"/>
                <a:cs typeface="Courier New"/>
              </a:rPr>
              <a:t>olderrno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errno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800" dirty="0" err="1">
                <a:solidFill>
                  <a:srgbClr val="2D961E"/>
                </a:solidFill>
                <a:latin typeface="Courier New"/>
                <a:cs typeface="Courier New"/>
              </a:rPr>
              <a:t>pid_t</a:t>
            </a:r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800" dirty="0" err="1">
                <a:solidFill>
                  <a:srgbClr val="C1651C"/>
                </a:solidFill>
                <a:latin typeface="Courier New"/>
                <a:cs typeface="Courier New"/>
              </a:rPr>
              <a:t>pid</a:t>
            </a:r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8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= wait(</a:t>
            </a:r>
            <a:r>
              <a:rPr lang="en-US" sz="18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)) &gt; 0) {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ccount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--;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Sio_puts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Courier New"/>
                <a:cs typeface="Courier New"/>
              </a:rPr>
              <a:t>"Handler reaped child "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Sio_putl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((</a:t>
            </a:r>
            <a:r>
              <a:rPr lang="en-US" sz="18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Sio_puts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Courier New"/>
                <a:cs typeface="Courier New"/>
              </a:rPr>
              <a:t>" \n"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8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errno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!= ECHILD)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Sio_error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Courier New"/>
                <a:cs typeface="Courier New"/>
              </a:rPr>
              <a:t>"wait error"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errno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olderrno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19600" y="4800600"/>
            <a:ext cx="4495800" cy="1815882"/>
          </a:xfrm>
          <a:prstGeom prst="rect">
            <a:avLst/>
          </a:prstGeom>
          <a:solidFill>
            <a:srgbClr val="E0E0E0"/>
          </a:solidFill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3913A8"/>
                </a:solidFill>
                <a:latin typeface="Courier New"/>
                <a:cs typeface="Courier New"/>
              </a:rPr>
              <a:t>whaleshark</a:t>
            </a:r>
            <a:r>
              <a:rPr lang="en-US" sz="1600" dirty="0">
                <a:solidFill>
                  <a:srgbClr val="3913A8"/>
                </a:solidFill>
                <a:latin typeface="Courier New"/>
                <a:cs typeface="Courier New"/>
              </a:rPr>
              <a:t>&gt;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./forks 15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Handler reaped child 23246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Handler reaped child 23247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Handler reaped child 23248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Handler reaped child 23249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Handler reaped child 23250</a:t>
            </a:r>
          </a:p>
          <a:p>
            <a:r>
              <a:rPr lang="en-US" sz="1600" dirty="0" err="1">
                <a:solidFill>
                  <a:srgbClr val="3913A8"/>
                </a:solidFill>
                <a:latin typeface="Courier New"/>
                <a:cs typeface="Courier New"/>
              </a:rPr>
              <a:t>whaleshark</a:t>
            </a:r>
            <a:r>
              <a:rPr lang="en-US" sz="1600" dirty="0">
                <a:solidFill>
                  <a:srgbClr val="3913A8"/>
                </a:solidFill>
                <a:latin typeface="Courier New"/>
                <a:cs typeface="Courier New"/>
              </a:rPr>
              <a:t>&gt;</a:t>
            </a:r>
            <a:endParaRPr lang="en-US" sz="1600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Synchronizing Flows to Avoid Races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96661" y="2011263"/>
            <a:ext cx="8337739" cy="477053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Courier New"/>
                <a:cs typeface="Courier New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sigset_t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Courier New"/>
                <a:cs typeface="Courier New"/>
              </a:rPr>
              <a:t>mask_all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C1651C"/>
                </a:solidFill>
                <a:latin typeface="Courier New"/>
                <a:cs typeface="Courier New"/>
              </a:rPr>
              <a:t>prev_all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fi-FI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fi-FI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n = N;  /* N = 5 */</a:t>
            </a:r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Sigfillset(&amp;mask_all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Signal(SIGCHLD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handler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initjobs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(); 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Initialize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the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job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list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(n--)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Fork()) == 0) {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en-US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Child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Execve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"/bin/date"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(SIG_BLOCK,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mask_all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prev_all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en-US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Parent *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addjob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Add the child to the job list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(SIG_SETMASK,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prev_all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801588"/>
          </a:xfrm>
        </p:spPr>
        <p:txBody>
          <a:bodyPr/>
          <a:lstStyle/>
          <a:p>
            <a:r>
              <a:rPr lang="en-US" dirty="0" smtClean="0"/>
              <a:t>Simple shell with a subtle synchronization error because it assumes parent runs before child.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43274" y="6400800"/>
            <a:ext cx="1391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7F7F7F"/>
                </a:solidFill>
                <a:latin typeface="Calibri" pitchFamily="34" charset="0"/>
              </a:rPr>
              <a:t>procmask1.c</a:t>
            </a:r>
          </a:p>
        </p:txBody>
      </p:sp>
    </p:spTree>
    <p:extLst>
      <p:ext uri="{BB962C8B-B14F-4D97-AF65-F5344CB8AC3E}">
        <p14:creationId xmlns:p14="http://schemas.microsoft.com/office/powerpoint/2010/main" val="172897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Synchronizing Flows to Avoid Races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15124" y="2133600"/>
            <a:ext cx="8090676" cy="403187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handler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sig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olderrno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errno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sigset_t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mask_all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prev_all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Courier New"/>
                <a:cs typeface="Courier New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Sigfillset(&amp;mask_all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waitpid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(-1,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0)) &gt; 0) {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Reap </a:t>
            </a:r>
            <a:r>
              <a:rPr lang="en-US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child *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(SIG_BLOCK,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mask_all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prev_all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deletejob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Delete the child from the job list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(SIG_SETMASK,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prev_all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errno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!= ECHILD)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Sio_error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waitpid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 error"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errno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olderrno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66725"/>
          </a:xfrm>
        </p:spPr>
        <p:txBody>
          <a:bodyPr/>
          <a:lstStyle/>
          <a:p>
            <a:r>
              <a:rPr lang="en-US" dirty="0" smtClean="0"/>
              <a:t>SIGCHLD handler for a simple shell</a:t>
            </a:r>
          </a:p>
          <a:p>
            <a:pPr lvl="1"/>
            <a:r>
              <a:rPr lang="en-US" dirty="0" smtClean="0"/>
              <a:t>Blocks all signals while running critical code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34200" y="5791200"/>
            <a:ext cx="1391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7F7F7F"/>
                </a:solidFill>
                <a:latin typeface="Calibri" pitchFamily="34" charset="0"/>
              </a:rPr>
              <a:t>procmask1.c</a:t>
            </a:r>
          </a:p>
        </p:txBody>
      </p:sp>
    </p:spTree>
    <p:extLst>
      <p:ext uri="{BB962C8B-B14F-4D97-AF65-F5344CB8AC3E}">
        <p14:creationId xmlns:p14="http://schemas.microsoft.com/office/powerpoint/2010/main" val="377435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872582" cy="762000"/>
          </a:xfrm>
        </p:spPr>
        <p:txBody>
          <a:bodyPr/>
          <a:lstStyle/>
          <a:p>
            <a:r>
              <a:rPr lang="en-US" dirty="0" smtClean="0"/>
              <a:t>Corrected Shell Program without Race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6200" y="1380321"/>
            <a:ext cx="8986279" cy="5401479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500" dirty="0" err="1">
                <a:solidFill>
                  <a:srgbClr val="C1651C"/>
                </a:solidFill>
                <a:latin typeface="Courier New"/>
                <a:cs typeface="Courier New"/>
              </a:rPr>
              <a:t>pid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500" dirty="0" err="1">
                <a:solidFill>
                  <a:srgbClr val="2D961E"/>
                </a:solidFill>
                <a:latin typeface="Courier New"/>
                <a:cs typeface="Courier New"/>
              </a:rPr>
              <a:t>sigset_t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500" dirty="0" err="1">
                <a:solidFill>
                  <a:srgbClr val="C1651C"/>
                </a:solidFill>
                <a:latin typeface="Courier New"/>
                <a:cs typeface="Courier New"/>
              </a:rPr>
              <a:t>mask_all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500" dirty="0" err="1">
                <a:solidFill>
                  <a:srgbClr val="C1651C"/>
                </a:solidFill>
                <a:latin typeface="Courier New"/>
                <a:cs typeface="Courier New"/>
              </a:rPr>
              <a:t>mask_one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500" dirty="0" err="1">
                <a:solidFill>
                  <a:srgbClr val="C1651C"/>
                </a:solidFill>
                <a:latin typeface="Courier New"/>
                <a:cs typeface="Courier New"/>
              </a:rPr>
              <a:t>prev_one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fi-FI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5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fi-FI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n = N; /* N = 5 */</a:t>
            </a:r>
            <a:endParaRPr lang="fi-FI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Sigfillset(&amp;mask_all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Sigemptyset(&amp;mask_one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Sigaddset(&amp;mask_one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 SIGCHLD);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Signal(SIGCHLD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handler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initjobs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(); </a:t>
            </a:r>
            <a:r>
              <a:rPr lang="fi-FI" sz="15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fi-FI" sz="1500" dirty="0" err="1">
                <a:solidFill>
                  <a:srgbClr val="CB2418"/>
                </a:solidFill>
                <a:latin typeface="Courier New"/>
                <a:cs typeface="Courier New"/>
              </a:rPr>
              <a:t>Initialize</a:t>
            </a:r>
            <a:r>
              <a:rPr lang="fi-FI" sz="1500" dirty="0">
                <a:solidFill>
                  <a:srgbClr val="CB2418"/>
                </a:solidFill>
                <a:latin typeface="Courier New"/>
                <a:cs typeface="Courier New"/>
              </a:rPr>
              <a:t> the </a:t>
            </a:r>
            <a:r>
              <a:rPr lang="fi-FI" sz="1500" dirty="0" err="1">
                <a:solidFill>
                  <a:srgbClr val="CB2418"/>
                </a:solidFill>
                <a:latin typeface="Courier New"/>
                <a:cs typeface="Courier New"/>
              </a:rPr>
              <a:t>job</a:t>
            </a:r>
            <a:r>
              <a:rPr lang="fi-FI" sz="15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fi-FI" sz="1500" dirty="0" err="1">
                <a:solidFill>
                  <a:srgbClr val="CB2418"/>
                </a:solidFill>
                <a:latin typeface="Courier New"/>
                <a:cs typeface="Courier New"/>
              </a:rPr>
              <a:t>list</a:t>
            </a:r>
            <a:r>
              <a:rPr lang="fi-FI" sz="15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fi-FI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fi-FI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(n--) 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(SIG_BLOCK, &amp;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mask_one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prev_one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Block SIGCHLD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= Fork()) == 0) {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Child process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(SIG_SETMASK, &amp;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prev_one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Unblock SIGCHLD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Execve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500" dirty="0">
                <a:solidFill>
                  <a:srgbClr val="9D206F"/>
                </a:solidFill>
                <a:latin typeface="Courier New"/>
                <a:cs typeface="Courier New"/>
              </a:rPr>
              <a:t>"/bin/date"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(SIG_BLOCK, &amp;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mask_all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Parent process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addjob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);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Add the child to the job list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(SIG_SETMASK, &amp;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prev_one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);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Unblock SIGCHLD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33253" y="6400800"/>
            <a:ext cx="1391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7F7F7F"/>
                </a:solidFill>
                <a:latin typeface="Calibri" pitchFamily="34" charset="0"/>
              </a:rPr>
              <a:t>procmask2.c</a:t>
            </a:r>
          </a:p>
        </p:txBody>
      </p:sp>
    </p:spTree>
    <p:extLst>
      <p:ext uri="{BB962C8B-B14F-4D97-AF65-F5344CB8AC3E}">
        <p14:creationId xmlns:p14="http://schemas.microsoft.com/office/powerpoint/2010/main" val="230573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Explicitly Waiting for Signals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71500" y="2514600"/>
            <a:ext cx="8267700" cy="33239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volatile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sig_atomic_t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pid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4A00FF"/>
                </a:solidFill>
                <a:latin typeface="Courier New"/>
                <a:cs typeface="Courier New"/>
              </a:rPr>
              <a:t>sigchld_handler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s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olderrno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errno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i-FI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Waitpid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(-1,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 0)</a:t>
            </a:r>
            <a:r>
              <a:rPr lang="fi-FI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fi-FI" sz="1500" dirty="0" smtClean="0">
                <a:solidFill>
                  <a:srgbClr val="FF0000"/>
                </a:solidFill>
                <a:latin typeface="Courier New"/>
                <a:cs typeface="Courier New"/>
              </a:rPr>
              <a:t>/* Main is </a:t>
            </a:r>
            <a:r>
              <a:rPr lang="fi-FI" sz="1500" dirty="0" err="1" smtClean="0">
                <a:solidFill>
                  <a:srgbClr val="FF0000"/>
                </a:solidFill>
                <a:latin typeface="Courier New"/>
                <a:cs typeface="Courier New"/>
              </a:rPr>
              <a:t>waiting</a:t>
            </a:r>
            <a:r>
              <a:rPr lang="fi-FI" sz="1500" dirty="0" smtClean="0">
                <a:solidFill>
                  <a:srgbClr val="FF0000"/>
                </a:solidFill>
                <a:latin typeface="Courier New"/>
                <a:cs typeface="Courier New"/>
              </a:rPr>
              <a:t> for </a:t>
            </a:r>
            <a:r>
              <a:rPr lang="fi-FI" sz="1500" dirty="0" err="1" smtClean="0">
                <a:solidFill>
                  <a:srgbClr val="FF0000"/>
                </a:solidFill>
                <a:latin typeface="Courier New"/>
                <a:cs typeface="Courier New"/>
              </a:rPr>
              <a:t>nonzero</a:t>
            </a:r>
            <a:r>
              <a:rPr lang="fi-FI" sz="1500" dirty="0" smtClean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lang="fi-FI" sz="1500" dirty="0" err="1" smtClean="0">
                <a:solidFill>
                  <a:srgbClr val="FF0000"/>
                </a:solidFill>
                <a:latin typeface="Courier New"/>
                <a:cs typeface="Courier New"/>
              </a:rPr>
              <a:t>pid</a:t>
            </a:r>
            <a:r>
              <a:rPr lang="fi-FI" sz="1500" dirty="0" smtClean="0">
                <a:solidFill>
                  <a:srgbClr val="FF0000"/>
                </a:solidFill>
                <a:latin typeface="Courier New"/>
                <a:cs typeface="Courier New"/>
              </a:rPr>
              <a:t> */</a:t>
            </a:r>
            <a:endParaRPr lang="fi-FI" sz="1500" dirty="0">
              <a:solidFill>
                <a:srgbClr val="FF0000"/>
              </a:solidFill>
              <a:latin typeface="Courier New"/>
              <a:cs typeface="Courier New"/>
            </a:endParaRP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errno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olderrno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fi-FI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5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500" dirty="0" err="1">
                <a:solidFill>
                  <a:srgbClr val="4A00FF"/>
                </a:solidFill>
                <a:latin typeface="Courier New"/>
                <a:cs typeface="Courier New"/>
              </a:rPr>
              <a:t>sigint_handler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i-FI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500" dirty="0">
                <a:solidFill>
                  <a:srgbClr val="C1651C"/>
                </a:solidFill>
                <a:latin typeface="Courier New"/>
                <a:cs typeface="Courier New"/>
              </a:rPr>
              <a:t>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fi-FI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ro-RO" sz="15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6875" y="1408212"/>
            <a:ext cx="8442325" cy="801588"/>
          </a:xfrm>
        </p:spPr>
        <p:txBody>
          <a:bodyPr/>
          <a:lstStyle/>
          <a:p>
            <a:r>
              <a:rPr lang="en-US" dirty="0" smtClean="0"/>
              <a:t>Handlers for program explicitly waiting for SIGCHLD to arrive.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48688" y="5486400"/>
            <a:ext cx="1590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waitforsignal.c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4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372540"/>
            <a:ext cx="8482182" cy="762000"/>
          </a:xfrm>
        </p:spPr>
        <p:txBody>
          <a:bodyPr/>
          <a:lstStyle/>
          <a:p>
            <a:r>
              <a:rPr lang="en-US" dirty="0" smtClean="0"/>
              <a:t>Explicitly Waiting for Signals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75784" y="994856"/>
            <a:ext cx="8034095" cy="586314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" dirty="0" err="1" smtClean="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sigset_t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mask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prev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  </a:t>
            </a:r>
            <a:r>
              <a:rPr lang="en-US" sz="15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n = N; /* N = 10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   Signal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(SIGCHLD,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sigchld_handler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Signal(SIGINT,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sigint_handler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Sigemptyset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(&amp;mask);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Sigaddset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(&amp;mask, SIGCHLD);</a:t>
            </a: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(n--) 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(SIG_BLOCK, &amp;mask, &amp;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prev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Block SIGCHLD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(Fork() == 0)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Child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exit(0);</a:t>
            </a:r>
          </a:p>
          <a:p>
            <a:r>
              <a:rPr lang="fr-FR" sz="15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fr-FR" sz="1500" dirty="0">
                <a:solidFill>
                  <a:srgbClr val="CB2418"/>
                </a:solidFill>
                <a:latin typeface="Courier New"/>
                <a:cs typeface="Courier New"/>
              </a:rPr>
              <a:t>/* Parent */</a:t>
            </a:r>
            <a:endParaRPr lang="fr-FR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r-FR" sz="15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fr-FR" sz="15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fr-FR" sz="1500" dirty="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r>
              <a:rPr lang="fr-FR" sz="15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fr-FR" sz="1500" dirty="0" err="1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fr-FR" sz="1500" dirty="0">
                <a:solidFill>
                  <a:srgbClr val="000000"/>
                </a:solidFill>
                <a:latin typeface="Courier New"/>
                <a:cs typeface="Courier New"/>
              </a:rPr>
              <a:t>(SIG_SETMASK, &amp;</a:t>
            </a:r>
            <a:r>
              <a:rPr lang="fr-FR" sz="1500" dirty="0" err="1">
                <a:solidFill>
                  <a:srgbClr val="000000"/>
                </a:solidFill>
                <a:latin typeface="Courier New"/>
                <a:cs typeface="Courier New"/>
              </a:rPr>
              <a:t>prev</a:t>
            </a:r>
            <a:r>
              <a:rPr lang="fr-FR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r-FR" sz="15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fr-FR" sz="15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fr-FR" sz="1500" dirty="0" err="1">
                <a:solidFill>
                  <a:srgbClr val="CB2418"/>
                </a:solidFill>
                <a:latin typeface="Courier New"/>
                <a:cs typeface="Courier New"/>
              </a:rPr>
              <a:t>Unblock</a:t>
            </a:r>
            <a:r>
              <a:rPr lang="fr-FR" sz="1500" dirty="0">
                <a:solidFill>
                  <a:srgbClr val="CB2418"/>
                </a:solidFill>
                <a:latin typeface="Courier New"/>
                <a:cs typeface="Courier New"/>
              </a:rPr>
              <a:t> SIGCHLD */</a:t>
            </a:r>
            <a:endParaRPr lang="fr-FR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fr-FR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r-FR" sz="15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fr-FR" sz="15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fr-FR" sz="1500" dirty="0" err="1">
                <a:solidFill>
                  <a:srgbClr val="CB2418"/>
                </a:solidFill>
                <a:latin typeface="Courier New"/>
                <a:cs typeface="Courier New"/>
              </a:rPr>
              <a:t>Wait</a:t>
            </a:r>
            <a:r>
              <a:rPr lang="fr-FR" sz="1500" dirty="0">
                <a:solidFill>
                  <a:srgbClr val="CB2418"/>
                </a:solidFill>
                <a:latin typeface="Courier New"/>
                <a:cs typeface="Courier New"/>
              </a:rPr>
              <a:t> for SIGCHLD to </a:t>
            </a:r>
            <a:r>
              <a:rPr lang="fr-FR" sz="1500" dirty="0" err="1">
                <a:solidFill>
                  <a:srgbClr val="CB2418"/>
                </a:solidFill>
                <a:latin typeface="Courier New"/>
                <a:cs typeface="Courier New"/>
              </a:rPr>
              <a:t>be</a:t>
            </a:r>
            <a:r>
              <a:rPr lang="fr-FR" sz="15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fr-FR" sz="1500" dirty="0" err="1">
                <a:solidFill>
                  <a:srgbClr val="CB2418"/>
                </a:solidFill>
                <a:latin typeface="Courier New"/>
                <a:cs typeface="Courier New"/>
              </a:rPr>
              <a:t>received</a:t>
            </a:r>
            <a:r>
              <a:rPr lang="fr-FR" sz="1500" dirty="0">
                <a:solidFill>
                  <a:srgbClr val="CB2418"/>
                </a:solidFill>
                <a:latin typeface="Courier New"/>
                <a:cs typeface="Courier New"/>
              </a:rPr>
              <a:t> (</a:t>
            </a:r>
            <a:r>
              <a:rPr lang="fr-FR" sz="1500" dirty="0" err="1" smtClean="0">
                <a:solidFill>
                  <a:srgbClr val="CB2418"/>
                </a:solidFill>
                <a:latin typeface="Courier New"/>
                <a:cs typeface="Courier New"/>
              </a:rPr>
              <a:t>wasteful</a:t>
            </a:r>
            <a:r>
              <a:rPr lang="fr-FR" sz="1500" dirty="0" smtClean="0">
                <a:solidFill>
                  <a:srgbClr val="CB2418"/>
                </a:solidFill>
                <a:latin typeface="Courier New"/>
                <a:cs typeface="Courier New"/>
              </a:rPr>
              <a:t>!) </a:t>
            </a:r>
            <a:r>
              <a:rPr lang="fr-FR" sz="1500" dirty="0">
                <a:solidFill>
                  <a:srgbClr val="CB2418"/>
                </a:solidFill>
                <a:latin typeface="Courier New"/>
                <a:cs typeface="Courier New"/>
              </a:rPr>
              <a:t>*/</a:t>
            </a:r>
            <a:endParaRPr lang="fr-FR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r-FR" sz="15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fr-FR" sz="1500" dirty="0" err="1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fr-FR" sz="1500" dirty="0">
                <a:solidFill>
                  <a:srgbClr val="000000"/>
                </a:solidFill>
                <a:latin typeface="Courier New"/>
                <a:cs typeface="Courier New"/>
              </a:rPr>
              <a:t> (!</a:t>
            </a:r>
            <a:r>
              <a:rPr lang="fr-FR" sz="15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fr-FR" sz="15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fr-FR" sz="1500" dirty="0">
                <a:solidFill>
                  <a:srgbClr val="000000"/>
                </a:solidFill>
                <a:latin typeface="Courier New"/>
                <a:cs typeface="Courier New"/>
              </a:rPr>
              <a:t>            ;</a:t>
            </a:r>
          </a:p>
          <a:p>
            <a:r>
              <a:rPr lang="fr-FR" sz="15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fr-FR" sz="1500" dirty="0">
                <a:solidFill>
                  <a:srgbClr val="CB2418"/>
                </a:solidFill>
                <a:latin typeface="Courier New"/>
                <a:cs typeface="Courier New"/>
              </a:rPr>
              <a:t>/* Do </a:t>
            </a:r>
            <a:r>
              <a:rPr lang="fr-FR" sz="1500" dirty="0" err="1">
                <a:solidFill>
                  <a:srgbClr val="CB2418"/>
                </a:solidFill>
                <a:latin typeface="Courier New"/>
                <a:cs typeface="Courier New"/>
              </a:rPr>
              <a:t>some</a:t>
            </a:r>
            <a:r>
              <a:rPr lang="fr-FR" sz="15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fr-FR" sz="1500" dirty="0" err="1">
                <a:solidFill>
                  <a:srgbClr val="CB2418"/>
                </a:solidFill>
                <a:latin typeface="Courier New"/>
                <a:cs typeface="Courier New"/>
              </a:rPr>
              <a:t>work</a:t>
            </a:r>
            <a:r>
              <a:rPr lang="fr-FR" sz="15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fr-FR" sz="1500" dirty="0" err="1">
                <a:solidFill>
                  <a:srgbClr val="CB2418"/>
                </a:solidFill>
                <a:latin typeface="Courier New"/>
                <a:cs typeface="Courier New"/>
              </a:rPr>
              <a:t>after</a:t>
            </a:r>
            <a:r>
              <a:rPr lang="fr-FR" sz="15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fr-FR" sz="1500" dirty="0" err="1">
                <a:solidFill>
                  <a:srgbClr val="CB2418"/>
                </a:solidFill>
                <a:latin typeface="Courier New"/>
                <a:cs typeface="Courier New"/>
              </a:rPr>
              <a:t>receiving</a:t>
            </a:r>
            <a:r>
              <a:rPr lang="fr-FR" sz="1500" dirty="0">
                <a:solidFill>
                  <a:srgbClr val="CB2418"/>
                </a:solidFill>
                <a:latin typeface="Courier New"/>
                <a:cs typeface="Courier New"/>
              </a:rPr>
              <a:t> SIGCHLD */</a:t>
            </a:r>
            <a:endParaRPr lang="fr-FR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Courier New"/>
                <a:cs typeface="Courier New"/>
              </a:rPr>
              <a:t>"."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ro-RO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ro-RO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  printf(</a:t>
            </a:r>
            <a:r>
              <a:rPr lang="ro-RO" sz="15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ro-RO" sz="1500" dirty="0" smtClean="0">
                <a:solidFill>
                  <a:srgbClr val="9D206F"/>
                </a:solidFill>
                <a:latin typeface="Courier New"/>
                <a:cs typeface="Courier New"/>
              </a:rPr>
              <a:t>\n"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exit(0)</a:t>
            </a:r>
            <a:r>
              <a:rPr lang="ro-RO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34200" y="6336268"/>
            <a:ext cx="1590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waitforsignal.c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79138" y="1143000"/>
            <a:ext cx="2531462" cy="990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800" dirty="0" smtClean="0">
                <a:latin typeface="Calibri" pitchFamily="34" charset="0"/>
              </a:rPr>
              <a:t>Similar to a shell waiting</a:t>
            </a:r>
          </a:p>
          <a:p>
            <a:r>
              <a:rPr lang="en-US" sz="1800" dirty="0" smtClean="0">
                <a:latin typeface="Calibri" pitchFamily="34" charset="0"/>
              </a:rPr>
              <a:t>for a foreground job to </a:t>
            </a:r>
          </a:p>
          <a:p>
            <a:r>
              <a:rPr lang="en-US" sz="1800" dirty="0" smtClean="0">
                <a:latin typeface="Calibri" pitchFamily="34" charset="0"/>
              </a:rPr>
              <a:t>terminate. </a:t>
            </a:r>
          </a:p>
        </p:txBody>
      </p:sp>
    </p:spTree>
    <p:extLst>
      <p:ext uri="{BB962C8B-B14F-4D97-AF65-F5344CB8AC3E}">
        <p14:creationId xmlns:p14="http://schemas.microsoft.com/office/powerpoint/2010/main" val="385179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Explicitly Waiting for Signals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71500" y="2570202"/>
            <a:ext cx="3314700" cy="584776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(!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Race!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pause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();</a:t>
            </a:r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6875" y="1408212"/>
            <a:ext cx="7896225" cy="496788"/>
          </a:xfrm>
        </p:spPr>
        <p:txBody>
          <a:bodyPr/>
          <a:lstStyle/>
          <a:p>
            <a:r>
              <a:rPr lang="en-US" dirty="0" smtClean="0"/>
              <a:t>Program is correct, but very wasteful</a:t>
            </a:r>
          </a:p>
          <a:p>
            <a:r>
              <a:rPr lang="en-US" dirty="0" smtClean="0"/>
              <a:t>Other options: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Solution: </a:t>
            </a:r>
            <a:r>
              <a:rPr lang="en-US" dirty="0" err="1" smtClean="0">
                <a:latin typeface="Courier New"/>
                <a:cs typeface="Courier New"/>
              </a:rPr>
              <a:t>sigsuspend</a:t>
            </a:r>
            <a:endParaRPr lang="en-US" dirty="0" smtClean="0">
              <a:latin typeface="Courier New"/>
              <a:cs typeface="Courier New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267200" y="2570202"/>
            <a:ext cx="3810000" cy="584776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(!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Too slow!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sleep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(1);</a:t>
            </a:r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94595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Waiting for Signals with </a:t>
            </a:r>
            <a:r>
              <a:rPr lang="en-US" dirty="0" err="1" smtClean="0">
                <a:latin typeface="Courier New"/>
                <a:cs typeface="Courier New"/>
              </a:rPr>
              <a:t>sigsuspend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62000" y="3055203"/>
            <a:ext cx="5410200" cy="83099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(SIG_SETMASK,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&amp;mask,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prev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pause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();</a:t>
            </a:r>
          </a:p>
          <a:p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(SIG_SETMASK,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prev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6875" y="1408212"/>
            <a:ext cx="7896225" cy="496788"/>
          </a:xfrm>
        </p:spPr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sigsuspend</a:t>
            </a:r>
            <a:r>
              <a:rPr lang="en-US" dirty="0" smtClean="0">
                <a:latin typeface="Courier New"/>
                <a:cs typeface="Courier New"/>
              </a:rPr>
              <a:t>(</a:t>
            </a:r>
            <a:r>
              <a:rPr lang="en-US" dirty="0" err="1" smtClean="0">
                <a:latin typeface="Courier New"/>
                <a:cs typeface="Courier New"/>
              </a:rPr>
              <a:t>const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sigset_t</a:t>
            </a:r>
            <a:r>
              <a:rPr lang="en-US" dirty="0" smtClean="0">
                <a:latin typeface="Courier New"/>
                <a:cs typeface="Courier New"/>
              </a:rPr>
              <a:t> *mask)</a:t>
            </a:r>
          </a:p>
          <a:p>
            <a:endParaRPr lang="en-US" dirty="0" smtClean="0"/>
          </a:p>
          <a:p>
            <a:r>
              <a:rPr lang="en-US" dirty="0" smtClean="0"/>
              <a:t>Equivalent to atomic (uninterruptable) version of:</a:t>
            </a:r>
          </a:p>
        </p:txBody>
      </p:sp>
    </p:spTree>
    <p:extLst>
      <p:ext uri="{BB962C8B-B14F-4D97-AF65-F5344CB8AC3E}">
        <p14:creationId xmlns:p14="http://schemas.microsoft.com/office/powerpoint/2010/main" val="123606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Shells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Signals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Nonlocal jumps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Waiting for Signals with </a:t>
            </a:r>
            <a:r>
              <a:rPr lang="en-US" dirty="0" err="1" smtClean="0">
                <a:latin typeface="Courier New"/>
                <a:cs typeface="Courier New"/>
              </a:rPr>
              <a:t>sigsuspend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600" y="1149489"/>
            <a:ext cx="8534400" cy="5632311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sigset_t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mask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prev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n = N; /* N = 10 *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   Signal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(SIGCHLD,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sigchld_handler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Signal(SIGINT,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sigint_handler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Sigemptyset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(&amp;mask);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Sigaddset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(&amp;mask, SIGCHLD)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(n--) 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(SIG_BLOCK, &amp;mask, &amp;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prev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Block SIGCHLD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(Fork() == 0)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Child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exit(0)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</a:p>
          <a:p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   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Wait for SIGCHLD to be received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(!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e-DE" sz="1500" dirty="0" err="1">
                <a:solidFill>
                  <a:srgbClr val="000000"/>
                </a:solidFill>
                <a:latin typeface="Courier New"/>
                <a:cs typeface="Courier New"/>
              </a:rPr>
              <a:t>S</a:t>
            </a:r>
            <a:r>
              <a:rPr lang="de-DE" sz="15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igsuspend</a:t>
            </a:r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(&amp;</a:t>
            </a:r>
            <a:r>
              <a:rPr lang="de-DE" sz="1500" dirty="0" err="1">
                <a:solidFill>
                  <a:srgbClr val="000000"/>
                </a:solidFill>
                <a:latin typeface="Courier New"/>
                <a:cs typeface="Courier New"/>
              </a:rPr>
              <a:t>prev</a:t>
            </a:r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de-DE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de-DE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      </a:t>
            </a:r>
            <a:r>
              <a:rPr lang="de-DE" sz="15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e-DE" sz="1500" dirty="0" err="1">
                <a:solidFill>
                  <a:srgbClr val="CB2418"/>
                </a:solidFill>
                <a:latin typeface="Courier New"/>
                <a:cs typeface="Courier New"/>
              </a:rPr>
              <a:t>Optionally</a:t>
            </a:r>
            <a:r>
              <a:rPr lang="de-DE" sz="15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e-DE" sz="1500" dirty="0" err="1">
                <a:solidFill>
                  <a:srgbClr val="CB2418"/>
                </a:solidFill>
                <a:latin typeface="Courier New"/>
                <a:cs typeface="Courier New"/>
              </a:rPr>
              <a:t>unblock</a:t>
            </a:r>
            <a:r>
              <a:rPr lang="de-DE" sz="1500" dirty="0">
                <a:solidFill>
                  <a:srgbClr val="CB2418"/>
                </a:solidFill>
                <a:latin typeface="Courier New"/>
                <a:cs typeface="Courier New"/>
              </a:rPr>
              <a:t> SIGCHLD */</a:t>
            </a:r>
            <a:endParaRPr lang="de-DE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e-DE" sz="1500" dirty="0" err="1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(SIG_SETMASK, &amp;</a:t>
            </a:r>
            <a:r>
              <a:rPr lang="de-DE" sz="1500" dirty="0" err="1">
                <a:solidFill>
                  <a:srgbClr val="000000"/>
                </a:solidFill>
                <a:latin typeface="Courier New"/>
                <a:cs typeface="Courier New"/>
              </a:rPr>
              <a:t>prev</a:t>
            </a:r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de-DE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de-DE" sz="1500" dirty="0">
                <a:solidFill>
                  <a:srgbClr val="CB2418"/>
                </a:solidFill>
                <a:latin typeface="Courier New"/>
                <a:cs typeface="Courier New"/>
              </a:rPr>
              <a:t>/* Do </a:t>
            </a:r>
            <a:r>
              <a:rPr lang="de-DE" sz="1500" dirty="0" err="1">
                <a:solidFill>
                  <a:srgbClr val="CB2418"/>
                </a:solidFill>
                <a:latin typeface="Courier New"/>
                <a:cs typeface="Courier New"/>
              </a:rPr>
              <a:t>some</a:t>
            </a:r>
            <a:r>
              <a:rPr lang="de-DE" sz="15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e-DE" sz="1500" dirty="0" err="1">
                <a:solidFill>
                  <a:srgbClr val="CB2418"/>
                </a:solidFill>
                <a:latin typeface="Courier New"/>
                <a:cs typeface="Courier New"/>
              </a:rPr>
              <a:t>work</a:t>
            </a:r>
            <a:r>
              <a:rPr lang="de-DE" sz="1500" dirty="0">
                <a:solidFill>
                  <a:srgbClr val="CB2418"/>
                </a:solidFill>
                <a:latin typeface="Courier New"/>
                <a:cs typeface="Courier New"/>
              </a:rPr>
              <a:t> after </a:t>
            </a:r>
            <a:r>
              <a:rPr lang="de-DE" sz="1500" dirty="0" err="1">
                <a:solidFill>
                  <a:srgbClr val="CB2418"/>
                </a:solidFill>
                <a:latin typeface="Courier New"/>
                <a:cs typeface="Courier New"/>
              </a:rPr>
              <a:t>receiving</a:t>
            </a:r>
            <a:r>
              <a:rPr lang="de-DE" sz="1500" dirty="0">
                <a:solidFill>
                  <a:srgbClr val="CB2418"/>
                </a:solidFill>
                <a:latin typeface="Courier New"/>
                <a:cs typeface="Courier New"/>
              </a:rPr>
              <a:t> SIGCHLD */</a:t>
            </a:r>
            <a:endParaRPr lang="de-DE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Courier New"/>
                <a:cs typeface="Courier New"/>
              </a:rPr>
              <a:t>"."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ro-RO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ro-RO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  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printf(</a:t>
            </a:r>
            <a:r>
              <a:rPr lang="ro-RO" sz="1500" dirty="0">
                <a:solidFill>
                  <a:srgbClr val="9D206F"/>
                </a:solidFill>
                <a:latin typeface="Courier New"/>
                <a:cs typeface="Courier New"/>
              </a:rPr>
              <a:t>"\n"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66013" y="6400800"/>
            <a:ext cx="1396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sigsuspend.c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9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Shells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Signals</a:t>
            </a:r>
          </a:p>
          <a:p>
            <a:r>
              <a:rPr lang="en-US" dirty="0" smtClean="0"/>
              <a:t>Portable signal handling</a:t>
            </a:r>
          </a:p>
          <a:p>
            <a:pPr lvl="1"/>
            <a:r>
              <a:rPr lang="en-US" dirty="0" smtClean="0"/>
              <a:t>Consult textbook</a:t>
            </a:r>
          </a:p>
          <a:p>
            <a:r>
              <a:rPr lang="en-US" dirty="0" smtClean="0"/>
              <a:t>Nonlocal jumps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onsult your textbook and additional slides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2209800" cy="573087"/>
          </a:xfrm>
        </p:spPr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7896225" cy="4972050"/>
          </a:xfrm>
        </p:spPr>
        <p:txBody>
          <a:bodyPr/>
          <a:lstStyle/>
          <a:p>
            <a:r>
              <a:rPr lang="en-US" dirty="0"/>
              <a:t>Signals provide process-level exception handling</a:t>
            </a:r>
          </a:p>
          <a:p>
            <a:pPr lvl="1"/>
            <a:r>
              <a:rPr lang="en-US" dirty="0"/>
              <a:t>Can generate from user programs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Can define effect by declaring signal </a:t>
            </a:r>
            <a:r>
              <a:rPr lang="en-US" dirty="0" smtClean="0"/>
              <a:t>handler</a:t>
            </a:r>
          </a:p>
          <a:p>
            <a:pPr lvl="1"/>
            <a:r>
              <a:rPr lang="en-US" dirty="0" smtClean="0"/>
              <a:t>Be very careful when writing signal handlers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Nonlocal </a:t>
            </a:r>
            <a:r>
              <a:rPr lang="en-US" dirty="0"/>
              <a:t>jumps provide exceptional control flow within process</a:t>
            </a:r>
          </a:p>
          <a:p>
            <a:pPr lvl="1"/>
            <a:r>
              <a:rPr lang="en-US" dirty="0"/>
              <a:t>Within constraints of stack discipline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16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2"/>
            <a:ext cx="8305800" cy="573088"/>
          </a:xfrm>
        </p:spPr>
        <p:txBody>
          <a:bodyPr/>
          <a:lstStyle/>
          <a:p>
            <a:r>
              <a:rPr lang="en-US" dirty="0" smtClean="0"/>
              <a:t>Portable Signal Handling</a:t>
            </a:r>
            <a:endParaRPr lang="en-US" dirty="0"/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5800" cy="2133600"/>
          </a:xfrm>
        </p:spPr>
        <p:txBody>
          <a:bodyPr/>
          <a:lstStyle/>
          <a:p>
            <a:r>
              <a:rPr lang="en-US" dirty="0" smtClean="0"/>
              <a:t>Ugh! Different versions of Unix can have different signal handling semantics</a:t>
            </a:r>
          </a:p>
          <a:p>
            <a:pPr lvl="1"/>
            <a:r>
              <a:rPr lang="en-US" dirty="0" smtClean="0"/>
              <a:t>Some older systems restore action to default after catching signal</a:t>
            </a:r>
          </a:p>
          <a:p>
            <a:pPr lvl="1"/>
            <a:r>
              <a:rPr lang="en-US" dirty="0" smtClean="0"/>
              <a:t>Some interrupted system calls can return with </a:t>
            </a:r>
            <a:r>
              <a:rPr lang="en-US" dirty="0" err="1" smtClean="0"/>
              <a:t>errno</a:t>
            </a:r>
            <a:r>
              <a:rPr lang="en-US" dirty="0" smtClean="0"/>
              <a:t> == EINTR</a:t>
            </a:r>
          </a:p>
          <a:p>
            <a:pPr lvl="1"/>
            <a:r>
              <a:rPr lang="en-US" dirty="0" smtClean="0"/>
              <a:t>Some systems don’t block signals of the type being handled </a:t>
            </a:r>
          </a:p>
          <a:p>
            <a:r>
              <a:rPr lang="en-US" dirty="0" smtClean="0"/>
              <a:t>Solution: </a:t>
            </a:r>
            <a:r>
              <a:rPr lang="en-US" dirty="0" err="1" smtClean="0">
                <a:latin typeface="Courier New"/>
                <a:cs typeface="Courier New"/>
              </a:rPr>
              <a:t>sigaction</a:t>
            </a:r>
            <a:endParaRPr lang="en-US" dirty="0" smtClean="0">
              <a:latin typeface="Courier New"/>
              <a:cs typeface="Courier New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39964" y="3734812"/>
            <a:ext cx="8523036" cy="2862322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handler_t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500" dirty="0">
                <a:solidFill>
                  <a:srgbClr val="4A00FF"/>
                </a:solidFill>
                <a:latin typeface="Courier New"/>
                <a:cs typeface="Courier New"/>
              </a:rPr>
              <a:t>Signal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signum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handler_t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handler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sigaction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action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old_action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action.sa_handler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= handler;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sigemptyset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(&amp;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action.sa_mask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Block sigs of type being handled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action.sa_flags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= SA_RESTART;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Restart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syscalls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if possible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sigaction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signum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&amp;action, &amp;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old_action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 &lt; 0)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unix_error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500" dirty="0">
                <a:solidFill>
                  <a:srgbClr val="9D206F"/>
                </a:solidFill>
                <a:latin typeface="Courier New"/>
                <a:cs typeface="Courier New"/>
              </a:rPr>
              <a:t>"Signal error"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old_action.sa_handler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69719" y="6240502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80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534400" cy="914400"/>
          </a:xfrm>
        </p:spPr>
        <p:txBody>
          <a:bodyPr/>
          <a:lstStyle/>
          <a:p>
            <a:r>
              <a:rPr lang="en-US"/>
              <a:t>Nonlocal Jumps: </a:t>
            </a:r>
            <a:r>
              <a:rPr lang="en-US">
                <a:latin typeface="Courier New" pitchFamily="49" charset="0"/>
              </a:rPr>
              <a:t>setjmp/longjmp</a:t>
            </a:r>
          </a:p>
        </p:txBody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444625"/>
            <a:ext cx="8307387" cy="449897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Powerful (but dangerous) user-level mechanism for transferring control to an arbitrary location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Controlled to way to break the procedure call / return discipline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Useful for error recovery and signal handling</a:t>
            </a:r>
          </a:p>
          <a:p>
            <a:pPr>
              <a:lnSpc>
                <a:spcPct val="85000"/>
              </a:lnSpc>
            </a:pPr>
            <a:endParaRPr lang="en-US" sz="2000" dirty="0"/>
          </a:p>
          <a:p>
            <a:pPr>
              <a:lnSpc>
                <a:spcPct val="85000"/>
              </a:lnSpc>
            </a:pP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setjmp</a:t>
            </a:r>
            <a:r>
              <a:rPr lang="en-US" dirty="0">
                <a:latin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</a:rPr>
              <a:t>jmp_buf</a:t>
            </a:r>
            <a:r>
              <a:rPr lang="en-US" dirty="0">
                <a:latin typeface="Courier New" pitchFamily="49" charset="0"/>
              </a:rPr>
              <a:t> j)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Must be called before </a:t>
            </a:r>
            <a:r>
              <a:rPr lang="en-US" dirty="0" err="1"/>
              <a:t>longjmp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Identifies a return site for a subsequent </a:t>
            </a:r>
            <a:r>
              <a:rPr lang="en-US" dirty="0" err="1"/>
              <a:t>longjmp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Called </a:t>
            </a:r>
            <a:r>
              <a:rPr lang="en-US" b="1" dirty="0">
                <a:solidFill>
                  <a:srgbClr val="FF0000"/>
                </a:solidFill>
              </a:rPr>
              <a:t>once</a:t>
            </a:r>
            <a:r>
              <a:rPr lang="en-US" dirty="0"/>
              <a:t>, returns </a:t>
            </a:r>
            <a:r>
              <a:rPr lang="en-US" b="1" dirty="0">
                <a:solidFill>
                  <a:srgbClr val="FF0000"/>
                </a:solidFill>
              </a:rPr>
              <a:t>one or more </a:t>
            </a:r>
            <a:r>
              <a:rPr lang="en-US" dirty="0"/>
              <a:t>times</a:t>
            </a:r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Implementation</a:t>
            </a:r>
            <a:r>
              <a:rPr lang="en-US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Remember where you are by storing  the current </a:t>
            </a:r>
            <a:r>
              <a:rPr lang="en-US" b="1" i="1" dirty="0">
                <a:solidFill>
                  <a:srgbClr val="990000"/>
                </a:solidFill>
              </a:rPr>
              <a:t>register context</a:t>
            </a:r>
            <a:r>
              <a:rPr lang="en-US" dirty="0"/>
              <a:t>, </a:t>
            </a:r>
            <a:r>
              <a:rPr lang="en-US" b="1" i="1" dirty="0">
                <a:solidFill>
                  <a:srgbClr val="990000"/>
                </a:solidFill>
              </a:rPr>
              <a:t>stack pointer</a:t>
            </a:r>
            <a:r>
              <a:rPr lang="en-US" dirty="0"/>
              <a:t>,  and</a:t>
            </a:r>
            <a:r>
              <a:rPr lang="en-US" b="1" i="1" dirty="0">
                <a:solidFill>
                  <a:srgbClr val="990000"/>
                </a:solidFill>
              </a:rPr>
              <a:t> PC value </a:t>
            </a:r>
            <a:r>
              <a:rPr lang="en-US" dirty="0"/>
              <a:t>in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jmp_buf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Return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6642100" cy="573087"/>
          </a:xfrm>
        </p:spPr>
        <p:txBody>
          <a:bodyPr/>
          <a:lstStyle/>
          <a:p>
            <a:r>
              <a:rPr lang="en-US">
                <a:latin typeface="Courier New" pitchFamily="49" charset="0"/>
              </a:rPr>
              <a:t>setjmp/longjmp</a:t>
            </a:r>
            <a:r>
              <a:rPr lang="en-US"/>
              <a:t> (cont)</a:t>
            </a:r>
          </a:p>
        </p:txBody>
      </p:sp>
      <p:sp>
        <p:nvSpPr>
          <p:cNvPr id="530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34400" cy="4425950"/>
          </a:xfrm>
        </p:spPr>
        <p:txBody>
          <a:bodyPr/>
          <a:lstStyle/>
          <a:p>
            <a:r>
              <a:rPr lang="en-US" dirty="0">
                <a:latin typeface="Courier New" pitchFamily="49" charset="0"/>
              </a:rPr>
              <a:t>void </a:t>
            </a:r>
            <a:r>
              <a:rPr lang="en-US" dirty="0" err="1">
                <a:latin typeface="Courier New" pitchFamily="49" charset="0"/>
              </a:rPr>
              <a:t>longjmp</a:t>
            </a:r>
            <a:r>
              <a:rPr lang="en-US" dirty="0">
                <a:latin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</a:rPr>
              <a:t>jmp_buf</a:t>
            </a:r>
            <a:r>
              <a:rPr lang="en-US" dirty="0">
                <a:latin typeface="Courier New" pitchFamily="49" charset="0"/>
              </a:rPr>
              <a:t> j, 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)</a:t>
            </a:r>
            <a:endParaRPr lang="en-US" dirty="0"/>
          </a:p>
          <a:p>
            <a:pPr lvl="1"/>
            <a:r>
              <a:rPr lang="en-US" dirty="0"/>
              <a:t>Meaning:</a:t>
            </a:r>
          </a:p>
          <a:p>
            <a:pPr lvl="2"/>
            <a:r>
              <a:rPr lang="en-US" dirty="0"/>
              <a:t>return from the </a:t>
            </a:r>
            <a:r>
              <a:rPr lang="en-US" b="1" dirty="0" err="1">
                <a:latin typeface="Courier New" pitchFamily="49" charset="0"/>
              </a:rPr>
              <a:t>setjmp</a:t>
            </a:r>
            <a:r>
              <a:rPr lang="en-US" dirty="0"/>
              <a:t> remembered by jump buffer </a:t>
            </a:r>
            <a:r>
              <a:rPr lang="en-US" b="1" dirty="0">
                <a:latin typeface="Courier New" pitchFamily="49" charset="0"/>
              </a:rPr>
              <a:t>j</a:t>
            </a:r>
            <a:r>
              <a:rPr lang="en-US" dirty="0"/>
              <a:t> </a:t>
            </a:r>
            <a:r>
              <a:rPr lang="en-US" dirty="0" smtClean="0"/>
              <a:t>again ... </a:t>
            </a:r>
            <a:endParaRPr lang="en-US" dirty="0"/>
          </a:p>
          <a:p>
            <a:pPr lvl="2"/>
            <a:r>
              <a:rPr lang="en-US" dirty="0" smtClean="0"/>
              <a:t>… this </a:t>
            </a:r>
            <a:r>
              <a:rPr lang="en-US" dirty="0"/>
              <a:t>time returning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dirty="0"/>
              <a:t> instead of 0</a:t>
            </a:r>
          </a:p>
          <a:p>
            <a:pPr lvl="1"/>
            <a:r>
              <a:rPr lang="en-US" dirty="0"/>
              <a:t>Called after </a:t>
            </a:r>
            <a:r>
              <a:rPr lang="en-US" b="1" dirty="0" err="1">
                <a:latin typeface="Courier New" pitchFamily="49" charset="0"/>
              </a:rPr>
              <a:t>setjmp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Called </a:t>
            </a:r>
            <a:r>
              <a:rPr lang="en-US" b="1" dirty="0">
                <a:solidFill>
                  <a:srgbClr val="FF0000"/>
                </a:solidFill>
              </a:rPr>
              <a:t>once</a:t>
            </a:r>
            <a:r>
              <a:rPr lang="en-US" dirty="0"/>
              <a:t>, but </a:t>
            </a:r>
            <a:r>
              <a:rPr lang="en-US" b="1" dirty="0">
                <a:solidFill>
                  <a:srgbClr val="FF0000"/>
                </a:solidFill>
              </a:rPr>
              <a:t>never</a:t>
            </a:r>
            <a:r>
              <a:rPr lang="en-US" dirty="0"/>
              <a:t> returns</a:t>
            </a:r>
          </a:p>
          <a:p>
            <a:endParaRPr lang="en-US" dirty="0"/>
          </a:p>
          <a:p>
            <a:r>
              <a:rPr lang="en-US" dirty="0" err="1">
                <a:latin typeface="Courier New" pitchFamily="49" charset="0"/>
              </a:rPr>
              <a:t>longjmp</a:t>
            </a:r>
            <a:r>
              <a:rPr lang="en-US" dirty="0"/>
              <a:t> Implementation:</a:t>
            </a:r>
          </a:p>
          <a:p>
            <a:pPr lvl="1"/>
            <a:r>
              <a:rPr lang="en-US" dirty="0"/>
              <a:t>Restore register context </a:t>
            </a:r>
            <a:r>
              <a:rPr lang="en-US" dirty="0" smtClean="0"/>
              <a:t>(stack pointer, base pointer, PC value) from </a:t>
            </a:r>
            <a:r>
              <a:rPr lang="en-US" dirty="0"/>
              <a:t>jump buffer </a:t>
            </a:r>
            <a:r>
              <a:rPr lang="en-US" b="1" dirty="0">
                <a:latin typeface="Courier New" pitchFamily="49" charset="0"/>
              </a:rPr>
              <a:t>j</a:t>
            </a:r>
          </a:p>
          <a:p>
            <a:pPr lvl="1"/>
            <a:r>
              <a:rPr lang="en-US" dirty="0"/>
              <a:t>Set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eax</a:t>
            </a:r>
            <a:r>
              <a:rPr lang="en-US" b="1" dirty="0"/>
              <a:t> </a:t>
            </a:r>
            <a:r>
              <a:rPr lang="en-US" dirty="0"/>
              <a:t>(the return value) to </a:t>
            </a:r>
            <a:r>
              <a:rPr lang="en-US" b="1" dirty="0" err="1">
                <a:latin typeface="Courier New" pitchFamily="49" charset="0"/>
              </a:rPr>
              <a:t>i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Jump to the location indicated by the PC stored in jump </a:t>
            </a:r>
            <a:r>
              <a:rPr lang="en-US" dirty="0" err="1"/>
              <a:t>buf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</a:rPr>
              <a:t>j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setjmp</a:t>
            </a:r>
            <a:r>
              <a:rPr lang="en-US" dirty="0" smtClean="0"/>
              <a:t>/</a:t>
            </a:r>
            <a:r>
              <a:rPr lang="en-US" dirty="0" err="1" smtClean="0">
                <a:latin typeface="Courier New"/>
                <a:cs typeface="Courier New"/>
              </a:rPr>
              <a:t>longjmp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7936082" cy="923925"/>
          </a:xfrm>
        </p:spPr>
        <p:txBody>
          <a:bodyPr/>
          <a:lstStyle/>
          <a:p>
            <a:r>
              <a:rPr lang="en-US" dirty="0" smtClean="0"/>
              <a:t>Goal: return directly to original caller from a deeply-nested function</a:t>
            </a:r>
            <a:endParaRPr lang="en-US" dirty="0"/>
          </a:p>
        </p:txBody>
      </p:sp>
      <p:sp>
        <p:nvSpPr>
          <p:cNvPr id="4" name="Rectangle 1028"/>
          <p:cNvSpPr>
            <a:spLocks noChangeArrowheads="1"/>
          </p:cNvSpPr>
          <p:nvPr/>
        </p:nvSpPr>
        <p:spPr bwMode="auto">
          <a:xfrm>
            <a:off x="558800" y="2438400"/>
            <a:ext cx="4114800" cy="3293209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Deeply nested function foo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(error1)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longjmp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1);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bar();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(error2)</a:t>
            </a:r>
          </a:p>
          <a:p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        longjmp(buf, 2);</a:t>
            </a:r>
          </a:p>
          <a:p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6057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9" name="Text Box 3"/>
          <p:cNvSpPr txBox="1">
            <a:spLocks noChangeArrowheads="1"/>
          </p:cNvSpPr>
          <p:nvPr/>
        </p:nvSpPr>
        <p:spPr bwMode="auto">
          <a:xfrm>
            <a:off x="1660525" y="2432050"/>
            <a:ext cx="18415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endParaRPr lang="en-US" sz="1600" b="1" dirty="0">
              <a:latin typeface="Calibri" pitchFamily="34" charset="0"/>
            </a:endParaRPr>
          </a:p>
        </p:txBody>
      </p:sp>
      <p:sp>
        <p:nvSpPr>
          <p:cNvPr id="531460" name="Text Box 4"/>
          <p:cNvSpPr txBox="1">
            <a:spLocks noChangeArrowheads="1"/>
          </p:cNvSpPr>
          <p:nvPr/>
        </p:nvSpPr>
        <p:spPr bwMode="auto">
          <a:xfrm>
            <a:off x="228600" y="304800"/>
            <a:ext cx="7086600" cy="611287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normAutofit/>
          </a:bodyPr>
          <a:lstStyle/>
          <a:p>
            <a:r>
              <a:rPr lang="en-US" sz="1600" dirty="0" err="1" smtClean="0">
                <a:solidFill>
                  <a:srgbClr val="2D961E"/>
                </a:solidFill>
                <a:latin typeface="Courier New"/>
                <a:cs typeface="Courier New"/>
              </a:rPr>
              <a:t>jmp_buf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Courier New"/>
                <a:cs typeface="Courier New"/>
              </a:rPr>
              <a:t>error1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Courier New"/>
                <a:cs typeface="Courier New"/>
              </a:rPr>
              <a:t>error2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= 1;</a:t>
            </a:r>
          </a:p>
          <a:p>
            <a:endParaRPr lang="fr-FR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 err="1">
                <a:solidFill>
                  <a:srgbClr val="4A00FF"/>
                </a:solidFill>
                <a:latin typeface="Courier New"/>
                <a:cs typeface="Courier New"/>
              </a:rPr>
              <a:t>foo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), </a:t>
            </a:r>
            <a:r>
              <a:rPr lang="fr-FR" sz="1600" dirty="0">
                <a:solidFill>
                  <a:srgbClr val="4A00FF"/>
                </a:solidFill>
                <a:latin typeface="Courier New"/>
                <a:cs typeface="Courier New"/>
              </a:rPr>
              <a:t>bar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fr-FR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()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600" dirty="0" err="1">
                <a:solidFill>
                  <a:srgbClr val="C200FF"/>
                </a:solidFill>
                <a:latin typeface="Courier New"/>
                <a:cs typeface="Courier New"/>
              </a:rPr>
              <a:t>switch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sz="1600" dirty="0" err="1">
                <a:solidFill>
                  <a:srgbClr val="000000"/>
                </a:solidFill>
                <a:latin typeface="Courier New"/>
                <a:cs typeface="Courier New"/>
              </a:rPr>
              <a:t>setjmp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))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case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0: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foo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();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nl-NL" sz="1600" dirty="0">
                <a:solidFill>
                  <a:srgbClr val="C200FF"/>
                </a:solidFill>
                <a:latin typeface="Courier New"/>
                <a:cs typeface="Courier New"/>
              </a:rPr>
              <a:t>break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case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1: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"Detected an error1 condition in foo\n"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break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case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2: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"Detected an error2 condition in foo\n"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break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default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: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"Unknown error condition in foo\n"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31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724400" y="457200"/>
            <a:ext cx="4191000" cy="12192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err="1">
                <a:latin typeface="Courier New" pitchFamily="49" charset="0"/>
              </a:rPr>
              <a:t>setjmp</a:t>
            </a:r>
            <a:r>
              <a:rPr lang="en-US" dirty="0"/>
              <a:t>/</a:t>
            </a:r>
            <a:r>
              <a:rPr lang="en-US" dirty="0" err="1">
                <a:latin typeface="Courier New" pitchFamily="49" charset="0"/>
              </a:rPr>
              <a:t>longjmp</a:t>
            </a:r>
            <a:r>
              <a:rPr lang="en-US" dirty="0"/>
              <a:t> </a:t>
            </a:r>
            <a:r>
              <a:rPr lang="en-US" dirty="0" smtClean="0"/>
              <a:t>Example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4800" y="417512"/>
            <a:ext cx="7175500" cy="573088"/>
          </a:xfrm>
        </p:spPr>
        <p:txBody>
          <a:bodyPr/>
          <a:lstStyle/>
          <a:p>
            <a:r>
              <a:rPr lang="en-US"/>
              <a:t>Limitations of Nonlocal Jumps</a:t>
            </a:r>
          </a:p>
        </p:txBody>
      </p:sp>
      <p:sp>
        <p:nvSpPr>
          <p:cNvPr id="53350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8210" y="1066800"/>
            <a:ext cx="8307387" cy="1160463"/>
          </a:xfrm>
        </p:spPr>
        <p:txBody>
          <a:bodyPr/>
          <a:lstStyle/>
          <a:p>
            <a:r>
              <a:rPr lang="en-US"/>
              <a:t>Works within stack discipline</a:t>
            </a:r>
          </a:p>
          <a:p>
            <a:pPr lvl="1"/>
            <a:r>
              <a:rPr lang="en-US"/>
              <a:t>Can only long jump to environment of function that has been called but not yet completed</a:t>
            </a:r>
          </a:p>
        </p:txBody>
      </p:sp>
      <p:sp>
        <p:nvSpPr>
          <p:cNvPr id="533508" name="Rectangle 1028"/>
          <p:cNvSpPr>
            <a:spLocks noChangeArrowheads="1"/>
          </p:cNvSpPr>
          <p:nvPr/>
        </p:nvSpPr>
        <p:spPr bwMode="auto">
          <a:xfrm>
            <a:off x="873107" y="2245194"/>
            <a:ext cx="4114800" cy="449580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jmp_buf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env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P1()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if (</a:t>
            </a:r>
            <a:r>
              <a:rPr lang="en-US" sz="1600" b="1" dirty="0" err="1">
                <a:latin typeface="Courier New" pitchFamily="49" charset="0"/>
              </a:rPr>
              <a:t>setjmp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env</a:t>
            </a:r>
            <a:r>
              <a:rPr lang="en-US" sz="1600" b="1" dirty="0">
                <a:latin typeface="Courier New" pitchFamily="49" charset="0"/>
              </a:rPr>
              <a:t>)) 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/* Long Jump to here */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} else 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P2();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}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P2()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  . . . P2(); . . . P3(); }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P3()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</a:rPr>
              <a:t>longjmp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env</a:t>
            </a:r>
            <a:r>
              <a:rPr lang="en-US" sz="1600" b="1" dirty="0">
                <a:latin typeface="Courier New" pitchFamily="49" charset="0"/>
              </a:rPr>
              <a:t>, 1);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533509" name="Rectangle 1029"/>
          <p:cNvSpPr>
            <a:spLocks noChangeArrowheads="1"/>
          </p:cNvSpPr>
          <p:nvPr/>
        </p:nvSpPr>
        <p:spPr bwMode="auto">
          <a:xfrm>
            <a:off x="6092893" y="2286000"/>
            <a:ext cx="1143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1">
                <a:latin typeface="Courier New" pitchFamily="49" charset="0"/>
              </a:rPr>
              <a:t>P1</a:t>
            </a:r>
          </a:p>
        </p:txBody>
      </p:sp>
      <p:sp>
        <p:nvSpPr>
          <p:cNvPr id="533510" name="Rectangle 1030"/>
          <p:cNvSpPr>
            <a:spLocks noChangeArrowheads="1"/>
          </p:cNvSpPr>
          <p:nvPr/>
        </p:nvSpPr>
        <p:spPr bwMode="auto">
          <a:xfrm>
            <a:off x="6092893" y="2971800"/>
            <a:ext cx="1143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1">
                <a:latin typeface="Courier New" pitchFamily="49" charset="0"/>
              </a:rPr>
              <a:t>P2</a:t>
            </a:r>
          </a:p>
        </p:txBody>
      </p:sp>
      <p:sp>
        <p:nvSpPr>
          <p:cNvPr id="533511" name="Rectangle 1031"/>
          <p:cNvSpPr>
            <a:spLocks noChangeArrowheads="1"/>
          </p:cNvSpPr>
          <p:nvPr/>
        </p:nvSpPr>
        <p:spPr bwMode="auto">
          <a:xfrm>
            <a:off x="6092893" y="3657600"/>
            <a:ext cx="1143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1">
                <a:latin typeface="Courier New" pitchFamily="49" charset="0"/>
              </a:rPr>
              <a:t>P2</a:t>
            </a:r>
          </a:p>
        </p:txBody>
      </p:sp>
      <p:sp>
        <p:nvSpPr>
          <p:cNvPr id="533512" name="Rectangle 1032"/>
          <p:cNvSpPr>
            <a:spLocks noChangeArrowheads="1"/>
          </p:cNvSpPr>
          <p:nvPr/>
        </p:nvSpPr>
        <p:spPr bwMode="auto">
          <a:xfrm>
            <a:off x="6092893" y="4343400"/>
            <a:ext cx="1143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1">
                <a:latin typeface="Courier New" pitchFamily="49" charset="0"/>
              </a:rPr>
              <a:t>P2</a:t>
            </a:r>
          </a:p>
        </p:txBody>
      </p:sp>
      <p:sp>
        <p:nvSpPr>
          <p:cNvPr id="533513" name="Rectangle 1033"/>
          <p:cNvSpPr>
            <a:spLocks noChangeArrowheads="1"/>
          </p:cNvSpPr>
          <p:nvPr/>
        </p:nvSpPr>
        <p:spPr bwMode="auto">
          <a:xfrm>
            <a:off x="6092893" y="5029200"/>
            <a:ext cx="1143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1">
                <a:latin typeface="Courier New" pitchFamily="49" charset="0"/>
              </a:rPr>
              <a:t>P3</a:t>
            </a:r>
          </a:p>
        </p:txBody>
      </p:sp>
      <p:sp>
        <p:nvSpPr>
          <p:cNvPr id="533514" name="Line 1034"/>
          <p:cNvSpPr>
            <a:spLocks noChangeShapeType="1"/>
          </p:cNvSpPr>
          <p:nvPr/>
        </p:nvSpPr>
        <p:spPr bwMode="auto">
          <a:xfrm>
            <a:off x="5559493" y="259080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33515" name="Rectangle 1035"/>
          <p:cNvSpPr>
            <a:spLocks noChangeArrowheads="1"/>
          </p:cNvSpPr>
          <p:nvPr/>
        </p:nvSpPr>
        <p:spPr bwMode="auto">
          <a:xfrm>
            <a:off x="5254693" y="2209800"/>
            <a:ext cx="550863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>
                <a:latin typeface="Courier New" pitchFamily="49" charset="0"/>
              </a:rPr>
              <a:t>env</a:t>
            </a:r>
          </a:p>
        </p:txBody>
      </p:sp>
      <p:sp>
        <p:nvSpPr>
          <p:cNvPr id="533516" name="Rectangle 1036"/>
          <p:cNvSpPr>
            <a:spLocks noChangeArrowheads="1"/>
          </p:cNvSpPr>
          <p:nvPr/>
        </p:nvSpPr>
        <p:spPr bwMode="auto">
          <a:xfrm>
            <a:off x="7693093" y="2286000"/>
            <a:ext cx="1143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1">
                <a:latin typeface="Courier New" pitchFamily="49" charset="0"/>
              </a:rPr>
              <a:t>P1</a:t>
            </a:r>
          </a:p>
        </p:txBody>
      </p:sp>
      <p:sp>
        <p:nvSpPr>
          <p:cNvPr id="533517" name="Text Box 1037"/>
          <p:cNvSpPr txBox="1">
            <a:spLocks noChangeArrowheads="1"/>
          </p:cNvSpPr>
          <p:nvPr/>
        </p:nvSpPr>
        <p:spPr bwMode="auto">
          <a:xfrm>
            <a:off x="5984406" y="1981200"/>
            <a:ext cx="1493870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dirty="0">
                <a:latin typeface="Calibri" pitchFamily="34" charset="0"/>
              </a:rPr>
              <a:t>Before </a:t>
            </a:r>
            <a:r>
              <a:rPr lang="en-US" sz="1600" b="1" dirty="0" err="1">
                <a:latin typeface="Calibri" pitchFamily="34" charset="0"/>
              </a:rPr>
              <a:t>longjmp</a:t>
            </a:r>
            <a:endParaRPr lang="en-US" sz="1600" b="1" dirty="0">
              <a:latin typeface="Calibri" pitchFamily="34" charset="0"/>
            </a:endParaRPr>
          </a:p>
        </p:txBody>
      </p:sp>
      <p:sp>
        <p:nvSpPr>
          <p:cNvPr id="533518" name="Text Box 1038"/>
          <p:cNvSpPr txBox="1">
            <a:spLocks noChangeArrowheads="1"/>
          </p:cNvSpPr>
          <p:nvPr/>
        </p:nvSpPr>
        <p:spPr bwMode="auto">
          <a:xfrm>
            <a:off x="7585125" y="1981200"/>
            <a:ext cx="1365182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dirty="0">
                <a:latin typeface="Calibri" pitchFamily="34" charset="0"/>
              </a:rPr>
              <a:t>After </a:t>
            </a:r>
            <a:r>
              <a:rPr lang="en-US" sz="1600" b="1" dirty="0" err="1">
                <a:latin typeface="Calibri" pitchFamily="34" charset="0"/>
              </a:rPr>
              <a:t>longjmp</a:t>
            </a:r>
            <a:endParaRPr lang="en-US" sz="16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96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 Process Hierarchy</a:t>
            </a:r>
            <a:endParaRPr lang="en-US" dirty="0"/>
          </a:p>
        </p:txBody>
      </p:sp>
      <p:sp>
        <p:nvSpPr>
          <p:cNvPr id="23555" name="Oval 3"/>
          <p:cNvSpPr>
            <a:spLocks noChangeArrowheads="1"/>
          </p:cNvSpPr>
          <p:nvPr/>
        </p:nvSpPr>
        <p:spPr bwMode="auto">
          <a:xfrm>
            <a:off x="2895600" y="3581400"/>
            <a:ext cx="1676400" cy="533400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Login shell</a:t>
            </a:r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2895600" y="4572000"/>
            <a:ext cx="1676400" cy="533400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Child</a:t>
            </a:r>
          </a:p>
        </p:txBody>
      </p:sp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838200" y="4572000"/>
            <a:ext cx="1676400" cy="533400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Child</a:t>
            </a:r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3962400" y="5715000"/>
            <a:ext cx="1676400" cy="533400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Grandchild</a:t>
            </a:r>
          </a:p>
        </p:txBody>
      </p: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1752600" y="5715000"/>
            <a:ext cx="1676400" cy="533400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Grandchild</a:t>
            </a:r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 flipH="1">
            <a:off x="2209800" y="4038600"/>
            <a:ext cx="9906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3" name="Oval 12"/>
          <p:cNvSpPr>
            <a:spLocks noChangeArrowheads="1"/>
          </p:cNvSpPr>
          <p:nvPr/>
        </p:nvSpPr>
        <p:spPr bwMode="auto">
          <a:xfrm>
            <a:off x="3657600" y="14478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 dirty="0">
                <a:latin typeface="Courier New" charset="0"/>
              </a:rPr>
              <a:t>[0]</a:t>
            </a:r>
          </a:p>
        </p:txBody>
      </p:sp>
      <p:sp>
        <p:nvSpPr>
          <p:cNvPr id="23564" name="Line 13"/>
          <p:cNvSpPr>
            <a:spLocks noChangeShapeType="1"/>
          </p:cNvSpPr>
          <p:nvPr/>
        </p:nvSpPr>
        <p:spPr bwMode="auto">
          <a:xfrm flipH="1">
            <a:off x="4495800" y="19812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ot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n>
                <a:solidFill>
                  <a:schemeClr val="tx1"/>
                </a:solidFill>
                <a:prstDash val="dot"/>
              </a:ln>
            </a:endParaRPr>
          </a:p>
        </p:txBody>
      </p:sp>
      <p:sp>
        <p:nvSpPr>
          <p:cNvPr id="23565" name="Line 14"/>
          <p:cNvSpPr>
            <a:spLocks noChangeShapeType="1"/>
          </p:cNvSpPr>
          <p:nvPr/>
        </p:nvSpPr>
        <p:spPr bwMode="auto">
          <a:xfrm flipH="1">
            <a:off x="4038600" y="2971800"/>
            <a:ext cx="3810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6" name="Line 15"/>
          <p:cNvSpPr>
            <a:spLocks noChangeShapeType="1"/>
          </p:cNvSpPr>
          <p:nvPr/>
        </p:nvSpPr>
        <p:spPr bwMode="auto">
          <a:xfrm flipH="1">
            <a:off x="3733800" y="41148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7" name="Line 16"/>
          <p:cNvSpPr>
            <a:spLocks noChangeShapeType="1"/>
          </p:cNvSpPr>
          <p:nvPr/>
        </p:nvSpPr>
        <p:spPr bwMode="auto">
          <a:xfrm>
            <a:off x="3886200" y="5105400"/>
            <a:ext cx="9144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8" name="Line 17"/>
          <p:cNvSpPr>
            <a:spLocks noChangeShapeType="1"/>
          </p:cNvSpPr>
          <p:nvPr/>
        </p:nvSpPr>
        <p:spPr bwMode="auto">
          <a:xfrm flipH="1">
            <a:off x="2667000" y="5105400"/>
            <a:ext cx="8382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9" name="Line 18"/>
          <p:cNvSpPr>
            <a:spLocks noChangeShapeType="1"/>
          </p:cNvSpPr>
          <p:nvPr/>
        </p:nvSpPr>
        <p:spPr bwMode="auto">
          <a:xfrm flipH="1">
            <a:off x="1981200" y="2819400"/>
            <a:ext cx="17526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70" name="Oval 19"/>
          <p:cNvSpPr>
            <a:spLocks noChangeArrowheads="1"/>
          </p:cNvSpPr>
          <p:nvPr/>
        </p:nvSpPr>
        <p:spPr bwMode="auto">
          <a:xfrm>
            <a:off x="76200" y="3352800"/>
            <a:ext cx="2133600" cy="7620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Daemon</a:t>
            </a:r>
          </a:p>
          <a:p>
            <a:pPr algn="ctr">
              <a:lnSpc>
                <a:spcPct val="100000"/>
              </a:lnSpc>
            </a:pPr>
            <a:r>
              <a:rPr lang="en-US" sz="2000" b="1"/>
              <a:t>e.g. </a:t>
            </a:r>
            <a:r>
              <a:rPr lang="en-US" sz="2000" b="1">
                <a:latin typeface="Courier New" charset="0"/>
              </a:rPr>
              <a:t>httpd</a:t>
            </a:r>
          </a:p>
        </p:txBody>
      </p:sp>
      <p:sp>
        <p:nvSpPr>
          <p:cNvPr id="23571" name="Oval 11"/>
          <p:cNvSpPr>
            <a:spLocks noChangeArrowheads="1"/>
          </p:cNvSpPr>
          <p:nvPr/>
        </p:nvSpPr>
        <p:spPr bwMode="auto">
          <a:xfrm>
            <a:off x="3657600" y="2438400"/>
            <a:ext cx="1676400" cy="533400"/>
          </a:xfrm>
          <a:prstGeom prst="ellipse">
            <a:avLst/>
          </a:prstGeom>
          <a:solidFill>
            <a:srgbClr val="CCFFCC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>
                <a:latin typeface="Courier New" charset="0"/>
              </a:rPr>
              <a:t>init [1]</a:t>
            </a:r>
          </a:p>
        </p:txBody>
      </p:sp>
      <p:sp>
        <p:nvSpPr>
          <p:cNvPr id="20" name="Oval 3"/>
          <p:cNvSpPr>
            <a:spLocks noChangeArrowheads="1"/>
          </p:cNvSpPr>
          <p:nvPr/>
        </p:nvSpPr>
        <p:spPr bwMode="auto">
          <a:xfrm>
            <a:off x="5638800" y="3581400"/>
            <a:ext cx="1676400" cy="533400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Login shell</a:t>
            </a:r>
          </a:p>
        </p:txBody>
      </p:sp>
      <p:sp>
        <p:nvSpPr>
          <p:cNvPr id="21" name="Line 14"/>
          <p:cNvSpPr>
            <a:spLocks noChangeShapeType="1"/>
          </p:cNvSpPr>
          <p:nvPr/>
        </p:nvSpPr>
        <p:spPr bwMode="auto">
          <a:xfrm>
            <a:off x="4914900" y="2959100"/>
            <a:ext cx="402019" cy="317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2" name="Oval 5"/>
          <p:cNvSpPr>
            <a:spLocks noChangeArrowheads="1"/>
          </p:cNvSpPr>
          <p:nvPr/>
        </p:nvSpPr>
        <p:spPr bwMode="auto">
          <a:xfrm>
            <a:off x="5664200" y="4572000"/>
            <a:ext cx="1676400" cy="533400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Child</a:t>
            </a:r>
          </a:p>
        </p:txBody>
      </p:sp>
      <p:sp>
        <p:nvSpPr>
          <p:cNvPr id="23" name="Line 15"/>
          <p:cNvSpPr>
            <a:spLocks noChangeShapeType="1"/>
          </p:cNvSpPr>
          <p:nvPr/>
        </p:nvSpPr>
        <p:spPr bwMode="auto">
          <a:xfrm flipH="1">
            <a:off x="6502400" y="41148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" name="TextBox 1"/>
          <p:cNvSpPr txBox="1"/>
          <p:nvPr/>
        </p:nvSpPr>
        <p:spPr>
          <a:xfrm>
            <a:off x="4876800" y="3276600"/>
            <a:ext cx="440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libri" pitchFamily="34" charset="0"/>
              </a:rPr>
              <a:t>…</a:t>
            </a:r>
          </a:p>
        </p:txBody>
      </p:sp>
      <p:sp>
        <p:nvSpPr>
          <p:cNvPr id="3" name="TextBox 2"/>
          <p:cNvSpPr txBox="1"/>
          <p:nvPr/>
        </p:nvSpPr>
        <p:spPr>
          <a:xfrm rot="13380000">
            <a:off x="5216566" y="3224857"/>
            <a:ext cx="348886" cy="3657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…</a:t>
            </a:r>
          </a:p>
        </p:txBody>
      </p:sp>
      <p:sp>
        <p:nvSpPr>
          <p:cNvPr id="28" name="Line 14"/>
          <p:cNvSpPr>
            <a:spLocks noChangeShapeType="1"/>
          </p:cNvSpPr>
          <p:nvPr/>
        </p:nvSpPr>
        <p:spPr bwMode="auto">
          <a:xfrm flipH="1">
            <a:off x="3581400" y="3416300"/>
            <a:ext cx="228600" cy="1651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9" name="TextBox 28"/>
          <p:cNvSpPr txBox="1"/>
          <p:nvPr/>
        </p:nvSpPr>
        <p:spPr>
          <a:xfrm rot="8700000" flipH="1">
            <a:off x="3807148" y="3224857"/>
            <a:ext cx="348886" cy="3657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…</a:t>
            </a:r>
          </a:p>
        </p:txBody>
      </p:sp>
      <p:sp>
        <p:nvSpPr>
          <p:cNvPr id="30" name="Line 14"/>
          <p:cNvSpPr>
            <a:spLocks noChangeShapeType="1"/>
          </p:cNvSpPr>
          <p:nvPr/>
        </p:nvSpPr>
        <p:spPr bwMode="auto">
          <a:xfrm>
            <a:off x="5562600" y="3450570"/>
            <a:ext cx="304800" cy="2098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4" name="TextBox 3"/>
          <p:cNvSpPr txBox="1"/>
          <p:nvPr/>
        </p:nvSpPr>
        <p:spPr>
          <a:xfrm>
            <a:off x="6248400" y="5715000"/>
            <a:ext cx="279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Note: you can view the hierarchy using the Linux </a:t>
            </a:r>
            <a:r>
              <a:rPr lang="en-US" sz="1800" b="0" dirty="0" err="1" smtClean="0">
                <a:latin typeface="Courier New"/>
                <a:cs typeface="Courier New"/>
              </a:rPr>
              <a:t>pstree</a:t>
            </a:r>
            <a:r>
              <a:rPr lang="en-US" sz="1800" dirty="0" smtClean="0">
                <a:latin typeface="Calibri" pitchFamily="34" charset="0"/>
              </a:rPr>
              <a:t> command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17512"/>
            <a:ext cx="7937500" cy="573088"/>
          </a:xfrm>
        </p:spPr>
        <p:txBody>
          <a:bodyPr/>
          <a:lstStyle/>
          <a:p>
            <a:r>
              <a:rPr lang="en-US"/>
              <a:t>Limitations of Long Jumps (cont.)</a:t>
            </a:r>
          </a:p>
        </p:txBody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6809" y="1049337"/>
            <a:ext cx="8307387" cy="1160463"/>
          </a:xfrm>
        </p:spPr>
        <p:txBody>
          <a:bodyPr/>
          <a:lstStyle/>
          <a:p>
            <a:r>
              <a:rPr lang="en-US"/>
              <a:t>Works within stack discipline</a:t>
            </a:r>
          </a:p>
          <a:p>
            <a:pPr lvl="1"/>
            <a:r>
              <a:rPr lang="en-US"/>
              <a:t>Can only long jump to environment of function that has been called but not yet completed</a:t>
            </a:r>
          </a:p>
        </p:txBody>
      </p:sp>
      <p:sp>
        <p:nvSpPr>
          <p:cNvPr id="534532" name="Rectangle 4"/>
          <p:cNvSpPr>
            <a:spLocks noChangeArrowheads="1"/>
          </p:cNvSpPr>
          <p:nvPr/>
        </p:nvSpPr>
        <p:spPr bwMode="auto">
          <a:xfrm>
            <a:off x="896703" y="2286000"/>
            <a:ext cx="4114800" cy="449580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jmp_buf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env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P1()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P2(); P3();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P2()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if (</a:t>
            </a:r>
            <a:r>
              <a:rPr lang="en-US" sz="1600" b="1" dirty="0" err="1">
                <a:latin typeface="Courier New" pitchFamily="49" charset="0"/>
              </a:rPr>
              <a:t>setjmp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env</a:t>
            </a:r>
            <a:r>
              <a:rPr lang="en-US" sz="1600" b="1" dirty="0">
                <a:latin typeface="Courier New" pitchFamily="49" charset="0"/>
              </a:rPr>
              <a:t>)) 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/* Long Jump to here */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}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P3()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</a:rPr>
              <a:t>longjmp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env</a:t>
            </a:r>
            <a:r>
              <a:rPr lang="en-US" sz="1600" b="1" dirty="0">
                <a:latin typeface="Courier New" pitchFamily="49" charset="0"/>
              </a:rPr>
              <a:t>, 1);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181600" y="1990725"/>
            <a:ext cx="1981200" cy="1666875"/>
            <a:chOff x="3264" y="1056"/>
            <a:chExt cx="1248" cy="1050"/>
          </a:xfrm>
        </p:grpSpPr>
        <p:sp>
          <p:nvSpPr>
            <p:cNvPr id="534534" name="Rectangle 6"/>
            <p:cNvSpPr>
              <a:spLocks noChangeArrowheads="1"/>
            </p:cNvSpPr>
            <p:nvPr/>
          </p:nvSpPr>
          <p:spPr bwMode="auto">
            <a:xfrm>
              <a:off x="3264" y="1728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1">
                  <a:latin typeface="Courier New" pitchFamily="49" charset="0"/>
                </a:rPr>
                <a:t>env</a:t>
              </a: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3456" y="1056"/>
              <a:ext cx="1056" cy="1050"/>
              <a:chOff x="3408" y="1056"/>
              <a:chExt cx="1056" cy="1050"/>
            </a:xfrm>
          </p:grpSpPr>
          <p:sp>
            <p:nvSpPr>
              <p:cNvPr id="534536" name="Rectangle 8"/>
              <p:cNvSpPr>
                <a:spLocks noChangeArrowheads="1"/>
              </p:cNvSpPr>
              <p:nvPr/>
            </p:nvSpPr>
            <p:spPr bwMode="auto">
              <a:xfrm>
                <a:off x="3744" y="1056"/>
                <a:ext cx="720" cy="43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2000" b="1">
                    <a:latin typeface="Courier New" pitchFamily="49" charset="0"/>
                  </a:rPr>
                  <a:t>P1</a:t>
                </a:r>
              </a:p>
            </p:txBody>
          </p:sp>
          <p:sp>
            <p:nvSpPr>
              <p:cNvPr id="534537" name="Rectangle 9"/>
              <p:cNvSpPr>
                <a:spLocks noChangeArrowheads="1"/>
              </p:cNvSpPr>
              <p:nvPr/>
            </p:nvSpPr>
            <p:spPr bwMode="auto">
              <a:xfrm>
                <a:off x="3744" y="1488"/>
                <a:ext cx="720" cy="43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2000" b="1">
                    <a:latin typeface="Courier New" pitchFamily="49" charset="0"/>
                  </a:rPr>
                  <a:t>P2</a:t>
                </a:r>
              </a:p>
            </p:txBody>
          </p:sp>
          <p:sp>
            <p:nvSpPr>
              <p:cNvPr id="534538" name="Line 10"/>
              <p:cNvSpPr>
                <a:spLocks noChangeShapeType="1"/>
              </p:cNvSpPr>
              <p:nvPr/>
            </p:nvSpPr>
            <p:spPr bwMode="auto">
              <a:xfrm>
                <a:off x="3408" y="1728"/>
                <a:ext cx="33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4539" name="Text Box 11"/>
              <p:cNvSpPr txBox="1">
                <a:spLocks noChangeArrowheads="1"/>
              </p:cNvSpPr>
              <p:nvPr/>
            </p:nvSpPr>
            <p:spPr bwMode="auto">
              <a:xfrm>
                <a:off x="3685" y="1893"/>
                <a:ext cx="633" cy="2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1" dirty="0">
                    <a:latin typeface="Calibri" pitchFamily="34" charset="0"/>
                  </a:rPr>
                  <a:t>At </a:t>
                </a:r>
                <a:r>
                  <a:rPr lang="en-US" sz="1600" b="1" dirty="0" err="1">
                    <a:latin typeface="Calibri" pitchFamily="34" charset="0"/>
                  </a:rPr>
                  <a:t>setjmp</a:t>
                </a:r>
                <a:endParaRPr lang="en-US" sz="1600" b="1" dirty="0">
                  <a:latin typeface="Calibri" pitchFamily="34" charset="0"/>
                </a:endParaRPr>
              </a:p>
            </p:txBody>
          </p:sp>
        </p:grp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6858000" y="5038725"/>
            <a:ext cx="1981200" cy="1666875"/>
            <a:chOff x="3264" y="2976"/>
            <a:chExt cx="1248" cy="1050"/>
          </a:xfrm>
        </p:grpSpPr>
        <p:sp>
          <p:nvSpPr>
            <p:cNvPr id="534541" name="Rectangle 13"/>
            <p:cNvSpPr>
              <a:spLocks noChangeArrowheads="1"/>
            </p:cNvSpPr>
            <p:nvPr/>
          </p:nvSpPr>
          <p:spPr bwMode="auto">
            <a:xfrm>
              <a:off x="3792" y="2976"/>
              <a:ext cx="720" cy="4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2000" b="1">
                  <a:latin typeface="Courier New" pitchFamily="49" charset="0"/>
                </a:rPr>
                <a:t>P1</a:t>
              </a:r>
            </a:p>
          </p:txBody>
        </p:sp>
        <p:sp>
          <p:nvSpPr>
            <p:cNvPr id="534542" name="Rectangle 14"/>
            <p:cNvSpPr>
              <a:spLocks noChangeArrowheads="1"/>
            </p:cNvSpPr>
            <p:nvPr/>
          </p:nvSpPr>
          <p:spPr bwMode="auto">
            <a:xfrm>
              <a:off x="3792" y="3408"/>
              <a:ext cx="720" cy="4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2000" b="1">
                  <a:latin typeface="Courier New" pitchFamily="49" charset="0"/>
                </a:rPr>
                <a:t>P3</a:t>
              </a:r>
            </a:p>
          </p:txBody>
        </p:sp>
        <p:sp>
          <p:nvSpPr>
            <p:cNvPr id="534543" name="Line 15"/>
            <p:cNvSpPr>
              <a:spLocks noChangeShapeType="1"/>
            </p:cNvSpPr>
            <p:nvPr/>
          </p:nvSpPr>
          <p:spPr bwMode="auto">
            <a:xfrm>
              <a:off x="3456" y="3648"/>
              <a:ext cx="3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34544" name="Rectangle 16"/>
            <p:cNvSpPr>
              <a:spLocks noChangeArrowheads="1"/>
            </p:cNvSpPr>
            <p:nvPr/>
          </p:nvSpPr>
          <p:spPr bwMode="auto">
            <a:xfrm>
              <a:off x="3264" y="3408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1">
                  <a:latin typeface="Courier New" pitchFamily="49" charset="0"/>
                </a:rPr>
                <a:t>env</a:t>
              </a:r>
            </a:p>
          </p:txBody>
        </p:sp>
        <p:sp>
          <p:nvSpPr>
            <p:cNvPr id="534545" name="Text Box 17"/>
            <p:cNvSpPr txBox="1">
              <a:spLocks noChangeArrowheads="1"/>
            </p:cNvSpPr>
            <p:nvPr/>
          </p:nvSpPr>
          <p:spPr bwMode="auto">
            <a:xfrm>
              <a:off x="3733" y="3813"/>
              <a:ext cx="705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1" dirty="0">
                  <a:latin typeface="Calibri" pitchFamily="34" charset="0"/>
                </a:rPr>
                <a:t>At </a:t>
              </a:r>
              <a:r>
                <a:rPr lang="en-US" sz="1600" b="1" dirty="0" err="1">
                  <a:latin typeface="Calibri" pitchFamily="34" charset="0"/>
                </a:rPr>
                <a:t>longjmp</a:t>
              </a:r>
              <a:endParaRPr lang="en-US" sz="1600" b="1" dirty="0">
                <a:latin typeface="Calibri" pitchFamily="34" charset="0"/>
              </a:endParaRPr>
            </a:p>
          </p:txBody>
        </p:sp>
        <p:sp>
          <p:nvSpPr>
            <p:cNvPr id="534546" name="Text Box 18"/>
            <p:cNvSpPr txBox="1">
              <a:spLocks noChangeArrowheads="1"/>
            </p:cNvSpPr>
            <p:nvPr/>
          </p:nvSpPr>
          <p:spPr bwMode="auto">
            <a:xfrm>
              <a:off x="3504" y="3545"/>
              <a:ext cx="188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1" dirty="0">
                  <a:latin typeface="Calibri" pitchFamily="34" charset="0"/>
                </a:rPr>
                <a:t>X</a:t>
              </a:r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5334000" y="3819525"/>
            <a:ext cx="1828800" cy="1666875"/>
            <a:chOff x="4608" y="1440"/>
            <a:chExt cx="1152" cy="1050"/>
          </a:xfrm>
        </p:grpSpPr>
        <p:sp>
          <p:nvSpPr>
            <p:cNvPr id="534548" name="Rectangle 20"/>
            <p:cNvSpPr>
              <a:spLocks noChangeArrowheads="1"/>
            </p:cNvSpPr>
            <p:nvPr/>
          </p:nvSpPr>
          <p:spPr bwMode="auto">
            <a:xfrm>
              <a:off x="5040" y="1440"/>
              <a:ext cx="720" cy="4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2000" b="1">
                  <a:latin typeface="Courier New" pitchFamily="49" charset="0"/>
                </a:rPr>
                <a:t>P1</a:t>
              </a:r>
            </a:p>
          </p:txBody>
        </p:sp>
        <p:sp>
          <p:nvSpPr>
            <p:cNvPr id="534549" name="Rectangle 21"/>
            <p:cNvSpPr>
              <a:spLocks noChangeArrowheads="1"/>
            </p:cNvSpPr>
            <p:nvPr/>
          </p:nvSpPr>
          <p:spPr bwMode="auto">
            <a:xfrm>
              <a:off x="5040" y="1872"/>
              <a:ext cx="720" cy="4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2000" b="1">
                  <a:latin typeface="Courier New" pitchFamily="49" charset="0"/>
                </a:rPr>
                <a:t>P2</a:t>
              </a:r>
            </a:p>
          </p:txBody>
        </p:sp>
        <p:sp>
          <p:nvSpPr>
            <p:cNvPr id="534550" name="Line 22"/>
            <p:cNvSpPr>
              <a:spLocks noChangeShapeType="1"/>
            </p:cNvSpPr>
            <p:nvPr/>
          </p:nvSpPr>
          <p:spPr bwMode="auto">
            <a:xfrm>
              <a:off x="4704" y="2112"/>
              <a:ext cx="3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34551" name="Text Box 23"/>
            <p:cNvSpPr txBox="1">
              <a:spLocks noChangeArrowheads="1"/>
            </p:cNvSpPr>
            <p:nvPr/>
          </p:nvSpPr>
          <p:spPr bwMode="auto">
            <a:xfrm>
              <a:off x="4968" y="2277"/>
              <a:ext cx="670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1" dirty="0">
                  <a:latin typeface="Calibri" pitchFamily="34" charset="0"/>
                </a:rPr>
                <a:t>P2 returns</a:t>
              </a:r>
            </a:p>
          </p:txBody>
        </p:sp>
        <p:sp>
          <p:nvSpPr>
            <p:cNvPr id="534552" name="Rectangle 24"/>
            <p:cNvSpPr>
              <a:spLocks noChangeArrowheads="1"/>
            </p:cNvSpPr>
            <p:nvPr/>
          </p:nvSpPr>
          <p:spPr bwMode="auto">
            <a:xfrm>
              <a:off x="4608" y="1872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1">
                  <a:latin typeface="Courier New" pitchFamily="49" charset="0"/>
                </a:rPr>
                <a:t>env</a:t>
              </a:r>
            </a:p>
          </p:txBody>
        </p:sp>
        <p:sp>
          <p:nvSpPr>
            <p:cNvPr id="534553" name="Text Box 25"/>
            <p:cNvSpPr txBox="1">
              <a:spLocks noChangeArrowheads="1"/>
            </p:cNvSpPr>
            <p:nvPr/>
          </p:nvSpPr>
          <p:spPr bwMode="auto">
            <a:xfrm>
              <a:off x="4752" y="2009"/>
              <a:ext cx="188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1" dirty="0">
                  <a:latin typeface="Calibri" pitchFamily="34" charset="0"/>
                </a:rPr>
                <a:t>X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28625"/>
            <a:ext cx="8458200" cy="1095375"/>
          </a:xfrm>
        </p:spPr>
        <p:txBody>
          <a:bodyPr/>
          <a:lstStyle/>
          <a:p>
            <a:pPr marL="0" indent="0"/>
            <a:r>
              <a:rPr lang="en-US" dirty="0"/>
              <a:t>Putting It All Together: A Program </a:t>
            </a:r>
            <a:br>
              <a:rPr lang="en-US" dirty="0"/>
            </a:br>
            <a:r>
              <a:rPr lang="en-US" dirty="0"/>
              <a:t>That Restarts Itself When </a:t>
            </a:r>
            <a:r>
              <a:rPr lang="en-US" dirty="0">
                <a:latin typeface="Courier New" pitchFamily="49" charset="0"/>
              </a:rPr>
              <a:t>ctrl-</a:t>
            </a:r>
            <a:r>
              <a:rPr lang="en-US" dirty="0" err="1">
                <a:latin typeface="Courier New" pitchFamily="49" charset="0"/>
              </a:rPr>
              <a:t>c</a:t>
            </a:r>
            <a:r>
              <a:rPr lang="en-US" dirty="0" err="1"/>
              <a:t>’d</a:t>
            </a:r>
            <a:endParaRPr lang="en-US" dirty="0"/>
          </a:p>
        </p:txBody>
      </p:sp>
      <p:sp>
        <p:nvSpPr>
          <p:cNvPr id="566275" name="Rectangle 3"/>
          <p:cNvSpPr>
            <a:spLocks noChangeArrowheads="1"/>
          </p:cNvSpPr>
          <p:nvPr/>
        </p:nvSpPr>
        <p:spPr bwMode="auto">
          <a:xfrm>
            <a:off x="457200" y="1524000"/>
            <a:ext cx="5048716" cy="5262978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4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400" dirty="0" err="1">
                <a:solidFill>
                  <a:srgbClr val="9D206F"/>
                </a:solidFill>
                <a:latin typeface="Courier New"/>
                <a:cs typeface="Courier New"/>
              </a:rPr>
              <a:t>csapp.h</a:t>
            </a:r>
            <a:r>
              <a:rPr lang="en-US" sz="14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endParaRPr lang="en-US" sz="14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4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400" dirty="0" err="1">
                <a:solidFill>
                  <a:srgbClr val="2D961E"/>
                </a:solidFill>
                <a:latin typeface="Courier New"/>
                <a:cs typeface="Courier New"/>
              </a:rPr>
              <a:t>sigjmp_buf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4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4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4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400" dirty="0">
                <a:solidFill>
                  <a:srgbClr val="4A00FF"/>
                </a:solidFill>
                <a:latin typeface="Courier New"/>
                <a:cs typeface="Courier New"/>
              </a:rPr>
              <a:t>handler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4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400" dirty="0">
                <a:solidFill>
                  <a:srgbClr val="C1651C"/>
                </a:solidFill>
                <a:latin typeface="Courier New"/>
                <a:cs typeface="Courier New"/>
              </a:rPr>
              <a:t>sig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siglongjmp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, 1);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en-US" sz="14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4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4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()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4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(!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sigsetjmp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, 1)) {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    Signal(SIGINT, handler);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Sio_puts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400" dirty="0">
                <a:solidFill>
                  <a:srgbClr val="9D206F"/>
                </a:solidFill>
                <a:latin typeface="Courier New"/>
                <a:cs typeface="Courier New"/>
              </a:rPr>
              <a:t>"starting\n"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hu-HU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hu-HU" sz="14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4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Sio_puts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400" dirty="0">
                <a:solidFill>
                  <a:srgbClr val="9D206F"/>
                </a:solidFill>
                <a:latin typeface="Courier New"/>
                <a:cs typeface="Courier New"/>
              </a:rPr>
              <a:t>"restarting\n"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4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4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(1) {</a:t>
            </a:r>
          </a:p>
          <a:p>
            <a:r>
              <a:rPr lang="nl-NL" sz="1400" dirty="0">
                <a:solidFill>
                  <a:srgbClr val="000000"/>
                </a:solidFill>
                <a:latin typeface="Courier New"/>
                <a:cs typeface="Courier New"/>
              </a:rPr>
              <a:t>	Sleep(1);</a:t>
            </a:r>
          </a:p>
          <a:p>
            <a:r>
              <a:rPr lang="nl-NL" sz="14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nl-NL" sz="1400" dirty="0" err="1">
                <a:solidFill>
                  <a:srgbClr val="000000"/>
                </a:solidFill>
                <a:latin typeface="Courier New"/>
                <a:cs typeface="Courier New"/>
              </a:rPr>
              <a:t>Sio_puts</a:t>
            </a:r>
            <a:r>
              <a:rPr lang="nl-NL" sz="14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nl-NL" sz="1400" dirty="0">
                <a:solidFill>
                  <a:srgbClr val="9D206F"/>
                </a:solidFill>
                <a:latin typeface="Courier New"/>
                <a:cs typeface="Courier New"/>
              </a:rPr>
              <a:t>"processing...\n"</a:t>
            </a:r>
            <a:r>
              <a:rPr lang="nl-NL" sz="14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nl-NL" sz="14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nl-NL" sz="1400" dirty="0">
                <a:solidFill>
                  <a:srgbClr val="000000"/>
                </a:solidFill>
                <a:latin typeface="Courier New"/>
                <a:cs typeface="Courier New"/>
              </a:rPr>
              <a:t>    exit(0); </a:t>
            </a:r>
            <a:r>
              <a:rPr lang="nl-NL" sz="1400" dirty="0">
                <a:solidFill>
                  <a:srgbClr val="CB2418"/>
                </a:solidFill>
                <a:latin typeface="Courier New"/>
                <a:cs typeface="Courier New"/>
              </a:rPr>
              <a:t>/* Control never </a:t>
            </a:r>
            <a:r>
              <a:rPr lang="nl-NL" sz="1400" dirty="0" err="1">
                <a:solidFill>
                  <a:srgbClr val="CB2418"/>
                </a:solidFill>
                <a:latin typeface="Courier New"/>
                <a:cs typeface="Courier New"/>
              </a:rPr>
              <a:t>reaches</a:t>
            </a:r>
            <a:r>
              <a:rPr lang="nl-NL" sz="14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nl-NL" sz="1400" dirty="0" err="1">
                <a:solidFill>
                  <a:srgbClr val="CB2418"/>
                </a:solidFill>
                <a:latin typeface="Courier New"/>
                <a:cs typeface="Courier New"/>
              </a:rPr>
              <a:t>here</a:t>
            </a:r>
            <a:r>
              <a:rPr lang="nl-NL" sz="14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nl-NL" sz="14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400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nl-NL" sz="14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72000" y="6412468"/>
            <a:ext cx="981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restart.c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4691063" y="2101840"/>
            <a:ext cx="3351431" cy="3046988"/>
            <a:chOff x="2563812" y="2101840"/>
            <a:chExt cx="3351431" cy="3046988"/>
          </a:xfrm>
        </p:grpSpPr>
        <p:sp>
          <p:nvSpPr>
            <p:cNvPr id="22" name="Rectangle 21"/>
            <p:cNvSpPr/>
            <p:nvPr/>
          </p:nvSpPr>
          <p:spPr>
            <a:xfrm>
              <a:off x="2563812" y="2101840"/>
              <a:ext cx="3303588" cy="3046988"/>
            </a:xfrm>
            <a:prstGeom prst="rect">
              <a:avLst/>
            </a:prstGeom>
            <a:solidFill>
              <a:srgbClr val="E0E0E0"/>
            </a:solidFill>
          </p:spPr>
          <p:txBody>
            <a:bodyPr wrap="square">
              <a:spAutoFit/>
            </a:bodyPr>
            <a:lstStyle/>
            <a:p>
              <a:r>
                <a:rPr lang="en-US" sz="1600" dirty="0" err="1" smtClean="0">
                  <a:latin typeface="Courier New"/>
                  <a:cs typeface="Courier New"/>
                </a:rPr>
                <a:t>greatwhite</a:t>
              </a:r>
              <a:r>
                <a:rPr lang="en-US" sz="1600" dirty="0" smtClean="0">
                  <a:latin typeface="Courier New"/>
                  <a:cs typeface="Courier New"/>
                </a:rPr>
                <a:t>&gt; ./restart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starting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restarting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restarting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processing...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4025897" y="3440113"/>
              <a:ext cx="1878013" cy="338138"/>
              <a:chOff x="3592" y="2524"/>
              <a:chExt cx="1183" cy="213"/>
            </a:xfrm>
          </p:grpSpPr>
          <p:sp>
            <p:nvSpPr>
              <p:cNvPr id="566278" name="Text Box 6"/>
              <p:cNvSpPr txBox="1">
                <a:spLocks noChangeArrowheads="1"/>
              </p:cNvSpPr>
              <p:nvPr/>
            </p:nvSpPr>
            <p:spPr bwMode="auto">
              <a:xfrm>
                <a:off x="4368" y="2524"/>
                <a:ext cx="407" cy="2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600" b="1" dirty="0">
                    <a:solidFill>
                      <a:srgbClr val="C00000"/>
                    </a:solidFill>
                    <a:latin typeface="Calibri" pitchFamily="34" charset="0"/>
                  </a:rPr>
                  <a:t>Ctrl-c</a:t>
                </a:r>
              </a:p>
            </p:txBody>
          </p:sp>
          <p:sp>
            <p:nvSpPr>
              <p:cNvPr id="566279" name="Line 7"/>
              <p:cNvSpPr>
                <a:spLocks noChangeShapeType="1"/>
              </p:cNvSpPr>
              <p:nvPr/>
            </p:nvSpPr>
            <p:spPr bwMode="auto">
              <a:xfrm>
                <a:off x="3592" y="2668"/>
                <a:ext cx="824" cy="0"/>
              </a:xfrm>
              <a:prstGeom prst="line">
                <a:avLst/>
              </a:prstGeom>
              <a:noFill/>
              <a:ln w="25400">
                <a:solidFill>
                  <a:srgbClr val="C00000"/>
                </a:solidFill>
                <a:round/>
                <a:headEnd type="triangle" w="med" len="med"/>
                <a:tailEnd/>
              </a:ln>
              <a:effectLst/>
            </p:spPr>
            <p:txBody>
              <a:bodyPr wrap="none" anchor="ctr"/>
              <a:lstStyle/>
              <a:p>
                <a:endParaRPr lang="en-US" sz="1600" dirty="0">
                  <a:solidFill>
                    <a:srgbClr val="C00000"/>
                  </a:solidFill>
                  <a:latin typeface="Calibri" pitchFamily="34" charset="0"/>
                </a:endParaRPr>
              </a:p>
            </p:txBody>
          </p:sp>
        </p:grpSp>
        <p:sp>
          <p:nvSpPr>
            <p:cNvPr id="566297" name="Line 25"/>
            <p:cNvSpPr>
              <a:spLocks noChangeShapeType="1"/>
            </p:cNvSpPr>
            <p:nvPr/>
          </p:nvSpPr>
          <p:spPr bwMode="auto">
            <a:xfrm>
              <a:off x="4026344" y="4511675"/>
              <a:ext cx="1242568" cy="0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 sz="1600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566296" name="Text Box 24"/>
            <p:cNvSpPr txBox="1">
              <a:spLocks noChangeArrowheads="1"/>
            </p:cNvSpPr>
            <p:nvPr/>
          </p:nvSpPr>
          <p:spPr bwMode="auto">
            <a:xfrm>
              <a:off x="5268912" y="4354512"/>
              <a:ext cx="646331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1" dirty="0">
                  <a:solidFill>
                    <a:srgbClr val="C00000"/>
                  </a:solidFill>
                  <a:latin typeface="Calibri" pitchFamily="34" charset="0"/>
                </a:rPr>
                <a:t>Ctrl-c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Shell Programs</a:t>
            </a:r>
          </a:p>
        </p:txBody>
      </p:sp>
      <p:sp>
        <p:nvSpPr>
          <p:cNvPr id="542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3302" y="1143000"/>
            <a:ext cx="8475897" cy="182880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C00000"/>
                </a:solidFill>
              </a:rPr>
              <a:t>shell</a:t>
            </a:r>
            <a:r>
              <a:rPr lang="en-US" dirty="0"/>
              <a:t> is an application program that runs programs on behalf of the user.</a:t>
            </a:r>
          </a:p>
          <a:p>
            <a:pPr lvl="1">
              <a:tabLst>
                <a:tab pos="1485900" algn="l"/>
              </a:tabLst>
            </a:pPr>
            <a:r>
              <a:rPr lang="en-US" sz="1800" b="1" dirty="0" err="1" smtClean="0">
                <a:latin typeface="Courier New" pitchFamily="49" charset="0"/>
              </a:rPr>
              <a:t>sh</a:t>
            </a:r>
            <a:r>
              <a:rPr lang="en-US" sz="1800" dirty="0" smtClean="0"/>
              <a:t> 			Original </a:t>
            </a:r>
            <a:r>
              <a:rPr lang="en-US" sz="1800" dirty="0"/>
              <a:t>Unix shell (Stephen Bourne, AT&amp;T Bell Labs, 1977)</a:t>
            </a:r>
          </a:p>
          <a:p>
            <a:pPr lvl="1">
              <a:tabLst>
                <a:tab pos="1485900" algn="l"/>
              </a:tabLst>
            </a:pPr>
            <a:r>
              <a:rPr lang="en-US" sz="1800" b="1" dirty="0" err="1" smtClean="0">
                <a:latin typeface="Courier New" pitchFamily="49" charset="0"/>
              </a:rPr>
              <a:t>csh</a:t>
            </a:r>
            <a:r>
              <a:rPr lang="en-US" sz="1800" b="1" dirty="0" smtClean="0">
                <a:latin typeface="Courier New" pitchFamily="49" charset="0"/>
              </a:rPr>
              <a:t>/</a:t>
            </a:r>
            <a:r>
              <a:rPr lang="en-US" sz="1800" b="1" dirty="0" err="1" smtClean="0">
                <a:latin typeface="Courier New" pitchFamily="49" charset="0"/>
              </a:rPr>
              <a:t>tcsh</a:t>
            </a:r>
            <a:r>
              <a:rPr lang="en-US" sz="1800" dirty="0" smtClean="0">
                <a:latin typeface="Courier New" pitchFamily="49" charset="0"/>
              </a:rPr>
              <a:t> 	</a:t>
            </a:r>
            <a:r>
              <a:rPr lang="en-US" sz="1800" dirty="0" smtClean="0"/>
              <a:t>BSD </a:t>
            </a:r>
            <a:r>
              <a:rPr lang="en-US" sz="1800" dirty="0"/>
              <a:t>Unix C </a:t>
            </a:r>
            <a:r>
              <a:rPr lang="en-US" sz="1800" dirty="0" smtClean="0"/>
              <a:t>shell</a:t>
            </a:r>
          </a:p>
          <a:p>
            <a:pPr lvl="1">
              <a:tabLst>
                <a:tab pos="1485900" algn="l"/>
              </a:tabLst>
            </a:pPr>
            <a:r>
              <a:rPr lang="en-US" sz="1800" b="1" dirty="0" smtClean="0">
                <a:latin typeface="Courier New" pitchFamily="49" charset="0"/>
              </a:rPr>
              <a:t>bash</a:t>
            </a:r>
            <a:r>
              <a:rPr lang="en-US" sz="1800" dirty="0" smtClean="0">
                <a:latin typeface="Courier New" pitchFamily="49" charset="0"/>
              </a:rPr>
              <a:t> 			“</a:t>
            </a:r>
            <a:r>
              <a:rPr lang="en-US" sz="1800" dirty="0"/>
              <a:t>Bourne-Again” Shell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+mn-lt"/>
              </a:rPr>
              <a:t>(default Linux shell)</a:t>
            </a:r>
          </a:p>
          <a:p>
            <a:pPr>
              <a:tabLst>
                <a:tab pos="1485900" algn="l"/>
              </a:tabLst>
            </a:pPr>
            <a:r>
              <a:rPr lang="en-US" sz="2200" dirty="0" smtClean="0">
                <a:latin typeface="+mn-lt"/>
              </a:rPr>
              <a:t>Simple shell</a:t>
            </a:r>
          </a:p>
          <a:p>
            <a:pPr lvl="1">
              <a:tabLst>
                <a:tab pos="1485900" algn="l"/>
              </a:tabLst>
            </a:pPr>
            <a:r>
              <a:rPr lang="en-US" sz="1800" dirty="0" smtClean="0">
                <a:latin typeface="+mn-lt"/>
              </a:rPr>
              <a:t>Described in the textbook, starting at p. 753</a:t>
            </a:r>
          </a:p>
          <a:p>
            <a:pPr lvl="1">
              <a:tabLst>
                <a:tab pos="1485900" algn="l"/>
              </a:tabLst>
            </a:pPr>
            <a:r>
              <a:rPr lang="en-US" sz="1800" dirty="0" smtClean="0">
                <a:latin typeface="+mn-lt"/>
              </a:rPr>
              <a:t>Implementation of a very elementary shell</a:t>
            </a:r>
          </a:p>
          <a:p>
            <a:pPr lvl="1">
              <a:tabLst>
                <a:tab pos="1485900" algn="l"/>
              </a:tabLst>
            </a:pPr>
            <a:r>
              <a:rPr lang="en-US" sz="1800" dirty="0" smtClean="0">
                <a:latin typeface="+mn-lt"/>
              </a:rPr>
              <a:t>Purpose</a:t>
            </a:r>
          </a:p>
          <a:p>
            <a:pPr lvl="2">
              <a:tabLst>
                <a:tab pos="1485900" algn="l"/>
              </a:tabLst>
            </a:pPr>
            <a:r>
              <a:rPr lang="en-US" sz="1800" dirty="0" smtClean="0">
                <a:latin typeface="+mn-lt"/>
              </a:rPr>
              <a:t>Understand what happens when you type commands</a:t>
            </a:r>
          </a:p>
          <a:p>
            <a:pPr lvl="2">
              <a:tabLst>
                <a:tab pos="1485900" algn="l"/>
              </a:tabLst>
            </a:pPr>
            <a:r>
              <a:rPr lang="en-US" sz="1800" dirty="0" smtClean="0">
                <a:latin typeface="+mn-lt"/>
              </a:rPr>
              <a:t>Understand use and operation of process control operations</a:t>
            </a:r>
          </a:p>
          <a:p>
            <a:pPr lvl="2">
              <a:tabLst>
                <a:tab pos="1485900" algn="l"/>
              </a:tabLst>
            </a:pPr>
            <a:endParaRPr lang="en-US" sz="1800" dirty="0" smtClean="0">
              <a:latin typeface="+mn-lt"/>
            </a:endParaRPr>
          </a:p>
          <a:p>
            <a:pPr lvl="2">
              <a:tabLst>
                <a:tab pos="1485900" algn="l"/>
              </a:tabLst>
            </a:pPr>
            <a:endParaRPr lang="en-US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Shell Example</a:t>
            </a:r>
            <a:endParaRPr lang="en-US" dirty="0"/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57762" y="1207070"/>
            <a:ext cx="6587461" cy="4524316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</a:t>
            </a:r>
            <a:r>
              <a:rPr lang="en-US" sz="1600" dirty="0" smtClean="0">
                <a:solidFill>
                  <a:srgbClr val="3366FF"/>
                </a:solidFill>
                <a:latin typeface="Courier New" pitchFamily="49" charset="0"/>
              </a:rPr>
              <a:t>./</a:t>
            </a:r>
            <a:r>
              <a:rPr lang="en-US" sz="1600" dirty="0" err="1" smtClean="0">
                <a:solidFill>
                  <a:srgbClr val="3366FF"/>
                </a:solidFill>
                <a:latin typeface="Courier New" pitchFamily="49" charset="0"/>
              </a:rPr>
              <a:t>shellex</a:t>
            </a:r>
            <a:endParaRPr lang="en-US" sz="1600" dirty="0" smtClean="0">
              <a:solidFill>
                <a:srgbClr val="3366FF"/>
              </a:solidFill>
              <a:latin typeface="Courier New" pitchFamily="49" charset="0"/>
            </a:endParaRPr>
          </a:p>
          <a:p>
            <a:r>
              <a:rPr lang="hu-HU" sz="1600" dirty="0">
                <a:latin typeface="Courier New" pitchFamily="49" charset="0"/>
              </a:rPr>
              <a:t>&gt; /bin/ls -l csapp.c</a:t>
            </a:r>
          </a:p>
          <a:p>
            <a:r>
              <a:rPr lang="hu-HU" sz="1600" dirty="0">
                <a:latin typeface="Courier New" pitchFamily="49" charset="0"/>
              </a:rPr>
              <a:t>-rw-r--r-- 1 bryant users 23053 Jun 15  2015 csapp.c</a:t>
            </a:r>
          </a:p>
          <a:p>
            <a:r>
              <a:rPr lang="hu-HU" sz="1600" dirty="0">
                <a:latin typeface="Courier New" pitchFamily="49" charset="0"/>
              </a:rPr>
              <a:t>&gt; </a:t>
            </a:r>
            <a:r>
              <a:rPr lang="hu-HU" sz="1600" dirty="0">
                <a:solidFill>
                  <a:srgbClr val="3366FF"/>
                </a:solidFill>
                <a:latin typeface="Courier New" pitchFamily="49" charset="0"/>
              </a:rPr>
              <a:t>/bin/ps</a:t>
            </a:r>
          </a:p>
          <a:p>
            <a:r>
              <a:rPr lang="hu-HU" sz="1600" dirty="0">
                <a:latin typeface="Courier New" pitchFamily="49" charset="0"/>
              </a:rPr>
              <a:t>  PID TTY          TIME CMD</a:t>
            </a:r>
          </a:p>
          <a:p>
            <a:r>
              <a:rPr lang="hu-HU" sz="1600" dirty="0">
                <a:latin typeface="Courier New" pitchFamily="49" charset="0"/>
              </a:rPr>
              <a:t>31542 pts/2    00:00:01 tcsh</a:t>
            </a:r>
          </a:p>
          <a:p>
            <a:r>
              <a:rPr lang="hu-HU" sz="1600" dirty="0">
                <a:latin typeface="Courier New" pitchFamily="49" charset="0"/>
              </a:rPr>
              <a:t>32017 pts/2    00:00:00 shellex</a:t>
            </a:r>
          </a:p>
          <a:p>
            <a:r>
              <a:rPr lang="hu-HU" sz="1600" dirty="0">
                <a:latin typeface="Courier New" pitchFamily="49" charset="0"/>
              </a:rPr>
              <a:t>32019 pts/2    00:00:00 ps</a:t>
            </a:r>
          </a:p>
          <a:p>
            <a:r>
              <a:rPr lang="hu-HU" sz="1600" dirty="0" smtClean="0">
                <a:latin typeface="Courier New" pitchFamily="49" charset="0"/>
              </a:rPr>
              <a:t>&gt;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3366FF"/>
                </a:solidFill>
                <a:latin typeface="Courier New" pitchFamily="49" charset="0"/>
              </a:rPr>
              <a:t>/bin/sleep 10 &amp;</a:t>
            </a:r>
          </a:p>
          <a:p>
            <a:r>
              <a:rPr lang="en-US" sz="1600" dirty="0">
                <a:latin typeface="Courier New" pitchFamily="49" charset="0"/>
              </a:rPr>
              <a:t>32031 /bin/sleep 10 &amp;</a:t>
            </a:r>
          </a:p>
          <a:p>
            <a:r>
              <a:rPr lang="en-US" sz="1600" dirty="0" smtClean="0">
                <a:latin typeface="Courier New" pitchFamily="49" charset="0"/>
              </a:rPr>
              <a:t>&gt; </a:t>
            </a:r>
            <a:r>
              <a:rPr lang="en-US" sz="1600" dirty="0" smtClean="0">
                <a:solidFill>
                  <a:srgbClr val="3366FF"/>
                </a:solidFill>
                <a:latin typeface="Courier New" pitchFamily="49" charset="0"/>
              </a:rPr>
              <a:t>/</a:t>
            </a:r>
            <a:r>
              <a:rPr lang="en-US" sz="1600" dirty="0">
                <a:solidFill>
                  <a:srgbClr val="3366FF"/>
                </a:solidFill>
                <a:latin typeface="Courier New" pitchFamily="49" charset="0"/>
              </a:rPr>
              <a:t>bin/</a:t>
            </a:r>
            <a:r>
              <a:rPr lang="en-US" sz="1600" dirty="0" err="1" smtClean="0">
                <a:solidFill>
                  <a:srgbClr val="3366FF"/>
                </a:solidFill>
                <a:latin typeface="Courier New" pitchFamily="49" charset="0"/>
              </a:rPr>
              <a:t>ps</a:t>
            </a:r>
            <a:endParaRPr lang="en-US" sz="1600" dirty="0" smtClean="0">
              <a:solidFill>
                <a:srgbClr val="3366FF"/>
              </a:solidFill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PID TTY          TIME CMD</a:t>
            </a:r>
          </a:p>
          <a:p>
            <a:r>
              <a:rPr lang="en-US" sz="1600" dirty="0">
                <a:latin typeface="Courier New" pitchFamily="49" charset="0"/>
              </a:rPr>
              <a:t>31542 </a:t>
            </a:r>
            <a:r>
              <a:rPr lang="en-US" sz="1600" dirty="0" err="1">
                <a:latin typeface="Courier New" pitchFamily="49" charset="0"/>
              </a:rPr>
              <a:t>pts</a:t>
            </a:r>
            <a:r>
              <a:rPr lang="en-US" sz="1600" dirty="0">
                <a:latin typeface="Courier New" pitchFamily="49" charset="0"/>
              </a:rPr>
              <a:t>/2    00:00:01 </a:t>
            </a:r>
            <a:r>
              <a:rPr lang="en-US" sz="1600" dirty="0" err="1">
                <a:latin typeface="Courier New" pitchFamily="49" charset="0"/>
              </a:rPr>
              <a:t>tcsh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32024 </a:t>
            </a:r>
            <a:r>
              <a:rPr lang="en-US" sz="1600" dirty="0" err="1">
                <a:latin typeface="Courier New" pitchFamily="49" charset="0"/>
              </a:rPr>
              <a:t>pts</a:t>
            </a:r>
            <a:r>
              <a:rPr lang="en-US" sz="1600" dirty="0">
                <a:latin typeface="Courier New" pitchFamily="49" charset="0"/>
              </a:rPr>
              <a:t>/2    00:00:00 </a:t>
            </a:r>
            <a:r>
              <a:rPr lang="en-US" sz="1600" dirty="0" err="1">
                <a:latin typeface="Courier New" pitchFamily="49" charset="0"/>
              </a:rPr>
              <a:t>emacs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32030 </a:t>
            </a:r>
            <a:r>
              <a:rPr lang="en-US" sz="1600" dirty="0" err="1">
                <a:latin typeface="Courier New" pitchFamily="49" charset="0"/>
              </a:rPr>
              <a:t>pts</a:t>
            </a:r>
            <a:r>
              <a:rPr lang="en-US" sz="1600" dirty="0">
                <a:latin typeface="Courier New" pitchFamily="49" charset="0"/>
              </a:rPr>
              <a:t>/2    00:00:00 </a:t>
            </a:r>
            <a:r>
              <a:rPr lang="en-US" sz="1600" dirty="0" err="1">
                <a:latin typeface="Courier New" pitchFamily="49" charset="0"/>
              </a:rPr>
              <a:t>shellex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32031 </a:t>
            </a:r>
            <a:r>
              <a:rPr lang="en-US" sz="1600" dirty="0" err="1">
                <a:latin typeface="Courier New" pitchFamily="49" charset="0"/>
              </a:rPr>
              <a:t>pts</a:t>
            </a:r>
            <a:r>
              <a:rPr lang="en-US" sz="1600" dirty="0">
                <a:latin typeface="Courier New" pitchFamily="49" charset="0"/>
              </a:rPr>
              <a:t>/2    00:00:00 sleep</a:t>
            </a:r>
          </a:p>
          <a:p>
            <a:r>
              <a:rPr lang="en-US" sz="1600" dirty="0">
                <a:latin typeface="Courier New" pitchFamily="49" charset="0"/>
              </a:rPr>
              <a:t>32033 </a:t>
            </a:r>
            <a:r>
              <a:rPr lang="en-US" sz="1600" dirty="0" err="1">
                <a:latin typeface="Courier New" pitchFamily="49" charset="0"/>
              </a:rPr>
              <a:t>pts</a:t>
            </a:r>
            <a:r>
              <a:rPr lang="en-US" sz="1600" dirty="0">
                <a:latin typeface="Courier New" pitchFamily="49" charset="0"/>
              </a:rPr>
              <a:t>/2    00:00:00 </a:t>
            </a:r>
            <a:r>
              <a:rPr lang="en-US" sz="1600" dirty="0" err="1" smtClean="0">
                <a:latin typeface="Courier New" pitchFamily="49" charset="0"/>
              </a:rPr>
              <a:t>ps</a:t>
            </a:r>
            <a:endParaRPr lang="en-US" sz="1600" dirty="0">
              <a:latin typeface="Courier New" pitchFamily="49" charset="0"/>
            </a:endParaRPr>
          </a:p>
          <a:p>
            <a:r>
              <a:rPr lang="hu-HU" sz="1600" dirty="0" smtClean="0">
                <a:latin typeface="Courier New" pitchFamily="49" charset="0"/>
              </a:rPr>
              <a:t>&gt; </a:t>
            </a:r>
            <a:r>
              <a:rPr lang="hu-HU" sz="1600" dirty="0">
                <a:solidFill>
                  <a:srgbClr val="3366FF"/>
                </a:solidFill>
                <a:latin typeface="Courier New" pitchFamily="49" charset="0"/>
              </a:rPr>
              <a:t>quit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28766" y="1394575"/>
            <a:ext cx="3916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990000"/>
                </a:solidFill>
                <a:latin typeface="Calibri" pitchFamily="34" charset="0"/>
              </a:rPr>
              <a:t>Must give full pathnames for programs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63658" y="3167995"/>
            <a:ext cx="2855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990000"/>
                </a:solidFill>
                <a:latin typeface="Calibri" pitchFamily="34" charset="0"/>
              </a:rPr>
              <a:t>Run program in background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91223" y="4849502"/>
            <a:ext cx="312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990000"/>
                </a:solidFill>
                <a:latin typeface="Calibri" pitchFamily="34" charset="0"/>
              </a:rPr>
              <a:t>Sleep is running in background</a:t>
            </a:r>
          </a:p>
        </p:txBody>
      </p:sp>
    </p:spTree>
    <p:extLst>
      <p:ext uri="{BB962C8B-B14F-4D97-AF65-F5344CB8AC3E}">
        <p14:creationId xmlns:p14="http://schemas.microsoft.com/office/powerpoint/2010/main" val="37844110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16831</TotalTime>
  <Words>6032</Words>
  <Application>Microsoft Office PowerPoint</Application>
  <PresentationFormat>On-screen Show (4:3)</PresentationFormat>
  <Paragraphs>1401</Paragraphs>
  <Slides>71</Slides>
  <Notes>56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83" baseType="lpstr">
      <vt:lpstr>ＭＳ Ｐゴシック</vt:lpstr>
      <vt:lpstr>Arial</vt:lpstr>
      <vt:lpstr>Arial Narrow</vt:lpstr>
      <vt:lpstr>Calibri</vt:lpstr>
      <vt:lpstr>Courier New</vt:lpstr>
      <vt:lpstr>Helvetica</vt:lpstr>
      <vt:lpstr>Menlo-Regular</vt:lpstr>
      <vt:lpstr>msgothic</vt:lpstr>
      <vt:lpstr>Times New Roman</vt:lpstr>
      <vt:lpstr>Wingdings</vt:lpstr>
      <vt:lpstr>Wingdings 2</vt:lpstr>
      <vt:lpstr>template2007</vt:lpstr>
      <vt:lpstr>Exceptional Control Flow:  Signals and Nonlocal Jumps  15-213: Introduction to Computer Systems 15th Lecture, June 27, 2018</vt:lpstr>
      <vt:lpstr>Review from last lecture</vt:lpstr>
      <vt:lpstr>Review (cont.)</vt:lpstr>
      <vt:lpstr>ECF Exists at All Levels of a System</vt:lpstr>
      <vt:lpstr> (partial) Taxonomy</vt:lpstr>
      <vt:lpstr>Today</vt:lpstr>
      <vt:lpstr>Linux Process Hierarchy</vt:lpstr>
      <vt:lpstr>Shell Programs</vt:lpstr>
      <vt:lpstr>Simple Shell Example</vt:lpstr>
      <vt:lpstr>Simple Shell Implementation</vt:lpstr>
      <vt:lpstr>Simple Shell eval Function</vt:lpstr>
      <vt:lpstr>Simple Shell eval Function</vt:lpstr>
      <vt:lpstr>Simple Shell eval Function</vt:lpstr>
      <vt:lpstr>Simple Shell eval Function</vt:lpstr>
      <vt:lpstr>Simple Shell eval Function</vt:lpstr>
      <vt:lpstr>Simple Shell eval Function</vt:lpstr>
      <vt:lpstr>Simple Shell eval Function</vt:lpstr>
      <vt:lpstr>Simple Shell eval Function</vt:lpstr>
      <vt:lpstr>Problem with Simple Shell Example</vt:lpstr>
      <vt:lpstr>ECF to the Rescue!</vt:lpstr>
      <vt:lpstr>Today</vt:lpstr>
      <vt:lpstr>Signals</vt:lpstr>
      <vt:lpstr>Signal Concepts: Sending a Signal</vt:lpstr>
      <vt:lpstr>Signal Concepts: Sending a Signal</vt:lpstr>
      <vt:lpstr>Signal Concepts: Sending a Signal</vt:lpstr>
      <vt:lpstr>Signal Concepts: Sending a Signal</vt:lpstr>
      <vt:lpstr>Signal Concepts: Sending a Signal</vt:lpstr>
      <vt:lpstr>Signal Concepts: Sending a Signal</vt:lpstr>
      <vt:lpstr>Signal Concepts: Receiving a Signal</vt:lpstr>
      <vt:lpstr>Signal Concepts: Pending and Blocked Signals</vt:lpstr>
      <vt:lpstr>Signal Concepts: Pending/Blocked Bits </vt:lpstr>
      <vt:lpstr>Sending Signals: Process Groups</vt:lpstr>
      <vt:lpstr>Sending Signals with /bin/kill Program</vt:lpstr>
      <vt:lpstr>Sending Signals from the Keyboard</vt:lpstr>
      <vt:lpstr>Example of ctrl-c and ctrl-z</vt:lpstr>
      <vt:lpstr>Sending Signals with kill Function</vt:lpstr>
      <vt:lpstr>Receiving Signals</vt:lpstr>
      <vt:lpstr>Receiving Signals</vt:lpstr>
      <vt:lpstr>Default Actions</vt:lpstr>
      <vt:lpstr>Installing Signal Handlers</vt:lpstr>
      <vt:lpstr>Signal Handling Example</vt:lpstr>
      <vt:lpstr>Signals Handlers as Concurrent Flows</vt:lpstr>
      <vt:lpstr>Another View of Signal Handlers as Concurrent Flows</vt:lpstr>
      <vt:lpstr>Nested Signal Handlers </vt:lpstr>
      <vt:lpstr>Blocking and Unblocking Signals </vt:lpstr>
      <vt:lpstr>Temporarily Blocking Signals</vt:lpstr>
      <vt:lpstr>Safe Signal Handling</vt:lpstr>
      <vt:lpstr>Guidelines for Writing Safe Handlers </vt:lpstr>
      <vt:lpstr>Async-Signal-Safety </vt:lpstr>
      <vt:lpstr>Safely Generating Formatted Output</vt:lpstr>
      <vt:lpstr>(in)Correct Signal Handling</vt:lpstr>
      <vt:lpstr>Correct Signal Handling</vt:lpstr>
      <vt:lpstr>Synchronizing Flows to Avoid Races</vt:lpstr>
      <vt:lpstr>Synchronizing Flows to Avoid Races</vt:lpstr>
      <vt:lpstr>Corrected Shell Program without Race</vt:lpstr>
      <vt:lpstr>Explicitly Waiting for Signals</vt:lpstr>
      <vt:lpstr>Explicitly Waiting for Signals</vt:lpstr>
      <vt:lpstr>Explicitly Waiting for Signals</vt:lpstr>
      <vt:lpstr>Waiting for Signals with sigsuspend</vt:lpstr>
      <vt:lpstr>Waiting for Signals with sigsuspend</vt:lpstr>
      <vt:lpstr>Today</vt:lpstr>
      <vt:lpstr>Summary</vt:lpstr>
      <vt:lpstr>Additional slides</vt:lpstr>
      <vt:lpstr>Portable Signal Handling</vt:lpstr>
      <vt:lpstr>Nonlocal Jumps: setjmp/longjmp</vt:lpstr>
      <vt:lpstr>setjmp/longjmp (cont)</vt:lpstr>
      <vt:lpstr>setjmp/longjmp Example</vt:lpstr>
      <vt:lpstr>setjmp/longjmp Example (cont)</vt:lpstr>
      <vt:lpstr>Limitations of Nonlocal Jumps</vt:lpstr>
      <vt:lpstr>Limitations of Long Jumps (cont.)</vt:lpstr>
      <vt:lpstr>Putting It All Together: A Program  That Restarts Itself When ctrl-c’d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subject/>
  <dc:creator>Markus Pueschel</dc:creator>
  <cp:keywords/>
  <dc:description>Redesign of slides created by Randal E. Bryant and David R. O'Hallaron</dc:description>
  <cp:lastModifiedBy>Brian Railing</cp:lastModifiedBy>
  <cp:revision>680</cp:revision>
  <cp:lastPrinted>2013-10-10T00:06:34Z</cp:lastPrinted>
  <dcterms:created xsi:type="dcterms:W3CDTF">2011-10-13T14:55:16Z</dcterms:created>
  <dcterms:modified xsi:type="dcterms:W3CDTF">2018-06-27T15:24:06Z</dcterms:modified>
  <cp:category/>
</cp:coreProperties>
</file>