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542" r:id="rId2"/>
    <p:sldId id="1286" r:id="rId3"/>
    <p:sldId id="1287" r:id="rId4"/>
    <p:sldId id="1204" r:id="rId5"/>
    <p:sldId id="1282" r:id="rId6"/>
    <p:sldId id="1202" r:id="rId7"/>
    <p:sldId id="1252" r:id="rId8"/>
    <p:sldId id="1213" r:id="rId9"/>
    <p:sldId id="1310" r:id="rId10"/>
    <p:sldId id="1309" r:id="rId11"/>
    <p:sldId id="1289" r:id="rId12"/>
    <p:sldId id="1292" r:id="rId13"/>
    <p:sldId id="1293" r:id="rId14"/>
    <p:sldId id="1294" r:id="rId15"/>
    <p:sldId id="1295" r:id="rId16"/>
    <p:sldId id="1296" r:id="rId17"/>
    <p:sldId id="1299" r:id="rId18"/>
    <p:sldId id="1297" r:id="rId19"/>
    <p:sldId id="1216" r:id="rId20"/>
    <p:sldId id="1217" r:id="rId21"/>
    <p:sldId id="1249" r:id="rId22"/>
    <p:sldId id="1218" r:id="rId23"/>
    <p:sldId id="1219" r:id="rId24"/>
    <p:sldId id="1300" r:id="rId25"/>
    <p:sldId id="1302" r:id="rId26"/>
    <p:sldId id="1301" r:id="rId27"/>
    <p:sldId id="1303" r:id="rId28"/>
    <p:sldId id="1306" r:id="rId29"/>
    <p:sldId id="1220" r:id="rId30"/>
    <p:sldId id="1221" r:id="rId31"/>
    <p:sldId id="1222" r:id="rId32"/>
    <p:sldId id="1223" r:id="rId33"/>
    <p:sldId id="1224" r:id="rId34"/>
    <p:sldId id="1253" r:id="rId35"/>
    <p:sldId id="1254" r:id="rId36"/>
    <p:sldId id="1225" r:id="rId37"/>
    <p:sldId id="1226" r:id="rId38"/>
    <p:sldId id="1261" r:id="rId39"/>
    <p:sldId id="1227" r:id="rId40"/>
    <p:sldId id="1228" r:id="rId41"/>
    <p:sldId id="1229" r:id="rId42"/>
    <p:sldId id="1230" r:id="rId43"/>
    <p:sldId id="1247" r:id="rId44"/>
    <p:sldId id="1266" r:id="rId45"/>
    <p:sldId id="1268" r:id="rId46"/>
    <p:sldId id="1269" r:id="rId47"/>
    <p:sldId id="1267" r:id="rId48"/>
    <p:sldId id="1270" r:id="rId49"/>
    <p:sldId id="1260" r:id="rId50"/>
    <p:sldId id="1272" r:id="rId51"/>
    <p:sldId id="1255" r:id="rId52"/>
    <p:sldId id="1256" r:id="rId53"/>
    <p:sldId id="1274" r:id="rId54"/>
    <p:sldId id="1273" r:id="rId55"/>
    <p:sldId id="1275" r:id="rId56"/>
    <p:sldId id="1277" r:id="rId57"/>
    <p:sldId id="1276" r:id="rId58"/>
    <p:sldId id="1278" r:id="rId59"/>
    <p:sldId id="1279" r:id="rId60"/>
    <p:sldId id="1280" r:id="rId61"/>
    <p:sldId id="1250" r:id="rId62"/>
    <p:sldId id="1238" r:id="rId63"/>
    <p:sldId id="1265" r:id="rId64"/>
    <p:sldId id="1311" r:id="rId65"/>
    <p:sldId id="1232" r:id="rId66"/>
    <p:sldId id="1233" r:id="rId67"/>
    <p:sldId id="1281" r:id="rId68"/>
    <p:sldId id="1234" r:id="rId69"/>
    <p:sldId id="1235" r:id="rId70"/>
    <p:sldId id="1236" r:id="rId71"/>
    <p:sldId id="1237" r:id="rId72"/>
  </p:sldIdLst>
  <p:sldSz cx="9144000" cy="6858000" type="screen4x3"/>
  <p:notesSz cx="6985000" cy="9283700"/>
  <p:custDataLst>
    <p:tags r:id="rId7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1C7C7"/>
    <a:srgbClr val="E9E1C9"/>
    <a:srgbClr val="E7DDBB"/>
    <a:srgbClr val="FF0000"/>
    <a:srgbClr val="990000"/>
    <a:srgbClr val="F6F5BD"/>
    <a:srgbClr val="BFBFBF"/>
    <a:srgbClr val="D5F1CF"/>
    <a:srgbClr val="DED8C4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2" autoAdjust="0"/>
    <p:restoredTop sz="84291" autoAdjust="0"/>
  </p:normalViewPr>
  <p:slideViewPr>
    <p:cSldViewPr snapToGrid="0" snapToObjects="1">
      <p:cViewPr varScale="1">
        <p:scale>
          <a:sx n="67" d="100"/>
          <a:sy n="67" d="100"/>
        </p:scale>
        <p:origin x="716" y="48"/>
      </p:cViewPr>
      <p:guideLst>
        <p:guide orient="horz" pos="24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561" y="0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4065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defTabSz="929681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561" y="8804065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Text Box 2"/>
          <p:cNvSpPr txBox="1">
            <a:spLocks noChangeArrowheads="1"/>
          </p:cNvSpPr>
          <p:nvPr/>
        </p:nvSpPr>
        <p:spPr bwMode="auto">
          <a:xfrm>
            <a:off x="1211159" y="703032"/>
            <a:ext cx="4565716" cy="34675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7934" tIns="43967" rIns="87934" bIns="4396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083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r>
              <a:rPr lang="en-US" dirty="0" smtClean="0"/>
              <a:t>./</a:t>
            </a:r>
            <a:r>
              <a:rPr lang="en-US" dirty="0" err="1" smtClean="0"/>
              <a:t>shellex</a:t>
            </a:r>
            <a:endParaRPr lang="en-US" dirty="0" smtClean="0"/>
          </a:p>
          <a:p>
            <a:r>
              <a:rPr lang="en-US" dirty="0" smtClean="0"/>
              <a:t>&gt;./delay</a:t>
            </a:r>
            <a:r>
              <a:rPr lang="en-US" baseline="0" dirty="0" smtClean="0"/>
              <a:t> 10 &amp;</a:t>
            </a:r>
          </a:p>
          <a:p>
            <a:r>
              <a:rPr lang="en-US" baseline="0" dirty="0" smtClean="0"/>
              <a:t>&gt;/bin/</a:t>
            </a:r>
            <a:r>
              <a:rPr lang="en-US" baseline="0" dirty="0" err="1" smtClean="0"/>
              <a:t>ps</a:t>
            </a:r>
            <a:endParaRPr lang="en-US" baseline="0" dirty="0" smtClean="0"/>
          </a:p>
          <a:p>
            <a:r>
              <a:rPr lang="en-US" baseline="0" dirty="0" smtClean="0"/>
              <a:t>...</a:t>
            </a:r>
          </a:p>
          <a:p>
            <a:r>
              <a:rPr lang="en-US" baseline="0" dirty="0" smtClean="0"/>
              <a:t>&gt;/bin/</a:t>
            </a:r>
            <a:r>
              <a:rPr lang="en-US" baseline="0" dirty="0" err="1" smtClean="0"/>
              <a:t>ps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1211159" y="703032"/>
            <a:ext cx="4565716" cy="34675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7934" tIns="43967" rIns="87934" bIns="4396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1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./delay 100 &amp;</a:t>
            </a:r>
          </a:p>
          <a:p>
            <a:endParaRPr lang="en-US" dirty="0" smtClean="0"/>
          </a:p>
          <a:p>
            <a:r>
              <a:rPr lang="en-US" dirty="0" err="1" smtClean="0"/>
              <a:t>ps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kill -9</a:t>
            </a:r>
            <a:r>
              <a:rPr lang="en-US" baseline="0" dirty="0" smtClean="0"/>
              <a:t> XXX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ps</a:t>
            </a:r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also use kill command:</a:t>
            </a:r>
          </a:p>
          <a:p>
            <a:endParaRPr lang="en-US" dirty="0" smtClean="0"/>
          </a:p>
          <a:p>
            <a:r>
              <a:rPr lang="en-US" dirty="0" smtClean="0"/>
              <a:t>./forks 17</a:t>
            </a:r>
            <a:r>
              <a:rPr lang="en-US" baseline="0" dirty="0"/>
              <a:t> </a:t>
            </a:r>
            <a:r>
              <a:rPr lang="en-US" baseline="0" dirty="0" smtClean="0"/>
              <a:t>&amp;</a:t>
            </a:r>
          </a:p>
          <a:p>
            <a:r>
              <a:rPr lang="en-US" baseline="0" dirty="0" smtClean="0"/>
              <a:t>kill  (parent)  (Only kills parent)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./forks 17 &amp;</a:t>
            </a:r>
          </a:p>
          <a:p>
            <a:r>
              <a:rPr lang="en-US" baseline="0" dirty="0" smtClean="0"/>
              <a:t>kill  (child) (Child becomes a zombie)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 to use </a:t>
            </a:r>
            <a:r>
              <a:rPr lang="en-US" dirty="0" err="1" smtClean="0"/>
              <a:t>interpositioning</a:t>
            </a:r>
            <a:r>
              <a:rPr lang="en-US" baseline="0" dirty="0" smtClean="0"/>
              <a:t>  code from previous lecture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setenv</a:t>
            </a:r>
            <a:r>
              <a:rPr lang="en-US" baseline="0" dirty="0" smtClean="0"/>
              <a:t> LD_PRELOAD ../13-ecf-procs/</a:t>
            </a:r>
            <a:r>
              <a:rPr lang="en-US" baseline="0" dirty="0" err="1" smtClean="0"/>
              <a:t>myfork.so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setenv</a:t>
            </a:r>
            <a:r>
              <a:rPr lang="en-US" baseline="0" dirty="0" smtClean="0"/>
              <a:t> CHILD</a:t>
            </a:r>
          </a:p>
          <a:p>
            <a:endParaRPr lang="en-US" baseline="0" dirty="0" smtClean="0"/>
          </a:p>
          <a:p>
            <a:r>
              <a:rPr lang="en-US" baseline="0" dirty="0" smtClean="0"/>
              <a:t>./forks 12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running:</a:t>
            </a:r>
          </a:p>
          <a:p>
            <a:endParaRPr lang="en-US" dirty="0" smtClean="0"/>
          </a:p>
          <a:p>
            <a:r>
              <a:rPr lang="en-US" dirty="0" smtClean="0"/>
              <a:t>./</a:t>
            </a:r>
            <a:r>
              <a:rPr lang="en-US" dirty="0" err="1" smtClean="0"/>
              <a:t>sigint</a:t>
            </a:r>
            <a:endParaRPr lang="en-US" dirty="0" smtClean="0"/>
          </a:p>
          <a:p>
            <a:r>
              <a:rPr lang="en-US" dirty="0" smtClean="0"/>
              <a:t>ctrl-C</a:t>
            </a:r>
          </a:p>
          <a:p>
            <a:endParaRPr lang="en-US" dirty="0" smtClean="0"/>
          </a:p>
          <a:p>
            <a:r>
              <a:rPr lang="en-US" dirty="0" smtClean="0"/>
              <a:t>Code not entirely reliable,</a:t>
            </a:r>
            <a:r>
              <a:rPr lang="en-US" baseline="0" dirty="0" smtClean="0"/>
              <a:t> if there’s a delay in pause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./forks 14</a:t>
            </a:r>
          </a:p>
          <a:p>
            <a:endParaRPr lang="en-US" dirty="0" smtClean="0"/>
          </a:p>
          <a:p>
            <a:r>
              <a:rPr lang="en-US" dirty="0" smtClean="0"/>
              <a:t>Hangs.</a:t>
            </a:r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with delays for both child &amp; parent</a:t>
            </a:r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./procmask1</a:t>
            </a:r>
          </a:p>
          <a:p>
            <a:endParaRPr lang="en-US" dirty="0" smtClean="0"/>
          </a:p>
          <a:p>
            <a:r>
              <a:rPr lang="en-US" dirty="0" err="1" smtClean="0"/>
              <a:t>setenv</a:t>
            </a:r>
            <a:r>
              <a:rPr lang="en-US" baseline="0" dirty="0" smtClean="0"/>
              <a:t> CHILD</a:t>
            </a:r>
          </a:p>
          <a:p>
            <a:endParaRPr lang="en-US" baseline="0" dirty="0" smtClean="0"/>
          </a:p>
          <a:p>
            <a:r>
              <a:rPr lang="en-US" baseline="0" dirty="0" smtClean="0"/>
              <a:t>./procmask1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Cntl</a:t>
            </a:r>
            <a:r>
              <a:rPr lang="en-US" baseline="0" dirty="0" smtClean="0"/>
              <a:t>-C to stop infinite loop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1877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./procmask2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2685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99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pstree</a:t>
            </a:r>
            <a:r>
              <a:rPr lang="en-US" dirty="0" smtClean="0"/>
              <a:t> command.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Try:</a:t>
            </a:r>
          </a:p>
          <a:p>
            <a:endParaRPr lang="en-US" dirty="0" smtClean="0"/>
          </a:p>
          <a:p>
            <a:r>
              <a:rPr lang="en-US" dirty="0" smtClean="0"/>
              <a:t>./</a:t>
            </a:r>
            <a:r>
              <a:rPr lang="en-US" dirty="0" err="1" smtClean="0"/>
              <a:t>shellx</a:t>
            </a:r>
            <a:endParaRPr lang="en-US" dirty="0" smtClean="0"/>
          </a:p>
          <a:p>
            <a:r>
              <a:rPr lang="en-US" dirty="0" smtClean="0"/>
              <a:t>&gt;/bin/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en-US" dirty="0" err="1" smtClean="0"/>
              <a:t>csapp.c</a:t>
            </a:r>
            <a:endParaRPr lang="en-US" dirty="0" smtClean="0"/>
          </a:p>
          <a:p>
            <a:r>
              <a:rPr lang="en-US" dirty="0" smtClean="0"/>
              <a:t>&gt;./delay</a:t>
            </a:r>
            <a:r>
              <a:rPr lang="en-US" baseline="0" dirty="0" smtClean="0"/>
              <a:t> 5</a:t>
            </a:r>
          </a:p>
          <a:p>
            <a:r>
              <a:rPr lang="en-US" baseline="0" dirty="0" smtClean="0"/>
              <a:t>&gt;./delay 5 &amp;</a:t>
            </a:r>
          </a:p>
          <a:p>
            <a:r>
              <a:rPr lang="en-US" baseline="0" dirty="0" smtClean="0"/>
              <a:t>&gt;/bin/</a:t>
            </a:r>
            <a:r>
              <a:rPr lang="en-US" baseline="0" dirty="0" err="1" smtClean="0"/>
              <a:t>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csapp.c</a:t>
            </a:r>
            <a:endParaRPr lang="en-US" baseline="0" dirty="0" smtClean="0"/>
          </a:p>
          <a:p>
            <a:r>
              <a:rPr lang="en-US" baseline="0" dirty="0" smtClean="0"/>
              <a:t>&gt;quit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Try:</a:t>
            </a:r>
          </a:p>
          <a:p>
            <a:endParaRPr lang="en-US" dirty="0" smtClean="0"/>
          </a:p>
          <a:p>
            <a:r>
              <a:rPr lang="en-US" dirty="0" smtClean="0"/>
              <a:t>./</a:t>
            </a:r>
            <a:r>
              <a:rPr lang="en-US" dirty="0" err="1" smtClean="0"/>
              <a:t>shellx</a:t>
            </a:r>
            <a:endParaRPr lang="en-US" dirty="0" smtClean="0"/>
          </a:p>
          <a:p>
            <a:r>
              <a:rPr lang="en-US" dirty="0" smtClean="0"/>
              <a:t>&gt;/bin/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en-US" dirty="0" err="1" smtClean="0"/>
              <a:t>csapp.c</a:t>
            </a:r>
            <a:endParaRPr lang="en-US" dirty="0" smtClean="0"/>
          </a:p>
          <a:p>
            <a:r>
              <a:rPr lang="en-US" dirty="0" smtClean="0"/>
              <a:t>&gt;./delay</a:t>
            </a:r>
            <a:r>
              <a:rPr lang="en-US" baseline="0" dirty="0" smtClean="0"/>
              <a:t> 5</a:t>
            </a:r>
          </a:p>
          <a:p>
            <a:r>
              <a:rPr lang="en-US" baseline="0" dirty="0" smtClean="0"/>
              <a:t>&gt;./delay 5 &amp;</a:t>
            </a:r>
          </a:p>
          <a:p>
            <a:r>
              <a:rPr lang="en-US" baseline="0" dirty="0" smtClean="0"/>
              <a:t>&gt;/bin/</a:t>
            </a:r>
            <a:r>
              <a:rPr lang="en-US" baseline="0" dirty="0" err="1" smtClean="0"/>
              <a:t>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csapp.c</a:t>
            </a:r>
            <a:endParaRPr lang="en-US" baseline="0" dirty="0" smtClean="0"/>
          </a:p>
          <a:p>
            <a:r>
              <a:rPr lang="en-US" baseline="0" dirty="0" smtClean="0"/>
              <a:t>&gt;quit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Try:</a:t>
            </a:r>
          </a:p>
          <a:p>
            <a:endParaRPr lang="en-US" dirty="0" smtClean="0"/>
          </a:p>
          <a:p>
            <a:r>
              <a:rPr lang="en-US" dirty="0" smtClean="0"/>
              <a:t>./</a:t>
            </a:r>
            <a:r>
              <a:rPr lang="en-US" dirty="0" err="1" smtClean="0"/>
              <a:t>shellx</a:t>
            </a:r>
            <a:endParaRPr lang="en-US" dirty="0" smtClean="0"/>
          </a:p>
          <a:p>
            <a:r>
              <a:rPr lang="en-US" dirty="0" smtClean="0"/>
              <a:t>&gt;/bin/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en-US" dirty="0" err="1" smtClean="0"/>
              <a:t>csapp.c</a:t>
            </a:r>
            <a:endParaRPr lang="en-US" dirty="0" smtClean="0"/>
          </a:p>
          <a:p>
            <a:r>
              <a:rPr lang="en-US" dirty="0" smtClean="0"/>
              <a:t>&gt;./delay</a:t>
            </a:r>
            <a:r>
              <a:rPr lang="en-US" baseline="0" dirty="0" smtClean="0"/>
              <a:t> 5</a:t>
            </a:r>
          </a:p>
          <a:p>
            <a:r>
              <a:rPr lang="en-US" baseline="0" dirty="0" smtClean="0"/>
              <a:t>&gt;./delay 5 &amp;</a:t>
            </a:r>
          </a:p>
          <a:p>
            <a:r>
              <a:rPr lang="en-US" baseline="0" dirty="0" smtClean="0"/>
              <a:t>&gt;/bin/</a:t>
            </a:r>
            <a:r>
              <a:rPr lang="en-US" baseline="0" dirty="0" err="1" smtClean="0"/>
              <a:t>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csapp.c</a:t>
            </a:r>
            <a:endParaRPr lang="en-US" baseline="0" dirty="0" smtClean="0"/>
          </a:p>
          <a:p>
            <a:r>
              <a:rPr lang="en-US" baseline="0" dirty="0" smtClean="0"/>
              <a:t>&gt;quit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pPr marL="0" indent="0"/>
            <a:r>
              <a:rPr lang="en-US" dirty="0" smtClean="0"/>
              <a:t>Exceptional Control Flow: </a:t>
            </a:r>
            <a:br>
              <a:rPr lang="en-US" dirty="0" smtClean="0"/>
            </a:br>
            <a:r>
              <a:rPr lang="en-US" dirty="0" smtClean="0"/>
              <a:t>Signals and Nonlocal Jumps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June </a:t>
            </a:r>
            <a:r>
              <a:rPr lang="en-US" sz="2000" b="0" dirty="0" smtClean="0"/>
              <a:t>27, 2018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 smtClean="0">
                <a:sym typeface="Calibri" charset="0"/>
              </a:rPr>
              <a:t>Brian Railing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0276" y="392386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Shell Implementation</a:t>
            </a:r>
            <a:endParaRPr lang="en-US" dirty="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302" y="1143000"/>
            <a:ext cx="8475897" cy="1828800"/>
          </a:xfrm>
        </p:spPr>
        <p:txBody>
          <a:bodyPr/>
          <a:lstStyle/>
          <a:p>
            <a:r>
              <a:rPr lang="en-US" dirty="0" smtClean="0"/>
              <a:t>Basic loop</a:t>
            </a:r>
          </a:p>
          <a:p>
            <a:pPr lvl="1"/>
            <a:r>
              <a:rPr lang="en-US" sz="1400" dirty="0" smtClean="0"/>
              <a:t>Read line from command line</a:t>
            </a:r>
          </a:p>
          <a:p>
            <a:pPr lvl="1"/>
            <a:r>
              <a:rPr lang="en-US" sz="1400" dirty="0" smtClean="0"/>
              <a:t>Execute the requested operation</a:t>
            </a:r>
          </a:p>
          <a:p>
            <a:pPr lvl="2"/>
            <a:r>
              <a:rPr lang="en-US" sz="1400" dirty="0" smtClean="0"/>
              <a:t>Built-in command (only one implemented is </a:t>
            </a:r>
            <a:r>
              <a:rPr lang="en-US" sz="1400" b="1" dirty="0" smtClean="0">
                <a:latin typeface="Courier New"/>
                <a:cs typeface="Courier New"/>
              </a:rPr>
              <a:t>quit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Load and execute program from file</a:t>
            </a:r>
            <a:endParaRPr lang="en-US" sz="1400" dirty="0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363303" y="3048000"/>
            <a:ext cx="5726798" cy="3429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lnSpcReduction="10000"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command line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read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"&gt; 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Fgets(cmdline, MAXLINE, stdin);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exit(0);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ro-RO" sz="1600" dirty="0">
                <a:solidFill>
                  <a:srgbClr val="CB2418"/>
                </a:solidFill>
                <a:latin typeface="Courier New"/>
                <a:cs typeface="Courier New"/>
              </a:rPr>
              <a:t>/* evaluate */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v-SE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sv-SE" sz="1600" dirty="0" err="1">
                <a:solidFill>
                  <a:srgbClr val="000000"/>
                </a:solidFill>
                <a:latin typeface="Courier New"/>
                <a:cs typeface="Courier New"/>
              </a:rPr>
              <a:t>eval</a:t>
            </a:r>
            <a:r>
              <a:rPr lang="sv-SE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sv-SE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sv-SE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sv-SE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sv-SE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sv-SE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...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542727" name="Rectangle 7"/>
          <p:cNvSpPr>
            <a:spLocks noChangeArrowheads="1"/>
          </p:cNvSpPr>
          <p:nvPr/>
        </p:nvSpPr>
        <p:spPr bwMode="auto">
          <a:xfrm>
            <a:off x="6324600" y="3200400"/>
            <a:ext cx="224519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 is a sequence </a:t>
            </a:r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read/evaluate 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steps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89340" y="61193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219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?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id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if ((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= Fork()) == 0) {   /* Child runs user job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if 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[0], 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, environ) &lt; 0) {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("%s: Command not found.\n", 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[0]);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    exit(0);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}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}</a:t>
            </a:r>
          </a:p>
          <a:p>
            <a:endParaRPr lang="en-US" sz="1600" dirty="0">
              <a:solidFill>
                <a:srgbClr val="F6F5BD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/* Parent waits for foreground job to terminate */</a:t>
            </a:r>
          </a:p>
          <a:p>
            <a:r>
              <a:rPr lang="de-DE" sz="1600" dirty="0">
                <a:solidFill>
                  <a:srgbClr val="F6F5BD"/>
                </a:solidFill>
                <a:latin typeface="Courier New"/>
                <a:cs typeface="Courier New"/>
              </a:rPr>
              <a:t>	</a:t>
            </a:r>
            <a:r>
              <a:rPr lang="de-DE" sz="1600" dirty="0" err="1">
                <a:solidFill>
                  <a:srgbClr val="F6F5BD"/>
                </a:solidFill>
                <a:latin typeface="Courier New"/>
                <a:cs typeface="Courier New"/>
              </a:rPr>
              <a:t>if</a:t>
            </a:r>
            <a:r>
              <a:rPr lang="de-DE" sz="1600" dirty="0">
                <a:solidFill>
                  <a:srgbClr val="F6F5BD"/>
                </a:solidFill>
                <a:latin typeface="Courier New"/>
                <a:cs typeface="Courier New"/>
              </a:rPr>
              <a:t> (!</a:t>
            </a:r>
            <a:r>
              <a:rPr lang="de-DE" sz="1600" dirty="0" err="1">
                <a:solidFill>
                  <a:srgbClr val="F6F5BD"/>
                </a:solidFill>
                <a:latin typeface="Courier New"/>
                <a:cs typeface="Courier New"/>
              </a:rPr>
              <a:t>bg</a:t>
            </a:r>
            <a:r>
              <a:rPr lang="de-DE" sz="1600" dirty="0">
                <a:solidFill>
                  <a:srgbClr val="F6F5BD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fr-FR" sz="1600" dirty="0" err="1">
                <a:solidFill>
                  <a:srgbClr val="F6F5BD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F6F5BD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F6F5BD"/>
                </a:solidFill>
                <a:latin typeface="Courier New"/>
                <a:cs typeface="Courier New"/>
              </a:rPr>
              <a:t>status</a:t>
            </a:r>
            <a:r>
              <a:rPr lang="fr-FR" sz="1600" dirty="0">
                <a:solidFill>
                  <a:srgbClr val="F6F5BD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if 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, &amp;status, 0) &lt; 0)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unix_error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("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waitfg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: 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error");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hu-HU" sz="1600" dirty="0">
                <a:solidFill>
                  <a:srgbClr val="F6F5BD"/>
                </a:solidFill>
                <a:latin typeface="Courier New"/>
                <a:cs typeface="Courier New"/>
              </a:rPr>
              <a:t>        else</a:t>
            </a:r>
          </a:p>
          <a:p>
            <a:r>
              <a:rPr lang="fi-FI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fi-FI" sz="1600" dirty="0" err="1">
                <a:solidFill>
                  <a:srgbClr val="F6F5BD"/>
                </a:solidFill>
                <a:latin typeface="Courier New"/>
                <a:cs typeface="Courier New"/>
              </a:rPr>
              <a:t>printf("%d</a:t>
            </a:r>
            <a:r>
              <a:rPr lang="fi-FI" sz="1600" dirty="0">
                <a:solidFill>
                  <a:srgbClr val="F6F5BD"/>
                </a:solidFill>
                <a:latin typeface="Courier New"/>
                <a:cs typeface="Courier New"/>
              </a:rPr>
              <a:t> %s", </a:t>
            </a:r>
            <a:r>
              <a:rPr lang="fi-FI" sz="1600" dirty="0" err="1">
                <a:solidFill>
                  <a:srgbClr val="F6F5BD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F6F5BD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F6F5BD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F6F5BD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F6F5BD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F6F5BD"/>
                </a:solidFill>
                <a:latin typeface="Courier New"/>
                <a:cs typeface="Courier New"/>
              </a:rPr>
              <a:t>    return;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400" y="2598645"/>
            <a:ext cx="8340725" cy="4183155"/>
          </a:xfrm>
          <a:prstGeom prst="rect">
            <a:avLst/>
          </a:prstGeom>
          <a:solidFill>
            <a:srgbClr val="F6F5BD"/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/>
          </a:bodyPr>
          <a:lstStyle/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27740" y="6477000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8234" y="2078973"/>
            <a:ext cx="4800600" cy="1200329"/>
          </a:xfrm>
          <a:prstGeom prst="rect">
            <a:avLst/>
          </a:prstGeom>
          <a:solidFill>
            <a:srgbClr val="DEDFF5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parseline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</a:rPr>
              <a:t>will parse ‘</a:t>
            </a:r>
            <a:r>
              <a:rPr lang="en-US" b="0" dirty="0" err="1" smtClean="0">
                <a:latin typeface="Calibri" pitchFamily="34" charset="0"/>
              </a:rPr>
              <a:t>buf</a:t>
            </a:r>
            <a:r>
              <a:rPr lang="en-US" b="0" dirty="0" smtClean="0">
                <a:latin typeface="Calibri" pitchFamily="34" charset="0"/>
              </a:rPr>
              <a:t>’ into ‘</a:t>
            </a:r>
            <a:r>
              <a:rPr lang="en-US" b="0" dirty="0" err="1" smtClean="0">
                <a:latin typeface="Calibri" pitchFamily="34" charset="0"/>
              </a:rPr>
              <a:t>argv</a:t>
            </a:r>
            <a:r>
              <a:rPr lang="en-US" b="0" dirty="0" smtClean="0">
                <a:latin typeface="Calibri" pitchFamily="34" charset="0"/>
              </a:rPr>
              <a:t>’ and return whether or not input line ended in ‘&amp;’</a:t>
            </a:r>
          </a:p>
        </p:txBody>
      </p:sp>
    </p:spTree>
    <p:extLst>
      <p:ext uri="{BB962C8B-B14F-4D97-AF65-F5344CB8AC3E}">
        <p14:creationId xmlns:p14="http://schemas.microsoft.com/office/powerpoint/2010/main" val="1663261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?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id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de-DE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Courier New"/>
                <a:cs typeface="Courier New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Courier New"/>
                <a:cs typeface="Courier New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400" y="3048000"/>
            <a:ext cx="8340725" cy="3733800"/>
          </a:xfrm>
          <a:prstGeom prst="rect">
            <a:avLst/>
          </a:prstGeom>
          <a:solidFill>
            <a:srgbClr val="F6F5BD"/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/>
          </a:bodyPr>
          <a:lstStyle/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27740" y="6477000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5791" y="2586335"/>
            <a:ext cx="2736309" cy="461665"/>
          </a:xfrm>
          <a:prstGeom prst="rect">
            <a:avLst/>
          </a:prstGeom>
          <a:solidFill>
            <a:srgbClr val="DEDFF5"/>
          </a:solidFill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  <a:cs typeface="Courier New" panose="02070309020205020404" pitchFamily="49" charset="0"/>
              </a:rPr>
              <a:t>Ignore empty lines.</a:t>
            </a:r>
            <a:endParaRPr lang="en-US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9067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?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id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de-DE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Courier New"/>
                <a:cs typeface="Courier New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Courier New"/>
                <a:cs typeface="Courier New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400" y="3345180"/>
            <a:ext cx="8340725" cy="3436619"/>
          </a:xfrm>
          <a:prstGeom prst="rect">
            <a:avLst/>
          </a:prstGeom>
          <a:solidFill>
            <a:srgbClr val="F6F5BD"/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/>
          </a:bodyPr>
          <a:lstStyle/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27740" y="6477000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4086135"/>
            <a:ext cx="4800600" cy="1569660"/>
          </a:xfrm>
          <a:prstGeom prst="rect">
            <a:avLst/>
          </a:prstGeom>
          <a:solidFill>
            <a:srgbClr val="DEDFF5"/>
          </a:solidFill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  <a:cs typeface="Courier New" panose="02070309020205020404" pitchFamily="49" charset="0"/>
              </a:rPr>
              <a:t>If it is a ‘built in’ command, then handle it here in this program.  Otherwise fork/exec the program specified in </a:t>
            </a:r>
            <a:r>
              <a:rPr lang="en-US" b="0" dirty="0" err="1" smtClean="0">
                <a:latin typeface="+mn-lt"/>
                <a:cs typeface="Courier New" panose="02070309020205020404" pitchFamily="49" charset="0"/>
              </a:rPr>
              <a:t>argv</a:t>
            </a:r>
            <a:r>
              <a:rPr lang="en-US" b="0" dirty="0" smtClean="0">
                <a:latin typeface="+mn-lt"/>
                <a:cs typeface="Courier New" panose="02070309020205020404" pitchFamily="49" charset="0"/>
              </a:rPr>
              <a:t>[0]</a:t>
            </a:r>
            <a:endParaRPr lang="en-US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4445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?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id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de-DE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Courier New"/>
                <a:cs typeface="Courier New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Courier New"/>
                <a:cs typeface="Courier New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400" y="3505200"/>
            <a:ext cx="8340725" cy="3276599"/>
          </a:xfrm>
          <a:prstGeom prst="rect">
            <a:avLst/>
          </a:prstGeom>
          <a:solidFill>
            <a:srgbClr val="F6F5BD"/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/>
          </a:bodyPr>
          <a:lstStyle/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27740" y="6477000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4086135"/>
            <a:ext cx="4800600" cy="461665"/>
          </a:xfrm>
          <a:prstGeom prst="rect">
            <a:avLst/>
          </a:prstGeom>
          <a:solidFill>
            <a:srgbClr val="DEDFF5"/>
          </a:solidFill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  <a:cs typeface="Courier New" panose="02070309020205020404" pitchFamily="49" charset="0"/>
              </a:rPr>
              <a:t>Create child</a:t>
            </a:r>
            <a:endParaRPr lang="en-US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5967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?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id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de-DE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Courier New"/>
                <a:cs typeface="Courier New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Courier New"/>
                <a:cs typeface="Courier New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400" y="4547801"/>
            <a:ext cx="8340725" cy="2233998"/>
          </a:xfrm>
          <a:prstGeom prst="rect">
            <a:avLst/>
          </a:prstGeom>
          <a:solidFill>
            <a:srgbClr val="F6F5BD"/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/>
          </a:bodyPr>
          <a:lstStyle/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27740" y="6477000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6287" y="5203134"/>
            <a:ext cx="4800600" cy="1200329"/>
          </a:xfrm>
          <a:prstGeom prst="rect">
            <a:avLst/>
          </a:prstGeom>
          <a:solidFill>
            <a:srgbClr val="DEDFF5"/>
          </a:solidFill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  <a:cs typeface="Courier New" panose="02070309020205020404" pitchFamily="49" charset="0"/>
              </a:rPr>
              <a:t>Start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r>
              <a:rPr lang="en-US" b="0" dirty="0" smtClean="0">
                <a:latin typeface="+mn-lt"/>
                <a:cs typeface="Courier New" panose="02070309020205020404" pitchFamily="49" charset="0"/>
              </a:rPr>
              <a:t>.</a:t>
            </a:r>
          </a:p>
          <a:p>
            <a:r>
              <a:rPr lang="en-US" b="0" dirty="0" smtClean="0">
                <a:latin typeface="+mn-lt"/>
                <a:cs typeface="Courier New" panose="02070309020205020404" pitchFamily="49" charset="0"/>
              </a:rPr>
              <a:t>Remember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execve</a:t>
            </a:r>
            <a:r>
              <a:rPr lang="en-US" b="0" dirty="0" smtClean="0">
                <a:latin typeface="+mn-lt"/>
                <a:cs typeface="Courier New" panose="02070309020205020404" pitchFamily="49" charset="0"/>
              </a:rPr>
              <a:t> only returns on error.</a:t>
            </a:r>
            <a:endParaRPr lang="en-US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6018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?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id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de-DE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e-DE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(!bg)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Courier New"/>
                <a:cs typeface="Courier New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Courier New"/>
                <a:cs typeface="Courier New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400" y="5734050"/>
            <a:ext cx="8340725" cy="1047748"/>
          </a:xfrm>
          <a:prstGeom prst="rect">
            <a:avLst/>
          </a:prstGeom>
          <a:solidFill>
            <a:srgbClr val="F6F5BD"/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/>
          </a:bodyPr>
          <a:lstStyle/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27740" y="6477000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2584" y="5581471"/>
            <a:ext cx="2979391" cy="1200329"/>
          </a:xfrm>
          <a:prstGeom prst="rect">
            <a:avLst/>
          </a:prstGeom>
          <a:solidFill>
            <a:srgbClr val="DEDFF5"/>
          </a:solidFill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  <a:cs typeface="Courier New" panose="02070309020205020404" pitchFamily="49" charset="0"/>
              </a:rPr>
              <a:t>If running child in foreground, wait until it is done.</a:t>
            </a:r>
            <a:endParaRPr lang="en-US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8681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?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id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de-DE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e-DE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(!bg)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Courier New"/>
                <a:cs typeface="Courier New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Courier New"/>
                <a:cs typeface="Courier New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27740" y="6477000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64609" y="4925815"/>
            <a:ext cx="2979391" cy="1569660"/>
          </a:xfrm>
          <a:prstGeom prst="rect">
            <a:avLst/>
          </a:prstGeom>
          <a:solidFill>
            <a:srgbClr val="DEDFF5"/>
          </a:solidFill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  <a:cs typeface="Courier New" panose="02070309020205020404" pitchFamily="49" charset="0"/>
              </a:rPr>
              <a:t>If running child in background, print </a:t>
            </a:r>
            <a:r>
              <a:rPr lang="en-US" b="0" dirty="0" err="1" smtClean="0">
                <a:latin typeface="+mn-lt"/>
                <a:cs typeface="Courier New" panose="02070309020205020404" pitchFamily="49" charset="0"/>
              </a:rPr>
              <a:t>pid</a:t>
            </a:r>
            <a:r>
              <a:rPr lang="en-US" b="0" dirty="0" smtClean="0">
                <a:latin typeface="+mn-lt"/>
                <a:cs typeface="Courier New" panose="02070309020205020404" pitchFamily="49" charset="0"/>
              </a:rPr>
              <a:t> and continue doing other stuff.</a:t>
            </a:r>
            <a:endParaRPr lang="en-US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1878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?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id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de-DE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e-DE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ourier New"/>
                <a:cs typeface="Courier New"/>
              </a:rPr>
              <a:t>(!bg)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Courier New"/>
                <a:cs typeface="Courier New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Courier New"/>
                <a:cs typeface="Courier New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27740" y="6477000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7099" y="5088078"/>
            <a:ext cx="2615951" cy="1384995"/>
          </a:xfrm>
          <a:prstGeom prst="rect">
            <a:avLst/>
          </a:prstGeom>
          <a:solidFill>
            <a:srgbClr val="DEDFF5"/>
          </a:solidFill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Calibri" pitchFamily="34" charset="0"/>
              </a:rPr>
              <a:t>There is a problem with this code.</a:t>
            </a:r>
          </a:p>
        </p:txBody>
      </p:sp>
    </p:spTree>
    <p:extLst>
      <p:ext uri="{BB962C8B-B14F-4D97-AF65-F5344CB8AC3E}">
        <p14:creationId xmlns:p14="http://schemas.microsoft.com/office/powerpoint/2010/main" val="1335963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60362"/>
            <a:ext cx="8718550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with Simple Shell Example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216" y="1220788"/>
            <a:ext cx="8548687" cy="3503612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Our example shell correctly waits for and reaps foreground jobs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But what about background jobs?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become zombies when they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never be reaped because shell (typically) will not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create a memory leak that could</a:t>
            </a:r>
            <a:r>
              <a:rPr lang="en-GB" dirty="0" smtClean="0"/>
              <a:t> run </a:t>
            </a:r>
            <a:r>
              <a:rPr lang="en-GB" dirty="0"/>
              <a:t>the kernel out of </a:t>
            </a:r>
            <a:r>
              <a:rPr lang="en-GB" dirty="0" smtClean="0"/>
              <a:t>memory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last lecture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Events that require nonstandard control flow</a:t>
            </a:r>
          </a:p>
          <a:p>
            <a:pPr lvl="1"/>
            <a:r>
              <a:rPr lang="en-US" dirty="0" smtClean="0"/>
              <a:t>Generated externally (interrupts) or internally (traps and faults)</a:t>
            </a:r>
          </a:p>
          <a:p>
            <a:endParaRPr lang="en-US" dirty="0" smtClean="0"/>
          </a:p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At any given time, system has multiple active processes</a:t>
            </a:r>
          </a:p>
          <a:p>
            <a:pPr lvl="1"/>
            <a:r>
              <a:rPr lang="en-US" dirty="0" smtClean="0"/>
              <a:t>Only one can execute at a time on any single core</a:t>
            </a:r>
          </a:p>
          <a:p>
            <a:pPr lvl="1"/>
            <a:r>
              <a:rPr lang="en-US" dirty="0" smtClean="0"/>
              <a:t>Each process appears to have total control of </a:t>
            </a:r>
            <a:br>
              <a:rPr lang="en-US" dirty="0" smtClean="0"/>
            </a:br>
            <a:r>
              <a:rPr lang="en-US" dirty="0" smtClean="0"/>
              <a:t>processor + private memory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34295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ECF to the Rescue!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225550"/>
            <a:ext cx="8470900" cy="5224463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Solution: Exceptional control flow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kernel will interrupt regular processing to alert us when a background process completes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Unix, the alert mechanism is called a </a:t>
            </a:r>
            <a:r>
              <a:rPr lang="en-GB" b="1" i="1" dirty="0">
                <a:solidFill>
                  <a:srgbClr val="C00000"/>
                </a:solidFill>
              </a:rPr>
              <a:t>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 smtClean="0"/>
              <a:t>Signals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Nonlocal jumps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kin </a:t>
            </a:r>
            <a:r>
              <a:rPr lang="en-US" dirty="0"/>
              <a:t>to exceptions and interrupts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ent </a:t>
            </a:r>
            <a:r>
              <a:rPr lang="en-US" dirty="0"/>
              <a:t>from the kernel (sometimes at the request of another process) to a process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ignal </a:t>
            </a:r>
            <a:r>
              <a:rPr lang="en-US" dirty="0"/>
              <a:t>type is identified by small integer ID’s (1-30)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473370"/>
              </p:ext>
            </p:extLst>
          </p:nvPr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0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User typed ctrl-c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Sending a Signal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8548687" cy="4691062"/>
          </a:xfrm>
        </p:spPr>
        <p:txBody>
          <a:bodyPr/>
          <a:lstStyle/>
          <a:p>
            <a:r>
              <a:rPr lang="en-US" dirty="0" smtClean="0"/>
              <a:t>Kernel </a:t>
            </a:r>
            <a:r>
              <a:rPr lang="en-US" i="1" dirty="0" smtClean="0">
                <a:solidFill>
                  <a:srgbClr val="C00000"/>
                </a:solidFill>
              </a:rPr>
              <a:t>sends</a:t>
            </a:r>
            <a:r>
              <a:rPr lang="en-US" dirty="0" smtClean="0"/>
              <a:t> (delivers) a signal to a </a:t>
            </a:r>
            <a:r>
              <a:rPr lang="en-US" i="1" dirty="0" smtClean="0">
                <a:solidFill>
                  <a:srgbClr val="C00000"/>
                </a:solidFill>
              </a:rPr>
              <a:t>destination process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by updating some state in the context of the destination process</a:t>
            </a:r>
          </a:p>
          <a:p>
            <a:endParaRPr lang="en-US" dirty="0" smtClean="0"/>
          </a:p>
          <a:p>
            <a:r>
              <a:rPr lang="en-US" dirty="0" smtClean="0"/>
              <a:t>Kernel sends a signal for one of the following reasons:</a:t>
            </a:r>
          </a:p>
          <a:p>
            <a:pPr lvl="1"/>
            <a:r>
              <a:rPr lang="en-US" dirty="0" smtClean="0"/>
              <a:t>Kernel has detected a system event such as divide-by-zero (SIGFPE) or the termination of a child process (SIGCHLD)</a:t>
            </a:r>
          </a:p>
          <a:p>
            <a:pPr lvl="1"/>
            <a:r>
              <a:rPr lang="en-US" dirty="0" smtClean="0"/>
              <a:t>Another process has invoked the </a:t>
            </a:r>
            <a:r>
              <a:rPr lang="en-US" b="1" dirty="0" smtClean="0">
                <a:latin typeface="Courier New" pitchFamily="49" charset="0"/>
              </a:rPr>
              <a:t>kill</a:t>
            </a:r>
            <a:r>
              <a:rPr lang="en-US" dirty="0" smtClean="0"/>
              <a:t> system call to explicitly request the kernel to send a signal to the destination process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" y="1197678"/>
            <a:ext cx="9144000" cy="3583872"/>
          </a:xfrm>
          <a:prstGeom prst="rect">
            <a:avLst/>
          </a:prstGeom>
          <a:solidFill>
            <a:srgbClr val="E9E1C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Sending a Signal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38125" y="2714625"/>
            <a:ext cx="2857500" cy="131445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95625" y="1276350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172200" y="3219450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" y="4686300"/>
            <a:ext cx="9144000" cy="21717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62889" y="4817576"/>
            <a:ext cx="7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18436" y="1257300"/>
            <a:ext cx="112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User level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162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2595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7162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2595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7162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2595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8954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0669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24790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4197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5911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77215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78056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" y="1197678"/>
            <a:ext cx="9144000" cy="3583872"/>
          </a:xfrm>
          <a:prstGeom prst="rect">
            <a:avLst/>
          </a:prstGeom>
          <a:solidFill>
            <a:srgbClr val="E9E1C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Sending a Signal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38125" y="2714625"/>
            <a:ext cx="2857500" cy="131445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95625" y="1276350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172200" y="3219450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" y="4686300"/>
            <a:ext cx="9144000" cy="21717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62889" y="4856462"/>
            <a:ext cx="7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18436" y="1272590"/>
            <a:ext cx="112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User level</a:t>
            </a:r>
          </a:p>
        </p:txBody>
      </p:sp>
      <p:sp>
        <p:nvSpPr>
          <p:cNvPr id="9" name="Right Arrow 8"/>
          <p:cNvSpPr/>
          <p:nvPr/>
        </p:nvSpPr>
        <p:spPr bwMode="auto">
          <a:xfrm rot="5233810">
            <a:off x="703166" y="4570333"/>
            <a:ext cx="2847712" cy="719409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Sends to 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7162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2595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7162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2595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7162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2595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8954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0669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24790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4197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5911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77215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5633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197678"/>
            <a:ext cx="9144001" cy="3583872"/>
          </a:xfrm>
          <a:prstGeom prst="rect">
            <a:avLst/>
          </a:prstGeom>
          <a:solidFill>
            <a:srgbClr val="E9E1C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Sending a Signal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38125" y="2714625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95625" y="1276350"/>
            <a:ext cx="2857500" cy="131445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172200" y="3219450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" y="4686300"/>
            <a:ext cx="9144000" cy="21717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53424" y="4821793"/>
            <a:ext cx="7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18436" y="1276350"/>
            <a:ext cx="112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User level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162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2595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7162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2595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7162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2595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8954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0669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24790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4197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5911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77215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2005012" y="6202918"/>
            <a:ext cx="20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1704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" y="1197678"/>
            <a:ext cx="9144000" cy="3583872"/>
          </a:xfrm>
          <a:prstGeom prst="rect">
            <a:avLst/>
          </a:prstGeom>
          <a:solidFill>
            <a:srgbClr val="E9E1C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Sending a Signal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38125" y="2714625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95625" y="1276350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172200" y="3219450"/>
            <a:ext cx="2857500" cy="131445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" y="4686300"/>
            <a:ext cx="9144000" cy="21717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43571" y="4749284"/>
            <a:ext cx="7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99117" y="1290473"/>
            <a:ext cx="112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User level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162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2595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7162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2595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7162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2595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8954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0669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24790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4197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5911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77215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2005012" y="6202918"/>
            <a:ext cx="20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28" name="Right Arrow 27"/>
          <p:cNvSpPr/>
          <p:nvPr/>
        </p:nvSpPr>
        <p:spPr bwMode="auto">
          <a:xfrm rot="20015907">
            <a:off x="1987298" y="4960167"/>
            <a:ext cx="4593911" cy="719409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Received by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11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197678"/>
            <a:ext cx="9144001" cy="3583872"/>
          </a:xfrm>
          <a:prstGeom prst="rect">
            <a:avLst/>
          </a:prstGeom>
          <a:solidFill>
            <a:srgbClr val="E9E1C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Sending a Signal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38125" y="2714625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95625" y="1276350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172200" y="3219450"/>
            <a:ext cx="2857500" cy="131445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Process 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" y="4686300"/>
            <a:ext cx="9144000" cy="21717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53424" y="4860222"/>
            <a:ext cx="78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kernel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08970" y="1290473"/>
            <a:ext cx="112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User level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162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259512" y="5534025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7162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5259512" y="58864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7162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Pending for 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259512" y="6229350"/>
            <a:ext cx="3012950" cy="3429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 smtClean="0"/>
              <a:t>Blocked for C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8954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0669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24790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41972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591175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772150" y="5534025"/>
            <a:ext cx="0" cy="10382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2005012" y="6202918"/>
            <a:ext cx="20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14040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Receiving a Signal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366125" cy="497205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 smtClean="0"/>
          </a:p>
          <a:p>
            <a:r>
              <a:rPr lang="en-US" dirty="0" smtClean="0"/>
              <a:t>Some possible </a:t>
            </a:r>
            <a:r>
              <a:rPr lang="en-US" dirty="0"/>
              <a:t>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</a:t>
            </a:r>
            <a:r>
              <a:rPr lang="en-US" dirty="0" smtClean="0"/>
              <a:t>called </a:t>
            </a:r>
            <a:r>
              <a:rPr lang="en-US" b="1" i="1" dirty="0" smtClean="0">
                <a:solidFill>
                  <a:srgbClr val="C00000"/>
                </a:solidFill>
              </a:rPr>
              <a:t>signal </a:t>
            </a:r>
            <a:r>
              <a:rPr lang="en-US" b="1" i="1" dirty="0">
                <a:solidFill>
                  <a:srgbClr val="C00000"/>
                </a:solidFill>
              </a:rPr>
              <a:t>handler</a:t>
            </a:r>
          </a:p>
          <a:p>
            <a:pPr lvl="2"/>
            <a:r>
              <a:rPr lang="en-US" dirty="0"/>
              <a:t>Akin to a hardware exception handler being called in response to an asynchronous </a:t>
            </a:r>
            <a:r>
              <a:rPr lang="en-US" dirty="0" smtClean="0"/>
              <a:t>interrupt: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3424238" y="4810118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3430588" y="5414956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5"/>
          <p:cNvSpPr>
            <a:spLocks noChangeShapeType="1"/>
          </p:cNvSpPr>
          <p:nvPr/>
        </p:nvSpPr>
        <p:spPr bwMode="auto">
          <a:xfrm flipH="1">
            <a:off x="5829300" y="542130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6"/>
          <p:cNvSpPr>
            <a:spLocks noChangeShapeType="1"/>
          </p:cNvSpPr>
          <p:nvPr/>
        </p:nvSpPr>
        <p:spPr bwMode="auto">
          <a:xfrm flipH="1" flipV="1">
            <a:off x="3427413" y="5541956"/>
            <a:ext cx="2352675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Line 97"/>
          <p:cNvSpPr>
            <a:spLocks noChangeShapeType="1"/>
          </p:cNvSpPr>
          <p:nvPr/>
        </p:nvSpPr>
        <p:spPr bwMode="auto">
          <a:xfrm>
            <a:off x="3425825" y="5549893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" name="Rectangle 98"/>
          <p:cNvSpPr>
            <a:spLocks noChangeArrowheads="1"/>
          </p:cNvSpPr>
          <p:nvPr/>
        </p:nvSpPr>
        <p:spPr bwMode="auto">
          <a:xfrm>
            <a:off x="3613150" y="4813293"/>
            <a:ext cx="201636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(2) Control passes </a:t>
            </a:r>
          </a:p>
          <a:p>
            <a:r>
              <a:rPr lang="en-US" sz="1600" i="1">
                <a:latin typeface="Helvetica" charset="0"/>
              </a:rPr>
              <a:t>to signal handler </a:t>
            </a:r>
          </a:p>
        </p:txBody>
      </p:sp>
      <p:sp>
        <p:nvSpPr>
          <p:cNvPr id="10" name="Rectangle 99"/>
          <p:cNvSpPr>
            <a:spLocks noChangeArrowheads="1"/>
          </p:cNvSpPr>
          <p:nvPr/>
        </p:nvSpPr>
        <p:spPr bwMode="auto">
          <a:xfrm>
            <a:off x="5899150" y="5397493"/>
            <a:ext cx="149225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(3) Signal  handler runs</a:t>
            </a:r>
          </a:p>
        </p:txBody>
      </p:sp>
      <p:sp>
        <p:nvSpPr>
          <p:cNvPr id="11" name="Rectangle 100"/>
          <p:cNvSpPr>
            <a:spLocks noChangeArrowheads="1"/>
          </p:cNvSpPr>
          <p:nvPr/>
        </p:nvSpPr>
        <p:spPr bwMode="auto">
          <a:xfrm>
            <a:off x="3671888" y="5861043"/>
            <a:ext cx="1947832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(4) Signal handler</a:t>
            </a:r>
          </a:p>
          <a:p>
            <a:r>
              <a:rPr lang="en-US" sz="1600" i="1">
                <a:latin typeface="Helvetica" charset="0"/>
              </a:rPr>
              <a:t>returns to </a:t>
            </a:r>
          </a:p>
          <a:p>
            <a:r>
              <a:rPr lang="en-US" sz="1600" i="1">
                <a:latin typeface="Helvetica" charset="0"/>
              </a:rPr>
              <a:t>next instruction</a:t>
            </a:r>
          </a:p>
        </p:txBody>
      </p:sp>
      <p:sp>
        <p:nvSpPr>
          <p:cNvPr id="12" name="Text Box 101"/>
          <p:cNvSpPr txBox="1">
            <a:spLocks noChangeArrowheads="1"/>
          </p:cNvSpPr>
          <p:nvPr/>
        </p:nvSpPr>
        <p:spPr bwMode="auto">
          <a:xfrm>
            <a:off x="2921000" y="5132381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3" name="Text Box 102"/>
          <p:cNvSpPr txBox="1">
            <a:spLocks noChangeArrowheads="1"/>
          </p:cNvSpPr>
          <p:nvPr/>
        </p:nvSpPr>
        <p:spPr bwMode="auto">
          <a:xfrm>
            <a:off x="2921000" y="5329231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next</a:t>
            </a:r>
            <a:endParaRPr lang="en-US" sz="1600" i="1">
              <a:latin typeface="Helvetica" charset="0"/>
            </a:endParaRPr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965200" y="4787893"/>
            <a:ext cx="1979613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r"/>
            <a:r>
              <a:rPr lang="en-US" sz="1600" i="1" dirty="0">
                <a:latin typeface="Helvetica" charset="0"/>
              </a:rPr>
              <a:t>(1) Signal received by process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(cont.)</a:t>
            </a:r>
            <a:endParaRPr lang="en-US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Spawning processes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pPr lvl="1"/>
            <a:r>
              <a:rPr lang="en-US" dirty="0" smtClean="0"/>
              <a:t>One call, two returns</a:t>
            </a:r>
          </a:p>
          <a:p>
            <a:r>
              <a:rPr lang="en-US" dirty="0" smtClean="0"/>
              <a:t>Process completion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</a:p>
          <a:p>
            <a:pPr lvl="1"/>
            <a:r>
              <a:rPr lang="en-US" dirty="0" smtClean="0"/>
              <a:t>One call, no return</a:t>
            </a:r>
          </a:p>
          <a:p>
            <a:r>
              <a:rPr lang="en-US" dirty="0" smtClean="0"/>
              <a:t>Reaping and waiting for processes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Loading and running programs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execve</a:t>
            </a:r>
            <a:r>
              <a:rPr lang="en-US" dirty="0" smtClean="0"/>
              <a:t> (or variant)</a:t>
            </a:r>
          </a:p>
          <a:p>
            <a:pPr lvl="1"/>
            <a:r>
              <a:rPr lang="en-US" dirty="0" smtClean="0"/>
              <a:t>One call, (normally) no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7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35678"/>
            <a:ext cx="8915400" cy="762000"/>
          </a:xfrm>
        </p:spPr>
        <p:txBody>
          <a:bodyPr/>
          <a:lstStyle/>
          <a:p>
            <a:r>
              <a:rPr lang="en-US" dirty="0" smtClean="0"/>
              <a:t>Signal Concepts: Pending and Blocked Signals</a:t>
            </a:r>
            <a:endParaRPr lang="en-US" dirty="0"/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8548687" cy="4614862"/>
          </a:xfrm>
        </p:spPr>
        <p:txBody>
          <a:bodyPr/>
          <a:lstStyle/>
          <a:p>
            <a:r>
              <a:rPr lang="en-US" dirty="0"/>
              <a:t>A signal is </a:t>
            </a:r>
            <a:r>
              <a:rPr lang="en-US" i="1" dirty="0">
                <a:solidFill>
                  <a:srgbClr val="C00000"/>
                </a:solidFill>
              </a:rPr>
              <a:t>pending</a:t>
            </a:r>
            <a:r>
              <a:rPr lang="en-US" dirty="0"/>
              <a:t> if sent but not yet received</a:t>
            </a:r>
          </a:p>
          <a:p>
            <a:pPr lvl="1"/>
            <a:r>
              <a:rPr lang="en-US" dirty="0"/>
              <a:t>There can be at most one pending signal of any particular type</a:t>
            </a:r>
          </a:p>
          <a:p>
            <a:pPr lvl="1"/>
            <a:r>
              <a:rPr lang="en-US" dirty="0"/>
              <a:t>Important: Signals are not queued</a:t>
            </a:r>
          </a:p>
          <a:p>
            <a:pPr lvl="2"/>
            <a:r>
              <a:rPr lang="en-US" dirty="0"/>
              <a:t>If a process has a pending signal of type k, then subsequent signals of type k that are sent to that process are discarded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process can </a:t>
            </a:r>
            <a:r>
              <a:rPr lang="en-US" i="1" dirty="0">
                <a:solidFill>
                  <a:srgbClr val="C00000"/>
                </a:solidFill>
              </a:rPr>
              <a:t>block</a:t>
            </a:r>
            <a:r>
              <a:rPr lang="en-US" dirty="0"/>
              <a:t> the receipt of certain signals</a:t>
            </a:r>
          </a:p>
          <a:p>
            <a:pPr lvl="1"/>
            <a:r>
              <a:rPr lang="en-US" dirty="0"/>
              <a:t>Blocked signals can be delivered, but will not be received until the signal is unblocked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pending signal is received at most once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Pending/Blocked Bits	</a:t>
            </a:r>
            <a:endParaRPr lang="en-US" dirty="0"/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117" y="1676400"/>
            <a:ext cx="8419883" cy="3700462"/>
          </a:xfrm>
        </p:spPr>
        <p:txBody>
          <a:bodyPr/>
          <a:lstStyle/>
          <a:p>
            <a:r>
              <a:rPr lang="en-US" dirty="0" smtClean="0"/>
              <a:t>Kernel maintains </a:t>
            </a: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blocked</a:t>
            </a:r>
            <a:r>
              <a:rPr lang="en-US" dirty="0" smtClean="0"/>
              <a:t> bit vectors in the context of each process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 smtClean="0"/>
              <a:t>: represents the set of pending signals</a:t>
            </a:r>
          </a:p>
          <a:p>
            <a:pPr lvl="2"/>
            <a:r>
              <a:rPr lang="en-US" dirty="0" smtClean="0"/>
              <a:t>Kernel sets bit </a:t>
            </a:r>
            <a:r>
              <a:rPr lang="en-US" dirty="0" err="1" smtClean="0"/>
              <a:t>k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 a signal of type </a:t>
            </a:r>
            <a:r>
              <a:rPr lang="en-US" dirty="0" err="1" smtClean="0"/>
              <a:t>k</a:t>
            </a:r>
            <a:r>
              <a:rPr lang="en-US" dirty="0" smtClean="0"/>
              <a:t> is delivered</a:t>
            </a:r>
          </a:p>
          <a:p>
            <a:pPr lvl="2"/>
            <a:r>
              <a:rPr lang="en-US" dirty="0" smtClean="0"/>
              <a:t>Kernel clears bit </a:t>
            </a:r>
            <a:r>
              <a:rPr lang="en-US" dirty="0" err="1" smtClean="0"/>
              <a:t>k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 a signal of type </a:t>
            </a:r>
            <a:r>
              <a:rPr lang="en-US" dirty="0" err="1" smtClean="0"/>
              <a:t>k</a:t>
            </a:r>
            <a:r>
              <a:rPr lang="en-US" dirty="0" smtClean="0"/>
              <a:t> is received 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blocked</a:t>
            </a:r>
            <a:r>
              <a:rPr lang="en-US" dirty="0" smtClean="0"/>
              <a:t>: represents the set of blocked signals</a:t>
            </a:r>
          </a:p>
          <a:p>
            <a:pPr lvl="2"/>
            <a:r>
              <a:rPr lang="en-US" dirty="0" smtClean="0"/>
              <a:t>Can be set and cleared by using the </a:t>
            </a:r>
            <a:r>
              <a:rPr lang="en-US" b="1" dirty="0" err="1" smtClean="0">
                <a:latin typeface="Courier New" pitchFamily="49" charset="0"/>
              </a:rPr>
              <a:t>sigprocmask</a:t>
            </a:r>
            <a:r>
              <a:rPr lang="en-US" dirty="0" smtClean="0"/>
              <a:t> function</a:t>
            </a:r>
          </a:p>
          <a:p>
            <a:pPr lvl="2"/>
            <a:r>
              <a:rPr lang="en-US" dirty="0" smtClean="0"/>
              <a:t>Also referred to as the </a:t>
            </a:r>
            <a:r>
              <a:rPr lang="en-US" i="1" dirty="0" smtClean="0"/>
              <a:t>signal mask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6096000" y="31563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810000" y="31477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084497" y="3147796"/>
            <a:ext cx="2514600" cy="30993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614" y="381000"/>
            <a:ext cx="7592093" cy="762000"/>
          </a:xfrm>
        </p:spPr>
        <p:txBody>
          <a:bodyPr/>
          <a:lstStyle/>
          <a:p>
            <a:r>
              <a:rPr lang="en-US" dirty="0" smtClean="0"/>
              <a:t>Sending Signals: Process </a:t>
            </a:r>
            <a:r>
              <a:rPr lang="en-US" dirty="0"/>
              <a:t>Groups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7720013" cy="609600"/>
          </a:xfrm>
        </p:spPr>
        <p:txBody>
          <a:bodyPr/>
          <a:lstStyle/>
          <a:p>
            <a:r>
              <a:rPr lang="en-US"/>
              <a:t>Every process belongs to exactly one process group</a:t>
            </a:r>
          </a:p>
        </p:txBody>
      </p:sp>
      <p:sp>
        <p:nvSpPr>
          <p:cNvPr id="551940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551941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551942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551943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551944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5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6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7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8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9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0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1" name="Text Box 15"/>
          <p:cNvSpPr txBox="1">
            <a:spLocks noChangeAspect="1" noChangeArrowheads="1"/>
          </p:cNvSpPr>
          <p:nvPr/>
        </p:nvSpPr>
        <p:spPr bwMode="auto">
          <a:xfrm>
            <a:off x="3297238" y="20701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551953" name="Text Box 17"/>
          <p:cNvSpPr txBox="1">
            <a:spLocks noChangeAspect="1" noChangeArrowheads="1"/>
          </p:cNvSpPr>
          <p:nvPr/>
        </p:nvSpPr>
        <p:spPr bwMode="auto">
          <a:xfrm>
            <a:off x="1084498" y="56636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551955" name="Text Box 19"/>
          <p:cNvSpPr txBox="1">
            <a:spLocks noChangeAspect="1" noChangeArrowheads="1"/>
          </p:cNvSpPr>
          <p:nvPr/>
        </p:nvSpPr>
        <p:spPr bwMode="auto">
          <a:xfrm>
            <a:off x="3810000" y="41910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551956" name="Text Box 20"/>
          <p:cNvSpPr txBox="1">
            <a:spLocks noChangeAspect="1" noChangeArrowheads="1"/>
          </p:cNvSpPr>
          <p:nvPr/>
        </p:nvSpPr>
        <p:spPr bwMode="auto">
          <a:xfrm>
            <a:off x="6096000" y="42158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551958" name="Text Box 22"/>
          <p:cNvSpPr txBox="1">
            <a:spLocks noChangeAspect="1" noChangeArrowheads="1"/>
          </p:cNvSpPr>
          <p:nvPr/>
        </p:nvSpPr>
        <p:spPr bwMode="auto">
          <a:xfrm>
            <a:off x="1098550" y="3365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59" name="Text Box 23"/>
          <p:cNvSpPr txBox="1">
            <a:spLocks noChangeAspect="1" noChangeArrowheads="1"/>
          </p:cNvSpPr>
          <p:nvPr/>
        </p:nvSpPr>
        <p:spPr bwMode="auto">
          <a:xfrm>
            <a:off x="5038725" y="34163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551960" name="Text Box 24"/>
          <p:cNvSpPr txBox="1">
            <a:spLocks noChangeAspect="1" noChangeArrowheads="1"/>
          </p:cNvSpPr>
          <p:nvPr/>
        </p:nvSpPr>
        <p:spPr bwMode="auto">
          <a:xfrm>
            <a:off x="7224929" y="34432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551961" name="Text Box 25"/>
          <p:cNvSpPr txBox="1">
            <a:spLocks noChangeAspect="1" noChangeArrowheads="1"/>
          </p:cNvSpPr>
          <p:nvPr/>
        </p:nvSpPr>
        <p:spPr bwMode="auto">
          <a:xfrm>
            <a:off x="1398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2" name="Text Box 26"/>
          <p:cNvSpPr txBox="1">
            <a:spLocks noChangeAspect="1" noChangeArrowheads="1"/>
          </p:cNvSpPr>
          <p:nvPr/>
        </p:nvSpPr>
        <p:spPr bwMode="auto">
          <a:xfrm>
            <a:off x="2541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070493"/>
            <a:ext cx="4114800" cy="155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/>
                <a:cs typeface="Courier New"/>
              </a:rPr>
              <a:t>getpgrp</a:t>
            </a:r>
            <a:r>
              <a:rPr lang="en-US" sz="1800" b="1" dirty="0" smtClean="0">
                <a:solidFill>
                  <a:schemeClr val="tx2"/>
                </a:solidFill>
                <a:latin typeface="Courier New"/>
                <a:cs typeface="Courier New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/>
                <a:cs typeface="Courier New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Return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Change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a </a:t>
            </a: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process (see text for details)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/>
          <a:lstStyle/>
          <a:p>
            <a:r>
              <a:rPr lang="en-US" dirty="0"/>
              <a:t>Sending Signals with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/bin/kill </a:t>
            </a:r>
            <a:r>
              <a:rPr lang="en-US" dirty="0"/>
              <a:t>Program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marL="282575" indent="-282575"/>
            <a:r>
              <a:rPr lang="en-US" dirty="0" smtClean="0">
                <a:latin typeface="Courier New" pitchFamily="49" charset="0"/>
              </a:rPr>
              <a:t>/bin/kill </a:t>
            </a:r>
            <a:r>
              <a:rPr lang="en-US" dirty="0"/>
              <a:t>program sends arbitrary signal to a process or process group</a:t>
            </a:r>
          </a:p>
          <a:p>
            <a:pPr marL="282575" lvl="1" indent="-282575"/>
            <a:endParaRPr lang="en-US" dirty="0">
              <a:latin typeface="Courier New" pitchFamily="49" charset="0"/>
            </a:endParaRPr>
          </a:p>
          <a:p>
            <a:pPr marL="282575" indent="-282575"/>
            <a:r>
              <a:rPr lang="en-US" dirty="0"/>
              <a:t>Examples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itchFamily="49" charset="0"/>
              </a:rPr>
              <a:t>/bin/kill </a:t>
            </a:r>
            <a:r>
              <a:rPr lang="en-US" b="1" dirty="0">
                <a:latin typeface="Courier New" pitchFamily="49" charset="0"/>
              </a:rPr>
              <a:t>–9 </a:t>
            </a:r>
            <a:r>
              <a:rPr lang="en-US" b="1" dirty="0" smtClean="0">
                <a:latin typeface="Courier New" pitchFamily="49" charset="0"/>
              </a:rPr>
              <a:t>24818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process 24818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/bin/kill </a:t>
            </a:r>
            <a:r>
              <a:rPr lang="en-US" b="1" dirty="0">
                <a:latin typeface="Courier New" pitchFamily="49" charset="0"/>
              </a:rPr>
              <a:t>–9 –</a:t>
            </a:r>
            <a:r>
              <a:rPr lang="en-US" b="1" dirty="0" smtClean="0">
                <a:latin typeface="Courier New" pitchFamily="49" charset="0"/>
              </a:rPr>
              <a:t>24817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every process in process group </a:t>
            </a:r>
            <a:r>
              <a:rPr lang="en-US" sz="1800" dirty="0" smtClean="0">
                <a:ea typeface="+mn-ea"/>
                <a:cs typeface="+mn-cs"/>
              </a:rPr>
              <a:t>24817</a:t>
            </a:r>
            <a:endParaRPr lang="en-US" sz="1800" dirty="0">
              <a:ea typeface="+mn-ea"/>
              <a:cs typeface="+mn-cs"/>
            </a:endParaRPr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4191000" y="1682750"/>
            <a:ext cx="3878586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./forks 16 </a:t>
            </a:r>
            <a:endParaRPr lang="en-US" sz="1600" b="1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smtClean="0">
                <a:latin typeface="Courier New" pitchFamily="49" charset="0"/>
              </a:rPr>
              <a:t>Child1</a:t>
            </a:r>
            <a:r>
              <a:rPr lang="en-US" sz="1600" b="1" dirty="0">
                <a:latin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Child2: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=24819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24820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</a:t>
            </a:r>
            <a:r>
              <a:rPr lang="en-US" sz="1600" b="1" dirty="0" smtClean="0">
                <a:latin typeface="Courier New" pitchFamily="49" charset="0"/>
              </a:rPr>
              <a:t> /bin/kill </a:t>
            </a:r>
            <a:r>
              <a:rPr lang="en-US" sz="1600" b="1" dirty="0">
                <a:latin typeface="Courier New" pitchFamily="49" charset="0"/>
              </a:rPr>
              <a:t>-9 -24817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24823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4191000" y="3429000"/>
            <a:ext cx="3733800" cy="2667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191000" y="3429000"/>
            <a:ext cx="3733800" cy="5048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2" grpId="1" animBg="1"/>
      <p:bldP spid="55399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from the Keyboard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/>
              <a:t>Typing ctrl-c (ctrl-z) </a:t>
            </a:r>
            <a:r>
              <a:rPr lang="en-US" sz="2000" dirty="0" smtClean="0"/>
              <a:t>causes the kernel to send </a:t>
            </a:r>
            <a:r>
              <a:rPr lang="en-US" sz="2000" dirty="0"/>
              <a:t>a SIGINT (SIGTSTP) to every job in the foreground process group.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SIGINT – default action is to terminate each process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SIGTSTP – default action is to stop (suspend) each process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6897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36811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084497" y="3681196"/>
            <a:ext cx="2514600" cy="3099375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1898650" y="37623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4094163" y="37623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32" name="Oval 6"/>
          <p:cNvSpPr>
            <a:spLocks noChangeAspect="1" noChangeArrowheads="1"/>
          </p:cNvSpPr>
          <p:nvPr/>
        </p:nvSpPr>
        <p:spPr bwMode="auto">
          <a:xfrm>
            <a:off x="6248400" y="37623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33" name="Oval 7"/>
          <p:cNvSpPr>
            <a:spLocks noChangeAspect="1" noChangeArrowheads="1"/>
          </p:cNvSpPr>
          <p:nvPr/>
        </p:nvSpPr>
        <p:spPr bwMode="auto">
          <a:xfrm>
            <a:off x="4098925" y="24384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/>
        </p:nvSpPr>
        <p:spPr bwMode="auto">
          <a:xfrm>
            <a:off x="1339850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/>
        </p:nvSpPr>
        <p:spPr bwMode="auto">
          <a:xfrm>
            <a:off x="2465388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6" name="Line 10"/>
          <p:cNvSpPr>
            <a:spLocks noChangeAspect="1" noChangeShapeType="1"/>
          </p:cNvSpPr>
          <p:nvPr/>
        </p:nvSpPr>
        <p:spPr bwMode="auto">
          <a:xfrm flipH="1">
            <a:off x="1906588" y="45847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11"/>
          <p:cNvSpPr>
            <a:spLocks noChangeAspect="1" noChangeShapeType="1"/>
          </p:cNvSpPr>
          <p:nvPr/>
        </p:nvSpPr>
        <p:spPr bwMode="auto">
          <a:xfrm>
            <a:off x="2686050" y="45815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12"/>
          <p:cNvSpPr>
            <a:spLocks noChangeAspect="1" noChangeShapeType="1"/>
          </p:cNvSpPr>
          <p:nvPr/>
        </p:nvSpPr>
        <p:spPr bwMode="auto">
          <a:xfrm>
            <a:off x="4594225" y="32004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3"/>
          <p:cNvSpPr>
            <a:spLocks noChangeAspect="1" noChangeShapeType="1"/>
          </p:cNvSpPr>
          <p:nvPr/>
        </p:nvSpPr>
        <p:spPr bwMode="auto">
          <a:xfrm flipH="1">
            <a:off x="2768600" y="31083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Line 14"/>
          <p:cNvSpPr>
            <a:spLocks noChangeAspect="1" noChangeShapeType="1"/>
          </p:cNvSpPr>
          <p:nvPr/>
        </p:nvSpPr>
        <p:spPr bwMode="auto">
          <a:xfrm>
            <a:off x="4968875" y="30686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spect="1" noChangeArrowheads="1"/>
          </p:cNvSpPr>
          <p:nvPr/>
        </p:nvSpPr>
        <p:spPr bwMode="auto">
          <a:xfrm>
            <a:off x="3297238" y="2603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42" name="Text Box 17"/>
          <p:cNvSpPr txBox="1">
            <a:spLocks noChangeAspect="1" noChangeArrowheads="1"/>
          </p:cNvSpPr>
          <p:nvPr/>
        </p:nvSpPr>
        <p:spPr bwMode="auto">
          <a:xfrm>
            <a:off x="1084498" y="61970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43" name="Text Box 19"/>
          <p:cNvSpPr txBox="1">
            <a:spLocks noChangeAspect="1" noChangeArrowheads="1"/>
          </p:cNvSpPr>
          <p:nvPr/>
        </p:nvSpPr>
        <p:spPr bwMode="auto">
          <a:xfrm>
            <a:off x="3810000" y="47244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44" name="Text Box 20"/>
          <p:cNvSpPr txBox="1">
            <a:spLocks noChangeAspect="1" noChangeArrowheads="1"/>
          </p:cNvSpPr>
          <p:nvPr/>
        </p:nvSpPr>
        <p:spPr bwMode="auto">
          <a:xfrm>
            <a:off x="6096000" y="47492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45" name="Text Box 22"/>
          <p:cNvSpPr txBox="1">
            <a:spLocks noChangeAspect="1" noChangeArrowheads="1"/>
          </p:cNvSpPr>
          <p:nvPr/>
        </p:nvSpPr>
        <p:spPr bwMode="auto">
          <a:xfrm>
            <a:off x="1098550" y="38989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6" name="Text Box 23"/>
          <p:cNvSpPr txBox="1">
            <a:spLocks noChangeAspect="1" noChangeArrowheads="1"/>
          </p:cNvSpPr>
          <p:nvPr/>
        </p:nvSpPr>
        <p:spPr bwMode="auto">
          <a:xfrm>
            <a:off x="5038725" y="39497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47" name="Text Box 24"/>
          <p:cNvSpPr txBox="1">
            <a:spLocks noChangeAspect="1" noChangeArrowheads="1"/>
          </p:cNvSpPr>
          <p:nvPr/>
        </p:nvSpPr>
        <p:spPr bwMode="auto">
          <a:xfrm>
            <a:off x="7224929" y="39766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48" name="Text Box 25"/>
          <p:cNvSpPr txBox="1">
            <a:spLocks noChangeAspect="1" noChangeArrowheads="1"/>
          </p:cNvSpPr>
          <p:nvPr/>
        </p:nvSpPr>
        <p:spPr bwMode="auto">
          <a:xfrm>
            <a:off x="1398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9" name="Text Box 26"/>
          <p:cNvSpPr txBox="1">
            <a:spLocks noChangeAspect="1" noChangeArrowheads="1"/>
          </p:cNvSpPr>
          <p:nvPr/>
        </p:nvSpPr>
        <p:spPr bwMode="auto">
          <a:xfrm>
            <a:off x="2541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</a:t>
            </a:r>
            <a:r>
              <a:rPr lang="en-US">
                <a:latin typeface="Courier New" pitchFamily="49" charset="0"/>
              </a:rPr>
              <a:t>ctrl-c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Child: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Parent: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=28107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z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28109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fg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c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28110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Function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200" y="1197678"/>
            <a:ext cx="7696200" cy="531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 lnSpcReduction="10000"/>
          </a:bodyPr>
          <a:lstStyle/>
          <a:p>
            <a:r>
              <a:rPr lang="en-US" sz="14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Courier New"/>
                <a:cs typeface="Courier New"/>
              </a:rPr>
              <a:t>fork12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Courier New"/>
                <a:cs typeface="Courier New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4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r-FR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nb-NO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4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4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4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400" dirty="0">
                <a:solidFill>
                  <a:srgbClr val="000000"/>
                </a:solidFill>
                <a:latin typeface="Courier New"/>
                <a:cs typeface="Courier New"/>
              </a:rPr>
              <a:t>[i] = fork())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400" dirty="0">
                <a:solidFill>
                  <a:srgbClr val="CB2418"/>
                </a:solidFill>
                <a:latin typeface="Courier New"/>
                <a:cs typeface="Courier New"/>
              </a:rPr>
              <a:t>/* Child: Infinite Loop */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(1)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endParaRPr lang="da-DK" sz="14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da-DK" sz="1400" dirty="0" smtClean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"Killing </a:t>
            </a:r>
            <a:r>
              <a:rPr lang="da-DK" sz="1400" dirty="0" err="1">
                <a:solidFill>
                  <a:srgbClr val="9D206F"/>
                </a:solidFill>
                <a:latin typeface="Courier New"/>
                <a:cs typeface="Courier New"/>
              </a:rPr>
              <a:t>process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 %d\n"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[i]);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kill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[i], SIGINT);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da-DK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4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>
                <a:solidFill>
                  <a:srgbClr val="C1651C"/>
                </a:solidFill>
                <a:latin typeface="Courier New"/>
                <a:cs typeface="Courier New"/>
              </a:rPr>
              <a:t>wpid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wait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4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(WIFEXITED(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"Child %d </a:t>
            </a:r>
            <a:r>
              <a:rPr lang="da-DK" sz="1400" dirty="0" err="1">
                <a:solidFill>
                  <a:srgbClr val="9D206F"/>
                </a:solidFill>
                <a:latin typeface="Courier New"/>
                <a:cs typeface="Courier New"/>
              </a:rPr>
              <a:t>terminated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 with exit status %d\n"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pl-PL" sz="14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pl-PL" sz="14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pl-PL" sz="1400" dirty="0">
                <a:solidFill>
                  <a:srgbClr val="000000"/>
                </a:solidFill>
                <a:latin typeface="Courier New"/>
                <a:cs typeface="Courier New"/>
              </a:rPr>
              <a:t>, WEXITSTATUS(</a:t>
            </a:r>
            <a:r>
              <a:rPr lang="pl-PL" sz="14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pl-PL" sz="14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hu-HU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4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"Child %d terminated abnormally\n"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47584" y="61722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1085850"/>
          </a:xfrm>
        </p:spPr>
        <p:txBody>
          <a:bodyPr/>
          <a:lstStyle/>
          <a:p>
            <a:r>
              <a:rPr lang="en-US" dirty="0"/>
              <a:t>Suppose</a:t>
            </a:r>
            <a:r>
              <a:rPr lang="en-US" dirty="0" smtClean="0"/>
              <a:t> kernel </a:t>
            </a:r>
            <a:r>
              <a:rPr lang="en-US" dirty="0"/>
              <a:t>is returning from an exception handler and is ready to pass control to process </a:t>
            </a:r>
            <a:r>
              <a:rPr lang="en-US" i="1" dirty="0" err="1"/>
              <a:t>p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815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15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15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5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15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37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60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2590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416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118100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18100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18100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00638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18100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6553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6632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6553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632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990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2584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4184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3171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3178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4191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Suppose</a:t>
            </a:r>
            <a:r>
              <a:rPr lang="en-US" dirty="0" smtClean="0"/>
              <a:t> kernel </a:t>
            </a:r>
            <a:r>
              <a:rPr lang="en-US" dirty="0"/>
              <a:t>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Kernel </a:t>
            </a:r>
            <a:r>
              <a:rPr lang="en-US" dirty="0"/>
              <a:t>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/>
            <a:r>
              <a:rPr lang="en-US" dirty="0"/>
              <a:t>The set of pending </a:t>
            </a:r>
            <a:r>
              <a:rPr lang="en-US" dirty="0" err="1"/>
              <a:t>nonblocked</a:t>
            </a:r>
            <a:r>
              <a:rPr lang="en-US" dirty="0"/>
              <a:t>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If  </a:t>
            </a:r>
            <a:r>
              <a:rPr lang="en-US" dirty="0"/>
              <a:t>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Pass control to next instruction in the logical flow for </a:t>
            </a:r>
            <a:r>
              <a:rPr lang="en-US" i="1" dirty="0"/>
              <a:t>p</a:t>
            </a:r>
            <a:endParaRPr lang="en-US" dirty="0"/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Choose least nonzero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b="1" i="1" dirty="0">
                <a:solidFill>
                  <a:srgbClr val="C000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/>
            <a:r>
              <a:rPr lang="en-US" dirty="0"/>
              <a:t>The receipt of the signal triggers some </a:t>
            </a:r>
            <a:r>
              <a:rPr lang="en-US" b="1" i="1" dirty="0">
                <a:solidFill>
                  <a:srgbClr val="C000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Default Actions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signal type has a predefined </a:t>
            </a:r>
            <a:r>
              <a:rPr lang="en-US" i="1" dirty="0">
                <a:solidFill>
                  <a:srgbClr val="C000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/>
            <a:r>
              <a:rPr lang="en-US" dirty="0"/>
              <a:t>The process terminates</a:t>
            </a:r>
          </a:p>
          <a:p>
            <a:pPr lvl="1"/>
            <a:r>
              <a:rPr lang="en-US" smtClean="0"/>
              <a:t>The </a:t>
            </a:r>
            <a:r>
              <a:rPr lang="en-US" dirty="0"/>
              <a:t>process stops until restarted by a SIGCONT signal</a:t>
            </a:r>
          </a:p>
          <a:p>
            <a:pPr lvl="1"/>
            <a:r>
              <a:rPr lang="en-US" dirty="0"/>
              <a:t>The process ignores the signal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ECF Exists at All Levels of a System</a:t>
            </a:r>
            <a:endParaRPr lang="en-US" dirty="0"/>
          </a:p>
        </p:txBody>
      </p:sp>
      <p:sp>
        <p:nvSpPr>
          <p:cNvPr id="545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285875"/>
            <a:ext cx="7896225" cy="4972050"/>
          </a:xfrm>
        </p:spPr>
        <p:txBody>
          <a:bodyPr/>
          <a:lstStyle/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Hardware and operating system kernel software</a:t>
            </a:r>
          </a:p>
          <a:p>
            <a:r>
              <a:rPr lang="en-US" dirty="0" smtClean="0"/>
              <a:t>Process Context Switch</a:t>
            </a:r>
          </a:p>
          <a:p>
            <a:pPr lvl="1"/>
            <a:r>
              <a:rPr lang="en-US" dirty="0" smtClean="0"/>
              <a:t>Hardware timer and kernel software</a:t>
            </a:r>
          </a:p>
          <a:p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Kernel software and application software</a:t>
            </a:r>
          </a:p>
          <a:p>
            <a:r>
              <a:rPr lang="en-US" dirty="0" smtClean="0"/>
              <a:t>Nonlocal jumps</a:t>
            </a:r>
          </a:p>
          <a:p>
            <a:pPr lvl="1"/>
            <a:r>
              <a:rPr lang="en-US" dirty="0" smtClean="0"/>
              <a:t>Application code</a:t>
            </a:r>
            <a:endParaRPr lang="en-US" dirty="0"/>
          </a:p>
        </p:txBody>
      </p:sp>
      <p:sp>
        <p:nvSpPr>
          <p:cNvPr id="545797" name="AutoShape 1029"/>
          <p:cNvSpPr>
            <a:spLocks/>
          </p:cNvSpPr>
          <p:nvPr/>
        </p:nvSpPr>
        <p:spPr bwMode="auto">
          <a:xfrm>
            <a:off x="6239933" y="1481435"/>
            <a:ext cx="228600" cy="1295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5798" name="Text Box 1030"/>
          <p:cNvSpPr txBox="1">
            <a:spLocks noChangeArrowheads="1"/>
          </p:cNvSpPr>
          <p:nvPr/>
        </p:nvSpPr>
        <p:spPr bwMode="auto">
          <a:xfrm>
            <a:off x="6480490" y="1900535"/>
            <a:ext cx="220631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latin typeface="Calibri" pitchFamily="34" charset="0"/>
              </a:rPr>
              <a:t>Previous Lecture</a:t>
            </a:r>
          </a:p>
        </p:txBody>
      </p:sp>
      <p:sp>
        <p:nvSpPr>
          <p:cNvPr id="8" name="AutoShape 1029"/>
          <p:cNvSpPr>
            <a:spLocks/>
          </p:cNvSpPr>
          <p:nvPr/>
        </p:nvSpPr>
        <p:spPr bwMode="auto">
          <a:xfrm>
            <a:off x="6248399" y="31242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6477000" y="3119735"/>
            <a:ext cx="1624547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This Lecture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1" name="Text Box 1030"/>
          <p:cNvSpPr txBox="1">
            <a:spLocks noChangeArrowheads="1"/>
          </p:cNvSpPr>
          <p:nvPr/>
        </p:nvSpPr>
        <p:spPr bwMode="auto">
          <a:xfrm>
            <a:off x="6477000" y="3664803"/>
            <a:ext cx="2632241" cy="8309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Textbook and </a:t>
            </a:r>
          </a:p>
          <a:p>
            <a:r>
              <a:rPr lang="en-US" dirty="0" smtClean="0">
                <a:latin typeface="Calibri" pitchFamily="34" charset="0"/>
              </a:rPr>
              <a:t>supplemental slides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2" name="AutoShape 1029"/>
          <p:cNvSpPr>
            <a:spLocks/>
          </p:cNvSpPr>
          <p:nvPr/>
        </p:nvSpPr>
        <p:spPr bwMode="auto">
          <a:xfrm>
            <a:off x="6248399" y="37719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8922" y="435678"/>
            <a:ext cx="7592093" cy="762000"/>
          </a:xfrm>
        </p:spPr>
        <p:txBody>
          <a:bodyPr/>
          <a:lstStyle/>
          <a:p>
            <a:r>
              <a:rPr lang="en-US"/>
              <a:t>Installing Signal Handlers</a:t>
            </a:r>
          </a:p>
        </p:txBody>
      </p:sp>
      <p:sp>
        <p:nvSpPr>
          <p:cNvPr id="560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the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*signal(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signum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*handler)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SIG_IGN: ignore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SIG_DFL: revert to the default action on receipt of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/>
          </a:p>
          <a:p>
            <a:pPr lvl="1"/>
            <a:r>
              <a:rPr lang="en-US" dirty="0"/>
              <a:t>Otherwise, </a:t>
            </a:r>
            <a:r>
              <a:rPr lang="en-US" b="1" dirty="0">
                <a:latin typeface="Courier New" pitchFamily="49" charset="0"/>
              </a:rPr>
              <a:t>handler</a:t>
            </a:r>
            <a:r>
              <a:rPr lang="en-US" dirty="0"/>
              <a:t> is the address of </a:t>
            </a:r>
            <a:r>
              <a:rPr lang="en-US" dirty="0" smtClean="0"/>
              <a:t>a user-level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Referred to as </a:t>
            </a:r>
            <a:r>
              <a:rPr lang="en-US" b="1" i="1" dirty="0">
                <a:solidFill>
                  <a:srgbClr val="C00000"/>
                </a:solidFill>
              </a:rPr>
              <a:t>“installing” </a:t>
            </a:r>
            <a:r>
              <a:rPr lang="en-US" dirty="0">
                <a:solidFill>
                  <a:schemeClr val="tx1"/>
                </a:solidFill>
              </a:rPr>
              <a:t>the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Executing handler is called </a:t>
            </a:r>
            <a:r>
              <a:rPr lang="en-US" b="1" i="1" dirty="0">
                <a:solidFill>
                  <a:srgbClr val="C00000"/>
                </a:solidFill>
              </a:rPr>
              <a:t>“catching”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b="1" i="1" dirty="0">
                <a:solidFill>
                  <a:srgbClr val="C00000"/>
                </a:solidFill>
              </a:rPr>
              <a:t>“handling” </a:t>
            </a:r>
            <a:r>
              <a:rPr lang="en-US" dirty="0">
                <a:solidFill>
                  <a:schemeClr val="tx1"/>
                </a:solidFill>
              </a:rPr>
              <a:t>the signal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When the handler executes its return statement, control passes back to instruction in the control flow of the process that was interrupted by receipt of the 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5181600" cy="573087"/>
          </a:xfrm>
        </p:spPr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76200" y="967799"/>
            <a:ext cx="8991600" cy="550920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sigint_handler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BA8C1C"/>
                </a:solidFill>
                <a:latin typeface="Courier New"/>
                <a:cs typeface="Courier New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SIGINT handler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Courier New"/>
                <a:cs typeface="Courier New"/>
              </a:rPr>
              <a:t>"So you think you can stop the bomb with ctrl-c, do you?\n"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sleep(2);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Courier New"/>
                <a:cs typeface="Courier New"/>
              </a:rPr>
              <a:t>"Well..."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fflush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sleep(1);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 dirty="0">
                <a:solidFill>
                  <a:srgbClr val="B7898A"/>
                </a:solidFill>
                <a:latin typeface="Courier New"/>
                <a:cs typeface="Courier New"/>
              </a:rPr>
              <a:t>"OK. :-)\n"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ro-RO" sz="16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ro-RO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ro-RO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Courier New"/>
                <a:cs typeface="Courier New"/>
              </a:rPr>
              <a:t>/* Install the SIGINT handler */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(signal(SIGINT, sigint_handler) == SIG_ERR)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unix_error(</a:t>
            </a:r>
            <a:r>
              <a:rPr lang="ro-RO" sz="1600" dirty="0">
                <a:solidFill>
                  <a:srgbClr val="B7898A"/>
                </a:solidFill>
                <a:latin typeface="Courier New"/>
                <a:cs typeface="Courier New"/>
              </a:rPr>
              <a:t>"signal error"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Courier New"/>
                <a:cs typeface="Courier New"/>
              </a:rPr>
              <a:t>/* Wait for the receipt of a signal */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pause();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6078" y="6096000"/>
            <a:ext cx="86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r>
              <a:rPr lang="en-US" dirty="0"/>
              <a:t>A signal handler is a separate logical flow </a:t>
            </a:r>
            <a:r>
              <a:rPr lang="en-US" dirty="0" smtClean="0"/>
              <a:t>(not process) that </a:t>
            </a:r>
            <a:r>
              <a:rPr lang="en-US" dirty="0"/>
              <a:t>runs concurrently with the main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609600"/>
            <a:ext cx="7592093" cy="762000"/>
          </a:xfrm>
        </p:spPr>
        <p:txBody>
          <a:bodyPr/>
          <a:lstStyle/>
          <a:p>
            <a:pPr marL="0" indent="0"/>
            <a:r>
              <a:rPr lang="en-US" sz="3400" dirty="0"/>
              <a:t>Another View of Signal Handlers 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1528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delivered</a:t>
            </a:r>
          </a:p>
          <a:p>
            <a:r>
              <a:rPr lang="en-US" sz="1800" dirty="0" smtClean="0">
                <a:latin typeface="Calibri" pitchFamily="34" charset="0"/>
              </a:rPr>
              <a:t>to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3131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received</a:t>
            </a:r>
          </a:p>
          <a:p>
            <a:r>
              <a:rPr lang="en-US" sz="1800" dirty="0" smtClean="0">
                <a:latin typeface="Calibri" pitchFamily="34" charset="0"/>
              </a:rPr>
              <a:t>by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(handler)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Signal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 smtClean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2844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2850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5198533" y="4116924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2845877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3033202" y="2825740"/>
            <a:ext cx="2051032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(2) Control </a:t>
            </a:r>
            <a:r>
              <a:rPr lang="en-US" sz="1600" i="1" dirty="0">
                <a:latin typeface="Helvetica" charset="0"/>
              </a:rPr>
              <a:t>passes </a:t>
            </a:r>
            <a:r>
              <a:rPr lang="en-US" sz="1600" i="1" dirty="0" smtClean="0">
                <a:latin typeface="Helvetica" charset="0"/>
              </a:rPr>
              <a:t>to 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2017189" y="2286000"/>
            <a:ext cx="1644643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5612346" y="4571994"/>
            <a:ext cx="1478488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(5) Handler T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2341052" y="3144828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2341052" y="3849678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436033" y="31051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(1) Program catches signal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4595290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6949024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3369734" y="3600457"/>
            <a:ext cx="185420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(3) Program catches signal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5231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5225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5357301" y="3409940"/>
            <a:ext cx="211453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(4)  </a:t>
            </a:r>
            <a:r>
              <a:rPr lang="en-US" sz="1600" i="1" dirty="0">
                <a:latin typeface="Helvetica" charset="0"/>
              </a:rPr>
              <a:t>Control passes </a:t>
            </a:r>
            <a:r>
              <a:rPr lang="en-US" sz="1600" i="1" dirty="0" smtClean="0">
                <a:latin typeface="Helvetica" charset="0"/>
              </a:rPr>
              <a:t>to handler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7606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5231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2836333" y="4040723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3529546" y="4698994"/>
            <a:ext cx="1478488" cy="107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(6) Handler S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main program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436033" y="39306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(7) Main program resumes </a:t>
            </a:r>
            <a:endParaRPr lang="en-US" sz="1600" i="1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and Unblocking Signals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blocking mechanism	</a:t>
            </a:r>
          </a:p>
          <a:p>
            <a:pPr lvl="1"/>
            <a:r>
              <a:rPr lang="en-US" dirty="0" smtClean="0"/>
              <a:t>Kernel blocks any pending signals of type currently being handled. </a:t>
            </a:r>
          </a:p>
          <a:p>
            <a:pPr lvl="1"/>
            <a:r>
              <a:rPr lang="en-US" dirty="0" smtClean="0"/>
              <a:t>E.g., A SIGINT handler can’t be interrupted by another SIGINT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Explicit blocking and unblocking mechanism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sigprocmask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function</a:t>
            </a:r>
          </a:p>
          <a:p>
            <a:pPr lvl="1"/>
            <a:endParaRPr lang="en-US" dirty="0"/>
          </a:p>
          <a:p>
            <a:r>
              <a:rPr lang="en-US" dirty="0" smtClean="0"/>
              <a:t>Supporting functions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sigemptyset</a:t>
            </a:r>
            <a:r>
              <a:rPr lang="en-US" dirty="0" smtClean="0"/>
              <a:t> – Create empty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sigfillset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– Add every signal number to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sigaddset</a:t>
            </a:r>
            <a:r>
              <a:rPr lang="en-US" dirty="0" smtClean="0"/>
              <a:t> – Add signal number to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sigdelset</a:t>
            </a:r>
            <a:r>
              <a:rPr lang="en-US" dirty="0" smtClean="0"/>
              <a:t> – Delete signal number from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6119982" cy="762000"/>
          </a:xfrm>
        </p:spPr>
        <p:txBody>
          <a:bodyPr/>
          <a:lstStyle/>
          <a:p>
            <a:r>
              <a:rPr lang="en-US" dirty="0" smtClean="0"/>
              <a:t>Temporarily Blocking Signals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1534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(&amp;mask);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(&amp;mask, SIGINT);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/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* C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ode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region that will not be interrupted by SIGINT */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513666" y="34487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69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Signal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2075"/>
            <a:ext cx="7896225" cy="4972050"/>
          </a:xfrm>
        </p:spPr>
        <p:txBody>
          <a:bodyPr/>
          <a:lstStyle/>
          <a:p>
            <a:r>
              <a:rPr lang="en-US" dirty="0" smtClean="0"/>
              <a:t>Handlers are tricky because they are concurrent with main program and share the same global data structures.</a:t>
            </a:r>
          </a:p>
          <a:p>
            <a:pPr lvl="1"/>
            <a:r>
              <a:rPr lang="en-US" dirty="0" smtClean="0"/>
              <a:t>Shared data structures can become corrupted.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We’ll explore concurrency issues later in the term.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For now here are some guidelines to help you avoid trouble.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Guidelines for Writing Safe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8442325" cy="52673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G0: Keep your handlers as simple as possible</a:t>
            </a:r>
          </a:p>
          <a:p>
            <a:pPr lvl="1"/>
            <a:r>
              <a:rPr lang="en-US" dirty="0" smtClean="0"/>
              <a:t>e.g., Set a global flag and return</a:t>
            </a:r>
          </a:p>
          <a:p>
            <a:r>
              <a:rPr lang="en-US" dirty="0" smtClean="0"/>
              <a:t>G1: Call only </a:t>
            </a:r>
            <a:r>
              <a:rPr lang="en-US" dirty="0" err="1" smtClean="0"/>
              <a:t>async</a:t>
            </a:r>
            <a:r>
              <a:rPr lang="en-US" dirty="0" smtClean="0"/>
              <a:t>-signal-safe functions in your handlers</a:t>
            </a:r>
            <a:endParaRPr lang="en-US" dirty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/>
              <a:t>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/>
              <a:t> are not safe!</a:t>
            </a:r>
          </a:p>
          <a:p>
            <a:r>
              <a:rPr lang="en-US" dirty="0" smtClean="0"/>
              <a:t>G2: Save and restore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on entry and exit</a:t>
            </a:r>
          </a:p>
          <a:p>
            <a:pPr lvl="1"/>
            <a:r>
              <a:rPr lang="en-US" dirty="0" smtClean="0"/>
              <a:t>So that other handlers don’t overwrite your value of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	</a:t>
            </a:r>
          </a:p>
          <a:p>
            <a:r>
              <a:rPr lang="en-US" dirty="0" smtClean="0"/>
              <a:t>G3: Protect accesses to shared data structures by temporarily blocking all signals. </a:t>
            </a:r>
          </a:p>
          <a:p>
            <a:pPr lvl="1"/>
            <a:r>
              <a:rPr lang="en-US" dirty="0" smtClean="0"/>
              <a:t>To prevent possible corruption</a:t>
            </a:r>
          </a:p>
          <a:p>
            <a:r>
              <a:rPr lang="en-US" dirty="0" smtClean="0"/>
              <a:t>G4: Declare global variables as </a:t>
            </a:r>
            <a:r>
              <a:rPr lang="en-US" dirty="0" smtClean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To prevent compiler from storing them in a register</a:t>
            </a:r>
          </a:p>
          <a:p>
            <a:r>
              <a:rPr lang="en-US" dirty="0" smtClean="0">
                <a:latin typeface="+mn-lt"/>
                <a:cs typeface="Courier New"/>
              </a:rPr>
              <a:t>G5: Declare global flags as </a:t>
            </a:r>
            <a:r>
              <a:rPr lang="en-US" dirty="0" smtClean="0">
                <a:latin typeface="Courier New"/>
                <a:cs typeface="Courier New"/>
              </a:rPr>
              <a:t>volatile </a:t>
            </a:r>
            <a:r>
              <a:rPr lang="en-US" dirty="0" err="1" smtClean="0">
                <a:latin typeface="Courier New"/>
                <a:cs typeface="Courier New"/>
              </a:rPr>
              <a:t>sig_atomic_t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i="1" dirty="0" smtClean="0">
                <a:latin typeface="+mn-lt"/>
                <a:cs typeface="Courier New"/>
              </a:rPr>
              <a:t>flag</a:t>
            </a:r>
            <a:r>
              <a:rPr lang="en-US" dirty="0" smtClean="0">
                <a:latin typeface="+mn-lt"/>
                <a:cs typeface="Courier New"/>
              </a:rPr>
              <a:t>: variable that is only read or written (e.g. flag = 1, not flag++)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F</a:t>
            </a:r>
            <a:r>
              <a:rPr lang="en-US" dirty="0" smtClean="0">
                <a:latin typeface="+mn-lt"/>
                <a:cs typeface="Courier New"/>
              </a:rPr>
              <a:t>lag declared this way does not need to be protected  like other </a:t>
            </a:r>
            <a:r>
              <a:rPr lang="en-US" dirty="0" err="1" smtClean="0">
                <a:latin typeface="+mn-lt"/>
                <a:cs typeface="Courier New"/>
              </a:rPr>
              <a:t>globals</a:t>
            </a:r>
            <a:endParaRPr lang="en-US" dirty="0" smtClean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751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-Signal-Safety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374332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Function is </a:t>
            </a:r>
            <a:r>
              <a:rPr lang="en-US" i="1" dirty="0" err="1" smtClean="0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 smtClean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 smtClean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 smtClean="0">
                <a:latin typeface="Calibri"/>
                <a:cs typeface="Calibri"/>
              </a:rPr>
              <a:t>Posix</a:t>
            </a:r>
            <a:r>
              <a:rPr lang="en-US" dirty="0" smtClean="0">
                <a:latin typeface="Calibri"/>
                <a:cs typeface="Calibri"/>
              </a:rPr>
              <a:t> guarantees 117 functions to be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Source: “</a:t>
            </a:r>
            <a:r>
              <a:rPr lang="en-US" dirty="0" smtClean="0">
                <a:latin typeface="Courier New"/>
                <a:cs typeface="Courier New"/>
              </a:rPr>
              <a:t>man 7 signal</a:t>
            </a:r>
            <a:r>
              <a:rPr lang="en-US" dirty="0" smtClean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_exit, write, wait,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that are 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 smtClean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+mn-lt"/>
                <a:cs typeface="Courier New"/>
              </a:rPr>
              <a:t>, 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>
                <a:latin typeface="+mn-lt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Unfortunate fact: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>
                <a:latin typeface="Calibri"/>
                <a:cs typeface="Calibri"/>
              </a:rPr>
              <a:t> is the only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output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(partial) Taxonomy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895600"/>
            <a:ext cx="2362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Asynchronous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3048000"/>
            <a:ext cx="22098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Synchronous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4380384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Interrupts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4380384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Traps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9700" y="4380384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Faults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4380384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Aborts</a:t>
            </a:r>
          </a:p>
        </p:txBody>
      </p:sp>
      <p:cxnSp>
        <p:nvCxnSpPr>
          <p:cNvPr id="11" name="Straight Connector 10"/>
          <p:cNvCxnSpPr>
            <a:stCxn id="4" idx="2"/>
            <a:endCxn id="6" idx="0"/>
          </p:cNvCxnSpPr>
          <p:nvPr/>
        </p:nvCxnSpPr>
        <p:spPr bwMode="auto">
          <a:xfrm flipH="1">
            <a:off x="876300" y="3357265"/>
            <a:ext cx="1066800" cy="10231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7" idx="0"/>
          </p:cNvCxnSpPr>
          <p:nvPr/>
        </p:nvCxnSpPr>
        <p:spPr bwMode="auto">
          <a:xfrm flipH="1">
            <a:off x="4229100" y="3509665"/>
            <a:ext cx="1676400" cy="870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8" idx="0"/>
          </p:cNvCxnSpPr>
          <p:nvPr/>
        </p:nvCxnSpPr>
        <p:spPr bwMode="auto">
          <a:xfrm>
            <a:off x="5905500" y="3509665"/>
            <a:ext cx="114300" cy="870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2"/>
            <a:endCxn id="9" idx="0"/>
          </p:cNvCxnSpPr>
          <p:nvPr/>
        </p:nvCxnSpPr>
        <p:spPr bwMode="auto">
          <a:xfrm>
            <a:off x="5905500" y="3509665"/>
            <a:ext cx="1905000" cy="87071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394435" y="1215560"/>
            <a:ext cx="1600200" cy="461665"/>
          </a:xfrm>
          <a:prstGeom prst="rect">
            <a:avLst/>
          </a:prstGeom>
          <a:solidFill>
            <a:srgbClr val="DED8C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ECF</a:t>
            </a:r>
          </a:p>
        </p:txBody>
      </p:sp>
      <p:cxnSp>
        <p:nvCxnSpPr>
          <p:cNvPr id="20" name="Straight Connector 19"/>
          <p:cNvCxnSpPr>
            <a:stCxn id="18" idx="2"/>
            <a:endCxn id="4" idx="0"/>
          </p:cNvCxnSpPr>
          <p:nvPr/>
        </p:nvCxnSpPr>
        <p:spPr bwMode="auto">
          <a:xfrm flipH="1">
            <a:off x="1943100" y="1677225"/>
            <a:ext cx="2251435" cy="121837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8" idx="2"/>
            <a:endCxn id="5" idx="0"/>
          </p:cNvCxnSpPr>
          <p:nvPr/>
        </p:nvCxnSpPr>
        <p:spPr bwMode="auto">
          <a:xfrm>
            <a:off x="4194535" y="1677225"/>
            <a:ext cx="1710965" cy="137077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803760" y="5029200"/>
            <a:ext cx="1600200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Signals</a:t>
            </a:r>
          </a:p>
        </p:txBody>
      </p:sp>
      <p:cxnSp>
        <p:nvCxnSpPr>
          <p:cNvPr id="21" name="Straight Connector 20"/>
          <p:cNvCxnSpPr>
            <a:stCxn id="4" idx="2"/>
            <a:endCxn id="19" idx="0"/>
          </p:cNvCxnSpPr>
          <p:nvPr/>
        </p:nvCxnSpPr>
        <p:spPr bwMode="auto">
          <a:xfrm>
            <a:off x="1943100" y="3357265"/>
            <a:ext cx="660760" cy="167193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574241" y="729139"/>
            <a:ext cx="24565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Handled in user process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62800" y="304800"/>
            <a:ext cx="1867947" cy="369332"/>
          </a:xfrm>
          <a:prstGeom prst="rect">
            <a:avLst/>
          </a:prstGeom>
          <a:solidFill>
            <a:srgbClr val="E7DDBB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Handled in kernel</a:t>
            </a:r>
          </a:p>
        </p:txBody>
      </p:sp>
    </p:spTree>
    <p:extLst>
      <p:ext uri="{BB962C8B-B14F-4D97-AF65-F5344CB8AC3E}">
        <p14:creationId xmlns:p14="http://schemas.microsoft.com/office/powerpoint/2010/main" val="148095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Safely Generating 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8345006" cy="2057400"/>
          </a:xfrm>
        </p:spPr>
        <p:txBody>
          <a:bodyPr/>
          <a:lstStyle/>
          <a:p>
            <a:r>
              <a:rPr lang="en-US" dirty="0" smtClean="0"/>
              <a:t>Use the reentrant SIO (Safe I/O library) from </a:t>
            </a:r>
            <a:r>
              <a:rPr lang="en-US" dirty="0" err="1" smtClean="0">
                <a:latin typeface="Courier New"/>
                <a:cs typeface="Courier New"/>
              </a:rPr>
              <a:t>csapp.c</a:t>
            </a:r>
            <a:r>
              <a:rPr lang="en-US" dirty="0" smtClean="0"/>
              <a:t> in your handlers.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ssize_t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sio_puts</a:t>
            </a:r>
            <a:r>
              <a:rPr lang="en-US" dirty="0" smtClean="0">
                <a:latin typeface="Courier New"/>
                <a:cs typeface="Courier New"/>
              </a:rPr>
              <a:t>(char s[]) /* Put string */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ssize_t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sio_putl</a:t>
            </a:r>
            <a:r>
              <a:rPr lang="en-US" dirty="0" smtClean="0">
                <a:latin typeface="Courier New"/>
                <a:cs typeface="Courier New"/>
              </a:rPr>
              <a:t>(long v)   /* Put long */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sio_error</a:t>
            </a:r>
            <a:r>
              <a:rPr lang="en-US" dirty="0" smtClean="0">
                <a:latin typeface="Courier New"/>
                <a:cs typeface="Courier New"/>
              </a:rPr>
              <a:t>(char s[])   /* Put </a:t>
            </a:r>
            <a:r>
              <a:rPr lang="en-US" dirty="0" err="1" smtClean="0">
                <a:latin typeface="Courier New"/>
                <a:cs typeface="Courier New"/>
              </a:rPr>
              <a:t>msg</a:t>
            </a:r>
            <a:r>
              <a:rPr lang="en-US" dirty="0" smtClean="0">
                <a:latin typeface="Courier New"/>
                <a:cs typeface="Courier New"/>
              </a:rPr>
              <a:t> &amp; exit */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5119" y="3581400"/>
            <a:ext cx="8466761" cy="28194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sigint_handler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Safe SIGINT handler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"So you think you can stop the bomb with ctrl-c, do you?\n"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sleep</a:t>
            </a:r>
            <a:r>
              <a:rPr lang="nl-NL" sz="1800" dirty="0">
                <a:solidFill>
                  <a:srgbClr val="000000"/>
                </a:solidFill>
                <a:latin typeface="Courier New"/>
                <a:cs typeface="Courier New"/>
              </a:rPr>
              <a:t>(2);</a:t>
            </a:r>
          </a:p>
          <a:p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e-DE" sz="18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e-DE" sz="18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de-DE" sz="1800" dirty="0" err="1">
                <a:solidFill>
                  <a:srgbClr val="9D206F"/>
                </a:solidFill>
                <a:latin typeface="Courier New"/>
                <a:cs typeface="Courier New"/>
              </a:rPr>
              <a:t>Well</a:t>
            </a:r>
            <a:r>
              <a:rPr lang="de-DE" sz="1800" dirty="0">
                <a:solidFill>
                  <a:srgbClr val="9D206F"/>
                </a:solidFill>
                <a:latin typeface="Courier New"/>
                <a:cs typeface="Courier New"/>
              </a:rPr>
              <a:t>..."</a:t>
            </a:r>
            <a:r>
              <a:rPr lang="de-DE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sleep</a:t>
            </a:r>
            <a:r>
              <a:rPr lang="nl-NL" sz="1800" dirty="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r>
              <a:rPr lang="nl-NL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nl-NL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800" dirty="0">
                <a:solidFill>
                  <a:srgbClr val="9D206F"/>
                </a:solidFill>
                <a:latin typeface="Courier New"/>
                <a:cs typeface="Courier New"/>
              </a:rPr>
              <a:t>"OK. :-)\n"</a:t>
            </a:r>
            <a:r>
              <a:rPr lang="nl-NL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Courier New"/>
                <a:cs typeface="Courier New"/>
              </a:rPr>
              <a:t>    _exit(0);</a:t>
            </a:r>
          </a:p>
          <a:p>
            <a:r>
              <a:rPr lang="nl-NL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6000" y="6031468"/>
            <a:ext cx="125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sigintsafe.c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200" y="1113504"/>
            <a:ext cx="2971800" cy="3763296"/>
          </a:xfrm>
        </p:spPr>
        <p:txBody>
          <a:bodyPr/>
          <a:lstStyle/>
          <a:p>
            <a:pPr marL="230188" indent="-230188"/>
            <a:r>
              <a:rPr lang="en-US" sz="2200" dirty="0" smtClean="0"/>
              <a:t>Pending </a:t>
            </a:r>
            <a:r>
              <a:rPr lang="en-US" sz="2200" dirty="0"/>
              <a:t>signals are not queued</a:t>
            </a:r>
          </a:p>
          <a:p>
            <a:pPr marL="401638" lvl="1" indent="-171450"/>
            <a:r>
              <a:rPr lang="en-US" sz="1800" dirty="0" smtClean="0"/>
              <a:t>For </a:t>
            </a:r>
            <a:r>
              <a:rPr lang="en-US" sz="1800" dirty="0"/>
              <a:t>each signal type, </a:t>
            </a:r>
            <a:r>
              <a:rPr lang="en-US" sz="1800" dirty="0" smtClean="0"/>
              <a:t>one bit indicates </a:t>
            </a:r>
            <a:r>
              <a:rPr lang="en-US" sz="1800" dirty="0"/>
              <a:t>whether or not signal is </a:t>
            </a:r>
            <a:r>
              <a:rPr lang="en-US" sz="1800" dirty="0" smtClean="0"/>
              <a:t>pending…</a:t>
            </a:r>
          </a:p>
          <a:p>
            <a:pPr marL="401638" lvl="1" indent="-171450"/>
            <a:r>
              <a:rPr lang="en-US" sz="1800" dirty="0" smtClean="0"/>
              <a:t>…thus at most one pending signal of any particular type. </a:t>
            </a:r>
            <a:endParaRPr lang="en-US" sz="1800" dirty="0"/>
          </a:p>
          <a:p>
            <a:pPr marL="1588" indent="-171450"/>
            <a:r>
              <a:rPr lang="en-US" sz="2200" dirty="0" smtClean="0"/>
              <a:t> You can’t use signals to count events, such as children terminating.</a:t>
            </a:r>
            <a:endParaRPr lang="en-US" sz="2200" dirty="0"/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63500" y="522513"/>
            <a:ext cx="5867400" cy="62592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400" dirty="0" smtClean="0">
                <a:solidFill>
                  <a:srgbClr val="2D961E"/>
                </a:solidFill>
                <a:latin typeface="Courier New"/>
                <a:cs typeface="Courier New"/>
              </a:rPr>
              <a:t>volatile </a:t>
            </a:r>
            <a:r>
              <a:rPr lang="en-US" sz="14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Courier New"/>
                <a:cs typeface="Courier New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r>
              <a:rPr lang="en-US" sz="14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Courier New"/>
                <a:cs typeface="Courier New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Courier New"/>
                <a:cs typeface="Courier New"/>
              </a:rPr>
              <a:t>sig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Courier New"/>
                <a:cs typeface="Courier New"/>
              </a:rPr>
              <a:t>olderrno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4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= wait(</a:t>
            </a:r>
            <a:r>
              <a:rPr lang="en-US" sz="14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Sio_error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"wait error"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--;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"Handler reaped child "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Sio_putl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((</a:t>
            </a:r>
            <a:r>
              <a:rPr lang="en-US" sz="14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 \n"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    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cs typeface="Courier New"/>
              </a:rPr>
              <a:t>olderrno</a:t>
            </a:r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nl-NL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 smtClean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Courier New"/>
                <a:cs typeface="Courier New"/>
              </a:rPr>
              <a:t>fork14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Courier New"/>
                <a:cs typeface="Courier New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= N;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Signal(SIGCHLD,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] = Fork()) == 0) {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            Sleep(1);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    exit(0);  </a:t>
            </a:r>
            <a:r>
              <a:rPr lang="en-US" sz="1400" dirty="0">
                <a:solidFill>
                  <a:srgbClr val="CB2418"/>
                </a:solidFill>
                <a:latin typeface="Courier New"/>
                <a:cs typeface="Courier New"/>
              </a:rPr>
              <a:t>/* Child exits */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&gt; 0) </a:t>
            </a:r>
            <a:r>
              <a:rPr lang="en-US" sz="1400" dirty="0">
                <a:solidFill>
                  <a:srgbClr val="CB2418"/>
                </a:solidFill>
                <a:latin typeface="Courier New"/>
                <a:cs typeface="Courier New"/>
              </a:rPr>
              <a:t>/* Parent spins */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8622" y="6412468"/>
            <a:ext cx="8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forks.c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257800"/>
            <a:ext cx="3581400" cy="1077218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./forks 14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Handler reaped child 23240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Handler reaped child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23241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990000"/>
                </a:solidFill>
                <a:latin typeface="+mn-lt"/>
                <a:cs typeface="Courier New"/>
              </a:rPr>
              <a:t>. . .(hangs)</a:t>
            </a:r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90950" y="417512"/>
            <a:ext cx="5276850" cy="573088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(in)Correct </a:t>
            </a:r>
            <a:r>
              <a:rPr lang="en-US" dirty="0" smtClean="0"/>
              <a:t>Signal Handling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05331" y="4027750"/>
            <a:ext cx="1023262" cy="338554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3913A8"/>
                </a:solidFill>
                <a:latin typeface="Courier New"/>
                <a:cs typeface="Courier New"/>
              </a:rPr>
              <a:t>N == 5</a:t>
            </a:r>
            <a:endParaRPr lang="en-US" sz="1600" dirty="0" smtClean="0">
              <a:latin typeface="Courier New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7560" y="3165650"/>
            <a:ext cx="2966527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This code is incorrect!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7400" cy="573088"/>
          </a:xfrm>
        </p:spPr>
        <p:txBody>
          <a:bodyPr/>
          <a:lstStyle/>
          <a:p>
            <a:r>
              <a:rPr lang="en-US" dirty="0" smtClean="0"/>
              <a:t>Correct Signal Handling</a:t>
            </a:r>
            <a:endParaRPr lang="en-US" dirty="0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96" y="1295400"/>
            <a:ext cx="8382000" cy="1219200"/>
          </a:xfrm>
        </p:spPr>
        <p:txBody>
          <a:bodyPr/>
          <a:lstStyle/>
          <a:p>
            <a:r>
              <a:rPr lang="en-US" dirty="0"/>
              <a:t>Must </a:t>
            </a:r>
            <a:r>
              <a:rPr lang="en-US" dirty="0" smtClean="0"/>
              <a:t>wait for all </a:t>
            </a:r>
            <a:r>
              <a:rPr lang="en-US" dirty="0"/>
              <a:t>terminated </a:t>
            </a:r>
            <a:r>
              <a:rPr lang="en-US" dirty="0" smtClean="0"/>
              <a:t>child processes</a:t>
            </a:r>
            <a:endParaRPr lang="en-US" dirty="0"/>
          </a:p>
          <a:p>
            <a:pPr lvl="1"/>
            <a:r>
              <a:rPr lang="en-US" dirty="0" smtClean="0"/>
              <a:t>Put  </a:t>
            </a:r>
            <a:r>
              <a:rPr lang="en-US" dirty="0" smtClean="0">
                <a:latin typeface="Courier New" pitchFamily="49" charset="0"/>
              </a:rPr>
              <a:t>wait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+mn-lt"/>
              </a:rPr>
              <a:t>in a loop to reap all terminated children</a:t>
            </a:r>
            <a:endParaRPr lang="en-US" dirty="0">
              <a:latin typeface="+mn-lt"/>
            </a:endParaRP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457200" y="2260600"/>
            <a:ext cx="8263467" cy="31242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 fontScale="92500" lnSpcReduction="20000"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child_handler2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wait(</a:t>
            </a:r>
            <a:r>
              <a:rPr lang="en-US" sz="18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)) &gt; 0)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ccount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--;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"Handler reaped child 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Sio_putl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((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 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!= ECHILD)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Sio_error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"wait error"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4800600"/>
            <a:ext cx="4495800" cy="1815882"/>
          </a:xfrm>
          <a:prstGeom prst="rect">
            <a:avLst/>
          </a:prstGeom>
          <a:solidFill>
            <a:srgbClr val="E0E0E0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./forks 15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Handler reaped child 23246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Handler reaped child 23247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Handler reaped child 23248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Handler reaped child 23249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Handler reaped child 23250</a:t>
            </a:r>
          </a:p>
          <a:p>
            <a:r>
              <a:rPr lang="en-US" sz="1600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Flows to Avoid Races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6661" y="2011263"/>
            <a:ext cx="8337739" cy="477053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mask_all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prev_all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i-FI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n = N;  /* N = 5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Signal(SIGCHLD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handler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initjobs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job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list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(n--)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Fork()) == 0) {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Child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"/bin/date"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Parent *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addjob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Add the child to the job list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801588"/>
          </a:xfrm>
        </p:spPr>
        <p:txBody>
          <a:bodyPr/>
          <a:lstStyle/>
          <a:p>
            <a:r>
              <a:rPr lang="en-US" dirty="0" smtClean="0"/>
              <a:t>Simple shell with a subtle synchronization error because it assumes parent runs before child.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274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17289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Flows to Avoid Races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5124" y="2133600"/>
            <a:ext cx="8090676" cy="403187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handler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(-1,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0)) &gt; 0) {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Reap </a:t>
            </a:r>
            <a:r>
              <a:rPr lang="en-US" sz="1600" dirty="0" smtClean="0">
                <a:solidFill>
                  <a:srgbClr val="CB2418"/>
                </a:solidFill>
                <a:latin typeface="Courier New"/>
                <a:cs typeface="Courier New"/>
              </a:rPr>
              <a:t>child *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deletejob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Delete the child from the job list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!= ECHILD)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Sio_error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 smtClean="0"/>
              <a:t>SIGCHLD handler for a simple shell</a:t>
            </a:r>
          </a:p>
          <a:p>
            <a:pPr lvl="1"/>
            <a:r>
              <a:rPr lang="en-US" dirty="0" smtClean="0"/>
              <a:t>Blocks all signals while running critical code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57912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37743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 smtClean="0"/>
              <a:t>Corrected Shell Program without Race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380321"/>
            <a:ext cx="8986279" cy="54014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Courier New"/>
                <a:cs typeface="Courier New"/>
              </a:rPr>
              <a:t>mask_all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Courier New"/>
                <a:cs typeface="Courier New"/>
              </a:rPr>
              <a:t>mask_one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Courier New"/>
                <a:cs typeface="Courier New"/>
              </a:rPr>
              <a:t>prev_one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i-FI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n = N; /* N = 5 */</a:t>
            </a:r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Sigfillset(&amp;mask_all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Sigemptyset(&amp;mask_one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Sigaddset(&amp;mask_one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SIGCHLD);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Signal(SIGCHLD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handler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initjobs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  <a:r>
              <a:rPr lang="fi-FI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500" dirty="0" err="1">
                <a:solidFill>
                  <a:srgbClr val="CB2418"/>
                </a:solidFill>
                <a:latin typeface="Courier New"/>
                <a:cs typeface="Courier New"/>
              </a:rPr>
              <a:t>Initialize</a:t>
            </a:r>
            <a:r>
              <a:rPr lang="fi-FI" sz="15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500" dirty="0" err="1">
                <a:solidFill>
                  <a:srgbClr val="CB2418"/>
                </a:solidFill>
                <a:latin typeface="Courier New"/>
                <a:cs typeface="Courier New"/>
              </a:rPr>
              <a:t>job</a:t>
            </a:r>
            <a:r>
              <a:rPr lang="fi-FI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500" dirty="0" err="1">
                <a:solidFill>
                  <a:srgbClr val="CB2418"/>
                </a:solidFill>
                <a:latin typeface="Courier New"/>
                <a:cs typeface="Courier New"/>
              </a:rPr>
              <a:t>list</a:t>
            </a:r>
            <a:r>
              <a:rPr lang="fi-FI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(n--)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mask_one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Fork()) == 0) {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process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Courier New"/>
                <a:cs typeface="Courier New"/>
              </a:rPr>
              <a:t>"/bin/date"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mask_all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Parent process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addjob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Add the child to the job list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33253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procmask2.c</a:t>
            </a:r>
          </a:p>
        </p:txBody>
      </p:sp>
    </p:spTree>
    <p:extLst>
      <p:ext uri="{BB962C8B-B14F-4D97-AF65-F5344CB8AC3E}">
        <p14:creationId xmlns:p14="http://schemas.microsoft.com/office/powerpoint/2010/main" val="23057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14600"/>
            <a:ext cx="826770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sig_atomic_t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4A00FF"/>
                </a:solidFill>
                <a:latin typeface="Courier New"/>
                <a:cs typeface="Courier New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olderrno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(-1,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0)</a:t>
            </a:r>
            <a:r>
              <a:rPr lang="fi-FI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fi-FI" sz="1500" dirty="0" smtClean="0">
                <a:solidFill>
                  <a:srgbClr val="FF0000"/>
                </a:solidFill>
                <a:latin typeface="Courier New"/>
                <a:cs typeface="Courier New"/>
              </a:rPr>
              <a:t>/* Main is </a:t>
            </a:r>
            <a:r>
              <a:rPr lang="fi-FI" sz="15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waiting</a:t>
            </a:r>
            <a:r>
              <a:rPr lang="fi-FI" sz="1500" dirty="0" smtClean="0">
                <a:solidFill>
                  <a:srgbClr val="FF0000"/>
                </a:solidFill>
                <a:latin typeface="Courier New"/>
                <a:cs typeface="Courier New"/>
              </a:rPr>
              <a:t> for </a:t>
            </a:r>
            <a:r>
              <a:rPr lang="fi-FI" sz="15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nonzero</a:t>
            </a:r>
            <a:r>
              <a:rPr lang="fi-FI" sz="15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fi-FI" sz="15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pid</a:t>
            </a:r>
            <a:r>
              <a:rPr lang="fi-FI" sz="1500" dirty="0" smtClean="0">
                <a:solidFill>
                  <a:srgbClr val="FF0000"/>
                </a:solidFill>
                <a:latin typeface="Courier New"/>
                <a:cs typeface="Courier New"/>
              </a:rPr>
              <a:t> */</a:t>
            </a:r>
            <a:endParaRPr lang="fi-FI" sz="15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olderrno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500" dirty="0" err="1">
                <a:solidFill>
                  <a:srgbClr val="4A00FF"/>
                </a:solidFill>
                <a:latin typeface="Courier New"/>
                <a:cs typeface="Courier New"/>
              </a:rPr>
              <a:t>sigint_handler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500" dirty="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ro-RO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8442325" cy="801588"/>
          </a:xfrm>
        </p:spPr>
        <p:txBody>
          <a:bodyPr/>
          <a:lstStyle/>
          <a:p>
            <a:r>
              <a:rPr lang="en-US" dirty="0" smtClean="0"/>
              <a:t>Handlers for program explicitly waiting for SIGCHLD to arrive.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8688" y="5486400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72540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5784" y="994856"/>
            <a:ext cx="8034095" cy="586314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prev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n = N; /* N = 10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Signal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(SIGCHLD,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(&amp;mask, SIGCHLD);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(n--)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exit(0);</a:t>
            </a:r>
          </a:p>
          <a:p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fr-FR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Courier New"/>
                <a:cs typeface="Courier New"/>
              </a:rPr>
              <a:t>Unblock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fr-F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fr-F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Courier New"/>
                <a:cs typeface="Courier New"/>
              </a:rPr>
              <a:t>Wait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 for SIGCHLD to </a:t>
            </a:r>
            <a:r>
              <a:rPr lang="fr-FR" sz="1500" dirty="0" err="1">
                <a:solidFill>
                  <a:srgbClr val="CB2418"/>
                </a:solidFill>
                <a:latin typeface="Courier New"/>
                <a:cs typeface="Courier New"/>
              </a:rPr>
              <a:t>be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Courier New"/>
                <a:cs typeface="Courier New"/>
              </a:rPr>
              <a:t>received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 (</a:t>
            </a:r>
            <a:r>
              <a:rPr lang="fr-FR" sz="1500" dirty="0" err="1" smtClean="0">
                <a:solidFill>
                  <a:srgbClr val="CB2418"/>
                </a:solidFill>
                <a:latin typeface="Courier New"/>
                <a:cs typeface="Courier New"/>
              </a:rPr>
              <a:t>wasteful</a:t>
            </a:r>
            <a:r>
              <a:rPr lang="fr-FR" sz="1500" dirty="0" smtClean="0">
                <a:solidFill>
                  <a:srgbClr val="CB2418"/>
                </a:solidFill>
                <a:latin typeface="Courier New"/>
                <a:cs typeface="Courier New"/>
              </a:rPr>
              <a:t>!) 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*/</a:t>
            </a:r>
            <a:endParaRPr lang="fr-F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500" dirty="0" err="1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fr-FR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            ;</a:t>
            </a:r>
          </a:p>
          <a:p>
            <a:r>
              <a:rPr lang="fr-FR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/* Do </a:t>
            </a:r>
            <a:r>
              <a:rPr lang="fr-FR" sz="1500" dirty="0" err="1">
                <a:solidFill>
                  <a:srgbClr val="CB2418"/>
                </a:solidFill>
                <a:latin typeface="Courier New"/>
                <a:cs typeface="Courier New"/>
              </a:rPr>
              <a:t>some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Courier New"/>
                <a:cs typeface="Courier New"/>
              </a:rPr>
              <a:t>work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Courier New"/>
                <a:cs typeface="Courier New"/>
              </a:rPr>
              <a:t>after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Courier New"/>
                <a:cs typeface="Courier New"/>
              </a:rPr>
              <a:t>receiving</a:t>
            </a:r>
            <a:r>
              <a:rPr lang="fr-FR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fr-F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ro-RO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ro-RO" sz="1500" dirty="0" smtClean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</a:t>
            </a:r>
            <a:r>
              <a:rPr lang="ro-RO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336268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9138" y="1143000"/>
            <a:ext cx="2531462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800" dirty="0" smtClean="0">
                <a:latin typeface="Calibri" pitchFamily="34" charset="0"/>
              </a:rPr>
              <a:t>Similar to a shell waiting</a:t>
            </a:r>
          </a:p>
          <a:p>
            <a:r>
              <a:rPr lang="en-US" sz="1800" dirty="0" smtClean="0">
                <a:latin typeface="Calibri" pitchFamily="34" charset="0"/>
              </a:rPr>
              <a:t>for a foreground job to </a:t>
            </a:r>
          </a:p>
          <a:p>
            <a:r>
              <a:rPr lang="en-US" sz="1800" dirty="0" smtClean="0">
                <a:latin typeface="Calibri" pitchFamily="34" charset="0"/>
              </a:rPr>
              <a:t>terminate. </a:t>
            </a:r>
          </a:p>
        </p:txBody>
      </p:sp>
    </p:spTree>
    <p:extLst>
      <p:ext uri="{BB962C8B-B14F-4D97-AF65-F5344CB8AC3E}">
        <p14:creationId xmlns:p14="http://schemas.microsoft.com/office/powerpoint/2010/main" val="38517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70202"/>
            <a:ext cx="33147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Race!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pause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smtClean="0"/>
              <a:t>Program is correct, but very wasteful</a:t>
            </a:r>
          </a:p>
          <a:p>
            <a:r>
              <a:rPr lang="en-US" dirty="0" smtClean="0"/>
              <a:t>Other options: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Solution: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2570202"/>
            <a:ext cx="38100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Too slow!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sleep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459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Waiting for Signals with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3055203"/>
            <a:ext cx="5410200" cy="83099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(SIG_SETMASK,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&amp;mask,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pause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sigset_t</a:t>
            </a:r>
            <a:r>
              <a:rPr lang="en-US" dirty="0" smtClean="0">
                <a:latin typeface="Courier New"/>
                <a:cs typeface="Courier New"/>
              </a:rPr>
              <a:t> *mask)</a:t>
            </a:r>
          </a:p>
          <a:p>
            <a:endParaRPr lang="en-US" dirty="0" smtClean="0"/>
          </a:p>
          <a:p>
            <a:r>
              <a:rPr lang="en-US" dirty="0" smtClean="0"/>
              <a:t>Equivalent to atomic (uninterruptable) version of:</a:t>
            </a:r>
          </a:p>
        </p:txBody>
      </p:sp>
    </p:spTree>
    <p:extLst>
      <p:ext uri="{BB962C8B-B14F-4D97-AF65-F5344CB8AC3E}">
        <p14:creationId xmlns:p14="http://schemas.microsoft.com/office/powerpoint/2010/main" val="12360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Signals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Nonlocal jumps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Waiting for Signals with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149489"/>
            <a:ext cx="8534400" cy="563231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prev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n = N; /* N = 10 *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Signal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(SIGCHLD,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(&amp;mask, SIGCHLD)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(n--)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exit(0)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Wait for SIGCHLD to be received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</a:t>
            </a:r>
            <a:r>
              <a:rPr lang="de-DE" sz="15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igsuspend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de-DE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e-DE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Optionally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unblock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e-DE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Do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some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work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after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receiving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ro-RO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6013" y="6400800"/>
            <a:ext cx="139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sigsuspend.c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Signals</a:t>
            </a:r>
          </a:p>
          <a:p>
            <a:r>
              <a:rPr lang="en-US" dirty="0" smtClean="0"/>
              <a:t>Portable signal handling</a:t>
            </a:r>
          </a:p>
          <a:p>
            <a:pPr lvl="1"/>
            <a:r>
              <a:rPr lang="en-US" dirty="0" smtClean="0"/>
              <a:t>Consult textbook</a:t>
            </a:r>
          </a:p>
          <a:p>
            <a:r>
              <a:rPr lang="en-US" dirty="0" smtClean="0"/>
              <a:t>Nonlocal jumps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onsult your textbook and additional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2209800" cy="573087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96225" cy="4972050"/>
          </a:xfrm>
        </p:spPr>
        <p:txBody>
          <a:bodyPr/>
          <a:lstStyle/>
          <a:p>
            <a:r>
              <a:rPr lang="en-US" dirty="0"/>
              <a:t>Signals provide process-level exception handling</a:t>
            </a:r>
          </a:p>
          <a:p>
            <a:pPr lvl="1"/>
            <a:r>
              <a:rPr lang="en-US" dirty="0"/>
              <a:t>Can generate from user programs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Can define effect by declaring signal </a:t>
            </a:r>
            <a:r>
              <a:rPr lang="en-US" dirty="0" smtClean="0"/>
              <a:t>handler</a:t>
            </a:r>
          </a:p>
          <a:p>
            <a:pPr lvl="1"/>
            <a:r>
              <a:rPr lang="en-US" dirty="0" smtClean="0"/>
              <a:t>Be very careful when writing signal handlers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Nonlocal </a:t>
            </a:r>
            <a:r>
              <a:rPr lang="en-US" dirty="0"/>
              <a:t>jumps provide exceptional control flow within process</a:t>
            </a:r>
          </a:p>
          <a:p>
            <a:pPr lvl="1"/>
            <a:r>
              <a:rPr lang="en-US" dirty="0"/>
              <a:t>Within constraints of stack discipline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5800" cy="573088"/>
          </a:xfrm>
        </p:spPr>
        <p:txBody>
          <a:bodyPr/>
          <a:lstStyle/>
          <a:p>
            <a:r>
              <a:rPr lang="en-US" dirty="0" smtClean="0"/>
              <a:t>Portable Signal Handling</a:t>
            </a:r>
            <a:endParaRPr lang="en-US" dirty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2133600"/>
          </a:xfrm>
        </p:spPr>
        <p:txBody>
          <a:bodyPr/>
          <a:lstStyle/>
          <a:p>
            <a:r>
              <a:rPr lang="en-US" dirty="0" smtClean="0"/>
              <a:t>Ugh! Different versions of Unix can have different signal handling semantics</a:t>
            </a:r>
          </a:p>
          <a:p>
            <a:pPr lvl="1"/>
            <a:r>
              <a:rPr lang="en-US" dirty="0" smtClean="0"/>
              <a:t>Some older systems restore action to default after catching signal</a:t>
            </a:r>
          </a:p>
          <a:p>
            <a:pPr lvl="1"/>
            <a:r>
              <a:rPr lang="en-US" dirty="0" smtClean="0"/>
              <a:t>Some interrupted system calls can return with </a:t>
            </a:r>
            <a:r>
              <a:rPr lang="en-US" dirty="0" err="1" smtClean="0"/>
              <a:t>errno</a:t>
            </a:r>
            <a:r>
              <a:rPr lang="en-US" dirty="0" smtClean="0"/>
              <a:t> == EINTR</a:t>
            </a:r>
          </a:p>
          <a:p>
            <a:pPr lvl="1"/>
            <a:r>
              <a:rPr lang="en-US" dirty="0" smtClean="0"/>
              <a:t>Some systems don’t block signals of the type being handled </a:t>
            </a:r>
          </a:p>
          <a:p>
            <a:r>
              <a:rPr lang="en-US" dirty="0" smtClean="0"/>
              <a:t>Solution: </a:t>
            </a:r>
            <a:r>
              <a:rPr lang="en-US" dirty="0" err="1" smtClean="0">
                <a:latin typeface="Courier New"/>
                <a:cs typeface="Courier New"/>
              </a:rPr>
              <a:t>sigaction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9964" y="3734812"/>
            <a:ext cx="852303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Signal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action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action.sa_handler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handler;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action.sa_mask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Block sigs of type being handled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action.sa_flags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SA_RESTART;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Restart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syscalls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if possible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&amp;action,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 &lt; 0)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unix_error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Courier New"/>
                <a:cs typeface="Courier New"/>
              </a:rPr>
              <a:t>"Signal error"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old_action.sa_handler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69719" y="6240502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34400" cy="914400"/>
          </a:xfrm>
        </p:spPr>
        <p:txBody>
          <a:bodyPr/>
          <a:lstStyle/>
          <a:p>
            <a:r>
              <a:rPr lang="en-US"/>
              <a:t>Nonlocal Jumps: </a:t>
            </a:r>
            <a:r>
              <a:rPr lang="en-US">
                <a:latin typeface="Courier New" pitchFamily="49" charset="0"/>
              </a:rPr>
              <a:t>setjmp/longjmp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4625"/>
            <a:ext cx="8307387" cy="4498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Powerful (but dangerous) user-level mechanism for transferring control to an arbitrary location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Controlled to way to break the procedure call / return discipline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Useful for error recovery and signal handling</a:t>
            </a:r>
          </a:p>
          <a:p>
            <a:pPr>
              <a:lnSpc>
                <a:spcPct val="85000"/>
              </a:lnSpc>
            </a:pPr>
            <a:endParaRPr lang="en-US" sz="2000" dirty="0"/>
          </a:p>
          <a:p>
            <a:pPr>
              <a:lnSpc>
                <a:spcPct val="85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Must be called before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Identifies a return site for a subsequent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returns </a:t>
            </a:r>
            <a:r>
              <a:rPr lang="en-US" b="1" dirty="0">
                <a:solidFill>
                  <a:srgbClr val="FF0000"/>
                </a:solidFill>
              </a:rPr>
              <a:t>one or more </a:t>
            </a:r>
            <a:r>
              <a:rPr lang="en-US" dirty="0"/>
              <a:t>times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Implementation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Remember where you are by storing  the current </a:t>
            </a:r>
            <a:r>
              <a:rPr lang="en-US" b="1" i="1" dirty="0">
                <a:solidFill>
                  <a:srgbClr val="990000"/>
                </a:solidFill>
              </a:rPr>
              <a:t>register context</a:t>
            </a:r>
            <a:r>
              <a:rPr lang="en-US" dirty="0"/>
              <a:t>, </a:t>
            </a:r>
            <a:r>
              <a:rPr lang="en-US" b="1" i="1" dirty="0">
                <a:solidFill>
                  <a:srgbClr val="990000"/>
                </a:solidFill>
              </a:rPr>
              <a:t>stack pointer</a:t>
            </a:r>
            <a:r>
              <a:rPr lang="en-US" dirty="0"/>
              <a:t>,  and</a:t>
            </a:r>
            <a:r>
              <a:rPr lang="en-US" b="1" i="1" dirty="0">
                <a:solidFill>
                  <a:srgbClr val="990000"/>
                </a:solidFill>
              </a:rPr>
              <a:t> PC value </a:t>
            </a:r>
            <a:r>
              <a:rPr lang="en-US" dirty="0"/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jmp_buf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642100" cy="573087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setjmp/longjmp</a:t>
            </a:r>
            <a:r>
              <a:rPr lang="en-US"/>
              <a:t> (cont)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4259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j,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Meaning:</a:t>
            </a:r>
          </a:p>
          <a:p>
            <a:pPr lvl="2"/>
            <a:r>
              <a:rPr lang="en-US" dirty="0"/>
              <a:t>return from the </a:t>
            </a:r>
            <a:r>
              <a:rPr lang="en-US" b="1" dirty="0" err="1">
                <a:latin typeface="Courier New" pitchFamily="49" charset="0"/>
              </a:rPr>
              <a:t>setjmp</a:t>
            </a:r>
            <a:r>
              <a:rPr lang="en-US" dirty="0"/>
              <a:t> remembered by jump buffer </a:t>
            </a:r>
            <a:r>
              <a:rPr lang="en-US" b="1" dirty="0">
                <a:latin typeface="Courier New" pitchFamily="49" charset="0"/>
              </a:rPr>
              <a:t>j</a:t>
            </a:r>
            <a:r>
              <a:rPr lang="en-US" dirty="0"/>
              <a:t> </a:t>
            </a:r>
            <a:r>
              <a:rPr lang="en-US" dirty="0" smtClean="0"/>
              <a:t>again ... </a:t>
            </a:r>
            <a:endParaRPr lang="en-US" dirty="0"/>
          </a:p>
          <a:p>
            <a:pPr lvl="2"/>
            <a:r>
              <a:rPr lang="en-US" dirty="0" smtClean="0"/>
              <a:t>… this </a:t>
            </a:r>
            <a:r>
              <a:rPr lang="en-US" dirty="0"/>
              <a:t>time returning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dirty="0"/>
              <a:t> instead of 0</a:t>
            </a:r>
          </a:p>
          <a:p>
            <a:pPr lvl="1"/>
            <a:r>
              <a:rPr lang="en-US" dirty="0"/>
              <a:t>Called after </a:t>
            </a:r>
            <a:r>
              <a:rPr lang="en-US" b="1" dirty="0" err="1">
                <a:latin typeface="Courier New" pitchFamily="49" charset="0"/>
              </a:rPr>
              <a:t>setjmp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but </a:t>
            </a:r>
            <a:r>
              <a:rPr lang="en-US" b="1" dirty="0">
                <a:solidFill>
                  <a:srgbClr val="FF0000"/>
                </a:solidFill>
              </a:rPr>
              <a:t>never</a:t>
            </a:r>
            <a:r>
              <a:rPr lang="en-US" dirty="0"/>
              <a:t> returns</a:t>
            </a:r>
          </a:p>
          <a:p>
            <a:endParaRPr lang="en-US" dirty="0"/>
          </a:p>
          <a:p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Implementation:</a:t>
            </a:r>
          </a:p>
          <a:p>
            <a:pPr lvl="1"/>
            <a:r>
              <a:rPr lang="en-US" dirty="0"/>
              <a:t>Restore register context </a:t>
            </a:r>
            <a:r>
              <a:rPr lang="en-US" dirty="0" smtClean="0"/>
              <a:t>(stack pointer, base pointer, PC value) from </a:t>
            </a:r>
            <a:r>
              <a:rPr lang="en-US" dirty="0"/>
              <a:t>jump buffer </a:t>
            </a:r>
            <a:r>
              <a:rPr lang="en-US" b="1" dirty="0">
                <a:latin typeface="Courier New" pitchFamily="49" charset="0"/>
              </a:rPr>
              <a:t>j</a:t>
            </a:r>
          </a:p>
          <a:p>
            <a:pPr lvl="1"/>
            <a:r>
              <a:rPr lang="en-US" dirty="0"/>
              <a:t>Set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/>
              <a:t> </a:t>
            </a:r>
            <a:r>
              <a:rPr lang="en-US" dirty="0"/>
              <a:t>(the return value) to </a:t>
            </a:r>
            <a:r>
              <a:rPr lang="en-US" b="1" dirty="0" err="1">
                <a:latin typeface="Courier New" pitchFamily="49" charset="0"/>
              </a:rPr>
              <a:t>i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Jump to the location indicated by the PC stored in jump </a:t>
            </a:r>
            <a:r>
              <a:rPr lang="en-US" dirty="0" err="1"/>
              <a:t>buf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j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setjmp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longjmp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7936082" cy="923925"/>
          </a:xfrm>
        </p:spPr>
        <p:txBody>
          <a:bodyPr/>
          <a:lstStyle/>
          <a:p>
            <a:r>
              <a:rPr lang="en-US" dirty="0" smtClean="0"/>
              <a:t>Goal: return directly to original caller from a deeply-nested function</a:t>
            </a:r>
            <a:endParaRPr lang="en-US" dirty="0"/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558800" y="2438400"/>
            <a:ext cx="41148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Deeply nested function foo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(error1)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longjmp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bar();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(error2)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longjmp(buf, 2);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05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1660525" y="24320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7086600" cy="61128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rgbClr val="2D961E"/>
                </a:solidFill>
                <a:latin typeface="Courier New"/>
                <a:cs typeface="Courier New"/>
              </a:rPr>
              <a:t>jmp_buf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error1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error2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4A00FF"/>
                </a:solidFill>
                <a:latin typeface="Courier New"/>
                <a:cs typeface="Courier New"/>
              </a:rPr>
              <a:t>foo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), </a:t>
            </a:r>
            <a:r>
              <a:rPr lang="fr-FR" sz="1600" dirty="0">
                <a:solidFill>
                  <a:srgbClr val="4A00FF"/>
                </a:solidFill>
                <a:latin typeface="Courier New"/>
                <a:cs typeface="Courier New"/>
              </a:rPr>
              <a:t>bar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C200FF"/>
                </a:solidFill>
                <a:latin typeface="Courier New"/>
                <a:cs typeface="Courier New"/>
              </a:rPr>
              <a:t>switch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setjmp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0: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foo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"Detected an error1 condition in foo\n"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2: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"Detected an error2 condition in foo\n"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default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"Unknown error condition in foo\n"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457200"/>
            <a:ext cx="4191000" cy="1219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/>
              <a:t>/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</a:t>
            </a:r>
            <a:r>
              <a:rPr lang="en-US" dirty="0" smtClean="0"/>
              <a:t>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175500" cy="573088"/>
          </a:xfrm>
        </p:spPr>
        <p:txBody>
          <a:bodyPr/>
          <a:lstStyle/>
          <a:p>
            <a:r>
              <a:rPr lang="en-US"/>
              <a:t>Limitations of Nonlocal Jumps</a:t>
            </a:r>
          </a:p>
        </p:txBody>
      </p:sp>
      <p:sp>
        <p:nvSpPr>
          <p:cNvPr id="533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8210" y="1066800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3508" name="Rectangle 1028"/>
          <p:cNvSpPr>
            <a:spLocks noChangeArrowheads="1"/>
          </p:cNvSpPr>
          <p:nvPr/>
        </p:nvSpPr>
        <p:spPr bwMode="auto">
          <a:xfrm>
            <a:off x="873107" y="2245194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else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P2();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  . . . P2(); . . . P3(); 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33509" name="Rectangle 1029"/>
          <p:cNvSpPr>
            <a:spLocks noChangeArrowheads="1"/>
          </p:cNvSpPr>
          <p:nvPr/>
        </p:nvSpPr>
        <p:spPr bwMode="auto">
          <a:xfrm>
            <a:off x="60928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0" name="Rectangle 1030"/>
          <p:cNvSpPr>
            <a:spLocks noChangeArrowheads="1"/>
          </p:cNvSpPr>
          <p:nvPr/>
        </p:nvSpPr>
        <p:spPr bwMode="auto">
          <a:xfrm>
            <a:off x="6092893" y="29718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1" name="Rectangle 1031"/>
          <p:cNvSpPr>
            <a:spLocks noChangeArrowheads="1"/>
          </p:cNvSpPr>
          <p:nvPr/>
        </p:nvSpPr>
        <p:spPr bwMode="auto">
          <a:xfrm>
            <a:off x="6092893" y="36576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2" name="Rectangle 1032"/>
          <p:cNvSpPr>
            <a:spLocks noChangeArrowheads="1"/>
          </p:cNvSpPr>
          <p:nvPr/>
        </p:nvSpPr>
        <p:spPr bwMode="auto">
          <a:xfrm>
            <a:off x="6092893" y="43434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3" name="Rectangle 1033"/>
          <p:cNvSpPr>
            <a:spLocks noChangeArrowheads="1"/>
          </p:cNvSpPr>
          <p:nvPr/>
        </p:nvSpPr>
        <p:spPr bwMode="auto">
          <a:xfrm>
            <a:off x="6092893" y="50292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P3</a:t>
            </a:r>
          </a:p>
        </p:txBody>
      </p:sp>
      <p:sp>
        <p:nvSpPr>
          <p:cNvPr id="533514" name="Line 1034"/>
          <p:cNvSpPr>
            <a:spLocks noChangeShapeType="1"/>
          </p:cNvSpPr>
          <p:nvPr/>
        </p:nvSpPr>
        <p:spPr bwMode="auto">
          <a:xfrm>
            <a:off x="5559493" y="2590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3515" name="Rectangle 1035"/>
          <p:cNvSpPr>
            <a:spLocks noChangeArrowheads="1"/>
          </p:cNvSpPr>
          <p:nvPr/>
        </p:nvSpPr>
        <p:spPr bwMode="auto">
          <a:xfrm>
            <a:off x="5254693" y="2209800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env</a:t>
            </a:r>
          </a:p>
        </p:txBody>
      </p:sp>
      <p:sp>
        <p:nvSpPr>
          <p:cNvPr id="533516" name="Rectangle 1036"/>
          <p:cNvSpPr>
            <a:spLocks noChangeArrowheads="1"/>
          </p:cNvSpPr>
          <p:nvPr/>
        </p:nvSpPr>
        <p:spPr bwMode="auto">
          <a:xfrm>
            <a:off x="76930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7" name="Text Box 1037"/>
          <p:cNvSpPr txBox="1">
            <a:spLocks noChangeArrowheads="1"/>
          </p:cNvSpPr>
          <p:nvPr/>
        </p:nvSpPr>
        <p:spPr bwMode="auto">
          <a:xfrm>
            <a:off x="5984406" y="1981200"/>
            <a:ext cx="149387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Before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533518" name="Text Box 1038"/>
          <p:cNvSpPr txBox="1">
            <a:spLocks noChangeArrowheads="1"/>
          </p:cNvSpPr>
          <p:nvPr/>
        </p:nvSpPr>
        <p:spPr bwMode="auto">
          <a:xfrm>
            <a:off x="7585125" y="1981200"/>
            <a:ext cx="13651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After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Process Hierarchy</a:t>
            </a:r>
            <a:endParaRPr lang="en-US" dirty="0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8956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956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838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9624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7526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209800" y="4038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038600" y="2971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37338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3886200" y="51054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2667000" y="51054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1981200" y="2819400"/>
            <a:ext cx="1752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76200" y="3352800"/>
            <a:ext cx="21336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/>
              <a:t>e.g. </a:t>
            </a:r>
            <a:r>
              <a:rPr lang="en-US" sz="2000" b="1">
                <a:latin typeface="Courier New" charset="0"/>
              </a:rPr>
              <a:t>httpd</a:t>
            </a: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56388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4914900" y="2959100"/>
            <a:ext cx="402019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664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65024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4876800" y="3276600"/>
            <a:ext cx="44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 rot="13380000">
            <a:off x="5216566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3581400" y="3416300"/>
            <a:ext cx="2286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9" name="TextBox 28"/>
          <p:cNvSpPr txBox="1"/>
          <p:nvPr/>
        </p:nvSpPr>
        <p:spPr>
          <a:xfrm rot="8700000" flipH="1">
            <a:off x="3807148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5562600" y="3450570"/>
            <a:ext cx="304800" cy="209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6248400" y="571500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 smtClean="0">
                <a:latin typeface="Courier New"/>
                <a:cs typeface="Courier New"/>
              </a:rPr>
              <a:t>pstree</a:t>
            </a:r>
            <a:r>
              <a:rPr lang="en-US" sz="1800" dirty="0" smtClean="0">
                <a:latin typeface="Calibri" pitchFamily="34" charset="0"/>
              </a:rPr>
              <a:t> 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937500" cy="573088"/>
          </a:xfrm>
        </p:spPr>
        <p:txBody>
          <a:bodyPr/>
          <a:lstStyle/>
          <a:p>
            <a:r>
              <a:rPr lang="en-US"/>
              <a:t>Limitations of Long Jumps (cont.)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809" y="1049337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4532" name="Rectangle 4"/>
          <p:cNvSpPr>
            <a:spLocks noChangeArrowheads="1"/>
          </p:cNvSpPr>
          <p:nvPr/>
        </p:nvSpPr>
        <p:spPr bwMode="auto">
          <a:xfrm>
            <a:off x="896703" y="2286000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P2(); P3();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81600" y="1990725"/>
            <a:ext cx="1981200" cy="1666875"/>
            <a:chOff x="3264" y="1056"/>
            <a:chExt cx="1248" cy="1050"/>
          </a:xfrm>
        </p:grpSpPr>
        <p:sp>
          <p:nvSpPr>
            <p:cNvPr id="534534" name="Rectangle 6"/>
            <p:cNvSpPr>
              <a:spLocks noChangeArrowheads="1"/>
            </p:cNvSpPr>
            <p:nvPr/>
          </p:nvSpPr>
          <p:spPr bwMode="auto">
            <a:xfrm>
              <a:off x="3264" y="17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456" y="1056"/>
              <a:ext cx="1056" cy="1050"/>
              <a:chOff x="3408" y="1056"/>
              <a:chExt cx="1056" cy="1050"/>
            </a:xfrm>
          </p:grpSpPr>
          <p:sp>
            <p:nvSpPr>
              <p:cNvPr id="534536" name="Rectangle 8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P1</a:t>
                </a:r>
              </a:p>
            </p:txBody>
          </p:sp>
          <p:sp>
            <p:nvSpPr>
              <p:cNvPr id="534537" name="Rectangle 9"/>
              <p:cNvSpPr>
                <a:spLocks noChangeArrowheads="1"/>
              </p:cNvSpPr>
              <p:nvPr/>
            </p:nvSpPr>
            <p:spPr bwMode="auto">
              <a:xfrm>
                <a:off x="3744" y="1488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P2</a:t>
                </a:r>
              </a:p>
            </p:txBody>
          </p:sp>
          <p:sp>
            <p:nvSpPr>
              <p:cNvPr id="534538" name="Line 10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4539" name="Text Box 11"/>
              <p:cNvSpPr txBox="1">
                <a:spLocks noChangeArrowheads="1"/>
              </p:cNvSpPr>
              <p:nvPr/>
            </p:nvSpPr>
            <p:spPr bwMode="auto">
              <a:xfrm>
                <a:off x="3685" y="1893"/>
                <a:ext cx="633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1" dirty="0">
                    <a:latin typeface="Calibri" pitchFamily="34" charset="0"/>
                  </a:rPr>
                  <a:t>At </a:t>
                </a:r>
                <a:r>
                  <a:rPr lang="en-US" sz="1600" b="1" dirty="0" err="1">
                    <a:latin typeface="Calibri" pitchFamily="34" charset="0"/>
                  </a:rPr>
                  <a:t>setjmp</a:t>
                </a:r>
                <a:endParaRPr lang="en-US" sz="1600" b="1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0" y="5038725"/>
            <a:ext cx="1981200" cy="1666875"/>
            <a:chOff x="3264" y="2976"/>
            <a:chExt cx="1248" cy="1050"/>
          </a:xfrm>
        </p:grpSpPr>
        <p:sp>
          <p:nvSpPr>
            <p:cNvPr id="534541" name="Rectangle 13"/>
            <p:cNvSpPr>
              <a:spLocks noChangeArrowheads="1"/>
            </p:cNvSpPr>
            <p:nvPr/>
          </p:nvSpPr>
          <p:spPr bwMode="auto">
            <a:xfrm>
              <a:off x="3792" y="2976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2" name="Rectangle 14"/>
            <p:cNvSpPr>
              <a:spLocks noChangeArrowheads="1"/>
            </p:cNvSpPr>
            <p:nvPr/>
          </p:nvSpPr>
          <p:spPr bwMode="auto">
            <a:xfrm>
              <a:off x="3792" y="3408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P3</a:t>
              </a:r>
            </a:p>
          </p:txBody>
        </p:sp>
        <p:sp>
          <p:nvSpPr>
            <p:cNvPr id="534543" name="Line 15"/>
            <p:cNvSpPr>
              <a:spLocks noChangeShapeType="1"/>
            </p:cNvSpPr>
            <p:nvPr/>
          </p:nvSpPr>
          <p:spPr bwMode="auto">
            <a:xfrm>
              <a:off x="3456" y="36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44" name="Rectangle 16"/>
            <p:cNvSpPr>
              <a:spLocks noChangeArrowheads="1"/>
            </p:cNvSpPr>
            <p:nvPr/>
          </p:nvSpPr>
          <p:spPr bwMode="auto">
            <a:xfrm>
              <a:off x="3264" y="340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45" name="Text Box 17"/>
            <p:cNvSpPr txBox="1">
              <a:spLocks noChangeArrowheads="1"/>
            </p:cNvSpPr>
            <p:nvPr/>
          </p:nvSpPr>
          <p:spPr bwMode="auto">
            <a:xfrm>
              <a:off x="3733" y="3813"/>
              <a:ext cx="705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At </a:t>
              </a:r>
              <a:r>
                <a:rPr lang="en-US" sz="1600" b="1" dirty="0" err="1">
                  <a:latin typeface="Calibri" pitchFamily="34" charset="0"/>
                </a:rPr>
                <a:t>longjmp</a:t>
              </a:r>
              <a:endParaRPr lang="en-US" sz="1600" b="1" dirty="0">
                <a:latin typeface="Calibri" pitchFamily="34" charset="0"/>
              </a:endParaRPr>
            </a:p>
          </p:txBody>
        </p:sp>
        <p:sp>
          <p:nvSpPr>
            <p:cNvPr id="534546" name="Text Box 18"/>
            <p:cNvSpPr txBox="1">
              <a:spLocks noChangeArrowheads="1"/>
            </p:cNvSpPr>
            <p:nvPr/>
          </p:nvSpPr>
          <p:spPr bwMode="auto">
            <a:xfrm>
              <a:off x="3504" y="3545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334000" y="3819525"/>
            <a:ext cx="1828800" cy="1666875"/>
            <a:chOff x="4608" y="1440"/>
            <a:chExt cx="1152" cy="1050"/>
          </a:xfrm>
        </p:grpSpPr>
        <p:sp>
          <p:nvSpPr>
            <p:cNvPr id="534548" name="Rectangle 20"/>
            <p:cNvSpPr>
              <a:spLocks noChangeArrowheads="1"/>
            </p:cNvSpPr>
            <p:nvPr/>
          </p:nvSpPr>
          <p:spPr bwMode="auto">
            <a:xfrm>
              <a:off x="5040" y="1440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9" name="Rectangle 21"/>
            <p:cNvSpPr>
              <a:spLocks noChangeArrowheads="1"/>
            </p:cNvSpPr>
            <p:nvPr/>
          </p:nvSpPr>
          <p:spPr bwMode="auto">
            <a:xfrm>
              <a:off x="5040" y="1872"/>
              <a:ext cx="720" cy="4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P2</a:t>
              </a:r>
            </a:p>
          </p:txBody>
        </p:sp>
        <p:sp>
          <p:nvSpPr>
            <p:cNvPr id="534550" name="Line 22"/>
            <p:cNvSpPr>
              <a:spLocks noChangeShapeType="1"/>
            </p:cNvSpPr>
            <p:nvPr/>
          </p:nvSpPr>
          <p:spPr bwMode="auto">
            <a:xfrm>
              <a:off x="4704" y="21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51" name="Text Box 23"/>
            <p:cNvSpPr txBox="1">
              <a:spLocks noChangeArrowheads="1"/>
            </p:cNvSpPr>
            <p:nvPr/>
          </p:nvSpPr>
          <p:spPr bwMode="auto">
            <a:xfrm>
              <a:off x="4968" y="2277"/>
              <a:ext cx="670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P2 returns</a:t>
              </a:r>
            </a:p>
          </p:txBody>
        </p:sp>
        <p:sp>
          <p:nvSpPr>
            <p:cNvPr id="534552" name="Rectangle 24"/>
            <p:cNvSpPr>
              <a:spLocks noChangeArrowheads="1"/>
            </p:cNvSpPr>
            <p:nvPr/>
          </p:nvSpPr>
          <p:spPr bwMode="auto">
            <a:xfrm>
              <a:off x="4608" y="187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53" name="Text Box 25"/>
            <p:cNvSpPr txBox="1">
              <a:spLocks noChangeArrowheads="1"/>
            </p:cNvSpPr>
            <p:nvPr/>
          </p:nvSpPr>
          <p:spPr bwMode="auto">
            <a:xfrm>
              <a:off x="4752" y="2009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28625"/>
            <a:ext cx="8458200" cy="1095375"/>
          </a:xfrm>
        </p:spPr>
        <p:txBody>
          <a:bodyPr/>
          <a:lstStyle/>
          <a:p>
            <a:pPr marL="0" indent="0"/>
            <a:r>
              <a:rPr lang="en-US" dirty="0"/>
              <a:t>Putting It All Together: A Program </a:t>
            </a:r>
            <a:br>
              <a:rPr lang="en-US" dirty="0"/>
            </a:br>
            <a:r>
              <a:rPr lang="en-US" dirty="0"/>
              <a:t>That Restarts Itself When </a:t>
            </a:r>
            <a:r>
              <a:rPr lang="en-US" dirty="0">
                <a:latin typeface="Courier New" pitchFamily="49" charset="0"/>
              </a:rPr>
              <a:t>ctrl-</a:t>
            </a:r>
            <a:r>
              <a:rPr lang="en-US" dirty="0" err="1">
                <a:latin typeface="Courier New" pitchFamily="49" charset="0"/>
              </a:rPr>
              <a:t>c</a:t>
            </a:r>
            <a:r>
              <a:rPr lang="en-US" dirty="0" err="1"/>
              <a:t>’d</a:t>
            </a:r>
            <a:endParaRPr lang="en-US" dirty="0"/>
          </a:p>
        </p:txBody>
      </p:sp>
      <p:sp>
        <p:nvSpPr>
          <p:cNvPr id="566275" name="Rectangle 3"/>
          <p:cNvSpPr>
            <a:spLocks noChangeArrowheads="1"/>
          </p:cNvSpPr>
          <p:nvPr/>
        </p:nvSpPr>
        <p:spPr bwMode="auto">
          <a:xfrm>
            <a:off x="457200" y="1524000"/>
            <a:ext cx="5048716" cy="526297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Courier New"/>
                <a:cs typeface="Courier New"/>
              </a:rPr>
              <a:t>sigjmp_buf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Courier New"/>
                <a:cs typeface="Courier New"/>
              </a:rPr>
              <a:t>handler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Courier New"/>
                <a:cs typeface="Courier New"/>
              </a:rPr>
              <a:t>sig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siglongjmp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, 1);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sigsetjmp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, 1))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Signal(SIGINT, handler);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"starting\n"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hu-HU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4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"restarting\n"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(1) {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	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400" dirty="0" err="1">
                <a:solidFill>
                  <a:srgbClr val="000000"/>
                </a:solidFill>
                <a:latin typeface="Courier New"/>
                <a:cs typeface="Courier New"/>
              </a:rPr>
              <a:t>Sio_puts</a:t>
            </a:r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400" dirty="0">
                <a:solidFill>
                  <a:srgbClr val="9D206F"/>
                </a:solidFill>
                <a:latin typeface="Courier New"/>
                <a:cs typeface="Courier New"/>
              </a:rPr>
              <a:t>"processing...\n"</a:t>
            </a:r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nl-NL" sz="1400" dirty="0">
                <a:solidFill>
                  <a:srgbClr val="000000"/>
                </a:solidFill>
                <a:latin typeface="Courier New"/>
                <a:cs typeface="Courier New"/>
              </a:rPr>
              <a:t>    exit(0); </a:t>
            </a:r>
            <a:r>
              <a:rPr lang="nl-NL" sz="1400" dirty="0">
                <a:solidFill>
                  <a:srgbClr val="CB2418"/>
                </a:solidFill>
                <a:latin typeface="Courier New"/>
                <a:cs typeface="Courier New"/>
              </a:rPr>
              <a:t>/* Control never </a:t>
            </a:r>
            <a:r>
              <a:rPr lang="nl-NL" sz="1400" dirty="0" err="1">
                <a:solidFill>
                  <a:srgbClr val="CB2418"/>
                </a:solidFill>
                <a:latin typeface="Courier New"/>
                <a:cs typeface="Courier New"/>
              </a:rPr>
              <a:t>reaches</a:t>
            </a:r>
            <a:r>
              <a:rPr lang="nl-NL" sz="14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Courier New"/>
                <a:cs typeface="Courier New"/>
              </a:rPr>
              <a:t>here</a:t>
            </a:r>
            <a:r>
              <a:rPr lang="nl-NL" sz="14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nl-NL" sz="14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6412468"/>
            <a:ext cx="981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restart.c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91063" y="2101840"/>
            <a:ext cx="3351431" cy="3046988"/>
            <a:chOff x="2563812" y="2101840"/>
            <a:chExt cx="3351431" cy="3046988"/>
          </a:xfrm>
        </p:grpSpPr>
        <p:sp>
          <p:nvSpPr>
            <p:cNvPr id="22" name="Rectangle 21"/>
            <p:cNvSpPr/>
            <p:nvPr/>
          </p:nvSpPr>
          <p:spPr>
            <a:xfrm>
              <a:off x="2563812" y="2101840"/>
              <a:ext cx="3303588" cy="3046988"/>
            </a:xfrm>
            <a:prstGeom prst="rect">
              <a:avLst/>
            </a:prstGeom>
            <a:solidFill>
              <a:srgbClr val="E0E0E0"/>
            </a:solidFill>
          </p:spPr>
          <p:txBody>
            <a:bodyPr wrap="square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greatwhite</a:t>
              </a:r>
              <a:r>
                <a:rPr lang="en-US" sz="1600" dirty="0" smtClean="0">
                  <a:latin typeface="Courier New"/>
                  <a:cs typeface="Courier New"/>
                </a:rPr>
                <a:t>&gt; ./restart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starting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025897" y="3440113"/>
              <a:ext cx="1878013" cy="338138"/>
              <a:chOff x="3592" y="2524"/>
              <a:chExt cx="1183" cy="213"/>
            </a:xfrm>
          </p:grpSpPr>
          <p:sp>
            <p:nvSpPr>
              <p:cNvPr id="566278" name="Text Box 6"/>
              <p:cNvSpPr txBox="1">
                <a:spLocks noChangeArrowheads="1"/>
              </p:cNvSpPr>
              <p:nvPr/>
            </p:nvSpPr>
            <p:spPr bwMode="auto">
              <a:xfrm>
                <a:off x="4368" y="2524"/>
                <a:ext cx="407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itchFamily="34" charset="0"/>
                  </a:rPr>
                  <a:t>Ctrl-c</a:t>
                </a:r>
              </a:p>
            </p:txBody>
          </p:sp>
          <p:sp>
            <p:nvSpPr>
              <p:cNvPr id="566279" name="Line 7"/>
              <p:cNvSpPr>
                <a:spLocks noChangeShapeType="1"/>
              </p:cNvSpPr>
              <p:nvPr/>
            </p:nvSpPr>
            <p:spPr bwMode="auto">
              <a:xfrm>
                <a:off x="3592" y="2668"/>
                <a:ext cx="824" cy="0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solidFill>
                    <a:srgbClr val="C0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566297" name="Line 25"/>
            <p:cNvSpPr>
              <a:spLocks noChangeShapeType="1"/>
            </p:cNvSpPr>
            <p:nvPr/>
          </p:nvSpPr>
          <p:spPr bwMode="auto">
            <a:xfrm>
              <a:off x="4026344" y="4511675"/>
              <a:ext cx="1242568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566296" name="Text Box 24"/>
            <p:cNvSpPr txBox="1">
              <a:spLocks noChangeArrowheads="1"/>
            </p:cNvSpPr>
            <p:nvPr/>
          </p:nvSpPr>
          <p:spPr bwMode="auto">
            <a:xfrm>
              <a:off x="5268912" y="4354512"/>
              <a:ext cx="64633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solidFill>
                    <a:srgbClr val="C00000"/>
                  </a:solidFill>
                  <a:latin typeface="Calibri" pitchFamily="34" charset="0"/>
                </a:rPr>
                <a:t>Ctrl-c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 Programs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302" y="1143000"/>
            <a:ext cx="8475897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shell</a:t>
            </a:r>
            <a:r>
              <a:rPr lang="en-US" dirty="0"/>
              <a:t> is an application program that runs programs on behalf of the user.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sh</a:t>
            </a:r>
            <a:r>
              <a:rPr lang="en-US" sz="1800" dirty="0" smtClean="0"/>
              <a:t> 			Original </a:t>
            </a:r>
            <a:r>
              <a:rPr lang="en-US" sz="1800" dirty="0"/>
              <a:t>Unix shell (Stephen Bourne, AT&amp;T Bell Labs, 1977)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csh</a:t>
            </a:r>
            <a:r>
              <a:rPr lang="en-US" sz="1800" b="1" dirty="0" smtClean="0">
                <a:latin typeface="Courier New" pitchFamily="49" charset="0"/>
              </a:rPr>
              <a:t>/</a:t>
            </a:r>
            <a:r>
              <a:rPr lang="en-US" sz="1800" b="1" dirty="0" err="1" smtClean="0">
                <a:latin typeface="Courier New" pitchFamily="49" charset="0"/>
              </a:rPr>
              <a:t>tcsh</a:t>
            </a:r>
            <a:r>
              <a:rPr lang="en-US" sz="1800" dirty="0" smtClean="0">
                <a:latin typeface="Courier New" pitchFamily="49" charset="0"/>
              </a:rPr>
              <a:t> 	</a:t>
            </a:r>
            <a:r>
              <a:rPr lang="en-US" sz="1800" dirty="0" smtClean="0"/>
              <a:t>BSD </a:t>
            </a:r>
            <a:r>
              <a:rPr lang="en-US" sz="1800" dirty="0"/>
              <a:t>Unix C </a:t>
            </a:r>
            <a:r>
              <a:rPr lang="en-US" sz="1800" dirty="0" smtClean="0"/>
              <a:t>shell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</a:rPr>
              <a:t>bash</a:t>
            </a:r>
            <a:r>
              <a:rPr lang="en-US" sz="1800" dirty="0" smtClean="0">
                <a:latin typeface="Courier New" pitchFamily="49" charset="0"/>
              </a:rPr>
              <a:t> 			“</a:t>
            </a:r>
            <a:r>
              <a:rPr lang="en-US" sz="1800" dirty="0"/>
              <a:t>Bourne-Again” Shell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+mn-lt"/>
              </a:rPr>
              <a:t>(default Linux shell)</a:t>
            </a:r>
          </a:p>
          <a:p>
            <a:pPr>
              <a:tabLst>
                <a:tab pos="1485900" algn="l"/>
              </a:tabLst>
            </a:pPr>
            <a:r>
              <a:rPr lang="en-US" sz="2200" dirty="0" smtClean="0">
                <a:latin typeface="+mn-lt"/>
              </a:rPr>
              <a:t>Simple shell</a:t>
            </a:r>
          </a:p>
          <a:p>
            <a:pPr lvl="1">
              <a:tabLst>
                <a:tab pos="1485900" algn="l"/>
              </a:tabLst>
            </a:pPr>
            <a:r>
              <a:rPr lang="en-US" sz="1800" dirty="0" smtClean="0">
                <a:latin typeface="+mn-lt"/>
              </a:rPr>
              <a:t>Described in the textbook, starting at p. 753</a:t>
            </a:r>
          </a:p>
          <a:p>
            <a:pPr lvl="1">
              <a:tabLst>
                <a:tab pos="1485900" algn="l"/>
              </a:tabLst>
            </a:pPr>
            <a:r>
              <a:rPr lang="en-US" sz="1800" dirty="0" smtClean="0">
                <a:latin typeface="+mn-lt"/>
              </a:rPr>
              <a:t>Implementation of a very elementary shell</a:t>
            </a:r>
          </a:p>
          <a:p>
            <a:pPr lvl="1">
              <a:tabLst>
                <a:tab pos="1485900" algn="l"/>
              </a:tabLst>
            </a:pPr>
            <a:r>
              <a:rPr lang="en-US" sz="1800" dirty="0" smtClean="0">
                <a:latin typeface="+mn-lt"/>
              </a:rPr>
              <a:t>Purpose</a:t>
            </a:r>
          </a:p>
          <a:p>
            <a:pPr lvl="2">
              <a:tabLst>
                <a:tab pos="1485900" algn="l"/>
              </a:tabLst>
            </a:pPr>
            <a:r>
              <a:rPr lang="en-US" sz="1800" dirty="0" smtClean="0">
                <a:latin typeface="+mn-lt"/>
              </a:rPr>
              <a:t>Understand what happens when you type commands</a:t>
            </a:r>
          </a:p>
          <a:p>
            <a:pPr lvl="2">
              <a:tabLst>
                <a:tab pos="1485900" algn="l"/>
              </a:tabLst>
            </a:pPr>
            <a:r>
              <a:rPr lang="en-US" sz="1800" dirty="0" smtClean="0">
                <a:latin typeface="+mn-lt"/>
              </a:rPr>
              <a:t>Understand use and operation of process control operations</a:t>
            </a:r>
          </a:p>
          <a:p>
            <a:pPr lvl="2">
              <a:tabLst>
                <a:tab pos="1485900" algn="l"/>
              </a:tabLst>
            </a:pPr>
            <a:endParaRPr lang="en-US" sz="1800" dirty="0" smtClean="0">
              <a:latin typeface="+mn-lt"/>
            </a:endParaRPr>
          </a:p>
          <a:p>
            <a:pPr lvl="2">
              <a:tabLst>
                <a:tab pos="1485900" algn="l"/>
              </a:tabLst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Shell Example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57762" y="1207070"/>
            <a:ext cx="6587461" cy="452431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dirty="0" smtClean="0">
                <a:solidFill>
                  <a:srgbClr val="3366FF"/>
                </a:solidFill>
                <a:latin typeface="Courier New" pitchFamily="49" charset="0"/>
              </a:rPr>
              <a:t>./</a:t>
            </a:r>
            <a:r>
              <a:rPr lang="en-US" sz="1600" dirty="0" err="1" smtClean="0">
                <a:solidFill>
                  <a:srgbClr val="3366FF"/>
                </a:solidFill>
                <a:latin typeface="Courier New" pitchFamily="49" charset="0"/>
              </a:rPr>
              <a:t>shellex</a:t>
            </a:r>
            <a:endParaRPr lang="en-US" sz="1600" dirty="0" smtClean="0">
              <a:solidFill>
                <a:srgbClr val="3366FF"/>
              </a:solidFill>
              <a:latin typeface="Courier New" pitchFamily="49" charset="0"/>
            </a:endParaRPr>
          </a:p>
          <a:p>
            <a:r>
              <a:rPr lang="hu-HU" sz="1600" dirty="0">
                <a:latin typeface="Courier New" pitchFamily="49" charset="0"/>
              </a:rPr>
              <a:t>&gt; /bin/ls -l csapp.c</a:t>
            </a:r>
          </a:p>
          <a:p>
            <a:r>
              <a:rPr lang="hu-HU" sz="1600" dirty="0">
                <a:latin typeface="Courier New" pitchFamily="49" charset="0"/>
              </a:rPr>
              <a:t>-rw-r--r-- 1 bryant users 23053 Jun 15  2015 csapp.c</a:t>
            </a:r>
          </a:p>
          <a:p>
            <a:r>
              <a:rPr lang="hu-HU" sz="1600" dirty="0">
                <a:latin typeface="Courier New" pitchFamily="49" charset="0"/>
              </a:rPr>
              <a:t>&gt; </a:t>
            </a:r>
            <a:r>
              <a:rPr lang="hu-HU" sz="1600" dirty="0">
                <a:solidFill>
                  <a:srgbClr val="3366FF"/>
                </a:solidFill>
                <a:latin typeface="Courier New" pitchFamily="49" charset="0"/>
              </a:rPr>
              <a:t>/bin/ps</a:t>
            </a:r>
          </a:p>
          <a:p>
            <a:r>
              <a:rPr lang="hu-HU" sz="1600" dirty="0">
                <a:latin typeface="Courier New" pitchFamily="49" charset="0"/>
              </a:rPr>
              <a:t>  PID TTY          TIME CMD</a:t>
            </a:r>
          </a:p>
          <a:p>
            <a:r>
              <a:rPr lang="hu-HU" sz="1600" dirty="0">
                <a:latin typeface="Courier New" pitchFamily="49" charset="0"/>
              </a:rPr>
              <a:t>31542 pts/2    00:00:01 tcsh</a:t>
            </a:r>
          </a:p>
          <a:p>
            <a:r>
              <a:rPr lang="hu-HU" sz="1600" dirty="0">
                <a:latin typeface="Courier New" pitchFamily="49" charset="0"/>
              </a:rPr>
              <a:t>32017 pts/2    00:00:00 shellex</a:t>
            </a:r>
          </a:p>
          <a:p>
            <a:r>
              <a:rPr lang="hu-HU" sz="1600" dirty="0">
                <a:latin typeface="Courier New" pitchFamily="49" charset="0"/>
              </a:rPr>
              <a:t>32019 pts/2    00:00:00 ps</a:t>
            </a:r>
          </a:p>
          <a:p>
            <a:r>
              <a:rPr lang="hu-HU" sz="1600" dirty="0" smtClean="0">
                <a:latin typeface="Courier New" pitchFamily="49" charset="0"/>
              </a:rPr>
              <a:t>&gt;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/bin/sleep 10 &amp;</a:t>
            </a:r>
          </a:p>
          <a:p>
            <a:r>
              <a:rPr lang="en-US" sz="1600" dirty="0">
                <a:latin typeface="Courier New" pitchFamily="49" charset="0"/>
              </a:rPr>
              <a:t>32031 /bin/sleep 10 &amp;</a:t>
            </a:r>
          </a:p>
          <a:p>
            <a:r>
              <a:rPr lang="en-US" sz="1600" dirty="0" smtClean="0">
                <a:latin typeface="Courier New" pitchFamily="49" charset="0"/>
              </a:rPr>
              <a:t>&gt; </a:t>
            </a:r>
            <a:r>
              <a:rPr lang="en-US" sz="1600" dirty="0" smtClean="0">
                <a:solidFill>
                  <a:srgbClr val="3366FF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bin/</a:t>
            </a:r>
            <a:r>
              <a:rPr lang="en-US" sz="1600" dirty="0" err="1" smtClean="0">
                <a:solidFill>
                  <a:srgbClr val="3366FF"/>
                </a:solidFill>
                <a:latin typeface="Courier New" pitchFamily="49" charset="0"/>
              </a:rPr>
              <a:t>ps</a:t>
            </a:r>
            <a:endParaRPr lang="en-US" sz="1600" dirty="0" smtClean="0">
              <a:solidFill>
                <a:srgbClr val="3366FF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PID TTY          TIME CMD</a:t>
            </a:r>
          </a:p>
          <a:p>
            <a:r>
              <a:rPr lang="en-US" sz="1600" dirty="0">
                <a:latin typeface="Courier New" pitchFamily="49" charset="0"/>
              </a:rPr>
              <a:t>31542 </a:t>
            </a:r>
            <a:r>
              <a:rPr lang="en-US" sz="1600" dirty="0" err="1">
                <a:latin typeface="Courier New" pitchFamily="49" charset="0"/>
              </a:rPr>
              <a:t>pts</a:t>
            </a:r>
            <a:r>
              <a:rPr lang="en-US" sz="1600" dirty="0">
                <a:latin typeface="Courier New" pitchFamily="49" charset="0"/>
              </a:rPr>
              <a:t>/2    00:00:01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32024 </a:t>
            </a:r>
            <a:r>
              <a:rPr lang="en-US" sz="1600" dirty="0" err="1">
                <a:latin typeface="Courier New" pitchFamily="49" charset="0"/>
              </a:rPr>
              <a:t>pts</a:t>
            </a:r>
            <a:r>
              <a:rPr lang="en-US" sz="1600" dirty="0">
                <a:latin typeface="Courier New" pitchFamily="49" charset="0"/>
              </a:rPr>
              <a:t>/2    00:00:00 </a:t>
            </a:r>
            <a:r>
              <a:rPr lang="en-US" sz="1600" dirty="0" err="1">
                <a:latin typeface="Courier New" pitchFamily="49" charset="0"/>
              </a:rPr>
              <a:t>emacs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32030 </a:t>
            </a:r>
            <a:r>
              <a:rPr lang="en-US" sz="1600" dirty="0" err="1">
                <a:latin typeface="Courier New" pitchFamily="49" charset="0"/>
              </a:rPr>
              <a:t>pts</a:t>
            </a:r>
            <a:r>
              <a:rPr lang="en-US" sz="1600" dirty="0">
                <a:latin typeface="Courier New" pitchFamily="49" charset="0"/>
              </a:rPr>
              <a:t>/2    00:00:00 </a:t>
            </a:r>
            <a:r>
              <a:rPr lang="en-US" sz="1600" dirty="0" err="1">
                <a:latin typeface="Courier New" pitchFamily="49" charset="0"/>
              </a:rPr>
              <a:t>shellex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32031 </a:t>
            </a:r>
            <a:r>
              <a:rPr lang="en-US" sz="1600" dirty="0" err="1">
                <a:latin typeface="Courier New" pitchFamily="49" charset="0"/>
              </a:rPr>
              <a:t>pts</a:t>
            </a:r>
            <a:r>
              <a:rPr lang="en-US" sz="1600" dirty="0">
                <a:latin typeface="Courier New" pitchFamily="49" charset="0"/>
              </a:rPr>
              <a:t>/2    00:00:00 sleep</a:t>
            </a:r>
          </a:p>
          <a:p>
            <a:r>
              <a:rPr lang="en-US" sz="1600" dirty="0">
                <a:latin typeface="Courier New" pitchFamily="49" charset="0"/>
              </a:rPr>
              <a:t>32033 </a:t>
            </a:r>
            <a:r>
              <a:rPr lang="en-US" sz="1600" dirty="0" err="1">
                <a:latin typeface="Courier New" pitchFamily="49" charset="0"/>
              </a:rPr>
              <a:t>pts</a:t>
            </a:r>
            <a:r>
              <a:rPr lang="en-US" sz="1600" dirty="0">
                <a:latin typeface="Courier New" pitchFamily="49" charset="0"/>
              </a:rPr>
              <a:t>/2    00:00:00 </a:t>
            </a:r>
            <a:r>
              <a:rPr lang="en-US" sz="1600" dirty="0" err="1" smtClean="0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r>
              <a:rPr lang="hu-HU" sz="1600" dirty="0" smtClean="0">
                <a:latin typeface="Courier New" pitchFamily="49" charset="0"/>
              </a:rPr>
              <a:t>&gt; </a:t>
            </a:r>
            <a:r>
              <a:rPr lang="hu-HU" sz="1600" dirty="0">
                <a:solidFill>
                  <a:srgbClr val="3366FF"/>
                </a:solidFill>
                <a:latin typeface="Courier New" pitchFamily="49" charset="0"/>
              </a:rPr>
              <a:t>quit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28766" y="1394575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Must give full pathnames for programs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63658" y="3167995"/>
            <a:ext cx="2855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Run program in background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91223" y="4849502"/>
            <a:ext cx="312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Sleep is running in background</a:t>
            </a:r>
          </a:p>
        </p:txBody>
      </p:sp>
    </p:spTree>
    <p:extLst>
      <p:ext uri="{BB962C8B-B14F-4D97-AF65-F5344CB8AC3E}">
        <p14:creationId xmlns:p14="http://schemas.microsoft.com/office/powerpoint/2010/main" val="3784411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16831</TotalTime>
  <Words>6032</Words>
  <Application>Microsoft Office PowerPoint</Application>
  <PresentationFormat>On-screen Show (4:3)</PresentationFormat>
  <Paragraphs>1401</Paragraphs>
  <Slides>71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3" baseType="lpstr">
      <vt:lpstr>ＭＳ Ｐゴシック</vt:lpstr>
      <vt:lpstr>Arial</vt:lpstr>
      <vt:lpstr>Arial Narrow</vt:lpstr>
      <vt:lpstr>Calibri</vt:lpstr>
      <vt:lpstr>Courier New</vt:lpstr>
      <vt:lpstr>Helvetica</vt:lpstr>
      <vt:lpstr>Menlo-Regular</vt:lpstr>
      <vt:lpstr>msgothic</vt:lpstr>
      <vt:lpstr>Times New Roman</vt:lpstr>
      <vt:lpstr>Wingdings</vt:lpstr>
      <vt:lpstr>Wingdings 2</vt:lpstr>
      <vt:lpstr>template2007</vt:lpstr>
      <vt:lpstr>Exceptional Control Flow:  Signals and Nonlocal Jumps  15-213: Introduction to Computer Systems 15th Lecture, June 27, 2018</vt:lpstr>
      <vt:lpstr>Review from last lecture</vt:lpstr>
      <vt:lpstr>Review (cont.)</vt:lpstr>
      <vt:lpstr>ECF Exists at All Levels of a System</vt:lpstr>
      <vt:lpstr> (partial) Taxonomy</vt:lpstr>
      <vt:lpstr>Today</vt:lpstr>
      <vt:lpstr>Linux Process Hierarchy</vt:lpstr>
      <vt:lpstr>Shell Programs</vt:lpstr>
      <vt:lpstr>Simple Shell Example</vt:lpstr>
      <vt:lpstr>Simple Shell Implementation</vt:lpstr>
      <vt:lpstr>Simple Shell eval Function</vt:lpstr>
      <vt:lpstr>Simple Shell eval Function</vt:lpstr>
      <vt:lpstr>Simple Shell eval Function</vt:lpstr>
      <vt:lpstr>Simple Shell eval Function</vt:lpstr>
      <vt:lpstr>Simple Shell eval Function</vt:lpstr>
      <vt:lpstr>Simple Shell eval Function</vt:lpstr>
      <vt:lpstr>Simple Shell eval Function</vt:lpstr>
      <vt:lpstr>Simple Shell eval Function</vt:lpstr>
      <vt:lpstr>Problem with Simple Shell Example</vt:lpstr>
      <vt:lpstr>ECF to the Rescue!</vt:lpstr>
      <vt:lpstr>Today</vt:lpstr>
      <vt:lpstr>Signals</vt:lpstr>
      <vt:lpstr>Signal Concepts: Sending a Signal</vt:lpstr>
      <vt:lpstr>Signal Concepts: Sending a Signal</vt:lpstr>
      <vt:lpstr>Signal Concepts: Sending a Signal</vt:lpstr>
      <vt:lpstr>Signal Concepts: Sending a Signal</vt:lpstr>
      <vt:lpstr>Signal Concepts: Sending a Signal</vt:lpstr>
      <vt:lpstr>Signal Concepts: Sending a Signal</vt:lpstr>
      <vt:lpstr>Signal Concepts: Receiving a Signal</vt:lpstr>
      <vt:lpstr>Signal Concepts: Pending and Blocked Signals</vt:lpstr>
      <vt:lpstr>Signal Concepts: Pending/Blocked Bits </vt:lpstr>
      <vt:lpstr>Sending Signals: Process Groups</vt:lpstr>
      <vt:lpstr>Sending Signals with /bin/kill Program</vt:lpstr>
      <vt:lpstr>Sending Signals from the Keyboard</vt:lpstr>
      <vt:lpstr>Example of ctrl-c and ctrl-z</vt:lpstr>
      <vt:lpstr>Sending Signals with kill Function</vt:lpstr>
      <vt:lpstr>Receiving Signals</vt:lpstr>
      <vt:lpstr>Receiving Signals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Safe Signal Handling</vt:lpstr>
      <vt:lpstr>Guidelines for Writing Safe Handlers </vt:lpstr>
      <vt:lpstr>Async-Signal-Safety </vt:lpstr>
      <vt:lpstr>Safely Generating Formatted Output</vt:lpstr>
      <vt:lpstr>(in)Correct Signal Handling</vt:lpstr>
      <vt:lpstr>Correct Signal Handling</vt:lpstr>
      <vt:lpstr>Synchronizing Flows to Avoid Races</vt:lpstr>
      <vt:lpstr>Synchronizing Flows to Avoid Races</vt:lpstr>
      <vt:lpstr>Corrected Shell Program without Race</vt:lpstr>
      <vt:lpstr>Explicitly Waiting for Signals</vt:lpstr>
      <vt:lpstr>Explicitly Waiting for Signals</vt:lpstr>
      <vt:lpstr>Explicitly Waiting for Signals</vt:lpstr>
      <vt:lpstr>Waiting for Signals with sigsuspend</vt:lpstr>
      <vt:lpstr>Waiting for Signals with sigsuspend</vt:lpstr>
      <vt:lpstr>Today</vt:lpstr>
      <vt:lpstr>Summary</vt:lpstr>
      <vt:lpstr>Additional slides</vt:lpstr>
      <vt:lpstr>Portable Signal Handling</vt:lpstr>
      <vt:lpstr>Nonlocal Jumps: setjmp/longjmp</vt:lpstr>
      <vt:lpstr>setjmp/longjmp (cont)</vt:lpstr>
      <vt:lpstr>setjmp/longjmp Example</vt:lpstr>
      <vt:lpstr>setjmp/longjmp Example (cont)</vt:lpstr>
      <vt:lpstr>Limitations of Nonlocal Jumps</vt:lpstr>
      <vt:lpstr>Limitations of Long Jumps (cont.)</vt:lpstr>
      <vt:lpstr>Putting It All Together: A Program  That Restarts Itself When ctrl-c’d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subject/>
  <dc:creator>Markus Pueschel</dc:creator>
  <cp:keywords/>
  <dc:description>Redesign of slides created by Randal E. Bryant and David R. O'Hallaron</dc:description>
  <cp:lastModifiedBy>Brian Railing</cp:lastModifiedBy>
  <cp:revision>680</cp:revision>
  <cp:lastPrinted>2013-10-10T00:06:34Z</cp:lastPrinted>
  <dcterms:created xsi:type="dcterms:W3CDTF">2011-10-13T14:55:16Z</dcterms:created>
  <dcterms:modified xsi:type="dcterms:W3CDTF">2018-06-27T15:24:06Z</dcterms:modified>
  <cp:category/>
</cp:coreProperties>
</file>