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</p:sldIdLst>
  <p:sldSz cy="6858000" cx="9144000"/>
  <p:notesSz cx="7302500" cy="9586900"/>
  <p:embeddedFontLst>
    <p:embeddedFont>
      <p:font typeface="Arial Narrow"/>
      <p:regular r:id="rId65"/>
      <p:bold r:id="rId66"/>
      <p:italic r:id="rId67"/>
      <p:boldItalic r:id="rId6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72">
          <p15:clr>
            <a:srgbClr val="000000"/>
          </p15:clr>
        </p15:guide>
        <p15:guide id="2" pos="33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72" orient="horz"/>
        <p:guide pos="33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font" Target="fonts/ArialNarrow-bold.fntdata"/><Relationship Id="rId21" Type="http://schemas.openxmlformats.org/officeDocument/2006/relationships/slide" Target="slides/slide16.xml"/><Relationship Id="rId65" Type="http://schemas.openxmlformats.org/officeDocument/2006/relationships/font" Target="fonts/ArialNarrow-regular.fntdata"/><Relationship Id="rId24" Type="http://schemas.openxmlformats.org/officeDocument/2006/relationships/slide" Target="slides/slide19.xml"/><Relationship Id="rId68" Type="http://schemas.openxmlformats.org/officeDocument/2006/relationships/font" Target="fonts/ArialNarrow-boldItalic.fntdata"/><Relationship Id="rId23" Type="http://schemas.openxmlformats.org/officeDocument/2006/relationships/slide" Target="slides/slide18.xml"/><Relationship Id="rId67" Type="http://schemas.openxmlformats.org/officeDocument/2006/relationships/font" Target="fonts/ArialNarrow-italic.fntdata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4114800" y="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4" name="Shape 274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6" name="Shape 286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Shape 316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5" name="Shape 345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4" name="Shape 36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72" name="Shape 372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3" name="Shape 373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9" name="Shape 379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5" name="Shape 385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2" name="Shape 392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2" name="Shape 402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3" name="Shape 433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41" name="Shape 441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2" name="Shape 442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8" name="Shape 44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5" name="Shape 465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1" name="Shape 471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7" name="Shape 47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4" name="Shape 48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90" name="Shape 49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1" name="Shape 491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7" name="Shape 49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4" name="Shape 50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2" name="Shape 512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Shape 558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9" name="Shape 559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0" name="Shape 60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2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44" name="Shape 64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8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Shape 69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0" name="Shape 70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0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Shape 731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32" name="Shape 732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5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Shape 77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77" name="Shape 77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0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Shape 821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22" name="Shape 822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8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Shape 82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30" name="Shape 83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9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Shape 840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41" name="Shape 841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7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Shape 848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49" name="Shape 849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8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Shape 859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0" name="Shape 860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6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Shape 86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8" name="Shape 868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2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Shape 873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4" name="Shape 87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8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Shape 87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0" name="Shape 88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6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Shape 887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8" name="Shape 88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4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Shape 89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6" name="Shape 896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2" name="Shape 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Shape 903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04" name="Shape 90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x="685800" y="170801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685800" y="3886200"/>
            <a:ext cx="767749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 rot="5400000">
            <a:off x="1858962" y="-100013"/>
            <a:ext cx="4972050" cy="789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 rot="5400000">
            <a:off x="4998244" y="2188369"/>
            <a:ext cx="6105525" cy="218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 rot="5400000">
            <a:off x="548482" y="76994"/>
            <a:ext cx="6105525" cy="6408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, and 2 Content" type="objAndTwoObj">
  <p:cSld name="OBJECT_AND_TWO_OBJECT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662488" y="1362075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4662488" y="3924300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Content" type="txAndObj">
  <p:cSld name="TEXT_AND_OBJEC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3528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b="1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3528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b="1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0039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0039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57762" y="445070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052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Char char="⬛"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2418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4" name="Shape 4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7897813" y="-26988"/>
            <a:ext cx="1309687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8830843" y="6611779"/>
            <a:ext cx="33855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Bryant</a:t>
            </a:r>
            <a:r>
              <a:rPr b="0" i="0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O’Hallaron, Computer Systems: A Programmer’s Perspective, Third Edition</a:t>
            </a:r>
            <a:endParaRPr b="0" i="0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csapp.cs.cmu.edu/public/code.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2.png"/><Relationship Id="rId4" Type="http://schemas.openxmlformats.org/officeDocument/2006/relationships/hyperlink" Target="http://www.cs.cmu.edu/~213/oldexams/final-f11.pdf" TargetMode="External"/><Relationship Id="rId5" Type="http://schemas.openxmlformats.org/officeDocument/2006/relationships/hyperlink" Target="http://www.cs.cmu.edu/~213/oldexams/final-f11-sol.txt" TargetMode="Externa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685800" y="1708150"/>
            <a:ext cx="7772400" cy="1720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System-Level I/O</a:t>
            </a:r>
            <a:b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15-213: Introduction to Computer Systems	</a:t>
            </a:r>
            <a:b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Lecture, </a:t>
            </a:r>
            <a:r>
              <a:rPr b="0" lang="en-US" sz="2000"/>
              <a:t>June 28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201</a:t>
            </a:r>
            <a:r>
              <a:rPr b="0" lang="en-US" sz="2000"/>
              <a:t>8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685800" y="3886200"/>
            <a:ext cx="7678738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lang="en-US"/>
              <a:t>Brian Railing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Pathnames	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396875" y="1362075"/>
            <a:ext cx="8518525" cy="1914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Locations of files in the hierarchy denoted by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pathnames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Absolute pathname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starts with ‘/’ and denotes path from root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/home/droh/hello.c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Relative pathname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denotes path from current working directory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../home/droh/hello.c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 txBox="1"/>
          <p:nvPr/>
        </p:nvSpPr>
        <p:spPr>
          <a:xfrm>
            <a:off x="3962400" y="3505200"/>
            <a:ext cx="30779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174353" y="4229100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bin/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1143000" y="4229100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dev/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2376835" y="4229100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etc/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6" name="Shape 186"/>
          <p:cNvSpPr txBox="1"/>
          <p:nvPr/>
        </p:nvSpPr>
        <p:spPr>
          <a:xfrm>
            <a:off x="4457480" y="4229100"/>
            <a:ext cx="80031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home/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7095211" y="4229100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usr/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8" name="Shape 188"/>
          <p:cNvSpPr txBox="1"/>
          <p:nvPr/>
        </p:nvSpPr>
        <p:spPr>
          <a:xfrm>
            <a:off x="174353" y="4876800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bash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9" name="Shape 189"/>
          <p:cNvSpPr txBox="1"/>
          <p:nvPr/>
        </p:nvSpPr>
        <p:spPr>
          <a:xfrm>
            <a:off x="1143000" y="4876800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tty1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0" name="Shape 190"/>
          <p:cNvSpPr txBox="1"/>
          <p:nvPr/>
        </p:nvSpPr>
        <p:spPr>
          <a:xfrm>
            <a:off x="1957514" y="4876800"/>
            <a:ext cx="80031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group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2734150" y="4876800"/>
            <a:ext cx="9234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passwd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2" name="Shape 192"/>
          <p:cNvSpPr txBox="1"/>
          <p:nvPr/>
        </p:nvSpPr>
        <p:spPr>
          <a:xfrm>
            <a:off x="4029550" y="4876800"/>
            <a:ext cx="80031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droh/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3" name="Shape 193"/>
          <p:cNvSpPr txBox="1"/>
          <p:nvPr/>
        </p:nvSpPr>
        <p:spPr>
          <a:xfrm>
            <a:off x="4897019" y="4876800"/>
            <a:ext cx="104658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bryant/</a:t>
            </a:r>
            <a:endParaRPr b="1" sz="1600">
              <a:solidFill>
                <a:srgbClr val="3333C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4" name="Shape 194"/>
          <p:cNvSpPr txBox="1"/>
          <p:nvPr/>
        </p:nvSpPr>
        <p:spPr>
          <a:xfrm>
            <a:off x="6096000" y="4876800"/>
            <a:ext cx="11697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include/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5" name="Shape 195"/>
          <p:cNvSpPr txBox="1"/>
          <p:nvPr/>
        </p:nvSpPr>
        <p:spPr>
          <a:xfrm>
            <a:off x="7781011" y="4876800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bin/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6" name="Shape 196"/>
          <p:cNvSpPr txBox="1"/>
          <p:nvPr/>
        </p:nvSpPr>
        <p:spPr>
          <a:xfrm>
            <a:off x="5638800" y="5715000"/>
            <a:ext cx="104658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stdio.h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7842576" y="5715000"/>
            <a:ext cx="55405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vim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6875661" y="5715000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9" name="Shape 199"/>
          <p:cNvSpPr txBox="1"/>
          <p:nvPr/>
        </p:nvSpPr>
        <p:spPr>
          <a:xfrm>
            <a:off x="6629400" y="6595646"/>
            <a:ext cx="11697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unistd.h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00" name="Shape 200"/>
          <p:cNvCxnSpPr>
            <a:stCxn id="182" idx="2"/>
            <a:endCxn id="183" idx="0"/>
          </p:cNvCxnSpPr>
          <p:nvPr/>
        </p:nvCxnSpPr>
        <p:spPr>
          <a:xfrm flipH="1">
            <a:off x="512999" y="3843754"/>
            <a:ext cx="3603300" cy="3852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1" name="Shape 201"/>
          <p:cNvCxnSpPr>
            <a:stCxn id="182" idx="2"/>
            <a:endCxn id="184" idx="0"/>
          </p:cNvCxnSpPr>
          <p:nvPr/>
        </p:nvCxnSpPr>
        <p:spPr>
          <a:xfrm flipH="1">
            <a:off x="1481699" y="3843754"/>
            <a:ext cx="2634600" cy="3852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2" name="Shape 202"/>
          <p:cNvCxnSpPr>
            <a:stCxn id="182" idx="2"/>
            <a:endCxn id="185" idx="0"/>
          </p:cNvCxnSpPr>
          <p:nvPr/>
        </p:nvCxnSpPr>
        <p:spPr>
          <a:xfrm flipH="1">
            <a:off x="2715299" y="3843754"/>
            <a:ext cx="1401000" cy="3852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3" name="Shape 203"/>
          <p:cNvCxnSpPr>
            <a:stCxn id="182" idx="2"/>
            <a:endCxn id="186" idx="0"/>
          </p:cNvCxnSpPr>
          <p:nvPr/>
        </p:nvCxnSpPr>
        <p:spPr>
          <a:xfrm>
            <a:off x="4116299" y="3843754"/>
            <a:ext cx="741300" cy="3852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4" name="Shape 204"/>
          <p:cNvCxnSpPr>
            <a:stCxn id="182" idx="2"/>
            <a:endCxn id="187" idx="0"/>
          </p:cNvCxnSpPr>
          <p:nvPr/>
        </p:nvCxnSpPr>
        <p:spPr>
          <a:xfrm>
            <a:off x="4116299" y="3843754"/>
            <a:ext cx="3317400" cy="3852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5" name="Shape 205"/>
          <p:cNvCxnSpPr>
            <a:stCxn id="186" idx="2"/>
            <a:endCxn id="192" idx="0"/>
          </p:cNvCxnSpPr>
          <p:nvPr/>
        </p:nvCxnSpPr>
        <p:spPr>
          <a:xfrm flipH="1">
            <a:off x="4429840" y="4567654"/>
            <a:ext cx="427800" cy="309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6" name="Shape 206"/>
          <p:cNvCxnSpPr>
            <a:stCxn id="186" idx="2"/>
            <a:endCxn id="193" idx="0"/>
          </p:cNvCxnSpPr>
          <p:nvPr/>
        </p:nvCxnSpPr>
        <p:spPr>
          <a:xfrm>
            <a:off x="4857640" y="4567654"/>
            <a:ext cx="562800" cy="309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7" name="Shape 207"/>
          <p:cNvCxnSpPr>
            <a:stCxn id="192" idx="2"/>
          </p:cNvCxnSpPr>
          <p:nvPr/>
        </p:nvCxnSpPr>
        <p:spPr>
          <a:xfrm>
            <a:off x="4429709" y="5215354"/>
            <a:ext cx="0" cy="5376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8" name="Shape 208"/>
          <p:cNvCxnSpPr>
            <a:stCxn id="183" idx="2"/>
            <a:endCxn id="188" idx="0"/>
          </p:cNvCxnSpPr>
          <p:nvPr/>
        </p:nvCxnSpPr>
        <p:spPr>
          <a:xfrm>
            <a:off x="512948" y="4567654"/>
            <a:ext cx="0" cy="309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9" name="Shape 209"/>
          <p:cNvCxnSpPr>
            <a:stCxn id="184" idx="2"/>
            <a:endCxn id="189" idx="0"/>
          </p:cNvCxnSpPr>
          <p:nvPr/>
        </p:nvCxnSpPr>
        <p:spPr>
          <a:xfrm>
            <a:off x="1481595" y="4567654"/>
            <a:ext cx="0" cy="309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0" name="Shape 210"/>
          <p:cNvCxnSpPr>
            <a:stCxn id="185" idx="2"/>
            <a:endCxn id="190" idx="0"/>
          </p:cNvCxnSpPr>
          <p:nvPr/>
        </p:nvCxnSpPr>
        <p:spPr>
          <a:xfrm flipH="1">
            <a:off x="2357529" y="4567654"/>
            <a:ext cx="357900" cy="309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1" name="Shape 211"/>
          <p:cNvCxnSpPr>
            <a:stCxn id="185" idx="2"/>
            <a:endCxn id="191" idx="0"/>
          </p:cNvCxnSpPr>
          <p:nvPr/>
        </p:nvCxnSpPr>
        <p:spPr>
          <a:xfrm>
            <a:off x="2715429" y="4567654"/>
            <a:ext cx="480300" cy="309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2" name="Shape 212"/>
          <p:cNvCxnSpPr>
            <a:stCxn id="187" idx="2"/>
            <a:endCxn id="194" idx="0"/>
          </p:cNvCxnSpPr>
          <p:nvPr/>
        </p:nvCxnSpPr>
        <p:spPr>
          <a:xfrm flipH="1">
            <a:off x="6680805" y="4567654"/>
            <a:ext cx="753000" cy="309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3" name="Shape 213"/>
          <p:cNvCxnSpPr>
            <a:stCxn id="187" idx="2"/>
            <a:endCxn id="195" idx="0"/>
          </p:cNvCxnSpPr>
          <p:nvPr/>
        </p:nvCxnSpPr>
        <p:spPr>
          <a:xfrm>
            <a:off x="7433805" y="4567654"/>
            <a:ext cx="685800" cy="309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4" name="Shape 214"/>
          <p:cNvCxnSpPr>
            <a:stCxn id="194" idx="2"/>
            <a:endCxn id="196" idx="0"/>
          </p:cNvCxnSpPr>
          <p:nvPr/>
        </p:nvCxnSpPr>
        <p:spPr>
          <a:xfrm flipH="1">
            <a:off x="6162155" y="5215354"/>
            <a:ext cx="518700" cy="4995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5" name="Shape 215"/>
          <p:cNvCxnSpPr>
            <a:stCxn id="194" idx="2"/>
            <a:endCxn id="198" idx="0"/>
          </p:cNvCxnSpPr>
          <p:nvPr/>
        </p:nvCxnSpPr>
        <p:spPr>
          <a:xfrm>
            <a:off x="6680855" y="5215354"/>
            <a:ext cx="533400" cy="4995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6" name="Shape 216"/>
          <p:cNvCxnSpPr>
            <a:stCxn id="195" idx="2"/>
            <a:endCxn id="197" idx="0"/>
          </p:cNvCxnSpPr>
          <p:nvPr/>
        </p:nvCxnSpPr>
        <p:spPr>
          <a:xfrm>
            <a:off x="8119605" y="5215354"/>
            <a:ext cx="0" cy="4995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7" name="Shape 217"/>
          <p:cNvCxnSpPr>
            <a:stCxn id="198" idx="2"/>
            <a:endCxn id="199" idx="0"/>
          </p:cNvCxnSpPr>
          <p:nvPr/>
        </p:nvCxnSpPr>
        <p:spPr>
          <a:xfrm>
            <a:off x="7214255" y="6053554"/>
            <a:ext cx="0" cy="5421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8" name="Shape 218"/>
          <p:cNvSpPr txBox="1"/>
          <p:nvPr/>
        </p:nvSpPr>
        <p:spPr>
          <a:xfrm>
            <a:off x="3906419" y="5715000"/>
            <a:ext cx="104658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hello.c</a:t>
            </a:r>
            <a:endParaRPr b="1" sz="16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9" name="Shape 219"/>
          <p:cNvSpPr txBox="1"/>
          <p:nvPr/>
        </p:nvSpPr>
        <p:spPr>
          <a:xfrm>
            <a:off x="6227506" y="3474422"/>
            <a:ext cx="244159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cwd: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/home/bryant</a:t>
            </a:r>
            <a:endParaRPr b="1" sz="1800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356286" y="493712"/>
            <a:ext cx="649605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Opening Files</a:t>
            </a:r>
            <a:endParaRPr/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366713" y="1296988"/>
            <a:ext cx="8624887" cy="5256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Opening a file informs the kernel that you are getting ready to access that file</a:t>
            </a:r>
            <a:endParaRPr/>
          </a:p>
          <a:p>
            <a:pPr indent="-251459" lvl="0" marL="342900" marR="0" rtl="0" algn="l">
              <a:lnSpc>
                <a:spcPct val="85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lnSpc>
                <a:spcPct val="85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lnSpc>
                <a:spcPct val="85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lnSpc>
                <a:spcPct val="85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lnSpc>
                <a:spcPct val="85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5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 a small identifying integer </a:t>
            </a: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file descriptor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fd == -1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indicates that an error occurred</a:t>
            </a:r>
            <a:endParaRPr/>
          </a:p>
          <a:p>
            <a:pPr indent="-342900" lvl="0" marL="342900" marR="0" rtl="0" algn="l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process created by a Linux shell begins life with three open files associated with a terminal: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0: standard input (stdin)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1: standard output (stdout)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2: standard error (stderr)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821724" y="2057400"/>
            <a:ext cx="6324600" cy="1584325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fd;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file descriptor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((fd = open("/etc/hosts", O_RDONLY)) &lt; 0) 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perror("open");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exit(1);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381000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Closing Files</a:t>
            </a:r>
            <a:endParaRPr/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Closing a file informs the kernel that you are finished accessing that file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Closing an already closed file is a recipe for disaster in threaded programs (more on this later)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Moral: Always check return codes, even for seemingly benign functions such as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close()</a:t>
            </a:r>
            <a:endParaRPr/>
          </a:p>
        </p:txBody>
      </p:sp>
      <p:sp>
        <p:nvSpPr>
          <p:cNvPr id="233" name="Shape 233"/>
          <p:cNvSpPr txBox="1"/>
          <p:nvPr/>
        </p:nvSpPr>
        <p:spPr>
          <a:xfrm>
            <a:off x="838200" y="2286000"/>
            <a:ext cx="6324600" cy="1828800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fd; 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file descriptor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retval;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return value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((retval = close(fd)) &lt; 0)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perror("close");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exit(1);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381000" y="457200"/>
            <a:ext cx="6496050" cy="573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Files</a:t>
            </a:r>
            <a:endParaRPr/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379413" y="1219200"/>
            <a:ext cx="8307387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a file copies bytes from the current file position to memory, and then updates file position</a:t>
            </a:r>
            <a:endParaRPr/>
          </a:p>
          <a:p>
            <a:pPr indent="-251459" lvl="0" marL="342900" marR="0" rtl="0" algn="l">
              <a:lnSpc>
                <a:spcPct val="85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lnSpc>
                <a:spcPct val="85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lnSpc>
                <a:spcPct val="85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lnSpc>
                <a:spcPct val="85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lnSpc>
                <a:spcPct val="85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lnSpc>
                <a:spcPct val="85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lnSpc>
                <a:spcPct val="85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lnSpc>
                <a:spcPct val="85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5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 number of bytes read from file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fd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into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buf</a:t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type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signed integer</a:t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nbytes &lt; 0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indicates that an error occurred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1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Short counts</a:t>
            </a:r>
            <a:r>
              <a:rPr b="1" i="0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nbytes &lt; sizeof(buf)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are possible and are not errors!</a:t>
            </a:r>
            <a:endParaRPr/>
          </a:p>
        </p:txBody>
      </p:sp>
      <p:sp>
        <p:nvSpPr>
          <p:cNvPr id="240" name="Shape 240"/>
          <p:cNvSpPr txBox="1"/>
          <p:nvPr/>
        </p:nvSpPr>
        <p:spPr>
          <a:xfrm>
            <a:off x="834424" y="2085975"/>
            <a:ext cx="6076950" cy="2562225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buf[512];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fd;   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file descriptor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nbytes;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number of bytes read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Open file fd ... 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Then read up to 512 bytes from file fd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((nbytes = read(fd, buf, sizeof(buf))) &lt; 0) 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perror("read");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exit(1);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381000" y="457200"/>
            <a:ext cx="6634163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 Files</a:t>
            </a:r>
            <a:endParaRPr/>
          </a:p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381000" y="1143000"/>
            <a:ext cx="8548687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 a file copies bytes from memory to the current file position, and then updates current file position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 number of bytes written from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buf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file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fd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nbytes &lt; 0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indicates that an error occurred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with reads, short counts are possible and are not errors!</a:t>
            </a:r>
            <a:endParaRPr/>
          </a:p>
        </p:txBody>
      </p:sp>
      <p:sp>
        <p:nvSpPr>
          <p:cNvPr id="247" name="Shape 247"/>
          <p:cNvSpPr txBox="1"/>
          <p:nvPr/>
        </p:nvSpPr>
        <p:spPr>
          <a:xfrm>
            <a:off x="831549" y="2133600"/>
            <a:ext cx="6565900" cy="2562225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buf[512];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fd;   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file descriptor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nbytes;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number of bytes read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Open the file fd ...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Then write up to 512 bytes from buf to file fd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((nbytes = write(fd, buf, sizeof(buf)) &lt; 0)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perror("write");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exit(1);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Simple Unix I/O example</a:t>
            </a:r>
            <a:endParaRPr/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381000" y="1143000"/>
            <a:ext cx="86106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Copying stdin to stdout, one byte at a time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990600" y="2057400"/>
            <a:ext cx="6461125" cy="2554545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"csapp.h"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(read(STDIN_FILENO, &amp;c, 1) != 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write(STDOUT_FILENO, &amp;c,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exit(0);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255" name="Shape 255"/>
          <p:cNvGrpSpPr/>
          <p:nvPr/>
        </p:nvGrpSpPr>
        <p:grpSpPr>
          <a:xfrm>
            <a:off x="2286000" y="3505200"/>
            <a:ext cx="6417753" cy="2039990"/>
            <a:chOff x="2286000" y="3505200"/>
            <a:chExt cx="6417753" cy="2039990"/>
          </a:xfrm>
        </p:grpSpPr>
        <p:sp>
          <p:nvSpPr>
            <p:cNvPr id="256" name="Shape 256"/>
            <p:cNvSpPr/>
            <p:nvPr/>
          </p:nvSpPr>
          <p:spPr>
            <a:xfrm>
              <a:off x="2286000" y="3505200"/>
              <a:ext cx="457200" cy="685800"/>
            </a:xfrm>
            <a:prstGeom prst="noSmoking">
              <a:avLst>
                <a:gd fmla="val 18750" name="adj"/>
              </a:avLst>
            </a:prstGeom>
            <a:solidFill>
              <a:srgbClr val="FF0000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Shape 257"/>
            <p:cNvSpPr txBox="1"/>
            <p:nvPr/>
          </p:nvSpPr>
          <p:spPr>
            <a:xfrm>
              <a:off x="2774373" y="5083525"/>
              <a:ext cx="592938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Always check return codes from system calls!</a:t>
              </a:r>
              <a:endParaRPr b="1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Simple Unix I/O example</a:t>
            </a:r>
            <a:endParaRPr/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381000" y="1143000"/>
            <a:ext cx="86106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Copying stdin to stdout, one byte at a time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Shape 264"/>
          <p:cNvSpPr txBox="1"/>
          <p:nvPr/>
        </p:nvSpPr>
        <p:spPr>
          <a:xfrm>
            <a:off x="990600" y="2057400"/>
            <a:ext cx="6461125" cy="2554545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"csapp.h"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(Read(STDIN_FILENO, &amp;c, 1) != 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Write(STDOUT_FILENO, &amp;c,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exit(0);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type="title"/>
          </p:nvPr>
        </p:nvSpPr>
        <p:spPr>
          <a:xfrm>
            <a:off x="381000" y="4572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Short Counts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388637" y="1295400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 counts can occur in these situations: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Encountering (end-of-file) EOF on reads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text lines from a terminal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and writing network sockets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 counts never occur in these situations: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from disk files (except for EOF)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 to disk files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 practice is to always allow for short counts.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Unix I/O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RIO (robust I/O) package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Standard I/O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Which I/O when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Metadata, sharing, and redirection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357018" y="435678"/>
            <a:ext cx="8710782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RIO Package </a:t>
            </a:r>
            <a:r>
              <a:rPr b="1" i="0" lang="en-US" sz="3600" u="none" cap="none" strike="noStrike">
                <a:solidFill>
                  <a:srgbClr val="606060"/>
                </a:solidFill>
                <a:latin typeface="Calibri"/>
                <a:ea typeface="Calibri"/>
                <a:cs typeface="Calibri"/>
                <a:sym typeface="Calibri"/>
              </a:rPr>
              <a:t>(15-213/CS:APP Package)</a:t>
            </a:r>
            <a:endParaRPr b="1" i="0" sz="3600" u="none" cap="none" strike="noStrike">
              <a:solidFill>
                <a:srgbClr val="606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RIO is a set of wrappers that provide efficient and robust I/O in apps, such as network programs that are subject to short counts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RIO provides two different kinds of functions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Unbuffered input and output of binary data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rio_writen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Buffered input of text lines and binary data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rio_readlineb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rio_readnb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Buffered RIO routines are thread-safe and can be interleaved arbitrarily on the same descriptor</a:t>
            </a:r>
            <a:endParaRPr/>
          </a:p>
          <a:p>
            <a:pPr indent="-1270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Download from </a:t>
            </a:r>
            <a:r>
              <a:rPr b="1" i="0" lang="en-US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http://csapp.cs.cmu.edu/3e/code.html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→  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src/csapp.c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include/csapp.h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Today: Unix I/O and C Standard I/O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234769" y="1295400"/>
            <a:ext cx="87503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sets: system-level and C level 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Robust I/O (RIO): 15-213 special wrappers</a:t>
            </a:r>
            <a:b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coding practice: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handles error checking, signals, and 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“short counts”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2740025" y="3675063"/>
            <a:ext cx="4041775" cy="1577975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2740025" y="5253038"/>
            <a:ext cx="4041775" cy="685800"/>
          </a:xfrm>
          <a:prstGeom prst="rect">
            <a:avLst/>
          </a:prstGeom>
          <a:solidFill>
            <a:srgbClr val="E5E5E5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Unix I/O functions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(accessed via system calls)</a:t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2741913" y="4567238"/>
            <a:ext cx="1447800" cy="685800"/>
          </a:xfrm>
          <a:prstGeom prst="rect">
            <a:avLst/>
          </a:prstGeom>
          <a:solidFill>
            <a:srgbClr val="D5F1CF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I/O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functions</a:t>
            </a:r>
            <a:endParaRPr/>
          </a:p>
        </p:txBody>
      </p:sp>
      <p:sp>
        <p:nvSpPr>
          <p:cNvPr id="77" name="Shape 77"/>
          <p:cNvSpPr txBox="1"/>
          <p:nvPr/>
        </p:nvSpPr>
        <p:spPr>
          <a:xfrm>
            <a:off x="3254439" y="3886200"/>
            <a:ext cx="29939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application program</a:t>
            </a:r>
            <a:endParaRPr/>
          </a:p>
        </p:txBody>
      </p:sp>
      <p:sp>
        <p:nvSpPr>
          <p:cNvPr id="78" name="Shape 78"/>
          <p:cNvSpPr txBox="1"/>
          <p:nvPr/>
        </p:nvSpPr>
        <p:spPr>
          <a:xfrm>
            <a:off x="241300" y="3213100"/>
            <a:ext cx="1989138" cy="1816100"/>
          </a:xfrm>
          <a:prstGeom prst="rect">
            <a:avLst/>
          </a:prstGeom>
          <a:solidFill>
            <a:srgbClr val="D5F1C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fopen  fdopen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fread  fwrite fscanf fprintf  sscanf sprintf fgets  fputs fflush fseek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fclose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530225" y="5181600"/>
            <a:ext cx="1663700" cy="838200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open   read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write  lseek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stat   close</a:t>
            </a:r>
            <a:endParaRPr/>
          </a:p>
        </p:txBody>
      </p:sp>
      <p:cxnSp>
        <p:nvCxnSpPr>
          <p:cNvPr id="80" name="Shape 80"/>
          <p:cNvCxnSpPr/>
          <p:nvPr/>
        </p:nvCxnSpPr>
        <p:spPr>
          <a:xfrm rot="10800000">
            <a:off x="2230438" y="5602288"/>
            <a:ext cx="474662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med" w="med" type="none"/>
            <a:tailEnd len="med" w="med" type="triangle"/>
          </a:ln>
        </p:spPr>
      </p:cxnSp>
      <p:sp>
        <p:nvSpPr>
          <p:cNvPr id="81" name="Shape 81"/>
          <p:cNvSpPr txBox="1"/>
          <p:nvPr/>
        </p:nvSpPr>
        <p:spPr>
          <a:xfrm>
            <a:off x="7150100" y="4252913"/>
            <a:ext cx="1841500" cy="1327150"/>
          </a:xfrm>
          <a:prstGeom prst="rect">
            <a:avLst/>
          </a:prstGeom>
          <a:solidFill>
            <a:srgbClr val="F1C7C7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rio_writen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rio_readinitb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rio_readlineb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rio_readnb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5334000" y="4567238"/>
            <a:ext cx="1447800" cy="685800"/>
          </a:xfrm>
          <a:prstGeom prst="rect">
            <a:avLst/>
          </a:prstGeom>
          <a:solidFill>
            <a:srgbClr val="F1C7C7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RIO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functions</a:t>
            </a:r>
            <a:endParaRPr/>
          </a:p>
        </p:txBody>
      </p:sp>
      <p:cxnSp>
        <p:nvCxnSpPr>
          <p:cNvPr id="83" name="Shape 83"/>
          <p:cNvCxnSpPr/>
          <p:nvPr/>
        </p:nvCxnSpPr>
        <p:spPr>
          <a:xfrm rot="10800000">
            <a:off x="2260600" y="4102100"/>
            <a:ext cx="482600" cy="7493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84" name="Shape 84"/>
          <p:cNvCxnSpPr/>
          <p:nvPr/>
        </p:nvCxnSpPr>
        <p:spPr>
          <a:xfrm>
            <a:off x="6794500" y="4914900"/>
            <a:ext cx="3683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Unbuffered RIO Input and Output</a:t>
            </a:r>
            <a:endParaRPr/>
          </a:p>
        </p:txBody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366713" y="1220788"/>
            <a:ext cx="8701087" cy="5180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 interface as Unix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read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write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Especially useful for transferring data on network sockets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 short count only if it encounters EOF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use it when you know how many bytes to read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rio_writen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 returns a short count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Calls to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rio_writen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interleaved arbitrarily on the same descriptor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Shape 290"/>
          <p:cNvSpPr txBox="1"/>
          <p:nvPr/>
        </p:nvSpPr>
        <p:spPr>
          <a:xfrm>
            <a:off x="818592" y="2316540"/>
            <a:ext cx="7478970" cy="1569660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rio_readn(int fd, void *usrbuf, size_t 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rio_writen(int fd, void *usrbuf, size_t 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b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Return: num. bytes transferred if OK,</a:t>
            </a:r>
            <a:r>
              <a:rPr b="1" i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b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0 on EOF (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r>
              <a:rPr b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 only), -1 on error</a:t>
            </a:r>
            <a:r>
              <a:rPr b="1" i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228600" y="3048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Implementation of </a:t>
            </a: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endParaRPr/>
          </a:p>
        </p:txBody>
      </p:sp>
      <p:sp>
        <p:nvSpPr>
          <p:cNvPr id="296" name="Shape 296"/>
          <p:cNvSpPr txBox="1"/>
          <p:nvPr/>
        </p:nvSpPr>
        <p:spPr>
          <a:xfrm>
            <a:off x="357018" y="990600"/>
            <a:ext cx="8710782" cy="5755422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 * rio_readn - Robustly read n bytes (unbuffered)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rio_readn(int fd, void *usrbuf, size_t n)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size_t nleft = n;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ssize_t nread;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*bufp = usrbuf;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while (nleft &gt; 0) 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if ((nread = </a:t>
            </a:r>
            <a:r>
              <a:rPr b="1" lang="en-US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read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(fd, bufp, nleft)) &lt; 0)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  </a:t>
            </a:r>
            <a:r>
              <a:rPr b="1" lang="en-US" sz="16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if (errno == EINTR)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Interrupted by sig handler return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nread = 0;   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and call read() again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  else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return -1;   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errno set by read() */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1" lang="en-US" sz="16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else if (nread == 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  break;          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EOF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nleft -= nread;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bufp += nread;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(n - nleft);     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Return &gt;= 0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297" name="Shape 297"/>
          <p:cNvSpPr txBox="1"/>
          <p:nvPr/>
        </p:nvSpPr>
        <p:spPr>
          <a:xfrm>
            <a:off x="7913480" y="6376690"/>
            <a:ext cx="115432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csapp.c</a:t>
            </a:r>
            <a:endParaRPr b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Buffered RIO Input Functions</a:t>
            </a:r>
            <a:endParaRPr/>
          </a:p>
        </p:txBody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362936" y="1219200"/>
            <a:ext cx="8307388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Efficiently read text lines and binary data from a file partially cached in an internal memory buffer</a:t>
            </a:r>
            <a:endParaRPr/>
          </a:p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460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rio_readlineb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reads a </a:t>
            </a:r>
            <a:r>
              <a:rPr b="1" i="1" lang="en-US" sz="2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text line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up to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maxlen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bytes from file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fd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stores the line in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usrbuf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Especially useful for reading text lines from network sockets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Stopping conditions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maxlen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bytes read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EOF encountered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Newline (‘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\n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’) encountered</a:t>
            </a:r>
            <a:endParaRPr/>
          </a:p>
          <a:p>
            <a:pPr indent="-1270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Shape 304"/>
          <p:cNvSpPr txBox="1"/>
          <p:nvPr/>
        </p:nvSpPr>
        <p:spPr>
          <a:xfrm>
            <a:off x="106363" y="4132263"/>
            <a:ext cx="92075" cy="420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5" name="Shape 305"/>
          <p:cNvSpPr txBox="1"/>
          <p:nvPr/>
        </p:nvSpPr>
        <p:spPr>
          <a:xfrm>
            <a:off x="481914" y="2057400"/>
            <a:ext cx="7745069" cy="2062103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rio_readinitb(rio_t *rp, int fd);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rio_readlineb(rio_t *rp, void *usrbuf, size_t maxlen);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rio_readnb(rio_t *rp, void *usrbuf, size_t 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</a:t>
            </a:r>
            <a:r>
              <a:rPr b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Return: num. bytes read if OK, 0 on EOF, -1 on error</a:t>
            </a:r>
            <a:endParaRPr b="1" i="1" sz="1600">
              <a:solidFill>
                <a:srgbClr val="99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Buffered RIO Input Functions (cont)</a:t>
            </a:r>
            <a:endParaRPr/>
          </a:p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304800" y="3429000"/>
            <a:ext cx="8307388" cy="28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rio_readnb</a:t>
            </a:r>
            <a:r>
              <a:rPr b="0" i="0" lang="en-US" sz="2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reads up to </a:t>
            </a:r>
            <a:r>
              <a:rPr b="1" i="0" lang="en-US" sz="20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b="0" i="0" lang="en-US" sz="2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1" lang="en-US" sz="2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bytes</a:t>
            </a:r>
            <a:r>
              <a:rPr b="0" i="0" lang="en-US" sz="2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file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fd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Stopping conditions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maxlen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bytes read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EOF encountered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Calls to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rio_readlineb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rio_readnb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can be interleaved arbitrarily on the same descriptor</a:t>
            </a:r>
            <a:endParaRPr/>
          </a:p>
          <a:p>
            <a:pPr indent="-228600" lvl="2" marL="1143000" marR="0" rtl="0" algn="l">
              <a:lnSpc>
                <a:spcPct val="97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6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Warning: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interleave with calls to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106363" y="4132263"/>
            <a:ext cx="92075" cy="420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3" name="Shape 313"/>
          <p:cNvSpPr txBox="1"/>
          <p:nvPr/>
        </p:nvSpPr>
        <p:spPr>
          <a:xfrm>
            <a:off x="533400" y="1366897"/>
            <a:ext cx="7745069" cy="2062103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rio_readinitb(rio_t *rp, int fd);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rio_readlineb(rio_t *rp, void *usrbuf, size_t maxlen);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rio_readnb(rio_t *rp, void *usrbuf, size_t 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</a:t>
            </a:r>
            <a:r>
              <a:rPr b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Return: num. bytes read if OK, 0 on EOF, -1 on error</a:t>
            </a:r>
            <a:endParaRPr b="1" i="1" sz="1600">
              <a:solidFill>
                <a:srgbClr val="99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/>
          <p:nvPr/>
        </p:nvSpPr>
        <p:spPr>
          <a:xfrm>
            <a:off x="4724400" y="3040062"/>
            <a:ext cx="2362200" cy="441325"/>
          </a:xfrm>
          <a:prstGeom prst="rect">
            <a:avLst/>
          </a:prstGeom>
          <a:solidFill>
            <a:srgbClr val="F1C7C7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unread</a:t>
            </a:r>
            <a:endParaRPr/>
          </a:p>
        </p:txBody>
      </p:sp>
      <p:sp>
        <p:nvSpPr>
          <p:cNvPr id="319" name="Shape 319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Buffered I/O: Implementation</a:t>
            </a:r>
            <a:endParaRPr/>
          </a:p>
        </p:txBody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x="290513" y="1220788"/>
            <a:ext cx="8307387" cy="3960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reading from file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has associated buffer to hold bytes that have been read from file but not yet read by user code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Layered on Unix file: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Shape 321"/>
          <p:cNvSpPr/>
          <p:nvPr/>
        </p:nvSpPr>
        <p:spPr>
          <a:xfrm>
            <a:off x="2362200" y="3040062"/>
            <a:ext cx="2362200" cy="441325"/>
          </a:xfrm>
          <a:prstGeom prst="rect">
            <a:avLst/>
          </a:prstGeom>
          <a:solidFill>
            <a:srgbClr val="D5F1CF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already read</a:t>
            </a: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2362200" y="3040062"/>
            <a:ext cx="6096000" cy="441325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Shape 323"/>
          <p:cNvSpPr txBox="1"/>
          <p:nvPr/>
        </p:nvSpPr>
        <p:spPr>
          <a:xfrm>
            <a:off x="1498697" y="3056538"/>
            <a:ext cx="84702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Buffer</a:t>
            </a:r>
            <a:endParaRPr/>
          </a:p>
        </p:txBody>
      </p:sp>
      <p:sp>
        <p:nvSpPr>
          <p:cNvPr id="324" name="Shape 324"/>
          <p:cNvSpPr/>
          <p:nvPr/>
        </p:nvSpPr>
        <p:spPr>
          <a:xfrm rot="5400000">
            <a:off x="1978110" y="3418829"/>
            <a:ext cx="304800" cy="461665"/>
          </a:xfrm>
          <a:custGeom>
            <a:pathLst>
              <a:path extrusionOk="0" fill="none" h="21600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extrusionOk="0" h="21600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Shape 325"/>
          <p:cNvSpPr/>
          <p:nvPr/>
        </p:nvSpPr>
        <p:spPr>
          <a:xfrm rot="5400000">
            <a:off x="4264110" y="3495029"/>
            <a:ext cx="457200" cy="461665"/>
          </a:xfrm>
          <a:custGeom>
            <a:pathLst>
              <a:path extrusionOk="0" fill="none" h="21600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extrusionOk="0" h="21600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Shape 326"/>
          <p:cNvSpPr/>
          <p:nvPr/>
        </p:nvSpPr>
        <p:spPr>
          <a:xfrm>
            <a:off x="720810" y="3649662"/>
            <a:ext cx="1039813" cy="312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rio_buf</a:t>
            </a:r>
            <a:endParaRPr/>
          </a:p>
        </p:txBody>
      </p:sp>
      <p:sp>
        <p:nvSpPr>
          <p:cNvPr id="327" name="Shape 327"/>
          <p:cNvSpPr/>
          <p:nvPr/>
        </p:nvSpPr>
        <p:spPr>
          <a:xfrm>
            <a:off x="2702010" y="3802062"/>
            <a:ext cx="1600200" cy="312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rio_bufptr</a:t>
            </a:r>
            <a:endParaRPr/>
          </a:p>
        </p:txBody>
      </p:sp>
      <p:cxnSp>
        <p:nvCxnSpPr>
          <p:cNvPr id="328" name="Shape 328"/>
          <p:cNvCxnSpPr/>
          <p:nvPr/>
        </p:nvCxnSpPr>
        <p:spPr>
          <a:xfrm rot="10800000">
            <a:off x="4724400" y="2659062"/>
            <a:ext cx="0" cy="304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9" name="Shape 329"/>
          <p:cNvCxnSpPr/>
          <p:nvPr/>
        </p:nvCxnSpPr>
        <p:spPr>
          <a:xfrm rot="10800000">
            <a:off x="7086600" y="2659062"/>
            <a:ext cx="0" cy="304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0" name="Shape 330"/>
          <p:cNvCxnSpPr/>
          <p:nvPr/>
        </p:nvCxnSpPr>
        <p:spPr>
          <a:xfrm>
            <a:off x="4724400" y="2811462"/>
            <a:ext cx="2362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331" name="Shape 331"/>
          <p:cNvSpPr/>
          <p:nvPr/>
        </p:nvSpPr>
        <p:spPr>
          <a:xfrm>
            <a:off x="5257800" y="2659062"/>
            <a:ext cx="1219200" cy="3127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rio_cnt</a:t>
            </a:r>
            <a:endParaRPr/>
          </a:p>
        </p:txBody>
      </p:sp>
      <p:sp>
        <p:nvSpPr>
          <p:cNvPr id="332" name="Shape 332"/>
          <p:cNvSpPr/>
          <p:nvPr/>
        </p:nvSpPr>
        <p:spPr>
          <a:xfrm>
            <a:off x="5105400" y="5452646"/>
            <a:ext cx="2362200" cy="441325"/>
          </a:xfrm>
          <a:prstGeom prst="rect">
            <a:avLst/>
          </a:prstGeom>
          <a:solidFill>
            <a:srgbClr val="F1C7C7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unread</a:t>
            </a: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2743200" y="5452646"/>
            <a:ext cx="2362200" cy="441325"/>
          </a:xfrm>
          <a:prstGeom prst="rect">
            <a:avLst/>
          </a:prstGeom>
          <a:solidFill>
            <a:srgbClr val="D5F1CF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already read</a:t>
            </a: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762000" y="5452646"/>
            <a:ext cx="8229600" cy="441325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Shape 335"/>
          <p:cNvSpPr/>
          <p:nvPr/>
        </p:nvSpPr>
        <p:spPr>
          <a:xfrm>
            <a:off x="762000" y="5452646"/>
            <a:ext cx="1981200" cy="441325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in buffer</a:t>
            </a: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7467600" y="5452646"/>
            <a:ext cx="1524000" cy="441325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unseen</a:t>
            </a:r>
            <a:endParaRPr/>
          </a:p>
        </p:txBody>
      </p:sp>
      <p:sp>
        <p:nvSpPr>
          <p:cNvPr id="337" name="Shape 337"/>
          <p:cNvSpPr/>
          <p:nvPr/>
        </p:nvSpPr>
        <p:spPr>
          <a:xfrm rot="5400000">
            <a:off x="7007310" y="5907613"/>
            <a:ext cx="457200" cy="461665"/>
          </a:xfrm>
          <a:custGeom>
            <a:pathLst>
              <a:path extrusionOk="0" fill="none" h="21600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extrusionOk="0" h="21600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/>
          <p:nvPr/>
        </p:nvSpPr>
        <p:spPr>
          <a:xfrm>
            <a:off x="4378410" y="6214646"/>
            <a:ext cx="25908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File Position</a:t>
            </a:r>
            <a:endParaRPr/>
          </a:p>
        </p:txBody>
      </p:sp>
      <p:cxnSp>
        <p:nvCxnSpPr>
          <p:cNvPr id="339" name="Shape 339"/>
          <p:cNvCxnSpPr/>
          <p:nvPr/>
        </p:nvCxnSpPr>
        <p:spPr>
          <a:xfrm rot="10800000">
            <a:off x="2743200" y="5029200"/>
            <a:ext cx="0" cy="304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0" name="Shape 340"/>
          <p:cNvCxnSpPr/>
          <p:nvPr/>
        </p:nvCxnSpPr>
        <p:spPr>
          <a:xfrm rot="10800000">
            <a:off x="7467600" y="5029200"/>
            <a:ext cx="0" cy="304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1" name="Shape 341"/>
          <p:cNvCxnSpPr/>
          <p:nvPr/>
        </p:nvCxnSpPr>
        <p:spPr>
          <a:xfrm flipH="1" rot="10800000">
            <a:off x="2743200" y="5181600"/>
            <a:ext cx="4724400" cy="793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342" name="Shape 342"/>
          <p:cNvSpPr/>
          <p:nvPr/>
        </p:nvSpPr>
        <p:spPr>
          <a:xfrm>
            <a:off x="3886200" y="5029200"/>
            <a:ext cx="2667000" cy="3385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Buffered Portion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Buffered I/O: Declaration</a:t>
            </a:r>
            <a:endParaRPr/>
          </a:p>
        </p:txBody>
      </p:sp>
      <p:sp>
        <p:nvSpPr>
          <p:cNvPr id="348" name="Shape 348"/>
          <p:cNvSpPr txBox="1"/>
          <p:nvPr>
            <p:ph idx="1" type="body"/>
          </p:nvPr>
        </p:nvSpPr>
        <p:spPr>
          <a:xfrm>
            <a:off x="379413" y="1296988"/>
            <a:ext cx="8307387" cy="608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information contained in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452437" y="4267200"/>
            <a:ext cx="8539163" cy="1600200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typedef struct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rio_fd;            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descriptor for this internal buf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rio_cnt;           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unread bytes in internal buf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*rio_bufptr;      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next unread byte in internal buf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rio_buf[RIO_BUFSIZE];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internal buffer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rio_t;</a:t>
            </a:r>
            <a:endParaRPr/>
          </a:p>
        </p:txBody>
      </p:sp>
      <p:sp>
        <p:nvSpPr>
          <p:cNvPr id="350" name="Shape 350"/>
          <p:cNvSpPr/>
          <p:nvPr/>
        </p:nvSpPr>
        <p:spPr>
          <a:xfrm>
            <a:off x="4724400" y="2430462"/>
            <a:ext cx="2362200" cy="441325"/>
          </a:xfrm>
          <a:prstGeom prst="rect">
            <a:avLst/>
          </a:prstGeom>
          <a:solidFill>
            <a:srgbClr val="F1C7C7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unread</a:t>
            </a:r>
            <a:endParaRPr/>
          </a:p>
        </p:txBody>
      </p:sp>
      <p:sp>
        <p:nvSpPr>
          <p:cNvPr id="351" name="Shape 351"/>
          <p:cNvSpPr/>
          <p:nvPr/>
        </p:nvSpPr>
        <p:spPr>
          <a:xfrm>
            <a:off x="2362200" y="2430462"/>
            <a:ext cx="2362200" cy="441325"/>
          </a:xfrm>
          <a:prstGeom prst="rect">
            <a:avLst/>
          </a:prstGeom>
          <a:solidFill>
            <a:srgbClr val="D5F1CF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already read</a:t>
            </a:r>
            <a:endParaRPr/>
          </a:p>
        </p:txBody>
      </p:sp>
      <p:sp>
        <p:nvSpPr>
          <p:cNvPr id="352" name="Shape 352"/>
          <p:cNvSpPr/>
          <p:nvPr/>
        </p:nvSpPr>
        <p:spPr>
          <a:xfrm>
            <a:off x="2362200" y="2430462"/>
            <a:ext cx="6096000" cy="441325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Shape 353"/>
          <p:cNvSpPr txBox="1"/>
          <p:nvPr/>
        </p:nvSpPr>
        <p:spPr>
          <a:xfrm>
            <a:off x="1498697" y="2452994"/>
            <a:ext cx="84702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Buffer</a:t>
            </a:r>
            <a:endParaRPr/>
          </a:p>
        </p:txBody>
      </p:sp>
      <p:sp>
        <p:nvSpPr>
          <p:cNvPr id="354" name="Shape 354"/>
          <p:cNvSpPr/>
          <p:nvPr/>
        </p:nvSpPr>
        <p:spPr>
          <a:xfrm rot="5400000">
            <a:off x="1978110" y="2809229"/>
            <a:ext cx="304800" cy="461665"/>
          </a:xfrm>
          <a:custGeom>
            <a:pathLst>
              <a:path extrusionOk="0" fill="none" h="21600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extrusionOk="0" h="21600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Shape 355"/>
          <p:cNvSpPr/>
          <p:nvPr/>
        </p:nvSpPr>
        <p:spPr>
          <a:xfrm rot="5400000">
            <a:off x="4264110" y="2885429"/>
            <a:ext cx="457200" cy="461665"/>
          </a:xfrm>
          <a:custGeom>
            <a:pathLst>
              <a:path extrusionOk="0" fill="none" h="21600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extrusionOk="0" h="21600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Shape 356"/>
          <p:cNvSpPr/>
          <p:nvPr/>
        </p:nvSpPr>
        <p:spPr>
          <a:xfrm>
            <a:off x="720810" y="3040062"/>
            <a:ext cx="1039813" cy="312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rio_buf</a:t>
            </a:r>
            <a:endParaRPr/>
          </a:p>
        </p:txBody>
      </p:sp>
      <p:sp>
        <p:nvSpPr>
          <p:cNvPr id="357" name="Shape 357"/>
          <p:cNvSpPr/>
          <p:nvPr/>
        </p:nvSpPr>
        <p:spPr>
          <a:xfrm>
            <a:off x="2702010" y="3192462"/>
            <a:ext cx="1600200" cy="312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rio_bufptr</a:t>
            </a:r>
            <a:endParaRPr/>
          </a:p>
        </p:txBody>
      </p:sp>
      <p:cxnSp>
        <p:nvCxnSpPr>
          <p:cNvPr id="358" name="Shape 358"/>
          <p:cNvCxnSpPr/>
          <p:nvPr/>
        </p:nvCxnSpPr>
        <p:spPr>
          <a:xfrm rot="10800000">
            <a:off x="4724400" y="2049462"/>
            <a:ext cx="0" cy="304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9" name="Shape 359"/>
          <p:cNvCxnSpPr/>
          <p:nvPr/>
        </p:nvCxnSpPr>
        <p:spPr>
          <a:xfrm rot="10800000">
            <a:off x="7086600" y="2049462"/>
            <a:ext cx="0" cy="304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0" name="Shape 360"/>
          <p:cNvCxnSpPr/>
          <p:nvPr/>
        </p:nvCxnSpPr>
        <p:spPr>
          <a:xfrm>
            <a:off x="4724400" y="2201862"/>
            <a:ext cx="2362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361" name="Shape 361"/>
          <p:cNvSpPr/>
          <p:nvPr/>
        </p:nvSpPr>
        <p:spPr>
          <a:xfrm>
            <a:off x="5257800" y="2049462"/>
            <a:ext cx="1219200" cy="3127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rio_cnt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RIO Example</a:t>
            </a:r>
            <a:endParaRPr/>
          </a:p>
        </p:txBody>
      </p:sp>
      <p:sp>
        <p:nvSpPr>
          <p:cNvPr id="367" name="Shape 367"/>
          <p:cNvSpPr txBox="1"/>
          <p:nvPr>
            <p:ph idx="1" type="body"/>
          </p:nvPr>
        </p:nvSpPr>
        <p:spPr>
          <a:xfrm>
            <a:off x="379413" y="1220788"/>
            <a:ext cx="8307387" cy="912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Copying the lines of a text file from standard input to standard output</a:t>
            </a:r>
            <a:endParaRPr/>
          </a:p>
        </p:txBody>
      </p:sp>
      <p:sp>
        <p:nvSpPr>
          <p:cNvPr id="368" name="Shape 368"/>
          <p:cNvSpPr txBox="1"/>
          <p:nvPr/>
        </p:nvSpPr>
        <p:spPr>
          <a:xfrm>
            <a:off x="844118" y="2286000"/>
            <a:ext cx="7004482" cy="3293209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 **argv)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n;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rio_t rio;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buf[MAXLINE];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Rio_readinitb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(&amp;rio, STDIN_FILENO);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while((n = </a:t>
            </a:r>
            <a:r>
              <a:rPr b="1" lang="en-US" sz="16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Rio_readlineb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(&amp;rio, buf, MAXLINE)) != 0)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1" lang="en-US" sz="16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Rio_writen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(STDOUT_FILENO, buf, 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exit(0);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369" name="Shape 369"/>
          <p:cNvSpPr txBox="1"/>
          <p:nvPr/>
        </p:nvSpPr>
        <p:spPr>
          <a:xfrm>
            <a:off x="6555758" y="5209877"/>
            <a:ext cx="12928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cpfile.c</a:t>
            </a:r>
            <a:endParaRPr b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Shape 376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Unix I/O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RIO (robust I/O) package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Standard I/O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Which I/O when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Metadata, sharing, and redirection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>
            <p:ph type="title"/>
          </p:nvPr>
        </p:nvSpPr>
        <p:spPr>
          <a:xfrm>
            <a:off x="384193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I/O Functions</a:t>
            </a:r>
            <a:endParaRPr/>
          </a:p>
        </p:txBody>
      </p:sp>
      <p:sp>
        <p:nvSpPr>
          <p:cNvPr id="382" name="Shape 382"/>
          <p:cNvSpPr txBox="1"/>
          <p:nvPr>
            <p:ph idx="1" type="body"/>
          </p:nvPr>
        </p:nvSpPr>
        <p:spPr>
          <a:xfrm>
            <a:off x="384861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 standard library (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libc.so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contains a collection of higher-level </a:t>
            </a: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standard I/O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Documented in Appendix B of K&amp;R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of standard I/O functions: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Opening and closing files (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fopen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fclose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and writing bytes (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fread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fwrite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and writing text lines (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fgets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fputs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Formatted reading and writing (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fscanf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fprintf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I/O Streams</a:t>
            </a:r>
            <a:endParaRPr/>
          </a:p>
        </p:txBody>
      </p:sp>
      <p:sp>
        <p:nvSpPr>
          <p:cNvPr id="388" name="Shape 388"/>
          <p:cNvSpPr txBox="1"/>
          <p:nvPr>
            <p:ph idx="1" type="body"/>
          </p:nvPr>
        </p:nvSpPr>
        <p:spPr>
          <a:xfrm>
            <a:off x="362937" y="1220788"/>
            <a:ext cx="8307387" cy="2970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I/O models open files as </a:t>
            </a: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streams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Abstraction for a file descriptor and a buffer in memory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programs begin life with three open streams </a:t>
            </a:r>
            <a:b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(defined in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stdio.h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stdin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(standard input)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(standard output)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(standard error)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Shape 389"/>
          <p:cNvSpPr txBox="1"/>
          <p:nvPr/>
        </p:nvSpPr>
        <p:spPr>
          <a:xfrm>
            <a:off x="914400" y="4495800"/>
            <a:ext cx="7164388" cy="2057400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extern FILE *stdin;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standard input  (descriptor 0) */</a:t>
            </a:r>
            <a:endParaRPr b="1" sz="1600">
              <a:solidFill>
                <a:srgbClr val="99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extern FILE *stdout;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standard output (descriptor 1) */</a:t>
            </a:r>
            <a:endParaRPr b="1" sz="1600">
              <a:solidFill>
                <a:srgbClr val="99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extern FILE *stderr;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standard error  (descriptor 2) */</a:t>
            </a:r>
            <a:endParaRPr b="1" sz="1600">
              <a:solidFill>
                <a:srgbClr val="99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fprintf(stdout, "Hello, world\n");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Unix I/O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RIO (robust I/O) package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Standard I/O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Which I/O when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Metadata, sharing, and redirection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Buffered I/O: Motivation</a:t>
            </a:r>
            <a:endParaRPr/>
          </a:p>
        </p:txBody>
      </p:sp>
      <p:sp>
        <p:nvSpPr>
          <p:cNvPr id="395" name="Shape 395"/>
          <p:cNvSpPr txBox="1"/>
          <p:nvPr>
            <p:ph idx="1" type="body"/>
          </p:nvPr>
        </p:nvSpPr>
        <p:spPr>
          <a:xfrm>
            <a:off x="362937" y="1220788"/>
            <a:ext cx="8307387" cy="4341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Applications often read/write one character at a time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getc, putc, ungetc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gets, fgets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line of text one character at a time, stopping at newline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Implementing as Unix I/O calls expensive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read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write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require Unix kernel calls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 10,000 clock cycles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Solution: Buffered read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Unix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read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grab block of bytes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input functions take one byte at a time from buffer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Refill buffer when empty</a:t>
            </a:r>
            <a:endParaRPr/>
          </a:p>
        </p:txBody>
      </p:sp>
      <p:sp>
        <p:nvSpPr>
          <p:cNvPr id="396" name="Shape 396"/>
          <p:cNvSpPr/>
          <p:nvPr/>
        </p:nvSpPr>
        <p:spPr>
          <a:xfrm>
            <a:off x="3826476" y="5807075"/>
            <a:ext cx="2362200" cy="441325"/>
          </a:xfrm>
          <a:prstGeom prst="rect">
            <a:avLst/>
          </a:prstGeom>
          <a:solidFill>
            <a:srgbClr val="F1C7C7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unread</a:t>
            </a:r>
            <a:endParaRPr/>
          </a:p>
        </p:txBody>
      </p:sp>
      <p:sp>
        <p:nvSpPr>
          <p:cNvPr id="397" name="Shape 397"/>
          <p:cNvSpPr/>
          <p:nvPr/>
        </p:nvSpPr>
        <p:spPr>
          <a:xfrm>
            <a:off x="1464276" y="5807075"/>
            <a:ext cx="2362200" cy="441325"/>
          </a:xfrm>
          <a:prstGeom prst="rect">
            <a:avLst/>
          </a:prstGeom>
          <a:solidFill>
            <a:srgbClr val="D5F1CF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already read</a:t>
            </a:r>
            <a:endParaRPr/>
          </a:p>
        </p:txBody>
      </p:sp>
      <p:sp>
        <p:nvSpPr>
          <p:cNvPr id="398" name="Shape 398"/>
          <p:cNvSpPr/>
          <p:nvPr/>
        </p:nvSpPr>
        <p:spPr>
          <a:xfrm>
            <a:off x="1464276" y="5807075"/>
            <a:ext cx="6096000" cy="441325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Shape 399"/>
          <p:cNvSpPr txBox="1"/>
          <p:nvPr/>
        </p:nvSpPr>
        <p:spPr>
          <a:xfrm>
            <a:off x="609600" y="5831299"/>
            <a:ext cx="84234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Buffer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/>
          <p:nvPr>
            <p:ph type="title"/>
          </p:nvPr>
        </p:nvSpPr>
        <p:spPr>
          <a:xfrm>
            <a:off x="381000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Buffering in Standard I/O</a:t>
            </a:r>
            <a:endParaRPr/>
          </a:p>
        </p:txBody>
      </p:sp>
      <p:sp>
        <p:nvSpPr>
          <p:cNvPr id="405" name="Shape 405"/>
          <p:cNvSpPr txBox="1"/>
          <p:nvPr>
            <p:ph idx="1" type="body"/>
          </p:nvPr>
        </p:nvSpPr>
        <p:spPr>
          <a:xfrm>
            <a:off x="396875" y="1362074"/>
            <a:ext cx="7896225" cy="5267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I/O functions use buffered I/O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Buffer flushed to output fd on “\n”, call to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fflush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exit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return from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main. 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Shape 406"/>
          <p:cNvSpPr txBox="1"/>
          <p:nvPr/>
        </p:nvSpPr>
        <p:spPr>
          <a:xfrm>
            <a:off x="2544762" y="1905000"/>
            <a:ext cx="1651000" cy="33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printf("h");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Shape 407"/>
          <p:cNvSpPr/>
          <p:nvPr/>
        </p:nvSpPr>
        <p:spPr>
          <a:xfrm>
            <a:off x="2620962" y="3995737"/>
            <a:ext cx="457200" cy="228600"/>
          </a:xfrm>
          <a:prstGeom prst="rect">
            <a:avLst/>
          </a:prstGeom>
          <a:solidFill>
            <a:srgbClr val="D5D5F4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/>
          </a:p>
        </p:txBody>
      </p:sp>
      <p:sp>
        <p:nvSpPr>
          <p:cNvPr id="408" name="Shape 408"/>
          <p:cNvSpPr/>
          <p:nvPr/>
        </p:nvSpPr>
        <p:spPr>
          <a:xfrm>
            <a:off x="3078162" y="3995737"/>
            <a:ext cx="457200" cy="228600"/>
          </a:xfrm>
          <a:prstGeom prst="rect">
            <a:avLst/>
          </a:prstGeom>
          <a:solidFill>
            <a:srgbClr val="D5D5F4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/>
          </a:p>
        </p:txBody>
      </p:sp>
      <p:sp>
        <p:nvSpPr>
          <p:cNvPr id="409" name="Shape 409"/>
          <p:cNvSpPr/>
          <p:nvPr/>
        </p:nvSpPr>
        <p:spPr>
          <a:xfrm>
            <a:off x="3459162" y="3995737"/>
            <a:ext cx="457200" cy="228600"/>
          </a:xfrm>
          <a:prstGeom prst="rect">
            <a:avLst/>
          </a:prstGeom>
          <a:solidFill>
            <a:srgbClr val="D5D5F4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endParaRPr/>
          </a:p>
        </p:txBody>
      </p:sp>
      <p:sp>
        <p:nvSpPr>
          <p:cNvPr id="410" name="Shape 410"/>
          <p:cNvSpPr/>
          <p:nvPr/>
        </p:nvSpPr>
        <p:spPr>
          <a:xfrm>
            <a:off x="3916362" y="3995737"/>
            <a:ext cx="457200" cy="228600"/>
          </a:xfrm>
          <a:prstGeom prst="rect">
            <a:avLst/>
          </a:prstGeom>
          <a:solidFill>
            <a:srgbClr val="D5D5F4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4373562" y="3995737"/>
            <a:ext cx="457200" cy="228600"/>
          </a:xfrm>
          <a:prstGeom prst="rect">
            <a:avLst/>
          </a:prstGeom>
          <a:solidFill>
            <a:srgbClr val="D5D5F4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/>
          </a:p>
        </p:txBody>
      </p:sp>
      <p:sp>
        <p:nvSpPr>
          <p:cNvPr id="412" name="Shape 412"/>
          <p:cNvSpPr/>
          <p:nvPr/>
        </p:nvSpPr>
        <p:spPr>
          <a:xfrm>
            <a:off x="4830762" y="3995737"/>
            <a:ext cx="457200" cy="228600"/>
          </a:xfrm>
          <a:prstGeom prst="rect">
            <a:avLst/>
          </a:prstGeom>
          <a:solidFill>
            <a:srgbClr val="D5D5F4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\n</a:t>
            </a:r>
            <a:endParaRPr/>
          </a:p>
        </p:txBody>
      </p:sp>
      <p:sp>
        <p:nvSpPr>
          <p:cNvPr id="413" name="Shape 413"/>
          <p:cNvSpPr/>
          <p:nvPr/>
        </p:nvSpPr>
        <p:spPr>
          <a:xfrm>
            <a:off x="5287962" y="3995737"/>
            <a:ext cx="457200" cy="228600"/>
          </a:xfrm>
          <a:prstGeom prst="rect">
            <a:avLst/>
          </a:prstGeom>
          <a:solidFill>
            <a:srgbClr val="D5D5F4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414" name="Shape 414"/>
          <p:cNvSpPr/>
          <p:nvPr/>
        </p:nvSpPr>
        <p:spPr>
          <a:xfrm>
            <a:off x="5745162" y="3995737"/>
            <a:ext cx="457200" cy="228600"/>
          </a:xfrm>
          <a:prstGeom prst="rect">
            <a:avLst/>
          </a:prstGeom>
          <a:solidFill>
            <a:srgbClr val="D5D5F4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cxnSp>
        <p:nvCxnSpPr>
          <p:cNvPr id="415" name="Shape 415"/>
          <p:cNvCxnSpPr/>
          <p:nvPr/>
        </p:nvCxnSpPr>
        <p:spPr>
          <a:xfrm>
            <a:off x="2849562" y="2319337"/>
            <a:ext cx="0" cy="16764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6" name="Shape 416"/>
          <p:cNvSpPr txBox="1"/>
          <p:nvPr/>
        </p:nvSpPr>
        <p:spPr>
          <a:xfrm>
            <a:off x="3001962" y="2133600"/>
            <a:ext cx="1651000" cy="33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printf("e");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7" name="Shape 417"/>
          <p:cNvCxnSpPr/>
          <p:nvPr/>
        </p:nvCxnSpPr>
        <p:spPr>
          <a:xfrm>
            <a:off x="3306762" y="2471737"/>
            <a:ext cx="0" cy="15240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8" name="Shape 418"/>
          <p:cNvSpPr txBox="1"/>
          <p:nvPr/>
        </p:nvSpPr>
        <p:spPr>
          <a:xfrm>
            <a:off x="3382962" y="2363787"/>
            <a:ext cx="1651000" cy="33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printf("l");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9" name="Shape 419"/>
          <p:cNvCxnSpPr/>
          <p:nvPr/>
        </p:nvCxnSpPr>
        <p:spPr>
          <a:xfrm>
            <a:off x="5059362" y="3462337"/>
            <a:ext cx="0" cy="5334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20" name="Shape 420"/>
          <p:cNvSpPr txBox="1"/>
          <p:nvPr/>
        </p:nvSpPr>
        <p:spPr>
          <a:xfrm>
            <a:off x="3759200" y="2624137"/>
            <a:ext cx="1651000" cy="33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printf("l");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1" name="Shape 421"/>
          <p:cNvCxnSpPr/>
          <p:nvPr/>
        </p:nvCxnSpPr>
        <p:spPr>
          <a:xfrm>
            <a:off x="4525962" y="3233737"/>
            <a:ext cx="0" cy="7620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22" name="Shape 422"/>
          <p:cNvSpPr txBox="1"/>
          <p:nvPr/>
        </p:nvSpPr>
        <p:spPr>
          <a:xfrm>
            <a:off x="4140200" y="2897187"/>
            <a:ext cx="1651000" cy="33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printf("o");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Shape 423"/>
          <p:cNvSpPr txBox="1"/>
          <p:nvPr/>
        </p:nvSpPr>
        <p:spPr>
          <a:xfrm>
            <a:off x="4627562" y="3157537"/>
            <a:ext cx="1773238" cy="33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printf("\n");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4" name="Shape 424"/>
          <p:cNvCxnSpPr/>
          <p:nvPr/>
        </p:nvCxnSpPr>
        <p:spPr>
          <a:xfrm>
            <a:off x="3687762" y="2700337"/>
            <a:ext cx="0" cy="12954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25" name="Shape 425"/>
          <p:cNvCxnSpPr/>
          <p:nvPr/>
        </p:nvCxnSpPr>
        <p:spPr>
          <a:xfrm>
            <a:off x="4144962" y="2928937"/>
            <a:ext cx="0" cy="10668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26" name="Shape 426"/>
          <p:cNvCxnSpPr/>
          <p:nvPr/>
        </p:nvCxnSpPr>
        <p:spPr>
          <a:xfrm>
            <a:off x="3916362" y="4300537"/>
            <a:ext cx="0" cy="82296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27" name="Shape 427"/>
          <p:cNvSpPr txBox="1"/>
          <p:nvPr/>
        </p:nvSpPr>
        <p:spPr>
          <a:xfrm>
            <a:off x="3992562" y="4510087"/>
            <a:ext cx="2232025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fflush(stdout);</a:t>
            </a:r>
            <a:endParaRPr/>
          </a:p>
        </p:txBody>
      </p:sp>
      <p:sp>
        <p:nvSpPr>
          <p:cNvPr id="428" name="Shape 428"/>
          <p:cNvSpPr txBox="1"/>
          <p:nvPr/>
        </p:nvSpPr>
        <p:spPr>
          <a:xfrm>
            <a:off x="1630362" y="3076574"/>
            <a:ext cx="593725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buf</a:t>
            </a:r>
            <a:endParaRPr/>
          </a:p>
        </p:txBody>
      </p:sp>
      <p:cxnSp>
        <p:nvCxnSpPr>
          <p:cNvPr id="429" name="Shape 429"/>
          <p:cNvCxnSpPr/>
          <p:nvPr/>
        </p:nvCxnSpPr>
        <p:spPr>
          <a:xfrm>
            <a:off x="1935162" y="3394075"/>
            <a:ext cx="685800" cy="601662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30" name="Shape 430"/>
          <p:cNvSpPr txBox="1"/>
          <p:nvPr/>
        </p:nvSpPr>
        <p:spPr>
          <a:xfrm>
            <a:off x="2659400" y="5195887"/>
            <a:ext cx="252825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write(1, buf, 6);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/>
          <p:nvPr>
            <p:ph type="title"/>
          </p:nvPr>
        </p:nvSpPr>
        <p:spPr>
          <a:xfrm>
            <a:off x="357018" y="4572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I/O Buffering in Action</a:t>
            </a:r>
            <a:endParaRPr/>
          </a:p>
        </p:txBody>
      </p:sp>
      <p:sp>
        <p:nvSpPr>
          <p:cNvPr id="436" name="Shape 436"/>
          <p:cNvSpPr txBox="1"/>
          <p:nvPr>
            <p:ph idx="1" type="body"/>
          </p:nvPr>
        </p:nvSpPr>
        <p:spPr>
          <a:xfrm>
            <a:off x="356286" y="1295400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see this buffering in action for yourself, using the always fascinating Linux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strace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program:</a:t>
            </a:r>
            <a:endParaRPr/>
          </a:p>
        </p:txBody>
      </p:sp>
      <p:sp>
        <p:nvSpPr>
          <p:cNvPr id="437" name="Shape 437"/>
          <p:cNvSpPr/>
          <p:nvPr/>
        </p:nvSpPr>
        <p:spPr>
          <a:xfrm>
            <a:off x="3276600" y="2438400"/>
            <a:ext cx="5638800" cy="1815882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strace ./hello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execve("./hello", ["hello"], [/* ... */]).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write(1, "hello\n", 6)               = 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exit_group(0)                        = 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38" name="Shape 438"/>
          <p:cNvSpPr/>
          <p:nvPr/>
        </p:nvSpPr>
        <p:spPr>
          <a:xfrm>
            <a:off x="457200" y="2432050"/>
            <a:ext cx="2590800" cy="3282950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printf("h");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printf("e");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printf("l");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printf("l");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printf("o");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printf("\n");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fflush(stdout);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exit(0);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Shape 445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Unix I/O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RIO (robust I/O) package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Standard I/O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I/O when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Metadata, sharing, and redirection</a:t>
            </a:r>
            <a:endParaRPr b="1" i="0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Unix I/O vs. Standard I/O vs. RIO</a:t>
            </a:r>
            <a:endParaRPr/>
          </a:p>
        </p:txBody>
      </p:sp>
      <p:sp>
        <p:nvSpPr>
          <p:cNvPr id="451" name="Shape 451"/>
          <p:cNvSpPr txBox="1"/>
          <p:nvPr>
            <p:ph idx="1" type="body"/>
          </p:nvPr>
        </p:nvSpPr>
        <p:spPr>
          <a:xfrm>
            <a:off x="241300" y="1600200"/>
            <a:ext cx="87503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I/O and RIO are implemented using low-level Unix I/O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ones should you use in your programs?</a:t>
            </a:r>
            <a:endParaRPr/>
          </a:p>
        </p:txBody>
      </p:sp>
      <p:sp>
        <p:nvSpPr>
          <p:cNvPr id="452" name="Shape 452"/>
          <p:cNvSpPr/>
          <p:nvPr/>
        </p:nvSpPr>
        <p:spPr>
          <a:xfrm>
            <a:off x="2740025" y="2913063"/>
            <a:ext cx="4041775" cy="1577975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Shape 453"/>
          <p:cNvSpPr/>
          <p:nvPr/>
        </p:nvSpPr>
        <p:spPr>
          <a:xfrm>
            <a:off x="2740025" y="4491038"/>
            <a:ext cx="4041775" cy="685800"/>
          </a:xfrm>
          <a:prstGeom prst="rect">
            <a:avLst/>
          </a:prstGeom>
          <a:solidFill>
            <a:srgbClr val="E5E5E5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Unix I/O functions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(accessed via system calls)</a:t>
            </a:r>
            <a:endParaRPr/>
          </a:p>
        </p:txBody>
      </p:sp>
      <p:sp>
        <p:nvSpPr>
          <p:cNvPr id="454" name="Shape 454"/>
          <p:cNvSpPr/>
          <p:nvPr/>
        </p:nvSpPr>
        <p:spPr>
          <a:xfrm>
            <a:off x="2741913" y="3805238"/>
            <a:ext cx="1447800" cy="685800"/>
          </a:xfrm>
          <a:prstGeom prst="rect">
            <a:avLst/>
          </a:prstGeom>
          <a:solidFill>
            <a:srgbClr val="D5F1CF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Standard I/O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functions</a:t>
            </a:r>
            <a:endParaRPr/>
          </a:p>
        </p:txBody>
      </p:sp>
      <p:sp>
        <p:nvSpPr>
          <p:cNvPr id="455" name="Shape 455"/>
          <p:cNvSpPr txBox="1"/>
          <p:nvPr/>
        </p:nvSpPr>
        <p:spPr>
          <a:xfrm>
            <a:off x="3254439" y="3124200"/>
            <a:ext cx="29939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application program</a:t>
            </a:r>
            <a:endParaRPr/>
          </a:p>
        </p:txBody>
      </p:sp>
      <p:sp>
        <p:nvSpPr>
          <p:cNvPr id="456" name="Shape 456"/>
          <p:cNvSpPr txBox="1"/>
          <p:nvPr/>
        </p:nvSpPr>
        <p:spPr>
          <a:xfrm>
            <a:off x="241300" y="2451100"/>
            <a:ext cx="1989138" cy="1816100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fopen  fdopen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fread  fwrite fscanf fprintf  sscanf sprintf fgets  fputs fflush fseek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fclose</a:t>
            </a:r>
            <a:endParaRPr/>
          </a:p>
        </p:txBody>
      </p:sp>
      <p:sp>
        <p:nvSpPr>
          <p:cNvPr id="457" name="Shape 457"/>
          <p:cNvSpPr txBox="1"/>
          <p:nvPr/>
        </p:nvSpPr>
        <p:spPr>
          <a:xfrm>
            <a:off x="530225" y="4419600"/>
            <a:ext cx="1663700" cy="838200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open   read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write  lseek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stat   close</a:t>
            </a:r>
            <a:endParaRPr/>
          </a:p>
        </p:txBody>
      </p:sp>
      <p:cxnSp>
        <p:nvCxnSpPr>
          <p:cNvPr id="458" name="Shape 458"/>
          <p:cNvCxnSpPr/>
          <p:nvPr/>
        </p:nvCxnSpPr>
        <p:spPr>
          <a:xfrm rot="10800000">
            <a:off x="2230438" y="4840288"/>
            <a:ext cx="474662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med" w="med" type="none"/>
            <a:tailEnd len="med" w="med" type="triangle"/>
          </a:ln>
        </p:spPr>
      </p:cxnSp>
      <p:sp>
        <p:nvSpPr>
          <p:cNvPr id="459" name="Shape 459"/>
          <p:cNvSpPr txBox="1"/>
          <p:nvPr/>
        </p:nvSpPr>
        <p:spPr>
          <a:xfrm>
            <a:off x="7150100" y="3490913"/>
            <a:ext cx="1841500" cy="1327150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rio_writen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rio_readinitb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rio_readlineb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rio_readnb</a:t>
            </a:r>
            <a:endParaRPr/>
          </a:p>
        </p:txBody>
      </p:sp>
      <p:sp>
        <p:nvSpPr>
          <p:cNvPr id="460" name="Shape 460"/>
          <p:cNvSpPr/>
          <p:nvPr/>
        </p:nvSpPr>
        <p:spPr>
          <a:xfrm>
            <a:off x="5334000" y="3805238"/>
            <a:ext cx="1447800" cy="685800"/>
          </a:xfrm>
          <a:prstGeom prst="rect">
            <a:avLst/>
          </a:prstGeom>
          <a:solidFill>
            <a:srgbClr val="F1C7C7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RIO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functions</a:t>
            </a:r>
            <a:endParaRPr/>
          </a:p>
        </p:txBody>
      </p:sp>
      <p:cxnSp>
        <p:nvCxnSpPr>
          <p:cNvPr id="461" name="Shape 461"/>
          <p:cNvCxnSpPr/>
          <p:nvPr/>
        </p:nvCxnSpPr>
        <p:spPr>
          <a:xfrm rot="10800000">
            <a:off x="2260600" y="3340100"/>
            <a:ext cx="482600" cy="7493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462" name="Shape 462"/>
          <p:cNvCxnSpPr/>
          <p:nvPr/>
        </p:nvCxnSpPr>
        <p:spPr>
          <a:xfrm>
            <a:off x="6794500" y="4152900"/>
            <a:ext cx="3683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/>
          <p:nvPr>
            <p:ph type="title"/>
          </p:nvPr>
        </p:nvSpPr>
        <p:spPr>
          <a:xfrm>
            <a:off x="389970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 and Cons of Unix I/O</a:t>
            </a:r>
            <a:endParaRPr/>
          </a:p>
        </p:txBody>
      </p:sp>
      <p:sp>
        <p:nvSpPr>
          <p:cNvPr id="468" name="Shape 468"/>
          <p:cNvSpPr txBox="1"/>
          <p:nvPr>
            <p:ph idx="1" type="body"/>
          </p:nvPr>
        </p:nvSpPr>
        <p:spPr>
          <a:xfrm>
            <a:off x="396875" y="1362075"/>
            <a:ext cx="85185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Unix I/O is the most general and lowest overhead form of I/O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other I/O packages are implemented using Unix I/O functions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Unix I/O provides functions for accessing file metadata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Unix I/O functions are async-signal-safe and can be used safely in signal handlers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Dealing with short counts is tricky and error prone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Efficient reading of text lines requires some form of buffering, also tricky and error prone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Both of these issues are addressed by the standard I/O and RIO packages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/>
          <p:nvPr>
            <p:ph type="title"/>
          </p:nvPr>
        </p:nvSpPr>
        <p:spPr>
          <a:xfrm>
            <a:off x="375955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 and Cons of Standard I/O</a:t>
            </a:r>
            <a:endParaRPr/>
          </a:p>
        </p:txBody>
      </p:sp>
      <p:sp>
        <p:nvSpPr>
          <p:cNvPr id="474" name="Shape 474"/>
          <p:cNvSpPr txBox="1"/>
          <p:nvPr>
            <p:ph idx="1" type="body"/>
          </p:nvPr>
        </p:nvSpPr>
        <p:spPr>
          <a:xfrm>
            <a:off x="228601" y="1362075"/>
            <a:ext cx="8458200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Buffering increases efficiency by decreasing the number of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read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write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system calls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 counts are handled automatically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Provides no function for accessing file metadata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I/O functions are not async-signal-safe, and not appropriate for signal handlers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I/O is not appropriate for input and output on network sockets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poorly documented restrictions on streams that interact badly with restrictions on sockets (CS:APP3e, Sec 10.11)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/>
          <p:nvPr>
            <p:ph type="title"/>
          </p:nvPr>
        </p:nvSpPr>
        <p:spPr>
          <a:xfrm>
            <a:off x="381000" y="533400"/>
            <a:ext cx="6878638" cy="573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Choosing I/O Functions</a:t>
            </a:r>
            <a:endParaRPr/>
          </a:p>
        </p:txBody>
      </p:sp>
      <p:sp>
        <p:nvSpPr>
          <p:cNvPr id="480" name="Shape 480"/>
          <p:cNvSpPr txBox="1"/>
          <p:nvPr>
            <p:ph idx="1" type="body"/>
          </p:nvPr>
        </p:nvSpPr>
        <p:spPr>
          <a:xfrm>
            <a:off x="381000" y="1252538"/>
            <a:ext cx="8472487" cy="5224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 rule: use the highest-level I/O functions you can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C programmers are able to do all of their work using the standard I/O functions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But, be sure to understand the functions you use!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to use standard I/O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working with disk or terminal files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to use raw Unix I/O 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1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Inside signal handlers, because Unix I/O is async-signal-safe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rare cases when you need absolute highest performance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to use RIO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1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When you are reading and writing network sockets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Avoid using standard I/O on sockets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Shape 481"/>
          <p:cNvSpPr txBox="1"/>
          <p:nvPr/>
        </p:nvSpPr>
        <p:spPr>
          <a:xfrm>
            <a:off x="-304249" y="3082544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 txBox="1"/>
          <p:nvPr>
            <p:ph type="title"/>
          </p:nvPr>
        </p:nvSpPr>
        <p:spPr>
          <a:xfrm>
            <a:off x="396875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Aside: Working with Binary Files</a:t>
            </a:r>
            <a:endParaRPr/>
          </a:p>
        </p:txBody>
      </p:sp>
      <p:sp>
        <p:nvSpPr>
          <p:cNvPr id="487" name="Shape 487"/>
          <p:cNvSpPr txBox="1"/>
          <p:nvPr>
            <p:ph idx="1" type="body"/>
          </p:nvPr>
        </p:nvSpPr>
        <p:spPr>
          <a:xfrm>
            <a:off x="228600" y="1362074"/>
            <a:ext cx="9067800" cy="549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Functions you should </a:t>
            </a: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use on binary files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Text-oriented I/O:</a:t>
            </a:r>
            <a:r>
              <a:rPr b="0" i="0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such as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fgets, scanf, rio_readlineb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Interpret EOL characters. 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functions like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rio_readnb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instead</a:t>
            </a:r>
            <a:endParaRPr/>
          </a:p>
          <a:p>
            <a: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String functions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strlen, strcpy, strcat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Interprets byte value 0 (end of string) as special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4" name="Shape 494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Unix I/O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RIO (robust I/O) package</a:t>
            </a:r>
            <a:endParaRPr b="1" i="0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Standard I/O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Metadata, sharing, and redirection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Closing remarks</a:t>
            </a:r>
            <a:endParaRPr b="1" i="0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569913"/>
            <a:ext cx="49530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Unix I/O Overview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96875" y="1362075"/>
            <a:ext cx="86709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Linux </a:t>
            </a: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file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sequence of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bytes: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.... , B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, .... , B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m-1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Cool fact: All I/O devices are represented as files: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/dev/sda2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/usr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 partition)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/dev/tty2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(terminal)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 the kernel is represented as a file: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/boot/vmlinuz-3.13.0-55-generic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(kernel image) 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/proc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	                                                 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(kernel data structures)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Metadata</a:t>
            </a:r>
            <a:endParaRPr b="1" i="0" sz="36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0" name="Shape 500"/>
          <p:cNvSpPr txBox="1"/>
          <p:nvPr>
            <p:ph idx="1" type="body"/>
          </p:nvPr>
        </p:nvSpPr>
        <p:spPr>
          <a:xfrm>
            <a:off x="372161" y="1123950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Metadata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data about data, in this case file data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Per-file metadata maintained by kernel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accessed by users with the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stat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fstat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functions</a:t>
            </a:r>
            <a:endParaRPr/>
          </a:p>
        </p:txBody>
      </p:sp>
      <p:sp>
        <p:nvSpPr>
          <p:cNvPr id="501" name="Shape 501"/>
          <p:cNvSpPr/>
          <p:nvPr/>
        </p:nvSpPr>
        <p:spPr>
          <a:xfrm>
            <a:off x="473761" y="2590800"/>
            <a:ext cx="8264525" cy="4016375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Metadata returned by the stat and fstat functions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struct stat 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dev_t         st_dev;  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Device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ino_t         st_ino;  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inode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mode_t        st_mode; 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Protection and file type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nlink_t       st_nlink;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Number of hard links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uid_t         st_uid;  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User ID of owner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gid_t         st_gid;  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Group ID of owner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dev_t         st_rdev; 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Device type (if inode device)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off_t         st_size; 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Total size, in bytes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unsigned long st_blksize;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Blocksize for filesystem I/O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unsigned long st_blocks;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Number of blocks allocated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time_t        st_atime;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Time of last access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time_t        st_mtime;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Time of last modification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time_t        st_ctime;  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Time of last change */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/>
          <p:nvPr>
            <p:ph type="title"/>
          </p:nvPr>
        </p:nvSpPr>
        <p:spPr>
          <a:xfrm>
            <a:off x="332707" y="3048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of Accessing File Metadata</a:t>
            </a:r>
            <a:endParaRPr/>
          </a:p>
        </p:txBody>
      </p:sp>
      <p:sp>
        <p:nvSpPr>
          <p:cNvPr id="507" name="Shape 507"/>
          <p:cNvSpPr txBox="1"/>
          <p:nvPr/>
        </p:nvSpPr>
        <p:spPr>
          <a:xfrm>
            <a:off x="152400" y="1371600"/>
            <a:ext cx="8153400" cy="5016759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argc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argv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stat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stat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readok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Stat(argv[1], &amp;stat);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(S_ISREG(stat.st_mode))    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Determine file type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type =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"regular"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(S_ISDIR(stat.st_mode))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type =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"directory"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type =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"other"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((stat.st_mode &amp; S_IRUSR))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Check read access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readok =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"yes"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readok =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"no"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"type: %s, read: %s\n"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type, readok);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exit(0);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508" name="Shape 508"/>
          <p:cNvSpPr txBox="1"/>
          <p:nvPr/>
        </p:nvSpPr>
        <p:spPr>
          <a:xfrm>
            <a:off x="4876801" y="1143000"/>
            <a:ext cx="4114800" cy="1815882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./statcheck statcheck.c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type: regular, read: yes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chmod 000 statcheck.c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./statcheck statcheck.c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type: regular, read: no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./statcheck 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type: directory, read: yes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9" name="Shape 509"/>
          <p:cNvSpPr txBox="1"/>
          <p:nvPr/>
        </p:nvSpPr>
        <p:spPr>
          <a:xfrm>
            <a:off x="6553200" y="6019800"/>
            <a:ext cx="17084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statcheck.c</a:t>
            </a:r>
            <a:endParaRPr b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/>
          <p:nvPr>
            <p:ph type="title"/>
          </p:nvPr>
        </p:nvSpPr>
        <p:spPr>
          <a:xfrm>
            <a:off x="357018" y="435678"/>
            <a:ext cx="8710782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the Unix Kernel Represents Open Files</a:t>
            </a:r>
            <a:endParaRPr/>
          </a:p>
        </p:txBody>
      </p:sp>
      <p:sp>
        <p:nvSpPr>
          <p:cNvPr id="515" name="Shape 515"/>
          <p:cNvSpPr txBox="1"/>
          <p:nvPr>
            <p:ph idx="1" type="body"/>
          </p:nvPr>
        </p:nvSpPr>
        <p:spPr>
          <a:xfrm>
            <a:off x="362937" y="1295400"/>
            <a:ext cx="8307387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descriptors referencing two distinct open files. Descriptor 1 (stdout) points to terminal, and descriptor 4 points to open disk file</a:t>
            </a:r>
            <a:endParaRPr/>
          </a:p>
        </p:txBody>
      </p:sp>
      <p:sp>
        <p:nvSpPr>
          <p:cNvPr id="516" name="Shape 516"/>
          <p:cNvSpPr/>
          <p:nvPr/>
        </p:nvSpPr>
        <p:spPr>
          <a:xfrm>
            <a:off x="1506538" y="36703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Shape 517"/>
          <p:cNvSpPr/>
          <p:nvPr/>
        </p:nvSpPr>
        <p:spPr>
          <a:xfrm>
            <a:off x="1506538" y="38989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Shape 518"/>
          <p:cNvSpPr/>
          <p:nvPr/>
        </p:nvSpPr>
        <p:spPr>
          <a:xfrm>
            <a:off x="1506538" y="41275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Shape 519"/>
          <p:cNvSpPr/>
          <p:nvPr/>
        </p:nvSpPr>
        <p:spPr>
          <a:xfrm>
            <a:off x="1506538" y="43561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Shape 520"/>
          <p:cNvSpPr/>
          <p:nvPr/>
        </p:nvSpPr>
        <p:spPr>
          <a:xfrm>
            <a:off x="1506538" y="45847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1" name="Shape 521"/>
          <p:cNvSpPr/>
          <p:nvPr/>
        </p:nvSpPr>
        <p:spPr>
          <a:xfrm>
            <a:off x="896938" y="36703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0</a:t>
            </a:r>
            <a:endParaRPr/>
          </a:p>
        </p:txBody>
      </p:sp>
      <p:sp>
        <p:nvSpPr>
          <p:cNvPr id="522" name="Shape 522"/>
          <p:cNvSpPr/>
          <p:nvPr/>
        </p:nvSpPr>
        <p:spPr>
          <a:xfrm>
            <a:off x="896938" y="38989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1</a:t>
            </a:r>
            <a:endParaRPr/>
          </a:p>
        </p:txBody>
      </p:sp>
      <p:sp>
        <p:nvSpPr>
          <p:cNvPr id="523" name="Shape 523"/>
          <p:cNvSpPr/>
          <p:nvPr/>
        </p:nvSpPr>
        <p:spPr>
          <a:xfrm>
            <a:off x="896938" y="41275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2</a:t>
            </a:r>
            <a:endParaRPr/>
          </a:p>
        </p:txBody>
      </p:sp>
      <p:sp>
        <p:nvSpPr>
          <p:cNvPr id="524" name="Shape 524"/>
          <p:cNvSpPr/>
          <p:nvPr/>
        </p:nvSpPr>
        <p:spPr>
          <a:xfrm>
            <a:off x="896938" y="43561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3</a:t>
            </a:r>
            <a:endParaRPr/>
          </a:p>
        </p:txBody>
      </p:sp>
      <p:sp>
        <p:nvSpPr>
          <p:cNvPr id="525" name="Shape 525"/>
          <p:cNvSpPr/>
          <p:nvPr/>
        </p:nvSpPr>
        <p:spPr>
          <a:xfrm>
            <a:off x="896938" y="45847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4</a:t>
            </a:r>
            <a:endParaRPr/>
          </a:p>
        </p:txBody>
      </p:sp>
      <p:sp>
        <p:nvSpPr>
          <p:cNvPr id="526" name="Shape 526"/>
          <p:cNvSpPr txBox="1"/>
          <p:nvPr/>
        </p:nvSpPr>
        <p:spPr>
          <a:xfrm>
            <a:off x="610550" y="2636222"/>
            <a:ext cx="2390085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Descriptor table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[one table per process]</a:t>
            </a:r>
            <a:endParaRPr/>
          </a:p>
        </p:txBody>
      </p:sp>
      <p:sp>
        <p:nvSpPr>
          <p:cNvPr id="527" name="Shape 527"/>
          <p:cNvSpPr txBox="1"/>
          <p:nvPr/>
        </p:nvSpPr>
        <p:spPr>
          <a:xfrm>
            <a:off x="3159491" y="2636222"/>
            <a:ext cx="2532326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Open file table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[shared by all processes]</a:t>
            </a:r>
            <a:endParaRPr/>
          </a:p>
        </p:txBody>
      </p:sp>
      <p:sp>
        <p:nvSpPr>
          <p:cNvPr id="528" name="Shape 528"/>
          <p:cNvSpPr txBox="1"/>
          <p:nvPr/>
        </p:nvSpPr>
        <p:spPr>
          <a:xfrm>
            <a:off x="5750291" y="2636222"/>
            <a:ext cx="2532326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v-node table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[shared by all processes]</a:t>
            </a:r>
            <a:endParaRPr/>
          </a:p>
        </p:txBody>
      </p:sp>
      <p:sp>
        <p:nvSpPr>
          <p:cNvPr id="529" name="Shape 529"/>
          <p:cNvSpPr/>
          <p:nvPr/>
        </p:nvSpPr>
        <p:spPr>
          <a:xfrm>
            <a:off x="3868738" y="39624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File pos</a:t>
            </a:r>
            <a:endParaRPr/>
          </a:p>
        </p:txBody>
      </p:sp>
      <p:sp>
        <p:nvSpPr>
          <p:cNvPr id="530" name="Shape 530"/>
          <p:cNvSpPr/>
          <p:nvPr/>
        </p:nvSpPr>
        <p:spPr>
          <a:xfrm>
            <a:off x="3868738" y="42672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refcnt=1</a:t>
            </a:r>
            <a:endParaRPr/>
          </a:p>
        </p:txBody>
      </p:sp>
      <p:sp>
        <p:nvSpPr>
          <p:cNvPr id="531" name="Shape 531"/>
          <p:cNvSpPr/>
          <p:nvPr/>
        </p:nvSpPr>
        <p:spPr>
          <a:xfrm rot="5400000">
            <a:off x="4249738" y="4191000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cxnSp>
        <p:nvCxnSpPr>
          <p:cNvPr id="532" name="Shape 532"/>
          <p:cNvCxnSpPr/>
          <p:nvPr/>
        </p:nvCxnSpPr>
        <p:spPr>
          <a:xfrm flipH="1" rot="10800000">
            <a:off x="1828800" y="3657599"/>
            <a:ext cx="2039938" cy="352425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533" name="Shape 533"/>
          <p:cNvSpPr/>
          <p:nvPr/>
        </p:nvSpPr>
        <p:spPr>
          <a:xfrm>
            <a:off x="3868738" y="36576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4" name="Shape 534"/>
          <p:cNvSpPr/>
          <p:nvPr/>
        </p:nvSpPr>
        <p:spPr>
          <a:xfrm>
            <a:off x="3868738" y="56388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File pos</a:t>
            </a:r>
            <a:endParaRPr/>
          </a:p>
        </p:txBody>
      </p:sp>
      <p:sp>
        <p:nvSpPr>
          <p:cNvPr id="535" name="Shape 535"/>
          <p:cNvSpPr/>
          <p:nvPr/>
        </p:nvSpPr>
        <p:spPr>
          <a:xfrm>
            <a:off x="3868738" y="59436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refcnt=1</a:t>
            </a:r>
            <a:endParaRPr/>
          </a:p>
        </p:txBody>
      </p:sp>
      <p:sp>
        <p:nvSpPr>
          <p:cNvPr id="536" name="Shape 536"/>
          <p:cNvSpPr/>
          <p:nvPr/>
        </p:nvSpPr>
        <p:spPr>
          <a:xfrm rot="5400000">
            <a:off x="4249738" y="5867400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537" name="Shape 537"/>
          <p:cNvSpPr/>
          <p:nvPr/>
        </p:nvSpPr>
        <p:spPr>
          <a:xfrm>
            <a:off x="3868738" y="53340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38" name="Shape 538"/>
          <p:cNvCxnSpPr/>
          <p:nvPr/>
        </p:nvCxnSpPr>
        <p:spPr>
          <a:xfrm>
            <a:off x="1828800" y="4683125"/>
            <a:ext cx="2057400" cy="698500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539" name="Shape 539"/>
          <p:cNvSpPr txBox="1"/>
          <p:nvPr/>
        </p:nvSpPr>
        <p:spPr>
          <a:xfrm>
            <a:off x="228600" y="4086225"/>
            <a:ext cx="822325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endParaRPr/>
          </a:p>
        </p:txBody>
      </p:sp>
      <p:sp>
        <p:nvSpPr>
          <p:cNvPr id="540" name="Shape 540"/>
          <p:cNvSpPr txBox="1"/>
          <p:nvPr/>
        </p:nvSpPr>
        <p:spPr>
          <a:xfrm>
            <a:off x="228600" y="3857625"/>
            <a:ext cx="822325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endParaRPr/>
          </a:p>
        </p:txBody>
      </p:sp>
      <p:sp>
        <p:nvSpPr>
          <p:cNvPr id="541" name="Shape 541"/>
          <p:cNvSpPr txBox="1"/>
          <p:nvPr/>
        </p:nvSpPr>
        <p:spPr>
          <a:xfrm>
            <a:off x="334963" y="3629025"/>
            <a:ext cx="715962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stdin</a:t>
            </a:r>
            <a:endParaRPr/>
          </a:p>
        </p:txBody>
      </p:sp>
      <p:cxnSp>
        <p:nvCxnSpPr>
          <p:cNvPr id="542" name="Shape 542"/>
          <p:cNvCxnSpPr/>
          <p:nvPr/>
        </p:nvCxnSpPr>
        <p:spPr>
          <a:xfrm flipH="1" rot="10800000">
            <a:off x="4786313" y="3641725"/>
            <a:ext cx="1690687" cy="153988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543" name="Shape 543"/>
          <p:cNvSpPr/>
          <p:nvPr/>
        </p:nvSpPr>
        <p:spPr>
          <a:xfrm>
            <a:off x="6477000" y="36290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access</a:t>
            </a:r>
            <a:endParaRPr/>
          </a:p>
        </p:txBody>
      </p:sp>
      <p:sp>
        <p:nvSpPr>
          <p:cNvPr id="544" name="Shape 544"/>
          <p:cNvSpPr/>
          <p:nvPr/>
        </p:nvSpPr>
        <p:spPr>
          <a:xfrm rot="5400000">
            <a:off x="6858000" y="4162425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545" name="Shape 545"/>
          <p:cNvSpPr/>
          <p:nvPr/>
        </p:nvSpPr>
        <p:spPr>
          <a:xfrm>
            <a:off x="6477000" y="39338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size</a:t>
            </a:r>
            <a:endParaRPr/>
          </a:p>
        </p:txBody>
      </p:sp>
      <p:sp>
        <p:nvSpPr>
          <p:cNvPr id="546" name="Shape 546"/>
          <p:cNvSpPr/>
          <p:nvPr/>
        </p:nvSpPr>
        <p:spPr>
          <a:xfrm>
            <a:off x="6477000" y="42386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type</a:t>
            </a:r>
            <a:endParaRPr/>
          </a:p>
        </p:txBody>
      </p:sp>
      <p:sp>
        <p:nvSpPr>
          <p:cNvPr id="547" name="Shape 547"/>
          <p:cNvSpPr/>
          <p:nvPr/>
        </p:nvSpPr>
        <p:spPr>
          <a:xfrm>
            <a:off x="6477000" y="52292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access</a:t>
            </a:r>
            <a:endParaRPr/>
          </a:p>
        </p:txBody>
      </p:sp>
      <p:sp>
        <p:nvSpPr>
          <p:cNvPr id="548" name="Shape 548"/>
          <p:cNvSpPr/>
          <p:nvPr/>
        </p:nvSpPr>
        <p:spPr>
          <a:xfrm rot="5400000">
            <a:off x="6858000" y="5762625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549" name="Shape 549"/>
          <p:cNvSpPr/>
          <p:nvPr/>
        </p:nvSpPr>
        <p:spPr>
          <a:xfrm>
            <a:off x="6477000" y="55340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size</a:t>
            </a:r>
            <a:endParaRPr/>
          </a:p>
        </p:txBody>
      </p:sp>
      <p:sp>
        <p:nvSpPr>
          <p:cNvPr id="550" name="Shape 550"/>
          <p:cNvSpPr/>
          <p:nvPr/>
        </p:nvSpPr>
        <p:spPr>
          <a:xfrm>
            <a:off x="6477000" y="58388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type</a:t>
            </a:r>
            <a:endParaRPr/>
          </a:p>
        </p:txBody>
      </p:sp>
      <p:sp>
        <p:nvSpPr>
          <p:cNvPr id="551" name="Shape 551"/>
          <p:cNvSpPr txBox="1"/>
          <p:nvPr/>
        </p:nvSpPr>
        <p:spPr>
          <a:xfrm>
            <a:off x="3758514" y="3352800"/>
            <a:ext cx="1549527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 (terminal)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2" name="Shape 552"/>
          <p:cNvSpPr txBox="1"/>
          <p:nvPr/>
        </p:nvSpPr>
        <p:spPr>
          <a:xfrm>
            <a:off x="3766752" y="5029200"/>
            <a:ext cx="11576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B (disk)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3" name="Shape 553"/>
          <p:cNvSpPr txBox="1"/>
          <p:nvPr/>
        </p:nvSpPr>
        <p:spPr>
          <a:xfrm>
            <a:off x="7975600" y="3886200"/>
            <a:ext cx="9144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 in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stat</a:t>
            </a:r>
            <a:r>
              <a:rPr b="1" i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struct</a:t>
            </a:r>
            <a:endParaRPr b="1" i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4" name="Shape 554"/>
          <p:cNvSpPr/>
          <p:nvPr/>
        </p:nvSpPr>
        <p:spPr>
          <a:xfrm>
            <a:off x="7611076" y="3649361"/>
            <a:ext cx="366418" cy="1188720"/>
          </a:xfrm>
          <a:prstGeom prst="rightBrace">
            <a:avLst>
              <a:gd fmla="val 133333" name="adj1"/>
              <a:gd fmla="val 5000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55" name="Shape 555"/>
          <p:cNvCxnSpPr/>
          <p:nvPr/>
        </p:nvCxnSpPr>
        <p:spPr>
          <a:xfrm flipH="1" rot="10800000">
            <a:off x="4706938" y="5229224"/>
            <a:ext cx="1770062" cy="257175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556" name="Shape 556"/>
          <p:cNvSpPr txBox="1"/>
          <p:nvPr/>
        </p:nvSpPr>
        <p:spPr>
          <a:xfrm>
            <a:off x="76200" y="6248400"/>
            <a:ext cx="3517759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File pos is maintained per open file</a:t>
            </a:r>
            <a:endParaRPr b="1" i="1" sz="1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Sharing</a:t>
            </a:r>
            <a:endParaRPr/>
          </a:p>
        </p:txBody>
      </p:sp>
      <p:sp>
        <p:nvSpPr>
          <p:cNvPr id="562" name="Shape 562"/>
          <p:cNvSpPr txBox="1"/>
          <p:nvPr>
            <p:ph idx="1" type="body"/>
          </p:nvPr>
        </p:nvSpPr>
        <p:spPr>
          <a:xfrm>
            <a:off x="371175" y="1220788"/>
            <a:ext cx="8307387" cy="1141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distinct descriptors sharing the same disk file through two distinct open file table entries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E.g., Calling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open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twice with the same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filename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</a:t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3" name="Shape 563"/>
          <p:cNvSpPr/>
          <p:nvPr/>
        </p:nvSpPr>
        <p:spPr>
          <a:xfrm>
            <a:off x="1506538" y="36703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4" name="Shape 564"/>
          <p:cNvSpPr/>
          <p:nvPr/>
        </p:nvSpPr>
        <p:spPr>
          <a:xfrm>
            <a:off x="1506538" y="38989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5" name="Shape 565"/>
          <p:cNvSpPr/>
          <p:nvPr/>
        </p:nvSpPr>
        <p:spPr>
          <a:xfrm>
            <a:off x="1506538" y="41275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6" name="Shape 566"/>
          <p:cNvSpPr/>
          <p:nvPr/>
        </p:nvSpPr>
        <p:spPr>
          <a:xfrm>
            <a:off x="1506538" y="43561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7" name="Shape 567"/>
          <p:cNvSpPr/>
          <p:nvPr/>
        </p:nvSpPr>
        <p:spPr>
          <a:xfrm>
            <a:off x="1506538" y="45847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8" name="Shape 568"/>
          <p:cNvSpPr/>
          <p:nvPr/>
        </p:nvSpPr>
        <p:spPr>
          <a:xfrm>
            <a:off x="896938" y="36703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0</a:t>
            </a:r>
            <a:endParaRPr/>
          </a:p>
        </p:txBody>
      </p:sp>
      <p:sp>
        <p:nvSpPr>
          <p:cNvPr id="569" name="Shape 569"/>
          <p:cNvSpPr/>
          <p:nvPr/>
        </p:nvSpPr>
        <p:spPr>
          <a:xfrm>
            <a:off x="896938" y="38989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1</a:t>
            </a:r>
            <a:endParaRPr/>
          </a:p>
        </p:txBody>
      </p:sp>
      <p:sp>
        <p:nvSpPr>
          <p:cNvPr id="570" name="Shape 570"/>
          <p:cNvSpPr/>
          <p:nvPr/>
        </p:nvSpPr>
        <p:spPr>
          <a:xfrm>
            <a:off x="896938" y="41275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2</a:t>
            </a:r>
            <a:endParaRPr/>
          </a:p>
        </p:txBody>
      </p:sp>
      <p:sp>
        <p:nvSpPr>
          <p:cNvPr id="571" name="Shape 571"/>
          <p:cNvSpPr/>
          <p:nvPr/>
        </p:nvSpPr>
        <p:spPr>
          <a:xfrm>
            <a:off x="896938" y="43561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3</a:t>
            </a:r>
            <a:endParaRPr/>
          </a:p>
        </p:txBody>
      </p:sp>
      <p:sp>
        <p:nvSpPr>
          <p:cNvPr id="572" name="Shape 572"/>
          <p:cNvSpPr/>
          <p:nvPr/>
        </p:nvSpPr>
        <p:spPr>
          <a:xfrm>
            <a:off x="896938" y="45847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4</a:t>
            </a:r>
            <a:endParaRPr/>
          </a:p>
        </p:txBody>
      </p:sp>
      <p:sp>
        <p:nvSpPr>
          <p:cNvPr id="573" name="Shape 573"/>
          <p:cNvSpPr txBox="1"/>
          <p:nvPr/>
        </p:nvSpPr>
        <p:spPr>
          <a:xfrm>
            <a:off x="610550" y="2636222"/>
            <a:ext cx="2390085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Descriptor table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[one table per process]</a:t>
            </a:r>
            <a:endParaRPr/>
          </a:p>
        </p:txBody>
      </p:sp>
      <p:sp>
        <p:nvSpPr>
          <p:cNvPr id="574" name="Shape 574"/>
          <p:cNvSpPr txBox="1"/>
          <p:nvPr/>
        </p:nvSpPr>
        <p:spPr>
          <a:xfrm>
            <a:off x="3159491" y="2636222"/>
            <a:ext cx="2532326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Open file table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[shared by all processes]</a:t>
            </a:r>
            <a:endParaRPr/>
          </a:p>
        </p:txBody>
      </p:sp>
      <p:sp>
        <p:nvSpPr>
          <p:cNvPr id="575" name="Shape 575"/>
          <p:cNvSpPr txBox="1"/>
          <p:nvPr/>
        </p:nvSpPr>
        <p:spPr>
          <a:xfrm>
            <a:off x="5750291" y="2636222"/>
            <a:ext cx="2532326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v-node table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[shared by all processes]</a:t>
            </a:r>
            <a:endParaRPr/>
          </a:p>
        </p:txBody>
      </p:sp>
      <p:sp>
        <p:nvSpPr>
          <p:cNvPr id="576" name="Shape 576"/>
          <p:cNvSpPr/>
          <p:nvPr/>
        </p:nvSpPr>
        <p:spPr>
          <a:xfrm>
            <a:off x="3868738" y="39624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pos</a:t>
            </a:r>
            <a:endParaRPr/>
          </a:p>
        </p:txBody>
      </p:sp>
      <p:sp>
        <p:nvSpPr>
          <p:cNvPr id="577" name="Shape 577"/>
          <p:cNvSpPr/>
          <p:nvPr/>
        </p:nvSpPr>
        <p:spPr>
          <a:xfrm>
            <a:off x="3868738" y="42672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refcnt=1</a:t>
            </a:r>
            <a:endParaRPr/>
          </a:p>
        </p:txBody>
      </p:sp>
      <p:sp>
        <p:nvSpPr>
          <p:cNvPr id="578" name="Shape 578"/>
          <p:cNvSpPr/>
          <p:nvPr/>
        </p:nvSpPr>
        <p:spPr>
          <a:xfrm rot="5400000">
            <a:off x="4249738" y="4191000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cxnSp>
        <p:nvCxnSpPr>
          <p:cNvPr id="579" name="Shape 579"/>
          <p:cNvCxnSpPr/>
          <p:nvPr/>
        </p:nvCxnSpPr>
        <p:spPr>
          <a:xfrm flipH="1" rot="10800000">
            <a:off x="2116138" y="3657595"/>
            <a:ext cx="1752600" cy="733429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580" name="Shape 580"/>
          <p:cNvSpPr/>
          <p:nvPr/>
        </p:nvSpPr>
        <p:spPr>
          <a:xfrm>
            <a:off x="3868738" y="36576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1" name="Shape 581"/>
          <p:cNvSpPr/>
          <p:nvPr/>
        </p:nvSpPr>
        <p:spPr>
          <a:xfrm>
            <a:off x="3868738" y="56388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pos</a:t>
            </a:r>
            <a:endParaRPr/>
          </a:p>
        </p:txBody>
      </p:sp>
      <p:sp>
        <p:nvSpPr>
          <p:cNvPr id="582" name="Shape 582"/>
          <p:cNvSpPr/>
          <p:nvPr/>
        </p:nvSpPr>
        <p:spPr>
          <a:xfrm>
            <a:off x="3868738" y="59436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refcnt=1</a:t>
            </a:r>
            <a:endParaRPr/>
          </a:p>
        </p:txBody>
      </p:sp>
      <p:sp>
        <p:nvSpPr>
          <p:cNvPr id="583" name="Shape 583"/>
          <p:cNvSpPr/>
          <p:nvPr/>
        </p:nvSpPr>
        <p:spPr>
          <a:xfrm rot="5400000">
            <a:off x="4249738" y="5867400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584" name="Shape 584"/>
          <p:cNvSpPr/>
          <p:nvPr/>
        </p:nvSpPr>
        <p:spPr>
          <a:xfrm>
            <a:off x="3868738" y="53340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85" name="Shape 585"/>
          <p:cNvCxnSpPr/>
          <p:nvPr/>
        </p:nvCxnSpPr>
        <p:spPr>
          <a:xfrm>
            <a:off x="2116138" y="4683125"/>
            <a:ext cx="1770062" cy="698500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586" name="Shape 586"/>
          <p:cNvSpPr txBox="1"/>
          <p:nvPr/>
        </p:nvSpPr>
        <p:spPr>
          <a:xfrm>
            <a:off x="228600" y="4086225"/>
            <a:ext cx="822325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endParaRPr/>
          </a:p>
        </p:txBody>
      </p:sp>
      <p:sp>
        <p:nvSpPr>
          <p:cNvPr id="587" name="Shape 587"/>
          <p:cNvSpPr txBox="1"/>
          <p:nvPr/>
        </p:nvSpPr>
        <p:spPr>
          <a:xfrm>
            <a:off x="228600" y="3857625"/>
            <a:ext cx="822325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endParaRPr/>
          </a:p>
        </p:txBody>
      </p:sp>
      <p:sp>
        <p:nvSpPr>
          <p:cNvPr id="588" name="Shape 588"/>
          <p:cNvSpPr txBox="1"/>
          <p:nvPr/>
        </p:nvSpPr>
        <p:spPr>
          <a:xfrm>
            <a:off x="334963" y="3629025"/>
            <a:ext cx="715962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stdin</a:t>
            </a:r>
            <a:endParaRPr/>
          </a:p>
        </p:txBody>
      </p:sp>
      <p:cxnSp>
        <p:nvCxnSpPr>
          <p:cNvPr id="589" name="Shape 589"/>
          <p:cNvCxnSpPr/>
          <p:nvPr/>
        </p:nvCxnSpPr>
        <p:spPr>
          <a:xfrm flipH="1" rot="10800000">
            <a:off x="4786313" y="3641725"/>
            <a:ext cx="1690687" cy="153988"/>
          </a:xfrm>
          <a:prstGeom prst="straightConnector1">
            <a:avLst/>
          </a:prstGeom>
          <a:noFill/>
          <a:ln cap="flat" cmpd="sng" w="25400">
            <a:solidFill>
              <a:srgbClr val="0070C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590" name="Shape 590"/>
          <p:cNvSpPr/>
          <p:nvPr/>
        </p:nvSpPr>
        <p:spPr>
          <a:xfrm>
            <a:off x="6477000" y="36290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access</a:t>
            </a:r>
            <a:endParaRPr/>
          </a:p>
        </p:txBody>
      </p:sp>
      <p:sp>
        <p:nvSpPr>
          <p:cNvPr id="591" name="Shape 591"/>
          <p:cNvSpPr/>
          <p:nvPr/>
        </p:nvSpPr>
        <p:spPr>
          <a:xfrm rot="5400000">
            <a:off x="6858000" y="4162425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592" name="Shape 592"/>
          <p:cNvSpPr/>
          <p:nvPr/>
        </p:nvSpPr>
        <p:spPr>
          <a:xfrm>
            <a:off x="6477000" y="39338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size</a:t>
            </a:r>
            <a:endParaRPr/>
          </a:p>
        </p:txBody>
      </p:sp>
      <p:sp>
        <p:nvSpPr>
          <p:cNvPr id="593" name="Shape 593"/>
          <p:cNvSpPr/>
          <p:nvPr/>
        </p:nvSpPr>
        <p:spPr>
          <a:xfrm>
            <a:off x="6477000" y="42386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type</a:t>
            </a:r>
            <a:endParaRPr/>
          </a:p>
        </p:txBody>
      </p:sp>
      <p:sp>
        <p:nvSpPr>
          <p:cNvPr id="594" name="Shape 594"/>
          <p:cNvSpPr txBox="1"/>
          <p:nvPr/>
        </p:nvSpPr>
        <p:spPr>
          <a:xfrm>
            <a:off x="3758514" y="3352800"/>
            <a:ext cx="1168709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 (disk)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Shape 595"/>
          <p:cNvSpPr txBox="1"/>
          <p:nvPr/>
        </p:nvSpPr>
        <p:spPr>
          <a:xfrm>
            <a:off x="3766752" y="5029200"/>
            <a:ext cx="11576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B (disk)</a:t>
            </a:r>
            <a:endParaRPr/>
          </a:p>
        </p:txBody>
      </p:sp>
      <p:cxnSp>
        <p:nvCxnSpPr>
          <p:cNvPr id="596" name="Shape 596"/>
          <p:cNvCxnSpPr/>
          <p:nvPr/>
        </p:nvCxnSpPr>
        <p:spPr>
          <a:xfrm flipH="1" rot="10800000">
            <a:off x="4706938" y="3641725"/>
            <a:ext cx="1770062" cy="1844674"/>
          </a:xfrm>
          <a:prstGeom prst="straightConnector1">
            <a:avLst/>
          </a:prstGeom>
          <a:noFill/>
          <a:ln cap="flat" cmpd="sng" w="25400">
            <a:solidFill>
              <a:srgbClr val="0070C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597" name="Shape 597"/>
          <p:cNvSpPr txBox="1"/>
          <p:nvPr/>
        </p:nvSpPr>
        <p:spPr>
          <a:xfrm>
            <a:off x="5091797" y="6203484"/>
            <a:ext cx="3837205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Different logical but same physical file</a:t>
            </a:r>
            <a:endParaRPr b="1" i="1" sz="1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Shape 60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Processes Share Files: </a:t>
            </a:r>
            <a:r>
              <a:rPr b="1" i="0" lang="en-US" sz="3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endParaRPr b="1" i="0" sz="36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3" name="Shape 603"/>
          <p:cNvSpPr txBox="1"/>
          <p:nvPr>
            <p:ph idx="1" type="body"/>
          </p:nvPr>
        </p:nvSpPr>
        <p:spPr>
          <a:xfrm>
            <a:off x="379413" y="1143000"/>
            <a:ext cx="8307387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child process inherits its parent’s open files</a:t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Note: situation unchanged by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exec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functions (use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fcntl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change)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call:</a:t>
            </a:r>
            <a:endParaRPr/>
          </a:p>
        </p:txBody>
      </p:sp>
      <p:sp>
        <p:nvSpPr>
          <p:cNvPr id="604" name="Shape 604"/>
          <p:cNvSpPr/>
          <p:nvPr/>
        </p:nvSpPr>
        <p:spPr>
          <a:xfrm>
            <a:off x="1506538" y="36703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5" name="Shape 605"/>
          <p:cNvSpPr/>
          <p:nvPr/>
        </p:nvSpPr>
        <p:spPr>
          <a:xfrm>
            <a:off x="1506538" y="38989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6" name="Shape 606"/>
          <p:cNvSpPr/>
          <p:nvPr/>
        </p:nvSpPr>
        <p:spPr>
          <a:xfrm>
            <a:off x="1506538" y="41275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7" name="Shape 607"/>
          <p:cNvSpPr/>
          <p:nvPr/>
        </p:nvSpPr>
        <p:spPr>
          <a:xfrm>
            <a:off x="1506538" y="43561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8" name="Shape 608"/>
          <p:cNvSpPr/>
          <p:nvPr/>
        </p:nvSpPr>
        <p:spPr>
          <a:xfrm>
            <a:off x="1506538" y="45847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9" name="Shape 609"/>
          <p:cNvSpPr/>
          <p:nvPr/>
        </p:nvSpPr>
        <p:spPr>
          <a:xfrm>
            <a:off x="896938" y="36703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0</a:t>
            </a:r>
            <a:endParaRPr/>
          </a:p>
        </p:txBody>
      </p:sp>
      <p:sp>
        <p:nvSpPr>
          <p:cNvPr id="610" name="Shape 610"/>
          <p:cNvSpPr/>
          <p:nvPr/>
        </p:nvSpPr>
        <p:spPr>
          <a:xfrm>
            <a:off x="896938" y="38989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1</a:t>
            </a:r>
            <a:endParaRPr/>
          </a:p>
        </p:txBody>
      </p:sp>
      <p:sp>
        <p:nvSpPr>
          <p:cNvPr id="611" name="Shape 611"/>
          <p:cNvSpPr/>
          <p:nvPr/>
        </p:nvSpPr>
        <p:spPr>
          <a:xfrm>
            <a:off x="896938" y="41275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2</a:t>
            </a:r>
            <a:endParaRPr/>
          </a:p>
        </p:txBody>
      </p:sp>
      <p:sp>
        <p:nvSpPr>
          <p:cNvPr id="612" name="Shape 612"/>
          <p:cNvSpPr/>
          <p:nvPr/>
        </p:nvSpPr>
        <p:spPr>
          <a:xfrm>
            <a:off x="896938" y="43561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3</a:t>
            </a:r>
            <a:endParaRPr/>
          </a:p>
        </p:txBody>
      </p:sp>
      <p:sp>
        <p:nvSpPr>
          <p:cNvPr id="613" name="Shape 613"/>
          <p:cNvSpPr/>
          <p:nvPr/>
        </p:nvSpPr>
        <p:spPr>
          <a:xfrm>
            <a:off x="896938" y="45847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4</a:t>
            </a:r>
            <a:endParaRPr/>
          </a:p>
        </p:txBody>
      </p:sp>
      <p:sp>
        <p:nvSpPr>
          <p:cNvPr id="614" name="Shape 614"/>
          <p:cNvSpPr txBox="1"/>
          <p:nvPr/>
        </p:nvSpPr>
        <p:spPr>
          <a:xfrm>
            <a:off x="610550" y="2636222"/>
            <a:ext cx="2390085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Descriptor table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[one table per process]</a:t>
            </a:r>
            <a:endParaRPr/>
          </a:p>
        </p:txBody>
      </p:sp>
      <p:sp>
        <p:nvSpPr>
          <p:cNvPr id="615" name="Shape 615"/>
          <p:cNvSpPr txBox="1"/>
          <p:nvPr/>
        </p:nvSpPr>
        <p:spPr>
          <a:xfrm>
            <a:off x="3159491" y="2636222"/>
            <a:ext cx="2532326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Open file table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[shared by all processes]</a:t>
            </a:r>
            <a:endParaRPr/>
          </a:p>
        </p:txBody>
      </p:sp>
      <p:sp>
        <p:nvSpPr>
          <p:cNvPr id="616" name="Shape 616"/>
          <p:cNvSpPr txBox="1"/>
          <p:nvPr/>
        </p:nvSpPr>
        <p:spPr>
          <a:xfrm>
            <a:off x="5750291" y="2636222"/>
            <a:ext cx="2532326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v-node table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[shared by all processes]</a:t>
            </a:r>
            <a:endParaRPr/>
          </a:p>
        </p:txBody>
      </p:sp>
      <p:sp>
        <p:nvSpPr>
          <p:cNvPr id="617" name="Shape 617"/>
          <p:cNvSpPr/>
          <p:nvPr/>
        </p:nvSpPr>
        <p:spPr>
          <a:xfrm>
            <a:off x="3868738" y="39624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pos</a:t>
            </a:r>
            <a:endParaRPr/>
          </a:p>
        </p:txBody>
      </p:sp>
      <p:sp>
        <p:nvSpPr>
          <p:cNvPr id="618" name="Shape 618"/>
          <p:cNvSpPr/>
          <p:nvPr/>
        </p:nvSpPr>
        <p:spPr>
          <a:xfrm>
            <a:off x="3868738" y="42672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refcnt=1</a:t>
            </a:r>
            <a:endParaRPr/>
          </a:p>
        </p:txBody>
      </p:sp>
      <p:sp>
        <p:nvSpPr>
          <p:cNvPr id="619" name="Shape 619"/>
          <p:cNvSpPr/>
          <p:nvPr/>
        </p:nvSpPr>
        <p:spPr>
          <a:xfrm rot="5400000">
            <a:off x="4249738" y="4191000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cxnSp>
        <p:nvCxnSpPr>
          <p:cNvPr id="620" name="Shape 620"/>
          <p:cNvCxnSpPr/>
          <p:nvPr/>
        </p:nvCxnSpPr>
        <p:spPr>
          <a:xfrm flipH="1" rot="10800000">
            <a:off x="1828800" y="3657599"/>
            <a:ext cx="2039938" cy="352425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621" name="Shape 621"/>
          <p:cNvSpPr/>
          <p:nvPr/>
        </p:nvSpPr>
        <p:spPr>
          <a:xfrm>
            <a:off x="3868738" y="36576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2" name="Shape 622"/>
          <p:cNvSpPr/>
          <p:nvPr/>
        </p:nvSpPr>
        <p:spPr>
          <a:xfrm>
            <a:off x="3868738" y="56388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pos</a:t>
            </a:r>
            <a:endParaRPr/>
          </a:p>
        </p:txBody>
      </p:sp>
      <p:sp>
        <p:nvSpPr>
          <p:cNvPr id="623" name="Shape 623"/>
          <p:cNvSpPr/>
          <p:nvPr/>
        </p:nvSpPr>
        <p:spPr>
          <a:xfrm>
            <a:off x="3868738" y="59436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refcnt=1</a:t>
            </a:r>
            <a:endParaRPr/>
          </a:p>
        </p:txBody>
      </p:sp>
      <p:sp>
        <p:nvSpPr>
          <p:cNvPr id="624" name="Shape 624"/>
          <p:cNvSpPr/>
          <p:nvPr/>
        </p:nvSpPr>
        <p:spPr>
          <a:xfrm rot="5400000">
            <a:off x="4249738" y="5867400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625" name="Shape 625"/>
          <p:cNvSpPr/>
          <p:nvPr/>
        </p:nvSpPr>
        <p:spPr>
          <a:xfrm>
            <a:off x="3868738" y="53340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26" name="Shape 626"/>
          <p:cNvCxnSpPr/>
          <p:nvPr/>
        </p:nvCxnSpPr>
        <p:spPr>
          <a:xfrm>
            <a:off x="1828800" y="4683125"/>
            <a:ext cx="2057400" cy="698500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627" name="Shape 627"/>
          <p:cNvSpPr txBox="1"/>
          <p:nvPr/>
        </p:nvSpPr>
        <p:spPr>
          <a:xfrm>
            <a:off x="228600" y="4086225"/>
            <a:ext cx="822325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endParaRPr/>
          </a:p>
        </p:txBody>
      </p:sp>
      <p:sp>
        <p:nvSpPr>
          <p:cNvPr id="628" name="Shape 628"/>
          <p:cNvSpPr txBox="1"/>
          <p:nvPr/>
        </p:nvSpPr>
        <p:spPr>
          <a:xfrm>
            <a:off x="228600" y="3857625"/>
            <a:ext cx="822325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endParaRPr/>
          </a:p>
        </p:txBody>
      </p:sp>
      <p:sp>
        <p:nvSpPr>
          <p:cNvPr id="629" name="Shape 629"/>
          <p:cNvSpPr txBox="1"/>
          <p:nvPr/>
        </p:nvSpPr>
        <p:spPr>
          <a:xfrm>
            <a:off x="334963" y="3629025"/>
            <a:ext cx="715962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stdin</a:t>
            </a:r>
            <a:endParaRPr/>
          </a:p>
        </p:txBody>
      </p:sp>
      <p:cxnSp>
        <p:nvCxnSpPr>
          <p:cNvPr id="630" name="Shape 630"/>
          <p:cNvCxnSpPr/>
          <p:nvPr/>
        </p:nvCxnSpPr>
        <p:spPr>
          <a:xfrm flipH="1" rot="10800000">
            <a:off x="4786313" y="3641725"/>
            <a:ext cx="1690687" cy="153988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631" name="Shape 631"/>
          <p:cNvSpPr/>
          <p:nvPr/>
        </p:nvSpPr>
        <p:spPr>
          <a:xfrm>
            <a:off x="6477000" y="36290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access</a:t>
            </a:r>
            <a:endParaRPr/>
          </a:p>
        </p:txBody>
      </p:sp>
      <p:sp>
        <p:nvSpPr>
          <p:cNvPr id="632" name="Shape 632"/>
          <p:cNvSpPr/>
          <p:nvPr/>
        </p:nvSpPr>
        <p:spPr>
          <a:xfrm rot="5400000">
            <a:off x="6858000" y="4162425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633" name="Shape 633"/>
          <p:cNvSpPr/>
          <p:nvPr/>
        </p:nvSpPr>
        <p:spPr>
          <a:xfrm>
            <a:off x="6477000" y="39338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size</a:t>
            </a:r>
            <a:endParaRPr/>
          </a:p>
        </p:txBody>
      </p:sp>
      <p:sp>
        <p:nvSpPr>
          <p:cNvPr id="634" name="Shape 634"/>
          <p:cNvSpPr/>
          <p:nvPr/>
        </p:nvSpPr>
        <p:spPr>
          <a:xfrm>
            <a:off x="6477000" y="42386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type</a:t>
            </a:r>
            <a:endParaRPr/>
          </a:p>
        </p:txBody>
      </p:sp>
      <p:sp>
        <p:nvSpPr>
          <p:cNvPr id="635" name="Shape 635"/>
          <p:cNvSpPr/>
          <p:nvPr/>
        </p:nvSpPr>
        <p:spPr>
          <a:xfrm>
            <a:off x="6477000" y="52292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access</a:t>
            </a:r>
            <a:endParaRPr/>
          </a:p>
        </p:txBody>
      </p:sp>
      <p:sp>
        <p:nvSpPr>
          <p:cNvPr id="636" name="Shape 636"/>
          <p:cNvSpPr/>
          <p:nvPr/>
        </p:nvSpPr>
        <p:spPr>
          <a:xfrm rot="5400000">
            <a:off x="6858000" y="5762625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637" name="Shape 637"/>
          <p:cNvSpPr/>
          <p:nvPr/>
        </p:nvSpPr>
        <p:spPr>
          <a:xfrm>
            <a:off x="6477000" y="55340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size</a:t>
            </a:r>
            <a:endParaRPr/>
          </a:p>
        </p:txBody>
      </p:sp>
      <p:sp>
        <p:nvSpPr>
          <p:cNvPr id="638" name="Shape 638"/>
          <p:cNvSpPr/>
          <p:nvPr/>
        </p:nvSpPr>
        <p:spPr>
          <a:xfrm>
            <a:off x="6477000" y="58388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type</a:t>
            </a:r>
            <a:endParaRPr/>
          </a:p>
        </p:txBody>
      </p:sp>
      <p:sp>
        <p:nvSpPr>
          <p:cNvPr id="639" name="Shape 639"/>
          <p:cNvSpPr txBox="1"/>
          <p:nvPr/>
        </p:nvSpPr>
        <p:spPr>
          <a:xfrm>
            <a:off x="3758514" y="3352800"/>
            <a:ext cx="1549527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 (terminal)</a:t>
            </a:r>
            <a:endParaRPr/>
          </a:p>
        </p:txBody>
      </p:sp>
      <p:sp>
        <p:nvSpPr>
          <p:cNvPr id="640" name="Shape 640"/>
          <p:cNvSpPr txBox="1"/>
          <p:nvPr/>
        </p:nvSpPr>
        <p:spPr>
          <a:xfrm>
            <a:off x="3766752" y="5029200"/>
            <a:ext cx="11576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B (disk)</a:t>
            </a:r>
            <a:endParaRPr/>
          </a:p>
        </p:txBody>
      </p:sp>
      <p:cxnSp>
        <p:nvCxnSpPr>
          <p:cNvPr id="641" name="Shape 641"/>
          <p:cNvCxnSpPr/>
          <p:nvPr/>
        </p:nvCxnSpPr>
        <p:spPr>
          <a:xfrm flipH="1" rot="10800000">
            <a:off x="4706938" y="5229224"/>
            <a:ext cx="1770062" cy="257175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5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 txBox="1"/>
          <p:nvPr>
            <p:ph type="title"/>
          </p:nvPr>
        </p:nvSpPr>
        <p:spPr>
          <a:xfrm>
            <a:off x="272983" y="3810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Processes Share Files: </a:t>
            </a:r>
            <a:r>
              <a:rPr b="1" i="0" lang="en-US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endParaRPr b="1" i="0" sz="3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47" name="Shape 647"/>
          <p:cNvSpPr txBox="1"/>
          <p:nvPr>
            <p:ph idx="1" type="body"/>
          </p:nvPr>
        </p:nvSpPr>
        <p:spPr>
          <a:xfrm>
            <a:off x="290513" y="1066800"/>
            <a:ext cx="8307387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child process inherits its parent’s open files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After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Child’s table same as parent’s, and +1 to each refcnt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8" name="Shape 648"/>
          <p:cNvSpPr/>
          <p:nvPr/>
        </p:nvSpPr>
        <p:spPr>
          <a:xfrm>
            <a:off x="1506538" y="36703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9" name="Shape 649"/>
          <p:cNvSpPr/>
          <p:nvPr/>
        </p:nvSpPr>
        <p:spPr>
          <a:xfrm>
            <a:off x="1506538" y="38989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0" name="Shape 650"/>
          <p:cNvSpPr/>
          <p:nvPr/>
        </p:nvSpPr>
        <p:spPr>
          <a:xfrm>
            <a:off x="1506538" y="41275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1" name="Shape 651"/>
          <p:cNvSpPr/>
          <p:nvPr/>
        </p:nvSpPr>
        <p:spPr>
          <a:xfrm>
            <a:off x="1506538" y="43561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2" name="Shape 652"/>
          <p:cNvSpPr/>
          <p:nvPr/>
        </p:nvSpPr>
        <p:spPr>
          <a:xfrm>
            <a:off x="1506538" y="45847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3" name="Shape 653"/>
          <p:cNvSpPr/>
          <p:nvPr/>
        </p:nvSpPr>
        <p:spPr>
          <a:xfrm>
            <a:off x="896938" y="36703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0</a:t>
            </a:r>
            <a:endParaRPr/>
          </a:p>
        </p:txBody>
      </p:sp>
      <p:sp>
        <p:nvSpPr>
          <p:cNvPr id="654" name="Shape 654"/>
          <p:cNvSpPr/>
          <p:nvPr/>
        </p:nvSpPr>
        <p:spPr>
          <a:xfrm>
            <a:off x="896938" y="38989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1</a:t>
            </a:r>
            <a:endParaRPr/>
          </a:p>
        </p:txBody>
      </p:sp>
      <p:sp>
        <p:nvSpPr>
          <p:cNvPr id="655" name="Shape 655"/>
          <p:cNvSpPr/>
          <p:nvPr/>
        </p:nvSpPr>
        <p:spPr>
          <a:xfrm>
            <a:off x="896938" y="41275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2</a:t>
            </a:r>
            <a:endParaRPr/>
          </a:p>
        </p:txBody>
      </p:sp>
      <p:sp>
        <p:nvSpPr>
          <p:cNvPr id="656" name="Shape 656"/>
          <p:cNvSpPr/>
          <p:nvPr/>
        </p:nvSpPr>
        <p:spPr>
          <a:xfrm>
            <a:off x="896938" y="43561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3</a:t>
            </a:r>
            <a:endParaRPr/>
          </a:p>
        </p:txBody>
      </p:sp>
      <p:sp>
        <p:nvSpPr>
          <p:cNvPr id="657" name="Shape 657"/>
          <p:cNvSpPr/>
          <p:nvPr/>
        </p:nvSpPr>
        <p:spPr>
          <a:xfrm>
            <a:off x="896938" y="45847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4</a:t>
            </a:r>
            <a:endParaRPr/>
          </a:p>
        </p:txBody>
      </p:sp>
      <p:sp>
        <p:nvSpPr>
          <p:cNvPr id="658" name="Shape 658"/>
          <p:cNvSpPr txBox="1"/>
          <p:nvPr/>
        </p:nvSpPr>
        <p:spPr>
          <a:xfrm>
            <a:off x="610550" y="2636222"/>
            <a:ext cx="2390085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Descriptor table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[one table per process]</a:t>
            </a:r>
            <a:endParaRPr/>
          </a:p>
        </p:txBody>
      </p:sp>
      <p:sp>
        <p:nvSpPr>
          <p:cNvPr id="659" name="Shape 659"/>
          <p:cNvSpPr txBox="1"/>
          <p:nvPr/>
        </p:nvSpPr>
        <p:spPr>
          <a:xfrm>
            <a:off x="3159491" y="2636222"/>
            <a:ext cx="2532326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Open file table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[shared by all processes]</a:t>
            </a:r>
            <a:endParaRPr/>
          </a:p>
        </p:txBody>
      </p:sp>
      <p:sp>
        <p:nvSpPr>
          <p:cNvPr id="660" name="Shape 660"/>
          <p:cNvSpPr txBox="1"/>
          <p:nvPr/>
        </p:nvSpPr>
        <p:spPr>
          <a:xfrm>
            <a:off x="5750291" y="2636222"/>
            <a:ext cx="2532326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v-node table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[shared by all processes]</a:t>
            </a:r>
            <a:endParaRPr/>
          </a:p>
        </p:txBody>
      </p:sp>
      <p:sp>
        <p:nvSpPr>
          <p:cNvPr id="661" name="Shape 661"/>
          <p:cNvSpPr/>
          <p:nvPr/>
        </p:nvSpPr>
        <p:spPr>
          <a:xfrm>
            <a:off x="3868738" y="39624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pos</a:t>
            </a:r>
            <a:endParaRPr/>
          </a:p>
        </p:txBody>
      </p:sp>
      <p:sp>
        <p:nvSpPr>
          <p:cNvPr id="662" name="Shape 662"/>
          <p:cNvSpPr/>
          <p:nvPr/>
        </p:nvSpPr>
        <p:spPr>
          <a:xfrm>
            <a:off x="3868738" y="42672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refcnt=2</a:t>
            </a:r>
            <a:endParaRPr b="1" sz="1400">
              <a:solidFill>
                <a:srgbClr val="0070C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3" name="Shape 663"/>
          <p:cNvSpPr/>
          <p:nvPr/>
        </p:nvSpPr>
        <p:spPr>
          <a:xfrm rot="5400000">
            <a:off x="4249738" y="4191000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cxnSp>
        <p:nvCxnSpPr>
          <p:cNvPr id="664" name="Shape 664"/>
          <p:cNvCxnSpPr/>
          <p:nvPr/>
        </p:nvCxnSpPr>
        <p:spPr>
          <a:xfrm flipH="1" rot="10800000">
            <a:off x="1828800" y="3657599"/>
            <a:ext cx="2039938" cy="352425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665" name="Shape 665"/>
          <p:cNvSpPr/>
          <p:nvPr/>
        </p:nvSpPr>
        <p:spPr>
          <a:xfrm>
            <a:off x="3868738" y="36576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6" name="Shape 666"/>
          <p:cNvSpPr/>
          <p:nvPr/>
        </p:nvSpPr>
        <p:spPr>
          <a:xfrm>
            <a:off x="3868738" y="56388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pos</a:t>
            </a:r>
            <a:endParaRPr/>
          </a:p>
        </p:txBody>
      </p:sp>
      <p:sp>
        <p:nvSpPr>
          <p:cNvPr id="667" name="Shape 667"/>
          <p:cNvSpPr/>
          <p:nvPr/>
        </p:nvSpPr>
        <p:spPr>
          <a:xfrm>
            <a:off x="3868738" y="59436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refcnt=2</a:t>
            </a:r>
            <a:endParaRPr b="1" sz="1400">
              <a:solidFill>
                <a:srgbClr val="0070C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8" name="Shape 668"/>
          <p:cNvSpPr/>
          <p:nvPr/>
        </p:nvSpPr>
        <p:spPr>
          <a:xfrm rot="5400000">
            <a:off x="4249738" y="5867400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669" name="Shape 669"/>
          <p:cNvSpPr/>
          <p:nvPr/>
        </p:nvSpPr>
        <p:spPr>
          <a:xfrm>
            <a:off x="3868738" y="53340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70" name="Shape 670"/>
          <p:cNvCxnSpPr/>
          <p:nvPr/>
        </p:nvCxnSpPr>
        <p:spPr>
          <a:xfrm>
            <a:off x="1828800" y="4683125"/>
            <a:ext cx="2057400" cy="650875"/>
          </a:xfrm>
          <a:prstGeom prst="straightConnector1">
            <a:avLst/>
          </a:prstGeom>
          <a:noFill/>
          <a:ln cap="flat" cmpd="sng" w="25400">
            <a:solidFill>
              <a:srgbClr val="0070C0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671" name="Shape 671"/>
          <p:cNvCxnSpPr/>
          <p:nvPr/>
        </p:nvCxnSpPr>
        <p:spPr>
          <a:xfrm flipH="1" rot="10800000">
            <a:off x="4786313" y="3641725"/>
            <a:ext cx="1690687" cy="153988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672" name="Shape 672"/>
          <p:cNvSpPr/>
          <p:nvPr/>
        </p:nvSpPr>
        <p:spPr>
          <a:xfrm>
            <a:off x="6477000" y="36290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access</a:t>
            </a:r>
            <a:endParaRPr/>
          </a:p>
        </p:txBody>
      </p:sp>
      <p:sp>
        <p:nvSpPr>
          <p:cNvPr id="673" name="Shape 673"/>
          <p:cNvSpPr/>
          <p:nvPr/>
        </p:nvSpPr>
        <p:spPr>
          <a:xfrm rot="5400000">
            <a:off x="6858000" y="4162425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674" name="Shape 674"/>
          <p:cNvSpPr/>
          <p:nvPr/>
        </p:nvSpPr>
        <p:spPr>
          <a:xfrm>
            <a:off x="6477000" y="39338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size</a:t>
            </a:r>
            <a:endParaRPr/>
          </a:p>
        </p:txBody>
      </p:sp>
      <p:sp>
        <p:nvSpPr>
          <p:cNvPr id="675" name="Shape 675"/>
          <p:cNvSpPr/>
          <p:nvPr/>
        </p:nvSpPr>
        <p:spPr>
          <a:xfrm>
            <a:off x="6477000" y="42386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type</a:t>
            </a:r>
            <a:endParaRPr/>
          </a:p>
        </p:txBody>
      </p:sp>
      <p:sp>
        <p:nvSpPr>
          <p:cNvPr id="676" name="Shape 676"/>
          <p:cNvSpPr/>
          <p:nvPr/>
        </p:nvSpPr>
        <p:spPr>
          <a:xfrm>
            <a:off x="6477000" y="52292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access</a:t>
            </a:r>
            <a:endParaRPr/>
          </a:p>
        </p:txBody>
      </p:sp>
      <p:sp>
        <p:nvSpPr>
          <p:cNvPr id="677" name="Shape 677"/>
          <p:cNvSpPr/>
          <p:nvPr/>
        </p:nvSpPr>
        <p:spPr>
          <a:xfrm rot="5400000">
            <a:off x="6858000" y="5762625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678" name="Shape 678"/>
          <p:cNvSpPr/>
          <p:nvPr/>
        </p:nvSpPr>
        <p:spPr>
          <a:xfrm>
            <a:off x="6477000" y="55340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size</a:t>
            </a:r>
            <a:endParaRPr/>
          </a:p>
        </p:txBody>
      </p:sp>
      <p:sp>
        <p:nvSpPr>
          <p:cNvPr id="679" name="Shape 679"/>
          <p:cNvSpPr/>
          <p:nvPr/>
        </p:nvSpPr>
        <p:spPr>
          <a:xfrm>
            <a:off x="6477000" y="58388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type</a:t>
            </a:r>
            <a:endParaRPr/>
          </a:p>
        </p:txBody>
      </p:sp>
      <p:sp>
        <p:nvSpPr>
          <p:cNvPr id="680" name="Shape 680"/>
          <p:cNvSpPr txBox="1"/>
          <p:nvPr/>
        </p:nvSpPr>
        <p:spPr>
          <a:xfrm>
            <a:off x="3758514" y="3352800"/>
            <a:ext cx="1549527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 (terminal)</a:t>
            </a:r>
            <a:endParaRPr/>
          </a:p>
        </p:txBody>
      </p:sp>
      <p:sp>
        <p:nvSpPr>
          <p:cNvPr id="681" name="Shape 681"/>
          <p:cNvSpPr txBox="1"/>
          <p:nvPr/>
        </p:nvSpPr>
        <p:spPr>
          <a:xfrm>
            <a:off x="3766752" y="5029200"/>
            <a:ext cx="11576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B (disk)</a:t>
            </a:r>
            <a:endParaRPr/>
          </a:p>
        </p:txBody>
      </p:sp>
      <p:cxnSp>
        <p:nvCxnSpPr>
          <p:cNvPr id="682" name="Shape 682"/>
          <p:cNvCxnSpPr/>
          <p:nvPr/>
        </p:nvCxnSpPr>
        <p:spPr>
          <a:xfrm flipH="1" rot="10800000">
            <a:off x="4706938" y="5229224"/>
            <a:ext cx="1770062" cy="257175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683" name="Shape 683"/>
          <p:cNvSpPr/>
          <p:nvPr/>
        </p:nvSpPr>
        <p:spPr>
          <a:xfrm>
            <a:off x="1507524" y="54102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4" name="Shape 684"/>
          <p:cNvSpPr/>
          <p:nvPr/>
        </p:nvSpPr>
        <p:spPr>
          <a:xfrm>
            <a:off x="1507524" y="56388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5" name="Shape 685"/>
          <p:cNvSpPr/>
          <p:nvPr/>
        </p:nvSpPr>
        <p:spPr>
          <a:xfrm>
            <a:off x="1507524" y="58674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6" name="Shape 686"/>
          <p:cNvSpPr/>
          <p:nvPr/>
        </p:nvSpPr>
        <p:spPr>
          <a:xfrm>
            <a:off x="1507524" y="60960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7" name="Shape 687"/>
          <p:cNvSpPr/>
          <p:nvPr/>
        </p:nvSpPr>
        <p:spPr>
          <a:xfrm>
            <a:off x="1507524" y="63246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8" name="Shape 688"/>
          <p:cNvSpPr/>
          <p:nvPr/>
        </p:nvSpPr>
        <p:spPr>
          <a:xfrm>
            <a:off x="897924" y="54102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0</a:t>
            </a:r>
            <a:endParaRPr/>
          </a:p>
        </p:txBody>
      </p:sp>
      <p:sp>
        <p:nvSpPr>
          <p:cNvPr id="689" name="Shape 689"/>
          <p:cNvSpPr/>
          <p:nvPr/>
        </p:nvSpPr>
        <p:spPr>
          <a:xfrm>
            <a:off x="897924" y="56388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1</a:t>
            </a:r>
            <a:endParaRPr/>
          </a:p>
        </p:txBody>
      </p:sp>
      <p:sp>
        <p:nvSpPr>
          <p:cNvPr id="690" name="Shape 690"/>
          <p:cNvSpPr/>
          <p:nvPr/>
        </p:nvSpPr>
        <p:spPr>
          <a:xfrm>
            <a:off x="897924" y="58674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2</a:t>
            </a:r>
            <a:endParaRPr/>
          </a:p>
        </p:txBody>
      </p:sp>
      <p:sp>
        <p:nvSpPr>
          <p:cNvPr id="691" name="Shape 691"/>
          <p:cNvSpPr/>
          <p:nvPr/>
        </p:nvSpPr>
        <p:spPr>
          <a:xfrm>
            <a:off x="897924" y="60960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3</a:t>
            </a:r>
            <a:endParaRPr/>
          </a:p>
        </p:txBody>
      </p:sp>
      <p:sp>
        <p:nvSpPr>
          <p:cNvPr id="692" name="Shape 692"/>
          <p:cNvSpPr/>
          <p:nvPr/>
        </p:nvSpPr>
        <p:spPr>
          <a:xfrm>
            <a:off x="897924" y="63246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4</a:t>
            </a:r>
            <a:endParaRPr/>
          </a:p>
        </p:txBody>
      </p:sp>
      <p:sp>
        <p:nvSpPr>
          <p:cNvPr id="693" name="Shape 693"/>
          <p:cNvSpPr txBox="1"/>
          <p:nvPr/>
        </p:nvSpPr>
        <p:spPr>
          <a:xfrm>
            <a:off x="1397559" y="3352800"/>
            <a:ext cx="743858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4" name="Shape 694"/>
          <p:cNvSpPr txBox="1"/>
          <p:nvPr/>
        </p:nvSpPr>
        <p:spPr>
          <a:xfrm>
            <a:off x="1389742" y="5105400"/>
            <a:ext cx="614271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95" name="Shape 695"/>
          <p:cNvCxnSpPr/>
          <p:nvPr/>
        </p:nvCxnSpPr>
        <p:spPr>
          <a:xfrm rot="-5400000">
            <a:off x="1808070" y="3695608"/>
            <a:ext cx="2064922" cy="2056414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696" name="Shape 696"/>
          <p:cNvCxnSpPr/>
          <p:nvPr/>
        </p:nvCxnSpPr>
        <p:spPr>
          <a:xfrm flipH="1" rot="10800000">
            <a:off x="1812324" y="5334000"/>
            <a:ext cx="2073876" cy="1107990"/>
          </a:xfrm>
          <a:prstGeom prst="straightConnector1">
            <a:avLst/>
          </a:prstGeom>
          <a:noFill/>
          <a:ln cap="flat" cmpd="sng" w="25400">
            <a:solidFill>
              <a:srgbClr val="0070C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697" name="Shape 697"/>
          <p:cNvSpPr txBox="1"/>
          <p:nvPr/>
        </p:nvSpPr>
        <p:spPr>
          <a:xfrm>
            <a:off x="5218758" y="6452779"/>
            <a:ext cx="32832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File is shared between processes</a:t>
            </a:r>
            <a:endParaRPr b="1" i="1" sz="1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Shape 702"/>
          <p:cNvSpPr txBox="1"/>
          <p:nvPr>
            <p:ph type="title"/>
          </p:nvPr>
        </p:nvSpPr>
        <p:spPr>
          <a:xfrm>
            <a:off x="364524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I/O Redirection</a:t>
            </a:r>
            <a:endParaRPr/>
          </a:p>
        </p:txBody>
      </p:sp>
      <p:sp>
        <p:nvSpPr>
          <p:cNvPr id="703" name="Shape 703"/>
          <p:cNvSpPr txBox="1"/>
          <p:nvPr>
            <p:ph idx="1" type="body"/>
          </p:nvPr>
        </p:nvSpPr>
        <p:spPr>
          <a:xfrm>
            <a:off x="381000" y="1219200"/>
            <a:ext cx="83058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Question: How does a shell implement I/O redirection?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ls &gt; foo.txt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Answer: By calling the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dup2(oldfd, newfd)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Copies (per-process) descriptor table entry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oldfd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to entry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newfd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704" name="Shape 704"/>
          <p:cNvGrpSpPr/>
          <p:nvPr/>
        </p:nvGrpSpPr>
        <p:grpSpPr>
          <a:xfrm>
            <a:off x="873210" y="4602162"/>
            <a:ext cx="1838325" cy="1722438"/>
            <a:chOff x="906162" y="4221162"/>
            <a:chExt cx="1838325" cy="1722438"/>
          </a:xfrm>
        </p:grpSpPr>
        <p:sp>
          <p:nvSpPr>
            <p:cNvPr id="705" name="Shape 705"/>
            <p:cNvSpPr/>
            <p:nvPr/>
          </p:nvSpPr>
          <p:spPr>
            <a:xfrm>
              <a:off x="1825324" y="4221162"/>
              <a:ext cx="919163" cy="344488"/>
            </a:xfrm>
            <a:prstGeom prst="rect">
              <a:avLst/>
            </a:prstGeom>
            <a:solidFill>
              <a:srgbClr val="D5D5F4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6" name="Shape 706"/>
            <p:cNvSpPr/>
            <p:nvPr/>
          </p:nvSpPr>
          <p:spPr>
            <a:xfrm>
              <a:off x="1825324" y="4565650"/>
              <a:ext cx="919163" cy="344487"/>
            </a:xfrm>
            <a:prstGeom prst="rect">
              <a:avLst/>
            </a:prstGeom>
            <a:solidFill>
              <a:srgbClr val="D5D5F4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endParaRPr/>
            </a:p>
          </p:txBody>
        </p:sp>
        <p:sp>
          <p:nvSpPr>
            <p:cNvPr id="707" name="Shape 707"/>
            <p:cNvSpPr/>
            <p:nvPr/>
          </p:nvSpPr>
          <p:spPr>
            <a:xfrm>
              <a:off x="1825324" y="4910137"/>
              <a:ext cx="919163" cy="344488"/>
            </a:xfrm>
            <a:prstGeom prst="rect">
              <a:avLst/>
            </a:prstGeom>
            <a:solidFill>
              <a:srgbClr val="D5D5F4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8" name="Shape 708"/>
            <p:cNvSpPr/>
            <p:nvPr/>
          </p:nvSpPr>
          <p:spPr>
            <a:xfrm>
              <a:off x="1825324" y="5254625"/>
              <a:ext cx="919163" cy="344487"/>
            </a:xfrm>
            <a:prstGeom prst="rect">
              <a:avLst/>
            </a:prstGeom>
            <a:solidFill>
              <a:srgbClr val="D5D5F4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09" name="Shape 709"/>
            <p:cNvSpPr/>
            <p:nvPr/>
          </p:nvSpPr>
          <p:spPr>
            <a:xfrm>
              <a:off x="1825324" y="5599112"/>
              <a:ext cx="919163" cy="344488"/>
            </a:xfrm>
            <a:prstGeom prst="rect">
              <a:avLst/>
            </a:prstGeom>
            <a:solidFill>
              <a:srgbClr val="D5D5F4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endParaRPr/>
            </a:p>
          </p:txBody>
        </p:sp>
        <p:sp>
          <p:nvSpPr>
            <p:cNvPr id="710" name="Shape 710"/>
            <p:cNvSpPr/>
            <p:nvPr/>
          </p:nvSpPr>
          <p:spPr>
            <a:xfrm>
              <a:off x="906162" y="4221162"/>
              <a:ext cx="919162" cy="344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fd 0</a:t>
              </a:r>
              <a:endParaRPr/>
            </a:p>
          </p:txBody>
        </p:sp>
        <p:sp>
          <p:nvSpPr>
            <p:cNvPr id="711" name="Shape 711"/>
            <p:cNvSpPr/>
            <p:nvPr/>
          </p:nvSpPr>
          <p:spPr>
            <a:xfrm>
              <a:off x="906162" y="4565650"/>
              <a:ext cx="919162" cy="3444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fd 1</a:t>
              </a:r>
              <a:endParaRPr/>
            </a:p>
          </p:txBody>
        </p:sp>
        <p:sp>
          <p:nvSpPr>
            <p:cNvPr id="712" name="Shape 712"/>
            <p:cNvSpPr/>
            <p:nvPr/>
          </p:nvSpPr>
          <p:spPr>
            <a:xfrm>
              <a:off x="906162" y="4910137"/>
              <a:ext cx="919162" cy="344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fd 2</a:t>
              </a:r>
              <a:endParaRPr/>
            </a:p>
          </p:txBody>
        </p:sp>
        <p:sp>
          <p:nvSpPr>
            <p:cNvPr id="713" name="Shape 713"/>
            <p:cNvSpPr/>
            <p:nvPr/>
          </p:nvSpPr>
          <p:spPr>
            <a:xfrm>
              <a:off x="906162" y="5254625"/>
              <a:ext cx="919162" cy="3444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fd 3</a:t>
              </a:r>
              <a:endParaRPr/>
            </a:p>
          </p:txBody>
        </p:sp>
        <p:sp>
          <p:nvSpPr>
            <p:cNvPr id="714" name="Shape 714"/>
            <p:cNvSpPr/>
            <p:nvPr/>
          </p:nvSpPr>
          <p:spPr>
            <a:xfrm>
              <a:off x="906162" y="5599112"/>
              <a:ext cx="919162" cy="344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fd 4</a:t>
              </a:r>
              <a:endParaRPr/>
            </a:p>
          </p:txBody>
        </p:sp>
      </p:grpSp>
      <p:sp>
        <p:nvSpPr>
          <p:cNvPr id="715" name="Shape 715"/>
          <p:cNvSpPr txBox="1"/>
          <p:nvPr/>
        </p:nvSpPr>
        <p:spPr>
          <a:xfrm>
            <a:off x="1141798" y="3611562"/>
            <a:ext cx="2750305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Descriptor table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dup2(4,1)</a:t>
            </a:r>
            <a:endParaRPr/>
          </a:p>
        </p:txBody>
      </p:sp>
      <p:grpSp>
        <p:nvGrpSpPr>
          <p:cNvPr id="716" name="Shape 716"/>
          <p:cNvGrpSpPr/>
          <p:nvPr/>
        </p:nvGrpSpPr>
        <p:grpSpPr>
          <a:xfrm>
            <a:off x="3624648" y="3611562"/>
            <a:ext cx="4367544" cy="2713038"/>
            <a:chOff x="3624648" y="3611562"/>
            <a:chExt cx="4367544" cy="2713038"/>
          </a:xfrm>
        </p:grpSpPr>
        <p:grpSp>
          <p:nvGrpSpPr>
            <p:cNvPr id="717" name="Shape 717"/>
            <p:cNvGrpSpPr/>
            <p:nvPr/>
          </p:nvGrpSpPr>
          <p:grpSpPr>
            <a:xfrm>
              <a:off x="5208673" y="4602162"/>
              <a:ext cx="1836737" cy="1722438"/>
              <a:chOff x="5241625" y="4267200"/>
              <a:chExt cx="1836737" cy="1722438"/>
            </a:xfrm>
          </p:grpSpPr>
          <p:sp>
            <p:nvSpPr>
              <p:cNvPr id="718" name="Shape 718"/>
              <p:cNvSpPr/>
              <p:nvPr/>
            </p:nvSpPr>
            <p:spPr>
              <a:xfrm>
                <a:off x="6159200" y="4267200"/>
                <a:ext cx="919162" cy="344488"/>
              </a:xfrm>
              <a:prstGeom prst="rect">
                <a:avLst/>
              </a:prstGeom>
              <a:solidFill>
                <a:srgbClr val="D5D5F4"/>
              </a:solidFill>
              <a:ln cap="flat" cmpd="sng" w="127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9" name="Shape 719"/>
              <p:cNvSpPr/>
              <p:nvPr/>
            </p:nvSpPr>
            <p:spPr>
              <a:xfrm>
                <a:off x="6159200" y="4611688"/>
                <a:ext cx="919162" cy="344487"/>
              </a:xfrm>
              <a:prstGeom prst="rect">
                <a:avLst/>
              </a:prstGeom>
              <a:solidFill>
                <a:srgbClr val="D5D5F4"/>
              </a:solidFill>
              <a:ln cap="flat" cmpd="sng" w="127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C00000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b</a:t>
                </a:r>
                <a:endParaRPr/>
              </a:p>
            </p:txBody>
          </p:sp>
          <p:sp>
            <p:nvSpPr>
              <p:cNvPr id="720" name="Shape 720"/>
              <p:cNvSpPr/>
              <p:nvPr/>
            </p:nvSpPr>
            <p:spPr>
              <a:xfrm>
                <a:off x="6159200" y="4956175"/>
                <a:ext cx="919162" cy="344488"/>
              </a:xfrm>
              <a:prstGeom prst="rect">
                <a:avLst/>
              </a:prstGeom>
              <a:solidFill>
                <a:srgbClr val="D5D5F4"/>
              </a:solidFill>
              <a:ln cap="flat" cmpd="sng" w="127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1" name="Shape 721"/>
              <p:cNvSpPr/>
              <p:nvPr/>
            </p:nvSpPr>
            <p:spPr>
              <a:xfrm>
                <a:off x="6159200" y="5300663"/>
                <a:ext cx="919162" cy="344487"/>
              </a:xfrm>
              <a:prstGeom prst="rect">
                <a:avLst/>
              </a:prstGeom>
              <a:solidFill>
                <a:srgbClr val="D5D5F4"/>
              </a:solidFill>
              <a:ln cap="flat" cmpd="sng" w="127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4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sp>
            <p:nvSpPr>
              <p:cNvPr id="722" name="Shape 722"/>
              <p:cNvSpPr/>
              <p:nvPr/>
            </p:nvSpPr>
            <p:spPr>
              <a:xfrm>
                <a:off x="6159200" y="5645150"/>
                <a:ext cx="919162" cy="344488"/>
              </a:xfrm>
              <a:prstGeom prst="rect">
                <a:avLst/>
              </a:prstGeom>
              <a:solidFill>
                <a:srgbClr val="D5D5F4"/>
              </a:solidFill>
              <a:ln cap="flat" cmpd="sng" w="127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b</a:t>
                </a:r>
                <a:endParaRPr/>
              </a:p>
            </p:txBody>
          </p:sp>
          <p:sp>
            <p:nvSpPr>
              <p:cNvPr id="723" name="Shape 723"/>
              <p:cNvSpPr/>
              <p:nvPr/>
            </p:nvSpPr>
            <p:spPr>
              <a:xfrm>
                <a:off x="5241625" y="4267200"/>
                <a:ext cx="917575" cy="3444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fd 0</a:t>
                </a:r>
                <a:endParaRPr/>
              </a:p>
            </p:txBody>
          </p:sp>
          <p:sp>
            <p:nvSpPr>
              <p:cNvPr id="724" name="Shape 724"/>
              <p:cNvSpPr/>
              <p:nvPr/>
            </p:nvSpPr>
            <p:spPr>
              <a:xfrm>
                <a:off x="5241625" y="4611688"/>
                <a:ext cx="917575" cy="3444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fd 1</a:t>
                </a:r>
                <a:endParaRPr/>
              </a:p>
            </p:txBody>
          </p:sp>
          <p:sp>
            <p:nvSpPr>
              <p:cNvPr id="725" name="Shape 725"/>
              <p:cNvSpPr/>
              <p:nvPr/>
            </p:nvSpPr>
            <p:spPr>
              <a:xfrm>
                <a:off x="5241625" y="4956175"/>
                <a:ext cx="917575" cy="3444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fd 2</a:t>
                </a:r>
                <a:endParaRPr/>
              </a:p>
            </p:txBody>
          </p:sp>
          <p:sp>
            <p:nvSpPr>
              <p:cNvPr id="726" name="Shape 726"/>
              <p:cNvSpPr/>
              <p:nvPr/>
            </p:nvSpPr>
            <p:spPr>
              <a:xfrm>
                <a:off x="5241625" y="5300663"/>
                <a:ext cx="917575" cy="3444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fd 3</a:t>
                </a:r>
                <a:endParaRPr/>
              </a:p>
            </p:txBody>
          </p:sp>
          <p:sp>
            <p:nvSpPr>
              <p:cNvPr id="727" name="Shape 727"/>
              <p:cNvSpPr/>
              <p:nvPr/>
            </p:nvSpPr>
            <p:spPr>
              <a:xfrm>
                <a:off x="5241625" y="5645150"/>
                <a:ext cx="917575" cy="3444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fd 4</a:t>
                </a:r>
                <a:endParaRPr/>
              </a:p>
            </p:txBody>
          </p:sp>
        </p:grpSp>
        <p:sp>
          <p:nvSpPr>
            <p:cNvPr id="728" name="Shape 728"/>
            <p:cNvSpPr txBox="1"/>
            <p:nvPr/>
          </p:nvSpPr>
          <p:spPr>
            <a:xfrm>
              <a:off x="5462973" y="3611562"/>
              <a:ext cx="2529219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Descriptor table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240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after</a:t>
              </a:r>
              <a:r>
                <a:rPr b="1"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b="1" lang="en-US" sz="24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dup2(4,1)</a:t>
              </a:r>
              <a:endParaRPr/>
            </a:p>
          </p:txBody>
        </p:sp>
        <p:sp>
          <p:nvSpPr>
            <p:cNvPr id="729" name="Shape 729"/>
            <p:cNvSpPr/>
            <p:nvPr/>
          </p:nvSpPr>
          <p:spPr>
            <a:xfrm>
              <a:off x="3624648" y="5059362"/>
              <a:ext cx="1295400" cy="592138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3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Shape 734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I/O Redirection Example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5" name="Shape 735"/>
          <p:cNvSpPr txBox="1"/>
          <p:nvPr>
            <p:ph idx="1" type="body"/>
          </p:nvPr>
        </p:nvSpPr>
        <p:spPr>
          <a:xfrm>
            <a:off x="350237" y="1296988"/>
            <a:ext cx="8548687" cy="989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Step #1: open file to which stdout should be redirected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Happens in child executing shell code, before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exec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36" name="Shape 736"/>
          <p:cNvSpPr/>
          <p:nvPr/>
        </p:nvSpPr>
        <p:spPr>
          <a:xfrm>
            <a:off x="1506538" y="36703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7" name="Shape 737"/>
          <p:cNvSpPr/>
          <p:nvPr/>
        </p:nvSpPr>
        <p:spPr>
          <a:xfrm>
            <a:off x="1506538" y="38989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8" name="Shape 738"/>
          <p:cNvSpPr/>
          <p:nvPr/>
        </p:nvSpPr>
        <p:spPr>
          <a:xfrm>
            <a:off x="1506538" y="41275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9" name="Shape 739"/>
          <p:cNvSpPr/>
          <p:nvPr/>
        </p:nvSpPr>
        <p:spPr>
          <a:xfrm>
            <a:off x="1506538" y="43561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0" name="Shape 740"/>
          <p:cNvSpPr/>
          <p:nvPr/>
        </p:nvSpPr>
        <p:spPr>
          <a:xfrm>
            <a:off x="1506538" y="45847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1" name="Shape 741"/>
          <p:cNvSpPr/>
          <p:nvPr/>
        </p:nvSpPr>
        <p:spPr>
          <a:xfrm>
            <a:off x="896938" y="36703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0</a:t>
            </a:r>
            <a:endParaRPr/>
          </a:p>
        </p:txBody>
      </p:sp>
      <p:sp>
        <p:nvSpPr>
          <p:cNvPr id="742" name="Shape 742"/>
          <p:cNvSpPr/>
          <p:nvPr/>
        </p:nvSpPr>
        <p:spPr>
          <a:xfrm>
            <a:off x="896938" y="38989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1</a:t>
            </a:r>
            <a:endParaRPr/>
          </a:p>
        </p:txBody>
      </p:sp>
      <p:sp>
        <p:nvSpPr>
          <p:cNvPr id="743" name="Shape 743"/>
          <p:cNvSpPr/>
          <p:nvPr/>
        </p:nvSpPr>
        <p:spPr>
          <a:xfrm>
            <a:off x="896938" y="41275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2</a:t>
            </a:r>
            <a:endParaRPr/>
          </a:p>
        </p:txBody>
      </p:sp>
      <p:sp>
        <p:nvSpPr>
          <p:cNvPr id="744" name="Shape 744"/>
          <p:cNvSpPr/>
          <p:nvPr/>
        </p:nvSpPr>
        <p:spPr>
          <a:xfrm>
            <a:off x="896938" y="43561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3</a:t>
            </a:r>
            <a:endParaRPr/>
          </a:p>
        </p:txBody>
      </p:sp>
      <p:sp>
        <p:nvSpPr>
          <p:cNvPr id="745" name="Shape 745"/>
          <p:cNvSpPr/>
          <p:nvPr/>
        </p:nvSpPr>
        <p:spPr>
          <a:xfrm>
            <a:off x="896938" y="45847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4</a:t>
            </a:r>
            <a:endParaRPr/>
          </a:p>
        </p:txBody>
      </p:sp>
      <p:sp>
        <p:nvSpPr>
          <p:cNvPr id="746" name="Shape 746"/>
          <p:cNvSpPr txBox="1"/>
          <p:nvPr/>
        </p:nvSpPr>
        <p:spPr>
          <a:xfrm>
            <a:off x="610550" y="2636222"/>
            <a:ext cx="2390085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Descriptor table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[one table per process]</a:t>
            </a:r>
            <a:endParaRPr/>
          </a:p>
        </p:txBody>
      </p:sp>
      <p:sp>
        <p:nvSpPr>
          <p:cNvPr id="747" name="Shape 747"/>
          <p:cNvSpPr txBox="1"/>
          <p:nvPr/>
        </p:nvSpPr>
        <p:spPr>
          <a:xfrm>
            <a:off x="3159491" y="2636222"/>
            <a:ext cx="2532326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Open file table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[shared by all processes]</a:t>
            </a:r>
            <a:endParaRPr/>
          </a:p>
        </p:txBody>
      </p:sp>
      <p:sp>
        <p:nvSpPr>
          <p:cNvPr id="748" name="Shape 748"/>
          <p:cNvSpPr txBox="1"/>
          <p:nvPr/>
        </p:nvSpPr>
        <p:spPr>
          <a:xfrm>
            <a:off x="5750291" y="2636222"/>
            <a:ext cx="2532326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v-node table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[shared by all processes]</a:t>
            </a:r>
            <a:endParaRPr/>
          </a:p>
        </p:txBody>
      </p:sp>
      <p:sp>
        <p:nvSpPr>
          <p:cNvPr id="749" name="Shape 749"/>
          <p:cNvSpPr/>
          <p:nvPr/>
        </p:nvSpPr>
        <p:spPr>
          <a:xfrm>
            <a:off x="3868738" y="39624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pos</a:t>
            </a:r>
            <a:endParaRPr/>
          </a:p>
        </p:txBody>
      </p:sp>
      <p:sp>
        <p:nvSpPr>
          <p:cNvPr id="750" name="Shape 750"/>
          <p:cNvSpPr/>
          <p:nvPr/>
        </p:nvSpPr>
        <p:spPr>
          <a:xfrm>
            <a:off x="3868738" y="42672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refcnt=1</a:t>
            </a:r>
            <a:endParaRPr/>
          </a:p>
        </p:txBody>
      </p:sp>
      <p:sp>
        <p:nvSpPr>
          <p:cNvPr id="751" name="Shape 751"/>
          <p:cNvSpPr/>
          <p:nvPr/>
        </p:nvSpPr>
        <p:spPr>
          <a:xfrm rot="5400000">
            <a:off x="4249738" y="4191000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cxnSp>
        <p:nvCxnSpPr>
          <p:cNvPr id="752" name="Shape 752"/>
          <p:cNvCxnSpPr/>
          <p:nvPr/>
        </p:nvCxnSpPr>
        <p:spPr>
          <a:xfrm flipH="1" rot="10800000">
            <a:off x="1828800" y="3657599"/>
            <a:ext cx="2039938" cy="352425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753" name="Shape 753"/>
          <p:cNvSpPr/>
          <p:nvPr/>
        </p:nvSpPr>
        <p:spPr>
          <a:xfrm>
            <a:off x="3868738" y="36576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4" name="Shape 754"/>
          <p:cNvSpPr txBox="1"/>
          <p:nvPr/>
        </p:nvSpPr>
        <p:spPr>
          <a:xfrm>
            <a:off x="228600" y="4086225"/>
            <a:ext cx="822325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endParaRPr/>
          </a:p>
        </p:txBody>
      </p:sp>
      <p:sp>
        <p:nvSpPr>
          <p:cNvPr id="755" name="Shape 755"/>
          <p:cNvSpPr txBox="1"/>
          <p:nvPr/>
        </p:nvSpPr>
        <p:spPr>
          <a:xfrm>
            <a:off x="228600" y="3857625"/>
            <a:ext cx="822325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endParaRPr/>
          </a:p>
        </p:txBody>
      </p:sp>
      <p:sp>
        <p:nvSpPr>
          <p:cNvPr id="756" name="Shape 756"/>
          <p:cNvSpPr txBox="1"/>
          <p:nvPr/>
        </p:nvSpPr>
        <p:spPr>
          <a:xfrm>
            <a:off x="334963" y="3629025"/>
            <a:ext cx="715962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stdin</a:t>
            </a:r>
            <a:endParaRPr/>
          </a:p>
        </p:txBody>
      </p:sp>
      <p:cxnSp>
        <p:nvCxnSpPr>
          <p:cNvPr id="757" name="Shape 757"/>
          <p:cNvCxnSpPr/>
          <p:nvPr/>
        </p:nvCxnSpPr>
        <p:spPr>
          <a:xfrm flipH="1" rot="10800000">
            <a:off x="4786313" y="3641725"/>
            <a:ext cx="1690687" cy="153988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758" name="Shape 758"/>
          <p:cNvSpPr/>
          <p:nvPr/>
        </p:nvSpPr>
        <p:spPr>
          <a:xfrm>
            <a:off x="6477000" y="36290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access</a:t>
            </a:r>
            <a:endParaRPr/>
          </a:p>
        </p:txBody>
      </p:sp>
      <p:sp>
        <p:nvSpPr>
          <p:cNvPr id="759" name="Shape 759"/>
          <p:cNvSpPr/>
          <p:nvPr/>
        </p:nvSpPr>
        <p:spPr>
          <a:xfrm rot="5400000">
            <a:off x="6858000" y="4162425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760" name="Shape 760"/>
          <p:cNvSpPr/>
          <p:nvPr/>
        </p:nvSpPr>
        <p:spPr>
          <a:xfrm>
            <a:off x="6477000" y="39338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size</a:t>
            </a:r>
            <a:endParaRPr/>
          </a:p>
        </p:txBody>
      </p:sp>
      <p:sp>
        <p:nvSpPr>
          <p:cNvPr id="761" name="Shape 761"/>
          <p:cNvSpPr/>
          <p:nvPr/>
        </p:nvSpPr>
        <p:spPr>
          <a:xfrm>
            <a:off x="6477000" y="42386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type</a:t>
            </a:r>
            <a:endParaRPr/>
          </a:p>
        </p:txBody>
      </p:sp>
      <p:sp>
        <p:nvSpPr>
          <p:cNvPr id="762" name="Shape 762"/>
          <p:cNvSpPr txBox="1"/>
          <p:nvPr/>
        </p:nvSpPr>
        <p:spPr>
          <a:xfrm>
            <a:off x="3758514" y="3352800"/>
            <a:ext cx="652743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63" name="Shape 763"/>
          <p:cNvGrpSpPr/>
          <p:nvPr/>
        </p:nvGrpSpPr>
        <p:grpSpPr>
          <a:xfrm>
            <a:off x="1828800" y="4683125"/>
            <a:ext cx="5715000" cy="1870075"/>
            <a:chOff x="1828800" y="4683125"/>
            <a:chExt cx="5715000" cy="1870075"/>
          </a:xfrm>
        </p:grpSpPr>
        <p:sp>
          <p:nvSpPr>
            <p:cNvPr id="764" name="Shape 764"/>
            <p:cNvSpPr/>
            <p:nvPr/>
          </p:nvSpPr>
          <p:spPr>
            <a:xfrm>
              <a:off x="3868738" y="5638800"/>
              <a:ext cx="1066800" cy="304800"/>
            </a:xfrm>
            <a:prstGeom prst="rect">
              <a:avLst/>
            </a:prstGeom>
            <a:solidFill>
              <a:srgbClr val="D5D5F4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File pos</a:t>
              </a:r>
              <a:endParaRPr/>
            </a:p>
          </p:txBody>
        </p:sp>
        <p:sp>
          <p:nvSpPr>
            <p:cNvPr id="765" name="Shape 765"/>
            <p:cNvSpPr/>
            <p:nvPr/>
          </p:nvSpPr>
          <p:spPr>
            <a:xfrm>
              <a:off x="3868738" y="5943600"/>
              <a:ext cx="1066800" cy="304800"/>
            </a:xfrm>
            <a:prstGeom prst="rect">
              <a:avLst/>
            </a:prstGeom>
            <a:solidFill>
              <a:srgbClr val="D5D5F4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4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refcnt=1</a:t>
              </a:r>
              <a:endParaRPr/>
            </a:p>
          </p:txBody>
        </p:sp>
        <p:sp>
          <p:nvSpPr>
            <p:cNvPr id="766" name="Shape 766"/>
            <p:cNvSpPr/>
            <p:nvPr/>
          </p:nvSpPr>
          <p:spPr>
            <a:xfrm rot="5400000">
              <a:off x="4249738" y="5867400"/>
              <a:ext cx="304800" cy="1066800"/>
            </a:xfrm>
            <a:prstGeom prst="rect">
              <a:avLst/>
            </a:prstGeom>
            <a:solidFill>
              <a:srgbClr val="D5D5F4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...</a:t>
              </a:r>
              <a:endParaRPr/>
            </a:p>
          </p:txBody>
        </p:sp>
        <p:sp>
          <p:nvSpPr>
            <p:cNvPr id="767" name="Shape 767"/>
            <p:cNvSpPr/>
            <p:nvPr/>
          </p:nvSpPr>
          <p:spPr>
            <a:xfrm>
              <a:off x="3868738" y="5334000"/>
              <a:ext cx="1066800" cy="304800"/>
            </a:xfrm>
            <a:prstGeom prst="rect">
              <a:avLst/>
            </a:prstGeom>
            <a:solidFill>
              <a:srgbClr val="D5D5F4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68" name="Shape 768"/>
            <p:cNvCxnSpPr/>
            <p:nvPr/>
          </p:nvCxnSpPr>
          <p:spPr>
            <a:xfrm>
              <a:off x="1828800" y="4683125"/>
              <a:ext cx="2057400" cy="698500"/>
            </a:xfrm>
            <a:prstGeom prst="straightConnector1">
              <a:avLst/>
            </a:prstGeom>
            <a:noFill/>
            <a:ln cap="flat" cmpd="sng" w="25400">
              <a:solidFill>
                <a:srgbClr val="606060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sp>
          <p:nvSpPr>
            <p:cNvPr id="769" name="Shape 769"/>
            <p:cNvSpPr/>
            <p:nvPr/>
          </p:nvSpPr>
          <p:spPr>
            <a:xfrm>
              <a:off x="6477000" y="5229225"/>
              <a:ext cx="1066800" cy="304800"/>
            </a:xfrm>
            <a:prstGeom prst="rect">
              <a:avLst/>
            </a:prstGeom>
            <a:solidFill>
              <a:srgbClr val="D5D5F4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File access</a:t>
              </a:r>
              <a:endParaRPr/>
            </a:p>
          </p:txBody>
        </p:sp>
        <p:sp>
          <p:nvSpPr>
            <p:cNvPr id="770" name="Shape 770"/>
            <p:cNvSpPr/>
            <p:nvPr/>
          </p:nvSpPr>
          <p:spPr>
            <a:xfrm rot="5400000">
              <a:off x="6858000" y="5762625"/>
              <a:ext cx="304800" cy="1066800"/>
            </a:xfrm>
            <a:prstGeom prst="rect">
              <a:avLst/>
            </a:prstGeom>
            <a:solidFill>
              <a:srgbClr val="D5D5F4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...</a:t>
              </a:r>
              <a:endParaRPr/>
            </a:p>
          </p:txBody>
        </p:sp>
        <p:sp>
          <p:nvSpPr>
            <p:cNvPr id="771" name="Shape 771"/>
            <p:cNvSpPr/>
            <p:nvPr/>
          </p:nvSpPr>
          <p:spPr>
            <a:xfrm>
              <a:off x="6477000" y="5534025"/>
              <a:ext cx="1066800" cy="304800"/>
            </a:xfrm>
            <a:prstGeom prst="rect">
              <a:avLst/>
            </a:prstGeom>
            <a:solidFill>
              <a:srgbClr val="D5D5F4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File size</a:t>
              </a:r>
              <a:endParaRPr/>
            </a:p>
          </p:txBody>
        </p:sp>
        <p:sp>
          <p:nvSpPr>
            <p:cNvPr id="772" name="Shape 772"/>
            <p:cNvSpPr/>
            <p:nvPr/>
          </p:nvSpPr>
          <p:spPr>
            <a:xfrm>
              <a:off x="6477000" y="5838825"/>
              <a:ext cx="1066800" cy="304800"/>
            </a:xfrm>
            <a:prstGeom prst="rect">
              <a:avLst/>
            </a:prstGeom>
            <a:solidFill>
              <a:srgbClr val="D5D5F4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File type</a:t>
              </a:r>
              <a:endParaRPr/>
            </a:p>
          </p:txBody>
        </p:sp>
        <p:sp>
          <p:nvSpPr>
            <p:cNvPr id="773" name="Shape 773"/>
            <p:cNvSpPr txBox="1"/>
            <p:nvPr/>
          </p:nvSpPr>
          <p:spPr>
            <a:xfrm>
              <a:off x="3766752" y="5029200"/>
              <a:ext cx="643125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File B</a:t>
              </a:r>
              <a:endParaRPr b="1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74" name="Shape 774"/>
            <p:cNvCxnSpPr/>
            <p:nvPr/>
          </p:nvCxnSpPr>
          <p:spPr>
            <a:xfrm flipH="1" rot="10800000">
              <a:off x="4706938" y="5229224"/>
              <a:ext cx="1770062" cy="257175"/>
            </a:xfrm>
            <a:prstGeom prst="straightConnector1">
              <a:avLst/>
            </a:prstGeom>
            <a:noFill/>
            <a:ln cap="flat" cmpd="sng" w="25400">
              <a:solidFill>
                <a:srgbClr val="606060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8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Shape 779"/>
          <p:cNvSpPr txBox="1"/>
          <p:nvPr>
            <p:ph type="title"/>
          </p:nvPr>
        </p:nvSpPr>
        <p:spPr>
          <a:xfrm>
            <a:off x="357018" y="4572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I/O Redirection Example (cont.)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0" name="Shape 780"/>
          <p:cNvSpPr txBox="1"/>
          <p:nvPr>
            <p:ph idx="1" type="body"/>
          </p:nvPr>
        </p:nvSpPr>
        <p:spPr>
          <a:xfrm>
            <a:off x="366713" y="1296988"/>
            <a:ext cx="8624887" cy="989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#2: call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dup2(4,1)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cause fd=1 (stdout) to refer to disk file pointed at by fd=4</a:t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81" name="Shape 781"/>
          <p:cNvSpPr/>
          <p:nvPr/>
        </p:nvSpPr>
        <p:spPr>
          <a:xfrm>
            <a:off x="1506538" y="36703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2" name="Shape 782"/>
          <p:cNvSpPr/>
          <p:nvPr/>
        </p:nvSpPr>
        <p:spPr>
          <a:xfrm>
            <a:off x="1506538" y="38989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3" name="Shape 783"/>
          <p:cNvSpPr/>
          <p:nvPr/>
        </p:nvSpPr>
        <p:spPr>
          <a:xfrm>
            <a:off x="1506538" y="41275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4" name="Shape 784"/>
          <p:cNvSpPr/>
          <p:nvPr/>
        </p:nvSpPr>
        <p:spPr>
          <a:xfrm>
            <a:off x="1506538" y="43561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5" name="Shape 785"/>
          <p:cNvSpPr/>
          <p:nvPr/>
        </p:nvSpPr>
        <p:spPr>
          <a:xfrm>
            <a:off x="1506538" y="4584700"/>
            <a:ext cx="609600" cy="2286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6" name="Shape 786"/>
          <p:cNvSpPr/>
          <p:nvPr/>
        </p:nvSpPr>
        <p:spPr>
          <a:xfrm>
            <a:off x="896938" y="36703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0</a:t>
            </a:r>
            <a:endParaRPr/>
          </a:p>
        </p:txBody>
      </p:sp>
      <p:sp>
        <p:nvSpPr>
          <p:cNvPr id="787" name="Shape 787"/>
          <p:cNvSpPr/>
          <p:nvPr/>
        </p:nvSpPr>
        <p:spPr>
          <a:xfrm>
            <a:off x="896938" y="38989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1</a:t>
            </a:r>
            <a:endParaRPr/>
          </a:p>
        </p:txBody>
      </p:sp>
      <p:sp>
        <p:nvSpPr>
          <p:cNvPr id="788" name="Shape 788"/>
          <p:cNvSpPr/>
          <p:nvPr/>
        </p:nvSpPr>
        <p:spPr>
          <a:xfrm>
            <a:off x="896938" y="41275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2</a:t>
            </a:r>
            <a:endParaRPr/>
          </a:p>
        </p:txBody>
      </p:sp>
      <p:sp>
        <p:nvSpPr>
          <p:cNvPr id="789" name="Shape 789"/>
          <p:cNvSpPr/>
          <p:nvPr/>
        </p:nvSpPr>
        <p:spPr>
          <a:xfrm>
            <a:off x="896938" y="43561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3</a:t>
            </a:r>
            <a:endParaRPr/>
          </a:p>
        </p:txBody>
      </p:sp>
      <p:sp>
        <p:nvSpPr>
          <p:cNvPr id="790" name="Shape 790"/>
          <p:cNvSpPr/>
          <p:nvPr/>
        </p:nvSpPr>
        <p:spPr>
          <a:xfrm>
            <a:off x="896938" y="45847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4</a:t>
            </a:r>
            <a:endParaRPr/>
          </a:p>
        </p:txBody>
      </p:sp>
      <p:sp>
        <p:nvSpPr>
          <p:cNvPr id="791" name="Shape 791"/>
          <p:cNvSpPr txBox="1"/>
          <p:nvPr/>
        </p:nvSpPr>
        <p:spPr>
          <a:xfrm>
            <a:off x="610550" y="2636222"/>
            <a:ext cx="2390085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Descriptor table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[one table per process]</a:t>
            </a:r>
            <a:endParaRPr/>
          </a:p>
        </p:txBody>
      </p:sp>
      <p:sp>
        <p:nvSpPr>
          <p:cNvPr id="792" name="Shape 792"/>
          <p:cNvSpPr txBox="1"/>
          <p:nvPr/>
        </p:nvSpPr>
        <p:spPr>
          <a:xfrm>
            <a:off x="3159491" y="2636222"/>
            <a:ext cx="2532326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Open file table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[shared by all processes]</a:t>
            </a:r>
            <a:endParaRPr/>
          </a:p>
        </p:txBody>
      </p:sp>
      <p:sp>
        <p:nvSpPr>
          <p:cNvPr id="793" name="Shape 793"/>
          <p:cNvSpPr txBox="1"/>
          <p:nvPr/>
        </p:nvSpPr>
        <p:spPr>
          <a:xfrm>
            <a:off x="5750291" y="2636222"/>
            <a:ext cx="2532326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v-node table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[shared by all processes]</a:t>
            </a:r>
            <a:endParaRPr/>
          </a:p>
        </p:txBody>
      </p:sp>
      <p:sp>
        <p:nvSpPr>
          <p:cNvPr id="794" name="Shape 794"/>
          <p:cNvSpPr/>
          <p:nvPr/>
        </p:nvSpPr>
        <p:spPr>
          <a:xfrm>
            <a:off x="3868738" y="3962400"/>
            <a:ext cx="1066800" cy="304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pos</a:t>
            </a:r>
            <a:endParaRPr/>
          </a:p>
        </p:txBody>
      </p:sp>
      <p:sp>
        <p:nvSpPr>
          <p:cNvPr id="795" name="Shape 795"/>
          <p:cNvSpPr/>
          <p:nvPr/>
        </p:nvSpPr>
        <p:spPr>
          <a:xfrm>
            <a:off x="3868738" y="4267200"/>
            <a:ext cx="1066800" cy="304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refcnt=0</a:t>
            </a:r>
            <a:endParaRPr b="1" sz="1400">
              <a:solidFill>
                <a:srgbClr val="0070C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96" name="Shape 796"/>
          <p:cNvSpPr/>
          <p:nvPr/>
        </p:nvSpPr>
        <p:spPr>
          <a:xfrm rot="5400000">
            <a:off x="4249738" y="4191000"/>
            <a:ext cx="304800" cy="1066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cxnSp>
        <p:nvCxnSpPr>
          <p:cNvPr id="797" name="Shape 797"/>
          <p:cNvCxnSpPr/>
          <p:nvPr/>
        </p:nvCxnSpPr>
        <p:spPr>
          <a:xfrm>
            <a:off x="1828800" y="4010023"/>
            <a:ext cx="2057400" cy="1357730"/>
          </a:xfrm>
          <a:prstGeom prst="straightConnector1">
            <a:avLst/>
          </a:prstGeom>
          <a:noFill/>
          <a:ln cap="flat" cmpd="sng" w="25400">
            <a:solidFill>
              <a:srgbClr val="0070C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798" name="Shape 798"/>
          <p:cNvSpPr/>
          <p:nvPr/>
        </p:nvSpPr>
        <p:spPr>
          <a:xfrm>
            <a:off x="3868738" y="3657600"/>
            <a:ext cx="1066800" cy="304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9" name="Shape 799"/>
          <p:cNvSpPr/>
          <p:nvPr/>
        </p:nvSpPr>
        <p:spPr>
          <a:xfrm>
            <a:off x="3868738" y="56388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pos</a:t>
            </a:r>
            <a:endParaRPr/>
          </a:p>
        </p:txBody>
      </p:sp>
      <p:sp>
        <p:nvSpPr>
          <p:cNvPr id="800" name="Shape 800"/>
          <p:cNvSpPr/>
          <p:nvPr/>
        </p:nvSpPr>
        <p:spPr>
          <a:xfrm>
            <a:off x="3868738" y="59436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refcnt=2</a:t>
            </a:r>
            <a:endParaRPr b="1" sz="1400">
              <a:solidFill>
                <a:srgbClr val="0070C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01" name="Shape 801"/>
          <p:cNvSpPr/>
          <p:nvPr/>
        </p:nvSpPr>
        <p:spPr>
          <a:xfrm rot="5400000">
            <a:off x="4249738" y="5867400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802" name="Shape 802"/>
          <p:cNvSpPr/>
          <p:nvPr/>
        </p:nvSpPr>
        <p:spPr>
          <a:xfrm>
            <a:off x="3868738" y="5334000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03" name="Shape 803"/>
          <p:cNvCxnSpPr/>
          <p:nvPr/>
        </p:nvCxnSpPr>
        <p:spPr>
          <a:xfrm>
            <a:off x="1828800" y="4683125"/>
            <a:ext cx="2057400" cy="698500"/>
          </a:xfrm>
          <a:prstGeom prst="straightConnector1">
            <a:avLst/>
          </a:prstGeom>
          <a:noFill/>
          <a:ln cap="flat" cmpd="sng" w="25400">
            <a:solidFill>
              <a:srgbClr val="0070C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804" name="Shape 804"/>
          <p:cNvSpPr txBox="1"/>
          <p:nvPr/>
        </p:nvSpPr>
        <p:spPr>
          <a:xfrm>
            <a:off x="228600" y="4086225"/>
            <a:ext cx="822325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endParaRPr/>
          </a:p>
        </p:txBody>
      </p:sp>
      <p:sp>
        <p:nvSpPr>
          <p:cNvPr id="805" name="Shape 805"/>
          <p:cNvSpPr txBox="1"/>
          <p:nvPr/>
        </p:nvSpPr>
        <p:spPr>
          <a:xfrm>
            <a:off x="228600" y="3857625"/>
            <a:ext cx="822325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endParaRPr/>
          </a:p>
        </p:txBody>
      </p:sp>
      <p:sp>
        <p:nvSpPr>
          <p:cNvPr id="806" name="Shape 806"/>
          <p:cNvSpPr txBox="1"/>
          <p:nvPr/>
        </p:nvSpPr>
        <p:spPr>
          <a:xfrm>
            <a:off x="334963" y="3629025"/>
            <a:ext cx="715962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stdin</a:t>
            </a:r>
            <a:endParaRPr/>
          </a:p>
        </p:txBody>
      </p:sp>
      <p:cxnSp>
        <p:nvCxnSpPr>
          <p:cNvPr id="807" name="Shape 807"/>
          <p:cNvCxnSpPr/>
          <p:nvPr/>
        </p:nvCxnSpPr>
        <p:spPr>
          <a:xfrm flipH="1" rot="10800000">
            <a:off x="4786313" y="3641725"/>
            <a:ext cx="1690687" cy="153988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808" name="Shape 808"/>
          <p:cNvSpPr/>
          <p:nvPr/>
        </p:nvSpPr>
        <p:spPr>
          <a:xfrm>
            <a:off x="6477000" y="3629025"/>
            <a:ext cx="1066800" cy="304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access</a:t>
            </a:r>
            <a:endParaRPr/>
          </a:p>
        </p:txBody>
      </p:sp>
      <p:sp>
        <p:nvSpPr>
          <p:cNvPr id="809" name="Shape 809"/>
          <p:cNvSpPr/>
          <p:nvPr/>
        </p:nvSpPr>
        <p:spPr>
          <a:xfrm rot="5400000">
            <a:off x="6858000" y="4162425"/>
            <a:ext cx="304800" cy="1066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810" name="Shape 810"/>
          <p:cNvSpPr/>
          <p:nvPr/>
        </p:nvSpPr>
        <p:spPr>
          <a:xfrm>
            <a:off x="6477000" y="3933825"/>
            <a:ext cx="1066800" cy="304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size</a:t>
            </a:r>
            <a:endParaRPr/>
          </a:p>
        </p:txBody>
      </p:sp>
      <p:sp>
        <p:nvSpPr>
          <p:cNvPr id="811" name="Shape 811"/>
          <p:cNvSpPr/>
          <p:nvPr/>
        </p:nvSpPr>
        <p:spPr>
          <a:xfrm>
            <a:off x="6477000" y="4238625"/>
            <a:ext cx="1066800" cy="304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type</a:t>
            </a:r>
            <a:endParaRPr/>
          </a:p>
        </p:txBody>
      </p:sp>
      <p:sp>
        <p:nvSpPr>
          <p:cNvPr id="812" name="Shape 812"/>
          <p:cNvSpPr/>
          <p:nvPr/>
        </p:nvSpPr>
        <p:spPr>
          <a:xfrm>
            <a:off x="6477000" y="52292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access</a:t>
            </a:r>
            <a:endParaRPr/>
          </a:p>
        </p:txBody>
      </p:sp>
      <p:sp>
        <p:nvSpPr>
          <p:cNvPr id="813" name="Shape 813"/>
          <p:cNvSpPr/>
          <p:nvPr/>
        </p:nvSpPr>
        <p:spPr>
          <a:xfrm rot="5400000">
            <a:off x="6858000" y="5762625"/>
            <a:ext cx="304800" cy="1066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814" name="Shape 814"/>
          <p:cNvSpPr/>
          <p:nvPr/>
        </p:nvSpPr>
        <p:spPr>
          <a:xfrm>
            <a:off x="6477000" y="55340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size</a:t>
            </a:r>
            <a:endParaRPr/>
          </a:p>
        </p:txBody>
      </p:sp>
      <p:sp>
        <p:nvSpPr>
          <p:cNvPr id="815" name="Shape 815"/>
          <p:cNvSpPr/>
          <p:nvPr/>
        </p:nvSpPr>
        <p:spPr>
          <a:xfrm>
            <a:off x="6477000" y="5838825"/>
            <a:ext cx="1066800" cy="304800"/>
          </a:xfrm>
          <a:prstGeom prst="rect">
            <a:avLst/>
          </a:prstGeom>
          <a:solidFill>
            <a:srgbClr val="D5D5F4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type</a:t>
            </a:r>
            <a:endParaRPr/>
          </a:p>
        </p:txBody>
      </p:sp>
      <p:sp>
        <p:nvSpPr>
          <p:cNvPr id="816" name="Shape 816"/>
          <p:cNvSpPr txBox="1"/>
          <p:nvPr/>
        </p:nvSpPr>
        <p:spPr>
          <a:xfrm>
            <a:off x="3758514" y="3352800"/>
            <a:ext cx="652743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7" name="Shape 817"/>
          <p:cNvSpPr txBox="1"/>
          <p:nvPr/>
        </p:nvSpPr>
        <p:spPr>
          <a:xfrm>
            <a:off x="3766752" y="5029200"/>
            <a:ext cx="643125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B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18" name="Shape 818"/>
          <p:cNvCxnSpPr/>
          <p:nvPr/>
        </p:nvCxnSpPr>
        <p:spPr>
          <a:xfrm flipH="1" rot="10800000">
            <a:off x="4706938" y="5229224"/>
            <a:ext cx="1770062" cy="257175"/>
          </a:xfrm>
          <a:prstGeom prst="straightConnector1">
            <a:avLst/>
          </a:prstGeom>
          <a:noFill/>
          <a:ln cap="flat" cmpd="sng" w="25400">
            <a:solidFill>
              <a:srgbClr val="60606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819" name="Shape 819"/>
          <p:cNvSpPr txBox="1"/>
          <p:nvPr/>
        </p:nvSpPr>
        <p:spPr>
          <a:xfrm>
            <a:off x="15715" y="6183868"/>
            <a:ext cx="3783536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Two descriptors point to the same file</a:t>
            </a:r>
            <a:endParaRPr b="1" i="1" sz="1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3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Shape 824"/>
          <p:cNvSpPr txBox="1"/>
          <p:nvPr>
            <p:ph type="title"/>
          </p:nvPr>
        </p:nvSpPr>
        <p:spPr>
          <a:xfrm>
            <a:off x="408907" y="457200"/>
            <a:ext cx="82778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Warm-Up: I/O and Redirection Example 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5" name="Shape 825"/>
          <p:cNvSpPr txBox="1"/>
          <p:nvPr>
            <p:ph idx="1" type="body"/>
          </p:nvPr>
        </p:nvSpPr>
        <p:spPr>
          <a:xfrm>
            <a:off x="455612" y="5546124"/>
            <a:ext cx="8307388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would this program print for file containing “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abcde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”?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6" name="Shape 826"/>
          <p:cNvSpPr txBox="1"/>
          <p:nvPr/>
        </p:nvSpPr>
        <p:spPr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 *argv[])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fd1, fd2, fd3;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c1, c2, c3;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*fname = argv[1];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fd1 = Open(fname, O_RDONLY, 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fd2 = Open(fname, O_RDONLY, 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fd3 = Open(fname, O_RDONLY, 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Dup2(fd2, fd3);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Read(fd1, &amp;c1,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Read(fd2, &amp;c2,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Read(fd3, &amp;c3,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printf("c1 = %c, c2 = %c, c3 = %c\n", c1, c2, c3);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27" name="Shape 827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ffiles1.c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503237" y="438150"/>
            <a:ext cx="8716963" cy="781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Unix I/O Overview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81000" y="1327150"/>
            <a:ext cx="8307387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Elegant mapping of files to devices allows kernel to export simple interface called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Unix I/O:</a:t>
            </a:r>
            <a:endParaRPr b="1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Opening and closing files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open()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close()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and writing a file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read()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write()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Changing the </a:t>
            </a:r>
            <a:r>
              <a:rPr b="1" i="1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current file position</a:t>
            </a:r>
            <a:r>
              <a:rPr b="1" i="0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(seek)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indicates next offset into file to read or write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lseek()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104" name="Shape 104"/>
          <p:cNvGrpSpPr/>
          <p:nvPr/>
        </p:nvGrpSpPr>
        <p:grpSpPr>
          <a:xfrm>
            <a:off x="1480752" y="4837710"/>
            <a:ext cx="4767648" cy="1258290"/>
            <a:chOff x="3048000" y="5561999"/>
            <a:chExt cx="4767648" cy="1258290"/>
          </a:xfrm>
        </p:grpSpPr>
        <p:sp>
          <p:nvSpPr>
            <p:cNvPr id="105" name="Shape 105"/>
            <p:cNvSpPr/>
            <p:nvPr/>
          </p:nvSpPr>
          <p:spPr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r>
                <a:rPr b="1" baseline="-25000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r>
                <a:rPr b="1" baseline="-25000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• •</a:t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r>
                <a:rPr b="1" baseline="-25000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k-1</a:t>
              </a: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5638800" y="5562600"/>
              <a:ext cx="433388" cy="441325"/>
            </a:xfrm>
            <a:prstGeom prst="rect">
              <a:avLst/>
            </a:prstGeom>
            <a:solidFill>
              <a:srgbClr val="E5E5E5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r>
                <a:rPr b="1" baseline="-25000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</a:t>
              </a:r>
              <a:endParaRPr b="1" baseline="-25000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Shape 110"/>
            <p:cNvSpPr/>
            <p:nvPr/>
          </p:nvSpPr>
          <p:spPr>
            <a:xfrm>
              <a:off x="6070384" y="5561999"/>
              <a:ext cx="433388" cy="441325"/>
            </a:xfrm>
            <a:prstGeom prst="rect">
              <a:avLst/>
            </a:prstGeom>
            <a:solidFill>
              <a:srgbClr val="E5E5E5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r>
                <a:rPr b="1" baseline="-25000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k+1</a:t>
              </a: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6496435" y="5562600"/>
              <a:ext cx="1319213" cy="441325"/>
            </a:xfrm>
            <a:prstGeom prst="rect">
              <a:avLst/>
            </a:prstGeom>
            <a:solidFill>
              <a:srgbClr val="E5E5E5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• • •</a:t>
              </a:r>
              <a:endParaRPr/>
            </a:p>
          </p:txBody>
        </p:sp>
        <p:cxnSp>
          <p:nvCxnSpPr>
            <p:cNvPr id="112" name="Shape 112"/>
            <p:cNvCxnSpPr/>
            <p:nvPr/>
          </p:nvCxnSpPr>
          <p:spPr>
            <a:xfrm rot="10800000">
              <a:off x="5851826" y="6011562"/>
              <a:ext cx="0" cy="38100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13" name="Shape 113"/>
            <p:cNvSpPr txBox="1"/>
            <p:nvPr/>
          </p:nvSpPr>
          <p:spPr>
            <a:xfrm>
              <a:off x="4258962" y="6358624"/>
              <a:ext cx="3175934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Current file position = k</a:t>
              </a:r>
              <a:endParaRPr/>
            </a:p>
          </p:txBody>
        </p: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Shape 832"/>
          <p:cNvSpPr txBox="1"/>
          <p:nvPr>
            <p:ph type="title"/>
          </p:nvPr>
        </p:nvSpPr>
        <p:spPr>
          <a:xfrm>
            <a:off x="408907" y="457200"/>
            <a:ext cx="82778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Warm-Up: I/O and Redirection Example 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3" name="Shape 833"/>
          <p:cNvSpPr txBox="1"/>
          <p:nvPr>
            <p:ph idx="1" type="body"/>
          </p:nvPr>
        </p:nvSpPr>
        <p:spPr>
          <a:xfrm>
            <a:off x="455612" y="5546124"/>
            <a:ext cx="8307388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would this program print for file containing “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abcde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”?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4" name="Shape 834"/>
          <p:cNvSpPr txBox="1"/>
          <p:nvPr/>
        </p:nvSpPr>
        <p:spPr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 *argv[])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fd1, fd2, fd3;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c1, c2, c3;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*fname = argv[1];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fd1 = Open(fname, O_RDONLY, 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fd2 = Open(fname, O_RDONLY, 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fd3 = Open(fname, O_RDONLY, 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Dup2(fd2, fd3);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Read(fd1, &amp;c1,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Read(fd2, &amp;c2,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Read(fd3, &amp;c3,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printf("c1 = %c, c2 = %c, c3 = %c\n", c1, c2, c3);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35" name="Shape 835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ffiles1.c</a:t>
            </a:r>
            <a:endParaRPr/>
          </a:p>
        </p:txBody>
      </p:sp>
      <p:sp>
        <p:nvSpPr>
          <p:cNvPr id="836" name="Shape 836"/>
          <p:cNvSpPr/>
          <p:nvPr/>
        </p:nvSpPr>
        <p:spPr>
          <a:xfrm>
            <a:off x="5249202" y="1578114"/>
            <a:ext cx="3733800" cy="400110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c1 = </a:t>
            </a:r>
            <a:r>
              <a:rPr b="1" lang="en-US" sz="20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c2 = </a:t>
            </a:r>
            <a:r>
              <a:rPr b="1" lang="en-US" sz="20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c3 = </a:t>
            </a:r>
            <a:r>
              <a:rPr b="1" lang="en-US" sz="20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/>
          </a:p>
        </p:txBody>
      </p:sp>
      <p:sp>
        <p:nvSpPr>
          <p:cNvPr id="837" name="Shape 837"/>
          <p:cNvSpPr/>
          <p:nvPr/>
        </p:nvSpPr>
        <p:spPr>
          <a:xfrm>
            <a:off x="5249202" y="3429000"/>
            <a:ext cx="3108543" cy="400110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dup2(oldfd, newfd) </a:t>
            </a:r>
            <a:endParaRPr b="1" sz="2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838" name="Shape 838"/>
          <p:cNvCxnSpPr/>
          <p:nvPr/>
        </p:nvCxnSpPr>
        <p:spPr>
          <a:xfrm flipH="1">
            <a:off x="2971800" y="3629055"/>
            <a:ext cx="2277402" cy="28545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miter lim="800000"/>
            <a:headEnd len="sm" w="sm" type="none"/>
            <a:tailEnd len="med" w="med" type="stealth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2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Shape 843"/>
          <p:cNvSpPr txBox="1"/>
          <p:nvPr>
            <p:ph type="title"/>
          </p:nvPr>
        </p:nvSpPr>
        <p:spPr>
          <a:xfrm>
            <a:off x="357018" y="3810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 Class: Process Control and I/O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4" name="Shape 844"/>
          <p:cNvSpPr txBox="1"/>
          <p:nvPr>
            <p:ph idx="1" type="body"/>
          </p:nvPr>
        </p:nvSpPr>
        <p:spPr>
          <a:xfrm>
            <a:off x="371174" y="6248400"/>
            <a:ext cx="8307388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would this program print for file containing “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abcde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”?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5" name="Shape 845"/>
          <p:cNvSpPr txBox="1"/>
          <p:nvPr/>
        </p:nvSpPr>
        <p:spPr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 *argv[])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fd1;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s = getpid() &amp; 0x1;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c1, c2;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*fname = argv[1];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fd1 = Open(fname, O_RDONLY, 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Read(fd1, &amp;c1,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 (fork()) {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Parent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sleep(s);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Read(fd1, &amp;c2,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printf("Parent: c1 = %c, c2 = %c\n", c1, c2);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 else {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Child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sleep(1-s);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Read(fd1, &amp;c2,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printf("Child: c1 = %c, c2 = %c\n", c1, c2);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46" name="Shape 846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ffiles2.c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0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Shape 851"/>
          <p:cNvSpPr txBox="1"/>
          <p:nvPr>
            <p:ph type="title"/>
          </p:nvPr>
        </p:nvSpPr>
        <p:spPr>
          <a:xfrm>
            <a:off x="357018" y="3810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 Class: Process Control and I/O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2" name="Shape 852"/>
          <p:cNvSpPr txBox="1"/>
          <p:nvPr>
            <p:ph idx="1" type="body"/>
          </p:nvPr>
        </p:nvSpPr>
        <p:spPr>
          <a:xfrm>
            <a:off x="371174" y="6248400"/>
            <a:ext cx="8307388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would this program print for file containing “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abcde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”?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3" name="Shape 853"/>
          <p:cNvSpPr txBox="1"/>
          <p:nvPr/>
        </p:nvSpPr>
        <p:spPr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 *argv[])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fd1;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int s = getpid() &amp; 0x1;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c1, c2;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*fname = argv[1];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fd1 = Open(fname, O_RDONLY, 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Read(fd1, &amp;c1,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 (fork()) {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Parent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6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sleep(s);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6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Read(fd1, &amp;c2,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printf("Parent: c1 = %c, c2 = %c\n", c1, c2);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 else {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Child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6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sleep(1-s);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6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Read(fd1, &amp;c2,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printf("Child: c1 = %c, c2 = %c\n", c1, c2);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54" name="Shape 854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ffiles2.c</a:t>
            </a:r>
            <a:endParaRPr/>
          </a:p>
        </p:txBody>
      </p:sp>
      <p:sp>
        <p:nvSpPr>
          <p:cNvPr id="855" name="Shape 855"/>
          <p:cNvSpPr/>
          <p:nvPr/>
        </p:nvSpPr>
        <p:spPr>
          <a:xfrm>
            <a:off x="5249202" y="1315865"/>
            <a:ext cx="3733800" cy="707886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Child: c1 = a, c2 = b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Parent: c1 = a, c2 = c</a:t>
            </a:r>
            <a:endParaRPr/>
          </a:p>
        </p:txBody>
      </p:sp>
      <p:sp>
        <p:nvSpPr>
          <p:cNvPr id="856" name="Shape 856"/>
          <p:cNvSpPr/>
          <p:nvPr/>
        </p:nvSpPr>
        <p:spPr>
          <a:xfrm>
            <a:off x="5249202" y="2362200"/>
            <a:ext cx="3733800" cy="707886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Parent: c1 = a, c2 = b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Child: c1 = a, c2 = c</a:t>
            </a:r>
            <a:endParaRPr/>
          </a:p>
        </p:txBody>
      </p:sp>
      <p:sp>
        <p:nvSpPr>
          <p:cNvPr id="857" name="Shape 857"/>
          <p:cNvSpPr txBox="1"/>
          <p:nvPr/>
        </p:nvSpPr>
        <p:spPr>
          <a:xfrm>
            <a:off x="5256169" y="3352800"/>
            <a:ext cx="30290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Bonus: Which way does it go?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Shape 86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I/O Questions in Exams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3" name="Shape 8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295400"/>
            <a:ext cx="7143750" cy="50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864" name="Shape 864"/>
          <p:cNvSpPr/>
          <p:nvPr/>
        </p:nvSpPr>
        <p:spPr>
          <a:xfrm>
            <a:off x="6399943" y="5986046"/>
            <a:ext cx="243925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Fall 2011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b="1" lang="en-US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model solution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/>
          </a:p>
        </p:txBody>
      </p:sp>
      <p:sp>
        <p:nvSpPr>
          <p:cNvPr id="865" name="Shape 865"/>
          <p:cNvSpPr/>
          <p:nvPr/>
        </p:nvSpPr>
        <p:spPr>
          <a:xfrm>
            <a:off x="4267200" y="4343400"/>
            <a:ext cx="4572000" cy="156966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********** 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10 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********** </a:t>
            </a:r>
            <a:b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Output: buf = foobar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9" name="Shape 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Shape 87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Extra Slides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1" name="Shape 87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1459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5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Shape 876"/>
          <p:cNvSpPr txBox="1"/>
          <p:nvPr>
            <p:ph type="title"/>
          </p:nvPr>
        </p:nvSpPr>
        <p:spPr>
          <a:xfrm>
            <a:off x="381000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Further Information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7" name="Shape 877"/>
          <p:cNvSpPr txBox="1"/>
          <p:nvPr>
            <p:ph idx="1" type="body"/>
          </p:nvPr>
        </p:nvSpPr>
        <p:spPr>
          <a:xfrm>
            <a:off x="396875" y="1143000"/>
            <a:ext cx="85185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Unix bible: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W. Richard  Stevens &amp; Stephen A. Rago, </a:t>
            </a:r>
            <a:r>
              <a:rPr b="1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Advanced Programming in the Unix Environment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Edition, Addison Wesley, 2005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Updated from Stevens’s 1993 classic text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Linux bible: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Michael Kerrisk, The Linux Programming Interface, No Starch Press, 2010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Encyclopedic and authoritative</a:t>
            </a:r>
            <a:endParaRPr/>
          </a:p>
          <a:p>
            <a:pPr indent="0" lvl="2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Shape 882"/>
          <p:cNvSpPr txBox="1"/>
          <p:nvPr>
            <p:ph type="title"/>
          </p:nvPr>
        </p:nvSpPr>
        <p:spPr>
          <a:xfrm>
            <a:off x="408907" y="4572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 with File Descriptors (1)</a:t>
            </a:r>
            <a:endParaRPr/>
          </a:p>
        </p:txBody>
      </p:sp>
      <p:sp>
        <p:nvSpPr>
          <p:cNvPr id="883" name="Shape 883"/>
          <p:cNvSpPr txBox="1"/>
          <p:nvPr>
            <p:ph idx="1" type="body"/>
          </p:nvPr>
        </p:nvSpPr>
        <p:spPr>
          <a:xfrm>
            <a:off x="455612" y="5546124"/>
            <a:ext cx="8307388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would this program print for file containing “abcde”?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4" name="Shape 884"/>
          <p:cNvSpPr txBox="1"/>
          <p:nvPr/>
        </p:nvSpPr>
        <p:spPr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 *argv[])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fd1, fd2, fd3;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c1, c2, c3;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*fname = argv[1];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fd1 = Open(fname, O_RDONLY, 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fd2 = Open(fname, O_RDONLY, 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fd3 = Open(fname, O_RDONLY, 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Dup2(fd2, fd3);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Read(fd1, &amp;c1,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Read(fd2, &amp;c2,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Read(fd3, &amp;c3,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printf("c1 = %c, c2 = %c, c3 = %c\n", c1, c2, c3);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85" name="Shape 885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ffiles1.c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9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Shape 890"/>
          <p:cNvSpPr txBox="1"/>
          <p:nvPr>
            <p:ph type="title"/>
          </p:nvPr>
        </p:nvSpPr>
        <p:spPr>
          <a:xfrm>
            <a:off x="357018" y="3810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 with File Descriptors (2)</a:t>
            </a:r>
            <a:endParaRPr/>
          </a:p>
        </p:txBody>
      </p:sp>
      <p:sp>
        <p:nvSpPr>
          <p:cNvPr id="891" name="Shape 891"/>
          <p:cNvSpPr txBox="1"/>
          <p:nvPr>
            <p:ph idx="1" type="body"/>
          </p:nvPr>
        </p:nvSpPr>
        <p:spPr>
          <a:xfrm>
            <a:off x="371174" y="6248400"/>
            <a:ext cx="8307388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would this program print for file containing “abcde”?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2" name="Shape 892"/>
          <p:cNvSpPr txBox="1"/>
          <p:nvPr/>
        </p:nvSpPr>
        <p:spPr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 *argv[])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fd1;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s = getpid() &amp; 0x1;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c1, c2;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*fname = argv[1];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fd1 = Open(fname, O_RDONLY, 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Read(fd1, &amp;c1,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 (fork()) {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Parent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sleep(s);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Read(fd1, &amp;c2,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printf("Parent: c1 = %c, c2 = %c\n", c1, c2);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 else {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Child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sleep(1-s);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Read(fd1, &amp;c2, 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printf("Child: c1 = %c, c2 = %c\n", c1, c2);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93" name="Shape 893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ffiles2.c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7" name="Shape 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Shape 89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 with File Descriptors (3)</a:t>
            </a:r>
            <a:endParaRPr/>
          </a:p>
        </p:txBody>
      </p:sp>
      <p:sp>
        <p:nvSpPr>
          <p:cNvPr id="899" name="Shape 899"/>
          <p:cNvSpPr txBox="1"/>
          <p:nvPr>
            <p:ph idx="1" type="body"/>
          </p:nvPr>
        </p:nvSpPr>
        <p:spPr>
          <a:xfrm>
            <a:off x="371174" y="5029200"/>
            <a:ext cx="8307388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would be the contents of the resulting file?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0" name="Shape 900"/>
          <p:cNvSpPr txBox="1"/>
          <p:nvPr/>
        </p:nvSpPr>
        <p:spPr>
          <a:xfrm>
            <a:off x="473676" y="1261170"/>
            <a:ext cx="7960834" cy="3539430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 *argv[])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fd1, fd2, fd3;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*fname = argv[1];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fd1 = Open(fname, O_CREAT|O_TRUNC|O_RDWR, S_IRUSR|S_IWUSR);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Write(fd1, "pqrs", 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fd3 = Open(fname, O_APPEND|O_WRONLY, 0);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Write(fd3, "jklmn", 5);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fd2 = dup(fd1);  </a:t>
            </a: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Allocates descriptor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Write(fd2, "wxyz", 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Write(fd3, "ef", 2);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901" name="Shape 901"/>
          <p:cNvSpPr txBox="1"/>
          <p:nvPr/>
        </p:nvSpPr>
        <p:spPr>
          <a:xfrm>
            <a:off x="7003146" y="4431268"/>
            <a:ext cx="143136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ffiles3.c</a:t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5" name="Shape 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" name="Shape 906"/>
          <p:cNvSpPr txBox="1"/>
          <p:nvPr>
            <p:ph type="title"/>
          </p:nvPr>
        </p:nvSpPr>
        <p:spPr>
          <a:xfrm>
            <a:off x="357018" y="3048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Accessing Directories</a:t>
            </a:r>
            <a:endParaRPr/>
          </a:p>
        </p:txBody>
      </p:sp>
      <p:sp>
        <p:nvSpPr>
          <p:cNvPr id="907" name="Shape 907"/>
          <p:cNvSpPr txBox="1"/>
          <p:nvPr>
            <p:ph idx="1" type="body"/>
          </p:nvPr>
        </p:nvSpPr>
        <p:spPr>
          <a:xfrm>
            <a:off x="349851" y="1066800"/>
            <a:ext cx="8565549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recommended operation on a directory: read its entries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dirent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structure contains information about a directory entry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 structure contains information about directory while stepping through its entries</a:t>
            </a:r>
            <a:endParaRPr/>
          </a:p>
        </p:txBody>
      </p:sp>
      <p:sp>
        <p:nvSpPr>
          <p:cNvPr id="908" name="Shape 908"/>
          <p:cNvSpPr txBox="1"/>
          <p:nvPr/>
        </p:nvSpPr>
        <p:spPr>
          <a:xfrm>
            <a:off x="939114" y="2607276"/>
            <a:ext cx="5646739" cy="4031873"/>
          </a:xfrm>
          <a:prstGeom prst="rect">
            <a:avLst/>
          </a:prstGeom>
          <a:solidFill>
            <a:srgbClr val="F6F5BD"/>
          </a:solidFill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&lt;sys/types.h&gt;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&lt;dirent.h&gt;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DIR *directory;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struct dirent *de;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(!(directory = opendir(dir_name)))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error("Failed to open directory");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 (0 != (de = readdir(directory)))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printf("Found file: %s\n", de-&gt;d_name);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closedir(directory);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Types	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file has a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indicating its role in the system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Regular file: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Contains arbitrary data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Directory: 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Index for a related group of files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Socket: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communicating with a process on another machine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file types beyond our scope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Named pipes (FIFOs)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Symbolic links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Character and block devices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Regular Files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96875" y="1362074"/>
            <a:ext cx="7896225" cy="5267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332"/>
              <a:buFont typeface="Noto Sans Symbols"/>
              <a:buChar char="⬛"/>
            </a:pPr>
            <a:r>
              <a:rPr b="1" i="0" lang="en-US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regular file contains arbitrary data</a:t>
            </a:r>
            <a:endParaRPr b="1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990000"/>
              </a:buClr>
              <a:buSzPts val="1332"/>
              <a:buFont typeface="Noto Sans Symbols"/>
              <a:buChar char="⬛"/>
            </a:pPr>
            <a:r>
              <a:rPr b="1" i="0" lang="en-US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Applications often distinguish between </a:t>
            </a:r>
            <a:r>
              <a:rPr b="1" i="1" lang="en-US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 files </a:t>
            </a:r>
            <a:r>
              <a:rPr b="1" i="0" lang="en-US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b="1" i="1" lang="en-US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binary files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990000"/>
              </a:buClr>
              <a:buSzPts val="2035"/>
              <a:buFont typeface="Noto Sans Symbols"/>
              <a:buChar char="▪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 files are regular files with only ASCII or Unicode characters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990000"/>
              </a:buClr>
              <a:buSzPts val="2035"/>
              <a:buFont typeface="Noto Sans Symbols"/>
              <a:buChar char="▪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Binary files are everything else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480"/>
              <a:buFont typeface="Noto Sans Symbols"/>
              <a:buChar char="▪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e.g., object files, JPEG images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990000"/>
              </a:buClr>
              <a:buSzPts val="2035"/>
              <a:buFont typeface="Noto Sans Symbols"/>
              <a:buChar char="▪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Kernel doesn’t know the difference!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990000"/>
              </a:buClr>
              <a:buSzPts val="1332"/>
              <a:buFont typeface="Noto Sans Symbols"/>
              <a:buChar char="⬛"/>
            </a:pPr>
            <a:r>
              <a:rPr b="1" i="0" lang="en-US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 file is sequence of </a:t>
            </a:r>
            <a:r>
              <a:rPr b="1" i="1" lang="en-US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 lines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990000"/>
              </a:buClr>
              <a:buSzPts val="2035"/>
              <a:buFont typeface="Noto Sans Symbols"/>
              <a:buChar char="▪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 line is sequence of chars terminated by </a:t>
            </a:r>
            <a:r>
              <a:rPr b="0" i="1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newline char 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</a:t>
            </a:r>
            <a:r>
              <a:rPr b="1" i="0" lang="en-US" sz="185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\n</a:t>
            </a:r>
            <a:r>
              <a:rPr b="1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’)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480"/>
              <a:buFont typeface="Noto Sans Symbols"/>
              <a:buChar char="▪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Newline is </a:t>
            </a:r>
            <a:r>
              <a:rPr b="1" i="0" lang="en-US" sz="185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0xa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same as ASCII line feed character (LF)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990000"/>
              </a:buClr>
              <a:buSzPts val="1332"/>
              <a:buFont typeface="Noto Sans Symbols"/>
              <a:buChar char="⬛"/>
            </a:pPr>
            <a:r>
              <a:rPr b="1" i="0" lang="en-US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of line (EOL) indicators in other systems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990000"/>
              </a:buClr>
              <a:buSzPts val="2035"/>
              <a:buFont typeface="Noto Sans Symbols"/>
              <a:buChar char="▪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Linux and Mac OS: </a:t>
            </a:r>
            <a:r>
              <a:rPr b="1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</a:t>
            </a:r>
            <a:r>
              <a:rPr b="1" i="0" lang="en-US" sz="185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\n</a:t>
            </a:r>
            <a:r>
              <a:rPr b="1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b="1" i="0" lang="en-US" sz="185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0xa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480"/>
              <a:buFont typeface="Noto Sans Symbols"/>
              <a:buChar char="▪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line feed (LF)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990000"/>
              </a:buClr>
              <a:buSzPts val="2035"/>
              <a:buFont typeface="Noto Sans Symbols"/>
              <a:buChar char="▪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Windows and Internet protocols: </a:t>
            </a:r>
            <a:r>
              <a:rPr b="1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</a:t>
            </a:r>
            <a:r>
              <a:rPr b="1" i="0" lang="en-US" sz="185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\r\n</a:t>
            </a:r>
            <a:r>
              <a:rPr b="1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i="0" lang="en-US" sz="185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0xd 0xa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480"/>
              <a:buFont typeface="Noto Sans Symbols"/>
              <a:buChar char="▪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Carriage return (CR) followed by line feed (LF)</a:t>
            </a:r>
            <a:endParaRPr b="0" i="0" sz="1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8318" lvl="0" marL="34290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990000"/>
              </a:buClr>
              <a:buSzPts val="1332"/>
              <a:buFont typeface="Noto Sans Symbols"/>
              <a:buNone/>
            </a:pPr>
            <a:r>
              <a:t/>
            </a:r>
            <a:endParaRPr b="1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77000" y="4707457"/>
            <a:ext cx="2590800" cy="19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Directories	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Directory consists of an array of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link maps a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filenam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to a file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directory contains at least two entries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(dot) is  a link to itself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(dot dot) is a link to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parent directory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directory hierarchy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(next slide)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Commands for manipulating directories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mkdir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create empty directory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view directory contents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rmdir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delete empty directory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Directory Hierarchy	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228600" y="1362075"/>
            <a:ext cx="8899525" cy="5267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files are organized as a hierarchy anchored by root directory named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(slash)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Kernel maintains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working directory (cwd)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process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Modified using the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cd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command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3962400" y="2209800"/>
            <a:ext cx="30779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174353" y="2933700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bin/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1143000" y="2933700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dev/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2376835" y="2933700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etc/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4457480" y="2933700"/>
            <a:ext cx="80031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home/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x="7095211" y="2933700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usr/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174353" y="3581400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bash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6" name="Shape 146"/>
          <p:cNvSpPr txBox="1"/>
          <p:nvPr/>
        </p:nvSpPr>
        <p:spPr>
          <a:xfrm>
            <a:off x="1143000" y="3581400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tty1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7" name="Shape 147"/>
          <p:cNvSpPr txBox="1"/>
          <p:nvPr/>
        </p:nvSpPr>
        <p:spPr>
          <a:xfrm>
            <a:off x="1957514" y="3581400"/>
            <a:ext cx="80031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group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8" name="Shape 148"/>
          <p:cNvSpPr txBox="1"/>
          <p:nvPr/>
        </p:nvSpPr>
        <p:spPr>
          <a:xfrm>
            <a:off x="2734150" y="3581400"/>
            <a:ext cx="9234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passwd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4029550" y="3581400"/>
            <a:ext cx="80031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droh/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4897019" y="3581400"/>
            <a:ext cx="104658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bryant/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6096000" y="3581400"/>
            <a:ext cx="11697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include/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2" name="Shape 152"/>
          <p:cNvSpPr txBox="1"/>
          <p:nvPr/>
        </p:nvSpPr>
        <p:spPr>
          <a:xfrm>
            <a:off x="7781011" y="3581400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bin/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3" name="Shape 153"/>
          <p:cNvSpPr txBox="1"/>
          <p:nvPr/>
        </p:nvSpPr>
        <p:spPr>
          <a:xfrm>
            <a:off x="5638800" y="4419600"/>
            <a:ext cx="104658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stdio.h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7842576" y="4419600"/>
            <a:ext cx="55405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vim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6875661" y="4419600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sys/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6629400" y="5300246"/>
            <a:ext cx="11697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unistd.h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57" name="Shape 157"/>
          <p:cNvCxnSpPr>
            <a:stCxn id="139" idx="2"/>
            <a:endCxn id="140" idx="0"/>
          </p:cNvCxnSpPr>
          <p:nvPr/>
        </p:nvCxnSpPr>
        <p:spPr>
          <a:xfrm flipH="1">
            <a:off x="512999" y="2548354"/>
            <a:ext cx="3603300" cy="3852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8" name="Shape 158"/>
          <p:cNvCxnSpPr>
            <a:stCxn id="139" idx="2"/>
            <a:endCxn id="141" idx="0"/>
          </p:cNvCxnSpPr>
          <p:nvPr/>
        </p:nvCxnSpPr>
        <p:spPr>
          <a:xfrm flipH="1">
            <a:off x="1481699" y="2548354"/>
            <a:ext cx="2634600" cy="3852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9" name="Shape 159"/>
          <p:cNvCxnSpPr>
            <a:stCxn id="139" idx="2"/>
            <a:endCxn id="142" idx="0"/>
          </p:cNvCxnSpPr>
          <p:nvPr/>
        </p:nvCxnSpPr>
        <p:spPr>
          <a:xfrm flipH="1">
            <a:off x="2715299" y="2548354"/>
            <a:ext cx="1401000" cy="3852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0" name="Shape 160"/>
          <p:cNvCxnSpPr>
            <a:stCxn id="139" idx="2"/>
            <a:endCxn id="143" idx="0"/>
          </p:cNvCxnSpPr>
          <p:nvPr/>
        </p:nvCxnSpPr>
        <p:spPr>
          <a:xfrm>
            <a:off x="4116299" y="2548354"/>
            <a:ext cx="741300" cy="3852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1" name="Shape 161"/>
          <p:cNvCxnSpPr>
            <a:stCxn id="139" idx="2"/>
            <a:endCxn id="144" idx="0"/>
          </p:cNvCxnSpPr>
          <p:nvPr/>
        </p:nvCxnSpPr>
        <p:spPr>
          <a:xfrm>
            <a:off x="4116299" y="2548354"/>
            <a:ext cx="3317400" cy="3852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2" name="Shape 162"/>
          <p:cNvCxnSpPr>
            <a:stCxn id="143" idx="2"/>
            <a:endCxn id="149" idx="0"/>
          </p:cNvCxnSpPr>
          <p:nvPr/>
        </p:nvCxnSpPr>
        <p:spPr>
          <a:xfrm flipH="1">
            <a:off x="4429840" y="3272254"/>
            <a:ext cx="427800" cy="309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3" name="Shape 163"/>
          <p:cNvCxnSpPr>
            <a:stCxn id="143" idx="2"/>
            <a:endCxn id="150" idx="0"/>
          </p:cNvCxnSpPr>
          <p:nvPr/>
        </p:nvCxnSpPr>
        <p:spPr>
          <a:xfrm>
            <a:off x="4857640" y="3272254"/>
            <a:ext cx="562800" cy="309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4" name="Shape 164"/>
          <p:cNvCxnSpPr>
            <a:stCxn id="149" idx="2"/>
          </p:cNvCxnSpPr>
          <p:nvPr/>
        </p:nvCxnSpPr>
        <p:spPr>
          <a:xfrm>
            <a:off x="4429709" y="3919954"/>
            <a:ext cx="0" cy="5376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5" name="Shape 165"/>
          <p:cNvCxnSpPr>
            <a:stCxn id="140" idx="2"/>
            <a:endCxn id="145" idx="0"/>
          </p:cNvCxnSpPr>
          <p:nvPr/>
        </p:nvCxnSpPr>
        <p:spPr>
          <a:xfrm>
            <a:off x="512948" y="3272254"/>
            <a:ext cx="0" cy="309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6" name="Shape 166"/>
          <p:cNvCxnSpPr>
            <a:stCxn id="141" idx="2"/>
            <a:endCxn id="146" idx="0"/>
          </p:cNvCxnSpPr>
          <p:nvPr/>
        </p:nvCxnSpPr>
        <p:spPr>
          <a:xfrm>
            <a:off x="1481595" y="3272254"/>
            <a:ext cx="0" cy="309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7" name="Shape 167"/>
          <p:cNvCxnSpPr>
            <a:stCxn id="142" idx="2"/>
            <a:endCxn id="147" idx="0"/>
          </p:cNvCxnSpPr>
          <p:nvPr/>
        </p:nvCxnSpPr>
        <p:spPr>
          <a:xfrm flipH="1">
            <a:off x="2357529" y="3272254"/>
            <a:ext cx="357900" cy="309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8" name="Shape 168"/>
          <p:cNvCxnSpPr>
            <a:stCxn id="142" idx="2"/>
            <a:endCxn id="148" idx="0"/>
          </p:cNvCxnSpPr>
          <p:nvPr/>
        </p:nvCxnSpPr>
        <p:spPr>
          <a:xfrm>
            <a:off x="2715429" y="3272254"/>
            <a:ext cx="480300" cy="309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9" name="Shape 169"/>
          <p:cNvCxnSpPr>
            <a:stCxn id="144" idx="2"/>
            <a:endCxn id="151" idx="0"/>
          </p:cNvCxnSpPr>
          <p:nvPr/>
        </p:nvCxnSpPr>
        <p:spPr>
          <a:xfrm flipH="1">
            <a:off x="6680805" y="3272254"/>
            <a:ext cx="753000" cy="309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0" name="Shape 170"/>
          <p:cNvCxnSpPr>
            <a:stCxn id="144" idx="2"/>
            <a:endCxn id="152" idx="0"/>
          </p:cNvCxnSpPr>
          <p:nvPr/>
        </p:nvCxnSpPr>
        <p:spPr>
          <a:xfrm>
            <a:off x="7433805" y="3272254"/>
            <a:ext cx="685800" cy="309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1" name="Shape 171"/>
          <p:cNvCxnSpPr>
            <a:stCxn id="151" idx="2"/>
            <a:endCxn id="153" idx="0"/>
          </p:cNvCxnSpPr>
          <p:nvPr/>
        </p:nvCxnSpPr>
        <p:spPr>
          <a:xfrm flipH="1">
            <a:off x="6162155" y="3919954"/>
            <a:ext cx="518700" cy="4995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2" name="Shape 172"/>
          <p:cNvCxnSpPr>
            <a:stCxn id="151" idx="2"/>
            <a:endCxn id="155" idx="0"/>
          </p:cNvCxnSpPr>
          <p:nvPr/>
        </p:nvCxnSpPr>
        <p:spPr>
          <a:xfrm>
            <a:off x="6680855" y="3919954"/>
            <a:ext cx="533400" cy="4995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3" name="Shape 173"/>
          <p:cNvCxnSpPr>
            <a:stCxn id="152" idx="2"/>
            <a:endCxn id="154" idx="0"/>
          </p:cNvCxnSpPr>
          <p:nvPr/>
        </p:nvCxnSpPr>
        <p:spPr>
          <a:xfrm>
            <a:off x="8119605" y="3919954"/>
            <a:ext cx="0" cy="4995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4" name="Shape 174"/>
          <p:cNvCxnSpPr>
            <a:stCxn id="155" idx="2"/>
            <a:endCxn id="156" idx="0"/>
          </p:cNvCxnSpPr>
          <p:nvPr/>
        </p:nvCxnSpPr>
        <p:spPr>
          <a:xfrm>
            <a:off x="7214255" y="4758154"/>
            <a:ext cx="0" cy="5421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5" name="Shape 175"/>
          <p:cNvSpPr txBox="1"/>
          <p:nvPr/>
        </p:nvSpPr>
        <p:spPr>
          <a:xfrm>
            <a:off x="3906419" y="4419600"/>
            <a:ext cx="104658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hello.c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