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542" r:id="rId2"/>
    <p:sldId id="543" r:id="rId3"/>
    <p:sldId id="584" r:id="rId4"/>
    <p:sldId id="592" r:id="rId5"/>
    <p:sldId id="593" r:id="rId6"/>
    <p:sldId id="619" r:id="rId7"/>
    <p:sldId id="620" r:id="rId8"/>
    <p:sldId id="612" r:id="rId9"/>
    <p:sldId id="630" r:id="rId10"/>
    <p:sldId id="631" r:id="rId11"/>
    <p:sldId id="617" r:id="rId12"/>
    <p:sldId id="594" r:id="rId13"/>
    <p:sldId id="595" r:id="rId14"/>
    <p:sldId id="613" r:id="rId15"/>
    <p:sldId id="629" r:id="rId16"/>
    <p:sldId id="598" r:id="rId17"/>
    <p:sldId id="597" r:id="rId18"/>
    <p:sldId id="545" r:id="rId19"/>
    <p:sldId id="599" r:id="rId20"/>
    <p:sldId id="583" r:id="rId21"/>
    <p:sldId id="546" r:id="rId22"/>
    <p:sldId id="548" r:id="rId23"/>
    <p:sldId id="621" r:id="rId24"/>
    <p:sldId id="547" r:id="rId25"/>
    <p:sldId id="600" r:id="rId26"/>
    <p:sldId id="550" r:id="rId27"/>
    <p:sldId id="602" r:id="rId28"/>
    <p:sldId id="601" r:id="rId29"/>
    <p:sldId id="604" r:id="rId30"/>
    <p:sldId id="605" r:id="rId31"/>
    <p:sldId id="603" r:id="rId32"/>
    <p:sldId id="551" r:id="rId33"/>
    <p:sldId id="567" r:id="rId34"/>
    <p:sldId id="552" r:id="rId35"/>
    <p:sldId id="553" r:id="rId36"/>
    <p:sldId id="554" r:id="rId37"/>
    <p:sldId id="589" r:id="rId38"/>
    <p:sldId id="590" r:id="rId39"/>
    <p:sldId id="591" r:id="rId40"/>
    <p:sldId id="555" r:id="rId41"/>
    <p:sldId id="556" r:id="rId42"/>
    <p:sldId id="557" r:id="rId43"/>
    <p:sldId id="558" r:id="rId44"/>
    <p:sldId id="559" r:id="rId45"/>
    <p:sldId id="569" r:id="rId46"/>
    <p:sldId id="560" r:id="rId47"/>
    <p:sldId id="561" r:id="rId48"/>
    <p:sldId id="618" r:id="rId49"/>
    <p:sldId id="562" r:id="rId50"/>
    <p:sldId id="563" r:id="rId51"/>
    <p:sldId id="564" r:id="rId52"/>
    <p:sldId id="627" r:id="rId53"/>
    <p:sldId id="628" r:id="rId54"/>
    <p:sldId id="565" r:id="rId55"/>
    <p:sldId id="574" r:id="rId56"/>
    <p:sldId id="570" r:id="rId57"/>
    <p:sldId id="572" r:id="rId58"/>
    <p:sldId id="608" r:id="rId59"/>
    <p:sldId id="622" r:id="rId60"/>
    <p:sldId id="623" r:id="rId61"/>
    <p:sldId id="624" r:id="rId62"/>
    <p:sldId id="625" r:id="rId63"/>
    <p:sldId id="626" r:id="rId64"/>
    <p:sldId id="609" r:id="rId65"/>
    <p:sldId id="610" r:id="rId66"/>
    <p:sldId id="615" r:id="rId67"/>
    <p:sldId id="573" r:id="rId68"/>
    <p:sldId id="579" r:id="rId69"/>
  </p:sldIdLst>
  <p:sldSz cx="9144000" cy="6858000" type="screen4x3"/>
  <p:notesSz cx="7302500" cy="9586913"/>
  <p:custDataLst>
    <p:tags r:id="rId7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EAEAFA"/>
    <a:srgbClr val="D5F1CF"/>
    <a:srgbClr val="F1C7C7"/>
    <a:srgbClr val="B3B3B3"/>
    <a:srgbClr val="E6E6E6"/>
    <a:srgbClr val="990000"/>
    <a:srgbClr val="D09E00"/>
    <a:srgbClr val="EBAFAF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6345" autoAdjust="0"/>
  </p:normalViewPr>
  <p:slideViewPr>
    <p:cSldViewPr snapToObjects="1">
      <p:cViewPr varScale="1">
        <p:scale>
          <a:sx n="103" d="100"/>
          <a:sy n="103" d="100"/>
        </p:scale>
        <p:origin x="18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622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norace!$A$2:$A$101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norace!$B$2:$B$101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A-4491-858A-2D8E6FE69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9870080"/>
        <c:axId val="109896448"/>
      </c:barChart>
      <c:catAx>
        <c:axId val="10987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896448"/>
        <c:crosses val="autoZero"/>
        <c:auto val="1"/>
        <c:lblAlgn val="ctr"/>
        <c:lblOffset val="100"/>
        <c:noMultiLvlLbl val="0"/>
      </c:catAx>
      <c:valAx>
        <c:axId val="109896448"/>
        <c:scaling>
          <c:orientation val="minMax"/>
          <c:max val="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870080"/>
        <c:crosses val="autoZero"/>
        <c:crossBetween val="between"/>
        <c:majorUnit val="1"/>
        <c:minorUnit val="0.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'race-gw-2'!$A$2:$A$101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'race-gw-2'!$B$2:$B$101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3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7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7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7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7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6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1</c:v>
                </c:pt>
                <c:pt idx="79">
                  <c:v>6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12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7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F-4EFD-9004-F89CCA54D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0182784"/>
        <c:axId val="110184320"/>
      </c:barChart>
      <c:catAx>
        <c:axId val="1101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184320"/>
        <c:crosses val="autoZero"/>
        <c:auto val="1"/>
        <c:lblAlgn val="ctr"/>
        <c:lblOffset val="100"/>
        <c:noMultiLvlLbl val="0"/>
      </c:catAx>
      <c:valAx>
        <c:axId val="11018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182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'race-laptop-1'!$A$2:$A$101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'race-laptop-1'!$B$2:$B$101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0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0-4E74-8A7B-071434545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0224896"/>
        <c:axId val="110226432"/>
      </c:barChart>
      <c:catAx>
        <c:axId val="11022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226432"/>
        <c:crosses val="autoZero"/>
        <c:auto val="1"/>
        <c:lblAlgn val="ctr"/>
        <c:lblOffset val="100"/>
        <c:noMultiLvlLbl val="0"/>
      </c:catAx>
      <c:valAx>
        <c:axId val="110226432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22489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5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 How do you handle receiving requests?</a:t>
            </a:r>
            <a:r>
              <a:rPr lang="en-US" baseline="0" dirty="0"/>
              <a:t>  How much to read from a request?  What if the client never finishes sending its request?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46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00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5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23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05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57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92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961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0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68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/>
              <a:t>Concurrent Programming</a:t>
            </a:r>
            <a:br>
              <a:rPr lang="en-US" dirty="0"/>
            </a:br>
            <a:br>
              <a:rPr lang="en-US"/>
            </a:br>
            <a:r>
              <a:rPr lang="en-US" sz="2000" b="0"/>
              <a:t>15-213/15-513</a:t>
            </a:r>
            <a:r>
              <a:rPr lang="en-US" sz="2000" b="0" dirty="0"/>
              <a:t>: Introduction to Computer Systems</a:t>
            </a:r>
            <a:br>
              <a:rPr lang="en-US" sz="2000" b="0" dirty="0"/>
            </a:br>
            <a:r>
              <a:rPr lang="en-US" sz="2000" b="0" dirty="0"/>
              <a:t>25</a:t>
            </a:r>
            <a:r>
              <a:rPr lang="en-US" sz="2000" b="0" baseline="30000" dirty="0"/>
              <a:t>th</a:t>
            </a:r>
            <a:r>
              <a:rPr lang="en-US" sz="2000" b="0" dirty="0"/>
              <a:t> Lecture, August 2,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Printf</a:t>
            </a:r>
            <a:r>
              <a:rPr lang="en-US" dirty="0"/>
              <a:t> Deadlock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66842"/>
            <a:ext cx="8912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unused)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status;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WNOHANG))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%d exited with status %04x\n",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status);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signal(SIGCHLD,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_exit(0);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 parent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#%d=%d started\n",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3365942"/>
            <a:ext cx="8142246" cy="3046988"/>
          </a:xfrm>
          <a:prstGeom prst="rect">
            <a:avLst/>
          </a:prstGeom>
          <a:solidFill>
            <a:srgbClr val="D5F1C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#0  0x00007ffff7b197fc in __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lll_lock_wait_private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#1  0x00007ffff7a5b00e in _L_lock_1177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#2  0x00007ffff7a557f4 in 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IO_vfprintf_internal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#3  0x00007ffff7a604e9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format="Child %d exited with status %04x\n")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#4  0x0000000000400678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#5  &lt;signal handler called&gt;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#6  0x00007ffff7a5583f in 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IO_vfprintf_internal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#7  0x00007ffff7a604e9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format="Child #%d=%d started\n")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#8  0x00000000004006d2 in main ()</a:t>
            </a:r>
          </a:p>
        </p:txBody>
      </p:sp>
    </p:spTree>
    <p:extLst>
      <p:ext uri="{BB962C8B-B14F-4D97-AF65-F5344CB8AC3E}">
        <p14:creationId xmlns:p14="http://schemas.microsoft.com/office/powerpoint/2010/main" val="231022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</a:t>
            </a:r>
            <a:r>
              <a:rPr lang="en-US" dirty="0" err="1"/>
              <a:t>Printf</a:t>
            </a:r>
            <a:r>
              <a:rPr lang="en-US" dirty="0"/>
              <a:t> require 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A6E2-FDAC-5749-9980-CCF2E9682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95325"/>
          </a:xfrm>
        </p:spPr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 (and </a:t>
            </a:r>
            <a:r>
              <a:rPr lang="en-US" dirty="0" err="1"/>
              <a:t>fprintf</a:t>
            </a:r>
            <a:r>
              <a:rPr lang="en-US" dirty="0"/>
              <a:t>, </a:t>
            </a:r>
            <a:r>
              <a:rPr lang="en-US" dirty="0" err="1"/>
              <a:t>sprintf</a:t>
            </a:r>
            <a:r>
              <a:rPr lang="en-US" dirty="0"/>
              <a:t>) implement </a:t>
            </a:r>
            <a:r>
              <a:rPr lang="en-US" i="1" dirty="0"/>
              <a:t>buffered</a:t>
            </a:r>
            <a:r>
              <a:rPr lang="en-US" dirty="0"/>
              <a:t>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Require locks to access the shared buffers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9EB182A-7787-7B4D-81B3-08A9AC99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332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283DB2D5-AB9A-6E44-95F8-FE7879CCD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6332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D543DC17-9DE8-A94B-A53C-C722AD8B7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6332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2927157B-723D-6F4C-9802-95F2906FF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2633246"/>
            <a:ext cx="2452687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 longer in buffer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30D3803C-CED5-EC47-98A5-CFB012ABD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332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12" name="Arc 21">
            <a:extLst>
              <a:ext uri="{FF2B5EF4-FFF2-40B4-BE49-F238E27FC236}">
                <a16:creationId xmlns:a16="http://schemas.microsoft.com/office/drawing/2014/main" id="{B51EDF88-B21C-734C-89B2-55731382D314}"/>
              </a:ext>
            </a:extLst>
          </p:cNvPr>
          <p:cNvSpPr>
            <a:spLocks/>
          </p:cNvSpPr>
          <p:nvPr/>
        </p:nvSpPr>
        <p:spPr bwMode="auto">
          <a:xfrm rot="-5400000" flipH="1" flipV="1">
            <a:off x="6854910" y="30882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6A8B75EB-88C2-104A-B9C0-C5CA5A42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010" y="33952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14" name="Line 23">
            <a:extLst>
              <a:ext uri="{FF2B5EF4-FFF2-40B4-BE49-F238E27FC236}">
                <a16:creationId xmlns:a16="http://schemas.microsoft.com/office/drawing/2014/main" id="{81A50B9C-8164-194C-B2A2-B442FE821F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92186A69-1516-4148-B4E6-AD77F40B3D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Line 25">
            <a:extLst>
              <a:ext uri="{FF2B5EF4-FFF2-40B4-BE49-F238E27FC236}">
                <a16:creationId xmlns:a16="http://schemas.microsoft.com/office/drawing/2014/main" id="{4DEC5844-662E-9347-A6A0-FCB128C37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3622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6D7FDA4C-1E17-DD42-9C42-15DDC4DC4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098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3262121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pic>
        <p:nvPicPr>
          <p:cNvPr id="2050" name="Picture 2" descr="https://lh5.googleusercontent.com/-KZDxfOJ5u_g/TXE0svHt5FI/AAAAAAAAAIs/iGcOARn0X00/s320/blo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4455"/>
            <a:ext cx="3048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undabout of Failure. Fail. You have arrived. sad part is these where designed to not cause traffic jams. such fail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t="8212" r="9761" b="24588"/>
          <a:stretch/>
        </p:blipFill>
        <p:spPr bwMode="auto">
          <a:xfrm>
            <a:off x="228600" y="1846896"/>
            <a:ext cx="570992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59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pic>
        <p:nvPicPr>
          <p:cNvPr id="2050" name="Picture 2" descr="https://lh5.googleusercontent.com/-KZDxfOJ5u_g/TXE0svHt5FI/AAAAAAAAAIs/iGcOARn0X00/s320/blo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4455"/>
            <a:ext cx="3048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undabout of Failure. Fail. You have arrived. sad part is these where designed to not cause traffic jams. such fail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t="8212" r="9761" b="24588"/>
          <a:stretch/>
        </p:blipFill>
        <p:spPr bwMode="auto">
          <a:xfrm>
            <a:off x="228600" y="1846896"/>
            <a:ext cx="570992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553200" y="2743200"/>
            <a:ext cx="1657471" cy="1551383"/>
            <a:chOff x="6553200" y="2743200"/>
            <a:chExt cx="1657471" cy="1551383"/>
          </a:xfrm>
        </p:grpSpPr>
        <p:sp>
          <p:nvSpPr>
            <p:cNvPr id="11" name="Donut 10"/>
            <p:cNvSpPr/>
            <p:nvPr/>
          </p:nvSpPr>
          <p:spPr bwMode="auto">
            <a:xfrm>
              <a:off x="6553200" y="2743200"/>
              <a:ext cx="1501455" cy="1501455"/>
            </a:xfrm>
            <a:prstGeom prst="donut">
              <a:avLst>
                <a:gd name="adj" fmla="val 11633"/>
              </a:avLst>
            </a:prstGeom>
            <a:solidFill>
              <a:srgbClr val="FFFF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 bwMode="auto">
            <a:xfrm rot="7158498">
              <a:off x="7404935" y="3488846"/>
              <a:ext cx="914400" cy="697073"/>
            </a:xfrm>
            <a:prstGeom prst="rightArrow">
              <a:avLst/>
            </a:prstGeom>
            <a:solidFill>
              <a:srgbClr val="FF00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619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1600" y="1362075"/>
            <a:ext cx="3111500" cy="4972050"/>
          </a:xfrm>
        </p:spPr>
        <p:txBody>
          <a:bodyPr/>
          <a:lstStyle/>
          <a:p>
            <a:r>
              <a:rPr lang="en-US" dirty="0"/>
              <a:t>Yellow must yield to green</a:t>
            </a:r>
          </a:p>
          <a:p>
            <a:r>
              <a:rPr lang="en-US" dirty="0"/>
              <a:t>Continuous stream of green cars</a:t>
            </a:r>
          </a:p>
          <a:p>
            <a:r>
              <a:rPr lang="en-US" dirty="0"/>
              <a:t>Overall system makes progress, but some individuals wait indefinitely</a:t>
            </a:r>
          </a:p>
        </p:txBody>
      </p:sp>
      <p:pic>
        <p:nvPicPr>
          <p:cNvPr id="1026" name="Picture 2" descr="raffic example of star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5019675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779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/>
              <a:t>Classical problem classes of concurrent programs:</a:t>
            </a:r>
          </a:p>
          <a:p>
            <a:pPr lvl="1"/>
            <a:r>
              <a:rPr lang="en-US" sz="2200" b="1" i="1" dirty="0"/>
              <a:t>Races:</a:t>
            </a:r>
            <a:r>
              <a:rPr lang="en-US" sz="2200" dirty="0"/>
              <a:t> outcome depends on arbitrary scheduling decisions elsewhere in the system</a:t>
            </a:r>
          </a:p>
          <a:p>
            <a:pPr lvl="2"/>
            <a:r>
              <a:rPr lang="en-US" dirty="0"/>
              <a:t>Example: who gets the last seat on the airplane?</a:t>
            </a:r>
          </a:p>
          <a:p>
            <a:pPr lvl="1"/>
            <a:r>
              <a:rPr lang="en-US" sz="2200" b="1" i="1" dirty="0"/>
              <a:t>Deadlock:</a:t>
            </a:r>
            <a:r>
              <a:rPr lang="en-US" sz="2200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1"/>
            <a:r>
              <a:rPr lang="en-US" sz="2200" b="1" i="1" dirty="0" err="1"/>
              <a:t>Livelock</a:t>
            </a:r>
            <a:r>
              <a:rPr lang="en-US" sz="2200" b="1" i="1" dirty="0"/>
              <a:t> / Starvation / Fairness</a:t>
            </a:r>
            <a:r>
              <a:rPr lang="en-US" sz="2200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  <a:p>
            <a:r>
              <a:rPr lang="en-US" sz="2600" dirty="0"/>
              <a:t>Many aspects of concurrent programming are beyond the scope of our course..</a:t>
            </a:r>
          </a:p>
          <a:p>
            <a:pPr lvl="1"/>
            <a:r>
              <a:rPr lang="en-US" sz="2200" dirty="0"/>
              <a:t>but, not all </a:t>
            </a:r>
            <a:r>
              <a:rPr lang="en-US" sz="2200" dirty="0">
                <a:sym typeface="Wingdings"/>
              </a:rPr>
              <a:t></a:t>
            </a:r>
          </a:p>
          <a:p>
            <a:pPr lvl="1"/>
            <a:r>
              <a:rPr lang="en-US" sz="2200" dirty="0">
                <a:sym typeface="Wingdings"/>
              </a:rPr>
              <a:t>We’ll cover some of these aspects in the next few lectures. 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D34FC-B38F-ACF0-53A1-A3373EA67EF2}"/>
              </a:ext>
            </a:extLst>
          </p:cNvPr>
          <p:cNvSpPr txBox="1"/>
          <p:nvPr/>
        </p:nvSpPr>
        <p:spPr>
          <a:xfrm>
            <a:off x="4359566" y="5472835"/>
            <a:ext cx="4405743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Do Activity 1 and 2:</a:t>
            </a:r>
            <a:br>
              <a:rPr lang="en-US" sz="2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All Problems</a:t>
            </a:r>
          </a:p>
        </p:txBody>
      </p:sp>
    </p:spTree>
    <p:extLst>
      <p:ext uri="{BB962C8B-B14F-4D97-AF65-F5344CB8AC3E}">
        <p14:creationId xmlns:p14="http://schemas.microsoft.com/office/powerpoint/2010/main" val="306106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763001" cy="365759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may be hard, but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it can be useful and sometimes necessary!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3930" y="3429000"/>
            <a:ext cx="4533870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more and more </a:t>
            </a:r>
            <a:r>
              <a:rPr lang="en-US" sz="3200" dirty="0">
                <a:latin typeface="Calibri" pitchFamily="34" charset="0"/>
              </a:rPr>
              <a:t>necessary!</a:t>
            </a:r>
          </a:p>
        </p:txBody>
      </p:sp>
    </p:spTree>
    <p:extLst>
      <p:ext uri="{BB962C8B-B14F-4D97-AF65-F5344CB8AC3E}">
        <p14:creationId xmlns:p14="http://schemas.microsoft.com/office/powerpoint/2010/main" val="373376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357018" y="4132968"/>
            <a:ext cx="6500982" cy="1371600"/>
            <a:chOff x="357018" y="4132968"/>
            <a:chExt cx="6500982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357018" y="4352517"/>
              <a:ext cx="938382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Reminder: Iterative Echo Server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1066800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1066800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3978275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0040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22970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754434"/>
            <a:ext cx="186011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Await connection</a:t>
            </a:r>
          </a:p>
          <a:p>
            <a:r>
              <a:rPr lang="en-US" sz="1800" dirty="0">
                <a:latin typeface="Calibri" pitchFamily="34" charset="0"/>
              </a:rPr>
              <a:t>request from</a:t>
            </a:r>
          </a:p>
          <a:p>
            <a:r>
              <a:rPr lang="en-US" sz="18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open_listenfd</a:t>
            </a: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6352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open_clientfd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195661066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867400" y="2047875"/>
            <a:ext cx="1295400" cy="4657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599" cy="21804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648200"/>
            <a:ext cx="1911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Calibri" pitchFamily="34" charset="0"/>
              </a:rPr>
              <a:t>Wait for server to finish with 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6294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411663" y="6069833"/>
            <a:ext cx="2217737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9949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The human mind tends to be sequential</a:t>
            </a:r>
          </a:p>
          <a:p>
            <a:endParaRPr lang="en-US" sz="2600" dirty="0"/>
          </a:p>
          <a:p>
            <a:r>
              <a:rPr lang="en-US" sz="2600" dirty="0"/>
              <a:t>The notion of time is often misleading</a:t>
            </a:r>
          </a:p>
          <a:p>
            <a:endParaRPr lang="en-US" sz="2600" dirty="0"/>
          </a:p>
          <a:p>
            <a:r>
              <a:rPr lang="en-US" sz="2600" dirty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Second Client Block?</a:t>
            </a:r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/>
              <a:t>Second client attempts to connect to iterative server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Call to connect returns</a:t>
            </a:r>
          </a:p>
          <a:p>
            <a:pPr lvl="1"/>
            <a:r>
              <a:rPr lang="en-US" sz="2000" dirty="0"/>
              <a:t>Even though connection not yet accepted</a:t>
            </a:r>
          </a:p>
          <a:p>
            <a:pPr lvl="1"/>
            <a:r>
              <a:rPr lang="en-US" sz="2000" dirty="0"/>
              <a:t>Server side TCP manager queues request</a:t>
            </a:r>
          </a:p>
          <a:p>
            <a:pPr lvl="1"/>
            <a:r>
              <a:rPr lang="en-US" sz="2000" dirty="0"/>
              <a:t>Feature known as “TCP listen backlog”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rio_writen</a:t>
            </a:r>
            <a:r>
              <a:rPr lang="en-US" sz="2400" dirty="0"/>
              <a:t> returns</a:t>
            </a:r>
          </a:p>
          <a:p>
            <a:pPr lvl="1"/>
            <a:r>
              <a:rPr lang="en-US" sz="2000" dirty="0"/>
              <a:t>Server side TCP manager buffers input data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rio_readlineb</a:t>
            </a:r>
            <a:r>
              <a:rPr lang="en-US" sz="2400" dirty="0"/>
              <a:t> blocks</a:t>
            </a:r>
          </a:p>
          <a:p>
            <a:pPr lvl="1"/>
            <a:r>
              <a:rPr lang="en-US" sz="2000" dirty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>
                <a:solidFill>
                  <a:srgbClr val="FF0000"/>
                </a:solidFill>
              </a:rPr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317490" y="3519488"/>
            <a:ext cx="1860931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out to lunch</a:t>
            </a:r>
          </a:p>
          <a:p>
            <a:pPr algn="r"/>
            <a:endParaRPr lang="en-US" sz="1200" b="0" dirty="0">
              <a:solidFill>
                <a:srgbClr val="FF0000"/>
              </a:solidFill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6629400" y="3403937"/>
            <a:ext cx="175986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2 blocks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to read 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from server</a:t>
            </a: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854974" y="3705761"/>
            <a:ext cx="1564626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Server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data from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971800" y="2397364"/>
            <a:ext cx="14313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71800" y="3334822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space</a:t>
            </a:r>
          </a:p>
          <a:p>
            <a:pPr lvl="1"/>
            <a:r>
              <a:rPr lang="en-US" sz="2200" dirty="0"/>
              <a:t>Hybrid of of process-based and event-based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</a:t>
            </a:r>
            <a:r>
              <a:rPr lang="en-US" sz="2200" dirty="0">
                <a:solidFill>
                  <a:srgbClr val="FF0000"/>
                </a:solidFill>
              </a:rPr>
              <a:t>private</a:t>
            </a:r>
            <a:r>
              <a:rPr lang="en-US" sz="2200" dirty="0"/>
              <a:t>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</a:t>
            </a:r>
            <a:r>
              <a:rPr lang="en-US" sz="2200" dirty="0">
                <a:solidFill>
                  <a:srgbClr val="FF0000"/>
                </a:solidFill>
              </a:rPr>
              <a:t>same</a:t>
            </a:r>
            <a:r>
              <a:rPr lang="en-US" sz="2200" dirty="0"/>
              <a:t> address space</a:t>
            </a:r>
          </a:p>
          <a:p>
            <a:pPr lvl="1"/>
            <a:r>
              <a:rPr lang="en-US" sz="2200" dirty="0"/>
              <a:t>Hybrid of of process-based and event-based </a:t>
            </a:r>
          </a:p>
        </p:txBody>
      </p:sp>
    </p:spTree>
    <p:extLst>
      <p:ext uri="{BB962C8B-B14F-4D97-AF65-F5344CB8AC3E}">
        <p14:creationId xmlns:p14="http://schemas.microsoft.com/office/powerpoint/2010/main" val="3618312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 out to lunch</a:t>
            </a:r>
          </a:p>
          <a:p>
            <a:pPr algn="r"/>
            <a:endParaRPr lang="en-US" sz="2000" b="0" dirty="0"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965993" y="3951981"/>
            <a:ext cx="1524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Child blocks waiting for data from Client 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373868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05034" y="2666999"/>
            <a:ext cx="2971800" cy="2571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 out to lunch</a:t>
            </a:r>
          </a:p>
          <a:p>
            <a:pPr algn="r"/>
            <a:endParaRPr lang="en-US" sz="2000" b="0" dirty="0"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3733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3003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981200" y="3962400"/>
            <a:ext cx="1524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Child blocks waiting for data from Client 1</a:t>
            </a:r>
          </a:p>
        </p:txBody>
      </p:sp>
    </p:spTree>
    <p:extLst>
      <p:ext uri="{BB962C8B-B14F-4D97-AF65-F5344CB8AC3E}">
        <p14:creationId xmlns:p14="http://schemas.microsoft.com/office/powerpoint/2010/main" val="1509485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echo(connfd);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en-US" sz="1600" dirty="0">
                <a:latin typeface="Courier New"/>
                <a:cs typeface="Courier New"/>
              </a:rPr>
              <a:t>exit(0);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Iterative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038042" y="5012293"/>
            <a:ext cx="6440931" cy="10953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5100" lvl="1" indent="-165100"/>
            <a:r>
              <a:rPr lang="en-US" sz="2400" b="0" kern="0" dirty="0"/>
              <a:t>Accept a connection request</a:t>
            </a:r>
          </a:p>
          <a:p>
            <a:pPr marL="165100" lvl="1" indent="-165100"/>
            <a:r>
              <a:rPr lang="en-US" sz="2400" b="0" kern="0" dirty="0"/>
              <a:t>Handle echo requests until client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closes connection with client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07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if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/* Child </a:t>
            </a:r>
            <a:r>
              <a:rPr lang="nl-NL" sz="1600" dirty="0" err="1">
                <a:latin typeface="Courier New"/>
                <a:cs typeface="Courier New"/>
              </a:rPr>
              <a:t>closes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connection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with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client</a:t>
            </a:r>
            <a:r>
              <a:rPr lang="nl-NL" sz="1600" dirty="0"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16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  <a:endParaRPr lang="en-US" sz="1600" dirty="0">
              <a:solidFill>
                <a:srgbClr val="F6F5BD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); 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6292334"/>
            <a:ext cx="734020" cy="369332"/>
          </a:xfrm>
          <a:prstGeom prst="rect">
            <a:avLst/>
          </a:prstGeom>
          <a:solidFill>
            <a:srgbClr val="CCFFCC"/>
          </a:solidFill>
          <a:ln>
            <a:solidFill>
              <a:srgbClr val="00CC99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Why?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1676400" y="5715000"/>
            <a:ext cx="685800" cy="57733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006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/>
              <a:t>Classical problem classes of concurrent programs:</a:t>
            </a:r>
          </a:p>
          <a:p>
            <a:pPr lvl="1"/>
            <a:r>
              <a:rPr lang="en-US" sz="2200" b="1" i="1" dirty="0"/>
              <a:t>Races:</a:t>
            </a:r>
            <a:r>
              <a:rPr lang="en-US" sz="2200" dirty="0"/>
              <a:t> outcome depends on arbitrary scheduling decisions elsewhere in the system</a:t>
            </a:r>
          </a:p>
          <a:p>
            <a:pPr lvl="2"/>
            <a:r>
              <a:rPr lang="en-US" dirty="0"/>
              <a:t>Example: who gets the last seat on the airplane?</a:t>
            </a:r>
          </a:p>
          <a:p>
            <a:pPr lvl="1"/>
            <a:r>
              <a:rPr lang="en-US" sz="2200" b="1" i="1" dirty="0"/>
              <a:t>Deadlock:</a:t>
            </a:r>
            <a:r>
              <a:rPr lang="en-US" sz="2200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1"/>
            <a:r>
              <a:rPr lang="en-US" sz="2200" b="1" i="1" dirty="0" err="1"/>
              <a:t>Livelock</a:t>
            </a:r>
            <a:r>
              <a:rPr lang="en-US" sz="2200" b="1" i="1" dirty="0"/>
              <a:t> / Starvation / Fairness</a:t>
            </a:r>
            <a:r>
              <a:rPr lang="en-US" sz="2200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latin typeface="Courier New"/>
                <a:cs typeface="Courier New"/>
              </a:rPr>
              <a:t>Close(</a:t>
            </a:r>
            <a:r>
              <a:rPr lang="en-US" sz="1600" dirty="0" err="1">
                <a:latin typeface="Courier New"/>
                <a:cs typeface="Courier New"/>
              </a:rPr>
              <a:t>connfd</a:t>
            </a:r>
            <a:r>
              <a:rPr lang="en-US" sz="1600" dirty="0"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28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F0000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closes its listening socket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exit(0);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exits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closes connected socket (important!)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36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 Echo Server</a:t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2" y="2063750"/>
            <a:ext cx="6053137" cy="17543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sigchld_handler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 </a:t>
            </a:r>
          </a:p>
          <a:p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    while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(-1, 0, WNOHANG) &gt; 0)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;</a:t>
            </a:r>
          </a:p>
          <a:p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010" y="3440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/>
              <a:t>Concurrent 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 </a:t>
            </a:r>
            <a:r>
              <a:rPr lang="en-US" sz="20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Forks child to handle client.  Connection 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8" grpId="0" animBg="1"/>
      <p:bldP spid="740359" grpId="0"/>
      <p:bldP spid="740360" grpId="0"/>
      <p:bldP spid="740361" grpId="0" animBg="1"/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80" grpId="0" animBg="1"/>
      <p:bldP spid="740357" grpId="0" animBg="1"/>
      <p:bldP spid="740364" grpId="0" animBg="1"/>
      <p:bldP spid="740372" grpId="0" animBg="1"/>
      <p:bldP spid="740355" grpId="0" animBg="1"/>
      <p:bldP spid="740362" grpId="0" animBg="1"/>
      <p:bldP spid="740370" grpId="0" animBg="1"/>
      <p:bldP spid="29" grpId="0" animBg="1"/>
      <p:bldP spid="30" grpId="0" animBg="1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787393" y="293370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Process-based Server Execution 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child process</a:t>
            </a:r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/>
              <a:t>Both parent &amp; child 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b="1" dirty="0" err="1">
                <a:latin typeface="Courier New"/>
                <a:cs typeface="Courier New"/>
              </a:rPr>
              <a:t>connfd</a:t>
            </a:r>
            <a:endParaRPr lang="en-US" sz="2200" b="1" dirty="0">
              <a:latin typeface="Courier New"/>
              <a:cs typeface="Courier New"/>
            </a:endParaRPr>
          </a:p>
          <a:p>
            <a:pPr lvl="2"/>
            <a:r>
              <a:rPr lang="en-US" sz="2200" dirty="0"/>
              <a:t>Child should close </a:t>
            </a:r>
            <a:r>
              <a:rPr lang="en-US" sz="2200" b="1" dirty="0" err="1">
                <a:latin typeface="Courier New"/>
                <a:cs typeface="Courier New"/>
              </a:rPr>
              <a:t>listenfd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1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2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Listening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730752" y="1600200"/>
            <a:ext cx="2377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Connection requests</a:t>
            </a:r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247019" y="293370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 dirty="0"/>
              <a:t>Issues with Process-based Servers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2667000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/>
              <a:t>Parent process 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reference count 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b="1" dirty="0" err="1">
                <a:latin typeface="Courier New" pitchFamily="49" charset="0"/>
              </a:rPr>
              <a:t>refcnt</a:t>
            </a:r>
            <a:r>
              <a:rPr lang="en-US" sz="2200" b="1" dirty="0">
                <a:latin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</a:rPr>
              <a:t>connfd</a:t>
            </a:r>
            <a:r>
              <a:rPr lang="en-US" sz="2200" b="1" dirty="0">
                <a:latin typeface="Courier New" pitchFamily="49" charset="0"/>
              </a:rPr>
              <a:t>) = 2</a:t>
            </a:r>
            <a:endParaRPr lang="en-US" sz="2200" b="1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b="1" dirty="0" err="1">
                <a:latin typeface="Courier New" pitchFamily="49" charset="0"/>
              </a:rPr>
              <a:t>refcnt</a:t>
            </a:r>
            <a:r>
              <a:rPr lang="en-US" sz="2200" b="1" dirty="0">
                <a:latin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</a:rPr>
              <a:t>connfd</a:t>
            </a:r>
            <a:r>
              <a:rPr lang="en-US" sz="2200" b="1" dirty="0">
                <a:latin typeface="Courier New" pitchFamily="49" charset="0"/>
              </a:rPr>
              <a:t>) = 0</a:t>
            </a:r>
            <a:endParaRPr lang="en-US" sz="22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 dirty="0"/>
              <a:t>Pros and Cons of Process-based Servers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Nontrivial to share data between processes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(This example too simple to demonstrate)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767638" cy="573087"/>
          </a:xfrm>
        </p:spPr>
        <p:txBody>
          <a:bodyPr/>
          <a:lstStyle/>
          <a:p>
            <a:r>
              <a:rPr lang="en-US" dirty="0"/>
              <a:t>Approach #2: Event-based Servers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4163"/>
            <a:ext cx="8307387" cy="4686300"/>
          </a:xfrm>
        </p:spPr>
        <p:txBody>
          <a:bodyPr/>
          <a:lstStyle/>
          <a:p>
            <a:r>
              <a:rPr lang="en-US" dirty="0"/>
              <a:t>Server maintains set of active connections</a:t>
            </a:r>
          </a:p>
          <a:p>
            <a:pPr lvl="1"/>
            <a:r>
              <a:rPr lang="en-US" dirty="0"/>
              <a:t>Array of </a:t>
            </a:r>
            <a:r>
              <a:rPr lang="en-US" dirty="0" err="1"/>
              <a:t>connfd’s</a:t>
            </a:r>
            <a:endParaRPr lang="en-US" dirty="0"/>
          </a:p>
          <a:p>
            <a:r>
              <a:rPr lang="en-US" dirty="0"/>
              <a:t>Repeat:</a:t>
            </a:r>
          </a:p>
          <a:p>
            <a:pPr lvl="1"/>
            <a:r>
              <a:rPr lang="en-US" dirty="0"/>
              <a:t>Determine which descriptors (</a:t>
            </a:r>
            <a:r>
              <a:rPr lang="en-US" b="1" dirty="0" err="1">
                <a:latin typeface="Courier New"/>
                <a:cs typeface="Courier New"/>
              </a:rPr>
              <a:t>connfd</a:t>
            </a:r>
            <a:r>
              <a:rPr lang="en-US" dirty="0" err="1"/>
              <a:t>’s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listenfd</a:t>
            </a:r>
            <a:r>
              <a:rPr lang="en-US" dirty="0"/>
              <a:t>) have pending inputs</a:t>
            </a:r>
          </a:p>
          <a:p>
            <a:pPr lvl="2"/>
            <a:r>
              <a:rPr lang="en-US" dirty="0"/>
              <a:t>e.g., using </a:t>
            </a:r>
            <a:r>
              <a:rPr lang="en-US" b="1" dirty="0">
                <a:latin typeface="Courier New"/>
                <a:cs typeface="Courier New"/>
              </a:rPr>
              <a:t>select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arrival of pending input is an </a:t>
            </a:r>
            <a:r>
              <a:rPr lang="en-US" i="1" dirty="0"/>
              <a:t>event</a:t>
            </a:r>
          </a:p>
          <a:p>
            <a:pPr lvl="1"/>
            <a:r>
              <a:rPr lang="en-US" dirty="0"/>
              <a:t>If  </a:t>
            </a:r>
            <a:r>
              <a:rPr lang="en-US" dirty="0" err="1"/>
              <a:t>listenfd</a:t>
            </a:r>
            <a:r>
              <a:rPr lang="en-US" dirty="0"/>
              <a:t> has input, then </a:t>
            </a:r>
            <a:r>
              <a:rPr lang="en-US" b="1" dirty="0">
                <a:latin typeface="Courier New"/>
                <a:cs typeface="Courier New"/>
              </a:rPr>
              <a:t>accept</a:t>
            </a:r>
            <a:r>
              <a:rPr lang="en-US" dirty="0"/>
              <a:t> connection</a:t>
            </a:r>
          </a:p>
          <a:p>
            <a:pPr lvl="2"/>
            <a:r>
              <a:rPr lang="en-US" dirty="0"/>
              <a:t>and add new </a:t>
            </a:r>
            <a:r>
              <a:rPr lang="en-US" dirty="0" err="1"/>
              <a:t>connfd</a:t>
            </a:r>
            <a:r>
              <a:rPr lang="en-US" dirty="0"/>
              <a:t> to array</a:t>
            </a:r>
          </a:p>
          <a:p>
            <a:pPr lvl="1"/>
            <a:r>
              <a:rPr lang="en-US" dirty="0"/>
              <a:t>Service all </a:t>
            </a:r>
            <a:r>
              <a:rPr lang="en-US" dirty="0" err="1"/>
              <a:t>connfd’s</a:t>
            </a:r>
            <a:r>
              <a:rPr lang="en-US" dirty="0"/>
              <a:t> with pending inputs</a:t>
            </a:r>
          </a:p>
          <a:p>
            <a:endParaRPr lang="en-US" dirty="0"/>
          </a:p>
          <a:p>
            <a:r>
              <a:rPr lang="en-US" dirty="0"/>
              <a:t>Details for select-based server in book</a:t>
            </a:r>
          </a:p>
        </p:txBody>
      </p:sp>
    </p:spTree>
    <p:extLst>
      <p:ext uri="{BB962C8B-B14F-4D97-AF65-F5344CB8AC3E}">
        <p14:creationId xmlns:p14="http://schemas.microsoft.com/office/powerpoint/2010/main" val="27258293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Multiplexed Event Processing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87869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21663" y="245959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>
                <a:latin typeface="+mn-lt"/>
              </a:rPr>
              <a:t>connfd’s</a:t>
            </a:r>
            <a:endParaRPr lang="en-US" sz="1800" dirty="0">
              <a:latin typeface="+mn-lt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43000" y="32374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43000" y="35962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955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43000" y="4313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43000" y="46725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12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143000" y="50313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5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43000" y="53901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43000" y="5748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43000" y="6107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200" y="28707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6200" y="32215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1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" y="357243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6200" y="392326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3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6200" y="427410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4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6200" y="462494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5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6200" y="497578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6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200" y="532661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7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6200" y="56774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8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200" y="60282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9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2286000" y="2916791"/>
            <a:ext cx="228600" cy="990601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2286000" y="3907393"/>
            <a:ext cx="2286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29" name="AutoShape 29"/>
          <p:cNvSpPr>
            <a:spLocks/>
          </p:cNvSpPr>
          <p:nvPr/>
        </p:nvSpPr>
        <p:spPr bwMode="auto">
          <a:xfrm>
            <a:off x="2286000" y="4669393"/>
            <a:ext cx="228600" cy="720725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2286000" y="5431393"/>
            <a:ext cx="228600" cy="1023382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14600" y="3221593"/>
            <a:ext cx="7816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Active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14600" y="4135993"/>
            <a:ext cx="94128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Inactive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514600" y="4866243"/>
            <a:ext cx="7816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Active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514600" y="6085443"/>
            <a:ext cx="129543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Never Used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066800" y="1849993"/>
            <a:ext cx="1233030" cy="369332"/>
          </a:xfrm>
          <a:prstGeom prst="rect">
            <a:avLst/>
          </a:prstGeom>
          <a:solidFill>
            <a:srgbClr val="F1C7C7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n-lt"/>
              </a:rPr>
              <a:t>listenfd = 3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1489645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Active Descriptors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132443"/>
            <a:ext cx="3429000" cy="5322332"/>
            <a:chOff x="3581400" y="1132443"/>
            <a:chExt cx="3429000" cy="5322332"/>
          </a:xfrm>
        </p:grpSpPr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4029579" y="28564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10</a:t>
              </a: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4108242" y="2437368"/>
              <a:ext cx="1005403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connfd’s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4029579" y="3215243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7</a:t>
              </a: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029579" y="357401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4</a:t>
              </a:r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4029579" y="393279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auto">
            <a:xfrm>
              <a:off x="4029579" y="42915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4029579" y="4650343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12</a:t>
              </a:r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4029579" y="5009118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5</a:t>
              </a:r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4029579" y="536789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>
              <a:off x="4029579" y="57266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4029579" y="608544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3953379" y="1827768"/>
              <a:ext cx="1233030" cy="369332"/>
            </a:xfrm>
            <a:prstGeom prst="rect">
              <a:avLst/>
            </a:prstGeom>
            <a:solidFill>
              <a:srgbClr val="D5F1C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listenfd = 3 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81400" y="1501775"/>
              <a:ext cx="1988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Pending Inputs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rot="10800000">
              <a:off x="5186410" y="1958976"/>
              <a:ext cx="833391" cy="15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0" name="Straight Arrow Connector 59"/>
            <p:cNvCxnSpPr>
              <a:endCxn id="38" idx="3"/>
            </p:cNvCxnSpPr>
            <p:nvPr/>
          </p:nvCxnSpPr>
          <p:spPr bwMode="auto">
            <a:xfrm rot="10800000">
              <a:off x="5020180" y="3399910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rot="10800000">
              <a:off x="5029201" y="4840844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rot="10800000">
              <a:off x="5029201" y="5228709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 flipH="1" flipV="1">
              <a:off x="4152603" y="3364165"/>
              <a:ext cx="3733800" cy="90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5021561" y="1132443"/>
              <a:ext cx="1988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Read and service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633008" y="3185577"/>
            <a:ext cx="1853392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n-lt"/>
              </a:rPr>
              <a:t>Anything</a:t>
            </a:r>
          </a:p>
          <a:p>
            <a:r>
              <a:rPr lang="en-US" sz="2800" dirty="0">
                <a:latin typeface="+mn-lt"/>
              </a:rPr>
              <a:t>happened?</a:t>
            </a:r>
          </a:p>
        </p:txBody>
      </p:sp>
    </p:spTree>
    <p:extLst>
      <p:ext uri="{BB962C8B-B14F-4D97-AF65-F5344CB8AC3E}">
        <p14:creationId xmlns:p14="http://schemas.microsoft.com/office/powerpoint/2010/main" val="41255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Event-based Servers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6248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+ One logical control flow and address space.</a:t>
            </a:r>
          </a:p>
          <a:p>
            <a:pPr>
              <a:lnSpc>
                <a:spcPct val="85000"/>
              </a:lnSpc>
            </a:pPr>
            <a:r>
              <a:rPr lang="en-US" dirty="0"/>
              <a:t>+ Can single-step with a debugger.</a:t>
            </a:r>
          </a:p>
          <a:p>
            <a:pPr>
              <a:lnSpc>
                <a:spcPct val="85000"/>
              </a:lnSpc>
            </a:pPr>
            <a:r>
              <a:rPr lang="en-US" dirty="0"/>
              <a:t>+ No process or thread control overhead.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 of choice for high-performance Web servers and search engines. e.g., </a:t>
            </a:r>
            <a:r>
              <a:rPr lang="en-US" dirty="0" err="1"/>
              <a:t>Node.js</a:t>
            </a:r>
            <a:r>
              <a:rPr lang="en-US" dirty="0"/>
              <a:t>, </a:t>
            </a:r>
            <a:r>
              <a:rPr lang="en-US" dirty="0" err="1"/>
              <a:t>nginx</a:t>
            </a:r>
            <a:r>
              <a:rPr lang="en-US" dirty="0"/>
              <a:t>, Tornado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marL="347663" indent="-347663"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Significantly more complex to code than process- or thread-based designs.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Hard to provide fine-grained 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how to deal with partial HTTP request headers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 Black"/>
              </a:rPr>
              <a:t>– </a:t>
            </a:r>
            <a:r>
              <a:rPr lang="en-US" dirty="0"/>
              <a:t>Cannot take advantage of multi-core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thread of control</a:t>
            </a:r>
          </a:p>
        </p:txBody>
      </p:sp>
    </p:spTree>
    <p:extLst>
      <p:ext uri="{BB962C8B-B14F-4D97-AF65-F5344CB8AC3E}">
        <p14:creationId xmlns:p14="http://schemas.microsoft.com/office/powerpoint/2010/main" val="383838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</a:t>
            </a:r>
          </a:p>
        </p:txBody>
      </p:sp>
      <p:pic>
        <p:nvPicPr>
          <p:cNvPr id="3074" name="Picture 2" descr="http://www.rottenbeef.com/wordpress/wp-content/uploads/2011/11/small-parking-sp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779" y="1143000"/>
            <a:ext cx="3238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5257800" y="3276600"/>
            <a:ext cx="3048000" cy="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3991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17234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994551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94918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471868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62600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076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6096000" y="2513624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7046369" y="2558221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537499">
            <a:off x="5669823" y="333689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800000">
            <a:off x="7579093" y="334705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QSk4CPcd-A5be11z8WNLeFl-dikoN2gjYQyr658ZBHRdzcp7Ud-7ttdVt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03929" y="1020583"/>
            <a:ext cx="872474" cy="65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eb.vw.com/why-vw/safety/media/images/slides/car-top-view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73948" y="4178800"/>
            <a:ext cx="988820" cy="55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Google Shape;925;p39">
            <a:extLst>
              <a:ext uri="{FF2B5EF4-FFF2-40B4-BE49-F238E27FC236}">
                <a16:creationId xmlns:a16="http://schemas.microsoft.com/office/drawing/2014/main" id="{ED52E58C-8945-FA65-34E1-EF90617751A2}"/>
              </a:ext>
            </a:extLst>
          </p:cNvPr>
          <p:cNvSpPr/>
          <p:nvPr/>
        </p:nvSpPr>
        <p:spPr>
          <a:xfrm>
            <a:off x="330100" y="3717603"/>
            <a:ext cx="4636414" cy="2951978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Global shared variable */</a:t>
            </a:r>
            <a:endParaRPr lang="en-US" sz="16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volatile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Counter */</a:t>
            </a:r>
            <a:endParaRPr lang="en-US" sz="16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/>
                <a:ea typeface="Courier New"/>
                <a:cs typeface="Courier New"/>
                <a:sym typeface="Courier New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                              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/>
                <a:ea typeface="Courier New"/>
                <a:cs typeface="Courier New"/>
                <a:sym typeface="Courier New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*((</a:t>
            </a: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endParaRPr lang="en-US" dirty="0"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++)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++;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>
                <a:solidFill>
                  <a:srgbClr val="0F7574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 sz="16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973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73472E-18 C -0.00433 -0.01829 -0.00555 -0.06111 -0.00659 -0.08009 C -0.00694 -0.08519 -0.00798 -0.10695 -0.00885 -0.11412 C -0.00937 -0.11945 -0.0111 -0.13033 -0.0111 -0.13033 C -0.01006 -0.17546 -0.00555 -0.21736 -0.00555 -0.26227 L -0.00433 -0.27847 " pathEditMode="relative" ptsTypes="ffffAA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#3: Thread-based Servers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(process-based)</a:t>
            </a:r>
          </a:p>
          <a:p>
            <a:pPr lvl="1"/>
            <a:r>
              <a:rPr lang="en-US" dirty="0"/>
              <a:t>	…</a:t>
            </a:r>
            <a:r>
              <a:rPr lang="en-US" sz="2200" dirty="0"/>
              <a:t>but using threads instead of processes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5767E-17 L -3.05556E-6 0.192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3.88889E-6 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2504985"/>
            <a:ext cx="2591446" cy="4200615"/>
            <a:chOff x="3200400" y="2504985"/>
            <a:chExt cx="2591446" cy="4200615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38242" y="2504985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3146425" y="456138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C 0.04688 -0.06458 0.06337 -0.07454 0.09584 -0.09931 C 0.1257 -0.12222 0.14427 -0.12546 0.16962 -0.1287 C 0.19479 -0.13194 0.2283 -0.12523 0.2474 -0.11829 L 0.33629 -0.0868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03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-64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C 0.02205 -0.03218 0.05521 -0.08218 0.09879 -0.10764 C 0.14219 -0.13311 0.20382 -0.15232 0.26129 -0.15348 C 0.31858 -0.1544 0.37292 -0.15371 0.43768 -0.15533 C 0.50104 -0.15533 0.60938 -0.16366 0.63177 -0.1338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80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80" y="-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52" grpId="0" animBg="1"/>
      <p:bldP spid="80385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684331" y="2605366"/>
            <a:ext cx="18774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966577" y="2560916"/>
            <a:ext cx="36500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code, data</a:t>
            </a:r>
          </a:p>
          <a:p>
            <a:pPr algn="ctr"/>
            <a:r>
              <a:rPr lang="en-US" sz="1800" dirty="0">
                <a:latin typeface="+mn-lt"/>
              </a:rPr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Threads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are </a:t>
            </a:r>
            <a:r>
              <a:rPr lang="en-US" sz="2600" i="1" dirty="0"/>
              <a:t>concurrent</a:t>
            </a:r>
            <a:r>
              <a:rPr lang="en-US" sz="2600" dirty="0"/>
              <a:t> if their flows 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596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 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Single Core Processor</a:t>
            </a:r>
          </a:p>
          <a:p>
            <a:pPr lvl="1"/>
            <a:r>
              <a:rPr lang="en-US" dirty="0"/>
              <a:t>Simulate parallelism by time slicing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Multi-Core Processor</a:t>
            </a:r>
          </a:p>
          <a:p>
            <a:pPr lvl="1"/>
            <a:r>
              <a:rPr lang="en-US" dirty="0"/>
              <a:t>Can have true parallelism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35072" y="3429000"/>
            <a:ext cx="659631" cy="2743200"/>
            <a:chOff x="5530472" y="3429000"/>
            <a:chExt cx="659631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30472" y="4494213"/>
              <a:ext cx="659631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Run 3 threads on 2 cores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reaping) twice as expensive as thread control</a:t>
            </a:r>
          </a:p>
          <a:p>
            <a:pPr lvl="2"/>
            <a:r>
              <a:rPr lang="en-US" dirty="0"/>
              <a:t>Linux 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vs. Signals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8624887" cy="3143250"/>
          </a:xfrm>
        </p:spPr>
        <p:txBody>
          <a:bodyPr/>
          <a:lstStyle/>
          <a:p>
            <a:r>
              <a:rPr lang="en-US" sz="2600" dirty="0"/>
              <a:t>Signal handler shares state with regular program</a:t>
            </a:r>
          </a:p>
          <a:p>
            <a:pPr lvl="1"/>
            <a:r>
              <a:rPr lang="en-US" sz="2200" dirty="0"/>
              <a:t>Including stack</a:t>
            </a:r>
          </a:p>
          <a:p>
            <a:r>
              <a:rPr lang="en-US" sz="2600" dirty="0"/>
              <a:t>Signal handler interrupts normal program execution</a:t>
            </a:r>
          </a:p>
          <a:p>
            <a:pPr lvl="1"/>
            <a:r>
              <a:rPr lang="en-US" dirty="0"/>
              <a:t>Unexpected procedure call</a:t>
            </a:r>
          </a:p>
          <a:p>
            <a:pPr lvl="1"/>
            <a:r>
              <a:rPr lang="en-US" dirty="0"/>
              <a:t>Returns to regular execution stream</a:t>
            </a:r>
          </a:p>
          <a:p>
            <a:pPr lvl="1"/>
            <a:r>
              <a:rPr lang="en-US" i="1" dirty="0"/>
              <a:t>Not </a:t>
            </a:r>
            <a:r>
              <a:rPr lang="en-US" dirty="0"/>
              <a:t>a peer</a:t>
            </a:r>
          </a:p>
          <a:p>
            <a:r>
              <a:rPr lang="en-US" dirty="0"/>
              <a:t>Limited forms of synchronization</a:t>
            </a:r>
          </a:p>
          <a:p>
            <a:pPr lvl="1"/>
            <a:r>
              <a:rPr lang="en-US" dirty="0"/>
              <a:t>Main program can block / unblock signals</a:t>
            </a:r>
          </a:p>
          <a:p>
            <a:pPr lvl="1"/>
            <a:r>
              <a:rPr lang="en-US" dirty="0"/>
              <a:t>Main program can pause for signal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E5BFE-6A8E-EC4E-A15E-B5E738E6C663}"/>
              </a:ext>
            </a:extLst>
          </p:cNvPr>
          <p:cNvGrpSpPr/>
          <p:nvPr/>
        </p:nvGrpSpPr>
        <p:grpSpPr>
          <a:xfrm>
            <a:off x="2650207" y="1219200"/>
            <a:ext cx="3878852" cy="1663918"/>
            <a:chOff x="5124214" y="3549860"/>
            <a:chExt cx="3878852" cy="1663918"/>
          </a:xfrm>
        </p:grpSpPr>
        <p:sp>
          <p:nvSpPr>
            <p:cNvPr id="5" name="Line 93">
              <a:extLst>
                <a:ext uri="{FF2B5EF4-FFF2-40B4-BE49-F238E27FC236}">
                  <a16:creationId xmlns:a16="http://schemas.microsoft.com/office/drawing/2014/main" id="{F96DBE58-A063-984C-A494-AB871055D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Line 94">
              <a:extLst>
                <a:ext uri="{FF2B5EF4-FFF2-40B4-BE49-F238E27FC236}">
                  <a16:creationId xmlns:a16="http://schemas.microsoft.com/office/drawing/2014/main" id="{5A1BB7E8-6B92-7846-936D-C4DF4B56A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" name="Line 95">
              <a:extLst>
                <a:ext uri="{FF2B5EF4-FFF2-40B4-BE49-F238E27FC236}">
                  <a16:creationId xmlns:a16="http://schemas.microsoft.com/office/drawing/2014/main" id="{EA091E02-3165-4540-BC58-ACA138757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6">
              <a:extLst>
                <a:ext uri="{FF2B5EF4-FFF2-40B4-BE49-F238E27FC236}">
                  <a16:creationId xmlns:a16="http://schemas.microsoft.com/office/drawing/2014/main" id="{376113CD-B1E4-8349-8D61-0C8A6C9A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7">
              <a:extLst>
                <a:ext uri="{FF2B5EF4-FFF2-40B4-BE49-F238E27FC236}">
                  <a16:creationId xmlns:a16="http://schemas.microsoft.com/office/drawing/2014/main" id="{8442EA93-6320-5848-A479-040B227D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Text Box 101">
              <a:extLst>
                <a:ext uri="{FF2B5EF4-FFF2-40B4-BE49-F238E27FC236}">
                  <a16:creationId xmlns:a16="http://schemas.microsoft.com/office/drawing/2014/main" id="{72684CDF-E02F-7048-BA71-1BE90A2C4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1" name="Text Box 102">
              <a:extLst>
                <a:ext uri="{FF2B5EF4-FFF2-40B4-BE49-F238E27FC236}">
                  <a16:creationId xmlns:a16="http://schemas.microsoft.com/office/drawing/2014/main" id="{0966EC43-04B9-9140-8CA2-2B7C4A4C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332D41-F4C7-C244-8D7A-9EC14C3AE0A0}"/>
                </a:ext>
              </a:extLst>
            </p:cNvPr>
            <p:cNvSpPr txBox="1"/>
            <p:nvPr/>
          </p:nvSpPr>
          <p:spPr>
            <a:xfrm>
              <a:off x="5624003" y="35498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C38F55-E721-7846-B7F7-C937D81AD462}"/>
                </a:ext>
              </a:extLst>
            </p:cNvPr>
            <p:cNvSpPr txBox="1"/>
            <p:nvPr/>
          </p:nvSpPr>
          <p:spPr>
            <a:xfrm>
              <a:off x="8055371" y="39624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Handler</a:t>
              </a:r>
            </a:p>
          </p:txBody>
        </p:sp>
        <p:sp>
          <p:nvSpPr>
            <p:cNvPr id="14" name="Line 95">
              <a:extLst>
                <a:ext uri="{FF2B5EF4-FFF2-40B4-BE49-F238E27FC236}">
                  <a16:creationId xmlns:a16="http://schemas.microsoft.com/office/drawing/2014/main" id="{F6E63681-4A27-EE4B-A9B6-2299DBB0C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8ECFE4-54DC-2D4B-949F-88C7E45602BE}"/>
                </a:ext>
              </a:extLst>
            </p:cNvPr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8910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FB742DD-201D-4425-A11C-00F242DCC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237746"/>
              </p:ext>
            </p:extLst>
          </p:nvPr>
        </p:nvGraphicFramePr>
        <p:xfrm>
          <a:off x="1133475" y="1905000"/>
          <a:ext cx="6457950" cy="4450080"/>
        </p:xfrm>
        <a:graphic>
          <a:graphicData uri="http://schemas.openxmlformats.org/drawingml/2006/table">
            <a:tbl>
              <a:tblPr firstRow="1">
                <a:tableStyleId>{D27102A9-8310-4765-A935-A1911B00CA55}</a:tableStyleId>
              </a:tblPr>
              <a:tblGrid>
                <a:gridCol w="3228975">
                  <a:extLst>
                    <a:ext uri="{9D8B030D-6E8A-4147-A177-3AD203B41FA5}">
                      <a16:colId xmlns:a16="http://schemas.microsoft.com/office/drawing/2014/main" val="3226273748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1313714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 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API analogue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588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 and reaping…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603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pthread_create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28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pthread_join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waitpid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Determining your ID…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303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pthread_self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getpid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14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Terminating execution…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77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pthread_exit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dirty="0"/>
                        <a:t> from thread proc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dirty="0"/>
                        <a:t> from 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Synchronizing operations…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6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pthread_mutex_lock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[no exact analogue]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pthread_mutex_unlock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358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" y="2043112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https://lh3.googleusercontent.com/-q66TROhVilE/TXE1Fotn7OI/AAAAAAAAAIw/B3jfPvTZfCs/s1600/Deadlock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5336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9175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8376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6200" y="1397436"/>
            <a:ext cx="6410464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"hello, world" program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52800" y="1905000"/>
            <a:ext cx="5021969" cy="1752600"/>
            <a:chOff x="4114798" y="1905000"/>
            <a:chExt cx="5021969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039643" y="1905000"/>
              <a:ext cx="2097124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>
                  <a:latin typeface="+mn-lt"/>
                </a:rPr>
                <a:t>Thread attributes </a:t>
              </a:r>
            </a:p>
            <a:p>
              <a:pPr algn="ctr"/>
              <a:r>
                <a:rPr lang="en-US" sz="2000" i="1">
                  <a:latin typeface="+mn-lt"/>
                </a:rPr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57800" y="3870557"/>
            <a:ext cx="3539887" cy="707887"/>
            <a:chOff x="6019799" y="3191013"/>
            <a:chExt cx="3539887" cy="707887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7352481" y="3191014"/>
              <a:ext cx="220720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arguments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3"/>
              <a:ext cx="1427034" cy="3539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00400" y="4114800"/>
            <a:ext cx="4695877" cy="1552714"/>
            <a:chOff x="3810000" y="3857486"/>
            <a:chExt cx="4695877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01552" y="4702314"/>
              <a:ext cx="160432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Return value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43200" y="2058888"/>
            <a:ext cx="2842459" cy="1598712"/>
            <a:chOff x="4114798" y="2058888"/>
            <a:chExt cx="5132216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6929404" y="2058888"/>
              <a:ext cx="231761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91000" y="3087588"/>
            <a:ext cx="4048080" cy="570012"/>
            <a:chOff x="4952998" y="2058888"/>
            <a:chExt cx="4048080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175338" y="2058888"/>
              <a:ext cx="182574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+mn-lt"/>
              </a:rPr>
              <a:t>hello.c</a:t>
            </a:r>
            <a:endParaRPr lang="en-US" sz="1800" dirty="0">
              <a:solidFill>
                <a:srgbClr val="7F7F7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Threaded “hello,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863850" y="1370290"/>
            <a:ext cx="1373092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5486706" y="2602190"/>
            <a:ext cx="1314144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3531346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5969152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045352" y="3549928"/>
            <a:ext cx="19013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return NULL;</a:t>
            </a:r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3531346" y="2514600"/>
            <a:ext cx="2437806" cy="7461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807123" y="3502710"/>
            <a:ext cx="263405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waits for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3531346" y="3870325"/>
            <a:ext cx="2437806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1687115" y="5024348"/>
            <a:ext cx="1806579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latin typeface="Courier New"/>
                <a:cs typeface="Courier New"/>
              </a:rPr>
              <a:t>exit()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28135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904648" y="3059668"/>
            <a:ext cx="253652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32265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026302" y="3199091"/>
            <a:ext cx="12928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045352" y="3810000"/>
            <a:ext cx="131414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76200" y="2514600"/>
            <a:ext cx="3455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Or, …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863850" y="1370290"/>
            <a:ext cx="1373092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5486706" y="2602190"/>
            <a:ext cx="1314144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3531346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5969152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045352" y="3549928"/>
            <a:ext cx="19013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return NULL;</a:t>
            </a:r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3531346" y="2514600"/>
            <a:ext cx="2437806" cy="7461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609599" y="3364210"/>
            <a:ext cx="283157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doesn’t need to wait for 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3531346" y="3870325"/>
            <a:ext cx="2437806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1687115" y="5024348"/>
            <a:ext cx="1806579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latin typeface="Courier New"/>
                <a:cs typeface="Courier New"/>
              </a:rPr>
              <a:t>exit()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28135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904648" y="3059668"/>
            <a:ext cx="253652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32265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026302" y="3199091"/>
            <a:ext cx="12928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045352" y="3810000"/>
            <a:ext cx="131414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76200" y="2514600"/>
            <a:ext cx="3455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5111799"/>
            <a:ext cx="3505200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And many </a:t>
            </a:r>
            <a:r>
              <a:rPr lang="en-US" sz="2800" dirty="0" err="1">
                <a:latin typeface="Calibri" pitchFamily="34" charset="0"/>
              </a:rPr>
              <a:t>many</a:t>
            </a:r>
            <a:r>
              <a:rPr lang="en-US" sz="2800" dirty="0">
                <a:latin typeface="Calibri" pitchFamily="34" charset="0"/>
              </a:rPr>
              <a:t> more possible ways for this code to execute.</a:t>
            </a:r>
          </a:p>
        </p:txBody>
      </p:sp>
    </p:spTree>
    <p:extLst>
      <p:ext uri="{BB962C8B-B14F-4D97-AF65-F5344CB8AC3E}">
        <p14:creationId xmlns:p14="http://schemas.microsoft.com/office/powerpoint/2010/main" val="38675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  <p:bldP spid="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AAB5-E20D-FE7B-E8D6-C9F20DE6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Activity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FCAC-FCA5-094F-8F7B-9BB64BC2E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</a:t>
            </a:r>
          </a:p>
        </p:txBody>
      </p:sp>
    </p:spTree>
    <p:extLst>
      <p:ext uri="{BB962C8B-B14F-4D97-AF65-F5344CB8AC3E}">
        <p14:creationId xmlns:p14="http://schemas.microsoft.com/office/powerpoint/2010/main" val="11808646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381000" y="998589"/>
            <a:ext cx="8495835" cy="44217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*connfdp = Accept(listenfd, 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361" y="4737330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57018" y="5334000"/>
            <a:ext cx="8307387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b="0" kern="0" dirty="0"/>
              <a:t>Spawn new thread for each client</a:t>
            </a:r>
          </a:p>
          <a:p>
            <a:pPr lvl="1"/>
            <a:r>
              <a:rPr lang="en-US" b="0" kern="0" dirty="0"/>
              <a:t>Pass it copy of connection file descriptor</a:t>
            </a:r>
          </a:p>
          <a:p>
            <a:pPr lvl="1"/>
            <a:r>
              <a:rPr lang="en-US" b="0" kern="0" dirty="0"/>
              <a:t>Note use of </a:t>
            </a:r>
            <a:r>
              <a:rPr lang="en-US" kern="0" dirty="0" err="1">
                <a:latin typeface="Courier New"/>
                <a:cs typeface="Courier New"/>
              </a:rPr>
              <a:t>Malloc</a:t>
            </a:r>
            <a:r>
              <a:rPr lang="en-US" kern="0" dirty="0">
                <a:latin typeface="Courier New"/>
                <a:cs typeface="Courier New"/>
              </a:rPr>
              <a:t>()</a:t>
            </a:r>
            <a:r>
              <a:rPr lang="en-US" b="0" kern="0" dirty="0"/>
              <a:t>! [but not </a:t>
            </a:r>
            <a:r>
              <a:rPr lang="en-US" kern="0" dirty="0">
                <a:latin typeface="Courier New"/>
                <a:cs typeface="Courier New"/>
              </a:rPr>
              <a:t>Free()</a:t>
            </a:r>
            <a:r>
              <a:rPr lang="en-US" b="0" kern="0" dirty="0"/>
              <a:t>]</a:t>
            </a:r>
          </a:p>
          <a:p>
            <a:pPr lvl="1"/>
            <a:endParaRPr lang="en-US" b="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4150757" y="625310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b="0" kern="0" dirty="0">
                <a:latin typeface="+mn-lt"/>
              </a:rPr>
              <a:t>  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838200" y="1407855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mode.</a:t>
            </a:r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 automatically (by kernel) when 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b="1" dirty="0" err="1">
                <a:latin typeface="Courier New"/>
                <a:cs typeface="Courier New"/>
              </a:rPr>
              <a:t>connfd</a:t>
            </a:r>
            <a:endParaRPr lang="en-US" sz="2600" dirty="0">
              <a:latin typeface="+mn-lt"/>
              <a:cs typeface="Courier New"/>
            </a:endParaRPr>
          </a:p>
          <a:p>
            <a:pPr lvl="1"/>
            <a:r>
              <a:rPr lang="en-US" sz="2600" dirty="0">
                <a:latin typeface="+mn-lt"/>
                <a:cs typeface="Courier New"/>
              </a:rPr>
              <a:t>Close </a:t>
            </a:r>
            <a:r>
              <a:rPr lang="en-US" sz="2600" b="1" dirty="0" err="1">
                <a:latin typeface="Courier New"/>
                <a:cs typeface="Courier New"/>
              </a:rPr>
              <a:t>connfd</a:t>
            </a:r>
            <a:r>
              <a:rPr lang="en-US" sz="2600" dirty="0">
                <a:latin typeface="+mn-lt"/>
                <a:cs typeface="Courier New"/>
              </a:rPr>
              <a:t> (important!)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12" y="35930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Thread-based Server 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86043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individual peer thread</a:t>
            </a:r>
          </a:p>
          <a:p>
            <a:pPr lvl="1"/>
            <a:r>
              <a:rPr lang="en-US" sz="2600" dirty="0"/>
              <a:t>Threads share all process state except TID</a:t>
            </a:r>
          </a:p>
          <a:p>
            <a:pPr lvl="1"/>
            <a:r>
              <a:rPr lang="en-US" sz="2600" dirty="0"/>
              <a:t>Each thread has a separate stack for local variables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1</a:t>
            </a:r>
          </a:p>
          <a:p>
            <a:pPr algn="ctr"/>
            <a:r>
              <a:rPr lang="en-US" sz="1800" dirty="0">
                <a:latin typeface="+mn-lt"/>
              </a:rPr>
              <a:t>server </a:t>
            </a:r>
          </a:p>
          <a:p>
            <a:pPr algn="ctr"/>
            <a:r>
              <a:rPr lang="en-US" sz="1800" dirty="0">
                <a:latin typeface="+mn-lt"/>
              </a:rPr>
              <a:t>peer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2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peer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2004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Listening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906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730752" y="1600200"/>
            <a:ext cx="2377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Connection requests</a:t>
            </a:r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n>
                <a:solidFill>
                  <a:srgbClr val="000000"/>
                </a:solidFill>
              </a:ln>
              <a:latin typeface="+mn-lt"/>
            </a:endParaRPr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134199" y="287649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787393" y="287649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2 data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/>
              <a:t>detached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pthread_detach(pthread_self</a:t>
            </a:r>
            <a:r>
              <a:rPr lang="en-US" b="1" dirty="0">
                <a:latin typeface="Courier New" pitchFamily="49" charset="0"/>
              </a:rPr>
              <a:t>())</a:t>
            </a:r>
            <a:r>
              <a:rPr lang="en-US" b="1" dirty="0"/>
              <a:t> </a:t>
            </a:r>
            <a:r>
              <a:rPr lang="en-US" dirty="0"/>
              <a:t>to make 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b="1" dirty="0" err="1">
                <a:latin typeface="Courier New" pitchFamily="49" charset="0"/>
              </a:rPr>
              <a:t>Pthread_create(&amp;tid</a:t>
            </a:r>
            <a:r>
              <a:rPr lang="en-US" sz="1800" b="1" dirty="0">
                <a:latin typeface="Courier New" pitchFamily="49" charset="0"/>
              </a:rPr>
              <a:t>, NULL, thread, (void *)&amp;</a:t>
            </a:r>
            <a:r>
              <a:rPr lang="en-US" sz="1800" b="1" dirty="0" err="1">
                <a:latin typeface="Courier New" pitchFamily="49" charset="0"/>
              </a:rPr>
              <a:t>connfd</a:t>
            </a:r>
            <a:r>
              <a:rPr lang="en-US" sz="1800" b="1" dirty="0">
                <a:latin typeface="Courier New" pitchFamily="49" charset="0"/>
              </a:rPr>
              <a:t>);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Form of Unintended Sharing</a:t>
            </a:r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987317" y="2525990"/>
            <a:ext cx="1359116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main thread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5131936" y="3879850"/>
            <a:ext cx="643626" cy="338554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peer</a:t>
            </a:r>
            <a:r>
              <a:rPr lang="en-US" sz="1600" baseline="-25000">
                <a:latin typeface="+mn-lt"/>
              </a:rPr>
              <a:t>1</a:t>
            </a:r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1647825" y="32131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>
            <a:off x="5476875" y="44164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1647825" y="35941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325438" y="1159538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851987" name="Text Box 19"/>
          <p:cNvSpPr txBox="1">
            <a:spLocks noChangeArrowheads="1"/>
          </p:cNvSpPr>
          <p:nvPr/>
        </p:nvSpPr>
        <p:spPr bwMode="auto">
          <a:xfrm>
            <a:off x="6219825" y="3132138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connfd</a:t>
            </a:r>
            <a:endParaRPr lang="en-US" sz="1600" baseline="-25000">
              <a:latin typeface="+mn-lt"/>
            </a:endParaRPr>
          </a:p>
        </p:txBody>
      </p:sp>
      <p:sp>
        <p:nvSpPr>
          <p:cNvPr id="851989" name="Text Box 21"/>
          <p:cNvSpPr txBox="1">
            <a:spLocks noChangeArrowheads="1"/>
          </p:cNvSpPr>
          <p:nvPr/>
        </p:nvSpPr>
        <p:spPr bwMode="auto">
          <a:xfrm>
            <a:off x="5686521" y="2717740"/>
            <a:ext cx="21114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Main thread stack</a:t>
            </a:r>
          </a:p>
        </p:txBody>
      </p:sp>
      <p:sp>
        <p:nvSpPr>
          <p:cNvPr id="851990" name="Text Box 22"/>
          <p:cNvSpPr txBox="1">
            <a:spLocks noChangeArrowheads="1"/>
          </p:cNvSpPr>
          <p:nvPr/>
        </p:nvSpPr>
        <p:spPr bwMode="auto">
          <a:xfrm>
            <a:off x="7391400" y="4343400"/>
            <a:ext cx="1066800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vargp</a:t>
            </a:r>
          </a:p>
        </p:txBody>
      </p:sp>
      <p:sp>
        <p:nvSpPr>
          <p:cNvPr id="851991" name="Text Box 23"/>
          <p:cNvSpPr txBox="1">
            <a:spLocks noChangeArrowheads="1"/>
          </p:cNvSpPr>
          <p:nvPr/>
        </p:nvSpPr>
        <p:spPr bwMode="auto">
          <a:xfrm>
            <a:off x="7461507" y="3936940"/>
            <a:ext cx="1363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+mn-lt"/>
              </a:rPr>
              <a:t>Peer</a:t>
            </a:r>
            <a:r>
              <a:rPr lang="en-US" sz="2000" baseline="-25000">
                <a:latin typeface="+mn-lt"/>
              </a:rPr>
              <a:t>1</a:t>
            </a:r>
            <a:r>
              <a:rPr lang="en-US" sz="2000">
                <a:latin typeface="+mn-lt"/>
              </a:rPr>
              <a:t> stack</a:t>
            </a:r>
          </a:p>
        </p:txBody>
      </p:sp>
      <p:sp>
        <p:nvSpPr>
          <p:cNvPr id="851994" name="Line 26"/>
          <p:cNvSpPr>
            <a:spLocks noChangeShapeType="1"/>
          </p:cNvSpPr>
          <p:nvPr/>
        </p:nvSpPr>
        <p:spPr bwMode="auto">
          <a:xfrm flipH="1" flipV="1">
            <a:off x="7162799" y="3505200"/>
            <a:ext cx="386557" cy="9112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51998" name="Text Box 30"/>
          <p:cNvSpPr txBox="1">
            <a:spLocks noChangeArrowheads="1"/>
          </p:cNvSpPr>
          <p:nvPr/>
        </p:nvSpPr>
        <p:spPr bwMode="auto">
          <a:xfrm>
            <a:off x="1676400" y="3200400"/>
            <a:ext cx="19935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connfd = connfd</a:t>
            </a:r>
            <a:r>
              <a:rPr lang="en-US" sz="2000" baseline="-25000">
                <a:latin typeface="+mn-lt"/>
              </a:rPr>
              <a:t>1</a:t>
            </a:r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5410200" y="4495800"/>
            <a:ext cx="19517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 connfd = *vargp</a:t>
            </a:r>
            <a:endParaRPr lang="en-US" sz="2000" baseline="-2500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66875" y="4572000"/>
            <a:ext cx="5695051" cy="1752600"/>
            <a:chOff x="1666875" y="4572000"/>
            <a:chExt cx="5695051" cy="1752600"/>
          </a:xfrm>
        </p:grpSpPr>
        <p:sp>
          <p:nvSpPr>
            <p:cNvPr id="851997" name="Line 29"/>
            <p:cNvSpPr>
              <a:spLocks noChangeShapeType="1"/>
            </p:cNvSpPr>
            <p:nvPr/>
          </p:nvSpPr>
          <p:spPr bwMode="auto">
            <a:xfrm>
              <a:off x="5491163" y="5715000"/>
              <a:ext cx="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000">
                <a:latin typeface="+mn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666875" y="4572000"/>
              <a:ext cx="5695051" cy="1511360"/>
              <a:chOff x="1666875" y="4572000"/>
              <a:chExt cx="5695051" cy="1511360"/>
            </a:xfrm>
          </p:grpSpPr>
          <p:sp>
            <p:nvSpPr>
              <p:cNvPr id="851978" name="Line 10"/>
              <p:cNvSpPr>
                <a:spLocks noChangeShapeType="1"/>
              </p:cNvSpPr>
              <p:nvPr/>
            </p:nvSpPr>
            <p:spPr bwMode="auto">
              <a:xfrm>
                <a:off x="1666875" y="5026025"/>
                <a:ext cx="3810000" cy="76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>
                  <a:latin typeface="+mn-lt"/>
                </a:endParaRPr>
              </a:p>
            </p:txBody>
          </p:sp>
          <p:sp>
            <p:nvSpPr>
              <p:cNvPr id="851996" name="Text Box 28"/>
              <p:cNvSpPr txBox="1">
                <a:spLocks noChangeArrowheads="1"/>
              </p:cNvSpPr>
              <p:nvPr/>
            </p:nvSpPr>
            <p:spPr bwMode="auto">
              <a:xfrm>
                <a:off x="5146224" y="5178425"/>
                <a:ext cx="643626" cy="338554"/>
              </a:xfrm>
              <a:prstGeom prst="rect">
                <a:avLst/>
              </a:prstGeom>
              <a:solidFill>
                <a:srgbClr val="E6E6E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</a:rPr>
                  <a:t>peer</a:t>
                </a:r>
                <a:r>
                  <a:rPr lang="en-US" sz="1600" baseline="-25000">
                    <a:latin typeface="+mn-lt"/>
                  </a:rPr>
                  <a:t>2</a:t>
                </a:r>
              </a:p>
            </p:txBody>
          </p:sp>
          <p:sp>
            <p:nvSpPr>
              <p:cNvPr id="852002" name="Text Box 34"/>
              <p:cNvSpPr txBox="1">
                <a:spLocks noChangeArrowheads="1"/>
              </p:cNvSpPr>
              <p:nvPr/>
            </p:nvSpPr>
            <p:spPr bwMode="auto">
              <a:xfrm>
                <a:off x="1676400" y="4572000"/>
                <a:ext cx="1993554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latin typeface="+mn-lt"/>
                  </a:rPr>
                  <a:t>connfd</a:t>
                </a:r>
                <a:r>
                  <a:rPr lang="en-US" sz="2000" dirty="0">
                    <a:latin typeface="+mn-lt"/>
                  </a:rPr>
                  <a:t> = connfd</a:t>
                </a:r>
                <a:r>
                  <a:rPr lang="en-US" sz="2000" baseline="-25000" dirty="0">
                    <a:latin typeface="+mn-lt"/>
                  </a:rPr>
                  <a:t>2</a:t>
                </a:r>
              </a:p>
            </p:txBody>
          </p:sp>
          <p:sp>
            <p:nvSpPr>
              <p:cNvPr id="852003" name="Text Box 35"/>
              <p:cNvSpPr txBox="1">
                <a:spLocks noChangeArrowheads="1"/>
              </p:cNvSpPr>
              <p:nvPr/>
            </p:nvSpPr>
            <p:spPr bwMode="auto">
              <a:xfrm>
                <a:off x="5410200" y="5683250"/>
                <a:ext cx="1951726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+mn-lt"/>
                  </a:rPr>
                  <a:t> connfd = *vargp</a:t>
                </a:r>
                <a:endParaRPr lang="en-US" sz="2000" baseline="-25000">
                  <a:latin typeface="+mn-lt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657600" y="4648200"/>
            <a:ext cx="1600200" cy="552510"/>
            <a:chOff x="3657600" y="4648200"/>
            <a:chExt cx="1600200" cy="552510"/>
          </a:xfrm>
        </p:grpSpPr>
        <p:sp>
          <p:nvSpPr>
            <p:cNvPr id="852004" name="Line 36"/>
            <p:cNvSpPr>
              <a:spLocks noChangeShapeType="1"/>
            </p:cNvSpPr>
            <p:nvPr/>
          </p:nvSpPr>
          <p:spPr bwMode="auto">
            <a:xfrm>
              <a:off x="3657600" y="4648200"/>
              <a:ext cx="1600200" cy="0"/>
            </a:xfrm>
            <a:prstGeom prst="line">
              <a:avLst/>
            </a:prstGeom>
            <a:noFill/>
            <a:ln w="76200" cmpd="tri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>
                <a:latin typeface="+mn-lt"/>
              </a:endParaRPr>
            </a:p>
          </p:txBody>
        </p:sp>
        <p:sp>
          <p:nvSpPr>
            <p:cNvPr id="852005" name="Text Box 37"/>
            <p:cNvSpPr txBox="1">
              <a:spLocks noChangeArrowheads="1"/>
            </p:cNvSpPr>
            <p:nvPr/>
          </p:nvSpPr>
          <p:spPr bwMode="auto">
            <a:xfrm>
              <a:off x="4182447" y="4800600"/>
              <a:ext cx="77564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Race!</a:t>
              </a:r>
            </a:p>
          </p:txBody>
        </p:sp>
      </p:grpSp>
      <p:sp>
        <p:nvSpPr>
          <p:cNvPr id="852006" name="Text Box 38"/>
          <p:cNvSpPr txBox="1">
            <a:spLocks noChangeArrowheads="1"/>
          </p:cNvSpPr>
          <p:nvPr/>
        </p:nvSpPr>
        <p:spPr bwMode="auto">
          <a:xfrm>
            <a:off x="1828800" y="6324600"/>
            <a:ext cx="6847084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0" i="1" dirty="0">
                <a:solidFill>
                  <a:srgbClr val="FF0000"/>
                </a:solidFill>
                <a:latin typeface="+mn-lt"/>
              </a:rPr>
              <a:t>Why would both copies of </a:t>
            </a:r>
            <a:r>
              <a:rPr lang="en-US" sz="2200" b="0" i="1" dirty="0" err="1">
                <a:solidFill>
                  <a:srgbClr val="FF0000"/>
                </a:solidFill>
                <a:latin typeface="+mn-lt"/>
              </a:rPr>
              <a:t>vargp</a:t>
            </a:r>
            <a:r>
              <a:rPr lang="en-US" sz="2200" b="0" i="1" dirty="0">
                <a:solidFill>
                  <a:srgbClr val="FF0000"/>
                </a:solidFill>
                <a:latin typeface="+mn-lt"/>
              </a:rPr>
              <a:t> point to same location?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599" y="3505200"/>
            <a:ext cx="1738407" cy="2678113"/>
            <a:chOff x="7086599" y="3505200"/>
            <a:chExt cx="1738407" cy="2678113"/>
          </a:xfrm>
        </p:grpSpPr>
        <p:sp>
          <p:nvSpPr>
            <p:cNvPr id="851993" name="Text Box 25"/>
            <p:cNvSpPr txBox="1">
              <a:spLocks noChangeArrowheads="1"/>
            </p:cNvSpPr>
            <p:nvPr/>
          </p:nvSpPr>
          <p:spPr bwMode="auto">
            <a:xfrm>
              <a:off x="7461507" y="5391090"/>
              <a:ext cx="13634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Peer</a:t>
              </a:r>
              <a:r>
                <a:rPr lang="en-US" sz="2000" baseline="-25000" dirty="0">
                  <a:latin typeface="+mn-lt"/>
                </a:rPr>
                <a:t>2</a:t>
              </a:r>
              <a:r>
                <a:rPr lang="en-US" sz="2000" dirty="0">
                  <a:latin typeface="+mn-lt"/>
                </a:rPr>
                <a:t> stack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086599" y="3505200"/>
              <a:ext cx="1295401" cy="2678113"/>
              <a:chOff x="7086599" y="3505200"/>
              <a:chExt cx="1295401" cy="2678113"/>
            </a:xfrm>
          </p:grpSpPr>
          <p:sp>
            <p:nvSpPr>
              <p:cNvPr id="851992" name="Text Box 24"/>
              <p:cNvSpPr txBox="1">
                <a:spLocks noChangeArrowheads="1"/>
              </p:cNvSpPr>
              <p:nvPr/>
            </p:nvSpPr>
            <p:spPr bwMode="auto">
              <a:xfrm>
                <a:off x="7315200" y="5867400"/>
                <a:ext cx="1066800" cy="315913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+mn-lt"/>
                  </a:rPr>
                  <a:t>vargp</a:t>
                </a:r>
              </a:p>
            </p:txBody>
          </p:sp>
          <p:sp>
            <p:nvSpPr>
              <p:cNvPr id="852000" name="Line 32"/>
              <p:cNvSpPr>
                <a:spLocks noChangeShapeType="1"/>
              </p:cNvSpPr>
              <p:nvPr/>
            </p:nvSpPr>
            <p:spPr bwMode="auto">
              <a:xfrm flipH="1" flipV="1">
                <a:off x="7086599" y="3505200"/>
                <a:ext cx="398463" cy="245030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 sz="2000">
                  <a:latin typeface="+mn-lt"/>
                </a:endParaRPr>
              </a:p>
            </p:txBody>
          </p:sp>
          <p:sp>
            <p:nvSpPr>
              <p:cNvPr id="29" name="Oval 26"/>
              <p:cNvSpPr>
                <a:spLocks noChangeAspect="1" noChangeArrowheads="1"/>
              </p:cNvSpPr>
              <p:nvPr/>
            </p:nvSpPr>
            <p:spPr bwMode="auto">
              <a:xfrm>
                <a:off x="7420769" y="5955506"/>
                <a:ext cx="128588" cy="128588"/>
              </a:xfrm>
              <a:prstGeom prst="ellipse">
                <a:avLst/>
              </a:prstGeom>
              <a:solidFill>
                <a:srgbClr val="C0000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rgbClr val="990000"/>
                  </a:solidFill>
                  <a:latin typeface="+mn-lt"/>
                </a:endParaRPr>
              </a:p>
            </p:txBody>
          </p:sp>
        </p:grpSp>
      </p:grp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7529052" y="44164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8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00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802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from signal handlers.</a:t>
            </a:r>
          </a:p>
          <a:p>
            <a:r>
              <a:rPr lang="en-US" dirty="0"/>
              <a:t>Why don’t we use </a:t>
            </a:r>
            <a:r>
              <a:rPr lang="en-US" dirty="0" err="1"/>
              <a:t>printf</a:t>
            </a:r>
            <a:r>
              <a:rPr lang="en-US" dirty="0"/>
              <a:t> in handlers?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code:</a:t>
            </a:r>
          </a:p>
          <a:p>
            <a:pPr lvl="1"/>
            <a:r>
              <a:rPr lang="en-US" dirty="0"/>
              <a:t>Acquire lock</a:t>
            </a:r>
          </a:p>
          <a:p>
            <a:pPr lvl="1"/>
            <a:r>
              <a:rPr lang="en-US" dirty="0"/>
              <a:t>Do something</a:t>
            </a:r>
          </a:p>
          <a:p>
            <a:pPr lvl="1"/>
            <a:r>
              <a:rPr lang="en-US" dirty="0"/>
              <a:t>Release lock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1025"/>
            <a:ext cx="2208592" cy="146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374436"/>
            <a:ext cx="8912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catch_child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exited!\n");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this call may reenter </a:t>
            </a:r>
            <a:r>
              <a:rPr lang="en-US" sz="160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/puts! BAD!  DEADLOCK!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NULL, WNOHANG) &gt; 0) continue;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reap all children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81400" y="3276600"/>
            <a:ext cx="3843586" cy="1663918"/>
            <a:chOff x="5124214" y="3549860"/>
            <a:chExt cx="3843586" cy="1663918"/>
          </a:xfrm>
        </p:grpSpPr>
        <p:sp>
          <p:nvSpPr>
            <p:cNvPr id="7" name="Line 93"/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4"/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5"/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Line 96"/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" name="Line 97"/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 Box 101"/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6" name="Text Box 102"/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24003" y="3549860"/>
              <a:ext cx="9709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Acquire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lock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55371" y="3962400"/>
              <a:ext cx="91242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(Try to)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acquire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lock</a:t>
              </a:r>
            </a:p>
          </p:txBody>
        </p:sp>
        <p:sp>
          <p:nvSpPr>
            <p:cNvPr id="19" name="Line 95"/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48176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6608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ALL memory is shared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385053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5946775" y="3748088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5946775" y="40132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5946775" y="4253349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5715000" y="5266174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5946775" y="4488299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5946775" y="4808974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5946775" y="5113774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108700" y="5536049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3146425" y="1408926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6476345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83297" y="45456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634910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0876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3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4435871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81907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3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83297" y="45456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439046" y="4640492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 bwMode="auto">
          <a:xfrm rot="10800000">
            <a:off x="2244324" y="4242318"/>
            <a:ext cx="3905753" cy="587375"/>
          </a:xfrm>
          <a:prstGeom prst="curvedConnector3">
            <a:avLst>
              <a:gd name="adj1" fmla="val -1506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28432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0876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3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4435871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81907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3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439046" y="4640492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 bwMode="auto">
          <a:xfrm rot="10800000">
            <a:off x="2244324" y="4242318"/>
            <a:ext cx="3905753" cy="587375"/>
          </a:xfrm>
          <a:prstGeom prst="curvedConnector3">
            <a:avLst>
              <a:gd name="adj1" fmla="val -1506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129387" y="891118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40496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this race occur?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0" y="1604665"/>
            <a:ext cx="4182555" cy="147732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100;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Pthread_create</a:t>
            </a:r>
            <a:r>
              <a:rPr lang="en-US" sz="1800" dirty="0">
                <a:latin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, NULL,</a:t>
            </a:r>
          </a:p>
          <a:p>
            <a:r>
              <a:rPr lang="en-US" sz="1800" dirty="0">
                <a:latin typeface="Courier New" pitchFamily="49" charset="0"/>
              </a:rPr>
              <a:t>                 thread,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806826"/>
            <a:ext cx="8548687" cy="1319212"/>
          </a:xfrm>
        </p:spPr>
        <p:txBody>
          <a:bodyPr/>
          <a:lstStyle/>
          <a:p>
            <a:r>
              <a:rPr lang="en-US" sz="2600" dirty="0"/>
              <a:t>Race Test</a:t>
            </a:r>
          </a:p>
          <a:p>
            <a:pPr lvl="1"/>
            <a:r>
              <a:rPr lang="en-US" sz="2200" dirty="0"/>
              <a:t>If no race, then each thread would get different value of </a:t>
            </a:r>
            <a:r>
              <a:rPr lang="en-US" sz="2200" b="1" dirty="0" err="1">
                <a:latin typeface="Courier New"/>
                <a:cs typeface="Courier New"/>
              </a:rPr>
              <a:t>i</a:t>
            </a:r>
            <a:endParaRPr lang="en-US" sz="2200" b="1" dirty="0">
              <a:latin typeface="Courier New"/>
              <a:cs typeface="Courier New"/>
            </a:endParaRPr>
          </a:p>
          <a:p>
            <a:pPr lvl="1"/>
            <a:r>
              <a:rPr lang="en-US" sz="2200" dirty="0"/>
              <a:t>Set of saved values would consist of one copy each of 0 through 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235333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Main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1604665"/>
            <a:ext cx="4733988" cy="2031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*thread(void *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r>
              <a:rPr lang="en-US" sz="1800" dirty="0">
                <a:latin typeface="Courier New" pitchFamily="49" charset="0"/>
              </a:rPr>
              <a:t>{ 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*((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*)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Pthread_detach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pthread_self</a:t>
            </a:r>
            <a:r>
              <a:rPr lang="en-US" sz="1800" dirty="0">
                <a:latin typeface="Courier New" pitchFamily="49" charset="0"/>
              </a:rPr>
              <a:t>());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save_value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return NULL;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1235333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2754896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6875" y="6238875"/>
            <a:ext cx="7896225" cy="542925"/>
          </a:xfrm>
        </p:spPr>
        <p:txBody>
          <a:bodyPr/>
          <a:lstStyle/>
          <a:p>
            <a:r>
              <a:rPr lang="en-US" sz="2600" dirty="0"/>
              <a:t>The race can really happen!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" y="9906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 Race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283732"/>
          <a:ext cx="8153399" cy="89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57200" y="3364468"/>
            <a:ext cx="8153399" cy="3036332"/>
            <a:chOff x="457200" y="3364468"/>
            <a:chExt cx="8153399" cy="3036332"/>
          </a:xfrm>
        </p:grpSpPr>
        <p:sp>
          <p:nvSpPr>
            <p:cNvPr id="10" name="TextBox 9"/>
            <p:cNvSpPr txBox="1"/>
            <p:nvPr/>
          </p:nvSpPr>
          <p:spPr>
            <a:xfrm>
              <a:off x="495300" y="3364468"/>
              <a:ext cx="1763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Multicore</a:t>
              </a:r>
              <a:r>
                <a:rPr lang="en-US" sz="1800" dirty="0">
                  <a:latin typeface="Calibri" pitchFamily="34" charset="0"/>
                </a:rPr>
                <a:t> server</a:t>
              </a:r>
            </a:p>
          </p:txBody>
        </p:sp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807079588"/>
                </p:ext>
              </p:extLst>
            </p:nvPr>
          </p:nvGraphicFramePr>
          <p:xfrm>
            <a:off x="457200" y="3657600"/>
            <a:ext cx="8153399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495300" y="2088119"/>
            <a:ext cx="8153399" cy="1359932"/>
            <a:chOff x="495300" y="2088119"/>
            <a:chExt cx="8153399" cy="1359932"/>
          </a:xfrm>
        </p:grpSpPr>
        <p:sp>
          <p:nvSpPr>
            <p:cNvPr id="15" name="TextBox 14"/>
            <p:cNvSpPr txBox="1"/>
            <p:nvPr/>
          </p:nvSpPr>
          <p:spPr>
            <a:xfrm>
              <a:off x="495300" y="2088119"/>
              <a:ext cx="1889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Single core laptop</a:t>
              </a:r>
            </a:p>
          </p:txBody>
        </p:sp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2617729828"/>
                </p:ext>
              </p:extLst>
            </p:nvPr>
          </p:nvGraphicFramePr>
          <p:xfrm>
            <a:off x="495300" y="2381251"/>
            <a:ext cx="8153399" cy="1066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627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/>
              <a:t>Correct passing of thread arguments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253349" y="1219200"/>
            <a:ext cx="6538970" cy="14465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Main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*connfdp = Accept( . . . 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57018" y="5334000"/>
            <a:ext cx="8307387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kern="0" dirty="0"/>
              <a:t>Producer-Consumer Model</a:t>
            </a:r>
          </a:p>
          <a:p>
            <a:pPr lvl="1"/>
            <a:r>
              <a:rPr lang="en-US" b="0" kern="0" dirty="0"/>
              <a:t>Allocate in main</a:t>
            </a:r>
          </a:p>
          <a:p>
            <a:pPr lvl="1"/>
            <a:r>
              <a:rPr lang="en-US" b="0" kern="0" dirty="0"/>
              <a:t>Free in thread routine</a:t>
            </a:r>
          </a:p>
          <a:p>
            <a:pPr lvl="1"/>
            <a:endParaRPr lang="en-US" b="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4150757" y="625310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b="0" kern="0" dirty="0">
                <a:latin typeface="+mn-lt"/>
              </a:rPr>
              <a:t>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43200"/>
            <a:ext cx="4628190" cy="230832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. . 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. . 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755884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cache</a:t>
            </a:r>
          </a:p>
          <a:p>
            <a:r>
              <a:rPr lang="en-US" sz="2600" dirty="0"/>
              <a:t>+ Threads are more efficient than processes</a:t>
            </a:r>
          </a:p>
          <a:p>
            <a:endParaRPr lang="en-US" sz="1400" dirty="0"/>
          </a:p>
          <a:p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threads</a:t>
            </a:r>
          </a:p>
          <a:p>
            <a:pPr lvl="1"/>
            <a:r>
              <a:rPr lang="en-US" sz="2200" dirty="0"/>
              <a:t>Hard to know which data shared &amp; which private</a:t>
            </a:r>
          </a:p>
          <a:p>
            <a:pPr lvl="1"/>
            <a:r>
              <a:rPr lang="en-US" sz="2200" dirty="0"/>
              <a:t>Hard to detect by testing</a:t>
            </a:r>
          </a:p>
          <a:p>
            <a:pPr lvl="2"/>
            <a:r>
              <a:rPr lang="en-US" dirty="0"/>
              <a:t>Probability of bad race outcome very low</a:t>
            </a:r>
          </a:p>
          <a:p>
            <a:pPr lvl="2"/>
            <a:r>
              <a:rPr lang="en-US" dirty="0"/>
              <a:t>But nonzero!</a:t>
            </a:r>
          </a:p>
          <a:p>
            <a:pPr lvl="1"/>
            <a:r>
              <a:rPr lang="en-US" sz="2200" dirty="0"/>
              <a:t>Future lectures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 dirty="0"/>
              <a:t>Summary: Approaches 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Process-based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Event-based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Tedious 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concurrency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Does not make use of multi-core</a:t>
            </a:r>
            <a:endParaRPr lang="en-US" sz="2600" b="0" dirty="0"/>
          </a:p>
          <a:p>
            <a:pPr>
              <a:lnSpc>
                <a:spcPct val="85000"/>
              </a:lnSpc>
            </a:pPr>
            <a:r>
              <a:rPr lang="en-US" sz="2600" dirty="0"/>
              <a:t>Thread-based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Event orderings not repeatable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from signal handlers.</a:t>
            </a:r>
          </a:p>
          <a:p>
            <a:r>
              <a:rPr lang="en-US" dirty="0"/>
              <a:t>Why don’t we use </a:t>
            </a:r>
            <a:r>
              <a:rPr lang="en-US" dirty="0" err="1"/>
              <a:t>printf</a:t>
            </a:r>
            <a:r>
              <a:rPr lang="en-US" dirty="0"/>
              <a:t> in handlers?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code:</a:t>
            </a:r>
          </a:p>
          <a:p>
            <a:pPr lvl="1"/>
            <a:r>
              <a:rPr lang="en-US" dirty="0"/>
              <a:t>Acquire lock</a:t>
            </a:r>
          </a:p>
          <a:p>
            <a:pPr lvl="1"/>
            <a:r>
              <a:rPr lang="en-US" dirty="0"/>
              <a:t>Do something</a:t>
            </a:r>
          </a:p>
          <a:p>
            <a:pPr lvl="1"/>
            <a:r>
              <a:rPr lang="en-US" dirty="0"/>
              <a:t>Release lock</a:t>
            </a:r>
          </a:p>
          <a:p>
            <a:r>
              <a:rPr lang="en-US" dirty="0"/>
              <a:t>What if signal handler interrupts call to </a:t>
            </a:r>
            <a:r>
              <a:rPr lang="en-US" dirty="0" err="1"/>
              <a:t>printf</a:t>
            </a:r>
            <a:r>
              <a:rPr lang="en-US" dirty="0"/>
              <a:t>?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1025"/>
            <a:ext cx="2208592" cy="146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374436"/>
            <a:ext cx="8912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catch_child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exited!\n");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this call may reenter </a:t>
            </a:r>
            <a:r>
              <a:rPr lang="en-US" sz="160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/puts! BAD!  DEADLOCK!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NULL, WNOHANG) &gt; 0) continue;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reap all children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Line 93"/>
          <p:cNvSpPr>
            <a:spLocks noChangeShapeType="1"/>
          </p:cNvSpPr>
          <p:nvPr/>
        </p:nvSpPr>
        <p:spPr bwMode="auto">
          <a:xfrm>
            <a:off x="4084638" y="3324443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4"/>
          <p:cNvSpPr>
            <a:spLocks noChangeShapeType="1"/>
          </p:cNvSpPr>
          <p:nvPr/>
        </p:nvSpPr>
        <p:spPr bwMode="auto">
          <a:xfrm>
            <a:off x="4090988" y="3929281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Line 95"/>
          <p:cNvSpPr>
            <a:spLocks noChangeShapeType="1"/>
          </p:cNvSpPr>
          <p:nvPr/>
        </p:nvSpPr>
        <p:spPr bwMode="auto">
          <a:xfrm flipH="1">
            <a:off x="6489700" y="3935631"/>
            <a:ext cx="0" cy="2464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" name="Text Box 101"/>
          <p:cNvSpPr txBox="1">
            <a:spLocks noChangeArrowheads="1"/>
          </p:cNvSpPr>
          <p:nvPr/>
        </p:nvSpPr>
        <p:spPr bwMode="auto">
          <a:xfrm>
            <a:off x="3581400" y="3646706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6" name="Text Box 102"/>
          <p:cNvSpPr txBox="1">
            <a:spLocks noChangeArrowheads="1"/>
          </p:cNvSpPr>
          <p:nvPr/>
        </p:nvSpPr>
        <p:spPr bwMode="auto">
          <a:xfrm>
            <a:off x="3581400" y="3843556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1189" y="3276600"/>
            <a:ext cx="97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Acquire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lock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2557" y="3689140"/>
            <a:ext cx="912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(Try to)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acquire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lock</a:t>
            </a:r>
          </a:p>
        </p:txBody>
      </p:sp>
      <p:sp>
        <p:nvSpPr>
          <p:cNvPr id="19" name="Line 95"/>
          <p:cNvSpPr>
            <a:spLocks noChangeShapeType="1"/>
          </p:cNvSpPr>
          <p:nvPr/>
        </p:nvSpPr>
        <p:spPr bwMode="auto">
          <a:xfrm flipH="1">
            <a:off x="6489700" y="4182110"/>
            <a:ext cx="0" cy="26152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0" name="TextBox 19"/>
          <p:cNvSpPr txBox="1"/>
          <p:nvPr/>
        </p:nvSpPr>
        <p:spPr>
          <a:xfrm>
            <a:off x="5079278" y="3289300"/>
            <a:ext cx="97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Receive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signal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688550" y="4519831"/>
            <a:ext cx="1752600" cy="433169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Deadlocked!</a:t>
            </a:r>
          </a:p>
        </p:txBody>
      </p:sp>
    </p:spTree>
    <p:extLst>
      <p:ext uri="{BB962C8B-B14F-4D97-AF65-F5344CB8AC3E}">
        <p14:creationId xmlns:p14="http://schemas.microsoft.com/office/powerpoint/2010/main" val="38299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Printf</a:t>
            </a:r>
            <a:r>
              <a:rPr lang="en-US" dirty="0"/>
              <a:t> Deadlock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66842"/>
            <a:ext cx="8912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unused)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status;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WNOHANG))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%d exited with status %04x\n",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status);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signal(SIGCHLD,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_exit(0);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 parent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#%d=%d started\n",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399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Printf</a:t>
            </a:r>
            <a:r>
              <a:rPr lang="en-US" dirty="0"/>
              <a:t> Deadlock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66842"/>
            <a:ext cx="8912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unused)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status;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WNOHANG))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%d exited with status %04x\n",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status);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signal(SIGCHLD,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_exit(0);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 parent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#%d=%d started\n",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43400" y="3119721"/>
            <a:ext cx="4419600" cy="3293209"/>
          </a:xfrm>
          <a:prstGeom prst="rect">
            <a:avLst/>
          </a:prstGeom>
          <a:solidFill>
            <a:srgbClr val="D5F1C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#0=1234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#1=1235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#2=1236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#3=1237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1234 exited with status 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#4=1238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1235 exited with status 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1236 exited with status 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#3566=16979 started</a:t>
            </a:r>
          </a:p>
          <a:p>
            <a:r>
              <a:rPr lang="en-US" sz="1600" i="1" dirty="0">
                <a:solidFill>
                  <a:srgbClr val="C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and then, silence</a:t>
            </a:r>
          </a:p>
        </p:txBody>
      </p:sp>
    </p:spTree>
    <p:extLst>
      <p:ext uri="{BB962C8B-B14F-4D97-AF65-F5344CB8AC3E}">
        <p14:creationId xmlns:p14="http://schemas.microsoft.com/office/powerpoint/2010/main" val="1666543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32784</TotalTime>
  <Words>5472</Words>
  <Application>Microsoft Office PowerPoint</Application>
  <PresentationFormat>On-screen Show (4:3)</PresentationFormat>
  <Paragraphs>1209</Paragraphs>
  <Slides>68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9" baseType="lpstr">
      <vt:lpstr>Arial</vt:lpstr>
      <vt:lpstr>Arial Black</vt:lpstr>
      <vt:lpstr>Arial Narrow</vt:lpstr>
      <vt:lpstr>Bookman Old Style</vt:lpstr>
      <vt:lpstr>Calibri</vt:lpstr>
      <vt:lpstr>Courier New</vt:lpstr>
      <vt:lpstr>Helvetica</vt:lpstr>
      <vt:lpstr>Times New Roman</vt:lpstr>
      <vt:lpstr>Wingdings</vt:lpstr>
      <vt:lpstr>Wingdings 2</vt:lpstr>
      <vt:lpstr>template2007</vt:lpstr>
      <vt:lpstr>Concurrent Programming  15-213/15-513: Introduction to Computer Systems 25th Lecture, August 2, 2022</vt:lpstr>
      <vt:lpstr>Concurrent Programming is Hard!</vt:lpstr>
      <vt:lpstr>Concurrent Programming is Hard!</vt:lpstr>
      <vt:lpstr>Data Race</vt:lpstr>
      <vt:lpstr>Deadlock</vt:lpstr>
      <vt:lpstr>Deadlock</vt:lpstr>
      <vt:lpstr>Deadlock</vt:lpstr>
      <vt:lpstr>Testing Printf Deadlock</vt:lpstr>
      <vt:lpstr>Testing Printf Deadlock</vt:lpstr>
      <vt:lpstr>Testing Printf Deadlock</vt:lpstr>
      <vt:lpstr>Why Does Printf require Locks?</vt:lpstr>
      <vt:lpstr>Livelock</vt:lpstr>
      <vt:lpstr>Livelock</vt:lpstr>
      <vt:lpstr>Starvation</vt:lpstr>
      <vt:lpstr>Concurrent Programming is Hard!</vt:lpstr>
      <vt:lpstr>Concurrent Programming is Hard!</vt:lpstr>
      <vt:lpstr>Reminder: Iterative Echo Server</vt:lpstr>
      <vt:lpstr>Iterative Servers</vt:lpstr>
      <vt:lpstr>Iterative Servers</vt:lpstr>
      <vt:lpstr>Where Does Second Client Block?</vt:lpstr>
      <vt:lpstr>Fundamental Flaw of Iterative Servers</vt:lpstr>
      <vt:lpstr>Approaches for Writing Concurrent Servers</vt:lpstr>
      <vt:lpstr>Approaches for Writing Concurrent Servers</vt:lpstr>
      <vt:lpstr>Approach #1: Process-based Servers</vt:lpstr>
      <vt:lpstr>Approach #1: Process-based Servers</vt:lpstr>
      <vt:lpstr>Iterative Echo Server</vt:lpstr>
      <vt:lpstr>Making a Concurrent Echo Server</vt:lpstr>
      <vt:lpstr>Making a Concurrent Echo Server</vt:lpstr>
      <vt:lpstr>Making a Concurrent Echo Server</vt:lpstr>
      <vt:lpstr>Making a Concurrent Echo Server</vt:lpstr>
      <vt:lpstr>Process-Based Concurrent Echo Server</vt:lpstr>
      <vt:lpstr>Process-Based Concurrent Echo Server (cont)</vt:lpstr>
      <vt:lpstr>Concurrent Server: accept Illustrated</vt:lpstr>
      <vt:lpstr>Process-based Server Execution Model</vt:lpstr>
      <vt:lpstr>Issues with Process-based Servers</vt:lpstr>
      <vt:lpstr>Pros and Cons of Process-based Servers</vt:lpstr>
      <vt:lpstr>Approach #2: Event-based Servers</vt:lpstr>
      <vt:lpstr>I/O Multiplexed Event Processing</vt:lpstr>
      <vt:lpstr>Pros and Cons of Event-based Servers</vt:lpstr>
      <vt:lpstr>Approach #3: Thread-based Servers</vt:lpstr>
      <vt:lpstr>Traditional View of a Process</vt:lpstr>
      <vt:lpstr>Alternate View of a Process</vt:lpstr>
      <vt:lpstr>A Process With Multiple Threads</vt:lpstr>
      <vt:lpstr>Logical View of Threads</vt:lpstr>
      <vt:lpstr>Concurrent Threads</vt:lpstr>
      <vt:lpstr>Concurrent Thread Execution</vt:lpstr>
      <vt:lpstr>Threads vs. Processes</vt:lpstr>
      <vt:lpstr>Threads vs. Signals</vt:lpstr>
      <vt:lpstr>Posix Threads (Pthreads) Interface</vt:lpstr>
      <vt:lpstr>The Pthreads "hello, world" Program</vt:lpstr>
      <vt:lpstr>Execution of Threaded “hello, world”</vt:lpstr>
      <vt:lpstr>Or, …</vt:lpstr>
      <vt:lpstr>Do Activity 3</vt:lpstr>
      <vt:lpstr>Thread-Based Concurrent Echo Server</vt:lpstr>
      <vt:lpstr>Thread-Based Concurrent Server (cont)</vt:lpstr>
      <vt:lpstr>Thread-based Server Execution Model</vt:lpstr>
      <vt:lpstr>Issues With Thread-Based Servers</vt:lpstr>
      <vt:lpstr>Potential Form of Unintended Sharing</vt:lpstr>
      <vt:lpstr>A Process With Multiple Threads</vt:lpstr>
      <vt:lpstr>But ALL memory is shared</vt:lpstr>
      <vt:lpstr>PowerPoint Presentation</vt:lpstr>
      <vt:lpstr>PowerPoint Presentation</vt:lpstr>
      <vt:lpstr>PowerPoint Presentation</vt:lpstr>
      <vt:lpstr>Could this race occur?</vt:lpstr>
      <vt:lpstr>Experimental Results</vt:lpstr>
      <vt:lpstr>Correct passing of thread arguments</vt:lpstr>
      <vt:lpstr>Pros and Cons of Thread-Based Designs</vt:lpstr>
      <vt:lpstr>Summary: Approaches to Concurrency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994</cp:revision>
  <cp:lastPrinted>2012-11-14T01:18:46Z</cp:lastPrinted>
  <dcterms:created xsi:type="dcterms:W3CDTF">2012-11-14T01:16:09Z</dcterms:created>
  <dcterms:modified xsi:type="dcterms:W3CDTF">2022-08-02T19:22:29Z</dcterms:modified>
</cp:coreProperties>
</file>