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1671" r:id="rId2"/>
    <p:sldId id="1635" r:id="rId3"/>
    <p:sldId id="1636" r:id="rId4"/>
    <p:sldId id="1637" r:id="rId5"/>
    <p:sldId id="1638" r:id="rId6"/>
    <p:sldId id="1639" r:id="rId7"/>
    <p:sldId id="1640" r:id="rId8"/>
    <p:sldId id="1641" r:id="rId9"/>
    <p:sldId id="1642" r:id="rId10"/>
    <p:sldId id="1643" r:id="rId11"/>
    <p:sldId id="1644" r:id="rId12"/>
    <p:sldId id="1645" r:id="rId13"/>
    <p:sldId id="1646" r:id="rId14"/>
    <p:sldId id="1649" r:id="rId15"/>
    <p:sldId id="1651" r:id="rId16"/>
    <p:sldId id="1650" r:id="rId17"/>
    <p:sldId id="1609" r:id="rId18"/>
    <p:sldId id="1619" r:id="rId19"/>
    <p:sldId id="1620" r:id="rId20"/>
    <p:sldId id="1629" r:id="rId21"/>
    <p:sldId id="1631" r:id="rId22"/>
    <p:sldId id="1632" r:id="rId23"/>
    <p:sldId id="1652" r:id="rId24"/>
    <p:sldId id="1653" r:id="rId25"/>
    <p:sldId id="1633" r:id="rId26"/>
    <p:sldId id="1634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93BF03-9B06-4D71-8612-D12DBDC89A43}" type="datetimeFigureOut">
              <a:rPr lang="en-US" smtClean="0"/>
              <a:t>2022-07-27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B72F53-C4E0-43DC-AADF-7448D383D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488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Close(</a:t>
            </a:r>
            <a:r>
              <a:rPr lang="en-US" dirty="0" err="1"/>
              <a:t>srcfd</a:t>
            </a:r>
            <a:r>
              <a:rPr lang="en-US" dirty="0"/>
              <a:t>) and </a:t>
            </a:r>
            <a:r>
              <a:rPr lang="en-US" dirty="0" err="1"/>
              <a:t>Munmap</a:t>
            </a:r>
            <a:r>
              <a:rPr lang="en-US"/>
              <a:t>() prevent memory leaks.</a:t>
            </a:r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0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08013"/>
            <a:ext cx="103632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10236656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6304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74765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352" y="228601"/>
            <a:ext cx="2914649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9167" y="228601"/>
            <a:ext cx="8544984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2148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168" y="228600"/>
            <a:ext cx="1166283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0901" y="1362075"/>
            <a:ext cx="5162551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16651" y="1362076"/>
            <a:ext cx="5162549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16651" y="3924301"/>
            <a:ext cx="5162549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546346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168" y="228600"/>
            <a:ext cx="1166283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50901" y="1362075"/>
            <a:ext cx="5162551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6651" y="1362075"/>
            <a:ext cx="5162549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61298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025" y="435678"/>
            <a:ext cx="10122791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52979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80539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0901" y="1362075"/>
            <a:ext cx="5162551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6651" y="1362075"/>
            <a:ext cx="5162549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19078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15420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017" y="445070"/>
            <a:ext cx="10121900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1025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7707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406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5045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8787" y="371182"/>
            <a:ext cx="101219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9167" y="1362075"/>
            <a:ext cx="10528300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12192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800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0530418" y="-26987"/>
            <a:ext cx="1746249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11774458" y="6611780"/>
            <a:ext cx="31290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8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21375" y="6629401"/>
            <a:ext cx="46458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49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Programming – Additional Slides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material in this slide deck may be useful when you do proxy lab.</a:t>
            </a:r>
          </a:p>
          <a:p>
            <a:r>
              <a:rPr lang="en-US" dirty="0"/>
              <a:t>We encourage you to review it on your own time.</a:t>
            </a:r>
          </a:p>
        </p:txBody>
      </p:sp>
    </p:spTree>
    <p:extLst>
      <p:ext uri="{BB962C8B-B14F-4D97-AF65-F5344CB8AC3E}">
        <p14:creationId xmlns:p14="http://schemas.microsoft.com/office/powerpoint/2010/main" val="3483753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4-11-05 at 3.08.50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640" y="1869008"/>
            <a:ext cx="9144000" cy="3849056"/>
          </a:xfrm>
          <a:prstGeom prst="rect">
            <a:avLst/>
          </a:prstGeom>
        </p:spPr>
      </p:pic>
      <p:sp>
        <p:nvSpPr>
          <p:cNvPr id="77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334964"/>
            <a:ext cx="6942138" cy="573087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add.com</a:t>
            </a:r>
            <a:r>
              <a:rPr lang="en-US" dirty="0"/>
              <a:t> Experience</a:t>
            </a:r>
          </a:p>
        </p:txBody>
      </p:sp>
      <p:sp>
        <p:nvSpPr>
          <p:cNvPr id="778246" name="Text Box 6"/>
          <p:cNvSpPr txBox="1">
            <a:spLocks noChangeArrowheads="1"/>
          </p:cNvSpPr>
          <p:nvPr/>
        </p:nvSpPr>
        <p:spPr bwMode="auto">
          <a:xfrm>
            <a:off x="8182440" y="5718064"/>
            <a:ext cx="13901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alibri"/>
              </a:rPr>
              <a:t>Output page</a:t>
            </a:r>
          </a:p>
        </p:txBody>
      </p:sp>
      <p:sp>
        <p:nvSpPr>
          <p:cNvPr id="778247" name="Line 7"/>
          <p:cNvSpPr>
            <a:spLocks noChangeShapeType="1"/>
          </p:cNvSpPr>
          <p:nvPr/>
        </p:nvSpPr>
        <p:spPr bwMode="auto">
          <a:xfrm flipH="1" flipV="1">
            <a:off x="6125039" y="4301220"/>
            <a:ext cx="2057400" cy="160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778248" name="Text Box 8"/>
          <p:cNvSpPr txBox="1">
            <a:spLocks noChangeArrowheads="1"/>
          </p:cNvSpPr>
          <p:nvPr/>
        </p:nvSpPr>
        <p:spPr bwMode="auto">
          <a:xfrm>
            <a:off x="3826005" y="1284176"/>
            <a:ext cx="60474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alibri"/>
              </a:rPr>
              <a:t>host</a:t>
            </a:r>
          </a:p>
        </p:txBody>
      </p:sp>
      <p:sp>
        <p:nvSpPr>
          <p:cNvPr id="778249" name="Text Box 9"/>
          <p:cNvSpPr txBox="1">
            <a:spLocks noChangeArrowheads="1"/>
          </p:cNvSpPr>
          <p:nvPr/>
        </p:nvSpPr>
        <p:spPr bwMode="auto">
          <a:xfrm>
            <a:off x="5279222" y="1284176"/>
            <a:ext cx="59470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alibri"/>
              </a:rPr>
              <a:t>port</a:t>
            </a:r>
          </a:p>
        </p:txBody>
      </p:sp>
      <p:sp>
        <p:nvSpPr>
          <p:cNvPr id="778250" name="Text Box 10"/>
          <p:cNvSpPr txBox="1">
            <a:spLocks noChangeArrowheads="1"/>
          </p:cNvSpPr>
          <p:nvPr/>
        </p:nvSpPr>
        <p:spPr bwMode="auto">
          <a:xfrm>
            <a:off x="6125041" y="1298463"/>
            <a:ext cx="139090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alibri"/>
              </a:rPr>
              <a:t>CGI program</a:t>
            </a:r>
          </a:p>
        </p:txBody>
      </p:sp>
      <p:sp>
        <p:nvSpPr>
          <p:cNvPr id="778251" name="Text Box 11"/>
          <p:cNvSpPr txBox="1">
            <a:spLocks noChangeArrowheads="1"/>
          </p:cNvSpPr>
          <p:nvPr/>
        </p:nvSpPr>
        <p:spPr bwMode="auto">
          <a:xfrm>
            <a:off x="8140580" y="1717313"/>
            <a:ext cx="121394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alibri"/>
              </a:rPr>
              <a:t>arguments</a:t>
            </a:r>
          </a:p>
        </p:txBody>
      </p:sp>
      <p:sp>
        <p:nvSpPr>
          <p:cNvPr id="778252" name="Line 12"/>
          <p:cNvSpPr>
            <a:spLocks noChangeShapeType="1"/>
          </p:cNvSpPr>
          <p:nvPr/>
        </p:nvSpPr>
        <p:spPr bwMode="auto">
          <a:xfrm flipH="1">
            <a:off x="4159380" y="1717315"/>
            <a:ext cx="0" cy="9432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778253" name="Line 13"/>
          <p:cNvSpPr>
            <a:spLocks noChangeShapeType="1"/>
          </p:cNvSpPr>
          <p:nvPr/>
        </p:nvSpPr>
        <p:spPr bwMode="auto">
          <a:xfrm flipH="1">
            <a:off x="5593546" y="1665177"/>
            <a:ext cx="0" cy="98345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778254" name="Line 14"/>
          <p:cNvSpPr>
            <a:spLocks noChangeShapeType="1"/>
          </p:cNvSpPr>
          <p:nvPr/>
        </p:nvSpPr>
        <p:spPr bwMode="auto">
          <a:xfrm flipH="1">
            <a:off x="6582240" y="1717314"/>
            <a:ext cx="152400" cy="9763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778255" name="Line 15"/>
          <p:cNvSpPr>
            <a:spLocks noChangeShapeType="1"/>
          </p:cNvSpPr>
          <p:nvPr/>
        </p:nvSpPr>
        <p:spPr bwMode="auto">
          <a:xfrm flipH="1">
            <a:off x="7329953" y="2077133"/>
            <a:ext cx="790575" cy="571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241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46" grpId="0"/>
      <p:bldP spid="778247" grpId="0" animBg="1"/>
      <p:bldP spid="778248" grpId="0"/>
      <p:bldP spid="778249" grpId="0"/>
      <p:bldP spid="778250" grpId="0"/>
      <p:bldP spid="778251" grpId="0"/>
      <p:bldP spid="778252" grpId="0" animBg="1"/>
      <p:bldP spid="778253" grpId="0" animBg="1"/>
      <p:bldP spid="778254" grpId="0" animBg="1"/>
      <p:bldP spid="77825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304800"/>
            <a:ext cx="8382000" cy="609600"/>
          </a:xfrm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Serving Dynamic Content With GET</a:t>
            </a:r>
          </a:p>
        </p:txBody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995364"/>
            <a:ext cx="8305800" cy="5253037"/>
          </a:xfrm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/>
          <a:p>
            <a:r>
              <a:rPr lang="en-US" u="sng" dirty="0">
                <a:solidFill>
                  <a:schemeClr val="tx1"/>
                </a:solidFill>
              </a:rPr>
              <a:t>Question:</a:t>
            </a:r>
            <a:r>
              <a:rPr lang="en-US" dirty="0">
                <a:solidFill>
                  <a:schemeClr val="tx1"/>
                </a:solidFill>
              </a:rPr>
              <a:t> How does the client pass arguments to the server?</a:t>
            </a:r>
          </a:p>
          <a:p>
            <a:r>
              <a:rPr lang="en-US" u="sng" dirty="0">
                <a:solidFill>
                  <a:schemeClr val="tx1"/>
                </a:solidFill>
              </a:rPr>
              <a:t>Answer:</a:t>
            </a:r>
            <a:r>
              <a:rPr lang="en-US" dirty="0">
                <a:solidFill>
                  <a:schemeClr val="tx1"/>
                </a:solidFill>
              </a:rPr>
              <a:t> The arguments are appended to the URI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Can be encoded directly in a URL typed to a browser or a URL in an HTML link  </a:t>
            </a:r>
          </a:p>
          <a:p>
            <a:pPr lvl="1"/>
            <a:r>
              <a:rPr lang="en-US" b="1" dirty="0">
                <a:latin typeface="Courier New" pitchFamily="49" charset="0"/>
              </a:rPr>
              <a:t>http://add.com/cgi-bin/</a:t>
            </a:r>
            <a:r>
              <a:rPr lang="en-US" b="1" dirty="0">
                <a:highlight>
                  <a:srgbClr val="FFFF00"/>
                </a:highlight>
                <a:latin typeface="Courier New" pitchFamily="49" charset="0"/>
              </a:rPr>
              <a:t>adder?15213&amp;18213</a:t>
            </a:r>
          </a:p>
          <a:p>
            <a:pPr lvl="1"/>
            <a:r>
              <a:rPr lang="en-US" b="1" dirty="0">
                <a:latin typeface="Courier New" pitchFamily="49" charset="0"/>
              </a:rPr>
              <a:t>adder</a:t>
            </a:r>
            <a:r>
              <a:rPr lang="en-US" dirty="0"/>
              <a:t> is the CGI program on the server that will do the addition.</a:t>
            </a:r>
          </a:p>
          <a:p>
            <a:pPr lvl="1"/>
            <a:r>
              <a:rPr lang="en-US" dirty="0"/>
              <a:t>argument list starts with </a:t>
            </a:r>
            <a:r>
              <a:rPr lang="en-US" dirty="0">
                <a:latin typeface="Courier New" pitchFamily="49" charset="0"/>
              </a:rPr>
              <a:t>“</a:t>
            </a:r>
            <a:r>
              <a:rPr lang="en-US" b="1" dirty="0">
                <a:latin typeface="Courier New" pitchFamily="49" charset="0"/>
              </a:rPr>
              <a:t>?</a:t>
            </a:r>
            <a:r>
              <a:rPr lang="en-US" dirty="0">
                <a:latin typeface="Courier New" pitchFamily="49" charset="0"/>
              </a:rPr>
              <a:t>”</a:t>
            </a:r>
            <a:endParaRPr lang="en-US" dirty="0"/>
          </a:p>
          <a:p>
            <a:pPr lvl="1"/>
            <a:r>
              <a:rPr lang="en-US" dirty="0"/>
              <a:t>arguments separated by </a:t>
            </a:r>
            <a:r>
              <a:rPr lang="en-US" dirty="0">
                <a:latin typeface="Courier New" pitchFamily="49" charset="0"/>
              </a:rPr>
              <a:t>“</a:t>
            </a:r>
            <a:r>
              <a:rPr lang="en-US" b="1" dirty="0">
                <a:latin typeface="Courier New" pitchFamily="49" charset="0"/>
              </a:rPr>
              <a:t>&amp;</a:t>
            </a:r>
            <a:r>
              <a:rPr lang="en-US" dirty="0">
                <a:latin typeface="Courier New" pitchFamily="49" charset="0"/>
              </a:rPr>
              <a:t>”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spaces represented by  </a:t>
            </a:r>
            <a:r>
              <a:rPr lang="en-US" dirty="0">
                <a:latin typeface="Courier New" pitchFamily="49" charset="0"/>
              </a:rPr>
              <a:t>“</a:t>
            </a:r>
            <a:r>
              <a:rPr lang="en-US" b="1" dirty="0">
                <a:latin typeface="Courier New" pitchFamily="49" charset="0"/>
              </a:rPr>
              <a:t>+</a:t>
            </a:r>
            <a:r>
              <a:rPr lang="en-US" dirty="0">
                <a:latin typeface="Courier New" pitchFamily="49" charset="0"/>
              </a:rPr>
              <a:t>” or “</a:t>
            </a:r>
            <a:r>
              <a:rPr lang="en-US" b="1" dirty="0">
                <a:latin typeface="Courier New" pitchFamily="49" charset="0"/>
              </a:rPr>
              <a:t>%20</a:t>
            </a:r>
            <a:r>
              <a:rPr lang="en-US" dirty="0">
                <a:latin typeface="Courier New" pitchFamily="49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0391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304800"/>
            <a:ext cx="8534400" cy="685800"/>
          </a:xfrm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Serving Dynamic Content With GET</a:t>
            </a:r>
          </a:p>
        </p:txBody>
      </p:sp>
      <p:sp>
        <p:nvSpPr>
          <p:cNvPr id="78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URL suffix: 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cgi</a:t>
            </a:r>
            <a:r>
              <a:rPr lang="en-US" b="1" dirty="0">
                <a:latin typeface="Courier New" pitchFamily="49" charset="0"/>
              </a:rPr>
              <a:t>-bin/adder?15213&amp;18213</a:t>
            </a:r>
          </a:p>
          <a:p>
            <a:endParaRPr lang="en-US" dirty="0"/>
          </a:p>
          <a:p>
            <a:r>
              <a:rPr lang="en-US" dirty="0"/>
              <a:t>Result displayed on browser: </a:t>
            </a:r>
          </a:p>
        </p:txBody>
      </p:sp>
      <p:sp>
        <p:nvSpPr>
          <p:cNvPr id="780292" name="Rectangle 4"/>
          <p:cNvSpPr>
            <a:spLocks noChangeArrowheads="1"/>
          </p:cNvSpPr>
          <p:nvPr/>
        </p:nvSpPr>
        <p:spPr bwMode="auto">
          <a:xfrm>
            <a:off x="2667000" y="3057950"/>
            <a:ext cx="7150100" cy="2308316"/>
          </a:xfrm>
          <a:prstGeom prst="rect">
            <a:avLst/>
          </a:prstGeom>
          <a:solidFill>
            <a:srgbClr val="D5F1CF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1430" tIns="45716" rIns="91430" bIns="45716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Courier New"/>
                <a:cs typeface="Courier New"/>
              </a:rPr>
              <a:t>Welcome to add.com: THE Internet addition portal.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Courier New"/>
                <a:cs typeface="Courier New"/>
              </a:rPr>
              <a:t>The answer is: 15213 + 18213 = 33426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Courier New"/>
                <a:cs typeface="Courier New"/>
              </a:rPr>
              <a:t>Thanks for visiting! </a:t>
            </a:r>
          </a:p>
        </p:txBody>
      </p:sp>
    </p:spTree>
    <p:extLst>
      <p:ext uri="{BB962C8B-B14F-4D97-AF65-F5344CB8AC3E}">
        <p14:creationId xmlns:p14="http://schemas.microsoft.com/office/powerpoint/2010/main" val="934644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304800"/>
            <a:ext cx="8382000" cy="685800"/>
          </a:xfrm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Serving Dynamic Content With GET</a:t>
            </a:r>
          </a:p>
        </p:txBody>
      </p:sp>
      <p:sp>
        <p:nvSpPr>
          <p:cNvPr id="78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220788"/>
            <a:ext cx="7804150" cy="2284412"/>
          </a:xfrm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/>
          <a:p>
            <a:r>
              <a:rPr lang="en-US" u="sng" dirty="0"/>
              <a:t>Question</a:t>
            </a:r>
            <a:r>
              <a:rPr lang="en-US" dirty="0"/>
              <a:t>: How does the server pass these arguments to the child?</a:t>
            </a:r>
          </a:p>
          <a:p>
            <a:r>
              <a:rPr lang="en-US" u="sng" dirty="0"/>
              <a:t>Answer:</a:t>
            </a:r>
            <a:r>
              <a:rPr lang="en-US" dirty="0"/>
              <a:t> In environment variable QUERY_STRING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/>
              <a:t>A single string containing everything after the “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For add: </a:t>
            </a:r>
            <a:r>
              <a:rPr lang="en-US" b="1" dirty="0">
                <a:latin typeface="Courier New" pitchFamily="49" charset="0"/>
              </a:rPr>
              <a:t>QUERY_STRING</a:t>
            </a:r>
            <a:r>
              <a:rPr lang="en-US" b="1" dirty="0"/>
              <a:t> = </a:t>
            </a:r>
            <a:r>
              <a:rPr lang="en-US" b="1" dirty="0">
                <a:latin typeface="+mn-lt"/>
                <a:cs typeface="Courier New" pitchFamily="49" charset="0"/>
              </a:rPr>
              <a:t>“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15213&amp;18213</a:t>
            </a:r>
            <a:r>
              <a:rPr lang="en-US" b="1" dirty="0"/>
              <a:t>”</a:t>
            </a:r>
          </a:p>
        </p:txBody>
      </p:sp>
      <p:sp>
        <p:nvSpPr>
          <p:cNvPr id="781316" name="Text Box 4"/>
          <p:cNvSpPr txBox="1">
            <a:spLocks noChangeArrowheads="1"/>
          </p:cNvSpPr>
          <p:nvPr/>
        </p:nvSpPr>
        <p:spPr bwMode="auto">
          <a:xfrm>
            <a:off x="2302066" y="3586878"/>
            <a:ext cx="6994335" cy="258532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b="1" dirty="0">
                <a:solidFill>
                  <a:srgbClr val="CB2418"/>
                </a:solidFill>
                <a:latin typeface="Courier New"/>
                <a:cs typeface="Courier New"/>
              </a:rPr>
              <a:t>/* Extract the two arguments */</a:t>
            </a:r>
            <a:endParaRPr lang="en-US" b="1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b="1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en-US" b="1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b="1" dirty="0" err="1">
                <a:solidFill>
                  <a:srgbClr val="000000"/>
                </a:solidFill>
                <a:latin typeface="Courier New"/>
                <a:cs typeface="Courier New"/>
              </a:rPr>
              <a:t>getenv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b="1" dirty="0">
                <a:solidFill>
                  <a:srgbClr val="9D206F"/>
                </a:solidFill>
                <a:latin typeface="Courier New"/>
                <a:cs typeface="Courier New"/>
              </a:rPr>
              <a:t>"QUERY_STRING"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)) != </a:t>
            </a:r>
            <a:r>
              <a:rPr lang="en-US" b="1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srgbClr val="000000"/>
                </a:solidFill>
                <a:latin typeface="Courier New"/>
                <a:cs typeface="Courier New"/>
              </a:rPr>
              <a:t>        p = </a:t>
            </a:r>
            <a:r>
              <a:rPr lang="fr-FR" b="1" dirty="0" err="1">
                <a:solidFill>
                  <a:srgbClr val="000000"/>
                </a:solidFill>
                <a:latin typeface="Courier New"/>
                <a:cs typeface="Courier New"/>
              </a:rPr>
              <a:t>strchr</a:t>
            </a:r>
            <a:r>
              <a:rPr lang="fr-FR" b="1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r-FR" b="1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fr-FR" b="1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r-FR" b="1" dirty="0">
                <a:solidFill>
                  <a:srgbClr val="9D206F"/>
                </a:solidFill>
                <a:latin typeface="Courier New"/>
                <a:cs typeface="Courier New"/>
              </a:rPr>
              <a:t>'&amp;'</a:t>
            </a:r>
            <a:r>
              <a:rPr lang="fr-FR" b="1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b="1" dirty="0">
                <a:solidFill>
                  <a:srgbClr val="000000"/>
                </a:solidFill>
                <a:latin typeface="Courier New"/>
                <a:cs typeface="Courier New"/>
              </a:rPr>
              <a:t>	 *p = </a:t>
            </a:r>
            <a:r>
              <a:rPr lang="tr-TR" b="1" dirty="0">
                <a:solidFill>
                  <a:srgbClr val="9D206F"/>
                </a:solidFill>
                <a:latin typeface="Courier New"/>
                <a:cs typeface="Courier New"/>
              </a:rPr>
              <a:t>'\0'</a:t>
            </a:r>
            <a:r>
              <a:rPr lang="tr-TR" b="1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b="1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e-DE" b="1" dirty="0" err="1">
                <a:solidFill>
                  <a:srgbClr val="000000"/>
                </a:solidFill>
                <a:latin typeface="Courier New"/>
                <a:cs typeface="Courier New"/>
              </a:rPr>
              <a:t>strcpy</a:t>
            </a:r>
            <a:r>
              <a:rPr lang="de-DE" b="1" dirty="0">
                <a:solidFill>
                  <a:srgbClr val="000000"/>
                </a:solidFill>
                <a:latin typeface="Courier New"/>
                <a:cs typeface="Courier New"/>
              </a:rPr>
              <a:t>(arg1, </a:t>
            </a:r>
            <a:r>
              <a:rPr lang="de-DE" b="1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de-DE" b="1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b="1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e-DE" b="1" dirty="0" err="1">
                <a:solidFill>
                  <a:srgbClr val="000000"/>
                </a:solidFill>
                <a:latin typeface="Courier New"/>
                <a:cs typeface="Courier New"/>
              </a:rPr>
              <a:t>strcpy</a:t>
            </a:r>
            <a:r>
              <a:rPr lang="de-DE" b="1" dirty="0">
                <a:solidFill>
                  <a:srgbClr val="000000"/>
                </a:solidFill>
                <a:latin typeface="Courier New"/>
                <a:cs typeface="Courier New"/>
              </a:rPr>
              <a:t>(arg2, p+1);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b="1" dirty="0">
                <a:solidFill>
                  <a:srgbClr val="000000"/>
                </a:solidFill>
                <a:latin typeface="Courier New"/>
                <a:cs typeface="Courier New"/>
              </a:rPr>
              <a:t>        n1 = atoi(arg1);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b="1" dirty="0">
                <a:solidFill>
                  <a:srgbClr val="000000"/>
                </a:solidFill>
                <a:latin typeface="Courier New"/>
                <a:cs typeface="Courier New"/>
              </a:rPr>
              <a:t>        n2 = atoi(arg2);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b="1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93540" y="5802868"/>
            <a:ext cx="902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err="1">
                <a:solidFill>
                  <a:srgbClr val="7F7F7F"/>
                </a:solidFill>
                <a:latin typeface="Calibri" pitchFamily="34" charset="0"/>
              </a:rPr>
              <a:t>adder.c</a:t>
            </a:r>
            <a:endParaRPr lang="en-US" b="1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751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600200" y="2307559"/>
            <a:ext cx="8991600" cy="452431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err="1">
                <a:solidFill>
                  <a:srgbClr val="4A00FF"/>
                </a:solidFill>
                <a:latin typeface="Courier New"/>
                <a:cs typeface="Courier New"/>
              </a:rPr>
              <a:t>serve_dynamic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b="1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err="1">
                <a:solidFill>
                  <a:srgbClr val="C1651C"/>
                </a:solidFill>
                <a:latin typeface="Courier New"/>
                <a:cs typeface="Courier New"/>
              </a:rPr>
              <a:t>fd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b="1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b="1" dirty="0">
                <a:solidFill>
                  <a:srgbClr val="C1651C"/>
                </a:solidFill>
                <a:latin typeface="Courier New"/>
                <a:cs typeface="Courier New"/>
              </a:rPr>
              <a:t>filename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b="1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b="1" dirty="0" err="1">
                <a:solidFill>
                  <a:srgbClr val="C1651C"/>
                </a:solidFill>
                <a:latin typeface="Courier New"/>
                <a:cs typeface="Courier New"/>
              </a:rPr>
              <a:t>cgiargs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b="1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err="1">
                <a:solidFill>
                  <a:srgbClr val="C1651C"/>
                </a:solidFill>
                <a:latin typeface="Courier New"/>
                <a:cs typeface="Courier New"/>
              </a:rPr>
              <a:t>buf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[MAXLINE], *</a:t>
            </a:r>
            <a:r>
              <a:rPr lang="en-US" sz="1600" b="1" dirty="0" err="1">
                <a:solidFill>
                  <a:srgbClr val="C1651C"/>
                </a:solidFill>
                <a:latin typeface="Courier New"/>
                <a:cs typeface="Courier New"/>
              </a:rPr>
              <a:t>emptylist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[] = { </a:t>
            </a:r>
            <a:r>
              <a:rPr lang="en-US" sz="1600" b="1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 };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b="1" dirty="0">
                <a:solidFill>
                  <a:srgbClr val="CB2418"/>
                </a:solidFill>
                <a:latin typeface="Courier New"/>
                <a:cs typeface="Courier New"/>
              </a:rPr>
              <a:t>/* Return first part of HTTP response */</a:t>
            </a:r>
            <a:endParaRPr lang="en-US" sz="1600" b="1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o-RO" sz="1600" b="1" dirty="0">
                <a:solidFill>
                  <a:srgbClr val="000000"/>
                </a:solidFill>
                <a:latin typeface="Courier New"/>
                <a:cs typeface="Courier New"/>
              </a:rPr>
              <a:t>    sprintf(buf, </a:t>
            </a:r>
            <a:r>
              <a:rPr lang="ro-RO" sz="1600" b="1" dirty="0">
                <a:solidFill>
                  <a:srgbClr val="9D206F"/>
                </a:solidFill>
                <a:latin typeface="Courier New"/>
                <a:cs typeface="Courier New"/>
              </a:rPr>
              <a:t>"HTTP/1.0 200 OK\r\n"</a:t>
            </a:r>
            <a:r>
              <a:rPr lang="ro-RO" sz="1600" b="1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o-RO" sz="1600" b="1" dirty="0">
                <a:solidFill>
                  <a:srgbClr val="000000"/>
                </a:solidFill>
                <a:latin typeface="Courier New"/>
                <a:cs typeface="Courier New"/>
              </a:rPr>
              <a:t>    Rio_writen(fd, buf, strlen(buf));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o-RO" sz="1600" b="1" dirty="0">
                <a:solidFill>
                  <a:srgbClr val="000000"/>
                </a:solidFill>
                <a:latin typeface="Courier New"/>
                <a:cs typeface="Courier New"/>
              </a:rPr>
              <a:t>    sprintf(buf, </a:t>
            </a:r>
            <a:r>
              <a:rPr lang="ro-RO" sz="1600" b="1" dirty="0">
                <a:solidFill>
                  <a:srgbClr val="9D206F"/>
                </a:solidFill>
                <a:latin typeface="Courier New"/>
                <a:cs typeface="Courier New"/>
              </a:rPr>
              <a:t>"Server: Tiny Web Server\r\n"</a:t>
            </a:r>
            <a:r>
              <a:rPr lang="ro-RO" sz="1600" b="1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o-RO" sz="1600" b="1" dirty="0">
                <a:solidFill>
                  <a:srgbClr val="000000"/>
                </a:solidFill>
                <a:latin typeface="Courier New"/>
                <a:cs typeface="Courier New"/>
              </a:rPr>
              <a:t>    Rio_writen(fd, buf, strlen(buf));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o-RO" sz="1600" b="1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b="1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 (Fork() == 0) { </a:t>
            </a:r>
            <a:r>
              <a:rPr lang="en-US" sz="1600" b="1" dirty="0">
                <a:solidFill>
                  <a:srgbClr val="CB2418"/>
                </a:solidFill>
                <a:latin typeface="Courier New"/>
                <a:cs typeface="Courier New"/>
              </a:rPr>
              <a:t>/* Child */</a:t>
            </a:r>
            <a:endParaRPr lang="en-US" sz="1600" b="1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b="1" dirty="0">
                <a:solidFill>
                  <a:srgbClr val="CB2418"/>
                </a:solidFill>
                <a:latin typeface="Courier New"/>
                <a:cs typeface="Courier New"/>
              </a:rPr>
              <a:t>/* Real server would set all CGI </a:t>
            </a:r>
            <a:r>
              <a:rPr lang="en-US" sz="1600" b="1" dirty="0" err="1">
                <a:solidFill>
                  <a:srgbClr val="CB2418"/>
                </a:solidFill>
                <a:latin typeface="Courier New"/>
                <a:cs typeface="Courier New"/>
              </a:rPr>
              <a:t>vars</a:t>
            </a:r>
            <a:r>
              <a:rPr lang="en-US" sz="1600" b="1" dirty="0">
                <a:solidFill>
                  <a:srgbClr val="CB2418"/>
                </a:solidFill>
                <a:latin typeface="Courier New"/>
                <a:cs typeface="Courier New"/>
              </a:rPr>
              <a:t> here */</a:t>
            </a:r>
            <a:endParaRPr lang="en-US" sz="1600" b="1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600" b="1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pl-PL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setenv</a:t>
            </a:r>
            <a:r>
              <a:rPr lang="pl-PL" sz="1600" b="1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pl-PL" sz="1600" b="1" dirty="0">
                <a:solidFill>
                  <a:srgbClr val="9D206F"/>
                </a:solidFill>
                <a:latin typeface="Courier New"/>
                <a:cs typeface="Courier New"/>
              </a:rPr>
              <a:t>"QUERY_STRING"</a:t>
            </a:r>
            <a:r>
              <a:rPr lang="pl-PL" sz="1600" b="1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pl-PL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cgiargs</a:t>
            </a:r>
            <a:r>
              <a:rPr lang="pl-PL" sz="1600" b="1" dirty="0">
                <a:solidFill>
                  <a:srgbClr val="000000"/>
                </a:solidFill>
                <a:latin typeface="Courier New"/>
                <a:cs typeface="Courier New"/>
              </a:rPr>
              <a:t>, 1);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600" b="1" dirty="0">
                <a:solidFill>
                  <a:srgbClr val="000000"/>
                </a:solidFill>
                <a:latin typeface="Courier New"/>
                <a:cs typeface="Courier New"/>
              </a:rPr>
              <a:t>        Dup2(</a:t>
            </a:r>
            <a:r>
              <a:rPr lang="pl-PL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fd</a:t>
            </a:r>
            <a:r>
              <a:rPr lang="pl-PL" sz="1600" b="1" dirty="0">
                <a:solidFill>
                  <a:srgbClr val="000000"/>
                </a:solidFill>
                <a:latin typeface="Courier New"/>
                <a:cs typeface="Courier New"/>
              </a:rPr>
              <a:t>, STDOUT_FILENO);         </a:t>
            </a:r>
            <a:r>
              <a:rPr lang="pl-PL" sz="1600" b="1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pl-PL" sz="1600" b="1" dirty="0" err="1">
                <a:solidFill>
                  <a:srgbClr val="CB2418"/>
                </a:solidFill>
                <a:latin typeface="Courier New"/>
                <a:cs typeface="Courier New"/>
              </a:rPr>
              <a:t>Redirect</a:t>
            </a:r>
            <a:r>
              <a:rPr lang="pl-PL" sz="1600" b="1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pl-PL" sz="1600" b="1" dirty="0" err="1">
                <a:solidFill>
                  <a:srgbClr val="CB2418"/>
                </a:solidFill>
                <a:latin typeface="Courier New"/>
                <a:cs typeface="Courier New"/>
              </a:rPr>
              <a:t>stdout</a:t>
            </a:r>
            <a:r>
              <a:rPr lang="pl-PL" sz="1600" b="1" dirty="0">
                <a:solidFill>
                  <a:srgbClr val="CB2418"/>
                </a:solidFill>
                <a:latin typeface="Courier New"/>
                <a:cs typeface="Courier New"/>
              </a:rPr>
              <a:t> to </a:t>
            </a:r>
            <a:r>
              <a:rPr lang="pl-PL" sz="1600" b="1" dirty="0" err="1">
                <a:solidFill>
                  <a:srgbClr val="CB2418"/>
                </a:solidFill>
                <a:latin typeface="Courier New"/>
                <a:cs typeface="Courier New"/>
              </a:rPr>
              <a:t>client</a:t>
            </a:r>
            <a:r>
              <a:rPr lang="pl-PL" sz="1600" b="1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r>
              <a:rPr lang="pl-PL" sz="1600" b="1" dirty="0">
                <a:solidFill>
                  <a:srgbClr val="000000"/>
                </a:solidFill>
                <a:latin typeface="Courier New"/>
                <a:cs typeface="Courier New"/>
              </a:rPr>
              <a:t>        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600" b="1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pl-PL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Execve</a:t>
            </a:r>
            <a:r>
              <a:rPr lang="pl-PL" sz="1600" b="1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pl-PL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filename</a:t>
            </a:r>
            <a:r>
              <a:rPr lang="pl-PL" sz="1600" b="1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pl-PL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emptylist</a:t>
            </a:r>
            <a:r>
              <a:rPr lang="pl-PL" sz="1600" b="1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pl-PL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environ</a:t>
            </a:r>
            <a:r>
              <a:rPr lang="pl-PL" sz="1600" b="1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pl-PL" sz="1600" b="1" dirty="0">
                <a:solidFill>
                  <a:srgbClr val="CB2418"/>
                </a:solidFill>
                <a:latin typeface="Courier New"/>
                <a:cs typeface="Courier New"/>
              </a:rPr>
              <a:t>/* Run CGI program */</a:t>
            </a:r>
            <a:r>
              <a:rPr lang="pl-PL" sz="1600" b="1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600" b="1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600" b="1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pl-PL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Wait</a:t>
            </a:r>
            <a:r>
              <a:rPr lang="pl-PL" sz="1600" b="1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pl-PL" sz="1600" b="1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pl-PL" sz="1600" b="1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pl-PL" sz="1600" b="1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pl-PL" sz="1600" b="1" dirty="0" err="1">
                <a:solidFill>
                  <a:srgbClr val="CB2418"/>
                </a:solidFill>
                <a:latin typeface="Courier New"/>
                <a:cs typeface="Courier New"/>
              </a:rPr>
              <a:t>Parent</a:t>
            </a:r>
            <a:r>
              <a:rPr lang="pl-PL" sz="1600" b="1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pl-PL" sz="1600" b="1" dirty="0" err="1">
                <a:solidFill>
                  <a:srgbClr val="CB2418"/>
                </a:solidFill>
                <a:latin typeface="Courier New"/>
                <a:cs typeface="Courier New"/>
              </a:rPr>
              <a:t>waits</a:t>
            </a:r>
            <a:r>
              <a:rPr lang="pl-PL" sz="1600" b="1" dirty="0">
                <a:solidFill>
                  <a:srgbClr val="CB2418"/>
                </a:solidFill>
                <a:latin typeface="Courier New"/>
                <a:cs typeface="Courier New"/>
              </a:rPr>
              <a:t> for and </a:t>
            </a:r>
            <a:r>
              <a:rPr lang="pl-PL" sz="1600" b="1" dirty="0" err="1">
                <a:solidFill>
                  <a:srgbClr val="CB2418"/>
                </a:solidFill>
                <a:latin typeface="Courier New"/>
                <a:cs typeface="Courier New"/>
              </a:rPr>
              <a:t>reaps</a:t>
            </a:r>
            <a:r>
              <a:rPr lang="pl-PL" sz="1600" b="1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pl-PL" sz="1600" b="1" dirty="0" err="1">
                <a:solidFill>
                  <a:srgbClr val="CB2418"/>
                </a:solidFill>
                <a:latin typeface="Courier New"/>
                <a:cs typeface="Courier New"/>
              </a:rPr>
              <a:t>child</a:t>
            </a:r>
            <a:r>
              <a:rPr lang="pl-PL" sz="1600" b="1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600" b="1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78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262620"/>
            <a:ext cx="8382000" cy="685800"/>
          </a:xfrm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Serving Dynamic Content with GET</a:t>
            </a:r>
          </a:p>
        </p:txBody>
      </p:sp>
      <p:sp>
        <p:nvSpPr>
          <p:cNvPr id="78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68500" y="1123500"/>
            <a:ext cx="8699500" cy="2209800"/>
          </a:xfrm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/>
          <a:p>
            <a:r>
              <a:rPr lang="en-US" sz="2000" u="sng" dirty="0"/>
              <a:t>Question:</a:t>
            </a:r>
            <a:r>
              <a:rPr lang="en-US" sz="2000" dirty="0"/>
              <a:t> How does the server capture the content produced by the child?</a:t>
            </a:r>
          </a:p>
          <a:p>
            <a:r>
              <a:rPr lang="en-US" sz="2000" u="sng" dirty="0"/>
              <a:t>Answer:</a:t>
            </a:r>
            <a:r>
              <a:rPr lang="en-US" sz="2000" dirty="0"/>
              <a:t> The child generates its output on </a:t>
            </a:r>
            <a:r>
              <a:rPr lang="en-US" sz="2000" dirty="0" err="1">
                <a:latin typeface="Courier New" pitchFamily="49" charset="0"/>
              </a:rPr>
              <a:t>stdout</a:t>
            </a:r>
            <a:r>
              <a:rPr lang="en-US" sz="2000" dirty="0"/>
              <a:t>.  Server uses </a:t>
            </a:r>
            <a:r>
              <a:rPr lang="en-US" sz="2000" dirty="0">
                <a:latin typeface="Courier New" pitchFamily="49" charset="0"/>
              </a:rPr>
              <a:t>dup2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/>
              <a:t>to redirect </a:t>
            </a:r>
            <a:r>
              <a:rPr lang="en-US" sz="2000" dirty="0" err="1">
                <a:latin typeface="Courier New" pitchFamily="49" charset="0"/>
              </a:rPr>
              <a:t>stdout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/>
              <a:t>to its connected socket.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805519" y="6483360"/>
            <a:ext cx="711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err="1">
                <a:solidFill>
                  <a:srgbClr val="7F7F7F"/>
                </a:solidFill>
                <a:latin typeface="Calibri" pitchFamily="34" charset="0"/>
              </a:rPr>
              <a:t>tiny.c</a:t>
            </a:r>
            <a:endParaRPr lang="en-US" b="1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3757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Serving Dynamic Content with GET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600200" y="2489028"/>
            <a:ext cx="8991600" cy="353943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b="1" dirty="0">
                <a:solidFill>
                  <a:srgbClr val="CB2418"/>
                </a:solidFill>
                <a:latin typeface="Courier New"/>
                <a:cs typeface="Courier New"/>
              </a:rPr>
              <a:t>/* Make the response body */</a:t>
            </a:r>
            <a:endParaRPr lang="en-US" sz="1600" b="1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sprintf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(content, </a:t>
            </a:r>
            <a:r>
              <a:rPr lang="en-US" sz="1600" b="1" dirty="0">
                <a:solidFill>
                  <a:srgbClr val="9D206F"/>
                </a:solidFill>
                <a:latin typeface="Courier New"/>
                <a:cs typeface="Courier New"/>
              </a:rPr>
              <a:t>"Welcome to </a:t>
            </a:r>
            <a:r>
              <a:rPr lang="en-US" sz="1600" b="1" dirty="0" err="1">
                <a:solidFill>
                  <a:srgbClr val="9D206F"/>
                </a:solidFill>
                <a:latin typeface="Courier New"/>
                <a:cs typeface="Courier New"/>
              </a:rPr>
              <a:t>add.com</a:t>
            </a:r>
            <a:r>
              <a:rPr lang="en-US" sz="1600" b="1" dirty="0">
                <a:solidFill>
                  <a:srgbClr val="9D206F"/>
                </a:solidFill>
                <a:latin typeface="Courier New"/>
                <a:cs typeface="Courier New"/>
              </a:rPr>
              <a:t>: "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sprintf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(content, </a:t>
            </a:r>
            <a:r>
              <a:rPr lang="en-US" sz="1600" b="1" dirty="0">
                <a:solidFill>
                  <a:srgbClr val="9D206F"/>
                </a:solidFill>
                <a:latin typeface="Courier New"/>
                <a:cs typeface="Courier New"/>
              </a:rPr>
              <a:t>"%</a:t>
            </a:r>
            <a:r>
              <a:rPr lang="en-US" sz="1600" b="1" dirty="0" err="1">
                <a:solidFill>
                  <a:srgbClr val="9D206F"/>
                </a:solidFill>
                <a:latin typeface="Courier New"/>
                <a:cs typeface="Courier New"/>
              </a:rPr>
              <a:t>sTHE</a:t>
            </a:r>
            <a:r>
              <a:rPr lang="en-US" sz="1600" b="1" dirty="0">
                <a:solidFill>
                  <a:srgbClr val="9D206F"/>
                </a:solidFill>
                <a:latin typeface="Courier New"/>
                <a:cs typeface="Courier New"/>
              </a:rPr>
              <a:t> Internet addition portal.\r\n&lt;p&gt;"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, content);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sprintf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(content, </a:t>
            </a:r>
            <a:r>
              <a:rPr lang="en-US" sz="1600" b="1" dirty="0">
                <a:solidFill>
                  <a:srgbClr val="9D206F"/>
                </a:solidFill>
                <a:latin typeface="Courier New"/>
                <a:cs typeface="Courier New"/>
              </a:rPr>
              <a:t>"%</a:t>
            </a:r>
            <a:r>
              <a:rPr lang="en-US" sz="1600" b="1" dirty="0" err="1">
                <a:solidFill>
                  <a:srgbClr val="9D206F"/>
                </a:solidFill>
                <a:latin typeface="Courier New"/>
                <a:cs typeface="Courier New"/>
              </a:rPr>
              <a:t>sThe</a:t>
            </a:r>
            <a:r>
              <a:rPr lang="en-US" sz="1600" b="1" dirty="0">
                <a:solidFill>
                  <a:srgbClr val="9D206F"/>
                </a:solidFill>
                <a:latin typeface="Courier New"/>
                <a:cs typeface="Courier New"/>
              </a:rPr>
              <a:t> answer is: %d + %d = %d\r\n&lt;p&gt;"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            content, n1, n2, n1 + n2);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sprintf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(content, </a:t>
            </a:r>
            <a:r>
              <a:rPr lang="en-US" sz="1600" b="1" dirty="0">
                <a:solidFill>
                  <a:srgbClr val="9D206F"/>
                </a:solidFill>
                <a:latin typeface="Courier New"/>
                <a:cs typeface="Courier New"/>
              </a:rPr>
              <a:t>"%</a:t>
            </a:r>
            <a:r>
              <a:rPr lang="en-US" sz="1600" b="1" dirty="0" err="1">
                <a:solidFill>
                  <a:srgbClr val="9D206F"/>
                </a:solidFill>
                <a:latin typeface="Courier New"/>
                <a:cs typeface="Courier New"/>
              </a:rPr>
              <a:t>sThanks</a:t>
            </a:r>
            <a:r>
              <a:rPr lang="en-US" sz="1600" b="1" dirty="0">
                <a:solidFill>
                  <a:srgbClr val="9D206F"/>
                </a:solidFill>
                <a:latin typeface="Courier New"/>
                <a:cs typeface="Courier New"/>
              </a:rPr>
              <a:t> for visiting!\r\n"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, content);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b="1" dirty="0">
                <a:solidFill>
                  <a:srgbClr val="CB2418"/>
                </a:solidFill>
                <a:latin typeface="Courier New"/>
                <a:cs typeface="Courier New"/>
              </a:rPr>
              <a:t>/* Generate the HTTP response */</a:t>
            </a:r>
            <a:endParaRPr lang="en-US" sz="1600" b="1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b="1" dirty="0">
                <a:solidFill>
                  <a:srgbClr val="9D206F"/>
                </a:solidFill>
                <a:latin typeface="Courier New"/>
                <a:cs typeface="Courier New"/>
              </a:rPr>
              <a:t>"Content-length: %d\r\n"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, (</a:t>
            </a:r>
            <a:r>
              <a:rPr lang="en-US" sz="1600" b="1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strlen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(content));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b="1" dirty="0">
                <a:solidFill>
                  <a:srgbClr val="9D206F"/>
                </a:solidFill>
                <a:latin typeface="Courier New"/>
                <a:cs typeface="Courier New"/>
              </a:rPr>
              <a:t>"Content-type: text/html\r\n\r\n"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b="1" dirty="0">
                <a:solidFill>
                  <a:srgbClr val="9D206F"/>
                </a:solidFill>
                <a:latin typeface="Courier New"/>
                <a:cs typeface="Courier New"/>
              </a:rPr>
              <a:t>"%s"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, content);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fflush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stdout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726140" y="5673730"/>
            <a:ext cx="902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err="1">
                <a:solidFill>
                  <a:srgbClr val="7F7F7F"/>
                </a:solidFill>
                <a:latin typeface="Calibri" pitchFamily="34" charset="0"/>
              </a:rPr>
              <a:t>adder.c</a:t>
            </a:r>
            <a:endParaRPr lang="en-US" b="1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2133600" y="1220788"/>
            <a:ext cx="7804150" cy="1035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>
                <a:solidFill>
                  <a:srgbClr val="000000"/>
                </a:solidFill>
              </a:rPr>
              <a:t>Notice that only the CGI child process knows the content type and length, so it must generate those headers.</a:t>
            </a:r>
          </a:p>
        </p:txBody>
      </p:sp>
    </p:spTree>
    <p:extLst>
      <p:ext uri="{BB962C8B-B14F-4D97-AF65-F5344CB8AC3E}">
        <p14:creationId xmlns:p14="http://schemas.microsoft.com/office/powerpoint/2010/main" val="33005994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828800" y="1206500"/>
            <a:ext cx="7315200" cy="4278094"/>
          </a:xfrm>
          <a:prstGeom prst="rect">
            <a:avLst/>
          </a:prstGeom>
          <a:solidFill>
            <a:srgbClr val="D9D9D9"/>
          </a:solidFill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bash:makoshark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&gt; telnet 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whaleshark.ics.cs.cmu.edu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 15213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Trying 128.2.210.175...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Connected to 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whaleshark.ics.cs.cmu.edu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 (128.2.210.175).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Escape character is '^]'.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600" b="1" dirty="0">
                <a:solidFill>
                  <a:srgbClr val="000000"/>
                </a:solidFill>
                <a:latin typeface="Courier New"/>
                <a:cs typeface="Courier New"/>
              </a:rPr>
              <a:t>GET /</a:t>
            </a:r>
            <a:r>
              <a:rPr lang="nb-NO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cgi</a:t>
            </a:r>
            <a:r>
              <a:rPr lang="nb-NO" sz="1600" b="1" dirty="0">
                <a:solidFill>
                  <a:srgbClr val="000000"/>
                </a:solidFill>
                <a:latin typeface="Courier New"/>
                <a:cs typeface="Courier New"/>
              </a:rPr>
              <a:t>-bin/adder?15213&amp;18213 HTTP/1.0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nb-NO" sz="1600" b="1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600" b="1" dirty="0">
                <a:solidFill>
                  <a:srgbClr val="000000"/>
                </a:solidFill>
                <a:latin typeface="Courier New"/>
                <a:cs typeface="Courier New"/>
              </a:rPr>
              <a:t>HTTP/1.0 200 OK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600" b="1" dirty="0">
                <a:solidFill>
                  <a:srgbClr val="000000"/>
                </a:solidFill>
                <a:latin typeface="Courier New"/>
                <a:cs typeface="Courier New"/>
              </a:rPr>
              <a:t>Server: </a:t>
            </a:r>
            <a:r>
              <a:rPr lang="nb-NO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Tiny</a:t>
            </a:r>
            <a:r>
              <a:rPr lang="nb-NO" sz="1600" b="1" dirty="0">
                <a:solidFill>
                  <a:srgbClr val="000000"/>
                </a:solidFill>
                <a:latin typeface="Courier New"/>
                <a:cs typeface="Courier New"/>
              </a:rPr>
              <a:t> Web Server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600" b="1" dirty="0">
                <a:solidFill>
                  <a:srgbClr val="000000"/>
                </a:solidFill>
                <a:latin typeface="Courier New"/>
                <a:cs typeface="Courier New"/>
              </a:rPr>
              <a:t>Connection: </a:t>
            </a:r>
            <a:r>
              <a:rPr lang="nb-NO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close</a:t>
            </a:r>
            <a:endParaRPr lang="nb-NO" sz="1600" b="1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600" b="1" dirty="0">
                <a:solidFill>
                  <a:srgbClr val="000000"/>
                </a:solidFill>
                <a:latin typeface="Courier New"/>
                <a:cs typeface="Courier New"/>
              </a:rPr>
              <a:t>Content-</a:t>
            </a:r>
            <a:r>
              <a:rPr lang="nb-NO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length</a:t>
            </a:r>
            <a:r>
              <a:rPr lang="nb-NO" sz="1600" b="1" dirty="0">
                <a:solidFill>
                  <a:srgbClr val="000000"/>
                </a:solidFill>
                <a:latin typeface="Courier New"/>
                <a:cs typeface="Courier New"/>
              </a:rPr>
              <a:t>: 117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600" b="1" dirty="0">
                <a:solidFill>
                  <a:srgbClr val="000000"/>
                </a:solidFill>
                <a:latin typeface="Courier New"/>
                <a:cs typeface="Courier New"/>
              </a:rPr>
              <a:t>Content-type: </a:t>
            </a:r>
            <a:r>
              <a:rPr lang="nb-NO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text</a:t>
            </a:r>
            <a:r>
              <a:rPr lang="nb-NO" sz="1600" b="1" dirty="0">
                <a:solidFill>
                  <a:srgbClr val="000000"/>
                </a:solidFill>
                <a:latin typeface="Courier New"/>
                <a:cs typeface="Courier New"/>
              </a:rPr>
              <a:t>/html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nb-NO" sz="1600" b="1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Welcome</a:t>
            </a:r>
            <a:r>
              <a:rPr lang="nb-NO" sz="1600" b="1" dirty="0">
                <a:solidFill>
                  <a:srgbClr val="000000"/>
                </a:solidFill>
                <a:latin typeface="Courier New"/>
                <a:cs typeface="Courier New"/>
              </a:rPr>
              <a:t> to </a:t>
            </a:r>
            <a:r>
              <a:rPr lang="nb-NO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add.com</a:t>
            </a:r>
            <a:r>
              <a:rPr lang="nb-NO" sz="1600" b="1" dirty="0">
                <a:solidFill>
                  <a:srgbClr val="000000"/>
                </a:solidFill>
                <a:latin typeface="Courier New"/>
                <a:cs typeface="Courier New"/>
              </a:rPr>
              <a:t>: THE </a:t>
            </a:r>
            <a:r>
              <a:rPr lang="nb-NO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Internet</a:t>
            </a:r>
            <a:r>
              <a:rPr lang="nb-NO" sz="1600" b="1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nb-NO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addition</a:t>
            </a:r>
            <a:r>
              <a:rPr lang="nb-NO" sz="1600" b="1" dirty="0">
                <a:solidFill>
                  <a:srgbClr val="000000"/>
                </a:solidFill>
                <a:latin typeface="Courier New"/>
                <a:cs typeface="Courier New"/>
              </a:rPr>
              <a:t> portal.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&lt;p&gt;The answer is: 15213 + 18213 = 33426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&lt;p&gt;Thanks for visiting!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Connection closed by foreign host.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bash:makoshark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&gt; </a:t>
            </a:r>
          </a:p>
        </p:txBody>
      </p:sp>
      <p:sp>
        <p:nvSpPr>
          <p:cNvPr id="78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334964"/>
            <a:ext cx="8382000" cy="573087"/>
          </a:xfrm>
        </p:spPr>
        <p:txBody>
          <a:bodyPr/>
          <a:lstStyle/>
          <a:p>
            <a:r>
              <a:rPr lang="en-US" dirty="0"/>
              <a:t>Serving Dynamic Content With GET </a:t>
            </a:r>
          </a:p>
        </p:txBody>
      </p:sp>
      <p:sp>
        <p:nvSpPr>
          <p:cNvPr id="786437" name="Text Box 5"/>
          <p:cNvSpPr txBox="1">
            <a:spLocks noChangeArrowheads="1"/>
          </p:cNvSpPr>
          <p:nvPr/>
        </p:nvSpPr>
        <p:spPr bwMode="auto">
          <a:xfrm>
            <a:off x="7976921" y="2277840"/>
            <a:ext cx="26772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i="1" dirty="0">
                <a:solidFill>
                  <a:srgbClr val="2D2DB9">
                    <a:lumMod val="75000"/>
                  </a:srgbClr>
                </a:solidFill>
                <a:latin typeface="Arial Narrow" pitchFamily="34" charset="0"/>
              </a:rPr>
              <a:t>HTTP request sent by client</a:t>
            </a:r>
          </a:p>
        </p:txBody>
      </p:sp>
      <p:sp>
        <p:nvSpPr>
          <p:cNvPr id="786438" name="Text Box 6"/>
          <p:cNvSpPr txBox="1">
            <a:spLocks noChangeArrowheads="1"/>
          </p:cNvSpPr>
          <p:nvPr/>
        </p:nvSpPr>
        <p:spPr bwMode="auto">
          <a:xfrm>
            <a:off x="7976920" y="2781291"/>
            <a:ext cx="2743200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i="1" dirty="0">
                <a:solidFill>
                  <a:srgbClr val="2D2DB9">
                    <a:lumMod val="75000"/>
                  </a:srgbClr>
                </a:solidFill>
                <a:latin typeface="Arial Narrow" pitchFamily="34" charset="0"/>
              </a:rPr>
              <a:t>HTTP response generated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i="1" dirty="0">
                <a:solidFill>
                  <a:srgbClr val="2D2DB9">
                    <a:lumMod val="75000"/>
                  </a:srgbClr>
                </a:solidFill>
                <a:latin typeface="Arial Narrow" pitchFamily="34" charset="0"/>
              </a:rPr>
              <a:t>by the server</a:t>
            </a:r>
          </a:p>
        </p:txBody>
      </p:sp>
      <p:sp>
        <p:nvSpPr>
          <p:cNvPr id="786442" name="Text Box 10"/>
          <p:cNvSpPr txBox="1">
            <a:spLocks noChangeArrowheads="1"/>
          </p:cNvSpPr>
          <p:nvPr/>
        </p:nvSpPr>
        <p:spPr bwMode="auto">
          <a:xfrm>
            <a:off x="7976920" y="3873016"/>
            <a:ext cx="2572162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i="1" dirty="0">
                <a:solidFill>
                  <a:srgbClr val="2D2DB9">
                    <a:lumMod val="75000"/>
                  </a:srgbClr>
                </a:solidFill>
                <a:latin typeface="Arial Narrow" pitchFamily="34" charset="0"/>
              </a:rPr>
              <a:t>HTTP response generated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i="1" dirty="0">
                <a:solidFill>
                  <a:srgbClr val="2D2DB9">
                    <a:lumMod val="75000"/>
                  </a:srgbClr>
                </a:solidFill>
                <a:latin typeface="Arial Narrow" pitchFamily="34" charset="0"/>
              </a:rPr>
              <a:t>by the CGI program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828800" y="2232480"/>
            <a:ext cx="8458200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prstDash val="sysDash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1828800" y="2736420"/>
            <a:ext cx="8458200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prstDash val="sysDash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1828800" y="3444491"/>
            <a:ext cx="8458200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prstDash val="sysDash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1828800" y="4935038"/>
            <a:ext cx="8458200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prstDash val="sysDash"/>
            <a:miter lim="800000"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948509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1871662" y="493714"/>
            <a:ext cx="6053138" cy="573087"/>
          </a:xfrm>
        </p:spPr>
        <p:txBody>
          <a:bodyPr/>
          <a:lstStyle/>
          <a:p>
            <a:r>
              <a:rPr lang="en-US"/>
              <a:t>For More Information</a:t>
            </a:r>
          </a:p>
        </p:txBody>
      </p:sp>
      <p:sp>
        <p:nvSpPr>
          <p:cNvPr id="74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63861" y="1276350"/>
            <a:ext cx="7896225" cy="4972050"/>
          </a:xfrm>
        </p:spPr>
        <p:txBody>
          <a:bodyPr/>
          <a:lstStyle/>
          <a:p>
            <a:r>
              <a:rPr lang="en-US" dirty="0"/>
              <a:t>W. Richard Stevens et. al. “Unix Network Programming: The Sockets Networking API”, Volume 1, Third Edition, Prentice Hall, 2003</a:t>
            </a:r>
          </a:p>
          <a:p>
            <a:pPr lvl="1"/>
            <a:r>
              <a:rPr lang="en-US" dirty="0"/>
              <a:t>THE network programming bible.</a:t>
            </a:r>
          </a:p>
          <a:p>
            <a:r>
              <a:rPr lang="en-US" dirty="0"/>
              <a:t>Michael </a:t>
            </a:r>
            <a:r>
              <a:rPr lang="en-US" dirty="0" err="1"/>
              <a:t>Kerrisk</a:t>
            </a:r>
            <a:r>
              <a:rPr lang="en-US" dirty="0"/>
              <a:t>, “The Linux Programming Interface”, No Starch Press, 2010</a:t>
            </a:r>
          </a:p>
          <a:p>
            <a:pPr lvl="1"/>
            <a:r>
              <a:rPr lang="en-US" dirty="0"/>
              <a:t>THE Linux programming bible. </a:t>
            </a:r>
          </a:p>
          <a:p>
            <a:r>
              <a:rPr lang="en-US" dirty="0"/>
              <a:t>Complete versions of all code in this lecture is available from the 213 schedule page. </a:t>
            </a:r>
          </a:p>
          <a:p>
            <a:pPr lvl="1"/>
            <a:r>
              <a:rPr lang="en-US" b="1" dirty="0">
                <a:latin typeface="Courier New"/>
                <a:cs typeface="Courier New"/>
              </a:rPr>
              <a:t>http://</a:t>
            </a:r>
            <a:r>
              <a:rPr lang="en-US" b="1" dirty="0" err="1">
                <a:latin typeface="Courier New"/>
                <a:cs typeface="Courier New"/>
              </a:rPr>
              <a:t>www.cs.cmu.edu</a:t>
            </a:r>
            <a:r>
              <a:rPr lang="en-US" b="1" dirty="0">
                <a:latin typeface="Courier New"/>
                <a:cs typeface="Courier New"/>
              </a:rPr>
              <a:t>/~213/</a:t>
            </a:r>
            <a:r>
              <a:rPr lang="en-US" b="1" dirty="0" err="1">
                <a:latin typeface="Courier New"/>
                <a:cs typeface="Courier New"/>
              </a:rPr>
              <a:t>schedule.html</a:t>
            </a:r>
            <a:endParaRPr lang="en-US" b="1" dirty="0">
              <a:latin typeface="Courier New"/>
              <a:cs typeface="Courier New"/>
            </a:endParaRPr>
          </a:p>
          <a:p>
            <a:pPr lvl="1"/>
            <a:r>
              <a:rPr lang="en-US" dirty="0" err="1"/>
              <a:t>csapp</a:t>
            </a:r>
            <a:r>
              <a:rPr lang="en-US" dirty="0"/>
              <a:t>.{.</a:t>
            </a:r>
            <a:r>
              <a:rPr lang="en-US" dirty="0" err="1"/>
              <a:t>c,h</a:t>
            </a:r>
            <a:r>
              <a:rPr lang="en-US" dirty="0"/>
              <a:t>}, </a:t>
            </a:r>
            <a:r>
              <a:rPr lang="en-US" dirty="0" err="1"/>
              <a:t>hostinfo.c</a:t>
            </a:r>
            <a:r>
              <a:rPr lang="en-US" dirty="0"/>
              <a:t>, </a:t>
            </a:r>
            <a:r>
              <a:rPr lang="en-US" dirty="0" err="1"/>
              <a:t>echoclient.c</a:t>
            </a:r>
            <a:r>
              <a:rPr lang="en-US" dirty="0"/>
              <a:t>, </a:t>
            </a:r>
            <a:r>
              <a:rPr lang="en-US" dirty="0" err="1"/>
              <a:t>echoserveri.c</a:t>
            </a:r>
            <a:r>
              <a:rPr lang="en-US" dirty="0"/>
              <a:t>, </a:t>
            </a:r>
            <a:r>
              <a:rPr lang="en-US" dirty="0" err="1"/>
              <a:t>tiny.c</a:t>
            </a:r>
            <a:r>
              <a:rPr lang="en-US" dirty="0"/>
              <a:t>, </a:t>
            </a:r>
            <a:r>
              <a:rPr lang="en-US" dirty="0" err="1"/>
              <a:t>adder.c</a:t>
            </a:r>
            <a:endParaRPr lang="en-US" dirty="0"/>
          </a:p>
          <a:p>
            <a:pPr lvl="1"/>
            <a:r>
              <a:rPr lang="en-US" dirty="0"/>
              <a:t>You can use any of this code in your assignments.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37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417514"/>
            <a:ext cx="6934200" cy="573087"/>
          </a:xfrm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Web History</a:t>
            </a:r>
          </a:p>
        </p:txBody>
      </p:sp>
      <p:sp>
        <p:nvSpPr>
          <p:cNvPr id="86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1989:</a:t>
            </a:r>
          </a:p>
          <a:p>
            <a:pPr lvl="1"/>
            <a:r>
              <a:rPr lang="en-US" sz="2200" dirty="0"/>
              <a:t>Tim Berners-Lee (CERN) writes internal proposal to develop a distributed hypertext system</a:t>
            </a:r>
          </a:p>
          <a:p>
            <a:pPr lvl="2"/>
            <a:r>
              <a:rPr lang="en-US" dirty="0"/>
              <a:t>Connects “a web of notes with links”</a:t>
            </a:r>
          </a:p>
          <a:p>
            <a:pPr lvl="2"/>
            <a:r>
              <a:rPr lang="en-US" dirty="0"/>
              <a:t>Intended to help CERN physicists in large projects share and manage information </a:t>
            </a:r>
          </a:p>
          <a:p>
            <a:r>
              <a:rPr lang="en-US" dirty="0"/>
              <a:t>1990:</a:t>
            </a:r>
          </a:p>
          <a:p>
            <a:pPr lvl="1"/>
            <a:r>
              <a:rPr lang="en-US" sz="2200" dirty="0"/>
              <a:t>Tim BL writes a graphical browser for Next machines</a:t>
            </a:r>
          </a:p>
        </p:txBody>
      </p:sp>
    </p:spTree>
    <p:extLst>
      <p:ext uri="{BB962C8B-B14F-4D97-AF65-F5344CB8AC3E}">
        <p14:creationId xmlns:p14="http://schemas.microsoft.com/office/powerpoint/2010/main" val="2615081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417514"/>
            <a:ext cx="5943600" cy="573087"/>
          </a:xfrm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Web History (cont)</a:t>
            </a:r>
          </a:p>
        </p:txBody>
      </p:sp>
      <p:sp>
        <p:nvSpPr>
          <p:cNvPr id="75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14514" y="1220788"/>
            <a:ext cx="8472487" cy="5224462"/>
          </a:xfrm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1992</a:t>
            </a:r>
          </a:p>
          <a:p>
            <a:pPr lvl="1"/>
            <a:r>
              <a:rPr lang="en-US" sz="2200" dirty="0"/>
              <a:t>NCSA server released</a:t>
            </a:r>
          </a:p>
          <a:p>
            <a:pPr lvl="1"/>
            <a:r>
              <a:rPr lang="en-US" sz="2200" dirty="0"/>
              <a:t>26 WWW servers worldwide</a:t>
            </a:r>
          </a:p>
          <a:p>
            <a:r>
              <a:rPr lang="en-US" dirty="0"/>
              <a:t>1993</a:t>
            </a:r>
          </a:p>
          <a:p>
            <a:pPr lvl="1"/>
            <a:r>
              <a:rPr lang="en-US" sz="2200" dirty="0"/>
              <a:t>Marc Andreessen releases first version of NCSA Mosaic browser</a:t>
            </a:r>
          </a:p>
          <a:p>
            <a:pPr lvl="1"/>
            <a:r>
              <a:rPr lang="en-US" sz="2200" dirty="0"/>
              <a:t>Mosaic version released for (Windows, Mac, Unix)</a:t>
            </a:r>
          </a:p>
          <a:p>
            <a:pPr lvl="1"/>
            <a:r>
              <a:rPr lang="en-US" sz="2200" dirty="0"/>
              <a:t>Web (port 80) traffic at 1% of NSFNET backbone traffic</a:t>
            </a:r>
          </a:p>
          <a:p>
            <a:pPr lvl="1"/>
            <a:r>
              <a:rPr lang="en-US" sz="2200" dirty="0"/>
              <a:t>Over 200 WWW servers worldwide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dirty="0"/>
              <a:t>1994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sz="2200" dirty="0"/>
              <a:t>Andreessen and colleagues leave NCSA to form “Mosaic Communications Corp” (predecessor to Netscape)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950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Tiny Web Server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Tiny Web server described in text</a:t>
            </a:r>
          </a:p>
          <a:p>
            <a:pPr lvl="1"/>
            <a:r>
              <a:rPr lang="en-US" sz="2200" dirty="0"/>
              <a:t>Tiny is a sequential Web server</a:t>
            </a:r>
          </a:p>
          <a:p>
            <a:pPr lvl="1"/>
            <a:r>
              <a:rPr lang="en-US" sz="2200" dirty="0"/>
              <a:t>Serves static and dynamic content to real browsers</a:t>
            </a:r>
          </a:p>
          <a:p>
            <a:pPr lvl="2"/>
            <a:r>
              <a:rPr lang="en-US" dirty="0"/>
              <a:t>text files, HTML files, GIF, PNG, and JPEG images</a:t>
            </a:r>
          </a:p>
          <a:p>
            <a:pPr lvl="1"/>
            <a:r>
              <a:rPr lang="en-US" sz="2200" dirty="0"/>
              <a:t>239 lines of commented C code</a:t>
            </a:r>
          </a:p>
          <a:p>
            <a:pPr lvl="1"/>
            <a:r>
              <a:rPr lang="en-US" sz="2200" dirty="0"/>
              <a:t>Not as complete or robust as a real Web server</a:t>
            </a:r>
          </a:p>
          <a:p>
            <a:pPr lvl="2"/>
            <a:r>
              <a:rPr lang="en-US" sz="2200" dirty="0"/>
              <a:t>You can break it with poorly-formed HTTP requests (e.g., terminate lines with “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2200" dirty="0"/>
              <a:t>” instead of “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\r\n</a:t>
            </a:r>
            <a:r>
              <a:rPr lang="en-US" sz="2200" dirty="0"/>
              <a:t>”)</a:t>
            </a:r>
          </a:p>
        </p:txBody>
      </p:sp>
    </p:spTree>
    <p:extLst>
      <p:ext uri="{BB962C8B-B14F-4D97-AF65-F5344CB8AC3E}">
        <p14:creationId xmlns:p14="http://schemas.microsoft.com/office/powerpoint/2010/main" val="9689782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417514"/>
            <a:ext cx="6586538" cy="573087"/>
          </a:xfrm>
        </p:spPr>
        <p:txBody>
          <a:bodyPr/>
          <a:lstStyle/>
          <a:p>
            <a:r>
              <a:rPr lang="en-US"/>
              <a:t>HTTP Versions</a:t>
            </a:r>
          </a:p>
        </p:txBody>
      </p:sp>
      <p:sp>
        <p:nvSpPr>
          <p:cNvPr id="871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20876" y="1362075"/>
            <a:ext cx="8213725" cy="4972050"/>
          </a:xfrm>
        </p:spPr>
        <p:txBody>
          <a:bodyPr/>
          <a:lstStyle/>
          <a:p>
            <a:r>
              <a:rPr lang="en-US" dirty="0"/>
              <a:t>Major differences between HTTP/1.1 and HTTP/1.0</a:t>
            </a:r>
          </a:p>
          <a:p>
            <a:pPr lvl="1"/>
            <a:r>
              <a:rPr lang="en-US" dirty="0"/>
              <a:t>HTTP/1.0 uses a new connection for each transaction</a:t>
            </a:r>
          </a:p>
          <a:p>
            <a:pPr lvl="1"/>
            <a:r>
              <a:rPr lang="en-US" dirty="0"/>
              <a:t>HTTP/1.1 also supports </a:t>
            </a:r>
            <a:r>
              <a:rPr lang="en-US" i="1" dirty="0"/>
              <a:t>persistent connections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multiple transactions over the same connection</a:t>
            </a:r>
          </a:p>
          <a:p>
            <a:pPr lvl="2"/>
            <a:r>
              <a:rPr lang="en-US" dirty="0">
                <a:latin typeface="Courier New" pitchFamily="49" charset="0"/>
              </a:rPr>
              <a:t>Connection: Keep-Alive</a:t>
            </a:r>
          </a:p>
          <a:p>
            <a:pPr lvl="1"/>
            <a:r>
              <a:rPr lang="en-US" dirty="0"/>
              <a:t>HTTP/1.1 requires </a:t>
            </a:r>
            <a:r>
              <a:rPr lang="en-US" dirty="0">
                <a:latin typeface="Courier New" pitchFamily="49" charset="0"/>
              </a:rPr>
              <a:t>HOST</a:t>
            </a:r>
            <a:r>
              <a:rPr lang="en-US" dirty="0"/>
              <a:t> header</a:t>
            </a:r>
          </a:p>
          <a:p>
            <a:pPr lvl="2"/>
            <a:r>
              <a:rPr lang="en-US" dirty="0">
                <a:latin typeface="Courier New" pitchFamily="49" charset="0"/>
              </a:rPr>
              <a:t>Host: www.cmu.edu</a:t>
            </a:r>
          </a:p>
          <a:p>
            <a:pPr lvl="2"/>
            <a:r>
              <a:rPr lang="en-US" dirty="0"/>
              <a:t>Makes it possible to host multiple websites at single Internet host</a:t>
            </a:r>
          </a:p>
          <a:p>
            <a:pPr lvl="1"/>
            <a:r>
              <a:rPr lang="en-US" dirty="0"/>
              <a:t>HTTP/1.1 supports </a:t>
            </a:r>
            <a:r>
              <a:rPr lang="en-US" i="1" dirty="0"/>
              <a:t>chunked encoding</a:t>
            </a:r>
            <a:endParaRPr lang="en-US" dirty="0"/>
          </a:p>
          <a:p>
            <a:pPr lvl="2"/>
            <a:r>
              <a:rPr lang="en-US" dirty="0">
                <a:latin typeface="Courier New"/>
                <a:cs typeface="Courier New"/>
              </a:rPr>
              <a:t>Transfer-Encoding: chunked</a:t>
            </a:r>
          </a:p>
          <a:p>
            <a:pPr lvl="1"/>
            <a:r>
              <a:rPr lang="en-US" dirty="0"/>
              <a:t>HTTP/1.1 adds additional support for caching</a:t>
            </a:r>
          </a:p>
        </p:txBody>
      </p:sp>
    </p:spTree>
    <p:extLst>
      <p:ext uri="{BB962C8B-B14F-4D97-AF65-F5344CB8AC3E}">
        <p14:creationId xmlns:p14="http://schemas.microsoft.com/office/powerpoint/2010/main" val="10114797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334964"/>
            <a:ext cx="8382000" cy="1112837"/>
          </a:xfrm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Courier New" pitchFamily="49" charset="0"/>
              </a:rPr>
              <a:t>GET</a:t>
            </a:r>
            <a:r>
              <a:rPr lang="en-US" dirty="0"/>
              <a:t> Request to Apache Server</a:t>
            </a:r>
            <a:br>
              <a:rPr lang="en-US" dirty="0"/>
            </a:br>
            <a:r>
              <a:rPr lang="en-US" dirty="0"/>
              <a:t>From Firefox Browser</a:t>
            </a:r>
          </a:p>
        </p:txBody>
      </p:sp>
      <p:sp>
        <p:nvSpPr>
          <p:cNvPr id="769027" name="Rectangle 3"/>
          <p:cNvSpPr>
            <a:spLocks noChangeArrowheads="1"/>
          </p:cNvSpPr>
          <p:nvPr/>
        </p:nvSpPr>
        <p:spPr bwMode="auto">
          <a:xfrm>
            <a:off x="1676400" y="2209800"/>
            <a:ext cx="8839200" cy="341631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1430" tIns="45716" rIns="91430" bIns="45716" anchor="ctr">
            <a:spAutoFit/>
          </a:bodyPr>
          <a:lstStyle/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i="1" dirty="0">
                <a:solidFill>
                  <a:srgbClr val="000000"/>
                </a:solidFill>
                <a:latin typeface="Courier New" pitchFamily="49" charset="0"/>
              </a:rPr>
              <a:t>GET /~</a:t>
            </a:r>
            <a:r>
              <a:rPr lang="en-US" b="1" i="1" dirty="0" err="1">
                <a:solidFill>
                  <a:srgbClr val="000000"/>
                </a:solidFill>
                <a:latin typeface="Courier New" pitchFamily="49" charset="0"/>
              </a:rPr>
              <a:t>bryant</a:t>
            </a:r>
            <a:r>
              <a:rPr lang="en-US" b="1" i="1" dirty="0">
                <a:solidFill>
                  <a:srgbClr val="000000"/>
                </a:solidFill>
                <a:latin typeface="Courier New" pitchFamily="49" charset="0"/>
              </a:rPr>
              <a:t>/test.html HTTP/1.1</a:t>
            </a:r>
          </a:p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i="1" dirty="0">
                <a:solidFill>
                  <a:srgbClr val="000000"/>
                </a:solidFill>
                <a:latin typeface="Courier New" pitchFamily="49" charset="0"/>
              </a:rPr>
              <a:t>Host: www.cs.cmu.edu</a:t>
            </a:r>
          </a:p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User-Agent: Mozilla/5.0 (Windows; U; Windows NT 6.0; en-US; rv:1.9.2.11) Gecko/20101012 Firefox/3.6.11</a:t>
            </a:r>
          </a:p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Accept: text/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</a:rPr>
              <a:t>html,application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/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</a:rPr>
              <a:t>xhtml+xml,application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/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</a:rPr>
              <a:t>xml;q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=0.9,*/*;q=0.8</a:t>
            </a:r>
          </a:p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Accept-Language: en-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</a:rPr>
              <a:t>us,en;q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=0.5</a:t>
            </a:r>
          </a:p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Accept-Encoding: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</a:rPr>
              <a:t>gzip,deflate</a:t>
            </a:r>
            <a:endParaRPr lang="en-US" b="1" dirty="0">
              <a:solidFill>
                <a:srgbClr val="000000"/>
              </a:solidFill>
              <a:latin typeface="Courier New" pitchFamily="49" charset="0"/>
            </a:endParaRPr>
          </a:p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Accept-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</a:rPr>
              <a:t>Charset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: ISO-8859-1,utf-8;q=0.7,*;q=0.7</a:t>
            </a:r>
          </a:p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Keep-Alive: 115</a:t>
            </a:r>
          </a:p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Connection: keep-alive</a:t>
            </a:r>
          </a:p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CRLF (\r\n)</a:t>
            </a:r>
          </a:p>
        </p:txBody>
      </p:sp>
      <p:sp>
        <p:nvSpPr>
          <p:cNvPr id="775183" name="Rectangle 15"/>
          <p:cNvSpPr>
            <a:spLocks noChangeArrowheads="1"/>
          </p:cNvSpPr>
          <p:nvPr/>
        </p:nvSpPr>
        <p:spPr bwMode="auto">
          <a:xfrm>
            <a:off x="2286000" y="2209801"/>
            <a:ext cx="2590800" cy="36327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775184" name="Text Box 16"/>
          <p:cNvSpPr txBox="1">
            <a:spLocks noChangeArrowheads="1"/>
          </p:cNvSpPr>
          <p:nvPr/>
        </p:nvSpPr>
        <p:spPr bwMode="auto">
          <a:xfrm>
            <a:off x="2727325" y="1676401"/>
            <a:ext cx="4943982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Arial Narrow" pitchFamily="34" charset="0"/>
              </a:rPr>
              <a:t>URI is just the suffix, not the entire URL</a:t>
            </a:r>
          </a:p>
        </p:txBody>
      </p:sp>
    </p:spTree>
    <p:extLst>
      <p:ext uri="{BB962C8B-B14F-4D97-AF65-F5344CB8AC3E}">
        <p14:creationId xmlns:p14="http://schemas.microsoft.com/office/powerpoint/2010/main" val="1134911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34964"/>
            <a:ext cx="8534400" cy="573087"/>
          </a:xfrm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/>
          <a:p>
            <a:r>
              <a:rPr lang="en-US">
                <a:latin typeface="Courier New" pitchFamily="49" charset="0"/>
              </a:rPr>
              <a:t>GET</a:t>
            </a:r>
            <a:r>
              <a:rPr lang="en-US"/>
              <a:t> Response From Apache Server</a:t>
            </a:r>
          </a:p>
        </p:txBody>
      </p:sp>
      <p:sp>
        <p:nvSpPr>
          <p:cNvPr id="770051" name="Rectangle 3"/>
          <p:cNvSpPr>
            <a:spLocks noChangeArrowheads="1"/>
          </p:cNvSpPr>
          <p:nvPr/>
        </p:nvSpPr>
        <p:spPr bwMode="auto">
          <a:xfrm>
            <a:off x="1828800" y="1371601"/>
            <a:ext cx="8534400" cy="5078305"/>
          </a:xfrm>
          <a:prstGeom prst="rect">
            <a:avLst/>
          </a:prstGeom>
          <a:solidFill>
            <a:srgbClr val="E6E6E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1430" tIns="45716" rIns="91430" bIns="45716" anchor="ctr">
            <a:spAutoFit/>
          </a:bodyPr>
          <a:lstStyle/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HTTP/1.1 200 OK</a:t>
            </a:r>
          </a:p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Date: Fri, 29 Oct 2010 19:48:32 GMT</a:t>
            </a:r>
          </a:p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Server: Apache/2.2.14 (Unix)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</a:rPr>
              <a:t>mod_ssl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/2.2.14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</a:rPr>
              <a:t>OpenSSL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/0.9.7m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</a:rPr>
              <a:t>mod_pubcookie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/3.3.2b PHP/5.3.1</a:t>
            </a:r>
          </a:p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Accept-Ranges: bytes</a:t>
            </a:r>
          </a:p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Content-Length: 479</a:t>
            </a:r>
          </a:p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Keep-Alive: timeout=15, max=100</a:t>
            </a:r>
          </a:p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Connection: Keep-Alive</a:t>
            </a:r>
          </a:p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Content-Type: text/html</a:t>
            </a:r>
          </a:p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&lt;html&gt;</a:t>
            </a:r>
          </a:p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&lt;head&gt;&lt;title&gt;Some Tests&lt;/title&gt;&lt;/head&gt;</a:t>
            </a:r>
          </a:p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srgbClr val="000000"/>
              </a:solidFill>
              <a:latin typeface="Courier New" pitchFamily="49" charset="0"/>
            </a:endParaRPr>
          </a:p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&lt;body&gt;</a:t>
            </a:r>
          </a:p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&lt;h1&gt;Some Tests&lt;/h1&gt;</a:t>
            </a:r>
          </a:p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 . . .</a:t>
            </a:r>
          </a:p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&lt;/body&gt;</a:t>
            </a:r>
          </a:p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&lt;/html&gt;</a:t>
            </a:r>
          </a:p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srgbClr val="000000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7053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Transfer Mechanisms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Standard</a:t>
            </a:r>
          </a:p>
          <a:p>
            <a:pPr lvl="1"/>
            <a:r>
              <a:rPr lang="en-US" dirty="0"/>
              <a:t>Specify total length with content-length</a:t>
            </a:r>
          </a:p>
          <a:p>
            <a:pPr lvl="1"/>
            <a:r>
              <a:rPr lang="en-US" dirty="0"/>
              <a:t>Requires that program buffer entire message</a:t>
            </a:r>
          </a:p>
          <a:p>
            <a:r>
              <a:rPr lang="en-US" dirty="0"/>
              <a:t>Chunked</a:t>
            </a:r>
          </a:p>
          <a:p>
            <a:pPr lvl="1"/>
            <a:r>
              <a:rPr lang="en-US" dirty="0"/>
              <a:t>Break into blocks</a:t>
            </a:r>
          </a:p>
          <a:p>
            <a:pPr lvl="1"/>
            <a:r>
              <a:rPr lang="en-US" dirty="0"/>
              <a:t>Prefix each block with number of bytes (Hex coded)</a:t>
            </a:r>
          </a:p>
        </p:txBody>
      </p:sp>
    </p:spTree>
    <p:extLst>
      <p:ext uri="{BB962C8B-B14F-4D97-AF65-F5344CB8AC3E}">
        <p14:creationId xmlns:p14="http://schemas.microsoft.com/office/powerpoint/2010/main" val="27651604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282" name="Rectangle 2"/>
          <p:cNvSpPr>
            <a:spLocks noGrp="1" noChangeArrowheads="1"/>
          </p:cNvSpPr>
          <p:nvPr>
            <p:ph type="title"/>
          </p:nvPr>
        </p:nvSpPr>
        <p:spPr>
          <a:xfrm>
            <a:off x="1881763" y="304800"/>
            <a:ext cx="7591425" cy="762000"/>
          </a:xfrm>
        </p:spPr>
        <p:txBody>
          <a:bodyPr/>
          <a:lstStyle/>
          <a:p>
            <a:r>
              <a:rPr lang="en-US" dirty="0"/>
              <a:t>Chunked Encoding Example</a:t>
            </a:r>
          </a:p>
        </p:txBody>
      </p:sp>
      <p:sp>
        <p:nvSpPr>
          <p:cNvPr id="865283" name="Rectangle 3"/>
          <p:cNvSpPr>
            <a:spLocks noChangeArrowheads="1"/>
          </p:cNvSpPr>
          <p:nvPr/>
        </p:nvSpPr>
        <p:spPr bwMode="auto">
          <a:xfrm>
            <a:off x="2209800" y="990601"/>
            <a:ext cx="8382000" cy="5478415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0" tIns="45716" rIns="91430" bIns="45716" anchor="ctr">
            <a:spAutoFit/>
          </a:bodyPr>
          <a:lstStyle/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</a:rPr>
              <a:t>HTTP/1.1 200 OK\n</a:t>
            </a:r>
          </a:p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</a:rPr>
              <a:t>Date: Sun, 31 Oct 2010 20:47:48 GMT\n</a:t>
            </a:r>
          </a:p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</a:rPr>
              <a:t>Server: Apache/1.3.41 (Unix)\n </a:t>
            </a:r>
          </a:p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</a:rPr>
              <a:t>Keep-Alive: timeout=15, max=100\n</a:t>
            </a:r>
          </a:p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</a:rPr>
              <a:t>Connection: Keep-Alive\n</a:t>
            </a:r>
          </a:p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</a:rPr>
              <a:t>Transfer-Encoding: chunked\n</a:t>
            </a:r>
          </a:p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</a:rPr>
              <a:t>Content-Type: text/html\n</a:t>
            </a:r>
          </a:p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</a:rPr>
              <a:t>\r\n</a:t>
            </a:r>
          </a:p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</a:rPr>
              <a:t>d75\r\n</a:t>
            </a:r>
          </a:p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</a:rPr>
              <a:t>&lt;html&gt;</a:t>
            </a:r>
          </a:p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</a:rPr>
              <a:t>&lt;head&gt;</a:t>
            </a:r>
          </a:p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</a:rPr>
              <a:t>.&lt;link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</a:rPr>
              <a:t>href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</a:rPr>
              <a:t>="http://www.cs.cmu.edu/style/calendar.css"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</a:rPr>
              <a:t>rel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</a:rPr>
              <a:t>="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</a:rPr>
              <a:t>stylesheet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</a:rPr>
              <a:t>" type="text/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</a:rPr>
              <a:t>css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</a:rPr>
              <a:t>"&gt;</a:t>
            </a:r>
          </a:p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</a:rPr>
              <a:t>&lt;/head&gt;</a:t>
            </a:r>
          </a:p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</a:rPr>
              <a:t>&lt;body id="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</a:rPr>
              <a:t>calendar_body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</a:rPr>
              <a:t>"&gt;</a:t>
            </a:r>
          </a:p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endParaRPr lang="en-US" sz="1400" b="1" dirty="0">
              <a:solidFill>
                <a:srgbClr val="000000"/>
              </a:solidFill>
              <a:latin typeface="Courier New" pitchFamily="49" charset="0"/>
            </a:endParaRPr>
          </a:p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</a:rPr>
              <a:t>&lt;div id='calendar'&gt;&lt;table width='100%'  border='0'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</a:rPr>
              <a:t>cellpadding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</a:rPr>
              <a:t>='0'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</a:rPr>
              <a:t>cellspacing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</a:rPr>
              <a:t>='1' id='cal'&gt;</a:t>
            </a:r>
          </a:p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endParaRPr lang="en-US" sz="1400" b="1" dirty="0">
              <a:solidFill>
                <a:srgbClr val="000000"/>
              </a:solidFill>
              <a:latin typeface="Courier New" pitchFamily="49" charset="0"/>
            </a:endParaRPr>
          </a:p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</a:rPr>
              <a:t> . . .</a:t>
            </a:r>
          </a:p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</a:rPr>
              <a:t>&lt;/body&gt;</a:t>
            </a:r>
          </a:p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</a:rPr>
              <a:t>&lt;/html&gt;</a:t>
            </a:r>
          </a:p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</a:rPr>
              <a:t>\r\n</a:t>
            </a:r>
          </a:p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</a:rPr>
              <a:t>0\r\n</a:t>
            </a:r>
          </a:p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</a:rPr>
              <a:t>\r\n</a:t>
            </a:r>
          </a:p>
        </p:txBody>
      </p:sp>
      <p:sp>
        <p:nvSpPr>
          <p:cNvPr id="865284" name="Rectangle 4"/>
          <p:cNvSpPr>
            <a:spLocks noChangeArrowheads="1"/>
          </p:cNvSpPr>
          <p:nvPr/>
        </p:nvSpPr>
        <p:spPr bwMode="auto">
          <a:xfrm>
            <a:off x="2209800" y="2664769"/>
            <a:ext cx="990600" cy="46166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865285" name="AutoShape 5"/>
          <p:cNvSpPr>
            <a:spLocks/>
          </p:cNvSpPr>
          <p:nvPr/>
        </p:nvSpPr>
        <p:spPr bwMode="auto">
          <a:xfrm>
            <a:off x="1828800" y="3048001"/>
            <a:ext cx="304800" cy="2891135"/>
          </a:xfrm>
          <a:prstGeom prst="leftBrace">
            <a:avLst>
              <a:gd name="adj1" fmla="val 139583"/>
              <a:gd name="adj2" fmla="val 50000"/>
            </a:avLst>
          </a:prstGeom>
          <a:noFill/>
          <a:ln w="28575">
            <a:solidFill>
              <a:srgbClr val="00CC66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865286" name="AutoShape 6"/>
          <p:cNvSpPr>
            <a:spLocks/>
          </p:cNvSpPr>
          <p:nvPr/>
        </p:nvSpPr>
        <p:spPr bwMode="auto">
          <a:xfrm>
            <a:off x="1828800" y="5889873"/>
            <a:ext cx="304800" cy="479524"/>
          </a:xfrm>
          <a:prstGeom prst="leftBrace">
            <a:avLst>
              <a:gd name="adj1" fmla="val 10417"/>
              <a:gd name="adj2" fmla="val 50000"/>
            </a:avLst>
          </a:prstGeom>
          <a:noFill/>
          <a:ln w="28575">
            <a:solidFill>
              <a:srgbClr val="00CC66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865287" name="Rectangle 7"/>
          <p:cNvSpPr>
            <a:spLocks noChangeArrowheads="1"/>
          </p:cNvSpPr>
          <p:nvPr/>
        </p:nvSpPr>
        <p:spPr bwMode="auto">
          <a:xfrm>
            <a:off x="2209800" y="5860704"/>
            <a:ext cx="990600" cy="46166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865288" name="Text Box 8"/>
          <p:cNvSpPr txBox="1">
            <a:spLocks noChangeArrowheads="1"/>
          </p:cNvSpPr>
          <p:nvPr/>
        </p:nvSpPr>
        <p:spPr bwMode="auto">
          <a:xfrm>
            <a:off x="3276600" y="2711451"/>
            <a:ext cx="4043094" cy="461665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FFFFFF"/>
                </a:solidFill>
                <a:latin typeface="Arial Narrow" pitchFamily="34" charset="0"/>
              </a:rPr>
              <a:t>First Chunk: 0xd75 = 3445 bytes</a:t>
            </a:r>
          </a:p>
        </p:txBody>
      </p:sp>
      <p:sp>
        <p:nvSpPr>
          <p:cNvPr id="865289" name="Text Box 9"/>
          <p:cNvSpPr txBox="1">
            <a:spLocks noChangeArrowheads="1"/>
          </p:cNvSpPr>
          <p:nvPr/>
        </p:nvSpPr>
        <p:spPr bwMode="auto">
          <a:xfrm>
            <a:off x="3276600" y="5862936"/>
            <a:ext cx="6400800" cy="461665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FFFFFF"/>
                </a:solidFill>
                <a:latin typeface="Arial Narrow" pitchFamily="34" charset="0"/>
              </a:rPr>
              <a:t>Second Chunk: 0 bytes (indicates last chunk)</a:t>
            </a:r>
          </a:p>
        </p:txBody>
      </p:sp>
    </p:spTree>
    <p:extLst>
      <p:ext uri="{BB962C8B-B14F-4D97-AF65-F5344CB8AC3E}">
        <p14:creationId xmlns:p14="http://schemas.microsoft.com/office/powerpoint/2010/main" val="1589375026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Proxies</a:t>
            </a:r>
          </a:p>
        </p:txBody>
      </p:sp>
      <p:sp>
        <p:nvSpPr>
          <p:cNvPr id="78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14514" y="1220788"/>
            <a:ext cx="8701087" cy="3960812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i="1" dirty="0">
                <a:solidFill>
                  <a:srgbClr val="FF0000"/>
                </a:solidFill>
              </a:rPr>
              <a:t>proxy </a:t>
            </a:r>
            <a:r>
              <a:rPr lang="en-US" dirty="0">
                <a:solidFill>
                  <a:srgbClr val="000000"/>
                </a:solidFill>
              </a:rPr>
              <a:t>is an intermediary between a client and an </a:t>
            </a:r>
            <a:r>
              <a:rPr lang="en-US" i="1" dirty="0">
                <a:solidFill>
                  <a:srgbClr val="FF0000"/>
                </a:solidFill>
              </a:rPr>
              <a:t>origin server</a:t>
            </a:r>
            <a:endParaRPr lang="en-US" i="1" dirty="0">
              <a:solidFill>
                <a:srgbClr val="000000"/>
              </a:solidFill>
            </a:endParaRPr>
          </a:p>
          <a:p>
            <a:pPr lvl="1"/>
            <a:r>
              <a:rPr lang="en-US" dirty="0">
                <a:solidFill>
                  <a:srgbClr val="000000"/>
                </a:solidFill>
              </a:rPr>
              <a:t>To the client, the proxy acts like a server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To the server, the proxy acts like a client</a:t>
            </a:r>
          </a:p>
        </p:txBody>
      </p:sp>
      <p:sp>
        <p:nvSpPr>
          <p:cNvPr id="788484" name="Oval 4"/>
          <p:cNvSpPr>
            <a:spLocks noChangeArrowheads="1"/>
          </p:cNvSpPr>
          <p:nvPr/>
        </p:nvSpPr>
        <p:spPr bwMode="auto">
          <a:xfrm>
            <a:off x="2057401" y="3324226"/>
            <a:ext cx="1065213" cy="989013"/>
          </a:xfrm>
          <a:prstGeom prst="ellipse">
            <a:avLst/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alibri"/>
              </a:rPr>
              <a:t>Client</a:t>
            </a:r>
          </a:p>
        </p:txBody>
      </p:sp>
      <p:sp>
        <p:nvSpPr>
          <p:cNvPr id="788485" name="Oval 5"/>
          <p:cNvSpPr>
            <a:spLocks noChangeArrowheads="1"/>
          </p:cNvSpPr>
          <p:nvPr/>
        </p:nvSpPr>
        <p:spPr bwMode="auto">
          <a:xfrm>
            <a:off x="5105401" y="3324226"/>
            <a:ext cx="1065213" cy="989013"/>
          </a:xfrm>
          <a:prstGeom prst="ellipse">
            <a:avLst/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alibri"/>
              </a:rPr>
              <a:t>Proxy</a:t>
            </a:r>
          </a:p>
        </p:txBody>
      </p:sp>
      <p:sp>
        <p:nvSpPr>
          <p:cNvPr id="788487" name="Oval 7"/>
          <p:cNvSpPr>
            <a:spLocks noChangeArrowheads="1"/>
          </p:cNvSpPr>
          <p:nvPr/>
        </p:nvSpPr>
        <p:spPr bwMode="auto">
          <a:xfrm>
            <a:off x="8154988" y="3322638"/>
            <a:ext cx="1065212" cy="989012"/>
          </a:xfrm>
          <a:prstGeom prst="ellipse">
            <a:avLst/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alibri"/>
              </a:rPr>
              <a:t>Origin</a:t>
            </a:r>
          </a:p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alibri"/>
              </a:rPr>
              <a:t>Server</a:t>
            </a:r>
          </a:p>
        </p:txBody>
      </p:sp>
      <p:sp>
        <p:nvSpPr>
          <p:cNvPr id="788486" name="Line 6"/>
          <p:cNvSpPr>
            <a:spLocks noChangeShapeType="1"/>
          </p:cNvSpPr>
          <p:nvPr/>
        </p:nvSpPr>
        <p:spPr bwMode="auto">
          <a:xfrm>
            <a:off x="3124200" y="3551238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1577" tIns="45789" rIns="91577" bIns="45789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8496" name="Text Box 16"/>
          <p:cNvSpPr txBox="1">
            <a:spLocks noChangeArrowheads="1"/>
          </p:cNvSpPr>
          <p:nvPr/>
        </p:nvSpPr>
        <p:spPr bwMode="auto">
          <a:xfrm>
            <a:off x="3184525" y="3124200"/>
            <a:ext cx="193244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Calibri"/>
              </a:rPr>
              <a:t>1. Client request</a:t>
            </a:r>
          </a:p>
        </p:txBody>
      </p:sp>
      <p:sp>
        <p:nvSpPr>
          <p:cNvPr id="788493" name="Line 13"/>
          <p:cNvSpPr>
            <a:spLocks noChangeShapeType="1"/>
          </p:cNvSpPr>
          <p:nvPr/>
        </p:nvSpPr>
        <p:spPr bwMode="auto">
          <a:xfrm>
            <a:off x="6172200" y="3551238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1577" tIns="45789" rIns="91577" bIns="45789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8497" name="Text Box 17"/>
          <p:cNvSpPr txBox="1">
            <a:spLocks noChangeArrowheads="1"/>
          </p:cNvSpPr>
          <p:nvPr/>
        </p:nvSpPr>
        <p:spPr bwMode="auto">
          <a:xfrm>
            <a:off x="6192839" y="3138488"/>
            <a:ext cx="1919917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00"/>
                </a:solidFill>
                <a:latin typeface="Calibri"/>
              </a:rPr>
              <a:t>2. Proxy request</a:t>
            </a:r>
          </a:p>
        </p:txBody>
      </p:sp>
      <p:sp>
        <p:nvSpPr>
          <p:cNvPr id="788494" name="Line 14"/>
          <p:cNvSpPr>
            <a:spLocks noChangeShapeType="1"/>
          </p:cNvSpPr>
          <p:nvPr/>
        </p:nvSpPr>
        <p:spPr bwMode="auto">
          <a:xfrm>
            <a:off x="6096000" y="4008438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lIns="91577" tIns="45789" rIns="91577" bIns="45789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8498" name="Text Box 18"/>
          <p:cNvSpPr txBox="1">
            <a:spLocks noChangeArrowheads="1"/>
          </p:cNvSpPr>
          <p:nvPr/>
        </p:nvSpPr>
        <p:spPr bwMode="auto">
          <a:xfrm>
            <a:off x="6248400" y="4084638"/>
            <a:ext cx="2149472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00"/>
                </a:solidFill>
                <a:latin typeface="Calibri"/>
              </a:rPr>
              <a:t>3. Server response</a:t>
            </a:r>
          </a:p>
        </p:txBody>
      </p:sp>
      <p:sp>
        <p:nvSpPr>
          <p:cNvPr id="788495" name="Line 15"/>
          <p:cNvSpPr>
            <a:spLocks noChangeShapeType="1"/>
          </p:cNvSpPr>
          <p:nvPr/>
        </p:nvSpPr>
        <p:spPr bwMode="auto">
          <a:xfrm>
            <a:off x="3048000" y="4008438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lIns="91577" tIns="45789" rIns="91577" bIns="45789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8499" name="Text Box 19"/>
          <p:cNvSpPr txBox="1">
            <a:spLocks noChangeArrowheads="1"/>
          </p:cNvSpPr>
          <p:nvPr/>
        </p:nvSpPr>
        <p:spPr bwMode="auto">
          <a:xfrm>
            <a:off x="3175000" y="4084638"/>
            <a:ext cx="207120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Calibri"/>
              </a:rPr>
              <a:t>4. Proxy response</a:t>
            </a:r>
          </a:p>
        </p:txBody>
      </p:sp>
    </p:spTree>
    <p:extLst>
      <p:ext uri="{BB962C8B-B14F-4D97-AF65-F5344CB8AC3E}">
        <p14:creationId xmlns:p14="http://schemas.microsoft.com/office/powerpoint/2010/main" val="2169193404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5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Proxies?</a:t>
            </a:r>
          </a:p>
        </p:txBody>
      </p:sp>
      <p:sp>
        <p:nvSpPr>
          <p:cNvPr id="78950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814514" y="1220789"/>
            <a:ext cx="8620125" cy="1652587"/>
          </a:xfrm>
        </p:spPr>
        <p:txBody>
          <a:bodyPr/>
          <a:lstStyle/>
          <a:p>
            <a:r>
              <a:rPr lang="en-US" dirty="0"/>
              <a:t>Can perform useful functions as requests and responses pass by</a:t>
            </a:r>
          </a:p>
          <a:p>
            <a:pPr lvl="1"/>
            <a:r>
              <a:rPr lang="en-US" dirty="0"/>
              <a:t>Examples: Caching, logging, </a:t>
            </a:r>
            <a:r>
              <a:rPr lang="en-US" dirty="0" err="1"/>
              <a:t>anonymization</a:t>
            </a:r>
            <a:r>
              <a:rPr lang="en-US" dirty="0"/>
              <a:t>, filtering, </a:t>
            </a:r>
            <a:r>
              <a:rPr lang="en-US" dirty="0" err="1"/>
              <a:t>transcoding</a:t>
            </a:r>
            <a:endParaRPr lang="en-US" dirty="0"/>
          </a:p>
        </p:txBody>
      </p:sp>
      <p:sp>
        <p:nvSpPr>
          <p:cNvPr id="789508" name="Oval 1028"/>
          <p:cNvSpPr>
            <a:spLocks noChangeArrowheads="1"/>
          </p:cNvSpPr>
          <p:nvPr/>
        </p:nvSpPr>
        <p:spPr bwMode="auto">
          <a:xfrm>
            <a:off x="2152651" y="3000376"/>
            <a:ext cx="1065213" cy="989013"/>
          </a:xfrm>
          <a:prstGeom prst="ellipse">
            <a:avLst/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alibri"/>
              </a:rPr>
              <a:t>Client</a:t>
            </a:r>
          </a:p>
          <a:p>
            <a:pPr algn="ctr"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alibri"/>
              </a:rPr>
              <a:t>A</a:t>
            </a:r>
          </a:p>
        </p:txBody>
      </p:sp>
      <p:sp>
        <p:nvSpPr>
          <p:cNvPr id="789509" name="Oval 1029"/>
          <p:cNvSpPr>
            <a:spLocks noChangeArrowheads="1"/>
          </p:cNvSpPr>
          <p:nvPr/>
        </p:nvSpPr>
        <p:spPr bwMode="auto">
          <a:xfrm>
            <a:off x="5200651" y="3808413"/>
            <a:ext cx="1065213" cy="989012"/>
          </a:xfrm>
          <a:prstGeom prst="ellipse">
            <a:avLst/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alibri"/>
              </a:rPr>
              <a:t>Proxy</a:t>
            </a:r>
          </a:p>
          <a:p>
            <a:pPr algn="ctr"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alibri"/>
              </a:rPr>
              <a:t>cache</a:t>
            </a:r>
          </a:p>
        </p:txBody>
      </p:sp>
      <p:sp>
        <p:nvSpPr>
          <p:cNvPr id="789510" name="Oval 1030"/>
          <p:cNvSpPr>
            <a:spLocks noChangeArrowheads="1"/>
          </p:cNvSpPr>
          <p:nvPr/>
        </p:nvSpPr>
        <p:spPr bwMode="auto">
          <a:xfrm>
            <a:off x="9369426" y="3716338"/>
            <a:ext cx="1065213" cy="989012"/>
          </a:xfrm>
          <a:prstGeom prst="ellipse">
            <a:avLst/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alibri"/>
              </a:rPr>
              <a:t>Origin</a:t>
            </a:r>
          </a:p>
          <a:p>
            <a:pPr algn="ctr"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alibri"/>
              </a:rPr>
              <a:t>Server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3248026" y="3170239"/>
            <a:ext cx="2316163" cy="738187"/>
            <a:chOff x="1724025" y="3170238"/>
            <a:chExt cx="2316163" cy="738187"/>
          </a:xfrm>
        </p:grpSpPr>
        <p:sp>
          <p:nvSpPr>
            <p:cNvPr id="789512" name="Line 1032"/>
            <p:cNvSpPr>
              <a:spLocks noChangeShapeType="1"/>
            </p:cNvSpPr>
            <p:nvPr/>
          </p:nvSpPr>
          <p:spPr bwMode="auto">
            <a:xfrm>
              <a:off x="1724025" y="3419475"/>
              <a:ext cx="2157413" cy="4889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91577" tIns="45789" rIns="91577" bIns="45789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000000"/>
                </a:solidFill>
                <a:latin typeface="Arial Narrow" pitchFamily="34" charset="0"/>
              </a:endParaRPr>
            </a:p>
          </p:txBody>
        </p:sp>
        <p:sp>
          <p:nvSpPr>
            <p:cNvPr id="789513" name="Text Box 1033"/>
            <p:cNvSpPr txBox="1">
              <a:spLocks noChangeArrowheads="1"/>
            </p:cNvSpPr>
            <p:nvPr/>
          </p:nvSpPr>
          <p:spPr bwMode="auto">
            <a:xfrm>
              <a:off x="1952625" y="3170238"/>
              <a:ext cx="2087563" cy="3698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>
                  <a:solidFill>
                    <a:srgbClr val="000000"/>
                  </a:solidFill>
                  <a:latin typeface="Arial Narrow" pitchFamily="34" charset="0"/>
                </a:rPr>
                <a:t>Request </a:t>
              </a:r>
              <a:r>
                <a:rPr lang="en-US" b="1" dirty="0" err="1">
                  <a:solidFill>
                    <a:srgbClr val="000000"/>
                  </a:solidFill>
                  <a:latin typeface="Courier New" pitchFamily="49" charset="0"/>
                </a:rPr>
                <a:t>foo.html</a:t>
              </a:r>
              <a:endParaRPr lang="en-US" b="1" dirty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230938" y="3657601"/>
            <a:ext cx="3187700" cy="377831"/>
            <a:chOff x="4706938" y="3657600"/>
            <a:chExt cx="3187700" cy="377831"/>
          </a:xfrm>
        </p:grpSpPr>
        <p:sp>
          <p:nvSpPr>
            <p:cNvPr id="789515" name="Line 1035"/>
            <p:cNvSpPr>
              <a:spLocks noChangeShapeType="1"/>
            </p:cNvSpPr>
            <p:nvPr/>
          </p:nvSpPr>
          <p:spPr bwMode="auto">
            <a:xfrm>
              <a:off x="4706938" y="4035431"/>
              <a:ext cx="31877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91577" tIns="45789" rIns="91577" bIns="45789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000000"/>
                </a:solidFill>
                <a:latin typeface="Arial Narrow" pitchFamily="34" charset="0"/>
              </a:endParaRPr>
            </a:p>
          </p:txBody>
        </p:sp>
        <p:sp>
          <p:nvSpPr>
            <p:cNvPr id="789516" name="Text Box 1036"/>
            <p:cNvSpPr txBox="1">
              <a:spLocks noChangeArrowheads="1"/>
            </p:cNvSpPr>
            <p:nvPr/>
          </p:nvSpPr>
          <p:spPr bwMode="auto">
            <a:xfrm>
              <a:off x="5505451" y="3657600"/>
              <a:ext cx="2087563" cy="3698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>
                  <a:solidFill>
                    <a:srgbClr val="000000"/>
                  </a:solidFill>
                  <a:latin typeface="Arial Narrow" pitchFamily="34" charset="0"/>
                </a:rPr>
                <a:t>Request </a:t>
              </a:r>
              <a:r>
                <a:rPr lang="en-US" b="1" dirty="0" err="1">
                  <a:solidFill>
                    <a:srgbClr val="000000"/>
                  </a:solidFill>
                  <a:latin typeface="Courier New" pitchFamily="49" charset="0"/>
                </a:rPr>
                <a:t>foo.html</a:t>
              </a:r>
              <a:endParaRPr lang="en-US" b="1" dirty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6191250" y="4114801"/>
            <a:ext cx="3221038" cy="396881"/>
            <a:chOff x="4667250" y="4114800"/>
            <a:chExt cx="3221038" cy="396881"/>
          </a:xfrm>
        </p:grpSpPr>
        <p:sp>
          <p:nvSpPr>
            <p:cNvPr id="789518" name="Line 1038"/>
            <p:cNvSpPr>
              <a:spLocks noChangeShapeType="1"/>
            </p:cNvSpPr>
            <p:nvPr/>
          </p:nvSpPr>
          <p:spPr bwMode="auto">
            <a:xfrm>
              <a:off x="4667250" y="4492631"/>
              <a:ext cx="3221038" cy="190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lIns="91577" tIns="45789" rIns="91577" bIns="45789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000000"/>
                </a:solidFill>
                <a:latin typeface="Arial Narrow" pitchFamily="34" charset="0"/>
              </a:endParaRPr>
            </a:p>
          </p:txBody>
        </p:sp>
        <p:sp>
          <p:nvSpPr>
            <p:cNvPr id="789519" name="Text Box 1039"/>
            <p:cNvSpPr txBox="1">
              <a:spLocks noChangeArrowheads="1"/>
            </p:cNvSpPr>
            <p:nvPr/>
          </p:nvSpPr>
          <p:spPr bwMode="auto">
            <a:xfrm>
              <a:off x="5715000" y="4114800"/>
              <a:ext cx="1287463" cy="3698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 err="1">
                  <a:solidFill>
                    <a:srgbClr val="000000"/>
                  </a:solidFill>
                  <a:latin typeface="Courier New" pitchFamily="49" charset="0"/>
                </a:rPr>
                <a:t>foo.html</a:t>
              </a:r>
              <a:endParaRPr lang="en-US" b="1" dirty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103564" y="3667126"/>
            <a:ext cx="2097087" cy="615951"/>
            <a:chOff x="1579563" y="3667125"/>
            <a:chExt cx="2097087" cy="615951"/>
          </a:xfrm>
        </p:grpSpPr>
        <p:sp>
          <p:nvSpPr>
            <p:cNvPr id="789521" name="Line 1041"/>
            <p:cNvSpPr>
              <a:spLocks noChangeShapeType="1"/>
            </p:cNvSpPr>
            <p:nvPr/>
          </p:nvSpPr>
          <p:spPr bwMode="auto">
            <a:xfrm>
              <a:off x="1579563" y="3817938"/>
              <a:ext cx="2097087" cy="46513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lIns="91577" tIns="45789" rIns="91577" bIns="45789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000000"/>
                </a:solidFill>
                <a:latin typeface="Arial Narrow" pitchFamily="34" charset="0"/>
              </a:endParaRPr>
            </a:p>
          </p:txBody>
        </p:sp>
        <p:sp>
          <p:nvSpPr>
            <p:cNvPr id="789522" name="Text Box 1042"/>
            <p:cNvSpPr txBox="1">
              <a:spLocks noChangeArrowheads="1"/>
            </p:cNvSpPr>
            <p:nvPr/>
          </p:nvSpPr>
          <p:spPr bwMode="auto">
            <a:xfrm>
              <a:off x="2293938" y="3667125"/>
              <a:ext cx="1287462" cy="3698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 err="1">
                  <a:solidFill>
                    <a:srgbClr val="000000"/>
                  </a:solidFill>
                  <a:latin typeface="Courier New" pitchFamily="49" charset="0"/>
                </a:rPr>
                <a:t>foo.html</a:t>
              </a:r>
              <a:endParaRPr lang="en-US" b="1" dirty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</p:grpSp>
      <p:sp>
        <p:nvSpPr>
          <p:cNvPr id="789523" name="Oval 1043"/>
          <p:cNvSpPr>
            <a:spLocks noChangeArrowheads="1"/>
          </p:cNvSpPr>
          <p:nvPr/>
        </p:nvSpPr>
        <p:spPr bwMode="auto">
          <a:xfrm>
            <a:off x="2152651" y="4983163"/>
            <a:ext cx="1065213" cy="989012"/>
          </a:xfrm>
          <a:prstGeom prst="ellipse">
            <a:avLst/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alibri"/>
              </a:rPr>
              <a:t>Client</a:t>
            </a:r>
          </a:p>
          <a:p>
            <a:pPr algn="ctr"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alibri"/>
              </a:rPr>
              <a:t>B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2057400" y="4443413"/>
            <a:ext cx="3130550" cy="685800"/>
            <a:chOff x="533400" y="4443413"/>
            <a:chExt cx="3130550" cy="685800"/>
          </a:xfrm>
        </p:grpSpPr>
        <p:sp>
          <p:nvSpPr>
            <p:cNvPr id="789535" name="Line 1055"/>
            <p:cNvSpPr>
              <a:spLocks noChangeShapeType="1"/>
            </p:cNvSpPr>
            <p:nvPr/>
          </p:nvSpPr>
          <p:spPr bwMode="auto">
            <a:xfrm flipV="1">
              <a:off x="1552575" y="4443413"/>
              <a:ext cx="2111375" cy="685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91577" tIns="45789" rIns="91577" bIns="45789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000000"/>
                </a:solidFill>
                <a:latin typeface="Arial Narrow" pitchFamily="34" charset="0"/>
              </a:endParaRPr>
            </a:p>
          </p:txBody>
        </p:sp>
        <p:sp>
          <p:nvSpPr>
            <p:cNvPr id="789536" name="Text Box 1056"/>
            <p:cNvSpPr txBox="1">
              <a:spLocks noChangeArrowheads="1"/>
            </p:cNvSpPr>
            <p:nvPr/>
          </p:nvSpPr>
          <p:spPr bwMode="auto">
            <a:xfrm>
              <a:off x="533400" y="4489451"/>
              <a:ext cx="2087563" cy="3698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>
                  <a:solidFill>
                    <a:srgbClr val="000000"/>
                  </a:solidFill>
                  <a:latin typeface="Arial Narrow" pitchFamily="34" charset="0"/>
                </a:rPr>
                <a:t>Request </a:t>
              </a:r>
              <a:r>
                <a:rPr lang="en-US" b="1" dirty="0" err="1">
                  <a:solidFill>
                    <a:srgbClr val="000000"/>
                  </a:solidFill>
                  <a:latin typeface="Courier New" pitchFamily="49" charset="0"/>
                </a:rPr>
                <a:t>foo.html</a:t>
              </a:r>
              <a:endParaRPr lang="en-US" b="1" dirty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217864" y="4705350"/>
            <a:ext cx="2063751" cy="704850"/>
            <a:chOff x="1693863" y="4705350"/>
            <a:chExt cx="2063751" cy="704850"/>
          </a:xfrm>
        </p:grpSpPr>
        <p:sp>
          <p:nvSpPr>
            <p:cNvPr id="789537" name="Line 1057"/>
            <p:cNvSpPr>
              <a:spLocks noChangeShapeType="1"/>
            </p:cNvSpPr>
            <p:nvPr/>
          </p:nvSpPr>
          <p:spPr bwMode="auto">
            <a:xfrm flipV="1">
              <a:off x="1693863" y="4705350"/>
              <a:ext cx="2063751" cy="7048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lIns="91577" tIns="45789" rIns="91577" bIns="45789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000000"/>
                </a:solidFill>
                <a:latin typeface="Arial Narrow" pitchFamily="34" charset="0"/>
              </a:endParaRPr>
            </a:p>
          </p:txBody>
        </p:sp>
        <p:sp>
          <p:nvSpPr>
            <p:cNvPr id="789538" name="Text Box 1058"/>
            <p:cNvSpPr txBox="1">
              <a:spLocks noChangeArrowheads="1"/>
            </p:cNvSpPr>
            <p:nvPr/>
          </p:nvSpPr>
          <p:spPr bwMode="auto">
            <a:xfrm>
              <a:off x="2470151" y="5029200"/>
              <a:ext cx="1287463" cy="3698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 err="1">
                  <a:solidFill>
                    <a:srgbClr val="000000"/>
                  </a:solidFill>
                  <a:latin typeface="Courier New" pitchFamily="49" charset="0"/>
                </a:rPr>
                <a:t>foo.html</a:t>
              </a:r>
              <a:endParaRPr lang="en-US" b="1" dirty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</p:grpSp>
      <p:sp>
        <p:nvSpPr>
          <p:cNvPr id="789541" name="Text Box 1061"/>
          <p:cNvSpPr txBox="1">
            <a:spLocks noChangeArrowheads="1"/>
          </p:cNvSpPr>
          <p:nvPr/>
        </p:nvSpPr>
        <p:spPr bwMode="auto">
          <a:xfrm>
            <a:off x="2760664" y="6183313"/>
            <a:ext cx="2978701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Arial Narrow" pitchFamily="34" charset="0"/>
              </a:rPr>
              <a:t>Fast inexpensive local network</a:t>
            </a:r>
          </a:p>
        </p:txBody>
      </p:sp>
      <p:sp>
        <p:nvSpPr>
          <p:cNvPr id="789543" name="Text Box 1063"/>
          <p:cNvSpPr txBox="1">
            <a:spLocks noChangeArrowheads="1"/>
          </p:cNvSpPr>
          <p:nvPr/>
        </p:nvSpPr>
        <p:spPr bwMode="auto">
          <a:xfrm>
            <a:off x="7167564" y="4792663"/>
            <a:ext cx="1692275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Arial Narrow" pitchFamily="34" charset="0"/>
              </a:rPr>
              <a:t>Slower more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Arial Narrow" pitchFamily="34" charset="0"/>
              </a:rPr>
              <a:t>expensive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Arial Narrow" pitchFamily="34" charset="0"/>
              </a:rPr>
              <a:t>global network</a:t>
            </a:r>
          </a:p>
        </p:txBody>
      </p:sp>
    </p:spTree>
    <p:extLst>
      <p:ext uri="{BB962C8B-B14F-4D97-AF65-F5344CB8AC3E}">
        <p14:creationId xmlns:p14="http://schemas.microsoft.com/office/powerpoint/2010/main" val="24846535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026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Tiny Operation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Accept connection from client</a:t>
            </a:r>
          </a:p>
          <a:p>
            <a:r>
              <a:rPr lang="en-US" dirty="0"/>
              <a:t>Read request from client (via connected socket)</a:t>
            </a:r>
          </a:p>
          <a:p>
            <a:r>
              <a:rPr lang="en-US" dirty="0"/>
              <a:t>Split into &lt;method&gt;  &lt;</a:t>
            </a:r>
            <a:r>
              <a:rPr lang="en-US" dirty="0" err="1"/>
              <a:t>uri</a:t>
            </a:r>
            <a:r>
              <a:rPr lang="en-US" dirty="0"/>
              <a:t>&gt; &lt;version&gt;</a:t>
            </a:r>
          </a:p>
          <a:p>
            <a:pPr lvl="1"/>
            <a:r>
              <a:rPr lang="en-US" dirty="0"/>
              <a:t>If method not GET, then return error</a:t>
            </a:r>
          </a:p>
          <a:p>
            <a:r>
              <a:rPr lang="en-US" dirty="0"/>
              <a:t>If URI contains “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cgi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-bin</a:t>
            </a:r>
            <a:r>
              <a:rPr lang="en-US" dirty="0"/>
              <a:t>” then serve dynamic content</a:t>
            </a:r>
          </a:p>
          <a:p>
            <a:pPr lvl="1"/>
            <a:r>
              <a:rPr lang="en-US" dirty="0"/>
              <a:t>(Would do wrong thing if had file “</a:t>
            </a:r>
            <a:r>
              <a:rPr lang="en-US" b="1" dirty="0">
                <a:latin typeface="Courier New" panose="02070309020205020404" pitchFamily="49" charset="0"/>
                <a:cs typeface="Courier New" pitchFamily="49" charset="0"/>
              </a:rPr>
              <a:t>abcgi-bingo.html</a:t>
            </a:r>
            <a:r>
              <a:rPr lang="en-US" dirty="0"/>
              <a:t>”)</a:t>
            </a:r>
          </a:p>
          <a:p>
            <a:pPr lvl="1"/>
            <a:r>
              <a:rPr lang="en-US" dirty="0"/>
              <a:t>Fork process to execute program</a:t>
            </a:r>
          </a:p>
          <a:p>
            <a:r>
              <a:rPr lang="en-US" dirty="0"/>
              <a:t>Otherwise serve static content</a:t>
            </a:r>
          </a:p>
          <a:p>
            <a:pPr lvl="1"/>
            <a:r>
              <a:rPr lang="en-US" dirty="0"/>
              <a:t>Copy file to output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334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881019" y="304800"/>
            <a:ext cx="7592093" cy="762000"/>
          </a:xfrm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Tiny Serving Static Content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981200" y="1137820"/>
            <a:ext cx="8305800" cy="526298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err="1">
                <a:solidFill>
                  <a:srgbClr val="4A00FF"/>
                </a:solidFill>
                <a:latin typeface="Courier New"/>
                <a:cs typeface="Courier New"/>
              </a:rPr>
              <a:t>serve_static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b="1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err="1">
                <a:solidFill>
                  <a:srgbClr val="C1651C"/>
                </a:solidFill>
                <a:latin typeface="Courier New"/>
                <a:cs typeface="Courier New"/>
              </a:rPr>
              <a:t>fd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b="1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b="1" dirty="0">
                <a:solidFill>
                  <a:srgbClr val="C1651C"/>
                </a:solidFill>
                <a:latin typeface="Courier New"/>
                <a:cs typeface="Courier New"/>
              </a:rPr>
              <a:t>filename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b="1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err="1">
                <a:solidFill>
                  <a:srgbClr val="C1651C"/>
                </a:solidFill>
                <a:latin typeface="Courier New"/>
                <a:cs typeface="Courier New"/>
              </a:rPr>
              <a:t>filesize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b="1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err="1">
                <a:solidFill>
                  <a:srgbClr val="C1651C"/>
                </a:solidFill>
                <a:latin typeface="Courier New"/>
                <a:cs typeface="Courier New"/>
              </a:rPr>
              <a:t>srcfd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b="1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b="1" dirty="0" err="1">
                <a:solidFill>
                  <a:srgbClr val="C1651C"/>
                </a:solidFill>
                <a:latin typeface="Courier New"/>
                <a:cs typeface="Courier New"/>
              </a:rPr>
              <a:t>srcp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b="1" dirty="0" err="1">
                <a:solidFill>
                  <a:srgbClr val="C1651C"/>
                </a:solidFill>
                <a:latin typeface="Courier New"/>
                <a:cs typeface="Courier New"/>
              </a:rPr>
              <a:t>filetype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[MAXLINE], </a:t>
            </a:r>
            <a:r>
              <a:rPr lang="en-US" sz="1600" b="1" dirty="0" err="1">
                <a:solidFill>
                  <a:srgbClr val="C1651C"/>
                </a:solidFill>
                <a:latin typeface="Courier New"/>
                <a:cs typeface="Courier New"/>
              </a:rPr>
              <a:t>buf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[MAXBUF];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b="1" dirty="0">
                <a:solidFill>
                  <a:srgbClr val="CB2418"/>
                </a:solidFill>
                <a:latin typeface="Courier New"/>
                <a:cs typeface="Courier New"/>
              </a:rPr>
              <a:t>/* Send response headers to client */</a:t>
            </a:r>
            <a:endParaRPr lang="en-US" sz="1600" b="1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600" b="1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tr-TR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get_filetype</a:t>
            </a:r>
            <a:r>
              <a:rPr lang="tr-TR" sz="1600" b="1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tr-TR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filename</a:t>
            </a:r>
            <a:r>
              <a:rPr lang="tr-TR" sz="1600" b="1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tr-TR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filetype</a:t>
            </a:r>
            <a:r>
              <a:rPr lang="tr-TR" sz="1600" b="1" dirty="0">
                <a:solidFill>
                  <a:srgbClr val="000000"/>
                </a:solidFill>
                <a:latin typeface="Courier New"/>
                <a:cs typeface="Courier New"/>
              </a:rPr>
              <a:t>);     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sprintf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b="1" dirty="0">
                <a:solidFill>
                  <a:srgbClr val="9D206F"/>
                </a:solidFill>
                <a:latin typeface="Courier New"/>
                <a:cs typeface="Courier New"/>
              </a:rPr>
              <a:t>"HTTP/1.0 200 OK\r\n"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);  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sprintf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b="1" dirty="0">
                <a:solidFill>
                  <a:srgbClr val="9D206F"/>
                </a:solidFill>
                <a:latin typeface="Courier New"/>
                <a:cs typeface="Courier New"/>
              </a:rPr>
              <a:t>"%</a:t>
            </a:r>
            <a:r>
              <a:rPr lang="en-US" sz="1600" b="1" dirty="0" err="1">
                <a:solidFill>
                  <a:srgbClr val="9D206F"/>
                </a:solidFill>
                <a:latin typeface="Courier New"/>
                <a:cs typeface="Courier New"/>
              </a:rPr>
              <a:t>sServer</a:t>
            </a:r>
            <a:r>
              <a:rPr lang="en-US" sz="1600" b="1" dirty="0">
                <a:solidFill>
                  <a:srgbClr val="9D206F"/>
                </a:solidFill>
                <a:latin typeface="Courier New"/>
                <a:cs typeface="Courier New"/>
              </a:rPr>
              <a:t>: Tiny Web Server\r\n"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sprintf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b="1" dirty="0">
                <a:solidFill>
                  <a:srgbClr val="9D206F"/>
                </a:solidFill>
                <a:latin typeface="Courier New"/>
                <a:cs typeface="Courier New"/>
              </a:rPr>
              <a:t>"%</a:t>
            </a:r>
            <a:r>
              <a:rPr lang="en-US" sz="1600" b="1" dirty="0" err="1">
                <a:solidFill>
                  <a:srgbClr val="9D206F"/>
                </a:solidFill>
                <a:latin typeface="Courier New"/>
                <a:cs typeface="Courier New"/>
              </a:rPr>
              <a:t>sConnection</a:t>
            </a:r>
            <a:r>
              <a:rPr lang="en-US" sz="1600" b="1" dirty="0">
                <a:solidFill>
                  <a:srgbClr val="9D206F"/>
                </a:solidFill>
                <a:latin typeface="Courier New"/>
                <a:cs typeface="Courier New"/>
              </a:rPr>
              <a:t>: close\r\n"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sprintf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b="1" dirty="0">
                <a:solidFill>
                  <a:srgbClr val="9D206F"/>
                </a:solidFill>
                <a:latin typeface="Courier New"/>
                <a:cs typeface="Courier New"/>
              </a:rPr>
              <a:t>"%</a:t>
            </a:r>
            <a:r>
              <a:rPr lang="en-US" sz="1600" b="1" dirty="0" err="1">
                <a:solidFill>
                  <a:srgbClr val="9D206F"/>
                </a:solidFill>
                <a:latin typeface="Courier New"/>
                <a:cs typeface="Courier New"/>
              </a:rPr>
              <a:t>sContent</a:t>
            </a:r>
            <a:r>
              <a:rPr lang="en-US" sz="1600" b="1" dirty="0">
                <a:solidFill>
                  <a:srgbClr val="9D206F"/>
                </a:solidFill>
                <a:latin typeface="Courier New"/>
                <a:cs typeface="Courier New"/>
              </a:rPr>
              <a:t>-length: %d\r\n"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filesize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sprintf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b="1" dirty="0">
                <a:solidFill>
                  <a:srgbClr val="9D206F"/>
                </a:solidFill>
                <a:latin typeface="Courier New"/>
                <a:cs typeface="Courier New"/>
              </a:rPr>
              <a:t>"%</a:t>
            </a:r>
            <a:r>
              <a:rPr lang="en-US" sz="1600" b="1" dirty="0" err="1">
                <a:solidFill>
                  <a:srgbClr val="9D206F"/>
                </a:solidFill>
                <a:latin typeface="Courier New"/>
                <a:cs typeface="Courier New"/>
              </a:rPr>
              <a:t>sContent</a:t>
            </a:r>
            <a:r>
              <a:rPr lang="en-US" sz="1600" b="1" dirty="0">
                <a:solidFill>
                  <a:srgbClr val="9D206F"/>
                </a:solidFill>
                <a:latin typeface="Courier New"/>
                <a:cs typeface="Courier New"/>
              </a:rPr>
              <a:t>-type: %s\r\n\r\n"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filetype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Rio_writen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fd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strlen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));     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   </a:t>
            </a:r>
            <a:endParaRPr lang="ro-RO" sz="1600" b="1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o-RO" sz="1600" b="1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ro-RO" sz="1600" b="1" dirty="0">
                <a:solidFill>
                  <a:srgbClr val="CB2418"/>
                </a:solidFill>
                <a:latin typeface="Courier New"/>
                <a:cs typeface="Courier New"/>
              </a:rPr>
              <a:t>/* Send response body to client */</a:t>
            </a:r>
            <a:endParaRPr lang="ro-RO" sz="1600" b="1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1600" b="1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nl-NL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srcfd</a:t>
            </a:r>
            <a:r>
              <a:rPr lang="nl-NL" sz="1600" b="1" dirty="0">
                <a:solidFill>
                  <a:srgbClr val="000000"/>
                </a:solidFill>
                <a:latin typeface="Courier New"/>
                <a:cs typeface="Courier New"/>
              </a:rPr>
              <a:t> = Open(</a:t>
            </a:r>
            <a:r>
              <a:rPr lang="nl-NL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filename</a:t>
            </a:r>
            <a:r>
              <a:rPr lang="nl-NL" sz="1600" b="1" dirty="0">
                <a:solidFill>
                  <a:srgbClr val="000000"/>
                </a:solidFill>
                <a:latin typeface="Courier New"/>
                <a:cs typeface="Courier New"/>
              </a:rPr>
              <a:t>, O_RDONLY, 0);  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1600" b="1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nl-NL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srcp</a:t>
            </a:r>
            <a:r>
              <a:rPr lang="nl-NL" sz="1600" b="1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nl-NL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Mmap</a:t>
            </a:r>
            <a:r>
              <a:rPr lang="nl-NL" sz="1600" b="1" dirty="0">
                <a:solidFill>
                  <a:srgbClr val="000000"/>
                </a:solidFill>
                <a:latin typeface="Courier New"/>
                <a:cs typeface="Courier New"/>
              </a:rPr>
              <a:t>(0, </a:t>
            </a:r>
            <a:r>
              <a:rPr lang="nl-NL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filesize</a:t>
            </a:r>
            <a:r>
              <a:rPr lang="nl-NL" sz="1600" b="1" dirty="0">
                <a:solidFill>
                  <a:srgbClr val="000000"/>
                </a:solidFill>
                <a:latin typeface="Courier New"/>
                <a:cs typeface="Courier New"/>
              </a:rPr>
              <a:t>, PROT_READ, MAP_PRIVATE, </a:t>
            </a:r>
            <a:r>
              <a:rPr lang="nl-NL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srcfd</a:t>
            </a:r>
            <a:r>
              <a:rPr lang="nl-NL" sz="1600" b="1" dirty="0">
                <a:solidFill>
                  <a:srgbClr val="000000"/>
                </a:solidFill>
                <a:latin typeface="Courier New"/>
                <a:cs typeface="Courier New"/>
              </a:rPr>
              <a:t>, 0);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    Close(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srcfd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);                         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Rio_writen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fd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srcp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filesize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);       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600" b="1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tr-TR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Munmap</a:t>
            </a:r>
            <a:r>
              <a:rPr lang="tr-TR" sz="1600" b="1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tr-TR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srcp</a:t>
            </a:r>
            <a:r>
              <a:rPr lang="tr-TR" sz="1600" b="1" dirty="0">
                <a:solidFill>
                  <a:srgbClr val="000000"/>
                </a:solidFill>
                <a:latin typeface="Courier New"/>
                <a:cs typeface="Courier New"/>
              </a:rPr>
              <a:t>, filesize);               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600" b="1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465090" y="6031468"/>
            <a:ext cx="711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err="1">
                <a:solidFill>
                  <a:srgbClr val="7F7F7F"/>
                </a:solidFill>
                <a:latin typeface="Calibri" pitchFamily="34" charset="0"/>
              </a:rPr>
              <a:t>tiny.c</a:t>
            </a:r>
            <a:endParaRPr lang="en-US" b="1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281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417514"/>
            <a:ext cx="6096000" cy="573087"/>
          </a:xfrm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Serving Dynamic Content</a:t>
            </a:r>
          </a:p>
        </p:txBody>
      </p:sp>
      <p:sp>
        <p:nvSpPr>
          <p:cNvPr id="771075" name="Oval 3"/>
          <p:cNvSpPr>
            <a:spLocks noChangeArrowheads="1"/>
          </p:cNvSpPr>
          <p:nvPr/>
        </p:nvSpPr>
        <p:spPr bwMode="auto">
          <a:xfrm>
            <a:off x="7072313" y="2662238"/>
            <a:ext cx="1065212" cy="989012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alibri"/>
              </a:rPr>
              <a:t>Client</a:t>
            </a:r>
          </a:p>
        </p:txBody>
      </p:sp>
      <p:sp>
        <p:nvSpPr>
          <p:cNvPr id="771076" name="Oval 4"/>
          <p:cNvSpPr>
            <a:spLocks noChangeArrowheads="1"/>
          </p:cNvSpPr>
          <p:nvPr/>
        </p:nvSpPr>
        <p:spPr bwMode="auto">
          <a:xfrm>
            <a:off x="9050338" y="2662238"/>
            <a:ext cx="1065212" cy="989012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alibri"/>
              </a:rPr>
              <a:t>Server</a:t>
            </a:r>
          </a:p>
        </p:txBody>
      </p:sp>
      <p:sp>
        <p:nvSpPr>
          <p:cNvPr id="7710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827214" y="1970088"/>
            <a:ext cx="4421187" cy="4456112"/>
          </a:xfrm>
          <a:noFill/>
          <a:ln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Client sends request to server</a:t>
            </a:r>
          </a:p>
          <a:p>
            <a:endParaRPr lang="en-US" dirty="0"/>
          </a:p>
          <a:p>
            <a:r>
              <a:rPr lang="en-US" dirty="0"/>
              <a:t>If request URI contains the string “</a:t>
            </a:r>
            <a:r>
              <a:rPr lang="en-US" dirty="0">
                <a:latin typeface="Courier New" pitchFamily="49" charset="0"/>
              </a:rPr>
              <a:t>/</a:t>
            </a:r>
            <a:r>
              <a:rPr lang="en-US" dirty="0" err="1">
                <a:latin typeface="Courier New" pitchFamily="49" charset="0"/>
              </a:rPr>
              <a:t>cgi</a:t>
            </a:r>
            <a:r>
              <a:rPr lang="en-US" dirty="0">
                <a:latin typeface="Courier New" pitchFamily="49" charset="0"/>
              </a:rPr>
              <a:t>-bin</a:t>
            </a:r>
            <a:r>
              <a:rPr lang="en-US" dirty="0"/>
              <a:t>”, the Tiny server assumes that the request is for dynamic content </a:t>
            </a:r>
          </a:p>
        </p:txBody>
      </p:sp>
      <p:sp>
        <p:nvSpPr>
          <p:cNvPr id="771078" name="Line 6"/>
          <p:cNvSpPr>
            <a:spLocks noChangeShapeType="1"/>
          </p:cNvSpPr>
          <p:nvPr/>
        </p:nvSpPr>
        <p:spPr bwMode="auto">
          <a:xfrm>
            <a:off x="8137526" y="3117850"/>
            <a:ext cx="9128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1577" tIns="45789" rIns="91577" bIns="45789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771079" name="Text Box 7"/>
          <p:cNvSpPr txBox="1">
            <a:spLocks noChangeArrowheads="1"/>
          </p:cNvSpPr>
          <p:nvPr/>
        </p:nvSpPr>
        <p:spPr bwMode="auto">
          <a:xfrm>
            <a:off x="6524625" y="2130426"/>
            <a:ext cx="40068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GET /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</a:rPr>
              <a:t>cgi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-bin/env.pl HTTP/1.1</a:t>
            </a:r>
          </a:p>
        </p:txBody>
      </p:sp>
    </p:spTree>
    <p:extLst>
      <p:ext uri="{BB962C8B-B14F-4D97-AF65-F5344CB8AC3E}">
        <p14:creationId xmlns:p14="http://schemas.microsoft.com/office/powerpoint/2010/main" val="1406767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341314"/>
            <a:ext cx="7772400" cy="573087"/>
          </a:xfrm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Serving Dynamic Content (cont)</a:t>
            </a:r>
          </a:p>
        </p:txBody>
      </p:sp>
      <p:sp>
        <p:nvSpPr>
          <p:cNvPr id="772099" name="Oval 3"/>
          <p:cNvSpPr>
            <a:spLocks noChangeArrowheads="1"/>
          </p:cNvSpPr>
          <p:nvPr/>
        </p:nvSpPr>
        <p:spPr bwMode="auto">
          <a:xfrm>
            <a:off x="6697663" y="1901826"/>
            <a:ext cx="1066800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alibri"/>
              </a:rPr>
              <a:t>Client</a:t>
            </a:r>
          </a:p>
        </p:txBody>
      </p:sp>
      <p:sp>
        <p:nvSpPr>
          <p:cNvPr id="772100" name="Oval 4"/>
          <p:cNvSpPr>
            <a:spLocks noChangeArrowheads="1"/>
          </p:cNvSpPr>
          <p:nvPr/>
        </p:nvSpPr>
        <p:spPr bwMode="auto">
          <a:xfrm>
            <a:off x="8677276" y="1901826"/>
            <a:ext cx="1065213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alibri"/>
              </a:rPr>
              <a:t>Server</a:t>
            </a:r>
          </a:p>
        </p:txBody>
      </p:sp>
      <p:sp>
        <p:nvSpPr>
          <p:cNvPr id="7721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827214" y="1970088"/>
            <a:ext cx="4287837" cy="1890712"/>
          </a:xfrm>
          <a:noFill/>
          <a:ln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The server creates a child process and runs the program identified by the URI in that process</a:t>
            </a:r>
          </a:p>
        </p:txBody>
      </p:sp>
      <p:sp>
        <p:nvSpPr>
          <p:cNvPr id="772102" name="Oval 6"/>
          <p:cNvSpPr>
            <a:spLocks noChangeArrowheads="1"/>
          </p:cNvSpPr>
          <p:nvPr/>
        </p:nvSpPr>
        <p:spPr bwMode="auto">
          <a:xfrm>
            <a:off x="8683626" y="3498851"/>
            <a:ext cx="1065213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env.pl</a:t>
            </a:r>
          </a:p>
        </p:txBody>
      </p:sp>
      <p:sp>
        <p:nvSpPr>
          <p:cNvPr id="772103" name="Line 7"/>
          <p:cNvSpPr>
            <a:spLocks noChangeShapeType="1"/>
          </p:cNvSpPr>
          <p:nvPr/>
        </p:nvSpPr>
        <p:spPr bwMode="auto">
          <a:xfrm flipV="1">
            <a:off x="9209088" y="2890838"/>
            <a:ext cx="0" cy="6080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lIns="91577" tIns="45789" rIns="91577" bIns="45789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772104" name="Text Box 8"/>
          <p:cNvSpPr txBox="1">
            <a:spLocks noChangeArrowheads="1"/>
          </p:cNvSpPr>
          <p:nvPr/>
        </p:nvSpPr>
        <p:spPr bwMode="auto">
          <a:xfrm>
            <a:off x="9178926" y="3011488"/>
            <a:ext cx="1412875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fork/exec</a:t>
            </a:r>
            <a:endParaRPr lang="en-US" b="1">
              <a:solidFill>
                <a:srgbClr val="00000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572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334964"/>
            <a:ext cx="8229600" cy="573087"/>
          </a:xfrm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Serving Dynamic Content (cont)</a:t>
            </a:r>
          </a:p>
        </p:txBody>
      </p:sp>
      <p:sp>
        <p:nvSpPr>
          <p:cNvPr id="773123" name="Oval 3"/>
          <p:cNvSpPr>
            <a:spLocks noChangeArrowheads="1"/>
          </p:cNvSpPr>
          <p:nvPr/>
        </p:nvSpPr>
        <p:spPr bwMode="auto">
          <a:xfrm>
            <a:off x="6697663" y="1825626"/>
            <a:ext cx="1066800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alibri"/>
              </a:rPr>
              <a:t>Client</a:t>
            </a:r>
          </a:p>
        </p:txBody>
      </p:sp>
      <p:sp>
        <p:nvSpPr>
          <p:cNvPr id="773124" name="Oval 4"/>
          <p:cNvSpPr>
            <a:spLocks noChangeArrowheads="1"/>
          </p:cNvSpPr>
          <p:nvPr/>
        </p:nvSpPr>
        <p:spPr bwMode="auto">
          <a:xfrm>
            <a:off x="8677276" y="1825626"/>
            <a:ext cx="1065213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alibri"/>
              </a:rPr>
              <a:t>Server</a:t>
            </a:r>
          </a:p>
        </p:txBody>
      </p:sp>
      <p:sp>
        <p:nvSpPr>
          <p:cNvPr id="7731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827214" y="1970088"/>
            <a:ext cx="4287837" cy="4456112"/>
          </a:xfrm>
          <a:noFill/>
          <a:ln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The child runs and generates the dynamic content</a:t>
            </a:r>
          </a:p>
          <a:p>
            <a:endParaRPr lang="en-US" dirty="0"/>
          </a:p>
          <a:p>
            <a:r>
              <a:rPr lang="en-US" dirty="0"/>
              <a:t>The server captures the content of the child and forwards it without modification to the client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73126" name="Oval 6"/>
          <p:cNvSpPr>
            <a:spLocks noChangeArrowheads="1"/>
          </p:cNvSpPr>
          <p:nvPr/>
        </p:nvSpPr>
        <p:spPr bwMode="auto">
          <a:xfrm>
            <a:off x="8683626" y="3422651"/>
            <a:ext cx="1065213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env.pl</a:t>
            </a:r>
          </a:p>
        </p:txBody>
      </p:sp>
      <p:sp>
        <p:nvSpPr>
          <p:cNvPr id="773127" name="Line 7"/>
          <p:cNvSpPr>
            <a:spLocks noChangeShapeType="1"/>
          </p:cNvSpPr>
          <p:nvPr/>
        </p:nvSpPr>
        <p:spPr bwMode="auto">
          <a:xfrm flipV="1">
            <a:off x="9209088" y="2814638"/>
            <a:ext cx="0" cy="6080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1577" tIns="45789" rIns="91577" bIns="45789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773128" name="Text Box 8"/>
          <p:cNvSpPr txBox="1">
            <a:spLocks noChangeArrowheads="1"/>
          </p:cNvSpPr>
          <p:nvPr/>
        </p:nvSpPr>
        <p:spPr bwMode="auto">
          <a:xfrm>
            <a:off x="9140826" y="2965732"/>
            <a:ext cx="897983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Arial Narrow" pitchFamily="34" charset="0"/>
              </a:rPr>
              <a:t>Content</a:t>
            </a:r>
          </a:p>
        </p:txBody>
      </p:sp>
      <p:sp>
        <p:nvSpPr>
          <p:cNvPr id="773129" name="Text Box 9"/>
          <p:cNvSpPr txBox="1">
            <a:spLocks noChangeArrowheads="1"/>
          </p:cNvSpPr>
          <p:nvPr/>
        </p:nvSpPr>
        <p:spPr bwMode="auto">
          <a:xfrm>
            <a:off x="7726363" y="2265645"/>
            <a:ext cx="954914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alibri"/>
              </a:rPr>
              <a:t>Content</a:t>
            </a:r>
          </a:p>
        </p:txBody>
      </p:sp>
      <p:sp>
        <p:nvSpPr>
          <p:cNvPr id="773130" name="Line 10"/>
          <p:cNvSpPr>
            <a:spLocks noChangeShapeType="1"/>
          </p:cNvSpPr>
          <p:nvPr/>
        </p:nvSpPr>
        <p:spPr bwMode="auto">
          <a:xfrm flipH="1">
            <a:off x="7764463" y="2281238"/>
            <a:ext cx="9128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806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341314"/>
            <a:ext cx="8305800" cy="573087"/>
          </a:xfrm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Issues in Serving Dynamic Content</a:t>
            </a:r>
          </a:p>
        </p:txBody>
      </p:sp>
      <p:sp>
        <p:nvSpPr>
          <p:cNvPr id="77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3414" y="1595438"/>
            <a:ext cx="5360987" cy="4830762"/>
          </a:xfrm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5000"/>
              </a:lnSpc>
              <a:spcBef>
                <a:spcPts val="1200"/>
              </a:spcBef>
            </a:pPr>
            <a:r>
              <a:rPr lang="en-US" dirty="0"/>
              <a:t>How does the client pass program arguments to the server?</a:t>
            </a:r>
          </a:p>
          <a:p>
            <a:pPr>
              <a:lnSpc>
                <a:spcPct val="85000"/>
              </a:lnSpc>
              <a:spcBef>
                <a:spcPts val="1200"/>
              </a:spcBef>
            </a:pPr>
            <a:r>
              <a:rPr lang="en-US" dirty="0"/>
              <a:t>How does the server pass these arguments to the child?</a:t>
            </a:r>
          </a:p>
          <a:p>
            <a:pPr>
              <a:lnSpc>
                <a:spcPct val="85000"/>
              </a:lnSpc>
              <a:spcBef>
                <a:spcPts val="1200"/>
              </a:spcBef>
            </a:pPr>
            <a:r>
              <a:rPr lang="en-US" dirty="0"/>
              <a:t>How does the server pass other info relevant to the request to the child?</a:t>
            </a:r>
          </a:p>
          <a:p>
            <a:pPr>
              <a:lnSpc>
                <a:spcPct val="85000"/>
              </a:lnSpc>
              <a:spcBef>
                <a:spcPts val="1200"/>
              </a:spcBef>
            </a:pPr>
            <a:r>
              <a:rPr lang="en-US" dirty="0"/>
              <a:t>How does the server capture the content produced by the child?</a:t>
            </a:r>
          </a:p>
          <a:p>
            <a:pPr>
              <a:lnSpc>
                <a:spcPct val="85000"/>
              </a:lnSpc>
              <a:spcBef>
                <a:spcPts val="1200"/>
              </a:spcBef>
            </a:pPr>
            <a:r>
              <a:rPr lang="en-US" dirty="0"/>
              <a:t>These issues are addressed by the </a:t>
            </a:r>
            <a:r>
              <a:rPr lang="en-US" dirty="0">
                <a:solidFill>
                  <a:srgbClr val="FF0000"/>
                </a:solidFill>
              </a:rPr>
              <a:t>Common Gateway Interface (CGI) </a:t>
            </a:r>
            <a:r>
              <a:rPr lang="en-US" dirty="0"/>
              <a:t>specification.</a:t>
            </a:r>
          </a:p>
          <a:p>
            <a:pPr>
              <a:lnSpc>
                <a:spcPct val="85000"/>
              </a:lnSpc>
              <a:spcBef>
                <a:spcPts val="1200"/>
              </a:spcBef>
            </a:pPr>
            <a:endParaRPr lang="en-US" dirty="0"/>
          </a:p>
        </p:txBody>
      </p:sp>
      <p:sp>
        <p:nvSpPr>
          <p:cNvPr id="775172" name="Oval 4"/>
          <p:cNvSpPr>
            <a:spLocks noChangeArrowheads="1"/>
          </p:cNvSpPr>
          <p:nvPr/>
        </p:nvSpPr>
        <p:spPr bwMode="auto">
          <a:xfrm>
            <a:off x="6983413" y="1825626"/>
            <a:ext cx="1065212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alibri"/>
              </a:rPr>
              <a:t>Client</a:t>
            </a:r>
          </a:p>
        </p:txBody>
      </p:sp>
      <p:sp>
        <p:nvSpPr>
          <p:cNvPr id="775173" name="Oval 5"/>
          <p:cNvSpPr>
            <a:spLocks noChangeArrowheads="1"/>
          </p:cNvSpPr>
          <p:nvPr/>
        </p:nvSpPr>
        <p:spPr bwMode="auto">
          <a:xfrm>
            <a:off x="8961438" y="1825626"/>
            <a:ext cx="1066800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alibri"/>
              </a:rPr>
              <a:t>Server</a:t>
            </a:r>
          </a:p>
        </p:txBody>
      </p:sp>
      <p:sp>
        <p:nvSpPr>
          <p:cNvPr id="775174" name="Line 6"/>
          <p:cNvSpPr>
            <a:spLocks noChangeShapeType="1"/>
          </p:cNvSpPr>
          <p:nvPr/>
        </p:nvSpPr>
        <p:spPr bwMode="auto">
          <a:xfrm flipH="1" flipV="1">
            <a:off x="9285288" y="2814638"/>
            <a:ext cx="0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1577" tIns="45789" rIns="91577" bIns="45789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5175" name="Text Box 7"/>
          <p:cNvSpPr txBox="1">
            <a:spLocks noChangeArrowheads="1"/>
          </p:cNvSpPr>
          <p:nvPr/>
        </p:nvSpPr>
        <p:spPr bwMode="auto">
          <a:xfrm>
            <a:off x="8239125" y="2965732"/>
            <a:ext cx="954914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alibri"/>
              </a:rPr>
              <a:t>Content</a:t>
            </a:r>
          </a:p>
        </p:txBody>
      </p:sp>
      <p:sp>
        <p:nvSpPr>
          <p:cNvPr id="775176" name="Text Box 8"/>
          <p:cNvSpPr txBox="1">
            <a:spLocks noChangeArrowheads="1"/>
          </p:cNvSpPr>
          <p:nvPr/>
        </p:nvSpPr>
        <p:spPr bwMode="auto">
          <a:xfrm>
            <a:off x="8010525" y="2129120"/>
            <a:ext cx="954914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alibri"/>
              </a:rPr>
              <a:t>Content</a:t>
            </a:r>
          </a:p>
        </p:txBody>
      </p:sp>
      <p:sp>
        <p:nvSpPr>
          <p:cNvPr id="775177" name="Line 9"/>
          <p:cNvSpPr>
            <a:spLocks noChangeShapeType="1"/>
          </p:cNvSpPr>
          <p:nvPr/>
        </p:nvSpPr>
        <p:spPr bwMode="auto">
          <a:xfrm flipH="1">
            <a:off x="8048626" y="2462213"/>
            <a:ext cx="9128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5178" name="Text Box 10"/>
          <p:cNvSpPr txBox="1">
            <a:spLocks noChangeArrowheads="1"/>
          </p:cNvSpPr>
          <p:nvPr/>
        </p:nvSpPr>
        <p:spPr bwMode="auto">
          <a:xfrm>
            <a:off x="7934326" y="1671920"/>
            <a:ext cx="966861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alibri"/>
              </a:rPr>
              <a:t>Request</a:t>
            </a:r>
          </a:p>
        </p:txBody>
      </p:sp>
      <p:sp>
        <p:nvSpPr>
          <p:cNvPr id="775179" name="Line 11"/>
          <p:cNvSpPr>
            <a:spLocks noChangeShapeType="1"/>
          </p:cNvSpPr>
          <p:nvPr/>
        </p:nvSpPr>
        <p:spPr bwMode="auto">
          <a:xfrm flipH="1" flipV="1">
            <a:off x="7972426" y="2054225"/>
            <a:ext cx="1065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5180" name="Line 12"/>
          <p:cNvSpPr>
            <a:spLocks noChangeShapeType="1"/>
          </p:cNvSpPr>
          <p:nvPr/>
        </p:nvSpPr>
        <p:spPr bwMode="auto">
          <a:xfrm flipH="1" flipV="1">
            <a:off x="9742488" y="2738438"/>
            <a:ext cx="0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lIns="91577" tIns="45789" rIns="91577" bIns="45789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5181" name="Text Box 13"/>
          <p:cNvSpPr txBox="1">
            <a:spLocks noChangeArrowheads="1"/>
          </p:cNvSpPr>
          <p:nvPr/>
        </p:nvSpPr>
        <p:spPr bwMode="auto">
          <a:xfrm>
            <a:off x="9704389" y="2965732"/>
            <a:ext cx="815265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alibri"/>
              </a:rPr>
              <a:t>Create</a:t>
            </a:r>
          </a:p>
        </p:txBody>
      </p:sp>
      <p:sp>
        <p:nvSpPr>
          <p:cNvPr id="775182" name="Oval 14"/>
          <p:cNvSpPr>
            <a:spLocks noChangeArrowheads="1"/>
          </p:cNvSpPr>
          <p:nvPr/>
        </p:nvSpPr>
        <p:spPr bwMode="auto">
          <a:xfrm>
            <a:off x="8967788" y="3422651"/>
            <a:ext cx="1066800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env.pl</a:t>
            </a:r>
          </a:p>
        </p:txBody>
      </p:sp>
    </p:spTree>
    <p:extLst>
      <p:ext uri="{BB962C8B-B14F-4D97-AF65-F5344CB8AC3E}">
        <p14:creationId xmlns:p14="http://schemas.microsoft.com/office/powerpoint/2010/main" val="159214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28813" y="247650"/>
            <a:ext cx="8716962" cy="666750"/>
          </a:xfrm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CGI</a:t>
            </a:r>
          </a:p>
        </p:txBody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Because the children are written according to the CGI spec, they are often called </a:t>
            </a:r>
            <a:r>
              <a:rPr lang="en-US" i="1" dirty="0">
                <a:solidFill>
                  <a:srgbClr val="FF0000"/>
                </a:solidFill>
              </a:rPr>
              <a:t>CGI programs.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However, CGI really defines a simple standard for transferring information between the client (browser), the server, and the child process.</a:t>
            </a:r>
          </a:p>
          <a:p>
            <a:endParaRPr lang="en-US" dirty="0"/>
          </a:p>
          <a:p>
            <a:r>
              <a:rPr lang="en-US" dirty="0"/>
              <a:t>CGI is the original standard for generating dynamic content. Has been largely replaced by other, faster techniques: </a:t>
            </a:r>
          </a:p>
          <a:p>
            <a:pPr lvl="1"/>
            <a:r>
              <a:rPr lang="en-US" dirty="0"/>
              <a:t>E.g., </a:t>
            </a:r>
            <a:r>
              <a:rPr lang="en-US" dirty="0" err="1"/>
              <a:t>fastCGI</a:t>
            </a:r>
            <a:r>
              <a:rPr lang="en-US" dirty="0"/>
              <a:t>, Apache modules, Java servlets, Rails controllers</a:t>
            </a:r>
          </a:p>
          <a:p>
            <a:pPr lvl="1"/>
            <a:r>
              <a:rPr lang="en-US" dirty="0"/>
              <a:t>Avoid having to create process on the fly (expensive and slow). </a:t>
            </a:r>
          </a:p>
        </p:txBody>
      </p:sp>
    </p:spTree>
    <p:extLst>
      <p:ext uri="{BB962C8B-B14F-4D97-AF65-F5344CB8AC3E}">
        <p14:creationId xmlns:p14="http://schemas.microsoft.com/office/powerpoint/2010/main" val="2576381361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>
          <a:solidFill>
            <a:srgbClr val="C00000"/>
          </a:solidFill>
          <a:miter lim="800000"/>
          <a:headEnd type="none" w="med" len="med"/>
          <a:tailEnd type="none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2356</Words>
  <Application>Microsoft Office PowerPoint</Application>
  <PresentationFormat>Widescreen</PresentationFormat>
  <Paragraphs>325</Paragraphs>
  <Slides>26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Arial Narrow</vt:lpstr>
      <vt:lpstr>Calibri</vt:lpstr>
      <vt:lpstr>Courier New</vt:lpstr>
      <vt:lpstr>Times New Roman</vt:lpstr>
      <vt:lpstr>Wingdings</vt:lpstr>
      <vt:lpstr>Wingdings 2</vt:lpstr>
      <vt:lpstr>template2007</vt:lpstr>
      <vt:lpstr>Network Programming – Additional Slides</vt:lpstr>
      <vt:lpstr>Tiny Web Server</vt:lpstr>
      <vt:lpstr>Tiny Operation</vt:lpstr>
      <vt:lpstr>Tiny Serving Static Content</vt:lpstr>
      <vt:lpstr>Serving Dynamic Content</vt:lpstr>
      <vt:lpstr>Serving Dynamic Content (cont)</vt:lpstr>
      <vt:lpstr>Serving Dynamic Content (cont)</vt:lpstr>
      <vt:lpstr>Issues in Serving Dynamic Content</vt:lpstr>
      <vt:lpstr>CGI</vt:lpstr>
      <vt:lpstr>The add.com Experience</vt:lpstr>
      <vt:lpstr>Serving Dynamic Content With GET</vt:lpstr>
      <vt:lpstr>Serving Dynamic Content With GET</vt:lpstr>
      <vt:lpstr>Serving Dynamic Content With GET</vt:lpstr>
      <vt:lpstr>Serving Dynamic Content with GET</vt:lpstr>
      <vt:lpstr>Serving Dynamic Content with GET</vt:lpstr>
      <vt:lpstr>Serving Dynamic Content With GET </vt:lpstr>
      <vt:lpstr>For More Information</vt:lpstr>
      <vt:lpstr>Web History</vt:lpstr>
      <vt:lpstr>Web History (cont)</vt:lpstr>
      <vt:lpstr>HTTP Versions</vt:lpstr>
      <vt:lpstr>GET Request to Apache Server From Firefox Browser</vt:lpstr>
      <vt:lpstr>GET Response From Apache Server</vt:lpstr>
      <vt:lpstr>Data Transfer Mechanisms</vt:lpstr>
      <vt:lpstr>Chunked Encoding Example</vt:lpstr>
      <vt:lpstr>Proxies</vt:lpstr>
      <vt:lpstr>Why Proxies?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Programming – Additional Slides</dc:title>
  <dc:creator>Zack Weinberg</dc:creator>
  <cp:lastModifiedBy>Zack Weinberg</cp:lastModifiedBy>
  <cp:revision>1</cp:revision>
  <dcterms:created xsi:type="dcterms:W3CDTF">2022-07-27T15:29:20Z</dcterms:created>
  <dcterms:modified xsi:type="dcterms:W3CDTF">2022-07-27T15:29:45Z</dcterms:modified>
</cp:coreProperties>
</file>