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712" r:id="rId3"/>
    <p:sldId id="734" r:id="rId4"/>
    <p:sldId id="735" r:id="rId5"/>
    <p:sldId id="736" r:id="rId6"/>
    <p:sldId id="681" r:id="rId7"/>
    <p:sldId id="733" r:id="rId8"/>
    <p:sldId id="706" r:id="rId9"/>
    <p:sldId id="719" r:id="rId10"/>
    <p:sldId id="690" r:id="rId11"/>
    <p:sldId id="683" r:id="rId12"/>
    <p:sldId id="671" r:id="rId13"/>
    <p:sldId id="673" r:id="rId14"/>
    <p:sldId id="674" r:id="rId15"/>
    <p:sldId id="675" r:id="rId16"/>
    <p:sldId id="710" r:id="rId17"/>
    <p:sldId id="676" r:id="rId18"/>
    <p:sldId id="677" r:id="rId19"/>
    <p:sldId id="684" r:id="rId20"/>
    <p:sldId id="591" r:id="rId21"/>
    <p:sldId id="592" r:id="rId22"/>
    <p:sldId id="720" r:id="rId23"/>
    <p:sldId id="593" r:id="rId24"/>
    <p:sldId id="594" r:id="rId25"/>
    <p:sldId id="595" r:id="rId26"/>
    <p:sldId id="730" r:id="rId27"/>
    <p:sldId id="685" r:id="rId28"/>
    <p:sldId id="596" r:id="rId29"/>
    <p:sldId id="597" r:id="rId30"/>
    <p:sldId id="645" r:id="rId31"/>
    <p:sldId id="599" r:id="rId32"/>
    <p:sldId id="602" r:id="rId33"/>
    <p:sldId id="600" r:id="rId34"/>
    <p:sldId id="601" r:id="rId35"/>
    <p:sldId id="727" r:id="rId36"/>
    <p:sldId id="648" r:id="rId37"/>
    <p:sldId id="686" r:id="rId38"/>
    <p:sldId id="606" r:id="rId39"/>
    <p:sldId id="721" r:id="rId40"/>
    <p:sldId id="607" r:id="rId41"/>
    <p:sldId id="722" r:id="rId42"/>
    <p:sldId id="723" r:id="rId43"/>
    <p:sldId id="649" r:id="rId44"/>
    <p:sldId id="687" r:id="rId45"/>
  </p:sldIdLst>
  <p:sldSz cx="9144000" cy="6858000" type="screen4x3"/>
  <p:notesSz cx="7302500" cy="9586913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EFBFBF"/>
    <a:srgbClr val="980002"/>
    <a:srgbClr val="CDF1C5"/>
    <a:srgbClr val="F1C7C7"/>
    <a:srgbClr val="E0E0E0"/>
    <a:srgbClr val="A8E799"/>
    <a:srgbClr val="E0F4E3"/>
    <a:srgbClr val="E3E4E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73" autoAdjust="0"/>
    <p:restoredTop sz="94660"/>
  </p:normalViewPr>
  <p:slideViewPr>
    <p:cSldViewPr snapToObjects="1">
      <p:cViewPr varScale="1">
        <p:scale>
          <a:sx n="72" d="100"/>
          <a:sy n="72" d="100"/>
        </p:scale>
        <p:origin x="88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-2384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4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791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983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4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utolab.andrew.cmu.edu/courses/15213-f21" TargetMode="External"/><Relationship Id="rId2" Type="http://schemas.openxmlformats.org/officeDocument/2006/relationships/hyperlink" Target="https://www.cs.cmu.edu/afs/cs/academic/class/15213-s22/www/schedule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js.aishe.org/index.php/aishe-j/article/view/176" TargetMode="External"/><Relationship Id="rId2" Type="http://schemas.openxmlformats.org/officeDocument/2006/relationships/hyperlink" Target="https://journals.sagepub.com/doi/pdf/10.1177/1469787410379682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Bits, Bytes and Integers – Part 1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b="0" dirty="0"/>
            </a:br>
            <a:r>
              <a:rPr lang="en-US" sz="2000" b="0" dirty="0"/>
              <a:t>2</a:t>
            </a:r>
            <a:r>
              <a:rPr lang="en-US" sz="2000" b="0" baseline="30000" dirty="0"/>
              <a:t>nd</a:t>
            </a:r>
            <a:r>
              <a:rPr lang="en-US" sz="2000" b="0" dirty="0"/>
              <a:t> Lecture,  January 20, 2022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B78FFA-F41D-4973-9CFA-6AFC1C220B2F}"/>
              </a:ext>
            </a:extLst>
          </p:cNvPr>
          <p:cNvSpPr/>
          <p:nvPr/>
        </p:nvSpPr>
        <p:spPr bwMode="auto">
          <a:xfrm>
            <a:off x="2429256" y="3962400"/>
            <a:ext cx="4572000" cy="426102"/>
          </a:xfrm>
          <a:prstGeom prst="rect">
            <a:avLst/>
          </a:prstGeom>
          <a:solidFill>
            <a:srgbClr val="EFBFBF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98D15B-BC87-4FFA-8F56-4CAF7D41D136}"/>
              </a:ext>
            </a:extLst>
          </p:cNvPr>
          <p:cNvSpPr/>
          <p:nvPr/>
        </p:nvSpPr>
        <p:spPr bwMode="auto">
          <a:xfrm>
            <a:off x="2429256" y="5345396"/>
            <a:ext cx="4572000" cy="426102"/>
          </a:xfrm>
          <a:prstGeom prst="rect">
            <a:avLst/>
          </a:prstGeom>
          <a:solidFill>
            <a:srgbClr val="EFBFBF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974806"/>
              </p:ext>
            </p:extLst>
          </p:nvPr>
        </p:nvGraphicFramePr>
        <p:xfrm>
          <a:off x="2438400" y="2063098"/>
          <a:ext cx="4572000" cy="3708400"/>
        </p:xfrm>
        <a:graphic>
          <a:graphicData uri="http://schemas.openxmlformats.org/drawingml/2006/table">
            <a:tbl>
              <a:tblPr firstRow="1"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pPr marL="119063" indent="-119063" eaLnBrk="1" hangingPunct="1"/>
            <a:r>
              <a:rPr lang="en-US" dirty="0"/>
              <a:t>Combine bytes to make </a:t>
            </a:r>
            <a:r>
              <a:rPr lang="en-US" i="1" dirty="0"/>
              <a:t>scalar data types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0287FE-BC15-4D09-915A-DA4A0B029107}"/>
              </a:ext>
            </a:extLst>
          </p:cNvPr>
          <p:cNvSpPr/>
          <p:nvPr/>
        </p:nvSpPr>
        <p:spPr bwMode="auto">
          <a:xfrm>
            <a:off x="4093464" y="1600200"/>
            <a:ext cx="2907792" cy="457200"/>
          </a:xfrm>
          <a:prstGeom prst="rect">
            <a:avLst/>
          </a:prstGeom>
          <a:solidFill>
            <a:srgbClr val="980002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Size (# of bytes)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89D1A40-012A-4A74-AB95-F5600536E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777974"/>
              </p:ext>
            </p:extLst>
          </p:nvPr>
        </p:nvGraphicFramePr>
        <p:xfrm>
          <a:off x="4093464" y="5771498"/>
          <a:ext cx="2907792" cy="3708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53896">
                  <a:extLst>
                    <a:ext uri="{9D8B030D-6E8A-4147-A177-3AD203B41FA5}">
                      <a16:colId xmlns:a16="http://schemas.microsoft.com/office/drawing/2014/main" val="2648584692"/>
                    </a:ext>
                  </a:extLst>
                </a:gridCol>
                <a:gridCol w="1453896">
                  <a:extLst>
                    <a:ext uri="{9D8B030D-6E8A-4147-A177-3AD203B41FA5}">
                      <a16:colId xmlns:a16="http://schemas.microsoft.com/office/drawing/2014/main" val="848306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“ILP32”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“LP64”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5655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Representing information as bits</a:t>
            </a:r>
          </a:p>
          <a:p>
            <a:r>
              <a:rPr lang="en-US" dirty="0"/>
              <a:t>Bit-level manipulations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642EE2-A59C-49EC-A3C9-61748D5EEBFC}"/>
              </a:ext>
            </a:extLst>
          </p:cNvPr>
          <p:cNvCxnSpPr/>
          <p:nvPr/>
        </p:nvCxnSpPr>
        <p:spPr bwMode="auto">
          <a:xfrm>
            <a:off x="762000" y="3810000"/>
            <a:ext cx="7187111" cy="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551F642-07DB-4CF5-9DA1-59FFE74244BD}"/>
              </a:ext>
            </a:extLst>
          </p:cNvPr>
          <p:cNvSpPr txBox="1"/>
          <p:nvPr/>
        </p:nvSpPr>
        <p:spPr>
          <a:xfrm>
            <a:off x="7391400" y="3462867"/>
            <a:ext cx="65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latin typeface="Calibri" pitchFamily="34" charset="0"/>
              </a:rPr>
              <a:t>today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E67BFA-7D37-4639-A60C-58C47973866C}"/>
              </a:ext>
            </a:extLst>
          </p:cNvPr>
          <p:cNvSpPr txBox="1"/>
          <p:nvPr/>
        </p:nvSpPr>
        <p:spPr>
          <a:xfrm>
            <a:off x="6866641" y="3818580"/>
            <a:ext cx="1179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rgbClr val="A6A6A6"/>
                </a:solidFill>
                <a:latin typeface="Calibri" pitchFamily="34" charset="0"/>
              </a:rPr>
              <a:t>next lecture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7896225" cy="1241425"/>
          </a:xfrm>
        </p:spPr>
        <p:txBody>
          <a:bodyPr/>
          <a:lstStyle/>
          <a:p>
            <a:pPr eaLnBrk="1" hangingPunct="1"/>
            <a:r>
              <a:rPr lang="en-US" dirty="0"/>
              <a:t>Developed by George Boole in 19th Century</a:t>
            </a:r>
          </a:p>
          <a:p>
            <a:pPr marL="552450" lvl="1"/>
            <a:r>
              <a:rPr lang="en-US" dirty="0"/>
              <a:t>Algebraic representation of logic</a:t>
            </a:r>
          </a:p>
          <a:p>
            <a:pPr marL="552450" lvl="1"/>
            <a:r>
              <a:rPr lang="en-US" dirty="0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   A&amp;B = 1 when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both</a:t>
            </a:r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 A=1 and B=1</a:t>
            </a:r>
          </a:p>
        </p:txBody>
      </p:sp>
      <p:sp>
        <p:nvSpPr>
          <p:cNvPr id="56328" name="Rectangle 7"/>
          <p:cNvSpPr>
            <a:spLocks/>
          </p:cNvSpPr>
          <p:nvPr/>
        </p:nvSpPr>
        <p:spPr bwMode="auto">
          <a:xfrm>
            <a:off x="4419599" y="2603500"/>
            <a:ext cx="4327525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   A|B = 1 when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either</a:t>
            </a:r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 A=1 or B=1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or both</a:t>
            </a:r>
          </a:p>
        </p:txBody>
      </p:sp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   ~A = 1 when A=0</a:t>
            </a:r>
          </a:p>
        </p:txBody>
      </p:sp>
      <p:sp>
        <p:nvSpPr>
          <p:cNvPr id="56333" name="Rectangle 12"/>
          <p:cNvSpPr>
            <a:spLocks/>
          </p:cNvSpPr>
          <p:nvPr/>
        </p:nvSpPr>
        <p:spPr bwMode="auto">
          <a:xfrm>
            <a:off x="44196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2000" b="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   A^B = 1 when A=1 or B=1,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but not both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D67A267-4359-49EA-AC96-7F32411D8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331010"/>
              </p:ext>
            </p:extLst>
          </p:nvPr>
        </p:nvGraphicFramePr>
        <p:xfrm>
          <a:off x="724916" y="3440782"/>
          <a:ext cx="1115568" cy="111252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371856">
                  <a:extLst>
                    <a:ext uri="{9D8B030D-6E8A-4147-A177-3AD203B41FA5}">
                      <a16:colId xmlns:a16="http://schemas.microsoft.com/office/drawing/2014/main" val="1230707405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3415411367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2816174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&amp;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66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655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513816"/>
                  </a:ext>
                </a:extLst>
              </a:tr>
            </a:tbl>
          </a:graphicData>
        </a:graphic>
      </p:graphicFrame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87E4B95F-132D-4D00-862C-6D50D26EC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033936"/>
              </p:ext>
            </p:extLst>
          </p:nvPr>
        </p:nvGraphicFramePr>
        <p:xfrm>
          <a:off x="4756208" y="3413518"/>
          <a:ext cx="1115568" cy="111252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371856">
                  <a:extLst>
                    <a:ext uri="{9D8B030D-6E8A-4147-A177-3AD203B41FA5}">
                      <a16:colId xmlns:a16="http://schemas.microsoft.com/office/drawing/2014/main" val="1230707405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3415411367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2816174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|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66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655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513816"/>
                  </a:ext>
                </a:extLst>
              </a:tr>
            </a:tbl>
          </a:graphicData>
        </a:graphic>
      </p:graphicFrame>
      <p:graphicFrame>
        <p:nvGraphicFramePr>
          <p:cNvPr id="16" name="Table 2">
            <a:extLst>
              <a:ext uri="{FF2B5EF4-FFF2-40B4-BE49-F238E27FC236}">
                <a16:creationId xmlns:a16="http://schemas.microsoft.com/office/drawing/2014/main" id="{542D7094-4BF7-49CF-83B3-FD02BCA50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456166"/>
              </p:ext>
            </p:extLst>
          </p:nvPr>
        </p:nvGraphicFramePr>
        <p:xfrm>
          <a:off x="4756208" y="5445518"/>
          <a:ext cx="1115568" cy="111252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371856">
                  <a:extLst>
                    <a:ext uri="{9D8B030D-6E8A-4147-A177-3AD203B41FA5}">
                      <a16:colId xmlns:a16="http://schemas.microsoft.com/office/drawing/2014/main" val="1230707405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3415411367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2816174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^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66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655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513816"/>
                  </a:ext>
                </a:extLst>
              </a:tr>
            </a:tbl>
          </a:graphicData>
        </a:graphic>
      </p:graphicFrame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F74ADDE-3A62-4003-89F5-308982867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26136"/>
              </p:ext>
            </p:extLst>
          </p:nvPr>
        </p:nvGraphicFramePr>
        <p:xfrm>
          <a:off x="724916" y="5445518"/>
          <a:ext cx="1115568" cy="74168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371856">
                  <a:extLst>
                    <a:ext uri="{9D8B030D-6E8A-4147-A177-3AD203B41FA5}">
                      <a16:colId xmlns:a16="http://schemas.microsoft.com/office/drawing/2014/main" val="1230707405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3415411367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2816174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~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66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51381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Example: Sets of Small Integers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397" name="Rectangle 4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Width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𝒘</m:t>
                    </m:r>
                  </m:oMath>
                </a14:m>
                <a:r>
                  <a:rPr lang="en-US" dirty="0"/>
                  <a:t> bit vector represents subsets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,…,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Let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b="0" dirty="0"/>
                  <a:t> be a bit vector representing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b="0" dirty="0"/>
                  <a:t>, then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>
                    <a:sym typeface="Monaco" charset="0"/>
                  </a:rPr>
                  <a:t>Examples:</a:t>
                </a:r>
              </a:p>
              <a:p>
                <a:pPr lvl="2"/>
                <a:r>
                  <a:rPr lang="en-US" dirty="0">
                    <a:sym typeface="Monaco" charset="0"/>
                  </a:rPr>
                  <a:t>01101001	{ 0, 3, 5, 6 }</a:t>
                </a:r>
                <a:br>
                  <a:rPr lang="en-US" dirty="0">
                    <a:sym typeface="Monaco" charset="0"/>
                  </a:rPr>
                </a:br>
                <a:r>
                  <a:rPr lang="en-US" i="1" dirty="0">
                    <a:sym typeface="Monaco" charset="0"/>
                  </a:rPr>
                  <a:t>7</a:t>
                </a:r>
                <a:r>
                  <a:rPr lang="en-US" i="1" dirty="0">
                    <a:solidFill>
                      <a:srgbClr val="FF0000"/>
                    </a:solidFill>
                    <a:sym typeface="Monaco" charset="0"/>
                  </a:rPr>
                  <a:t>65</a:t>
                </a:r>
                <a:r>
                  <a:rPr lang="en-US" i="1" dirty="0">
                    <a:sym typeface="Monaco" charset="0"/>
                  </a:rPr>
                  <a:t>4</a:t>
                </a:r>
                <a:r>
                  <a:rPr lang="en-US" i="1" dirty="0">
                    <a:solidFill>
                      <a:srgbClr val="FF0000"/>
                    </a:solidFill>
                    <a:sym typeface="Monaco" charset="0"/>
                  </a:rPr>
                  <a:t>3</a:t>
                </a:r>
                <a:r>
                  <a:rPr lang="en-US" i="1" dirty="0">
                    <a:sym typeface="Monaco" charset="0"/>
                  </a:rPr>
                  <a:t>21</a:t>
                </a:r>
                <a:r>
                  <a:rPr lang="en-US" i="1" dirty="0">
                    <a:solidFill>
                      <a:srgbClr val="FF0000"/>
                    </a:solidFill>
                    <a:sym typeface="Monaco" charset="0"/>
                  </a:rPr>
                  <a:t>0</a:t>
                </a:r>
                <a:endParaRPr lang="en-US" dirty="0">
                  <a:sym typeface="Monaco" charset="0"/>
                </a:endParaRPr>
              </a:p>
              <a:p>
                <a:pPr lvl="2"/>
                <a:r>
                  <a:rPr lang="en-US" dirty="0">
                    <a:sym typeface="Monaco" charset="0"/>
                  </a:rPr>
                  <a:t>01010101	{ 0, 2, 4, 6 }</a:t>
                </a:r>
                <a:br>
                  <a:rPr lang="en-US" dirty="0">
                    <a:sym typeface="Monaco" charset="0"/>
                  </a:rPr>
                </a:br>
                <a:r>
                  <a:rPr lang="en-US" i="1" dirty="0">
                    <a:sym typeface="Monaco" charset="0"/>
                  </a:rPr>
                  <a:t>7</a:t>
                </a:r>
                <a:r>
                  <a:rPr lang="en-US" i="1" dirty="0">
                    <a:solidFill>
                      <a:srgbClr val="FF0000"/>
                    </a:solidFill>
                    <a:sym typeface="Monaco" charset="0"/>
                  </a:rPr>
                  <a:t>6</a:t>
                </a:r>
                <a:r>
                  <a:rPr lang="en-US" i="1" dirty="0">
                    <a:sym typeface="Monaco" charset="0"/>
                  </a:rPr>
                  <a:t>5</a:t>
                </a:r>
                <a:r>
                  <a:rPr lang="en-US" i="1" dirty="0">
                    <a:solidFill>
                      <a:srgbClr val="FF0000"/>
                    </a:solidFill>
                    <a:sym typeface="Monaco" charset="0"/>
                  </a:rPr>
                  <a:t>4</a:t>
                </a:r>
                <a:r>
                  <a:rPr lang="en-US" i="1" dirty="0">
                    <a:sym typeface="Monaco" charset="0"/>
                  </a:rPr>
                  <a:t>3</a:t>
                </a:r>
                <a:r>
                  <a:rPr lang="en-US" i="1" dirty="0">
                    <a:solidFill>
                      <a:srgbClr val="FF0000"/>
                    </a:solidFill>
                    <a:sym typeface="Monaco" charset="0"/>
                  </a:rPr>
                  <a:t>2</a:t>
                </a:r>
                <a:r>
                  <a:rPr lang="en-US" i="1" dirty="0">
                    <a:sym typeface="Monaco" charset="0"/>
                  </a:rPr>
                  <a:t>1</a:t>
                </a:r>
                <a:r>
                  <a:rPr lang="en-US" i="1" dirty="0">
                    <a:solidFill>
                      <a:srgbClr val="FF0000"/>
                    </a:solidFill>
                    <a:sym typeface="Monaco" charset="0"/>
                  </a:rPr>
                  <a:t>0</a:t>
                </a:r>
              </a:p>
              <a:p>
                <a:pPr marL="914400" lvl="2" indent="0">
                  <a:buNone/>
                </a:pPr>
                <a:endParaRPr lang="en-US" i="1" dirty="0">
                  <a:solidFill>
                    <a:srgbClr val="FF0000"/>
                  </a:solidFill>
                  <a:sym typeface="Monaco" charset="0"/>
                </a:endParaRPr>
              </a:p>
              <a:p>
                <a:r>
                  <a:rPr lang="en-US" dirty="0"/>
                  <a:t>Operations</a:t>
                </a:r>
              </a:p>
              <a:p>
                <a:pPr lvl="1"/>
                <a:r>
                  <a:rPr lang="en-US" dirty="0"/>
                  <a:t>&amp;    Intersection		01000001	{ 0, 6 }</a:t>
                </a:r>
              </a:p>
              <a:p>
                <a:pPr lvl="1"/>
                <a:r>
                  <a:rPr lang="en-US" dirty="0"/>
                  <a:t>|     Union			01111101	{ 0, 2, 3, 4, 5, 6 }</a:t>
                </a:r>
              </a:p>
              <a:p>
                <a:pPr lvl="1"/>
                <a:r>
                  <a:rPr lang="en-US" dirty="0"/>
                  <a:t>^	    Symmetric difference	00111100	{ 2, 3, 4, 5 }</a:t>
                </a:r>
              </a:p>
              <a:p>
                <a:pPr lvl="1"/>
                <a:r>
                  <a:rPr lang="en-US" dirty="0"/>
                  <a:t>~	    Complement		10101010	{ 1, 3, 5, 7 }</a:t>
                </a:r>
              </a:p>
            </p:txBody>
          </p:sp>
        </mc:Choice>
        <mc:Fallback xmlns="">
          <p:sp>
            <p:nvSpPr>
              <p:cNvPr id="59397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bit-wise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01000001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solidFill>
                <a:schemeClr val="bg1"/>
              </a:solidFill>
              <a:latin typeface="Monaco" charset="0"/>
              <a:sym typeface="Monaco" charset="0"/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6858000" y="814287"/>
            <a:ext cx="1851025" cy="4591050"/>
            <a:chOff x="0" y="0"/>
            <a:chExt cx="1166" cy="2891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5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4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4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4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3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4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4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4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5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3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6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3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7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3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8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3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9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3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0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2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21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2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2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2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3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2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2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5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1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6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7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1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8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1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9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30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0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1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0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2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0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33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0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4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0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5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9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6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9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7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9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8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9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39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9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0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8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1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8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2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8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8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4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8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5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7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6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7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7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7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8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7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9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7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50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6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51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6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52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6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53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6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54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6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55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5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56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5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Operations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kern="0" dirty="0"/>
              <a:t>, 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kern="0" dirty="0"/>
              <a:t>, 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kern="0" dirty="0"/>
              <a:t>,  </a:t>
            </a:r>
            <a:r>
              <a:rPr lang="en-US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kern="0" dirty="0"/>
              <a:t> Available in C</a:t>
            </a:r>
          </a:p>
          <a:p>
            <a:pPr marL="552450" lvl="1"/>
            <a:r>
              <a:rPr lang="en-US" b="0" kern="0" dirty="0"/>
              <a:t>Apply to any “integral” data type</a:t>
            </a:r>
          </a:p>
          <a:p>
            <a:pPr marL="838200" lvl="2"/>
            <a:r>
              <a:rPr lang="en-US" sz="1800" b="0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b="0" kern="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b="0" kern="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b="0" kern="0" dirty="0">
              <a:latin typeface="Monaco" charset="0"/>
              <a:sym typeface="Monaco" charset="0"/>
            </a:endParaRPr>
          </a:p>
          <a:p>
            <a:pPr marL="552450" lvl="1"/>
            <a:r>
              <a:rPr lang="en-US" b="0" kern="0" dirty="0"/>
              <a:t>View arguments as bit vectors</a:t>
            </a:r>
          </a:p>
          <a:p>
            <a:pPr marL="552450" lvl="1"/>
            <a:r>
              <a:rPr lang="en-US" b="0" kern="0" dirty="0"/>
              <a:t>Arguments applied bit-wise</a:t>
            </a:r>
          </a:p>
          <a:p>
            <a:r>
              <a:rPr lang="en-US" kern="0" dirty="0"/>
              <a:t>Examples (Char data type)</a:t>
            </a: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01000001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552450" lvl="1"/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b="0" kern="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b="0" kern="0" dirty="0">
              <a:solidFill>
                <a:schemeClr val="bg1"/>
              </a:solidFill>
              <a:latin typeface="Monaco" charset="0"/>
              <a:sym typeface="Monaco" charset="0"/>
            </a:endParaRPr>
          </a:p>
          <a:p>
            <a:pPr marL="838200" lvl="2"/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b="0" kern="0" dirty="0">
                <a:solidFill>
                  <a:schemeClr val="bg1"/>
                </a:solidFill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b="0" kern="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="0" kern="0" baseline="-6000" dirty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="0" kern="0" baseline="-6000" dirty="0">
              <a:solidFill>
                <a:schemeClr val="bg1"/>
              </a:solidFill>
              <a:latin typeface="Monaco" charset="0"/>
              <a:sym typeface="Monaco" charset="0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bit-wise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 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1011 1110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 0000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1111 1111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0110 1001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 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0100 0001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0110 1001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 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0111 1101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6858000" y="814287"/>
            <a:ext cx="1851025" cy="4591050"/>
            <a:chOff x="0" y="0"/>
            <a:chExt cx="1166" cy="2891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10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152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3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150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51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12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48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9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13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146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7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4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144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5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15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42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3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6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140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41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7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138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9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8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36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7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9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134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5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132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3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21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30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31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22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128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9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3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126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7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24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24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5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25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122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3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6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120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21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7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8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9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8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116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7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9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114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5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30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2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3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31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110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11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2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108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9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33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06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7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34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104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5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5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102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3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6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00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101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7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98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9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96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7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3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94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5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0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92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3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1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90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91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2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88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9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86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7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4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84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5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5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82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3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6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80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81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7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78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9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8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76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7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9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74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5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50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72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3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51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70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71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52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68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9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53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66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7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54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64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5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55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62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3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56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60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1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57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58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9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7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8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9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32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Bit-Level Operators</a:t>
            </a:r>
          </a:p>
          <a:p>
            <a:pPr marL="552450" lvl="1" eaLnBrk="1" hangingPunct="1"/>
            <a:r>
              <a:rPr lang="en-US" b="1" dirty="0">
                <a:ea typeface="Monaco" charset="0"/>
                <a:cs typeface="Monaco" charset="0"/>
                <a:sym typeface="Monaco" charset="0"/>
              </a:rPr>
              <a:t>Logic Operations: &amp;&amp;, ||, !</a:t>
            </a:r>
            <a:endParaRPr lang="en-US" b="1" dirty="0"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>
                <a:solidFill>
                  <a:srgbClr val="C00000"/>
                </a:solidFill>
              </a:rPr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C00000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ea typeface="Zapf Dingbats" charset="2"/>
                <a:cs typeface="Zapf Dingbats" charset="2"/>
                <a:sym typeface="Monaco" charset="0"/>
              </a:rPr>
              <a:t>→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4267200" y="3124200"/>
            <a:ext cx="4724400" cy="2133600"/>
          </a:xfrm>
          <a:prstGeom prst="wedgeRoundRectCallout">
            <a:avLst>
              <a:gd name="adj1" fmla="val -37463"/>
              <a:gd name="adj2" fmla="val -102659"/>
              <a:gd name="adj3" fmla="val 16667"/>
            </a:avLst>
          </a:prstGeom>
          <a:solidFill>
            <a:srgbClr val="C000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Watch out for &amp;&amp; vs. &amp; (and || vs. |)… 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Super common C programming pitfall!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 bwMode="auto">
          <a:xfrm>
            <a:off x="7162800" y="46482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2801" y="51054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6896418" y="4191000"/>
            <a:ext cx="703262" cy="152400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99" name="Straight Connector 98"/>
          <p:cNvCxnSpPr/>
          <p:nvPr/>
        </p:nvCxnSpPr>
        <p:spPr bwMode="auto">
          <a:xfrm flipH="1">
            <a:off x="7315201" y="3911600"/>
            <a:ext cx="685799" cy="0"/>
          </a:xfrm>
          <a:prstGeom prst="line">
            <a:avLst/>
          </a:prstGeom>
          <a:noFill/>
          <a:ln w="38100" cap="flat" cmpd="sng" algn="ctr">
            <a:solidFill>
              <a:srgbClr val="F1C7C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 flipH="1">
            <a:off x="6913882" y="3698240"/>
            <a:ext cx="777238" cy="0"/>
          </a:xfrm>
          <a:prstGeom prst="line">
            <a:avLst/>
          </a:prstGeom>
          <a:noFill/>
          <a:ln w="38100" cap="flat" cmpd="sng" algn="ctr">
            <a:solidFill>
              <a:srgbClr val="A8E7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>
            <a:off x="7162800" y="24384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7162801" y="2895600"/>
            <a:ext cx="838200" cy="152400"/>
          </a:xfrm>
          <a:prstGeom prst="rect">
            <a:avLst/>
          </a:prstGeom>
          <a:solidFill>
            <a:srgbClr val="A8E799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96418" y="1981200"/>
            <a:ext cx="703262" cy="152400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left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  <a:noFill/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C00000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  <a:noFill/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  <a:noFill/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  <a:noFill/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  <a:noFill/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  <a:noFill/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  <a:noFill/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  <a:noFill/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  <a:noFill/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C00000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  <a:noFill/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  <a:noFill/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  <a:noFill/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  <a:noFill/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  <a:noFill/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  <a:noFill/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  <a:noFill/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  <a:noFill/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  <a:noFill/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 dirty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  <a:noFill/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  <a:noFill/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  <a:noFill/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  <a:noFill/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C00000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  <a:noFill/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  <a:noFill/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  <a:noFill/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  <a:noFill/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  <a:noFill/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  <a:noFill/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grpFill/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9" y="24"/>
              <a:ext cx="785" cy="23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C00000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cxnSp>
        <p:nvCxnSpPr>
          <p:cNvPr id="62496" name="Straight Connector 62495"/>
          <p:cNvCxnSpPr/>
          <p:nvPr/>
        </p:nvCxnSpPr>
        <p:spPr bwMode="auto">
          <a:xfrm flipH="1">
            <a:off x="7315201" y="1701800"/>
            <a:ext cx="685799" cy="0"/>
          </a:xfrm>
          <a:prstGeom prst="line">
            <a:avLst/>
          </a:prstGeom>
          <a:noFill/>
          <a:ln w="38100" cap="flat" cmpd="sng" algn="ctr">
            <a:solidFill>
              <a:srgbClr val="F1C7C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H="1">
            <a:off x="6913882" y="1488440"/>
            <a:ext cx="777238" cy="0"/>
          </a:xfrm>
          <a:prstGeom prst="line">
            <a:avLst/>
          </a:prstGeom>
          <a:noFill/>
          <a:ln w="38100" cap="flat" cmpd="sng" algn="ctr">
            <a:solidFill>
              <a:srgbClr val="A8E7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 animBg="1"/>
      <p:bldP spid="89" grpId="0" animBg="1"/>
      <p:bldP spid="90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2349026-B2EE-47E2-8399-9A738C7A7704}"/>
              </a:ext>
            </a:extLst>
          </p:cNvPr>
          <p:cNvCxnSpPr/>
          <p:nvPr/>
        </p:nvCxnSpPr>
        <p:spPr bwMode="auto">
          <a:xfrm>
            <a:off x="762000" y="3810000"/>
            <a:ext cx="7187111" cy="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A8BBDCB-1ADE-45B3-BF55-B06D09DB2443}"/>
              </a:ext>
            </a:extLst>
          </p:cNvPr>
          <p:cNvSpPr txBox="1"/>
          <p:nvPr/>
        </p:nvSpPr>
        <p:spPr>
          <a:xfrm>
            <a:off x="7391400" y="3462867"/>
            <a:ext cx="65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latin typeface="Calibri" pitchFamily="34" charset="0"/>
              </a:rPr>
              <a:t>today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2CEC51-2DA1-4DBE-A3C8-6CE77DF68287}"/>
              </a:ext>
            </a:extLst>
          </p:cNvPr>
          <p:cNvSpPr txBox="1"/>
          <p:nvPr/>
        </p:nvSpPr>
        <p:spPr>
          <a:xfrm>
            <a:off x="6866641" y="3818580"/>
            <a:ext cx="1179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rgbClr val="A6A6A6"/>
                </a:solidFill>
                <a:latin typeface="Calibri" pitchFamily="34" charset="0"/>
              </a:rPr>
              <a:t>next lecture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Recitations begin next Monday January 24</a:t>
            </a:r>
          </a:p>
          <a:p>
            <a:pPr lvl="1"/>
            <a:r>
              <a:rPr lang="en-US" dirty="0"/>
              <a:t>Zoom links on Piazza</a:t>
            </a:r>
          </a:p>
          <a:p>
            <a:endParaRPr lang="en-US" dirty="0"/>
          </a:p>
          <a:p>
            <a:r>
              <a:rPr lang="en-US" dirty="0"/>
              <a:t>Linux Boot Camp Sunday January 23</a:t>
            </a:r>
          </a:p>
          <a:p>
            <a:pPr lvl="1"/>
            <a:r>
              <a:rPr lang="en-US" dirty="0"/>
              <a:t>More info on Piazza</a:t>
            </a:r>
          </a:p>
          <a:p>
            <a:endParaRPr lang="en-US" dirty="0"/>
          </a:p>
          <a:p>
            <a:r>
              <a:rPr lang="en-US" dirty="0" err="1"/>
              <a:t>Autolab</a:t>
            </a:r>
            <a:r>
              <a:rPr lang="en-US" dirty="0"/>
              <a:t>, Piazza, Canvas rosters update once a day</a:t>
            </a:r>
          </a:p>
          <a:p>
            <a:pPr lvl="1"/>
            <a:r>
              <a:rPr lang="en-US" dirty="0"/>
              <a:t>Please be patient if you just enrolled</a:t>
            </a:r>
          </a:p>
          <a:p>
            <a:pPr lvl="1"/>
            <a:r>
              <a:rPr lang="en-US" dirty="0"/>
              <a:t>You can start labs 0 and 1 without </a:t>
            </a:r>
            <a:r>
              <a:rPr lang="en-US" dirty="0" err="1"/>
              <a:t>Autolab</a:t>
            </a:r>
            <a:r>
              <a:rPr lang="en-US" dirty="0"/>
              <a:t> access</a:t>
            </a:r>
          </a:p>
          <a:p>
            <a:pPr lvl="1"/>
            <a:r>
              <a:rPr lang="en-US" dirty="0"/>
              <a:t>We will give extensions for anything you couldn’t turn in</a:t>
            </a:r>
            <a:br>
              <a:rPr lang="en-US" dirty="0"/>
            </a:br>
            <a:r>
              <a:rPr lang="en-US" dirty="0"/>
              <a:t>because you weren’t on the roster</a:t>
            </a:r>
          </a:p>
        </p:txBody>
      </p:sp>
    </p:spTree>
    <p:extLst>
      <p:ext uri="{BB962C8B-B14F-4D97-AF65-F5344CB8AC3E}">
        <p14:creationId xmlns:p14="http://schemas.microsoft.com/office/powerpoint/2010/main" val="286730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Encoding Integers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C does not mandate using two’s complement</a:t>
            </a:r>
          </a:p>
          <a:p>
            <a:pPr lvl="1">
              <a:defRPr/>
            </a:pPr>
            <a:r>
              <a:rPr lang="en-US" dirty="0"/>
              <a:t>But, most machines do, and we will assume so</a:t>
            </a:r>
          </a:p>
          <a:p>
            <a:pPr>
              <a:defRPr/>
            </a:pPr>
            <a:r>
              <a:rPr lang="en-US" dirty="0"/>
              <a:t>C </a:t>
            </a:r>
            <a:r>
              <a:rPr lang="en-US" dirty="0">
                <a:latin typeface="Courier New" pitchFamily="49" charset="0"/>
              </a:rPr>
              <a:t>short</a:t>
            </a:r>
            <a:r>
              <a:rPr lang="en-US" dirty="0"/>
              <a:t> 2 bytes long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 dirty="0"/>
              <a:t>For 2’s complement, most significant bit indicates sign</a:t>
            </a:r>
          </a:p>
          <a:p>
            <a:pPr marL="914400" lvl="2" indent="0" eaLnBrk="1" hangingPunct="1">
              <a:buNone/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068881"/>
              </p:ext>
            </p:extLst>
          </p:nvPr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696200" y="2590800"/>
            <a:ext cx="1371600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 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812222"/>
              </p:ext>
            </p:extLst>
          </p:nvPr>
        </p:nvGraphicFramePr>
        <p:xfrm>
          <a:off x="2058987" y="4229893"/>
          <a:ext cx="5637213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8" imgW="5966280" imgH="1017360" progId="Word.Document.8">
                  <p:embed/>
                </p:oleObj>
              </mc:Choice>
              <mc:Fallback>
                <p:oleObj name="Document" r:id="rId8" imgW="5966280" imgH="101736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7" y="4229893"/>
                        <a:ext cx="5637213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Two-complement: Simple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90744" y="2079645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506971"/>
              </p:ext>
            </p:extLst>
          </p:nvPr>
        </p:nvGraphicFramePr>
        <p:xfrm>
          <a:off x="2105144" y="1698645"/>
          <a:ext cx="29718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38344" y="3984645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49365"/>
              </p:ext>
            </p:extLst>
          </p:nvPr>
        </p:nvGraphicFramePr>
        <p:xfrm>
          <a:off x="2105144" y="3629045"/>
          <a:ext cx="29718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48444" y="2079645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8+2 = 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48444" y="3984644"/>
            <a:ext cx="258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-16+4+2 = -10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Two-complement 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69813"/>
              </p:ext>
            </p:extLst>
          </p:nvPr>
        </p:nvGraphicFramePr>
        <p:xfrm>
          <a:off x="1920875" y="1654175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4" imgW="5612605" imgH="5218356" progId="Word.Document.8">
                  <p:embed/>
                </p:oleObj>
              </mc:Choice>
              <mc:Fallback>
                <p:oleObj name="Document" r:id="rId4" imgW="5612605" imgH="52183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654175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041043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UMin</a:t>
            </a:r>
            <a:r>
              <a:rPr lang="en-US" sz="2000" b="0" dirty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TMin</a:t>
            </a:r>
            <a:r>
              <a:rPr lang="en-US" sz="2000" b="0" dirty="0"/>
              <a:t>	=	 –2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011…1</a:t>
            </a:r>
            <a:endParaRPr lang="en-US" sz="2000" dirty="0"/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6083300" imgH="1943100" progId="Word.Document.8">
                  <p:embed/>
                </p:oleObj>
              </mc:Choice>
              <mc:Fallback>
                <p:oleObj name="Document" r:id="rId4" imgW="6083300" imgH="1943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|</a:t>
            </a:r>
            <a:r>
              <a:rPr lang="en-US" b="0" i="1" dirty="0" err="1"/>
              <a:t>TMin</a:t>
            </a:r>
            <a:r>
              <a:rPr lang="en-US" b="0" i="1" dirty="0"/>
              <a:t> </a:t>
            </a:r>
            <a:r>
              <a:rPr lang="en-US" b="0" dirty="0"/>
              <a:t>| 	= 	</a:t>
            </a:r>
            <a:r>
              <a:rPr lang="en-US" b="0" i="1" dirty="0" err="1"/>
              <a:t>TMax</a:t>
            </a:r>
            <a:r>
              <a:rPr lang="en-US" b="0" dirty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/>
              <a:t>UMax</a:t>
            </a:r>
            <a:r>
              <a:rPr lang="en-US" b="0" dirty="0"/>
              <a:t>	=	2 * </a:t>
            </a:r>
            <a:r>
              <a:rPr lang="en-US" b="0" i="1" dirty="0" err="1"/>
              <a:t>TMax</a:t>
            </a:r>
            <a:r>
              <a:rPr lang="en-US" b="0" dirty="0"/>
              <a:t> + 1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Question: abs(</a:t>
            </a:r>
            <a:r>
              <a:rPr lang="en-US" b="0" dirty="0" err="1"/>
              <a:t>TMin</a:t>
            </a:r>
            <a:r>
              <a:rPr lang="en-US" b="0" dirty="0"/>
              <a:t>)?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4" imgW="8724900" imgH="1816100" progId="Word.Document.8">
                  <p:embed/>
                </p:oleObj>
              </mc:Choice>
              <mc:Fallback>
                <p:oleObj name="Document" r:id="rId4" imgW="8724900" imgH="1816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554163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Equivalence</a:t>
            </a:r>
          </a:p>
          <a:p>
            <a:pPr lvl="1" eaLnBrk="1" hangingPunct="1">
              <a:defRPr/>
            </a:pPr>
            <a:r>
              <a:rPr lang="en-US" dirty="0"/>
              <a:t>Same encodings for nonnegative values</a:t>
            </a:r>
          </a:p>
          <a:p>
            <a:pPr eaLnBrk="1" hangingPunct="1">
              <a:defRPr/>
            </a:pPr>
            <a:r>
              <a:rPr lang="en-US" dirty="0"/>
              <a:t>Uniqueness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/>
              <a:t>Each </a:t>
            </a:r>
            <a:r>
              <a:rPr lang="en-US" dirty="0" err="1"/>
              <a:t>representable</a:t>
            </a:r>
            <a:r>
              <a:rPr lang="en-US" dirty="0"/>
              <a:t> integer has unique bit encoding</a:t>
            </a:r>
          </a:p>
          <a:p>
            <a:pPr eaLnBrk="1" hangingPunct="1">
              <a:defRPr/>
            </a:pP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Can Invert Mappings</a:t>
            </a:r>
          </a:p>
          <a:p>
            <a:pPr lvl="1" eaLnBrk="1" hangingPunct="1">
              <a:defRPr/>
            </a:pPr>
            <a:r>
              <a:rPr lang="en-US" dirty="0"/>
              <a:t>U2B(</a:t>
            </a:r>
            <a:r>
              <a:rPr lang="en-US" b="0" i="1" dirty="0"/>
              <a:t>x</a:t>
            </a:r>
            <a:r>
              <a:rPr lang="en-US" dirty="0"/>
              <a:t>)  =  B2U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/>
              <a:t>T2B(</a:t>
            </a:r>
            <a:r>
              <a:rPr lang="en-US" b="0" i="1" dirty="0"/>
              <a:t>x</a:t>
            </a:r>
            <a:r>
              <a:rPr lang="en-US" dirty="0"/>
              <a:t>)  =  B2T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rgbClr val="E0E0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u="sng" dirty="0">
                <a:solidFill>
                  <a:srgbClr val="FF0000"/>
                </a:solidFill>
              </a:rPr>
              <a:t>https://canvas.cmu.edu/courses/28101/quizzes/77043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/>
              <a:t>Conversion, casting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17C4FDF-9BAC-4CB9-B0FB-47583C35B9D0}"/>
              </a:ext>
            </a:extLst>
          </p:cNvPr>
          <p:cNvCxnSpPr/>
          <p:nvPr/>
        </p:nvCxnSpPr>
        <p:spPr bwMode="auto">
          <a:xfrm>
            <a:off x="762000" y="3810000"/>
            <a:ext cx="7187111" cy="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F93993E-CFBA-49C7-B71B-C681D7AE9334}"/>
              </a:ext>
            </a:extLst>
          </p:cNvPr>
          <p:cNvSpPr txBox="1"/>
          <p:nvPr/>
        </p:nvSpPr>
        <p:spPr>
          <a:xfrm>
            <a:off x="7391400" y="3462867"/>
            <a:ext cx="65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latin typeface="Calibri" pitchFamily="34" charset="0"/>
              </a:rPr>
              <a:t>today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B8B139-9308-4AF4-B0B7-9A6EE76EDA83}"/>
              </a:ext>
            </a:extLst>
          </p:cNvPr>
          <p:cNvSpPr txBox="1"/>
          <p:nvPr/>
        </p:nvSpPr>
        <p:spPr>
          <a:xfrm>
            <a:off x="6866641" y="3818580"/>
            <a:ext cx="1179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rgbClr val="A6A6A6"/>
                </a:solidFill>
                <a:latin typeface="Calibri" pitchFamily="34" charset="0"/>
              </a:rPr>
              <a:t>next lecture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0 is now available via </a:t>
            </a:r>
            <a:r>
              <a:rPr lang="en-US" dirty="0">
                <a:hlinkClick r:id="rId2"/>
              </a:rPr>
              <a:t>schedule page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Autolab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Due Tuesday January 25, 11:59pm ET</a:t>
            </a:r>
          </a:p>
          <a:p>
            <a:pPr lvl="1"/>
            <a:r>
              <a:rPr lang="en-US" dirty="0"/>
              <a:t>No grace days, no late submissions</a:t>
            </a:r>
          </a:p>
          <a:p>
            <a:pPr lvl="1"/>
            <a:r>
              <a:rPr lang="en-US" dirty="0"/>
              <a:t>Should take you less than five hours</a:t>
            </a:r>
          </a:p>
          <a:p>
            <a:pPr lvl="1"/>
            <a:r>
              <a:rPr lang="en-US" dirty="0"/>
              <a:t>Links on schedule page no longer go to </a:t>
            </a:r>
            <a:r>
              <a:rPr lang="en-US" dirty="0" err="1"/>
              <a:t>Autolab</a:t>
            </a:r>
            <a:endParaRPr lang="en-US" dirty="0"/>
          </a:p>
          <a:p>
            <a:endParaRPr lang="en-US" dirty="0"/>
          </a:p>
          <a:p>
            <a:r>
              <a:rPr lang="en-US" dirty="0"/>
              <a:t>Lab 1 will become available at 3pm today</a:t>
            </a:r>
          </a:p>
          <a:p>
            <a:pPr lvl="1"/>
            <a:r>
              <a:rPr lang="en-US" dirty="0"/>
              <a:t>Due February 3, 11:59pm ET</a:t>
            </a:r>
          </a:p>
          <a:p>
            <a:pPr lvl="1"/>
            <a:r>
              <a:rPr lang="en-US" dirty="0"/>
              <a:t>One grace day</a:t>
            </a:r>
          </a:p>
          <a:p>
            <a:pPr lvl="1"/>
            <a:r>
              <a:rPr lang="en-US" dirty="0"/>
              <a:t>If you’re done with lab 0, now is a good time to start</a:t>
            </a:r>
          </a:p>
          <a:p>
            <a:pPr lvl="1"/>
            <a:r>
              <a:rPr lang="en-US" dirty="0"/>
              <a:t>Links will be added to schedule page</a:t>
            </a:r>
          </a:p>
        </p:txBody>
      </p:sp>
    </p:spTree>
    <p:extLst>
      <p:ext uri="{BB962C8B-B14F-4D97-AF65-F5344CB8AC3E}">
        <p14:creationId xmlns:p14="http://schemas.microsoft.com/office/powerpoint/2010/main" val="2723817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>
                <a:latin typeface="Calibri" pitchFamily="34" charset="0"/>
                <a:sym typeface="Symbol" pitchFamily="18" charset="2"/>
              </a:rPr>
              <a:t>becomes</a:t>
            </a: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Complement Range</a:t>
            </a: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Constants</a:t>
            </a:r>
          </a:p>
          <a:p>
            <a:pPr lvl="1" eaLnBrk="1" hangingPunct="1">
              <a:defRPr/>
            </a:pPr>
            <a:r>
              <a:rPr lang="en-US" dirty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 = 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(unsigned) </a:t>
            </a:r>
            <a:r>
              <a:rPr lang="en-US" sz="1800" b="1" dirty="0" err="1">
                <a:latin typeface="Courier New" pitchFamily="49" charset="0"/>
              </a:rPr>
              <a:t>ty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;                 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fun(unsigned u);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ty;                   </a:t>
            </a: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fun(</a:t>
            </a: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);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there is a mix of unsigned and signed in single expression, </a:t>
            </a:r>
            <a:br>
              <a:rPr lang="en-US" dirty="0"/>
            </a:br>
            <a:r>
              <a:rPr lang="en-US" b="1" i="1" dirty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==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&lt;=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&gt;=</a:t>
            </a:r>
          </a:p>
          <a:p>
            <a:pPr marL="687388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32:    </a:t>
            </a:r>
            <a:r>
              <a:rPr lang="en-US" b="1" dirty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 2147483647 	(</a:t>
            </a:r>
            <a:r>
              <a:rPr lang="en-US" sz="2100" dirty="0" err="1"/>
              <a:t>int</a:t>
            </a:r>
            <a:r>
              <a:rPr lang="en-US" sz="2100" dirty="0"/>
              <a:t>) 2147483648U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610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Unsigned vs. Signed: Easy to Make Mistakes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902" y="2209800"/>
            <a:ext cx="8307388" cy="5224463"/>
          </a:xfrm>
        </p:spPr>
        <p:txBody>
          <a:bodyPr/>
          <a:lstStyle/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#define DELTA </a:t>
            </a:r>
            <a:r>
              <a:rPr lang="en-US" sz="1800" b="1" dirty="0" err="1">
                <a:latin typeface="Courier New" pitchFamily="49" charset="0"/>
              </a:rPr>
              <a:t>sizeof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-DELTA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. . .</a:t>
            </a:r>
          </a:p>
        </p:txBody>
      </p:sp>
    </p:spTree>
    <p:extLst>
      <p:ext uri="{BB962C8B-B14F-4D97-AF65-F5344CB8AC3E}">
        <p14:creationId xmlns:p14="http://schemas.microsoft.com/office/powerpoint/2010/main" val="1990393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62000" y="3505200"/>
            <a:ext cx="6019800" cy="9144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/>
              <a:t>Bit pattern is maintained</a:t>
            </a:r>
          </a:p>
          <a:p>
            <a:r>
              <a:rPr lang="en-US" dirty="0"/>
              <a:t>But reinterpreted</a:t>
            </a:r>
          </a:p>
          <a:p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endParaRPr lang="en-US" dirty="0"/>
          </a:p>
          <a:p>
            <a:r>
              <a:rPr lang="en-US" dirty="0"/>
              <a:t>Expression containing signed and unsigned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Representation: unsigned and signed </a:t>
            </a:r>
          </a:p>
          <a:p>
            <a:pPr lvl="1"/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Conversion, casting</a:t>
            </a:r>
          </a:p>
          <a:p>
            <a:pPr lvl="1"/>
            <a:r>
              <a:rPr lang="en-US" b="1" dirty="0"/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F30A5FE-95A6-4356-B594-C04E14B252E8}"/>
              </a:ext>
            </a:extLst>
          </p:cNvPr>
          <p:cNvCxnSpPr/>
          <p:nvPr/>
        </p:nvCxnSpPr>
        <p:spPr bwMode="auto">
          <a:xfrm>
            <a:off x="762000" y="3810000"/>
            <a:ext cx="7187111" cy="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B93BB56-3143-4BEC-8C44-915D02E64BFF}"/>
              </a:ext>
            </a:extLst>
          </p:cNvPr>
          <p:cNvSpPr txBox="1"/>
          <p:nvPr/>
        </p:nvSpPr>
        <p:spPr>
          <a:xfrm>
            <a:off x="7391400" y="3462867"/>
            <a:ext cx="65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latin typeface="Calibri" pitchFamily="34" charset="0"/>
              </a:rPr>
              <a:t>today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F9041F-E523-4C82-808D-81772B0C087A}"/>
              </a:ext>
            </a:extLst>
          </p:cNvPr>
          <p:cNvSpPr txBox="1"/>
          <p:nvPr/>
        </p:nvSpPr>
        <p:spPr>
          <a:xfrm>
            <a:off x="6866641" y="3818580"/>
            <a:ext cx="1179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rgbClr val="A6A6A6"/>
                </a:solidFill>
                <a:latin typeface="Calibri" pitchFamily="34" charset="0"/>
              </a:rPr>
              <a:t>next lecture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3876675"/>
            <a:ext cx="5181600" cy="2924174"/>
            <a:chOff x="1392" y="2097"/>
            <a:chExt cx="3264" cy="184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097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Sign Extension: Simple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309371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5178"/>
              </p:ext>
            </p:extLst>
          </p:nvPr>
        </p:nvGraphicFramePr>
        <p:xfrm>
          <a:off x="1503749" y="271271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478149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68854"/>
              </p:ext>
            </p:extLst>
          </p:nvPr>
        </p:nvGraphicFramePr>
        <p:xfrm>
          <a:off x="914400" y="4400490"/>
          <a:ext cx="35052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19320" y="309371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807814"/>
              </p:ext>
            </p:extLst>
          </p:nvPr>
        </p:nvGraphicFramePr>
        <p:xfrm>
          <a:off x="6146869" y="271271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95336"/>
              </p:ext>
            </p:extLst>
          </p:nvPr>
        </p:nvGraphicFramePr>
        <p:xfrm>
          <a:off x="5582920" y="4400490"/>
          <a:ext cx="35052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19320" y="4781490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572000" y="1752600"/>
            <a:ext cx="0" cy="4572000"/>
          </a:xfrm>
          <a:prstGeom prst="line">
            <a:avLst/>
          </a:prstGeom>
          <a:noFill/>
          <a:ln w="254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788160" y="3373120"/>
            <a:ext cx="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1219200" y="3352800"/>
            <a:ext cx="53340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6461760" y="3373120"/>
            <a:ext cx="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5892800" y="3352800"/>
            <a:ext cx="533400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219200" y="1600200"/>
            <a:ext cx="226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Positive number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8200" y="1600200"/>
            <a:ext cx="2392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Negative number</a:t>
            </a:r>
          </a:p>
        </p:txBody>
      </p:sp>
    </p:spTree>
    <p:extLst>
      <p:ext uri="{BB962C8B-B14F-4D97-AF65-F5344CB8AC3E}">
        <p14:creationId xmlns:p14="http://schemas.microsoft.com/office/powerpoint/2010/main" val="4602198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66FE-B4BB-47D3-9C3F-409C6196B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of lecture slide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09554-CCDB-423C-A736-B209DAE26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Historically we post lecture slides </a:t>
            </a:r>
            <a:r>
              <a:rPr lang="en-US" i="1" dirty="0"/>
              <a:t>after</a:t>
            </a:r>
            <a:r>
              <a:rPr lang="en-US" dirty="0"/>
              <a:t> each lecture</a:t>
            </a:r>
          </a:p>
          <a:p>
            <a:pPr>
              <a:spcBef>
                <a:spcPts val="1800"/>
              </a:spcBef>
            </a:pPr>
            <a:r>
              <a:rPr lang="en-US" dirty="0"/>
              <a:t>We are frequently asked to post them before each lecture</a:t>
            </a:r>
          </a:p>
          <a:p>
            <a:pPr lvl="1"/>
            <a:r>
              <a:rPr lang="en-US" dirty="0"/>
              <a:t>Typical request: “It would help me follow along, and I could look over the slides beforehand and come prepared with questions”</a:t>
            </a:r>
          </a:p>
          <a:p>
            <a:pPr>
              <a:spcBef>
                <a:spcPts val="1800"/>
              </a:spcBef>
            </a:pPr>
            <a:r>
              <a:rPr lang="en-US" dirty="0"/>
              <a:t>Educational research suggests this is a good idea</a:t>
            </a:r>
          </a:p>
          <a:p>
            <a:pPr lvl="1"/>
            <a:r>
              <a:rPr lang="en-US" sz="1600" dirty="0"/>
              <a:t>Raver and </a:t>
            </a:r>
            <a:r>
              <a:rPr lang="en-US" sz="1600" dirty="0" err="1"/>
              <a:t>Maydosz</a:t>
            </a:r>
            <a:r>
              <a:rPr lang="en-US" sz="1600" dirty="0"/>
              <a:t>, “</a:t>
            </a:r>
            <a:r>
              <a:rPr lang="en-US" sz="1600" dirty="0">
                <a:hlinkClick r:id="rId2"/>
              </a:rPr>
              <a:t>Impact of the provision and timing of instructor-provided notes on university students’ learning</a:t>
            </a:r>
            <a:r>
              <a:rPr lang="en-US" sz="1600" dirty="0"/>
              <a:t>,” </a:t>
            </a:r>
            <a:r>
              <a:rPr lang="en-US" sz="1600" i="1" dirty="0"/>
              <a:t>Active Learning in Higher Education</a:t>
            </a:r>
            <a:br>
              <a:rPr lang="en-US" sz="1600" i="1" dirty="0"/>
            </a:br>
            <a:r>
              <a:rPr lang="en-US" sz="1600" dirty="0"/>
              <a:t>11(3) 189–200, 2010</a:t>
            </a:r>
          </a:p>
          <a:p>
            <a:pPr lvl="1"/>
            <a:r>
              <a:rPr lang="en-US" sz="1600" dirty="0"/>
              <a:t>Mooney and Bergin, “</a:t>
            </a:r>
            <a:r>
              <a:rPr lang="en-US" sz="1600" dirty="0">
                <a:hlinkClick r:id="rId3"/>
              </a:rPr>
              <a:t>An analysis of alternative approaches for the distribution of lecture notes with the aid of a virtual learning environment to promote class engagement</a:t>
            </a:r>
            <a:r>
              <a:rPr lang="en-US" sz="1600" dirty="0"/>
              <a:t>,” </a:t>
            </a:r>
            <a:r>
              <a:rPr lang="en-US" sz="1600" i="1" dirty="0"/>
              <a:t>All Ireland Journal of Higher Education</a:t>
            </a:r>
            <a:r>
              <a:rPr lang="en-US" sz="1600" dirty="0"/>
              <a:t> 6(2), 2014</a:t>
            </a:r>
          </a:p>
          <a:p>
            <a:pPr>
              <a:spcBef>
                <a:spcPts val="1800"/>
              </a:spcBef>
            </a:pPr>
            <a:r>
              <a:rPr lang="en-US" dirty="0"/>
              <a:t>Faculty will discuss this and decide by next week</a:t>
            </a:r>
          </a:p>
        </p:txBody>
      </p:sp>
    </p:spTree>
    <p:extLst>
      <p:ext uri="{BB962C8B-B14F-4D97-AF65-F5344CB8AC3E}">
        <p14:creationId xmlns:p14="http://schemas.microsoft.com/office/powerpoint/2010/main" val="28664797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Larger 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/>
              <a:t>Converting from smaller to larger integer data type</a:t>
            </a:r>
          </a:p>
          <a:p>
            <a:r>
              <a:rPr lang="en-US" dirty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Truncation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23606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Task:</a:t>
            </a:r>
          </a:p>
          <a:p>
            <a:pPr lvl="1" eaLnBrk="1" hangingPunct="1">
              <a:defRPr/>
            </a:pPr>
            <a:r>
              <a:rPr lang="en-US" dirty="0"/>
              <a:t>Given </a:t>
            </a:r>
            <a:r>
              <a:rPr lang="en-US" dirty="0" err="1"/>
              <a:t>k+</a:t>
            </a:r>
            <a:r>
              <a:rPr lang="en-US" i="1" dirty="0" err="1"/>
              <a:t>w</a:t>
            </a:r>
            <a:r>
              <a:rPr lang="en-US" dirty="0" err="1"/>
              <a:t>-bit</a:t>
            </a:r>
            <a:r>
              <a:rPr lang="en-US" dirty="0"/>
              <a:t> signed or unsigned integer </a:t>
            </a:r>
            <a:r>
              <a:rPr lang="en-US" i="1" dirty="0"/>
              <a:t>X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Convert it to </a:t>
            </a:r>
            <a:r>
              <a:rPr lang="en-US" i="1" dirty="0"/>
              <a:t>w</a:t>
            </a:r>
            <a:r>
              <a:rPr lang="en-US" dirty="0"/>
              <a:t>-bit integer X’ with same value for “small enough” X</a:t>
            </a:r>
          </a:p>
          <a:p>
            <a:pPr eaLnBrk="1" hangingPunct="1">
              <a:defRPr/>
            </a:pPr>
            <a:r>
              <a:rPr lang="en-US" dirty="0"/>
              <a:t>Rule:</a:t>
            </a:r>
          </a:p>
          <a:p>
            <a:pPr lvl="1" eaLnBrk="1" hangingPunct="1">
              <a:defRPr/>
            </a:pPr>
            <a:r>
              <a:rPr lang="en-US" dirty="0"/>
              <a:t>Drop top </a:t>
            </a:r>
            <a:r>
              <a:rPr lang="en-US" i="1" dirty="0"/>
              <a:t>k</a:t>
            </a:r>
            <a:r>
              <a:rPr lang="en-US" dirty="0"/>
              <a:t> bits:</a:t>
            </a:r>
          </a:p>
          <a:p>
            <a:pPr lvl="1" eaLnBrk="1" hangingPunct="1">
              <a:defRPr/>
            </a:pPr>
            <a:r>
              <a:rPr lang="en-US" b="0" i="1" dirty="0"/>
              <a:t>X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</a:t>
            </a:r>
            <a:r>
              <a:rPr lang="en-US" dirty="0"/>
              <a:t> =  </a:t>
            </a:r>
            <a:r>
              <a:rPr lang="en-US" b="0" i="1" dirty="0" err="1"/>
              <a:t>x</a:t>
            </a:r>
            <a:r>
              <a:rPr lang="en-US" b="0" i="1" baseline="-25000" dirty="0" err="1"/>
              <a:t>w</a:t>
            </a:r>
            <a:r>
              <a:rPr lang="en-US" b="0" baseline="-25000" dirty="0"/>
              <a:t>–1 </a:t>
            </a:r>
            <a:r>
              <a:rPr lang="en-US" dirty="0"/>
              <a:t>, </a:t>
            </a:r>
            <a:r>
              <a:rPr lang="en-US" b="0" i="1" dirty="0" err="1"/>
              <a:t>x</a:t>
            </a:r>
            <a:r>
              <a:rPr lang="en-US" b="0" i="1" baseline="-25000" dirty="0" err="1"/>
              <a:t>w</a:t>
            </a:r>
            <a:r>
              <a:rPr lang="en-US" b="0" baseline="-25000" dirty="0"/>
              <a:t>–2 </a:t>
            </a:r>
            <a:r>
              <a:rPr lang="en-US" dirty="0"/>
              <a:t>,…, </a:t>
            </a:r>
            <a:r>
              <a:rPr lang="en-US" b="0" i="1" dirty="0"/>
              <a:t>x</a:t>
            </a:r>
            <a:r>
              <a:rPr lang="en-US" b="0" baseline="-25000" dirty="0"/>
              <a:t>0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8689" name="Line 18"/>
          <p:cNvSpPr>
            <a:spLocks noChangeShapeType="1"/>
          </p:cNvSpPr>
          <p:nvPr/>
        </p:nvSpPr>
        <p:spPr bwMode="auto">
          <a:xfrm>
            <a:off x="44958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37"/>
          <p:cNvSpPr>
            <a:spLocks noChangeShapeType="1"/>
          </p:cNvSpPr>
          <p:nvPr/>
        </p:nvSpPr>
        <p:spPr bwMode="auto">
          <a:xfrm>
            <a:off x="47244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Line 38"/>
          <p:cNvSpPr>
            <a:spLocks noChangeShapeType="1"/>
          </p:cNvSpPr>
          <p:nvPr/>
        </p:nvSpPr>
        <p:spPr bwMode="auto">
          <a:xfrm>
            <a:off x="49530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39"/>
          <p:cNvSpPr>
            <a:spLocks noChangeShapeType="1"/>
          </p:cNvSpPr>
          <p:nvPr/>
        </p:nvSpPr>
        <p:spPr bwMode="auto">
          <a:xfrm>
            <a:off x="65532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40"/>
          <p:cNvSpPr>
            <a:spLocks noChangeShapeType="1"/>
          </p:cNvSpPr>
          <p:nvPr/>
        </p:nvSpPr>
        <p:spPr bwMode="auto">
          <a:xfrm>
            <a:off x="67818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41"/>
          <p:cNvSpPr>
            <a:spLocks noChangeShapeType="1"/>
          </p:cNvSpPr>
          <p:nvPr/>
        </p:nvSpPr>
        <p:spPr bwMode="auto">
          <a:xfrm>
            <a:off x="7010400" y="4662487"/>
            <a:ext cx="0" cy="12953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42"/>
          <p:cNvSpPr>
            <a:spLocks noChangeArrowheads="1"/>
          </p:cNvSpPr>
          <p:nvPr/>
        </p:nvSpPr>
        <p:spPr bwMode="auto">
          <a:xfrm>
            <a:off x="3429000" y="5500686"/>
            <a:ext cx="715963" cy="304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/>
              <a:t>• • •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343400" y="6019800"/>
            <a:ext cx="2743200" cy="228600"/>
            <a:chOff x="2928" y="2400"/>
            <a:chExt cx="1728" cy="144"/>
          </a:xfrm>
        </p:grpSpPr>
        <p:sp>
          <p:nvSpPr>
            <p:cNvPr id="28714" name="Rectangle 9"/>
            <p:cNvSpPr>
              <a:spLocks noChangeArrowheads="1"/>
            </p:cNvSpPr>
            <p:nvPr/>
          </p:nvSpPr>
          <p:spPr bwMode="auto">
            <a:xfrm>
              <a:off x="2928" y="2400"/>
              <a:ext cx="144" cy="1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5" name="Rectangle 10"/>
            <p:cNvSpPr>
              <a:spLocks noChangeArrowheads="1"/>
            </p:cNvSpPr>
            <p:nvPr/>
          </p:nvSpPr>
          <p:spPr bwMode="auto">
            <a:xfrm>
              <a:off x="3072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6" name="Rectangle 11"/>
            <p:cNvSpPr>
              <a:spLocks noChangeArrowheads="1"/>
            </p:cNvSpPr>
            <p:nvPr/>
          </p:nvSpPr>
          <p:spPr bwMode="auto">
            <a:xfrm>
              <a:off x="3216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7" name="Rectangle 12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8" name="Rectangle 13"/>
            <p:cNvSpPr>
              <a:spLocks noChangeArrowheads="1"/>
            </p:cNvSpPr>
            <p:nvPr/>
          </p:nvSpPr>
          <p:spPr bwMode="auto">
            <a:xfrm>
              <a:off x="4368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19" name="Rectangle 14"/>
            <p:cNvSpPr>
              <a:spLocks noChangeArrowheads="1"/>
            </p:cNvSpPr>
            <p:nvPr/>
          </p:nvSpPr>
          <p:spPr bwMode="auto">
            <a:xfrm>
              <a:off x="4512" y="2400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20" name="Rectangle 15"/>
            <p:cNvSpPr>
              <a:spLocks noChangeArrowheads="1"/>
            </p:cNvSpPr>
            <p:nvPr/>
          </p:nvSpPr>
          <p:spPr bwMode="auto">
            <a:xfrm>
              <a:off x="3360" y="2400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28687" name="Rectangle 16"/>
          <p:cNvSpPr>
            <a:spLocks noChangeArrowheads="1"/>
          </p:cNvSpPr>
          <p:nvPr/>
        </p:nvSpPr>
        <p:spPr bwMode="auto">
          <a:xfrm>
            <a:off x="3733800" y="5943600"/>
            <a:ext cx="61908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latin typeface="Times" pitchFamily="18" charset="0"/>
              </a:rPr>
              <a:t>X</a:t>
            </a:r>
            <a:r>
              <a:rPr lang="en-US" b="0" dirty="0">
                <a:latin typeface="Symbol" pitchFamily="18" charset="2"/>
              </a:rPr>
              <a:t> </a:t>
            </a:r>
            <a:r>
              <a:rPr lang="en-US" b="0" dirty="0">
                <a:latin typeface="Times" pitchFamily="18" charset="0"/>
              </a:rPr>
              <a:t> </a:t>
            </a:r>
            <a:endParaRPr lang="en-US" b="0" dirty="0">
              <a:latin typeface="Symbol" pitchFamily="18" charset="2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343400" y="6296026"/>
            <a:ext cx="2743200" cy="461962"/>
            <a:chOff x="4343400" y="5867400"/>
            <a:chExt cx="2743200" cy="461962"/>
          </a:xfrm>
        </p:grpSpPr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4343400" y="6043612"/>
              <a:ext cx="2743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5562600" y="5867400"/>
              <a:ext cx="404813" cy="46196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</p:grpSp>
      <p:sp>
        <p:nvSpPr>
          <p:cNvPr id="28688" name="Rectangle 17"/>
          <p:cNvSpPr>
            <a:spLocks noChangeArrowheads="1"/>
          </p:cNvSpPr>
          <p:nvPr/>
        </p:nvSpPr>
        <p:spPr bwMode="auto">
          <a:xfrm>
            <a:off x="1905000" y="4247495"/>
            <a:ext cx="38985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latin typeface="Times" pitchFamily="18" charset="0"/>
              </a:rPr>
              <a:t>X</a:t>
            </a:r>
            <a:endParaRPr lang="en-US" b="0" dirty="0">
              <a:latin typeface="Symbol" pitchFamily="18" charset="2"/>
            </a:endParaRP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590800" y="4399895"/>
            <a:ext cx="4495800" cy="228600"/>
            <a:chOff x="1824" y="3456"/>
            <a:chExt cx="2832" cy="144"/>
          </a:xfrm>
        </p:grpSpPr>
        <p:sp>
          <p:nvSpPr>
            <p:cNvPr id="28701" name="Rectangle 21"/>
            <p:cNvSpPr>
              <a:spLocks noChangeArrowheads="1"/>
            </p:cNvSpPr>
            <p:nvPr/>
          </p:nvSpPr>
          <p:spPr bwMode="auto">
            <a:xfrm>
              <a:off x="2112" y="3456"/>
              <a:ext cx="528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  <p:sp>
          <p:nvSpPr>
            <p:cNvPr id="28702" name="Rectangle 22"/>
            <p:cNvSpPr>
              <a:spLocks noChangeArrowheads="1"/>
            </p:cNvSpPr>
            <p:nvPr/>
          </p:nvSpPr>
          <p:spPr bwMode="auto">
            <a:xfrm>
              <a:off x="2784" y="3456"/>
              <a:ext cx="144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03" name="Rectangle 23"/>
            <p:cNvSpPr>
              <a:spLocks noChangeArrowheads="1"/>
            </p:cNvSpPr>
            <p:nvPr/>
          </p:nvSpPr>
          <p:spPr bwMode="auto">
            <a:xfrm>
              <a:off x="2640" y="3456"/>
              <a:ext cx="144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04" name="Rectangle 24"/>
            <p:cNvSpPr>
              <a:spLocks noChangeArrowheads="1"/>
            </p:cNvSpPr>
            <p:nvPr/>
          </p:nvSpPr>
          <p:spPr bwMode="auto">
            <a:xfrm>
              <a:off x="1968" y="3456"/>
              <a:ext cx="144" cy="144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28705" name="Rectangle 25"/>
            <p:cNvSpPr>
              <a:spLocks noChangeArrowheads="1"/>
            </p:cNvSpPr>
            <p:nvPr/>
          </p:nvSpPr>
          <p:spPr bwMode="auto">
            <a:xfrm>
              <a:off x="1824" y="3456"/>
              <a:ext cx="144" cy="1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2928" y="3456"/>
              <a:ext cx="1728" cy="144"/>
              <a:chOff x="2928" y="3456"/>
              <a:chExt cx="1728" cy="144"/>
            </a:xfrm>
          </p:grpSpPr>
          <p:sp>
            <p:nvSpPr>
              <p:cNvPr id="28707" name="Rectangle 27"/>
              <p:cNvSpPr>
                <a:spLocks noChangeArrowheads="1"/>
              </p:cNvSpPr>
              <p:nvPr/>
            </p:nvSpPr>
            <p:spPr bwMode="auto">
              <a:xfrm>
                <a:off x="2928" y="3456"/>
                <a:ext cx="144" cy="144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08" name="Rectangle 28"/>
              <p:cNvSpPr>
                <a:spLocks noChangeArrowheads="1"/>
              </p:cNvSpPr>
              <p:nvPr/>
            </p:nvSpPr>
            <p:spPr bwMode="auto">
              <a:xfrm>
                <a:off x="3072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09" name="Rectangle 29"/>
              <p:cNvSpPr>
                <a:spLocks noChangeArrowheads="1"/>
              </p:cNvSpPr>
              <p:nvPr/>
            </p:nvSpPr>
            <p:spPr bwMode="auto">
              <a:xfrm>
                <a:off x="3216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0" name="Rectangle 30"/>
              <p:cNvSpPr>
                <a:spLocks noChangeArrowheads="1"/>
              </p:cNvSpPr>
              <p:nvPr/>
            </p:nvSpPr>
            <p:spPr bwMode="auto">
              <a:xfrm>
                <a:off x="4224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1" name="Rectangle 31"/>
              <p:cNvSpPr>
                <a:spLocks noChangeArrowheads="1"/>
              </p:cNvSpPr>
              <p:nvPr/>
            </p:nvSpPr>
            <p:spPr bwMode="auto">
              <a:xfrm>
                <a:off x="4368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2" name="Rectangle 32"/>
              <p:cNvSpPr>
                <a:spLocks noChangeArrowheads="1"/>
              </p:cNvSpPr>
              <p:nvPr/>
            </p:nvSpPr>
            <p:spPr bwMode="auto">
              <a:xfrm>
                <a:off x="4512" y="3456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28713" name="Rectangle 33"/>
              <p:cNvSpPr>
                <a:spLocks noChangeArrowheads="1"/>
              </p:cNvSpPr>
              <p:nvPr/>
            </p:nvSpPr>
            <p:spPr bwMode="auto">
              <a:xfrm>
                <a:off x="3360" y="3456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2590800" y="3871258"/>
            <a:ext cx="4495800" cy="474662"/>
            <a:chOff x="2590800" y="4173538"/>
            <a:chExt cx="4495800" cy="474662"/>
          </a:xfrm>
        </p:grpSpPr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4343400" y="4338638"/>
              <a:ext cx="2743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5562600" y="4173538"/>
              <a:ext cx="404813" cy="46196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2590800" y="4338638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3200400" y="4186238"/>
              <a:ext cx="323850" cy="46196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9316167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Truncation: Simple 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19685" y="19050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10 =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273515"/>
              </p:ext>
            </p:extLst>
          </p:nvPr>
        </p:nvGraphicFramePr>
        <p:xfrm>
          <a:off x="6053541" y="15240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119685" y="298896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-6 = 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190496"/>
              </p:ext>
            </p:extLst>
          </p:nvPr>
        </p:nvGraphicFramePr>
        <p:xfrm>
          <a:off x="6053541" y="260796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945545" y="4554835"/>
            <a:ext cx="1107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-10 = 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039533"/>
              </p:ext>
            </p:extLst>
          </p:nvPr>
        </p:nvGraphicFramePr>
        <p:xfrm>
          <a:off x="6053541" y="417383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119685" y="56388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6 =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69949"/>
              </p:ext>
            </p:extLst>
          </p:nvPr>
        </p:nvGraphicFramePr>
        <p:xfrm>
          <a:off x="6053541" y="52578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 bwMode="auto">
          <a:xfrm>
            <a:off x="4724400" y="1143000"/>
            <a:ext cx="0" cy="5181600"/>
          </a:xfrm>
          <a:prstGeom prst="line">
            <a:avLst/>
          </a:prstGeom>
          <a:noFill/>
          <a:ln w="254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901141" y="914400"/>
            <a:ext cx="1694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Sign change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8922" y="1905000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 = 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884415"/>
              </p:ext>
            </p:extLst>
          </p:nvPr>
        </p:nvGraphicFramePr>
        <p:xfrm>
          <a:off x="1329141" y="15240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28922" y="2988965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 = 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940286"/>
              </p:ext>
            </p:extLst>
          </p:nvPr>
        </p:nvGraphicFramePr>
        <p:xfrm>
          <a:off x="1329141" y="260796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75034" y="455483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-6 = 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60666"/>
              </p:ext>
            </p:extLst>
          </p:nvPr>
        </p:nvGraphicFramePr>
        <p:xfrm>
          <a:off x="1329141" y="4173835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-16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95285" y="563880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-6 =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565367"/>
              </p:ext>
            </p:extLst>
          </p:nvPr>
        </p:nvGraphicFramePr>
        <p:xfrm>
          <a:off x="1329141" y="5257800"/>
          <a:ext cx="288435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rgbClr val="CD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176741" y="914400"/>
            <a:ext cx="2108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No sign change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3399235"/>
            <a:ext cx="4257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mod 16 = 10U mod 16 = 10U = -6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00600" y="6096000"/>
            <a:ext cx="4134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-10 mod 16 = 22U mod 16 = 6U = 6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839359" y="3399235"/>
            <a:ext cx="1665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mod 16 =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52400" y="6096000"/>
            <a:ext cx="4257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-6 mod 16 = 26U mod 16 = 10U = -6</a:t>
            </a:r>
          </a:p>
        </p:txBody>
      </p:sp>
    </p:spTree>
    <p:extLst>
      <p:ext uri="{BB962C8B-B14F-4D97-AF65-F5344CB8AC3E}">
        <p14:creationId xmlns:p14="http://schemas.microsoft.com/office/powerpoint/2010/main" val="143943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20" grpId="0"/>
      <p:bldP spid="23" grpId="0"/>
      <p:bldP spid="30" grpId="0"/>
      <p:bldP spid="33" grpId="0"/>
      <p:bldP spid="35" grpId="0"/>
      <p:bldP spid="37" grpId="0"/>
      <p:bldP spid="7" grpId="0"/>
      <p:bldP spid="40" grpId="0"/>
      <p:bldP spid="41" grpId="0"/>
      <p:bldP spid="4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/>
              <a:t>Summary:</a:t>
            </a:r>
            <a:br>
              <a:rPr lang="en-US" dirty="0"/>
            </a:br>
            <a:r>
              <a:rPr lang="en-US" dirty="0"/>
              <a:t>Expanding, Truncating: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/>
              <a:t>Expanding (e.g., short </a:t>
            </a:r>
            <a:r>
              <a:rPr lang="en-US" dirty="0" err="1"/>
              <a:t>int</a:t>
            </a:r>
            <a:r>
              <a:rPr lang="en-US" dirty="0"/>
              <a:t> to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Unsigned: zeros added</a:t>
            </a:r>
          </a:p>
          <a:p>
            <a:pPr lvl="1"/>
            <a:r>
              <a:rPr lang="en-US" dirty="0"/>
              <a:t>Signed: sign extension</a:t>
            </a:r>
          </a:p>
          <a:p>
            <a:pPr lvl="1"/>
            <a:r>
              <a:rPr lang="en-US" dirty="0"/>
              <a:t>Both yield expected result</a:t>
            </a:r>
          </a:p>
          <a:p>
            <a:pPr lvl="1"/>
            <a:endParaRPr lang="en-US" dirty="0"/>
          </a:p>
          <a:p>
            <a:r>
              <a:rPr lang="en-US" dirty="0"/>
              <a:t>Truncating (e.g., unsigned to unsigned short)</a:t>
            </a:r>
          </a:p>
          <a:p>
            <a:pPr lvl="1"/>
            <a:r>
              <a:rPr lang="en-US" dirty="0"/>
              <a:t>Unsigned/signed: bits are truncated</a:t>
            </a:r>
          </a:p>
          <a:p>
            <a:pPr lvl="1"/>
            <a:r>
              <a:rPr lang="en-US" dirty="0"/>
              <a:t>Result reinterpreted</a:t>
            </a:r>
          </a:p>
          <a:p>
            <a:pPr lvl="1"/>
            <a:r>
              <a:rPr lang="en-US" dirty="0"/>
              <a:t>Unsigned: mod operation</a:t>
            </a:r>
          </a:p>
          <a:p>
            <a:pPr lvl="1"/>
            <a:r>
              <a:rPr lang="en-US" dirty="0"/>
              <a:t>Signed: similar to mod</a:t>
            </a:r>
          </a:p>
          <a:p>
            <a:pPr lvl="1"/>
            <a:r>
              <a:rPr lang="en-US" dirty="0"/>
              <a:t>For small (</a:t>
            </a:r>
            <a:r>
              <a:rPr lang="en-US"/>
              <a:t>in magnitude) numbers </a:t>
            </a:r>
            <a:r>
              <a:rPr lang="en-US" dirty="0"/>
              <a:t>yields expected behavior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/>
          <a:lstStyle/>
          <a:p>
            <a:r>
              <a:rPr lang="en-US" dirty="0"/>
              <a:t>Summary of Today: Bits, Bytes, and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Bit-level manipulations</a:t>
            </a:r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Integers</a:t>
            </a:r>
          </a:p>
          <a:p>
            <a:pPr lvl="1"/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Conversion, casting</a:t>
            </a:r>
          </a:p>
          <a:p>
            <a:pPr lvl="1"/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Expanding, truncating</a:t>
            </a:r>
          </a:p>
          <a:p>
            <a:pPr lvl="1"/>
            <a:r>
              <a:rPr lang="en-US" b="1" dirty="0"/>
              <a:t>Addition, negation, multiplication, shifting</a:t>
            </a:r>
          </a:p>
          <a:p>
            <a:r>
              <a:rPr lang="en-US" dirty="0"/>
              <a:t>Representations in memory, pointers, strings</a:t>
            </a:r>
          </a:p>
          <a:p>
            <a:r>
              <a:rPr lang="en-US" dirty="0"/>
              <a:t>Summary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16CC15E-C321-4691-B17E-AE4D3FE874BB}"/>
              </a:ext>
            </a:extLst>
          </p:cNvPr>
          <p:cNvCxnSpPr/>
          <p:nvPr/>
        </p:nvCxnSpPr>
        <p:spPr bwMode="auto">
          <a:xfrm>
            <a:off x="762000" y="3810000"/>
            <a:ext cx="7187111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28538BD-0963-48F8-902B-EDD6ED3C3D4B}"/>
              </a:ext>
            </a:extLst>
          </p:cNvPr>
          <p:cNvSpPr txBox="1"/>
          <p:nvPr/>
        </p:nvSpPr>
        <p:spPr>
          <a:xfrm>
            <a:off x="7391400" y="3462867"/>
            <a:ext cx="65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today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C2DF15-626E-402E-8B3A-1B6975FD16E7}"/>
              </a:ext>
            </a:extLst>
          </p:cNvPr>
          <p:cNvSpPr txBox="1"/>
          <p:nvPr/>
        </p:nvSpPr>
        <p:spPr>
          <a:xfrm>
            <a:off x="6866641" y="3818580"/>
            <a:ext cx="1179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latin typeface="Calibri" pitchFamily="34" charset="0"/>
              </a:rPr>
              <a:t>next lecture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F62D-4EBA-45C5-A160-E8F0A65A6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How to download labs directly to sharks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971D68-8890-457A-887B-94A7E51A8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shark machine:</a:t>
            </a:r>
          </a:p>
          <a:p>
            <a:pPr marL="4572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cd private/15213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 err="1">
                <a:latin typeface="Consolas" panose="020B0609020204030204" pitchFamily="49" charset="0"/>
              </a:rPr>
              <a:t>autolab</a:t>
            </a:r>
            <a:r>
              <a:rPr lang="en-US" sz="1800" dirty="0">
                <a:latin typeface="Consolas" panose="020B0609020204030204" pitchFamily="49" charset="0"/>
              </a:rPr>
              <a:t> download 15213-f21:</a:t>
            </a:r>
            <a:r>
              <a:rPr lang="en-US" sz="1800" i="1" dirty="0">
                <a:latin typeface="Consolas" panose="020B0609020204030204" pitchFamily="49" charset="0"/>
              </a:rPr>
              <a:t>labname</a:t>
            </a:r>
            <a:br>
              <a:rPr lang="en-US" sz="1800" i="1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cd </a:t>
            </a:r>
            <a:r>
              <a:rPr lang="en-US" sz="1800" i="1" dirty="0" err="1">
                <a:latin typeface="Consolas" panose="020B0609020204030204" pitchFamily="49" charset="0"/>
              </a:rPr>
              <a:t>labname</a:t>
            </a:r>
            <a:br>
              <a:rPr lang="en-US" sz="1800" i="1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tar -x --strip=1 -f </a:t>
            </a:r>
            <a:r>
              <a:rPr lang="en-US" sz="1800" i="1" dirty="0">
                <a:latin typeface="Consolas" panose="020B0609020204030204" pitchFamily="49" charset="0"/>
              </a:rPr>
              <a:t>labname</a:t>
            </a:r>
            <a:r>
              <a:rPr lang="en-US" sz="1800" dirty="0">
                <a:latin typeface="Consolas" panose="020B0609020204030204" pitchFamily="49" charset="0"/>
              </a:rPr>
              <a:t>-handout.tar</a:t>
            </a:r>
          </a:p>
          <a:p>
            <a:pPr>
              <a:spcBef>
                <a:spcPts val="1800"/>
              </a:spcBef>
            </a:pPr>
            <a:r>
              <a:rPr lang="en-US" sz="2000" i="1" dirty="0" err="1">
                <a:latin typeface="Consolas" panose="020B0609020204030204" pitchFamily="49" charset="0"/>
              </a:rPr>
              <a:t>labname</a:t>
            </a:r>
            <a:r>
              <a:rPr lang="en-US" dirty="0"/>
              <a:t> is the name from the website, but…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all lowercase letters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all spaces removed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for example: “C Programming Lab” → “</a:t>
            </a:r>
            <a:r>
              <a:rPr lang="en-US" dirty="0" err="1"/>
              <a:t>cprogramminglab</a:t>
            </a:r>
            <a:r>
              <a:rPr lang="en-US" dirty="0"/>
              <a:t>”</a:t>
            </a:r>
          </a:p>
          <a:p>
            <a:pPr>
              <a:spcBef>
                <a:spcPts val="1800"/>
              </a:spcBef>
            </a:pPr>
            <a:r>
              <a:rPr lang="en-US" dirty="0"/>
              <a:t>You may need to run </a:t>
            </a:r>
            <a:r>
              <a:rPr lang="en-US" sz="2000" dirty="0" err="1">
                <a:latin typeface="Consolas" panose="020B0609020204030204" pitchFamily="49" charset="0"/>
              </a:rPr>
              <a:t>autolab</a:t>
            </a:r>
            <a:r>
              <a:rPr lang="en-US" sz="2000" dirty="0">
                <a:latin typeface="Consolas" panose="020B0609020204030204" pitchFamily="49" charset="0"/>
              </a:rPr>
              <a:t> setup </a:t>
            </a:r>
            <a:r>
              <a:rPr lang="en-US" dirty="0"/>
              <a:t>first</a:t>
            </a:r>
          </a:p>
          <a:p>
            <a:pPr lvl="1"/>
            <a:r>
              <a:rPr lang="en-US" dirty="0"/>
              <a:t>Only once ever</a:t>
            </a:r>
          </a:p>
          <a:p>
            <a:pPr lvl="1"/>
            <a:r>
              <a:rPr lang="en-US" dirty="0"/>
              <a:t>You need to do that anyway, so </a:t>
            </a:r>
            <a:r>
              <a:rPr lang="en-US" sz="1800" dirty="0">
                <a:latin typeface="Consolas" panose="020B0609020204030204" pitchFamily="49" charset="0"/>
              </a:rPr>
              <a:t>make submit </a:t>
            </a:r>
            <a:r>
              <a:rPr lang="en-US" dirty="0"/>
              <a:t>works</a:t>
            </a:r>
          </a:p>
          <a:p>
            <a:pPr>
              <a:spcBef>
                <a:spcPts val="1800"/>
              </a:spcBef>
            </a:pPr>
            <a:r>
              <a:rPr lang="en-US" dirty="0"/>
              <a:t>Note: procedure will change starting with cache lab</a:t>
            </a:r>
          </a:p>
        </p:txBody>
      </p:sp>
    </p:spTree>
    <p:extLst>
      <p:ext uri="{BB962C8B-B14F-4D97-AF65-F5344CB8AC3E}">
        <p14:creationId xmlns:p14="http://schemas.microsoft.com/office/powerpoint/2010/main" val="187102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Representing information as bits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Bit-level manipulations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A14604-D198-4B49-B191-357D236642B1}"/>
              </a:ext>
            </a:extLst>
          </p:cNvPr>
          <p:cNvCxnSpPr/>
          <p:nvPr/>
        </p:nvCxnSpPr>
        <p:spPr bwMode="auto">
          <a:xfrm>
            <a:off x="762000" y="3810000"/>
            <a:ext cx="7187111" cy="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FDA34AF-DCC6-4980-9FA1-20BFF2A0CB3A}"/>
              </a:ext>
            </a:extLst>
          </p:cNvPr>
          <p:cNvSpPr txBox="1"/>
          <p:nvPr/>
        </p:nvSpPr>
        <p:spPr>
          <a:xfrm>
            <a:off x="7391400" y="3462867"/>
            <a:ext cx="65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latin typeface="Calibri" pitchFamily="34" charset="0"/>
              </a:rPr>
              <a:t>today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C2D5A3-320D-4B5F-BCB2-4D071B2B1E11}"/>
              </a:ext>
            </a:extLst>
          </p:cNvPr>
          <p:cNvSpPr txBox="1"/>
          <p:nvPr/>
        </p:nvSpPr>
        <p:spPr>
          <a:xfrm>
            <a:off x="6866641" y="3818580"/>
            <a:ext cx="1179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0" dirty="0">
                <a:solidFill>
                  <a:srgbClr val="A6A6A6"/>
                </a:solidFill>
                <a:latin typeface="Calibri" pitchFamily="34" charset="0"/>
              </a:rPr>
              <a:t>next lecture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bit is 0 or 1</a:t>
            </a:r>
          </a:p>
          <a:p>
            <a:r>
              <a:rPr lang="en-US" dirty="0"/>
              <a:t>By encoding/interpreting sets of bits in various ways</a:t>
            </a:r>
          </a:p>
          <a:p>
            <a:pPr lvl="1"/>
            <a:r>
              <a:rPr lang="en-US" dirty="0"/>
              <a:t>Computers determine what to do (instructions)</a:t>
            </a:r>
          </a:p>
          <a:p>
            <a:pPr lvl="1"/>
            <a:r>
              <a:rPr lang="en-US" dirty="0"/>
              <a:t>… and represent and manipulate numbers, sets, strings, etc…</a:t>
            </a:r>
          </a:p>
          <a:p>
            <a:r>
              <a:rPr lang="en-US" dirty="0"/>
              <a:t>Why bits?  Electronic Implementation</a:t>
            </a:r>
          </a:p>
          <a:p>
            <a:pPr lvl="1"/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889000" y="4267200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0.2V</a:t>
              </a: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0.9V</a:t>
              </a: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1.1V</a:t>
              </a: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8EF7BAD-4245-4D3B-993F-0148F5693DA4}"/>
              </a:ext>
            </a:extLst>
          </p:cNvPr>
          <p:cNvGrpSpPr/>
          <p:nvPr/>
        </p:nvGrpSpPr>
        <p:grpSpPr>
          <a:xfrm>
            <a:off x="889000" y="4267200"/>
            <a:ext cx="7264400" cy="2209800"/>
            <a:chOff x="889000" y="3505200"/>
            <a:chExt cx="7264400" cy="29718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30673D5-BFD9-453C-A453-42023262B43D}"/>
                </a:ext>
              </a:extLst>
            </p:cNvPr>
            <p:cNvSpPr/>
            <p:nvPr/>
          </p:nvSpPr>
          <p:spPr bwMode="auto">
            <a:xfrm>
              <a:off x="889000" y="3505200"/>
              <a:ext cx="7264400" cy="2971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rPr>
                <a:t>An Amazing &amp;</a:t>
              </a:r>
              <a:r>
                <a:rPr kumimoji="0" lang="en-US" sz="2400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</a:rPr>
                <a:t> Successful Abstraction.</a:t>
              </a: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623E9E5-7D9C-4C06-B87D-B55A71E5E880}"/>
                </a:ext>
              </a:extLst>
            </p:cNvPr>
            <p:cNvSpPr txBox="1"/>
            <p:nvPr/>
          </p:nvSpPr>
          <p:spPr>
            <a:xfrm>
              <a:off x="4197957" y="5920092"/>
              <a:ext cx="325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(which we won’t dig into in 213)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311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example, can count in binary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43" name="Rectangle 27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Base 2 Number Representation</a:t>
                </a:r>
              </a:p>
              <a:p>
                <a:pPr lvl="1"/>
                <a:r>
                  <a:rPr lang="en-US" dirty="0"/>
                  <a:t>0, 1, 10, 11, 100, 101, …</a:t>
                </a:r>
              </a:p>
              <a:p>
                <a:pPr lvl="1"/>
                <a:r>
                  <a:rPr lang="en-US" dirty="0"/>
                  <a:t>Represent 15213</a:t>
                </a:r>
                <a:r>
                  <a:rPr lang="en-US" baseline="-25000" dirty="0"/>
                  <a:t>10</a:t>
                </a:r>
                <a:r>
                  <a:rPr lang="en-US" dirty="0"/>
                  <a:t> as 0011 1011 0110 1101</a:t>
                </a:r>
                <a:r>
                  <a:rPr lang="en-US" baseline="-25000" dirty="0"/>
                  <a:t>2</a:t>
                </a:r>
              </a:p>
              <a:p>
                <a:pPr lvl="1"/>
                <a:r>
                  <a:rPr lang="en-US" dirty="0"/>
                  <a:t>Represent 1.20</a:t>
                </a:r>
                <a:r>
                  <a:rPr lang="en-US" baseline="-25000" dirty="0"/>
                  <a:t>10</a:t>
                </a:r>
                <a:r>
                  <a:rPr lang="en-US" dirty="0"/>
                  <a:t> as 1.0011 0011 0011 0011 [0011]…</a:t>
                </a:r>
                <a:r>
                  <a:rPr lang="en-US" baseline="-25000" dirty="0"/>
                  <a:t>2</a:t>
                </a:r>
              </a:p>
              <a:p>
                <a:pPr lvl="1"/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1.5213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dirty="0">
                    <a:cs typeface="Calibri" panose="020F0502020204030204" pitchFamily="34" charset="0"/>
                  </a:rPr>
                  <a:t> </a:t>
                </a:r>
                <a:r>
                  <a:rPr lang="en-US" dirty="0"/>
                  <a:t>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1.1101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1011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0110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13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baseline="-25000" dirty="0"/>
              </a:p>
              <a:p>
                <a:endParaRPr lang="en-US" dirty="0"/>
              </a:p>
              <a:p>
                <a:r>
                  <a:rPr lang="en-US" dirty="0"/>
                  <a:t>Represent negative numbers as …?</a:t>
                </a:r>
              </a:p>
              <a:p>
                <a:pPr lvl="1"/>
                <a:r>
                  <a:rPr lang="en-US" dirty="0"/>
                  <a:t>(we’ll come back to this)</a:t>
                </a:r>
              </a:p>
            </p:txBody>
          </p:sp>
        </mc:Choice>
        <mc:Fallback xmlns="">
          <p:sp>
            <p:nvSpPr>
              <p:cNvPr id="9243" name="Rectangle 2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77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93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013" name="Rectangle 4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96875" y="1362075"/>
                <a:ext cx="5479181" cy="3751061"/>
              </a:xfrm>
            </p:spPr>
            <p:txBody>
              <a:bodyPr/>
              <a:lstStyle/>
              <a:p>
                <a:pPr eaLnBrk="1" hangingPunct="1"/>
                <a:r>
                  <a:rPr lang="en-US" dirty="0"/>
                  <a:t>Byte = 8 bits</a:t>
                </a:r>
              </a:p>
              <a:p>
                <a:pPr marL="552450" lvl="1"/>
                <a:r>
                  <a:rPr lang="en-US" dirty="0"/>
                  <a:t>Decimal: 0</a:t>
                </a:r>
                <a:r>
                  <a:rPr lang="en-US" baseline="-6000" dirty="0"/>
                  <a:t>10</a:t>
                </a:r>
                <a:r>
                  <a:rPr lang="en-US" dirty="0"/>
                  <a:t> to 255</a:t>
                </a:r>
                <a:r>
                  <a:rPr lang="en-US" baseline="-6000" dirty="0"/>
                  <a:t>10</a:t>
                </a:r>
              </a:p>
              <a:p>
                <a:pPr marL="952500" lvl="2"/>
                <a14:m>
                  <m:oMath xmlns:m="http://schemas.openxmlformats.org/officeDocument/2006/math">
                    <m:r>
                      <a:rPr lang="en-US" b="0" i="1" baseline="-6000" smtClean="0">
                        <a:latin typeface="Cambria Math" panose="02040503050406030204" pitchFamily="18" charset="0"/>
                      </a:rPr>
                      <m:t>255=</m:t>
                    </m:r>
                    <m:sSup>
                      <m:sSupPr>
                        <m:ctrlPr>
                          <a:rPr lang="en-US" b="0" i="1" baseline="-60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baseline="-600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baseline="-600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b="0" i="1" baseline="-600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pPr marL="552450" lvl="1" eaLnBrk="1" hangingPunct="1"/>
                <a:r>
                  <a:rPr lang="en-US" dirty="0"/>
                  <a:t>Binary: 0000 0000</a:t>
                </a:r>
                <a:r>
                  <a:rPr lang="en-US" baseline="-6000" dirty="0"/>
                  <a:t>2</a:t>
                </a:r>
                <a:r>
                  <a:rPr lang="en-US" dirty="0"/>
                  <a:t> to 1111 1111</a:t>
                </a:r>
                <a:r>
                  <a:rPr lang="en-US" baseline="-6000" dirty="0"/>
                  <a:t>2</a:t>
                </a:r>
                <a:endParaRPr lang="en-US" dirty="0"/>
              </a:p>
              <a:p>
                <a:pPr marL="552450" lvl="1" eaLnBrk="1" hangingPunct="1"/>
                <a:r>
                  <a:rPr lang="en-US" i="1" dirty="0"/>
                  <a:t>Hexadecimal</a:t>
                </a:r>
                <a:r>
                  <a:rPr lang="en-US" dirty="0"/>
                  <a:t>: 00</a:t>
                </a:r>
                <a:r>
                  <a:rPr lang="en-US" baseline="-6000" dirty="0"/>
                  <a:t>16</a:t>
                </a:r>
                <a:r>
                  <a:rPr lang="en-US" dirty="0"/>
                  <a:t> to FF</a:t>
                </a:r>
                <a:r>
                  <a:rPr lang="en-US" baseline="-6000" dirty="0"/>
                  <a:t>16</a:t>
                </a:r>
                <a:endParaRPr lang="en-US" dirty="0"/>
              </a:p>
              <a:p>
                <a:pPr marL="838200" lvl="2" eaLnBrk="1" hangingPunct="1"/>
                <a:r>
                  <a:rPr lang="en-US" dirty="0"/>
                  <a:t>Base 16 number representation</a:t>
                </a:r>
              </a:p>
              <a:p>
                <a:pPr marL="838200" lvl="2" eaLnBrk="1" hangingPunct="1"/>
                <a:r>
                  <a:rPr lang="en-US" dirty="0"/>
                  <a:t>Use characters ‘0’ to ‘9’ and ‘A’ to ‘F’</a:t>
                </a:r>
              </a:p>
              <a:p>
                <a:pPr marL="838200" lvl="2" eaLnBrk="1" hangingPunct="1"/>
                <a:r>
                  <a:rPr lang="en-US" dirty="0"/>
                  <a:t>Write in C with leading ‘</a:t>
                </a:r>
                <a:r>
                  <a:rPr lang="en-US" dirty="0">
                    <a:latin typeface="Consolas" panose="020B0609020204030204" pitchFamily="49" charset="0"/>
                  </a:rPr>
                  <a:t>0x</a:t>
                </a:r>
                <a:r>
                  <a:rPr lang="en-US" dirty="0"/>
                  <a:t>’, either case</a:t>
                </a:r>
              </a:p>
              <a:p>
                <a:pPr marL="1295400" lvl="3"/>
                <a:r>
                  <a:rPr lang="en-US" dirty="0"/>
                  <a:t>0101 1010</a:t>
                </a:r>
                <a:r>
                  <a:rPr lang="en-US" baseline="-25000" dirty="0"/>
                  <a:t>2</a:t>
                </a:r>
                <a:r>
                  <a:rPr lang="en-US" dirty="0"/>
                  <a:t> = </a:t>
                </a:r>
                <a:r>
                  <a:rPr lang="en-US" dirty="0">
                    <a:latin typeface="Consolas" panose="020B0609020204030204" pitchFamily="49" charset="0"/>
                    <a:cs typeface="Courier New Bold" panose="02070609020205020404" pitchFamily="49" charset="0"/>
                  </a:rPr>
                  <a:t>0x5a</a:t>
                </a:r>
                <a:r>
                  <a:rPr lang="en-US" dirty="0"/>
                  <a:t> = </a:t>
                </a:r>
                <a:r>
                  <a:rPr lang="en-US" dirty="0">
                    <a:latin typeface="Consolas" panose="020B0609020204030204" pitchFamily="49" charset="0"/>
                  </a:rPr>
                  <a:t>0x5A</a:t>
                </a:r>
                <a:r>
                  <a:rPr lang="en-US" dirty="0"/>
                  <a:t> = </a:t>
                </a:r>
                <a:r>
                  <a:rPr lang="en-US" dirty="0">
                    <a:latin typeface="Consolas" panose="020B0609020204030204" pitchFamily="49" charset="0"/>
                  </a:rPr>
                  <a:t>0X5a</a:t>
                </a:r>
              </a:p>
              <a:p>
                <a:pPr marL="1181100" lvl="3" eaLnBrk="1" hangingPunct="1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3013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6875" y="1362075"/>
                <a:ext cx="5479181" cy="3751061"/>
              </a:xfrm>
              <a:blipFill>
                <a:blip r:embed="rId3"/>
                <a:stretch>
                  <a:fillRect l="-111" t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608762" y="522086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 dirty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  <p:sp>
        <p:nvSpPr>
          <p:cNvPr id="43010" name="Rectangle 43009"/>
          <p:cNvSpPr/>
          <p:nvPr/>
        </p:nvSpPr>
        <p:spPr>
          <a:xfrm>
            <a:off x="1504994" y="5465514"/>
            <a:ext cx="4977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15213: 0011 1011 0110 1101</a:t>
            </a:r>
            <a:endParaRPr lang="en-US" dirty="0"/>
          </a:p>
        </p:txBody>
      </p:sp>
      <p:sp>
        <p:nvSpPr>
          <p:cNvPr id="43011" name="Left Brace 43010"/>
          <p:cNvSpPr/>
          <p:nvPr/>
        </p:nvSpPr>
        <p:spPr bwMode="auto">
          <a:xfrm>
            <a:off x="3139304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56" name="Left Brace 155"/>
          <p:cNvSpPr/>
          <p:nvPr/>
        </p:nvSpPr>
        <p:spPr bwMode="auto">
          <a:xfrm>
            <a:off x="4063176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57" name="Left Brace 156"/>
          <p:cNvSpPr/>
          <p:nvPr/>
        </p:nvSpPr>
        <p:spPr bwMode="auto">
          <a:xfrm>
            <a:off x="4983882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58" name="Left Brace 157"/>
          <p:cNvSpPr/>
          <p:nvPr/>
        </p:nvSpPr>
        <p:spPr bwMode="auto">
          <a:xfrm>
            <a:off x="5876056" y="5579416"/>
            <a:ext cx="176574" cy="61012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3043085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3</a:t>
            </a:r>
            <a:endParaRPr lang="en-US" dirty="0"/>
          </a:p>
        </p:txBody>
      </p:sp>
      <p:sp>
        <p:nvSpPr>
          <p:cNvPr id="161" name="Rectangle 160"/>
          <p:cNvSpPr/>
          <p:nvPr/>
        </p:nvSpPr>
        <p:spPr>
          <a:xfrm>
            <a:off x="3966957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endParaRPr lang="en-US" dirty="0"/>
          </a:p>
        </p:txBody>
      </p:sp>
      <p:sp>
        <p:nvSpPr>
          <p:cNvPr id="162" name="Rectangle 161"/>
          <p:cNvSpPr/>
          <p:nvPr/>
        </p:nvSpPr>
        <p:spPr>
          <a:xfrm>
            <a:off x="4887663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6</a:t>
            </a:r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5779837" y="6039428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25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animBg="1"/>
      <p:bldP spid="156" grpId="0" animBg="1"/>
      <p:bldP spid="157" grpId="0" animBg="1"/>
      <p:bldP spid="158" grpId="0" animBg="1"/>
      <p:bldP spid="160" grpId="0"/>
      <p:bldP spid="161" grpId="0"/>
      <p:bldP spid="162" grpId="0"/>
      <p:bldP spid="16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3398</Words>
  <Application>Microsoft Office PowerPoint</Application>
  <PresentationFormat>On-screen Show (4:3)</PresentationFormat>
  <Paragraphs>1108</Paragraphs>
  <Slides>44</Slides>
  <Notes>32</Notes>
  <HiddenSlides>1</HiddenSlides>
  <MMClips>0</MMClips>
  <ScaleCrop>false</ScaleCrop>
  <HeadingPairs>
    <vt:vector size="8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64" baseType="lpstr">
      <vt:lpstr>Arial</vt:lpstr>
      <vt:lpstr>Arial Narrow</vt:lpstr>
      <vt:lpstr>Calibri</vt:lpstr>
      <vt:lpstr>Calibri Bold</vt:lpstr>
      <vt:lpstr>Cambria Math</vt:lpstr>
      <vt:lpstr>Consolas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template2007</vt:lpstr>
      <vt:lpstr>Equation</vt:lpstr>
      <vt:lpstr>Document</vt:lpstr>
      <vt:lpstr>Bits, Bytes and Integers – Part 1  15-213/14-513/15-513: Introduction to Computer Systems 2nd Lecture,  January 20, 2022</vt:lpstr>
      <vt:lpstr>Announcements</vt:lpstr>
      <vt:lpstr>Announcements</vt:lpstr>
      <vt:lpstr>Timing of lecture slide distribution</vt:lpstr>
      <vt:lpstr>How to download labs directly to sharks</vt:lpstr>
      <vt:lpstr>Today: Bits, Bytes, and Integers</vt:lpstr>
      <vt:lpstr>Everything is bits</vt:lpstr>
      <vt:lpstr>For example, can count in binary</vt:lpstr>
      <vt:lpstr>Encoding Byte Values</vt:lpstr>
      <vt:lpstr>Combine bytes to make scalar data types</vt:lpstr>
      <vt:lpstr>Today: Bits, Bytes, and Integers</vt:lpstr>
      <vt:lpstr>Boolean Algebra</vt:lpstr>
      <vt:lpstr>General Boolean Algebras</vt:lpstr>
      <vt:lpstr>Example: Sets of Small Integers</vt:lpstr>
      <vt:lpstr>Bit-Level Operations in C</vt:lpstr>
      <vt:lpstr>Bit-Level Operations in C</vt:lpstr>
      <vt:lpstr>Contrast: Logic Operations in C</vt:lpstr>
      <vt:lpstr>Shift Operations</vt:lpstr>
      <vt:lpstr>Today: Bits, Bytes, and Integers</vt:lpstr>
      <vt:lpstr>Encoding Integers</vt:lpstr>
      <vt:lpstr>Two-complement: Simple Example</vt:lpstr>
      <vt:lpstr>Two-complement Encoding Example (Cont.)</vt:lpstr>
      <vt:lpstr>Numeric Ranges</vt:lpstr>
      <vt:lpstr>Values for Different Word Sizes</vt:lpstr>
      <vt:lpstr>Unsigned &amp; Signed Numeric Values</vt:lpstr>
      <vt:lpstr>Quiz Time!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Unsigned vs. Signed: Easy to Make Mistakes</vt:lpstr>
      <vt:lpstr>Summary Casting Signed ↔ Unsigned: Basic Rules</vt:lpstr>
      <vt:lpstr>Today: Bits, Bytes, and Integers</vt:lpstr>
      <vt:lpstr>Sign Extension</vt:lpstr>
      <vt:lpstr>Sign Extension: Simple Example</vt:lpstr>
      <vt:lpstr>Larger Sign Extension Example</vt:lpstr>
      <vt:lpstr>Truncation</vt:lpstr>
      <vt:lpstr>Truncation: Simple Example</vt:lpstr>
      <vt:lpstr>Summary: Expanding, Truncating: Basic Rules</vt:lpstr>
      <vt:lpstr>Summary of Today: Bits, Bytes, and Integers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Lucia</dc:creator>
  <cp:lastModifiedBy>Zack Weinberg</cp:lastModifiedBy>
  <cp:revision>32</cp:revision>
  <cp:lastPrinted>2020-01-16T12:53:08Z</cp:lastPrinted>
  <dcterms:created xsi:type="dcterms:W3CDTF">2019-08-29T15:02:48Z</dcterms:created>
  <dcterms:modified xsi:type="dcterms:W3CDTF">2022-01-20T16:07:40Z</dcterms:modified>
</cp:coreProperties>
</file>