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64"/>
  </p:notesMasterIdLst>
  <p:handoutMasterIdLst>
    <p:handoutMasterId r:id="rId65"/>
  </p:handoutMasterIdLst>
  <p:sldIdLst>
    <p:sldId id="542" r:id="rId3"/>
    <p:sldId id="1159" r:id="rId4"/>
    <p:sldId id="1200" r:id="rId5"/>
    <p:sldId id="1201" r:id="rId6"/>
    <p:sldId id="1202" r:id="rId7"/>
    <p:sldId id="1203" r:id="rId8"/>
    <p:sldId id="1204" r:id="rId9"/>
    <p:sldId id="1242" r:id="rId10"/>
    <p:sldId id="1205" r:id="rId11"/>
    <p:sldId id="1206" r:id="rId12"/>
    <p:sldId id="1207" r:id="rId13"/>
    <p:sldId id="1168" r:id="rId14"/>
    <p:sldId id="1169" r:id="rId15"/>
    <p:sldId id="1170" r:id="rId16"/>
    <p:sldId id="1196" r:id="rId17"/>
    <p:sldId id="1241" r:id="rId18"/>
    <p:sldId id="1235" r:id="rId19"/>
    <p:sldId id="1178" r:id="rId20"/>
    <p:sldId id="1179" r:id="rId21"/>
    <p:sldId id="1180" r:id="rId22"/>
    <p:sldId id="1245" r:id="rId23"/>
    <p:sldId id="1199" r:id="rId24"/>
    <p:sldId id="1240" r:id="rId25"/>
    <p:sldId id="1247" r:id="rId26"/>
    <p:sldId id="1250" r:id="rId27"/>
    <p:sldId id="1172" r:id="rId28"/>
    <p:sldId id="1173" r:id="rId29"/>
    <p:sldId id="1176" r:id="rId30"/>
    <p:sldId id="1187" r:id="rId31"/>
    <p:sldId id="1249" r:id="rId32"/>
    <p:sldId id="1181" r:id="rId33"/>
    <p:sldId id="1182" r:id="rId34"/>
    <p:sldId id="1183" r:id="rId35"/>
    <p:sldId id="1184" r:id="rId36"/>
    <p:sldId id="1236" r:id="rId37"/>
    <p:sldId id="1185" r:id="rId38"/>
    <p:sldId id="1186" r:id="rId39"/>
    <p:sldId id="1208" r:id="rId40"/>
    <p:sldId id="1209" r:id="rId41"/>
    <p:sldId id="1238" r:id="rId42"/>
    <p:sldId id="1246" r:id="rId43"/>
    <p:sldId id="1210" r:id="rId44"/>
    <p:sldId id="1211" r:id="rId45"/>
    <p:sldId id="1212" r:id="rId46"/>
    <p:sldId id="1244" r:id="rId47"/>
    <p:sldId id="1231" r:id="rId48"/>
    <p:sldId id="270" r:id="rId49"/>
    <p:sldId id="1223" r:id="rId50"/>
    <p:sldId id="1224" r:id="rId51"/>
    <p:sldId id="1225" r:id="rId52"/>
    <p:sldId id="1233" r:id="rId53"/>
    <p:sldId id="1215" r:id="rId54"/>
    <p:sldId id="1216" r:id="rId55"/>
    <p:sldId id="1218" r:id="rId56"/>
    <p:sldId id="1219" r:id="rId57"/>
    <p:sldId id="1220" r:id="rId58"/>
    <p:sldId id="1221" r:id="rId59"/>
    <p:sldId id="1234" r:id="rId60"/>
    <p:sldId id="1222" r:id="rId61"/>
    <p:sldId id="1230" r:id="rId62"/>
    <p:sldId id="1243" r:id="rId63"/>
  </p:sldIdLst>
  <p:sldSz cx="9144000" cy="6858000" type="screen4x3"/>
  <p:notesSz cx="7302500" cy="9586913"/>
  <p:custDataLst>
    <p:tags r:id="rId66"/>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E6E6E6"/>
    <a:srgbClr val="F7F5CD"/>
    <a:srgbClr val="DEDFF5"/>
    <a:srgbClr val="DBF2DA"/>
    <a:srgbClr val="990000"/>
    <a:srgbClr val="F6F5BD"/>
    <a:srgbClr val="D5F1CF"/>
    <a:srgbClr val="F1C7C7"/>
    <a:srgbClr val="E2A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02" autoAdjust="0"/>
    <p:restoredTop sz="87322" autoAdjust="0"/>
  </p:normalViewPr>
  <p:slideViewPr>
    <p:cSldViewPr snapToObjects="1">
      <p:cViewPr varScale="1">
        <p:scale>
          <a:sx n="70" d="100"/>
          <a:sy n="70" d="100"/>
        </p:scale>
        <p:origin x="936" y="72"/>
      </p:cViewPr>
      <p:guideLst>
        <p:guide orient="horz" pos="2160"/>
        <p:guide pos="48"/>
      </p:guideLst>
    </p:cSldViewPr>
  </p:slideViewPr>
  <p:notesTextViewPr>
    <p:cViewPr>
      <p:scale>
        <a:sx n="100" d="100"/>
        <a:sy n="100" d="100"/>
      </p:scale>
      <p:origin x="0" y="0"/>
    </p:cViewPr>
  </p:notesTextViewPr>
  <p:sorterViewPr>
    <p:cViewPr>
      <p:scale>
        <a:sx n="80" d="100"/>
        <a:sy n="80" d="100"/>
      </p:scale>
      <p:origin x="0" y="568"/>
    </p:cViewPr>
  </p:sorter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bwMode="auto">
          <a:xfrm>
            <a:off x="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defTabSz="965200">
              <a:defRPr sz="1200" smtClean="0">
                <a:latin typeface="Times New Roman" pitchFamily="18" charset="0"/>
              </a:defRPr>
            </a:lvl1pPr>
          </a:lstStyle>
          <a:p>
            <a:pPr>
              <a:defRPr/>
            </a:pPr>
            <a:r>
              <a:rPr lang="en-US"/>
              <a:t>DAC 2001 Tutorial</a:t>
            </a:r>
          </a:p>
        </p:txBody>
      </p:sp>
      <p:sp>
        <p:nvSpPr>
          <p:cNvPr id="252931" name="Rectangle 3"/>
          <p:cNvSpPr>
            <a:spLocks noGrp="1" noChangeArrowheads="1"/>
          </p:cNvSpPr>
          <p:nvPr>
            <p:ph type="dt" sz="quarter" idx="1"/>
          </p:nvPr>
        </p:nvSpPr>
        <p:spPr bwMode="auto">
          <a:xfrm>
            <a:off x="417195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algn="r" defTabSz="965200">
              <a:defRPr sz="1200" smtClean="0">
                <a:latin typeface="Times New Roman" pitchFamily="18" charset="0"/>
              </a:defRPr>
            </a:lvl1pPr>
          </a:lstStyle>
          <a:p>
            <a:pPr>
              <a:defRPr/>
            </a:pPr>
            <a:endParaRPr lang="en-US"/>
          </a:p>
        </p:txBody>
      </p:sp>
      <p:sp>
        <p:nvSpPr>
          <p:cNvPr id="252932" name="Rectangle 4"/>
          <p:cNvSpPr>
            <a:spLocks noGrp="1" noChangeArrowheads="1"/>
          </p:cNvSpPr>
          <p:nvPr>
            <p:ph type="ftr" sz="quarter" idx="2"/>
          </p:nvPr>
        </p:nvSpPr>
        <p:spPr bwMode="auto">
          <a:xfrm>
            <a:off x="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defTabSz="965200">
              <a:defRPr sz="1200" smtClean="0">
                <a:latin typeface="Times New Roman" pitchFamily="18" charset="0"/>
                <a:cs typeface="Times New Roman" pitchFamily="18" charset="0"/>
              </a:defRPr>
            </a:lvl1pPr>
          </a:lstStyle>
          <a:p>
            <a:pPr>
              <a:defRPr/>
            </a:pPr>
            <a:r>
              <a:rPr lang="en-US"/>
              <a:t>©R.A. Rutenbar, 2001</a:t>
            </a:r>
          </a:p>
        </p:txBody>
      </p:sp>
      <p:sp>
        <p:nvSpPr>
          <p:cNvPr id="252933" name="Rectangle 5"/>
          <p:cNvSpPr>
            <a:spLocks noGrp="1" noChangeArrowheads="1"/>
          </p:cNvSpPr>
          <p:nvPr>
            <p:ph type="sldNum" sz="quarter" idx="3"/>
          </p:nvPr>
        </p:nvSpPr>
        <p:spPr bwMode="auto">
          <a:xfrm>
            <a:off x="417195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algn="r" defTabSz="965200">
              <a:defRPr sz="1200" smtClean="0">
                <a:latin typeface="Times New Roman" pitchFamily="18" charset="0"/>
              </a:defRPr>
            </a:lvl1pPr>
          </a:lstStyle>
          <a:p>
            <a:pPr>
              <a:defRPr/>
            </a:pPr>
            <a:fld id="{83587096-7852-44F5-9A71-D621B1FF2472}" type="slidenum">
              <a:rPr lang="en-US"/>
              <a:pPr>
                <a:defRPr/>
              </a:pPr>
              <a:t>‹#›</a:t>
            </a:fld>
            <a:endParaRPr lang="en-US"/>
          </a:p>
        </p:txBody>
      </p:sp>
    </p:spTree>
    <p:extLst>
      <p:ext uri="{BB962C8B-B14F-4D97-AF65-F5344CB8AC3E}">
        <p14:creationId xmlns:p14="http://schemas.microsoft.com/office/powerpoint/2010/main" val="1708771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79" name="Rectangle 3"/>
          <p:cNvSpPr>
            <a:spLocks noGrp="1" noChangeArrowheads="1"/>
          </p:cNvSpPr>
          <p:nvPr>
            <p:ph type="dt" idx="1"/>
          </p:nvPr>
        </p:nvSpPr>
        <p:spPr bwMode="auto">
          <a:xfrm>
            <a:off x="411480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219200" y="685800"/>
            <a:ext cx="4876800" cy="3657600"/>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90600" y="4572000"/>
            <a:ext cx="533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83" name="Rectangle 7"/>
          <p:cNvSpPr>
            <a:spLocks noGrp="1" noChangeArrowheads="1"/>
          </p:cNvSpPr>
          <p:nvPr>
            <p:ph type="sldNum" sz="quarter" idx="5"/>
          </p:nvPr>
        </p:nvSpPr>
        <p:spPr bwMode="auto">
          <a:xfrm>
            <a:off x="411480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atin typeface="Times New Roman" pitchFamily="18" charset="0"/>
              </a:defRPr>
            </a:lvl1pPr>
          </a:lstStyle>
          <a:p>
            <a:pPr>
              <a:defRPr/>
            </a:pPr>
            <a:fld id="{40F64717-A5A5-4C4E-9291-2F18B7410B06}" type="slidenum">
              <a:rPr lang="en-US"/>
              <a:pPr>
                <a:defRPr/>
              </a:pPr>
              <a:t>‹#›</a:t>
            </a:fld>
            <a:endParaRPr lang="en-US"/>
          </a:p>
        </p:txBody>
      </p:sp>
    </p:spTree>
    <p:extLst>
      <p:ext uri="{BB962C8B-B14F-4D97-AF65-F5344CB8AC3E}">
        <p14:creationId xmlns:p14="http://schemas.microsoft.com/office/powerpoint/2010/main" val="33629697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a:p>
        </p:txBody>
      </p:sp>
      <p:sp>
        <p:nvSpPr>
          <p:cNvPr id="51204" name="Slide Number Placeholder 3"/>
          <p:cNvSpPr>
            <a:spLocks noGrp="1"/>
          </p:cNvSpPr>
          <p:nvPr>
            <p:ph type="sldNum" sz="quarter" idx="5"/>
          </p:nvPr>
        </p:nvSpPr>
        <p:spPr>
          <a:noFill/>
        </p:spPr>
        <p:txBody>
          <a:bodyPr/>
          <a:lstStyle/>
          <a:p>
            <a:fld id="{7F803353-72E2-470C-8E67-87750F01FAF1}" type="slidenum">
              <a:rPr lang="en-US"/>
              <a:pPr/>
              <a:t>1</a:t>
            </a:fld>
            <a:endParaRPr lang="en-US" dirty="0"/>
          </a:p>
        </p:txBody>
      </p:sp>
    </p:spTree>
    <p:extLst>
      <p:ext uri="{BB962C8B-B14F-4D97-AF65-F5344CB8AC3E}">
        <p14:creationId xmlns:p14="http://schemas.microsoft.com/office/powerpoint/2010/main" val="4011548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a:xfrm>
            <a:off x="1263650" y="725488"/>
            <a:ext cx="4775200" cy="3581400"/>
          </a:xfrm>
          <a:ln/>
        </p:spPr>
      </p:sp>
      <p:sp>
        <p:nvSpPr>
          <p:cNvPr id="250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21953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a:xfrm>
            <a:off x="1263650" y="725488"/>
            <a:ext cx="4775200" cy="3581400"/>
          </a:xfrm>
          <a:ln/>
        </p:spPr>
      </p:sp>
      <p:sp>
        <p:nvSpPr>
          <p:cNvPr id="2519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97092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Text Box 1"/>
          <p:cNvSpPr txBox="1">
            <a:spLocks noChangeArrowheads="1"/>
          </p:cNvSpPr>
          <p:nvPr/>
        </p:nvSpPr>
        <p:spPr bwMode="auto">
          <a:xfrm>
            <a:off x="2265128" y="726094"/>
            <a:ext cx="2772245" cy="358052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53250" name="Rectangle 2"/>
          <p:cNvSpPr txBox="1">
            <a:spLocks noGrp="1" noChangeArrowheads="1"/>
          </p:cNvSpPr>
          <p:nvPr>
            <p:ph type="body"/>
          </p:nvPr>
        </p:nvSpPr>
        <p:spPr bwMode="auto">
          <a:xfrm>
            <a:off x="973184" y="4554201"/>
            <a:ext cx="5356133" cy="4314943"/>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9252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2265128" y="726094"/>
            <a:ext cx="2772245" cy="358052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54274" name="Rectangle 2"/>
          <p:cNvSpPr txBox="1">
            <a:spLocks noGrp="1" noChangeArrowheads="1"/>
          </p:cNvSpPr>
          <p:nvPr>
            <p:ph type="body"/>
          </p:nvPr>
        </p:nvSpPr>
        <p:spPr bwMode="auto">
          <a:xfrm>
            <a:off x="973184" y="4554201"/>
            <a:ext cx="5356133" cy="4314943"/>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28296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Text Box 1"/>
          <p:cNvSpPr txBox="1">
            <a:spLocks noChangeArrowheads="1"/>
          </p:cNvSpPr>
          <p:nvPr/>
        </p:nvSpPr>
        <p:spPr bwMode="auto">
          <a:xfrm>
            <a:off x="2265128" y="726094"/>
            <a:ext cx="2772245" cy="358052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55298" name="Rectangle 2"/>
          <p:cNvSpPr txBox="1">
            <a:spLocks noGrp="1" noChangeArrowheads="1"/>
          </p:cNvSpPr>
          <p:nvPr>
            <p:ph type="body"/>
          </p:nvPr>
        </p:nvSpPr>
        <p:spPr bwMode="auto">
          <a:xfrm>
            <a:off x="973184" y="4554201"/>
            <a:ext cx="5356133" cy="4314943"/>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11157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2265128" y="726094"/>
            <a:ext cx="2772245" cy="358052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45058" name="Rectangle 2"/>
          <p:cNvSpPr txBox="1">
            <a:spLocks noGrp="1" noChangeArrowheads="1"/>
          </p:cNvSpPr>
          <p:nvPr>
            <p:ph type="body"/>
          </p:nvPr>
        </p:nvSpPr>
        <p:spPr bwMode="auto">
          <a:xfrm>
            <a:off x="973184" y="4554201"/>
            <a:ext cx="5356133" cy="4314943"/>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13699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t>
            </a:r>
          </a:p>
          <a:p>
            <a:endParaRPr lang="en-US" dirty="0"/>
          </a:p>
          <a:p>
            <a:r>
              <a:rPr lang="en-US" dirty="0" err="1"/>
              <a:t>incr</a:t>
            </a:r>
            <a:r>
              <a:rPr lang="en-US" dirty="0"/>
              <a:t>, foo, main, </a:t>
            </a:r>
            <a:r>
              <a:rPr lang="en-US" dirty="0" err="1"/>
              <a:t>printf</a:t>
            </a:r>
            <a:endParaRPr lang="en-US" dirty="0"/>
          </a:p>
          <a:p>
            <a:endParaRPr lang="en-US" dirty="0"/>
          </a:p>
          <a:p>
            <a:r>
              <a:rPr lang="en-US" dirty="0"/>
              <a:t>Can actually make a case for “%d\n”: it’s a global</a:t>
            </a:r>
            <a:r>
              <a:rPr lang="en-US" baseline="0" dirty="0"/>
              <a:t> constant string (in read only section) so it will have a name</a:t>
            </a:r>
            <a:endParaRPr lang="en-US" dirty="0"/>
          </a:p>
        </p:txBody>
      </p:sp>
    </p:spTree>
    <p:extLst>
      <p:ext uri="{BB962C8B-B14F-4D97-AF65-F5344CB8AC3E}">
        <p14:creationId xmlns:p14="http://schemas.microsoft.com/office/powerpoint/2010/main" val="2298721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Try:</a:t>
            </a:r>
          </a:p>
          <a:p>
            <a:endParaRPr lang="en-US"/>
          </a:p>
          <a:p>
            <a:r>
              <a:rPr lang="en-US" err="1"/>
              <a:t>objdump</a:t>
            </a:r>
            <a:r>
              <a:rPr lang="en-US" baseline="0"/>
              <a:t> –t static-</a:t>
            </a:r>
            <a:r>
              <a:rPr lang="en-US" baseline="0" err="1"/>
              <a:t>local.o</a:t>
            </a:r>
            <a:endParaRPr lang="en-US" baseline="0"/>
          </a:p>
          <a:p>
            <a:r>
              <a:rPr lang="en-US" baseline="0" err="1"/>
              <a:t>objdump</a:t>
            </a:r>
            <a:r>
              <a:rPr lang="en-US" baseline="0"/>
              <a:t> –</a:t>
            </a:r>
            <a:r>
              <a:rPr lang="en-US" baseline="0" err="1"/>
              <a:t>rd</a:t>
            </a:r>
            <a:r>
              <a:rPr lang="en-US" baseline="0"/>
              <a:t> static-</a:t>
            </a:r>
            <a:r>
              <a:rPr lang="en-US" baseline="0" err="1"/>
              <a:t>local.o</a:t>
            </a:r>
            <a:endParaRPr lang="en-US" baseline="0"/>
          </a:p>
          <a:p>
            <a:endParaRPr lang="en-US" baseline="0"/>
          </a:p>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17</a:t>
            </a:fld>
            <a:endParaRPr lang="en-US"/>
          </a:p>
        </p:txBody>
      </p:sp>
    </p:spTree>
    <p:extLst>
      <p:ext uri="{BB962C8B-B14F-4D97-AF65-F5344CB8AC3E}">
        <p14:creationId xmlns:p14="http://schemas.microsoft.com/office/powerpoint/2010/main" val="18438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Text Box 1"/>
          <p:cNvSpPr txBox="1">
            <a:spLocks noChangeArrowheads="1"/>
          </p:cNvSpPr>
          <p:nvPr/>
        </p:nvSpPr>
        <p:spPr bwMode="auto">
          <a:xfrm>
            <a:off x="2265128" y="726094"/>
            <a:ext cx="2772245" cy="358052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63490" name="Rectangle 2"/>
          <p:cNvSpPr txBox="1">
            <a:spLocks noGrp="1" noChangeArrowheads="1"/>
          </p:cNvSpPr>
          <p:nvPr>
            <p:ph type="body"/>
          </p:nvPr>
        </p:nvSpPr>
        <p:spPr bwMode="auto">
          <a:xfrm>
            <a:off x="973184" y="4554201"/>
            <a:ext cx="5356133" cy="4314943"/>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092696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Text Box 1"/>
          <p:cNvSpPr txBox="1">
            <a:spLocks noChangeArrowheads="1"/>
          </p:cNvSpPr>
          <p:nvPr/>
        </p:nvSpPr>
        <p:spPr bwMode="auto">
          <a:xfrm>
            <a:off x="2265128" y="726094"/>
            <a:ext cx="2772245" cy="358052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64514" name="Rectangle 2"/>
          <p:cNvSpPr txBox="1">
            <a:spLocks noGrp="1" noChangeArrowheads="1"/>
          </p:cNvSpPr>
          <p:nvPr>
            <p:ph type="body"/>
          </p:nvPr>
        </p:nvSpPr>
        <p:spPr bwMode="auto">
          <a:xfrm>
            <a:off x="973184" y="4554201"/>
            <a:ext cx="5356133" cy="4314943"/>
          </a:xfrm>
          <a:prstGeom prst="rect">
            <a:avLst/>
          </a:prstGeom>
          <a:noFill/>
          <a:ln>
            <a:round/>
            <a:headEnd/>
            <a:tailEnd/>
          </a:ln>
        </p:spPr>
        <p:txBody>
          <a:bodyPr wrap="none" anchor="ctr"/>
          <a:lstStyle/>
          <a:p>
            <a:r>
              <a:rPr lang="en-US"/>
              <a:t>If you are not aware of these rules, you can run into very nasty,</a:t>
            </a:r>
            <a:r>
              <a:rPr lang="en-US" baseline="0"/>
              <a:t> difficult problems.</a:t>
            </a:r>
            <a:endParaRPr lang="en-US"/>
          </a:p>
        </p:txBody>
      </p:sp>
    </p:spTree>
    <p:extLst>
      <p:ext uri="{BB962C8B-B14F-4D97-AF65-F5344CB8AC3E}">
        <p14:creationId xmlns:p14="http://schemas.microsoft.com/office/powerpoint/2010/main" val="606955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2</a:t>
            </a:fld>
            <a:endParaRPr lang="en-US"/>
          </a:p>
        </p:txBody>
      </p:sp>
    </p:spTree>
    <p:extLst>
      <p:ext uri="{BB962C8B-B14F-4D97-AF65-F5344CB8AC3E}">
        <p14:creationId xmlns:p14="http://schemas.microsoft.com/office/powerpoint/2010/main" val="3171506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Text Box 1"/>
          <p:cNvSpPr txBox="1">
            <a:spLocks noChangeArrowheads="1"/>
          </p:cNvSpPr>
          <p:nvPr/>
        </p:nvSpPr>
        <p:spPr bwMode="auto">
          <a:xfrm>
            <a:off x="2265128" y="726094"/>
            <a:ext cx="2772245" cy="358052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65538" name="Rectangle 2"/>
          <p:cNvSpPr txBox="1">
            <a:spLocks noGrp="1" noChangeArrowheads="1"/>
          </p:cNvSpPr>
          <p:nvPr>
            <p:ph type="body"/>
          </p:nvPr>
        </p:nvSpPr>
        <p:spPr bwMode="auto">
          <a:xfrm>
            <a:off x="973184" y="4554201"/>
            <a:ext cx="5356133" cy="4314943"/>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7968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xfrm>
            <a:off x="1263650" y="725488"/>
            <a:ext cx="4775200" cy="3581400"/>
          </a:xfrm>
          <a:ln/>
        </p:spPr>
      </p:sp>
      <p:sp>
        <p:nvSpPr>
          <p:cNvPr id="246787" name="Rectangle 3"/>
          <p:cNvSpPr>
            <a:spLocks noGrp="1" noChangeArrowheads="1"/>
          </p:cNvSpPr>
          <p:nvPr>
            <p:ph type="body" idx="1"/>
          </p:nvPr>
        </p:nvSpPr>
        <p:spPr/>
        <p:txBody>
          <a:bodyPr/>
          <a:lstStyle/>
          <a:p>
            <a:r>
              <a:rPr lang="en-US" dirty="0"/>
              <a:t>Try:</a:t>
            </a:r>
          </a:p>
          <a:p>
            <a:endParaRPr lang="en-US" dirty="0"/>
          </a:p>
          <a:p>
            <a:r>
              <a:rPr lang="en-US" dirty="0" err="1"/>
              <a:t>objdump</a:t>
            </a:r>
            <a:r>
              <a:rPr lang="en-US" baseline="0" dirty="0"/>
              <a:t> –t mismatch-</a:t>
            </a:r>
            <a:r>
              <a:rPr lang="en-US" baseline="0" dirty="0" err="1"/>
              <a:t>main.o</a:t>
            </a:r>
            <a:endParaRPr lang="en-US" baseline="0" dirty="0"/>
          </a:p>
          <a:p>
            <a:r>
              <a:rPr lang="en-US" baseline="0" dirty="0" err="1"/>
              <a:t>objdump</a:t>
            </a:r>
            <a:r>
              <a:rPr lang="en-US" baseline="0" dirty="0"/>
              <a:t> –t mismatch-</a:t>
            </a:r>
            <a:r>
              <a:rPr lang="en-US" baseline="0" dirty="0" err="1"/>
              <a:t>variable.o</a:t>
            </a:r>
            <a:endParaRPr lang="en-US" baseline="0" dirty="0"/>
          </a:p>
          <a:p>
            <a:endParaRPr lang="en-US" baseline="0" dirty="0"/>
          </a:p>
          <a:p>
            <a:endParaRPr lang="en-US" dirty="0"/>
          </a:p>
        </p:txBody>
      </p:sp>
    </p:spTree>
    <p:extLst>
      <p:ext uri="{BB962C8B-B14F-4D97-AF65-F5344CB8AC3E}">
        <p14:creationId xmlns:p14="http://schemas.microsoft.com/office/powerpoint/2010/main" val="1162483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22</a:t>
            </a:fld>
            <a:endParaRPr lang="en-US"/>
          </a:p>
        </p:txBody>
      </p:sp>
    </p:spTree>
    <p:extLst>
      <p:ext uri="{BB962C8B-B14F-4D97-AF65-F5344CB8AC3E}">
        <p14:creationId xmlns:p14="http://schemas.microsoft.com/office/powerpoint/2010/main" val="434496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xfrm>
            <a:off x="1263650" y="725488"/>
            <a:ext cx="4775200" cy="3581400"/>
          </a:xfrm>
          <a:ln/>
        </p:spPr>
      </p:sp>
      <p:sp>
        <p:nvSpPr>
          <p:cNvPr id="2467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27469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xfrm>
            <a:off x="1263650" y="725488"/>
            <a:ext cx="4775200" cy="3581400"/>
          </a:xfrm>
          <a:ln/>
        </p:spPr>
      </p:sp>
      <p:sp>
        <p:nvSpPr>
          <p:cNvPr id="2467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09753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2265128" y="726094"/>
            <a:ext cx="2772245" cy="358052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45058" name="Rectangle 2"/>
          <p:cNvSpPr txBox="1">
            <a:spLocks noGrp="1" noChangeArrowheads="1"/>
          </p:cNvSpPr>
          <p:nvPr>
            <p:ph type="body"/>
          </p:nvPr>
        </p:nvSpPr>
        <p:spPr bwMode="auto">
          <a:xfrm>
            <a:off x="973184" y="4554201"/>
            <a:ext cx="5356133" cy="4314943"/>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28977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Text Box 1"/>
          <p:cNvSpPr txBox="1">
            <a:spLocks noChangeArrowheads="1"/>
          </p:cNvSpPr>
          <p:nvPr/>
        </p:nvSpPr>
        <p:spPr bwMode="auto">
          <a:xfrm>
            <a:off x="2265128" y="726094"/>
            <a:ext cx="2772245" cy="358052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57346" name="Rectangle 2"/>
          <p:cNvSpPr txBox="1">
            <a:spLocks noGrp="1" noChangeArrowheads="1"/>
          </p:cNvSpPr>
          <p:nvPr>
            <p:ph type="body"/>
          </p:nvPr>
        </p:nvSpPr>
        <p:spPr bwMode="auto">
          <a:xfrm>
            <a:off x="973184" y="4554201"/>
            <a:ext cx="5356133" cy="4314943"/>
          </a:xfrm>
          <a:prstGeom prst="rect">
            <a:avLst/>
          </a:prstGeom>
          <a:noFill/>
          <a:ln>
            <a:round/>
            <a:headEnd/>
            <a:tailEnd/>
          </a:ln>
        </p:spPr>
        <p:txBody>
          <a:bodyPr wrap="none" anchor="ctr"/>
          <a:lstStyle/>
          <a:p>
            <a:r>
              <a:rPr lang="en-US"/>
              <a:t>System code including code</a:t>
            </a:r>
            <a:r>
              <a:rPr lang="en-US" baseline="0"/>
              <a:t> that runs before and after main.  Sets up </a:t>
            </a:r>
            <a:r>
              <a:rPr lang="en-US" baseline="0" err="1"/>
              <a:t>argc</a:t>
            </a:r>
            <a:r>
              <a:rPr lang="en-US" baseline="0"/>
              <a:t>/v and takes the return value</a:t>
            </a:r>
          </a:p>
          <a:p>
            <a:endParaRPr lang="en-US" baseline="0"/>
          </a:p>
          <a:p>
            <a:r>
              <a:rPr lang="en-US" baseline="0" err="1"/>
              <a:t>objdump</a:t>
            </a:r>
            <a:r>
              <a:rPr lang="en-US" baseline="0"/>
              <a:t> –t </a:t>
            </a:r>
            <a:r>
              <a:rPr lang="en-US" baseline="0" err="1"/>
              <a:t>prog</a:t>
            </a:r>
            <a:endParaRPr lang="en-US" baseline="0"/>
          </a:p>
          <a:p>
            <a:endParaRPr lang="en-US" baseline="0"/>
          </a:p>
          <a:p>
            <a:r>
              <a:rPr lang="en-US" baseline="0"/>
              <a:t>generates LOTS of stuff</a:t>
            </a:r>
            <a:endParaRPr lang="en-US"/>
          </a:p>
        </p:txBody>
      </p:sp>
    </p:spTree>
    <p:extLst>
      <p:ext uri="{BB962C8B-B14F-4D97-AF65-F5344CB8AC3E}">
        <p14:creationId xmlns:p14="http://schemas.microsoft.com/office/powerpoint/2010/main" val="3968781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Text Box 1"/>
          <p:cNvSpPr txBox="1">
            <a:spLocks noChangeArrowheads="1"/>
          </p:cNvSpPr>
          <p:nvPr/>
        </p:nvSpPr>
        <p:spPr bwMode="auto">
          <a:xfrm>
            <a:off x="2265128" y="726094"/>
            <a:ext cx="2772245" cy="358052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58370" name="Rectangle 2"/>
          <p:cNvSpPr txBox="1">
            <a:spLocks noGrp="1" noChangeArrowheads="1"/>
          </p:cNvSpPr>
          <p:nvPr>
            <p:ph type="body"/>
          </p:nvPr>
        </p:nvSpPr>
        <p:spPr bwMode="auto">
          <a:xfrm>
            <a:off x="973184" y="4554201"/>
            <a:ext cx="5356133" cy="4314943"/>
          </a:xfrm>
          <a:prstGeom prst="rect">
            <a:avLst/>
          </a:prstGeom>
          <a:noFill/>
          <a:ln>
            <a:round/>
            <a:headEnd/>
            <a:tailEnd/>
          </a:ln>
        </p:spPr>
        <p:txBody>
          <a:bodyPr wrap="none" anchor="ctr"/>
          <a:lstStyle/>
          <a:p>
            <a:r>
              <a:rPr lang="en-US"/>
              <a:t>What are the </a:t>
            </a:r>
            <a:r>
              <a:rPr lang="en-US" err="1"/>
              <a:t>globals</a:t>
            </a:r>
            <a:r>
              <a:rPr lang="en-US"/>
              <a:t>?  Where are they (address / section)?</a:t>
            </a:r>
            <a:r>
              <a:rPr lang="en-US" baseline="0"/>
              <a:t>  … Then click.</a:t>
            </a:r>
          </a:p>
          <a:p>
            <a:endParaRPr lang="en-US" baseline="0"/>
          </a:p>
          <a:p>
            <a:r>
              <a:rPr lang="en-US" baseline="0"/>
              <a:t>PC32, PC relative to next RIP – 0x4 for the offset</a:t>
            </a:r>
            <a:endParaRPr lang="en-US"/>
          </a:p>
        </p:txBody>
      </p:sp>
    </p:spTree>
    <p:extLst>
      <p:ext uri="{BB962C8B-B14F-4D97-AF65-F5344CB8AC3E}">
        <p14:creationId xmlns:p14="http://schemas.microsoft.com/office/powerpoint/2010/main" val="7770949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2265128" y="726094"/>
            <a:ext cx="2772245" cy="358052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61442" name="Rectangle 2"/>
          <p:cNvSpPr txBox="1">
            <a:spLocks noGrp="1" noChangeArrowheads="1"/>
          </p:cNvSpPr>
          <p:nvPr>
            <p:ph type="body"/>
          </p:nvPr>
        </p:nvSpPr>
        <p:spPr bwMode="auto">
          <a:xfrm>
            <a:off x="973184" y="4554201"/>
            <a:ext cx="5356133" cy="4314943"/>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25271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Text Box 1"/>
          <p:cNvSpPr txBox="1">
            <a:spLocks noChangeArrowheads="1"/>
          </p:cNvSpPr>
          <p:nvPr/>
        </p:nvSpPr>
        <p:spPr bwMode="auto">
          <a:xfrm>
            <a:off x="2265128" y="726094"/>
            <a:ext cx="2772245" cy="358052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72706" name="Rectangle 2"/>
          <p:cNvSpPr txBox="1">
            <a:spLocks noGrp="1" noChangeArrowheads="1"/>
          </p:cNvSpPr>
          <p:nvPr>
            <p:ph type="body"/>
          </p:nvPr>
        </p:nvSpPr>
        <p:spPr bwMode="auto">
          <a:xfrm>
            <a:off x="973184" y="4554201"/>
            <a:ext cx="5356133" cy="4314943"/>
          </a:xfrm>
          <a:prstGeom prst="rect">
            <a:avLst/>
          </a:prstGeom>
          <a:noFill/>
          <a:ln>
            <a:round/>
            <a:headEnd/>
            <a:tailEnd/>
          </a:ln>
        </p:spPr>
        <p:txBody>
          <a:bodyPr wrap="none" anchor="ctr"/>
          <a:lstStyle/>
          <a:p>
            <a:r>
              <a:rPr lang="en-US"/>
              <a:t>…</a:t>
            </a:r>
          </a:p>
          <a:p>
            <a:r>
              <a:rPr lang="en-US"/>
              <a:t>Large heap in the high addresses (</a:t>
            </a:r>
            <a:r>
              <a:rPr lang="en-US" err="1"/>
              <a:t>mmap</a:t>
            </a:r>
            <a:r>
              <a:rPr lang="en-US"/>
              <a:t>)</a:t>
            </a:r>
          </a:p>
        </p:txBody>
      </p:sp>
    </p:spTree>
    <p:extLst>
      <p:ext uri="{BB962C8B-B14F-4D97-AF65-F5344CB8AC3E}">
        <p14:creationId xmlns:p14="http://schemas.microsoft.com/office/powerpoint/2010/main" val="1306077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xfrm>
            <a:off x="1263650" y="725488"/>
            <a:ext cx="4775200" cy="3581400"/>
          </a:xfrm>
          <a:ln/>
        </p:spPr>
      </p:sp>
      <p:sp>
        <p:nvSpPr>
          <p:cNvPr id="2467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763397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30</a:t>
            </a:fld>
            <a:endParaRPr lang="en-US"/>
          </a:p>
        </p:txBody>
      </p:sp>
    </p:spTree>
    <p:extLst>
      <p:ext uri="{BB962C8B-B14F-4D97-AF65-F5344CB8AC3E}">
        <p14:creationId xmlns:p14="http://schemas.microsoft.com/office/powerpoint/2010/main" val="512606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Text Box 1"/>
          <p:cNvSpPr txBox="1">
            <a:spLocks noChangeArrowheads="1"/>
          </p:cNvSpPr>
          <p:nvPr/>
        </p:nvSpPr>
        <p:spPr bwMode="auto">
          <a:xfrm>
            <a:off x="2265128" y="726094"/>
            <a:ext cx="2772245" cy="358052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66562" name="Rectangle 2"/>
          <p:cNvSpPr txBox="1">
            <a:spLocks noGrp="1" noChangeArrowheads="1"/>
          </p:cNvSpPr>
          <p:nvPr>
            <p:ph type="body"/>
          </p:nvPr>
        </p:nvSpPr>
        <p:spPr bwMode="auto">
          <a:xfrm>
            <a:off x="973184" y="4554201"/>
            <a:ext cx="5356133" cy="4314943"/>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2376833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2265128" y="726094"/>
            <a:ext cx="2772245" cy="358052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67586" name="Rectangle 2"/>
          <p:cNvSpPr txBox="1">
            <a:spLocks noGrp="1" noChangeArrowheads="1"/>
          </p:cNvSpPr>
          <p:nvPr>
            <p:ph type="body"/>
          </p:nvPr>
        </p:nvSpPr>
        <p:spPr bwMode="auto">
          <a:xfrm>
            <a:off x="973184" y="4554201"/>
            <a:ext cx="5356133" cy="4314943"/>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837518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2265128" y="726094"/>
            <a:ext cx="2772245" cy="358052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68610" name="Rectangle 2"/>
          <p:cNvSpPr txBox="1">
            <a:spLocks noGrp="1" noChangeArrowheads="1"/>
          </p:cNvSpPr>
          <p:nvPr>
            <p:ph type="body"/>
          </p:nvPr>
        </p:nvSpPr>
        <p:spPr bwMode="auto">
          <a:xfrm>
            <a:off x="973184" y="4554201"/>
            <a:ext cx="5356133" cy="4314943"/>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113867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2265128" y="726094"/>
            <a:ext cx="2772245" cy="358052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69634" name="Rectangle 2"/>
          <p:cNvSpPr txBox="1">
            <a:spLocks noGrp="1" noChangeArrowheads="1"/>
          </p:cNvSpPr>
          <p:nvPr>
            <p:ph type="body"/>
          </p:nvPr>
        </p:nvSpPr>
        <p:spPr bwMode="auto">
          <a:xfrm>
            <a:off x="973184" y="4554201"/>
            <a:ext cx="5356133" cy="4314943"/>
          </a:xfrm>
          <a:prstGeom prst="rect">
            <a:avLst/>
          </a:prstGeom>
          <a:noFill/>
          <a:ln>
            <a:round/>
            <a:headEnd/>
            <a:tailEnd/>
          </a:ln>
        </p:spPr>
        <p:txBody>
          <a:bodyPr wrap="none" anchor="ctr"/>
          <a:lstStyle/>
          <a:p>
            <a:r>
              <a:rPr lang="en-US"/>
              <a:t>The convention</a:t>
            </a:r>
            <a:r>
              <a:rPr lang="en-US" baseline="0"/>
              <a:t> is that libraries are always prefixed with “lib”</a:t>
            </a:r>
          </a:p>
          <a:p>
            <a:r>
              <a:rPr lang="en-US"/>
              <a:t> $(CC) $(CFLAGS) -o </a:t>
            </a:r>
            <a:r>
              <a:rPr lang="en-US" err="1"/>
              <a:t>csim</a:t>
            </a:r>
            <a:r>
              <a:rPr lang="en-US"/>
              <a:t> </a:t>
            </a:r>
            <a:r>
              <a:rPr lang="en-US" err="1"/>
              <a:t>csim.c</a:t>
            </a:r>
            <a:r>
              <a:rPr lang="en-US"/>
              <a:t> </a:t>
            </a:r>
            <a:r>
              <a:rPr lang="en-US" err="1"/>
              <a:t>cachelab.c</a:t>
            </a:r>
            <a:r>
              <a:rPr lang="en-US"/>
              <a:t> -lm</a:t>
            </a:r>
          </a:p>
        </p:txBody>
      </p:sp>
    </p:spTree>
    <p:extLst>
      <p:ext uri="{BB962C8B-B14F-4D97-AF65-F5344CB8AC3E}">
        <p14:creationId xmlns:p14="http://schemas.microsoft.com/office/powerpoint/2010/main" val="5965769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Text Box 1"/>
          <p:cNvSpPr txBox="1">
            <a:spLocks noChangeArrowheads="1"/>
          </p:cNvSpPr>
          <p:nvPr/>
        </p:nvSpPr>
        <p:spPr bwMode="auto">
          <a:xfrm>
            <a:off x="2265128" y="726094"/>
            <a:ext cx="2772245" cy="358052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70658" name="Rectangle 2"/>
          <p:cNvSpPr txBox="1">
            <a:spLocks noGrp="1" noChangeArrowheads="1"/>
          </p:cNvSpPr>
          <p:nvPr>
            <p:ph type="body"/>
          </p:nvPr>
        </p:nvSpPr>
        <p:spPr bwMode="auto">
          <a:xfrm>
            <a:off x="973184" y="4554201"/>
            <a:ext cx="5356133" cy="4314943"/>
          </a:xfrm>
          <a:prstGeom prst="rect">
            <a:avLst/>
          </a:prstGeom>
          <a:noFill/>
          <a:ln>
            <a:round/>
            <a:headEnd/>
            <a:tailEnd/>
          </a:ln>
        </p:spPr>
        <p:txBody>
          <a:bodyPr wrap="none" anchor="ctr"/>
          <a:lstStyle/>
          <a:p>
            <a:r>
              <a:rPr lang="en-US" dirty="0"/>
              <a:t>Try</a:t>
            </a:r>
            <a:r>
              <a:rPr lang="en-US" baseline="0" dirty="0"/>
              <a:t>:</a:t>
            </a:r>
          </a:p>
          <a:p>
            <a:endParaRPr lang="en-US" baseline="0" dirty="0"/>
          </a:p>
          <a:p>
            <a:r>
              <a:rPr lang="en-US" baseline="0" dirty="0" err="1"/>
              <a:t>objdump</a:t>
            </a:r>
            <a:r>
              <a:rPr lang="en-US" baseline="0" dirty="0"/>
              <a:t> –t main2.o</a:t>
            </a:r>
          </a:p>
          <a:p>
            <a:r>
              <a:rPr lang="en-US" baseline="0" dirty="0" err="1"/>
              <a:t>objdump</a:t>
            </a:r>
            <a:r>
              <a:rPr lang="en-US" baseline="0" dirty="0"/>
              <a:t> –</a:t>
            </a:r>
            <a:r>
              <a:rPr lang="en-US" baseline="0" dirty="0" err="1"/>
              <a:t>rd</a:t>
            </a:r>
            <a:r>
              <a:rPr lang="en-US" baseline="0" dirty="0"/>
              <a:t> main2.o</a:t>
            </a:r>
          </a:p>
          <a:p>
            <a:r>
              <a:rPr lang="en-US" baseline="0" dirty="0" err="1"/>
              <a:t>objdump</a:t>
            </a:r>
            <a:r>
              <a:rPr lang="en-US" baseline="0" dirty="0"/>
              <a:t> –t </a:t>
            </a:r>
            <a:r>
              <a:rPr lang="en-US" baseline="0" dirty="0" err="1"/>
              <a:t>libvector.a</a:t>
            </a:r>
            <a:endParaRPr lang="en-US" baseline="0" dirty="0"/>
          </a:p>
          <a:p>
            <a:r>
              <a:rPr lang="en-US" baseline="0" dirty="0" err="1"/>
              <a:t>objdump</a:t>
            </a:r>
            <a:r>
              <a:rPr lang="en-US" baseline="0" dirty="0"/>
              <a:t> –</a:t>
            </a:r>
            <a:r>
              <a:rPr lang="en-US" baseline="0" dirty="0" err="1"/>
              <a:t>rd</a:t>
            </a:r>
            <a:r>
              <a:rPr lang="en-US" baseline="0" dirty="0"/>
              <a:t> </a:t>
            </a:r>
            <a:r>
              <a:rPr lang="en-US" baseline="0" dirty="0" err="1"/>
              <a:t>libvector.a</a:t>
            </a:r>
            <a:endParaRPr lang="en-US" baseline="0" dirty="0"/>
          </a:p>
          <a:p>
            <a:endParaRPr lang="en-US" dirty="0"/>
          </a:p>
        </p:txBody>
      </p:sp>
    </p:spTree>
    <p:extLst>
      <p:ext uri="{BB962C8B-B14F-4D97-AF65-F5344CB8AC3E}">
        <p14:creationId xmlns:p14="http://schemas.microsoft.com/office/powerpoint/2010/main" val="8462750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1" name="Text Box 1"/>
          <p:cNvSpPr txBox="1">
            <a:spLocks noChangeArrowheads="1"/>
          </p:cNvSpPr>
          <p:nvPr/>
        </p:nvSpPr>
        <p:spPr bwMode="auto">
          <a:xfrm>
            <a:off x="2265128" y="726094"/>
            <a:ext cx="2772245" cy="358052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71682" name="Rectangle 2"/>
          <p:cNvSpPr txBox="1">
            <a:spLocks noGrp="1" noChangeArrowheads="1"/>
          </p:cNvSpPr>
          <p:nvPr>
            <p:ph type="body"/>
          </p:nvPr>
        </p:nvSpPr>
        <p:spPr bwMode="auto">
          <a:xfrm>
            <a:off x="973184" y="4554201"/>
            <a:ext cx="5356133" cy="4314943"/>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013321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29" name="Text Box 1"/>
          <p:cNvSpPr txBox="1">
            <a:spLocks noChangeArrowheads="1"/>
          </p:cNvSpPr>
          <p:nvPr/>
        </p:nvSpPr>
        <p:spPr bwMode="auto">
          <a:xfrm>
            <a:off x="2265128" y="726094"/>
            <a:ext cx="2772245" cy="358052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73730" name="Rectangle 2"/>
          <p:cNvSpPr txBox="1">
            <a:spLocks noGrp="1" noChangeArrowheads="1"/>
          </p:cNvSpPr>
          <p:nvPr>
            <p:ph type="body"/>
          </p:nvPr>
        </p:nvSpPr>
        <p:spPr bwMode="auto">
          <a:xfrm>
            <a:off x="973184" y="4554201"/>
            <a:ext cx="5356133" cy="4314943"/>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0944220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Text Box 1"/>
          <p:cNvSpPr txBox="1">
            <a:spLocks noChangeArrowheads="1"/>
          </p:cNvSpPr>
          <p:nvPr/>
        </p:nvSpPr>
        <p:spPr bwMode="auto">
          <a:xfrm>
            <a:off x="2265128" y="726094"/>
            <a:ext cx="2772245" cy="358052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74754" name="Rectangle 2"/>
          <p:cNvSpPr txBox="1">
            <a:spLocks noGrp="1" noChangeArrowheads="1"/>
          </p:cNvSpPr>
          <p:nvPr>
            <p:ph type="body"/>
          </p:nvPr>
        </p:nvSpPr>
        <p:spPr bwMode="auto">
          <a:xfrm>
            <a:off x="973184" y="4554201"/>
            <a:ext cx="5356133" cy="4314943"/>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3980448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40</a:t>
            </a:fld>
            <a:endParaRPr lang="en-US"/>
          </a:p>
        </p:txBody>
      </p:sp>
    </p:spTree>
    <p:extLst>
      <p:ext uri="{BB962C8B-B14F-4D97-AF65-F5344CB8AC3E}">
        <p14:creationId xmlns:p14="http://schemas.microsoft.com/office/powerpoint/2010/main" val="333871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a:xfrm>
            <a:off x="1263650" y="725488"/>
            <a:ext cx="4775200" cy="3581400"/>
          </a:xfrm>
          <a:ln/>
        </p:spPr>
      </p:sp>
      <p:sp>
        <p:nvSpPr>
          <p:cNvPr id="247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682752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2265128" y="726094"/>
            <a:ext cx="2772245" cy="358052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68610" name="Rectangle 2"/>
          <p:cNvSpPr txBox="1">
            <a:spLocks noGrp="1" noChangeArrowheads="1"/>
          </p:cNvSpPr>
          <p:nvPr>
            <p:ph type="body"/>
          </p:nvPr>
        </p:nvSpPr>
        <p:spPr bwMode="auto">
          <a:xfrm>
            <a:off x="973184" y="4554201"/>
            <a:ext cx="5356133" cy="4314943"/>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097326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Text Box 1"/>
          <p:cNvSpPr txBox="1">
            <a:spLocks noChangeArrowheads="1"/>
          </p:cNvSpPr>
          <p:nvPr/>
        </p:nvSpPr>
        <p:spPr bwMode="auto">
          <a:xfrm>
            <a:off x="2265128" y="726094"/>
            <a:ext cx="2772245" cy="358052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75778" name="Rectangle 2"/>
          <p:cNvSpPr txBox="1">
            <a:spLocks noGrp="1" noChangeArrowheads="1"/>
          </p:cNvSpPr>
          <p:nvPr>
            <p:ph type="body"/>
          </p:nvPr>
        </p:nvSpPr>
        <p:spPr bwMode="auto">
          <a:xfrm>
            <a:off x="973184" y="4554201"/>
            <a:ext cx="5356133" cy="4314943"/>
          </a:xfrm>
          <a:prstGeom prst="rect">
            <a:avLst/>
          </a:prstGeom>
          <a:noFill/>
          <a:ln>
            <a:round/>
            <a:headEnd/>
            <a:tailEnd/>
          </a:ln>
        </p:spPr>
        <p:txBody>
          <a:bodyPr wrap="none" anchor="ctr"/>
          <a:lstStyle/>
          <a:p>
            <a:r>
              <a:rPr lang="en-US" dirty="0"/>
              <a:t>Partially linked still has relocatable entries</a:t>
            </a:r>
          </a:p>
          <a:p>
            <a:r>
              <a:rPr lang="en-US" dirty="0"/>
              <a:t>Loader</a:t>
            </a:r>
            <a:r>
              <a:rPr lang="en-US" baseline="0" dirty="0"/>
              <a:t> (i.e., the </a:t>
            </a:r>
            <a:r>
              <a:rPr lang="en-US" baseline="0" dirty="0" err="1"/>
              <a:t>execve</a:t>
            </a:r>
            <a:r>
              <a:rPr lang="en-US" baseline="0" dirty="0"/>
              <a:t> </a:t>
            </a:r>
            <a:r>
              <a:rPr lang="en-US" baseline="0" dirty="0" err="1"/>
              <a:t>syscall</a:t>
            </a:r>
            <a:r>
              <a:rPr lang="en-US" baseline="0" dirty="0"/>
              <a:t>, which we will cover later)</a:t>
            </a:r>
          </a:p>
          <a:p>
            <a:endParaRPr lang="en-US" baseline="0" dirty="0"/>
          </a:p>
          <a:p>
            <a:r>
              <a:rPr lang="en-US" baseline="0" dirty="0"/>
              <a:t>Try:</a:t>
            </a:r>
          </a:p>
          <a:p>
            <a:r>
              <a:rPr lang="en-US" baseline="0" dirty="0" err="1"/>
              <a:t>ldd</a:t>
            </a:r>
            <a:r>
              <a:rPr lang="en-US" baseline="0" dirty="0"/>
              <a:t> prog2l</a:t>
            </a:r>
          </a:p>
          <a:p>
            <a:r>
              <a:rPr lang="en-US" baseline="0" dirty="0" err="1"/>
              <a:t>objdump</a:t>
            </a:r>
            <a:r>
              <a:rPr lang="en-US" baseline="0" dirty="0"/>
              <a:t> –t libvector.so</a:t>
            </a:r>
          </a:p>
          <a:p>
            <a:r>
              <a:rPr lang="en-US" baseline="0" dirty="0" err="1"/>
              <a:t>objdump</a:t>
            </a:r>
            <a:r>
              <a:rPr lang="en-US" baseline="0" dirty="0"/>
              <a:t> –</a:t>
            </a:r>
            <a:r>
              <a:rPr lang="en-US" baseline="0" dirty="0" err="1"/>
              <a:t>rd</a:t>
            </a:r>
            <a:r>
              <a:rPr lang="en-US" baseline="0" dirty="0"/>
              <a:t> libvector.so</a:t>
            </a:r>
          </a:p>
          <a:p>
            <a:endParaRPr lang="en-US" dirty="0"/>
          </a:p>
          <a:p>
            <a:endParaRPr lang="en-US" dirty="0"/>
          </a:p>
        </p:txBody>
      </p:sp>
    </p:spTree>
    <p:extLst>
      <p:ext uri="{BB962C8B-B14F-4D97-AF65-F5344CB8AC3E}">
        <p14:creationId xmlns:p14="http://schemas.microsoft.com/office/powerpoint/2010/main" val="20324115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p:cNvSpPr txBox="1">
            <a:spLocks noChangeArrowheads="1"/>
          </p:cNvSpPr>
          <p:nvPr/>
        </p:nvSpPr>
        <p:spPr bwMode="auto">
          <a:xfrm>
            <a:off x="2265128" y="726094"/>
            <a:ext cx="2772245" cy="358052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76802" name="Rectangle 2"/>
          <p:cNvSpPr txBox="1">
            <a:spLocks noGrp="1" noChangeArrowheads="1"/>
          </p:cNvSpPr>
          <p:nvPr>
            <p:ph type="body"/>
          </p:nvPr>
        </p:nvSpPr>
        <p:spPr bwMode="auto">
          <a:xfrm>
            <a:off x="973184" y="4554201"/>
            <a:ext cx="5356133" cy="4314943"/>
          </a:xfrm>
          <a:prstGeom prst="rect">
            <a:avLst/>
          </a:prstGeom>
          <a:noFill/>
          <a:ln>
            <a:round/>
            <a:headEnd/>
            <a:tailEnd/>
          </a:ln>
        </p:spPr>
        <p:txBody>
          <a:bodyPr wrap="none" anchor="ctr"/>
          <a:lstStyle/>
          <a:p>
            <a:r>
              <a:rPr lang="en-US"/>
              <a:t>…</a:t>
            </a:r>
          </a:p>
          <a:p>
            <a:r>
              <a:rPr lang="en-US"/>
              <a:t>RTLD_LAZY – don’t resolve references until requested</a:t>
            </a:r>
          </a:p>
        </p:txBody>
      </p:sp>
    </p:spTree>
    <p:extLst>
      <p:ext uri="{BB962C8B-B14F-4D97-AF65-F5344CB8AC3E}">
        <p14:creationId xmlns:p14="http://schemas.microsoft.com/office/powerpoint/2010/main" val="15763616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Text Box 1"/>
          <p:cNvSpPr txBox="1">
            <a:spLocks noChangeArrowheads="1"/>
          </p:cNvSpPr>
          <p:nvPr/>
        </p:nvSpPr>
        <p:spPr bwMode="auto">
          <a:xfrm>
            <a:off x="2265128" y="726094"/>
            <a:ext cx="2772245" cy="358052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77826" name="Rectangle 2"/>
          <p:cNvSpPr txBox="1">
            <a:spLocks noGrp="1" noChangeArrowheads="1"/>
          </p:cNvSpPr>
          <p:nvPr>
            <p:ph type="body"/>
          </p:nvPr>
        </p:nvSpPr>
        <p:spPr bwMode="auto">
          <a:xfrm>
            <a:off x="973184" y="4554201"/>
            <a:ext cx="5356133" cy="4314943"/>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427893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Text Box 1"/>
          <p:cNvSpPr txBox="1">
            <a:spLocks noChangeArrowheads="1"/>
          </p:cNvSpPr>
          <p:nvPr/>
        </p:nvSpPr>
        <p:spPr bwMode="auto">
          <a:xfrm>
            <a:off x="2265128" y="726094"/>
            <a:ext cx="2772245" cy="358052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75778" name="Rectangle 2"/>
          <p:cNvSpPr txBox="1">
            <a:spLocks noGrp="1" noChangeArrowheads="1"/>
          </p:cNvSpPr>
          <p:nvPr>
            <p:ph type="body"/>
          </p:nvPr>
        </p:nvSpPr>
        <p:spPr bwMode="auto">
          <a:xfrm>
            <a:off x="973184" y="4554201"/>
            <a:ext cx="5356133" cy="4314943"/>
          </a:xfrm>
          <a:prstGeom prst="rect">
            <a:avLst/>
          </a:prstGeom>
          <a:noFill/>
          <a:ln>
            <a:round/>
            <a:headEnd/>
            <a:tailEnd/>
          </a:ln>
        </p:spPr>
        <p:txBody>
          <a:bodyPr wrap="none" anchor="ctr"/>
          <a:lstStyle/>
          <a:p>
            <a:r>
              <a:rPr lang="en-US" dirty="0"/>
              <a:t>Linker</a:t>
            </a:r>
            <a:r>
              <a:rPr lang="en-US" baseline="0" dirty="0"/>
              <a:t> has no information about vector library</a:t>
            </a:r>
            <a:endParaRPr lang="en-US" dirty="0"/>
          </a:p>
          <a:p>
            <a:endParaRPr lang="en-US" baseline="0" dirty="0"/>
          </a:p>
          <a:p>
            <a:r>
              <a:rPr lang="en-US" baseline="0" dirty="0"/>
              <a:t>Try:</a:t>
            </a:r>
          </a:p>
          <a:p>
            <a:r>
              <a:rPr lang="en-US" baseline="0" dirty="0" err="1"/>
              <a:t>ldd</a:t>
            </a:r>
            <a:r>
              <a:rPr lang="en-US" baseline="0" dirty="0"/>
              <a:t> prog2r</a:t>
            </a:r>
          </a:p>
          <a:p>
            <a:endParaRPr lang="en-US" dirty="0"/>
          </a:p>
          <a:p>
            <a:endParaRPr lang="en-US" dirty="0"/>
          </a:p>
        </p:txBody>
      </p:sp>
    </p:spTree>
    <p:extLst>
      <p:ext uri="{BB962C8B-B14F-4D97-AF65-F5344CB8AC3E}">
        <p14:creationId xmlns:p14="http://schemas.microsoft.com/office/powerpoint/2010/main" val="20324115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d423e05d6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d423e05d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48</a:t>
            </a:fld>
            <a:endParaRPr lang="en-US"/>
          </a:p>
        </p:txBody>
      </p:sp>
    </p:spTree>
    <p:extLst>
      <p:ext uri="{BB962C8B-B14F-4D97-AF65-F5344CB8AC3E}">
        <p14:creationId xmlns:p14="http://schemas.microsoft.com/office/powerpoint/2010/main" val="37211003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technique is used to create the trace that you will use in the </a:t>
            </a:r>
            <a:r>
              <a:rPr lang="en-US" err="1"/>
              <a:t>malloc</a:t>
            </a:r>
            <a:r>
              <a:rPr lang="en-US"/>
              <a:t> lab.</a:t>
            </a:r>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51</a:t>
            </a:fld>
            <a:endParaRPr lang="en-US"/>
          </a:p>
        </p:txBody>
      </p:sp>
    </p:spTree>
    <p:extLst>
      <p:ext uri="{BB962C8B-B14F-4D97-AF65-F5344CB8AC3E}">
        <p14:creationId xmlns:p14="http://schemas.microsoft.com/office/powerpoint/2010/main" val="1611524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int</a:t>
            </a:r>
            <a:r>
              <a:rPr lang="en-US" dirty="0"/>
              <a:t> for </a:t>
            </a:r>
            <a:r>
              <a:rPr lang="en-US" dirty="0" err="1"/>
              <a:t>interpositioning</a:t>
            </a:r>
            <a:endParaRPr lang="en-US" dirty="0"/>
          </a:p>
          <a:p>
            <a:endParaRPr lang="en-US" dirty="0"/>
          </a:p>
          <a:p>
            <a:endParaRPr lang="en-US" dirty="0"/>
          </a:p>
          <a:p>
            <a:r>
              <a:rPr lang="en-US" dirty="0"/>
              <a:t>Putting </a:t>
            </a:r>
            <a:r>
              <a:rPr lang="en-US" dirty="0" err="1"/>
              <a:t>malloc.h</a:t>
            </a:r>
            <a:r>
              <a:rPr lang="en-US" baseline="0" dirty="0"/>
              <a:t> in angle brackets is important.  Also, calling it </a:t>
            </a:r>
            <a:r>
              <a:rPr lang="en-US" baseline="0" dirty="0" err="1"/>
              <a:t>malloc.h</a:t>
            </a: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52</a:t>
            </a:fld>
            <a:endParaRPr lang="en-US"/>
          </a:p>
        </p:txBody>
      </p:sp>
    </p:spTree>
    <p:extLst>
      <p:ext uri="{BB962C8B-B14F-4D97-AF65-F5344CB8AC3E}">
        <p14:creationId xmlns:p14="http://schemas.microsoft.com/office/powerpoint/2010/main" val="30814537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the wrapper</a:t>
            </a:r>
            <a:r>
              <a:rPr lang="en-US" baseline="0"/>
              <a:t> functions.</a:t>
            </a:r>
          </a:p>
          <a:p>
            <a:endParaRPr lang="en-US" baseline="0"/>
          </a:p>
          <a:p>
            <a:r>
              <a:rPr lang="en-US" baseline="0"/>
              <a:t>Now, we want the application to call the wrappers, rather than the library functions</a:t>
            </a:r>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53</a:t>
            </a:fld>
            <a:endParaRPr lang="en-US"/>
          </a:p>
        </p:txBody>
      </p:sp>
    </p:spTree>
    <p:extLst>
      <p:ext uri="{BB962C8B-B14F-4D97-AF65-F5344CB8AC3E}">
        <p14:creationId xmlns:p14="http://schemas.microsoft.com/office/powerpoint/2010/main" val="2489087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ChangeArrowheads="1" noTextEdit="1"/>
          </p:cNvSpPr>
          <p:nvPr>
            <p:ph type="sldImg"/>
          </p:nvPr>
        </p:nvSpPr>
        <p:spPr>
          <a:xfrm>
            <a:off x="1263650" y="725488"/>
            <a:ext cx="4775200" cy="3581400"/>
          </a:xfrm>
          <a:ln/>
        </p:spPr>
      </p:sp>
      <p:sp>
        <p:nvSpPr>
          <p:cNvPr id="2488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838255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Compile-time flags</a:t>
            </a:r>
            <a:r>
              <a:rPr lang="en-US" baseline="0"/>
              <a:t> are important</a:t>
            </a:r>
          </a:p>
          <a:p>
            <a:endParaRPr lang="en-US" baseline="0"/>
          </a:p>
          <a:p>
            <a:r>
              <a:rPr lang="en-US" baseline="0" err="1"/>
              <a:t>mymalloc.c</a:t>
            </a:r>
            <a:r>
              <a:rPr lang="en-US" baseline="0"/>
              <a:t> will use library version of </a:t>
            </a:r>
            <a:r>
              <a:rPr lang="en-US" baseline="0" err="1"/>
              <a:t>malloc.h</a:t>
            </a:r>
            <a:endParaRPr lang="en-US" baseline="0"/>
          </a:p>
          <a:p>
            <a:r>
              <a:rPr lang="en-US" baseline="0" err="1"/>
              <a:t>int.c</a:t>
            </a:r>
            <a:r>
              <a:rPr lang="en-US" baseline="0"/>
              <a:t> will use custom version, which redefines </a:t>
            </a:r>
            <a:r>
              <a:rPr lang="en-US" baseline="0" err="1"/>
              <a:t>malloc</a:t>
            </a:r>
            <a:r>
              <a:rPr lang="en-US" baseline="0"/>
              <a:t>/free to by </a:t>
            </a:r>
            <a:r>
              <a:rPr lang="en-US" baseline="0" err="1"/>
              <a:t>mymalloc</a:t>
            </a:r>
            <a:r>
              <a:rPr lang="en-US" baseline="0"/>
              <a:t>/</a:t>
            </a:r>
            <a:r>
              <a:rPr lang="en-US" baseline="0" err="1"/>
              <a:t>myfree</a:t>
            </a:r>
            <a:endParaRPr lang="en-US" baseline="0"/>
          </a:p>
          <a:p>
            <a:endParaRPr lang="en-US"/>
          </a:p>
          <a:p>
            <a:r>
              <a:rPr lang="en-US"/>
              <a:t>Try disassembling main when</a:t>
            </a:r>
            <a:r>
              <a:rPr lang="en-US" baseline="0"/>
              <a:t> </a:t>
            </a:r>
            <a:r>
              <a:rPr lang="en-US" baseline="0" err="1"/>
              <a:t>gdb</a:t>
            </a:r>
            <a:r>
              <a:rPr lang="en-US" baseline="0"/>
              <a:t> </a:t>
            </a:r>
            <a:r>
              <a:rPr lang="en-US" baseline="0" err="1"/>
              <a:t>intc</a:t>
            </a:r>
            <a:endParaRPr lang="en-US" baseline="0"/>
          </a:p>
          <a:p>
            <a:endParaRPr lang="en-US" baseline="0"/>
          </a:p>
          <a:p>
            <a:r>
              <a:rPr lang="en-US" baseline="0"/>
              <a:t>Run </a:t>
            </a:r>
            <a:r>
              <a:rPr lang="en-US" baseline="0" err="1"/>
              <a:t>intc</a:t>
            </a:r>
            <a:r>
              <a:rPr lang="en-US" baseline="0"/>
              <a:t> multiple times and see how heap gets randomized as a security precaution</a:t>
            </a:r>
          </a:p>
          <a:p>
            <a:endParaRPr lang="en-US" baseline="0"/>
          </a:p>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54</a:t>
            </a:fld>
            <a:endParaRPr lang="en-US"/>
          </a:p>
        </p:txBody>
      </p:sp>
    </p:spTree>
    <p:extLst>
      <p:ext uri="{BB962C8B-B14F-4D97-AF65-F5344CB8AC3E}">
        <p14:creationId xmlns:p14="http://schemas.microsoft.com/office/powerpoint/2010/main" val="8018166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Both </a:t>
            </a:r>
            <a:r>
              <a:rPr lang="en-US" err="1"/>
              <a:t>mymalloc.c</a:t>
            </a:r>
            <a:r>
              <a:rPr lang="en-US" baseline="0"/>
              <a:t> &amp; </a:t>
            </a:r>
            <a:r>
              <a:rPr lang="en-US" baseline="0" err="1"/>
              <a:t>int.c</a:t>
            </a:r>
            <a:r>
              <a:rPr lang="en-US" baseline="0"/>
              <a:t> will get library version of </a:t>
            </a:r>
            <a:r>
              <a:rPr lang="en-US" baseline="0" err="1"/>
              <a:t>malloc.h</a:t>
            </a:r>
            <a:endParaRPr lang="en-US" baseline="0"/>
          </a:p>
          <a:p>
            <a:endParaRPr lang="en-US" baseline="0"/>
          </a:p>
          <a:p>
            <a:r>
              <a:rPr lang="en-US" baseline="0"/>
              <a:t>But, </a:t>
            </a:r>
            <a:r>
              <a:rPr lang="en-US" baseline="0" err="1"/>
              <a:t>interpositioning</a:t>
            </a:r>
            <a:r>
              <a:rPr lang="en-US" baseline="0"/>
              <a:t> trick causes nonstandard symbol resolution</a:t>
            </a:r>
          </a:p>
          <a:p>
            <a:endParaRPr lang="en-US" baseline="0"/>
          </a:p>
          <a:p>
            <a:r>
              <a:rPr lang="en-US" baseline="0"/>
              <a:t>Try disassembling main from within </a:t>
            </a:r>
            <a:r>
              <a:rPr lang="en-US" baseline="0" err="1"/>
              <a:t>gdb</a:t>
            </a:r>
            <a:endParaRPr lang="en-US" baseline="0"/>
          </a:p>
          <a:p>
            <a:endParaRPr lang="en-US" baseline="0"/>
          </a:p>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56</a:t>
            </a:fld>
            <a:endParaRPr lang="en-US"/>
          </a:p>
        </p:txBody>
      </p:sp>
    </p:spTree>
    <p:extLst>
      <p:ext uri="{BB962C8B-B14F-4D97-AF65-F5344CB8AC3E}">
        <p14:creationId xmlns:p14="http://schemas.microsoft.com/office/powerpoint/2010/main" val="24658274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code includes &lt;</a:t>
            </a:r>
            <a:r>
              <a:rPr lang="en-US" err="1"/>
              <a:t>stdlib.h</a:t>
            </a:r>
            <a:r>
              <a:rPr lang="en-US"/>
              <a:t>&gt;, which defines</a:t>
            </a:r>
            <a:r>
              <a:rPr lang="en-US" baseline="0"/>
              <a:t> </a:t>
            </a:r>
            <a:r>
              <a:rPr lang="en-US" baseline="0" err="1"/>
              <a:t>malloc</a:t>
            </a:r>
            <a:r>
              <a:rPr lang="en-US" baseline="0"/>
              <a:t> &amp; free</a:t>
            </a:r>
          </a:p>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57</a:t>
            </a:fld>
            <a:endParaRPr lang="en-US"/>
          </a:p>
        </p:txBody>
      </p:sp>
    </p:spTree>
    <p:extLst>
      <p:ext uri="{BB962C8B-B14F-4D97-AF65-F5344CB8AC3E}">
        <p14:creationId xmlns:p14="http://schemas.microsoft.com/office/powerpoint/2010/main" val="34880702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
            </a:r>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58</a:t>
            </a:fld>
            <a:endParaRPr lang="en-US"/>
          </a:p>
        </p:txBody>
      </p:sp>
    </p:spTree>
    <p:extLst>
      <p:ext uri="{BB962C8B-B14F-4D97-AF65-F5344CB8AC3E}">
        <p14:creationId xmlns:p14="http://schemas.microsoft.com/office/powerpoint/2010/main" val="17136922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Disassemble main from within</a:t>
            </a:r>
            <a:r>
              <a:rPr lang="en-US" baseline="0" dirty="0"/>
              <a:t> intr.</a:t>
            </a:r>
          </a:p>
          <a:p>
            <a:endParaRPr lang="en-US" baseline="0" dirty="0"/>
          </a:p>
          <a:p>
            <a:r>
              <a:rPr lang="en-US" baseline="0" dirty="0"/>
              <a:t>See that will have to call dynamic linker to find it.</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59</a:t>
            </a:fld>
            <a:endParaRPr lang="en-US"/>
          </a:p>
        </p:txBody>
      </p:sp>
    </p:spTree>
    <p:extLst>
      <p:ext uri="{BB962C8B-B14F-4D97-AF65-F5344CB8AC3E}">
        <p14:creationId xmlns:p14="http://schemas.microsoft.com/office/powerpoint/2010/main" val="39987200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Fun</a:t>
            </a:r>
            <a:r>
              <a:rPr lang="en-US" baseline="0"/>
              <a:t> to trace other programs, including </a:t>
            </a:r>
            <a:r>
              <a:rPr lang="en-US" baseline="0" err="1"/>
              <a:t>gcc</a:t>
            </a:r>
            <a:r>
              <a:rPr lang="en-US" baseline="0"/>
              <a:t>.</a:t>
            </a:r>
          </a:p>
          <a:p>
            <a:endParaRPr lang="en-US" baseline="0"/>
          </a:p>
          <a:p>
            <a:r>
              <a:rPr lang="en-US" baseline="0"/>
              <a:t>Need to </a:t>
            </a:r>
          </a:p>
          <a:p>
            <a:endParaRPr lang="en-US" baseline="0"/>
          </a:p>
          <a:p>
            <a:r>
              <a:rPr lang="en-US" baseline="0" err="1"/>
              <a:t>setenv</a:t>
            </a:r>
            <a:r>
              <a:rPr lang="en-US" baseline="0"/>
              <a:t> LD_PRELOAD</a:t>
            </a:r>
          </a:p>
          <a:p>
            <a:endParaRPr lang="en-US" baseline="0"/>
          </a:p>
          <a:p>
            <a:r>
              <a:rPr lang="en-US" baseline="0"/>
              <a:t>to turn off feature.</a:t>
            </a:r>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60</a:t>
            </a:fld>
            <a:endParaRPr lang="en-US"/>
          </a:p>
        </p:txBody>
      </p:sp>
    </p:spTree>
    <p:extLst>
      <p:ext uri="{BB962C8B-B14F-4D97-AF65-F5344CB8AC3E}">
        <p14:creationId xmlns:p14="http://schemas.microsoft.com/office/powerpoint/2010/main" val="33733598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61</a:t>
            </a:fld>
            <a:endParaRPr lang="en-US"/>
          </a:p>
        </p:txBody>
      </p:sp>
    </p:spTree>
    <p:extLst>
      <p:ext uri="{BB962C8B-B14F-4D97-AF65-F5344CB8AC3E}">
        <p14:creationId xmlns:p14="http://schemas.microsoft.com/office/powerpoint/2010/main" val="1651139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spect="1" noChangeArrowheads="1" noTextEdit="1"/>
          </p:cNvSpPr>
          <p:nvPr>
            <p:ph type="sldImg"/>
          </p:nvPr>
        </p:nvSpPr>
        <p:spPr>
          <a:xfrm>
            <a:off x="1263650" y="725488"/>
            <a:ext cx="4775200" cy="3581400"/>
          </a:xfrm>
          <a:ln/>
        </p:spPr>
      </p:sp>
      <p:sp>
        <p:nvSpPr>
          <p:cNvPr id="282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77575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ChangeArrowheads="1" noTextEdit="1"/>
          </p:cNvSpPr>
          <p:nvPr>
            <p:ph type="sldImg"/>
          </p:nvPr>
        </p:nvSpPr>
        <p:spPr>
          <a:xfrm>
            <a:off x="1263650" y="725488"/>
            <a:ext cx="4775200" cy="3581400"/>
          </a:xfrm>
          <a:ln/>
        </p:spPr>
      </p:sp>
      <p:sp>
        <p:nvSpPr>
          <p:cNvPr id="2498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9871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xfrm>
            <a:off x="1263650" y="725488"/>
            <a:ext cx="4775200" cy="3581400"/>
          </a:xfrm>
          <a:ln/>
        </p:spPr>
      </p:sp>
      <p:sp>
        <p:nvSpPr>
          <p:cNvPr id="246787" name="Rectangle 3"/>
          <p:cNvSpPr>
            <a:spLocks noGrp="1" noChangeArrowheads="1"/>
          </p:cNvSpPr>
          <p:nvPr>
            <p:ph type="body" idx="1"/>
          </p:nvPr>
        </p:nvSpPr>
        <p:spPr/>
        <p:txBody>
          <a:bodyPr/>
          <a:lstStyle/>
          <a:p>
            <a:r>
              <a:rPr lang="en-US"/>
              <a:t>Try:</a:t>
            </a:r>
          </a:p>
          <a:p>
            <a:endParaRPr lang="en-US"/>
          </a:p>
          <a:p>
            <a:r>
              <a:rPr lang="en-US" err="1"/>
              <a:t>objdump</a:t>
            </a:r>
            <a:r>
              <a:rPr lang="en-US" baseline="0"/>
              <a:t> –t </a:t>
            </a:r>
            <a:r>
              <a:rPr lang="en-US" baseline="0" err="1"/>
              <a:t>main.o</a:t>
            </a:r>
            <a:endParaRPr lang="en-US" baseline="0"/>
          </a:p>
          <a:p>
            <a:r>
              <a:rPr lang="en-US" baseline="0" err="1"/>
              <a:t>objdump</a:t>
            </a:r>
            <a:r>
              <a:rPr lang="en-US" baseline="0"/>
              <a:t> –t </a:t>
            </a:r>
            <a:r>
              <a:rPr lang="en-US" baseline="0" err="1"/>
              <a:t>sum.o</a:t>
            </a:r>
            <a:endParaRPr lang="en-US" baseline="0"/>
          </a:p>
          <a:p>
            <a:endParaRPr lang="en-US" baseline="0"/>
          </a:p>
          <a:p>
            <a:endParaRPr lang="en-US"/>
          </a:p>
        </p:txBody>
      </p:sp>
    </p:spTree>
    <p:extLst>
      <p:ext uri="{BB962C8B-B14F-4D97-AF65-F5344CB8AC3E}">
        <p14:creationId xmlns:p14="http://schemas.microsoft.com/office/powerpoint/2010/main" val="2076339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xfrm>
            <a:off x="1263650" y="725488"/>
            <a:ext cx="4775200" cy="3581400"/>
          </a:xfrm>
          <a:ln/>
        </p:spPr>
      </p:sp>
      <p:sp>
        <p:nvSpPr>
          <p:cNvPr id="283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67615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62488" y="1362075"/>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62488" y="3924300"/>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801183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120822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1"/>
        <p:cNvGrpSpPr/>
        <p:nvPr/>
      </p:nvGrpSpPr>
      <p:grpSpPr>
        <a:xfrm>
          <a:off x="0" y="0"/>
          <a:ext cx="0" cy="0"/>
          <a:chOff x="0" y="0"/>
          <a:chExt cx="0" cy="0"/>
        </a:xfrm>
      </p:grpSpPr>
      <p:sp>
        <p:nvSpPr>
          <p:cNvPr id="62" name="Google Shape;62;p16"/>
          <p:cNvSpPr/>
          <p:nvPr/>
        </p:nvSpPr>
        <p:spPr>
          <a:xfrm>
            <a:off x="0" y="6282400"/>
            <a:ext cx="9144000" cy="57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16"/>
          <p:cNvSpPr/>
          <p:nvPr/>
        </p:nvSpPr>
        <p:spPr>
          <a:xfrm>
            <a:off x="0" y="6166833"/>
            <a:ext cx="9144000" cy="575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16"/>
          <p:cNvSpPr txBox="1">
            <a:spLocks noGrp="1"/>
          </p:cNvSpPr>
          <p:nvPr>
            <p:ph type="title"/>
          </p:nvPr>
        </p:nvSpPr>
        <p:spPr>
          <a:xfrm>
            <a:off x="1999200" y="319067"/>
            <a:ext cx="5742300" cy="976400"/>
          </a:xfrm>
          <a:prstGeom prst="rect">
            <a:avLst/>
          </a:prstGeom>
        </p:spPr>
        <p:txBody>
          <a:bodyPr spcFirstLastPara="1" wrap="square" lIns="91425" tIns="0" rIns="91425" bIns="91425" anchor="t" anchorCtr="0">
            <a:normAutofit/>
          </a:bodyPr>
          <a:lstStyle>
            <a:lvl1pPr lvl="0" algn="ctr" rtl="0">
              <a:spcBef>
                <a:spcPts val="0"/>
              </a:spcBef>
              <a:spcAft>
                <a:spcPts val="0"/>
              </a:spcAft>
              <a:buSzPts val="2800"/>
              <a:buFont typeface="Source Serif Pro"/>
              <a:buNone/>
              <a:defRPr>
                <a:latin typeface="Source Serif Pro"/>
                <a:ea typeface="Source Serif Pro"/>
                <a:cs typeface="Source Serif Pro"/>
                <a:sym typeface="Source Serif Pr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5" name="Google Shape;65;p16"/>
          <p:cNvSpPr txBox="1">
            <a:spLocks noGrp="1"/>
          </p:cNvSpPr>
          <p:nvPr>
            <p:ph type="body" idx="1"/>
          </p:nvPr>
        </p:nvSpPr>
        <p:spPr>
          <a:xfrm>
            <a:off x="441150" y="1536633"/>
            <a:ext cx="4617900" cy="45552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Font typeface="Source Serif Pro"/>
              <a:buChar char="●"/>
              <a:defRPr>
                <a:solidFill>
                  <a:schemeClr val="dk1"/>
                </a:solidFill>
                <a:latin typeface="Source Serif Pro"/>
                <a:ea typeface="Source Serif Pro"/>
                <a:cs typeface="Source Serif Pro"/>
                <a:sym typeface="Source Serif Pro"/>
              </a:defRPr>
            </a:lvl1pPr>
            <a:lvl2pPr marL="914400" lvl="1" indent="-317500" rtl="0">
              <a:spcBef>
                <a:spcPts val="0"/>
              </a:spcBef>
              <a:spcAft>
                <a:spcPts val="0"/>
              </a:spcAft>
              <a:buClr>
                <a:schemeClr val="dk1"/>
              </a:buClr>
              <a:buSzPts val="1400"/>
              <a:buFont typeface="Source Serif Pro"/>
              <a:buChar char="○"/>
              <a:defRPr>
                <a:solidFill>
                  <a:schemeClr val="dk1"/>
                </a:solidFill>
                <a:latin typeface="Source Serif Pro"/>
                <a:ea typeface="Source Serif Pro"/>
                <a:cs typeface="Source Serif Pro"/>
                <a:sym typeface="Source Serif Pro"/>
              </a:defRPr>
            </a:lvl2pPr>
            <a:lvl3pPr marL="1371600" lvl="2" indent="-317500" rtl="0">
              <a:spcBef>
                <a:spcPts val="0"/>
              </a:spcBef>
              <a:spcAft>
                <a:spcPts val="0"/>
              </a:spcAft>
              <a:buClr>
                <a:schemeClr val="dk1"/>
              </a:buClr>
              <a:buSzPts val="1400"/>
              <a:buFont typeface="Source Serif Pro"/>
              <a:buChar char="■"/>
              <a:defRPr>
                <a:solidFill>
                  <a:schemeClr val="dk1"/>
                </a:solidFill>
                <a:latin typeface="Source Serif Pro"/>
                <a:ea typeface="Source Serif Pro"/>
                <a:cs typeface="Source Serif Pro"/>
                <a:sym typeface="Source Serif Pro"/>
              </a:defRPr>
            </a:lvl3pPr>
            <a:lvl4pPr marL="1828800" lvl="3" indent="-317500" rtl="0">
              <a:spcBef>
                <a:spcPts val="0"/>
              </a:spcBef>
              <a:spcAft>
                <a:spcPts val="0"/>
              </a:spcAft>
              <a:buClr>
                <a:schemeClr val="dk1"/>
              </a:buClr>
              <a:buSzPts val="1400"/>
              <a:buFont typeface="Source Serif Pro"/>
              <a:buChar char="●"/>
              <a:defRPr>
                <a:solidFill>
                  <a:schemeClr val="dk1"/>
                </a:solidFill>
                <a:latin typeface="Source Serif Pro"/>
                <a:ea typeface="Source Serif Pro"/>
                <a:cs typeface="Source Serif Pro"/>
                <a:sym typeface="Source Serif Pro"/>
              </a:defRPr>
            </a:lvl4pPr>
            <a:lvl5pPr marL="2286000" lvl="4" indent="-317500" rtl="0">
              <a:spcBef>
                <a:spcPts val="0"/>
              </a:spcBef>
              <a:spcAft>
                <a:spcPts val="0"/>
              </a:spcAft>
              <a:buClr>
                <a:schemeClr val="dk1"/>
              </a:buClr>
              <a:buSzPts val="1400"/>
              <a:buFont typeface="Source Serif Pro"/>
              <a:buChar char="○"/>
              <a:defRPr>
                <a:solidFill>
                  <a:schemeClr val="dk1"/>
                </a:solidFill>
                <a:latin typeface="Source Serif Pro"/>
                <a:ea typeface="Source Serif Pro"/>
                <a:cs typeface="Source Serif Pro"/>
                <a:sym typeface="Source Serif Pro"/>
              </a:defRPr>
            </a:lvl5pPr>
            <a:lvl6pPr marL="2743200" lvl="5" indent="-317500" rtl="0">
              <a:spcBef>
                <a:spcPts val="0"/>
              </a:spcBef>
              <a:spcAft>
                <a:spcPts val="0"/>
              </a:spcAft>
              <a:buClr>
                <a:schemeClr val="dk1"/>
              </a:buClr>
              <a:buSzPts val="1400"/>
              <a:buFont typeface="Source Serif Pro"/>
              <a:buChar char="■"/>
              <a:defRPr>
                <a:solidFill>
                  <a:schemeClr val="dk1"/>
                </a:solidFill>
                <a:latin typeface="Source Serif Pro"/>
                <a:ea typeface="Source Serif Pro"/>
                <a:cs typeface="Source Serif Pro"/>
                <a:sym typeface="Source Serif Pro"/>
              </a:defRPr>
            </a:lvl6pPr>
            <a:lvl7pPr marL="3200400" lvl="6" indent="-317500" rtl="0">
              <a:spcBef>
                <a:spcPts val="0"/>
              </a:spcBef>
              <a:spcAft>
                <a:spcPts val="0"/>
              </a:spcAft>
              <a:buClr>
                <a:schemeClr val="dk1"/>
              </a:buClr>
              <a:buSzPts val="1400"/>
              <a:buFont typeface="Source Serif Pro"/>
              <a:buChar char="●"/>
              <a:defRPr>
                <a:solidFill>
                  <a:schemeClr val="dk1"/>
                </a:solidFill>
                <a:latin typeface="Source Serif Pro"/>
                <a:ea typeface="Source Serif Pro"/>
                <a:cs typeface="Source Serif Pro"/>
                <a:sym typeface="Source Serif Pro"/>
              </a:defRPr>
            </a:lvl7pPr>
            <a:lvl8pPr marL="3657600" lvl="7" indent="-317500" rtl="0">
              <a:spcBef>
                <a:spcPts val="0"/>
              </a:spcBef>
              <a:spcAft>
                <a:spcPts val="0"/>
              </a:spcAft>
              <a:buClr>
                <a:schemeClr val="dk1"/>
              </a:buClr>
              <a:buSzPts val="1400"/>
              <a:buFont typeface="Source Serif Pro"/>
              <a:buChar char="○"/>
              <a:defRPr>
                <a:solidFill>
                  <a:schemeClr val="dk1"/>
                </a:solidFill>
                <a:latin typeface="Source Serif Pro"/>
                <a:ea typeface="Source Serif Pro"/>
                <a:cs typeface="Source Serif Pro"/>
                <a:sym typeface="Source Serif Pro"/>
              </a:defRPr>
            </a:lvl8pPr>
            <a:lvl9pPr marL="4114800" lvl="8" indent="-317500" rtl="0">
              <a:spcBef>
                <a:spcPts val="0"/>
              </a:spcBef>
              <a:spcAft>
                <a:spcPts val="0"/>
              </a:spcAft>
              <a:buClr>
                <a:schemeClr val="dk1"/>
              </a:buClr>
              <a:buSzPts val="1400"/>
              <a:buFont typeface="Source Serif Pro"/>
              <a:buChar char="■"/>
              <a:defRPr>
                <a:solidFill>
                  <a:schemeClr val="dk1"/>
                </a:solidFill>
                <a:latin typeface="Source Serif Pro"/>
                <a:ea typeface="Source Serif Pro"/>
                <a:cs typeface="Source Serif Pro"/>
                <a:sym typeface="Source Serif Pro"/>
              </a:defRPr>
            </a:lvl9pPr>
          </a:lstStyle>
          <a:p>
            <a:endParaRPr/>
          </a:p>
        </p:txBody>
      </p:sp>
      <p:sp>
        <p:nvSpPr>
          <p:cNvPr id="66" name="Google Shape;66;p1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b="1">
                <a:solidFill>
                  <a:srgbClr val="F3F3F3"/>
                </a:solidFill>
                <a:latin typeface="Open Sans"/>
                <a:ea typeface="Open Sans"/>
                <a:cs typeface="Open Sans"/>
                <a:sym typeface="Open Sans"/>
              </a:defRPr>
            </a:lvl1pPr>
            <a:lvl2pPr lvl="1" rtl="0">
              <a:buNone/>
              <a:defRPr b="1">
                <a:solidFill>
                  <a:srgbClr val="F3F3F3"/>
                </a:solidFill>
                <a:latin typeface="Open Sans"/>
                <a:ea typeface="Open Sans"/>
                <a:cs typeface="Open Sans"/>
                <a:sym typeface="Open Sans"/>
              </a:defRPr>
            </a:lvl2pPr>
            <a:lvl3pPr lvl="2" rtl="0">
              <a:buNone/>
              <a:defRPr b="1">
                <a:solidFill>
                  <a:srgbClr val="F3F3F3"/>
                </a:solidFill>
                <a:latin typeface="Open Sans"/>
                <a:ea typeface="Open Sans"/>
                <a:cs typeface="Open Sans"/>
                <a:sym typeface="Open Sans"/>
              </a:defRPr>
            </a:lvl3pPr>
            <a:lvl4pPr lvl="3" rtl="0">
              <a:buNone/>
              <a:defRPr b="1">
                <a:solidFill>
                  <a:srgbClr val="F3F3F3"/>
                </a:solidFill>
                <a:latin typeface="Open Sans"/>
                <a:ea typeface="Open Sans"/>
                <a:cs typeface="Open Sans"/>
                <a:sym typeface="Open Sans"/>
              </a:defRPr>
            </a:lvl4pPr>
            <a:lvl5pPr lvl="4" rtl="0">
              <a:buNone/>
              <a:defRPr b="1">
                <a:solidFill>
                  <a:srgbClr val="F3F3F3"/>
                </a:solidFill>
                <a:latin typeface="Open Sans"/>
                <a:ea typeface="Open Sans"/>
                <a:cs typeface="Open Sans"/>
                <a:sym typeface="Open Sans"/>
              </a:defRPr>
            </a:lvl5pPr>
            <a:lvl6pPr lvl="5" rtl="0">
              <a:buNone/>
              <a:defRPr b="1">
                <a:solidFill>
                  <a:srgbClr val="F3F3F3"/>
                </a:solidFill>
                <a:latin typeface="Open Sans"/>
                <a:ea typeface="Open Sans"/>
                <a:cs typeface="Open Sans"/>
                <a:sym typeface="Open Sans"/>
              </a:defRPr>
            </a:lvl6pPr>
            <a:lvl7pPr lvl="6" rtl="0">
              <a:buNone/>
              <a:defRPr b="1">
                <a:solidFill>
                  <a:srgbClr val="F3F3F3"/>
                </a:solidFill>
                <a:latin typeface="Open Sans"/>
                <a:ea typeface="Open Sans"/>
                <a:cs typeface="Open Sans"/>
                <a:sym typeface="Open Sans"/>
              </a:defRPr>
            </a:lvl7pPr>
            <a:lvl8pPr lvl="7" rtl="0">
              <a:buNone/>
              <a:defRPr b="1">
                <a:solidFill>
                  <a:srgbClr val="F3F3F3"/>
                </a:solidFill>
                <a:latin typeface="Open Sans"/>
                <a:ea typeface="Open Sans"/>
                <a:cs typeface="Open Sans"/>
                <a:sym typeface="Open Sans"/>
              </a:defRPr>
            </a:lvl8pPr>
            <a:lvl9pPr lvl="8" rtl="0">
              <a:buNone/>
              <a:defRPr b="1">
                <a:solidFill>
                  <a:srgbClr val="F3F3F3"/>
                </a:solidFill>
                <a:latin typeface="Open Sans"/>
                <a:ea typeface="Open Sans"/>
                <a:cs typeface="Open Sans"/>
                <a:sym typeface="Open Sans"/>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pic>
        <p:nvPicPr>
          <p:cNvPr id="67" name="Google Shape;67;p16"/>
          <p:cNvPicPr preferRelativeResize="0"/>
          <p:nvPr/>
        </p:nvPicPr>
        <p:blipFill>
          <a:blip r:embed="rId2">
            <a:alphaModFix/>
          </a:blip>
          <a:stretch>
            <a:fillRect/>
          </a:stretch>
        </p:blipFill>
        <p:spPr>
          <a:xfrm>
            <a:off x="513700" y="319068"/>
            <a:ext cx="898590" cy="763601"/>
          </a:xfrm>
          <a:prstGeom prst="rect">
            <a:avLst/>
          </a:prstGeom>
          <a:noFill/>
          <a:ln>
            <a:noFill/>
          </a:ln>
        </p:spPr>
      </p:pic>
      <p:pic>
        <p:nvPicPr>
          <p:cNvPr id="68" name="Google Shape;68;p16"/>
          <p:cNvPicPr preferRelativeResize="0"/>
          <p:nvPr/>
        </p:nvPicPr>
        <p:blipFill>
          <a:blip r:embed="rId3">
            <a:alphaModFix/>
          </a:blip>
          <a:stretch>
            <a:fillRect/>
          </a:stretch>
        </p:blipFill>
        <p:spPr>
          <a:xfrm>
            <a:off x="8354576" y="319067"/>
            <a:ext cx="572700" cy="763600"/>
          </a:xfrm>
          <a:prstGeom prst="rect">
            <a:avLst/>
          </a:prstGeom>
          <a:noFill/>
          <a:ln>
            <a:noFill/>
          </a:ln>
        </p:spPr>
      </p:pic>
      <p:sp>
        <p:nvSpPr>
          <p:cNvPr id="69" name="Google Shape;69;p16"/>
          <p:cNvSpPr/>
          <p:nvPr/>
        </p:nvSpPr>
        <p:spPr>
          <a:xfrm>
            <a:off x="0" y="18800"/>
            <a:ext cx="216000" cy="6789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27276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7"/>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3" name="Google Shape;73;p17"/>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4" name="Google Shape;74;p1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137615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7" name="Google Shape;77;p1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13711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0" name="Google Shape;80;p19"/>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1" name="Google Shape;81;p1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763016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4" name="Google Shape;84;p2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48614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5"/>
        <p:cNvGrpSpPr/>
        <p:nvPr/>
      </p:nvGrpSpPr>
      <p:grpSpPr>
        <a:xfrm>
          <a:off x="0" y="0"/>
          <a:ext cx="0" cy="0"/>
          <a:chOff x="0" y="0"/>
          <a:chExt cx="0" cy="0"/>
        </a:xfrm>
      </p:grpSpPr>
      <p:sp>
        <p:nvSpPr>
          <p:cNvPr id="86" name="Google Shape;86;p21"/>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1"/>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8" name="Google Shape;88;p21"/>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9" name="Google Shape;89;p21"/>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0" name="Google Shape;90;p2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960350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1"/>
        <p:cNvGrpSpPr/>
        <p:nvPr/>
      </p:nvGrpSpPr>
      <p:grpSpPr>
        <a:xfrm>
          <a:off x="0" y="0"/>
          <a:ext cx="0" cy="0"/>
          <a:chOff x="0" y="0"/>
          <a:chExt cx="0" cy="0"/>
        </a:xfrm>
      </p:grpSpPr>
      <p:sp>
        <p:nvSpPr>
          <p:cNvPr id="92" name="Google Shape;92;p22"/>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93" name="Google Shape;93;p2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42184368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4"/>
        <p:cNvGrpSpPr/>
        <p:nvPr/>
      </p:nvGrpSpPr>
      <p:grpSpPr>
        <a:xfrm>
          <a:off x="0" y="0"/>
          <a:ext cx="0" cy="0"/>
          <a:chOff x="0" y="0"/>
          <a:chExt cx="0" cy="0"/>
        </a:xfrm>
      </p:grpSpPr>
      <p:sp>
        <p:nvSpPr>
          <p:cNvPr id="95" name="Google Shape;95;p23"/>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6" name="Google Shape;96;p23"/>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97" name="Google Shape;97;p2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811866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sp>
        <p:nvSpPr>
          <p:cNvPr id="99" name="Google Shape;99;p2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26840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lvl1pPr>
              <a:defRPr>
                <a:latin typeface="Calibri" pitchFamily="34"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195"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2" name="Rectangle 8"/>
          <p:cNvSpPr>
            <a:spLocks noChangeArrowheads="1"/>
          </p:cNvSpPr>
          <p:nvPr/>
        </p:nvSpPr>
        <p:spPr bwMode="auto">
          <a:xfrm>
            <a:off x="0" y="0"/>
            <a:ext cx="9144000" cy="228600"/>
          </a:xfrm>
          <a:prstGeom prst="rect">
            <a:avLst/>
          </a:prstGeom>
          <a:solidFill>
            <a:srgbClr val="990000"/>
          </a:solidFill>
          <a:ln w="9525">
            <a:noFill/>
            <a:miter lim="800000"/>
            <a:headEnd/>
            <a:tailEnd/>
          </a:ln>
          <a:effectLst/>
        </p:spPr>
        <p:txBody>
          <a:bodyPr wrap="none" anchor="ctr"/>
          <a:lstStyle/>
          <a:p>
            <a:pPr algn="ctr">
              <a:defRPr/>
            </a:pPr>
            <a:endParaRPr lang="en-US" b="0">
              <a:latin typeface="Times New Roman" pitchFamily="18" charset="0"/>
            </a:endParaRPr>
          </a:p>
        </p:txBody>
      </p:sp>
      <p:sp>
        <p:nvSpPr>
          <p:cNvPr id="7" name="Text Box 5"/>
          <p:cNvSpPr txBox="1">
            <a:spLocks noChangeArrowheads="1"/>
          </p:cNvSpPr>
          <p:nvPr/>
        </p:nvSpPr>
        <p:spPr bwMode="auto">
          <a:xfrm>
            <a:off x="7897813" y="-26988"/>
            <a:ext cx="1309687" cy="277813"/>
          </a:xfrm>
          <a:prstGeom prst="rect">
            <a:avLst/>
          </a:prstGeom>
          <a:noFill/>
          <a:ln w="25400">
            <a:noFill/>
            <a:miter lim="800000"/>
            <a:headEnd/>
            <a:tailEnd/>
          </a:ln>
          <a:effectLst/>
        </p:spPr>
        <p:txBody>
          <a:bodyPr>
            <a:spAutoFit/>
          </a:bodyPr>
          <a:lstStyle/>
          <a:p>
            <a:pPr>
              <a:defRPr/>
            </a:pPr>
            <a:r>
              <a:rPr lang="en-US" sz="1200">
                <a:solidFill>
                  <a:schemeClr val="bg1"/>
                </a:solidFill>
                <a:latin typeface="Times New Roman" pitchFamily="18" charset="0"/>
              </a:rPr>
              <a:t>Carnegie Mellon</a:t>
            </a:r>
          </a:p>
        </p:txBody>
      </p:sp>
      <p:sp>
        <p:nvSpPr>
          <p:cNvPr id="6" name="Rectangle 5"/>
          <p:cNvSpPr/>
          <p:nvPr userDrawn="1"/>
        </p:nvSpPr>
        <p:spPr>
          <a:xfrm>
            <a:off x="8830843" y="6611779"/>
            <a:ext cx="313157"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Arial Narrow" pitchFamily="-96" charset="0"/>
                <a:ea typeface="ＭＳ Ｐゴシック" pitchFamily="-96" charset="-128"/>
                <a:cs typeface="ＭＳ Ｐゴシック" pitchFamily="-96" charset="-128"/>
              </a:rPr>
              <a:pPr/>
              <a:t>‹#›</a:t>
            </a:fld>
            <a:endParaRPr lang="en-US" sz="1000"/>
          </a:p>
        </p:txBody>
      </p:sp>
      <p:sp>
        <p:nvSpPr>
          <p:cNvPr id="8" name="TextBox 7"/>
          <p:cNvSpPr txBox="1"/>
          <p:nvPr userDrawn="1"/>
        </p:nvSpPr>
        <p:spPr>
          <a:xfrm>
            <a:off x="-16031" y="6629400"/>
            <a:ext cx="4649342" cy="246221"/>
          </a:xfrm>
          <a:prstGeom prst="rect">
            <a:avLst/>
          </a:prstGeom>
          <a:noFill/>
        </p:spPr>
        <p:txBody>
          <a:bodyPr wrap="none" rtlCol="0">
            <a:spAutoFit/>
          </a:bodyPr>
          <a:lstStyle/>
          <a:p>
            <a:r>
              <a:rPr lang="en-US" sz="1000" b="0" i="0">
                <a:latin typeface="Calibri" pitchFamily="34" charset="0"/>
              </a:rPr>
              <a:t>Bryant</a:t>
            </a:r>
            <a:r>
              <a:rPr lang="en-US" sz="1000" b="0" i="0" baseline="0">
                <a:latin typeface="Calibri" pitchFamily="34" charset="0"/>
              </a:rPr>
              <a:t> and </a:t>
            </a:r>
            <a:r>
              <a:rPr lang="en-US" sz="1000" b="0" i="0" baseline="0" err="1">
                <a:latin typeface="Calibri" pitchFamily="34" charset="0"/>
              </a:rPr>
              <a:t>O’Hallaron</a:t>
            </a:r>
            <a:r>
              <a:rPr lang="en-US" sz="1000" b="0" i="0" baseline="0">
                <a:latin typeface="Calibri" pitchFamily="34" charset="0"/>
              </a:rPr>
              <a:t>, Computer Systems: A Programmer’s Perspective, Third Edition</a:t>
            </a:r>
            <a:endParaRPr lang="en-US" sz="1000" b="0" i="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634209743"/>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canvas.cmu.edu/courses/23122/quizzes/61550"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security.googleblog.com/2016/02/cve-2015-7547-glibc-getaddrinfo-stack.ht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nytimes.com/2017/05/29/us/computer-science-cheating.html" TargetMode="External"/><Relationship Id="rId2" Type="http://schemas.openxmlformats.org/officeDocument/2006/relationships/notesSlide" Target="../notesSlides/notesSlide45.xml"/><Relationship Id="rId1" Type="http://schemas.openxmlformats.org/officeDocument/2006/relationships/slideLayout" Target="../slideLayouts/slideLayout16.xml"/><Relationship Id="rId4" Type="http://schemas.openxmlformats.org/officeDocument/2006/relationships/hyperlink" Target="http://fortune.com/2017/02/13/oracle-google-appeal/"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85800" y="1708150"/>
            <a:ext cx="7772400" cy="1720850"/>
          </a:xfrm>
        </p:spPr>
        <p:txBody>
          <a:bodyPr/>
          <a:lstStyle/>
          <a:p>
            <a:pPr marL="0" indent="0"/>
            <a:r>
              <a:rPr lang="en-US" dirty="0"/>
              <a:t>Linking</a:t>
            </a:r>
            <a:br>
              <a:rPr lang="en-US" dirty="0"/>
            </a:br>
            <a:br>
              <a:rPr lang="en-US" dirty="0"/>
            </a:br>
            <a:r>
              <a:rPr lang="en-US" sz="2000" b="0" dirty="0"/>
              <a:t>15-213/18-213/15-513:</a:t>
            </a:r>
            <a:br>
              <a:rPr lang="en-US" sz="2000" b="0" dirty="0"/>
            </a:br>
            <a:r>
              <a:rPr lang="en-US" sz="2000" b="0" dirty="0"/>
              <a:t>Introduction to Computer Systems</a:t>
            </a:r>
            <a:br>
              <a:rPr lang="en-US" b="0" dirty="0"/>
            </a:br>
            <a:r>
              <a:rPr lang="en-US" sz="2000" b="0" dirty="0"/>
              <a:t>14</a:t>
            </a:r>
            <a:r>
              <a:rPr lang="en-US" sz="2000" b="0" baseline="30000" dirty="0"/>
              <a:t>th</a:t>
            </a:r>
            <a:r>
              <a:rPr lang="en-US" sz="2000" b="0" dirty="0"/>
              <a:t> Lecture, July 7, 2021</a:t>
            </a:r>
          </a:p>
        </p:txBody>
      </p:sp>
      <p:sp>
        <p:nvSpPr>
          <p:cNvPr id="9219" name="Subtitle 2"/>
          <p:cNvSpPr>
            <a:spLocks noGrp="1"/>
          </p:cNvSpPr>
          <p:nvPr>
            <p:ph type="subTitle" idx="1"/>
          </p:nvPr>
        </p:nvSpPr>
        <p:spPr>
          <a:xfrm>
            <a:off x="685800" y="3886200"/>
            <a:ext cx="7678738" cy="1752600"/>
          </a:xfrm>
        </p:spPr>
        <p:txBody>
          <a:bodyPr/>
          <a:lstStyle/>
          <a:p>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US"/>
              <a:t>Three Kinds of Object Files (Modules)</a:t>
            </a:r>
          </a:p>
        </p:txBody>
      </p:sp>
      <p:sp>
        <p:nvSpPr>
          <p:cNvPr id="229379" name="Rectangle 3"/>
          <p:cNvSpPr>
            <a:spLocks noGrp="1" noChangeArrowheads="1"/>
          </p:cNvSpPr>
          <p:nvPr>
            <p:ph type="body" idx="1"/>
          </p:nvPr>
        </p:nvSpPr>
        <p:spPr/>
        <p:txBody>
          <a:bodyPr/>
          <a:lstStyle/>
          <a:p>
            <a:r>
              <a:rPr lang="en-US"/>
              <a:t>Relocatable object file (</a:t>
            </a:r>
            <a:r>
              <a:rPr lang="en-US">
                <a:latin typeface="Courier New"/>
                <a:cs typeface="Courier New"/>
              </a:rPr>
              <a:t>.o</a:t>
            </a:r>
            <a:r>
              <a:rPr lang="en-US"/>
              <a:t> file)</a:t>
            </a:r>
          </a:p>
          <a:p>
            <a:pPr lvl="1"/>
            <a:r>
              <a:rPr lang="en-US"/>
              <a:t>Contains code and data in a form that can be combined with other relocatable object files to form executable object file.</a:t>
            </a:r>
          </a:p>
          <a:p>
            <a:pPr lvl="2"/>
            <a:r>
              <a:rPr lang="en-US"/>
              <a:t>Each </a:t>
            </a:r>
            <a:r>
              <a:rPr lang="en-US">
                <a:latin typeface="Courier New"/>
                <a:cs typeface="Courier New"/>
              </a:rPr>
              <a:t>.</a:t>
            </a:r>
            <a:r>
              <a:rPr lang="en-US" err="1">
                <a:latin typeface="Courier New"/>
                <a:cs typeface="Courier New"/>
              </a:rPr>
              <a:t>o</a:t>
            </a:r>
            <a:r>
              <a:rPr lang="en-US"/>
              <a:t> file is produced from exactly one source (</a:t>
            </a:r>
            <a:r>
              <a:rPr lang="en-US">
                <a:latin typeface="Courier New"/>
                <a:cs typeface="Courier New"/>
              </a:rPr>
              <a:t>.</a:t>
            </a:r>
            <a:r>
              <a:rPr lang="en-US" err="1">
                <a:latin typeface="Courier New"/>
                <a:cs typeface="Courier New"/>
              </a:rPr>
              <a:t>c</a:t>
            </a:r>
            <a:r>
              <a:rPr lang="en-US"/>
              <a:t>) file</a:t>
            </a:r>
          </a:p>
          <a:p>
            <a:endParaRPr lang="en-US"/>
          </a:p>
          <a:p>
            <a:r>
              <a:rPr lang="en-US"/>
              <a:t>Executable object file (</a:t>
            </a:r>
            <a:r>
              <a:rPr lang="en-US" err="1">
                <a:latin typeface="Courier New"/>
                <a:cs typeface="Courier New"/>
              </a:rPr>
              <a:t>a.out</a:t>
            </a:r>
            <a:r>
              <a:rPr lang="en-US"/>
              <a:t> file)</a:t>
            </a:r>
          </a:p>
          <a:p>
            <a:pPr lvl="1"/>
            <a:r>
              <a:rPr lang="en-US"/>
              <a:t>Contains code and data in a form that can be copied directly into memory and then executed.</a:t>
            </a:r>
          </a:p>
          <a:p>
            <a:endParaRPr lang="en-US"/>
          </a:p>
          <a:p>
            <a:r>
              <a:rPr lang="en-US"/>
              <a:t>Shared object file (</a:t>
            </a:r>
            <a:r>
              <a:rPr lang="en-US">
                <a:latin typeface="Courier New"/>
                <a:cs typeface="Courier New"/>
              </a:rPr>
              <a:t>.so </a:t>
            </a:r>
            <a:r>
              <a:rPr lang="en-US"/>
              <a:t>file)</a:t>
            </a:r>
          </a:p>
          <a:p>
            <a:pPr lvl="1"/>
            <a:r>
              <a:rPr lang="en-US"/>
              <a:t>Special type of relocatable object file that can be loaded into memory and linked dynamically, at either load time or run-time.</a:t>
            </a:r>
          </a:p>
          <a:p>
            <a:pPr lvl="1"/>
            <a:r>
              <a:rPr lang="en-US"/>
              <a:t>Called </a:t>
            </a:r>
            <a:r>
              <a:rPr lang="en-US" i="1"/>
              <a:t>Dynamic Link Libraries</a:t>
            </a:r>
            <a:r>
              <a:rPr lang="en-US"/>
              <a:t> (DLLs) by Windows</a:t>
            </a:r>
          </a:p>
          <a:p>
            <a:pPr lvl="1"/>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en-US"/>
              <a:t>Executable and Linkable Format (ELF)</a:t>
            </a:r>
          </a:p>
        </p:txBody>
      </p:sp>
      <p:sp>
        <p:nvSpPr>
          <p:cNvPr id="198659" name="Rectangle 3"/>
          <p:cNvSpPr>
            <a:spLocks noGrp="1" noChangeArrowheads="1"/>
          </p:cNvSpPr>
          <p:nvPr>
            <p:ph type="body" idx="1"/>
          </p:nvPr>
        </p:nvSpPr>
        <p:spPr/>
        <p:txBody>
          <a:bodyPr/>
          <a:lstStyle/>
          <a:p>
            <a:r>
              <a:rPr lang="en-US"/>
              <a:t>Standard binary format for object files</a:t>
            </a:r>
          </a:p>
          <a:p>
            <a:endParaRPr lang="en-US"/>
          </a:p>
          <a:p>
            <a:r>
              <a:rPr lang="en-US"/>
              <a:t>One unified format for </a:t>
            </a:r>
          </a:p>
          <a:p>
            <a:pPr lvl="1"/>
            <a:r>
              <a:rPr lang="en-US"/>
              <a:t>Relocatable object files (</a:t>
            </a:r>
            <a:r>
              <a:rPr lang="en-US">
                <a:latin typeface="Courier New"/>
                <a:cs typeface="Courier New"/>
              </a:rPr>
              <a:t>.o</a:t>
            </a:r>
            <a:r>
              <a:rPr lang="en-US"/>
              <a:t>), </a:t>
            </a:r>
          </a:p>
          <a:p>
            <a:pPr lvl="1"/>
            <a:r>
              <a:rPr lang="en-US"/>
              <a:t>Executable object files </a:t>
            </a:r>
            <a:r>
              <a:rPr lang="en-US">
                <a:latin typeface="Courier New"/>
                <a:cs typeface="Courier New"/>
              </a:rPr>
              <a:t>(</a:t>
            </a:r>
            <a:r>
              <a:rPr lang="en-US" err="1">
                <a:latin typeface="Courier New"/>
                <a:cs typeface="Courier New"/>
              </a:rPr>
              <a:t>a.out</a:t>
            </a:r>
            <a:r>
              <a:rPr lang="en-US"/>
              <a:t>)</a:t>
            </a:r>
          </a:p>
          <a:p>
            <a:pPr lvl="1"/>
            <a:r>
              <a:rPr lang="en-US"/>
              <a:t>Shared object files (</a:t>
            </a:r>
            <a:r>
              <a:rPr lang="en-US">
                <a:latin typeface="Courier New"/>
                <a:cs typeface="Courier New"/>
              </a:rPr>
              <a:t>.so</a:t>
            </a:r>
            <a:r>
              <a:rPr lang="en-US"/>
              <a:t>)</a:t>
            </a:r>
          </a:p>
          <a:p>
            <a:pPr lvl="1"/>
            <a:endParaRPr lang="en-US"/>
          </a:p>
          <a:p>
            <a:r>
              <a:rPr lang="en-US"/>
              <a:t>Generic name: ELF binaries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idx="4294967295"/>
          </p:nvPr>
        </p:nvSpPr>
        <p:spPr>
          <a:xfrm>
            <a:off x="372533" y="228600"/>
            <a:ext cx="8716962" cy="78263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ELF Object File Format</a:t>
            </a:r>
          </a:p>
        </p:txBody>
      </p:sp>
      <p:sp>
        <p:nvSpPr>
          <p:cNvPr id="14338" name="Rectangle 2"/>
          <p:cNvSpPr>
            <a:spLocks noGrp="1" noChangeArrowheads="1"/>
          </p:cNvSpPr>
          <p:nvPr>
            <p:ph type="body" idx="1"/>
          </p:nvPr>
        </p:nvSpPr>
        <p:spPr>
          <a:xfrm>
            <a:off x="152400" y="862012"/>
            <a:ext cx="5576887" cy="5381625"/>
          </a:xfrm>
          <a:ln/>
        </p:spPr>
        <p:txBody>
          <a:bodyPr/>
          <a:lstStyle/>
          <a:p>
            <a:pPr>
              <a:lnSpc>
                <a:spcPct val="83000"/>
              </a:lnSpc>
              <a:spcBef>
                <a:spcPts val="125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a:t>Elf header</a:t>
            </a: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t>Word size, byte ordering, file type (.o, exec, .so), machine type, etc.</a:t>
            </a:r>
          </a:p>
          <a:p>
            <a:pPr>
              <a:lnSpc>
                <a:spcPct val="83000"/>
              </a:lnSpc>
              <a:spcBef>
                <a:spcPts val="125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a:t>Segment header table</a:t>
            </a: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t>Page size, virtual address memory segments (sections), segment sizes.</a:t>
            </a:r>
          </a:p>
          <a:p>
            <a:pPr>
              <a:lnSpc>
                <a:spcPct val="80000"/>
              </a:lnSpc>
              <a:spcBef>
                <a:spcPts val="125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a:latin typeface="Courier New" pitchFamily="49" charset="0"/>
              </a:rPr>
              <a:t>.text</a:t>
            </a:r>
            <a:r>
              <a:rPr lang="en-GB" sz="2000" dirty="0"/>
              <a:t> section</a:t>
            </a: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t>Code</a:t>
            </a:r>
          </a:p>
          <a:p>
            <a:pPr>
              <a:lnSpc>
                <a:spcPct val="80000"/>
              </a:lnSpc>
              <a:spcBef>
                <a:spcPts val="125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a:latin typeface="Courier New" pitchFamily="49" charset="0"/>
              </a:rPr>
              <a:t>.</a:t>
            </a:r>
            <a:r>
              <a:rPr lang="en-GB" sz="2000" dirty="0" err="1">
                <a:latin typeface="Courier New" pitchFamily="49" charset="0"/>
              </a:rPr>
              <a:t>rodata</a:t>
            </a:r>
            <a:r>
              <a:rPr lang="en-GB" sz="2000" dirty="0">
                <a:latin typeface="Courier New" pitchFamily="49" charset="0"/>
              </a:rPr>
              <a:t> </a:t>
            </a:r>
            <a:r>
              <a:rPr lang="en-GB" sz="2000" dirty="0"/>
              <a:t>section</a:t>
            </a:r>
          </a:p>
          <a:p>
            <a:pPr lvl="1">
              <a:lnSpc>
                <a:spcPct val="80000"/>
              </a:lnSpc>
              <a:spcBef>
                <a:spcPts val="125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t>Read only data: jump tables, string constants, ...</a:t>
            </a:r>
          </a:p>
          <a:p>
            <a:pPr>
              <a:lnSpc>
                <a:spcPct val="80000"/>
              </a:lnSpc>
              <a:spcBef>
                <a:spcPts val="125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a:latin typeface="Courier New" pitchFamily="49" charset="0"/>
              </a:rPr>
              <a:t>.data</a:t>
            </a:r>
            <a:r>
              <a:rPr lang="en-GB" sz="2000" dirty="0"/>
              <a:t> section</a:t>
            </a: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t>Initialized global variables</a:t>
            </a:r>
          </a:p>
          <a:p>
            <a:pPr>
              <a:lnSpc>
                <a:spcPct val="80000"/>
              </a:lnSpc>
              <a:spcBef>
                <a:spcPts val="125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a:latin typeface="Courier New" pitchFamily="49" charset="0"/>
              </a:rPr>
              <a:t>.</a:t>
            </a:r>
            <a:r>
              <a:rPr lang="en-GB" sz="2000" dirty="0" err="1">
                <a:latin typeface="Courier New" pitchFamily="49" charset="0"/>
              </a:rPr>
              <a:t>bss</a:t>
            </a:r>
            <a:r>
              <a:rPr lang="en-GB" sz="2000" dirty="0"/>
              <a:t> section</a:t>
            </a: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t>Uninitialized global variables</a:t>
            </a: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t>“Block Started by Symbol”</a:t>
            </a: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solidFill>
                  <a:srgbClr val="C00000"/>
                </a:solidFill>
              </a:rPr>
              <a:t>“Better Save Space”</a:t>
            </a: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t>Has section header but occupies no space</a:t>
            </a:r>
          </a:p>
          <a:p>
            <a:pPr lvl="1">
              <a:lnSpc>
                <a:spcPct val="88000"/>
              </a:lnSpc>
              <a:spcBef>
                <a:spcPts val="563"/>
              </a:spcBef>
              <a:buFont typeface="Wingdings"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sz="1800" dirty="0"/>
          </a:p>
        </p:txBody>
      </p:sp>
      <p:sp>
        <p:nvSpPr>
          <p:cNvPr id="14339" name="Rectangle 3"/>
          <p:cNvSpPr>
            <a:spLocks noChangeArrowheads="1"/>
          </p:cNvSpPr>
          <p:nvPr/>
        </p:nvSpPr>
        <p:spPr bwMode="auto">
          <a:xfrm>
            <a:off x="5867400" y="1600200"/>
            <a:ext cx="2971800" cy="381000"/>
          </a:xfrm>
          <a:prstGeom prst="rect">
            <a:avLst/>
          </a:prstGeom>
          <a:solidFill>
            <a:schemeClr val="accent2">
              <a:lumMod val="20000"/>
              <a:lumOff val="80000"/>
            </a:schemeClr>
          </a:solidFill>
          <a:ln w="2556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ELF header</a:t>
            </a:r>
          </a:p>
        </p:txBody>
      </p:sp>
      <p:sp>
        <p:nvSpPr>
          <p:cNvPr id="14340" name="Rectangle 4"/>
          <p:cNvSpPr>
            <a:spLocks noChangeArrowheads="1"/>
          </p:cNvSpPr>
          <p:nvPr/>
        </p:nvSpPr>
        <p:spPr bwMode="auto">
          <a:xfrm>
            <a:off x="5867400" y="1981200"/>
            <a:ext cx="2971800" cy="609600"/>
          </a:xfrm>
          <a:prstGeom prst="rect">
            <a:avLst/>
          </a:prstGeom>
          <a:solidFill>
            <a:schemeClr val="accent2">
              <a:lumMod val="20000"/>
              <a:lumOff val="80000"/>
            </a:schemeClr>
          </a:solidFill>
          <a:ln w="2556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Segment header table</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(required for executables)</a:t>
            </a:r>
          </a:p>
        </p:txBody>
      </p:sp>
      <p:sp>
        <p:nvSpPr>
          <p:cNvPr id="14341" name="Rectangle 5"/>
          <p:cNvSpPr>
            <a:spLocks noChangeArrowheads="1"/>
          </p:cNvSpPr>
          <p:nvPr/>
        </p:nvSpPr>
        <p:spPr bwMode="auto">
          <a:xfrm>
            <a:off x="5867400" y="2590800"/>
            <a:ext cx="2971800" cy="381000"/>
          </a:xfrm>
          <a:prstGeom prst="rect">
            <a:avLst/>
          </a:prstGeom>
          <a:solidFill>
            <a:schemeClr val="accent2">
              <a:lumMod val="20000"/>
              <a:lumOff val="80000"/>
            </a:schemeClr>
          </a:solidFill>
          <a:ln w="2556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.text</a:t>
            </a:r>
            <a:r>
              <a:rPr lang="en-GB" sz="1600" b="1">
                <a:latin typeface="Calibri" pitchFamily="34" charset="0"/>
                <a:ea typeface="msgothic" charset="0"/>
                <a:cs typeface="msgothic" charset="0"/>
              </a:rPr>
              <a:t> section</a:t>
            </a:r>
          </a:p>
        </p:txBody>
      </p:sp>
      <p:sp>
        <p:nvSpPr>
          <p:cNvPr id="14342" name="Rectangle 6"/>
          <p:cNvSpPr>
            <a:spLocks noChangeArrowheads="1"/>
          </p:cNvSpPr>
          <p:nvPr/>
        </p:nvSpPr>
        <p:spPr bwMode="auto">
          <a:xfrm>
            <a:off x="5867400" y="2971800"/>
            <a:ext cx="2971800" cy="381000"/>
          </a:xfrm>
          <a:prstGeom prst="rect">
            <a:avLst/>
          </a:prstGeom>
          <a:solidFill>
            <a:schemeClr val="accent2">
              <a:lumMod val="20000"/>
              <a:lumOff val="80000"/>
            </a:schemeClr>
          </a:solidFill>
          <a:ln w="2556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a:t>
            </a:r>
            <a:r>
              <a:rPr lang="en-GB" sz="1600" b="1" err="1">
                <a:latin typeface="Courier New" pitchFamily="49" charset="0"/>
                <a:ea typeface="msgothic" charset="0"/>
                <a:cs typeface="msgothic" charset="0"/>
              </a:rPr>
              <a:t>rodata</a:t>
            </a:r>
            <a:r>
              <a:rPr lang="en-GB" sz="1600" b="1">
                <a:latin typeface="Calibri" pitchFamily="34" charset="0"/>
                <a:ea typeface="msgothic" charset="0"/>
                <a:cs typeface="msgothic" charset="0"/>
              </a:rPr>
              <a:t> section</a:t>
            </a:r>
          </a:p>
        </p:txBody>
      </p:sp>
      <p:sp>
        <p:nvSpPr>
          <p:cNvPr id="14343" name="Rectangle 7"/>
          <p:cNvSpPr>
            <a:spLocks noChangeArrowheads="1"/>
          </p:cNvSpPr>
          <p:nvPr/>
        </p:nvSpPr>
        <p:spPr bwMode="auto">
          <a:xfrm>
            <a:off x="5867400" y="3733800"/>
            <a:ext cx="2971800" cy="381000"/>
          </a:xfrm>
          <a:prstGeom prst="rect">
            <a:avLst/>
          </a:prstGeom>
          <a:solidFill>
            <a:schemeClr val="accent2">
              <a:lumMod val="20000"/>
              <a:lumOff val="80000"/>
            </a:schemeClr>
          </a:solidFill>
          <a:ln w="2556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a:t>
            </a:r>
            <a:r>
              <a:rPr lang="en-GB" sz="1600" b="1" err="1">
                <a:latin typeface="Courier New" pitchFamily="49" charset="0"/>
                <a:ea typeface="msgothic" charset="0"/>
                <a:cs typeface="msgothic" charset="0"/>
              </a:rPr>
              <a:t>bss</a:t>
            </a:r>
            <a:r>
              <a:rPr lang="en-GB" sz="1600" b="1">
                <a:latin typeface="Calibri" pitchFamily="34" charset="0"/>
                <a:ea typeface="msgothic" charset="0"/>
                <a:cs typeface="msgothic" charset="0"/>
              </a:rPr>
              <a:t> section</a:t>
            </a:r>
          </a:p>
        </p:txBody>
      </p:sp>
      <p:sp>
        <p:nvSpPr>
          <p:cNvPr id="14344" name="Rectangle 8"/>
          <p:cNvSpPr>
            <a:spLocks noChangeArrowheads="1"/>
          </p:cNvSpPr>
          <p:nvPr/>
        </p:nvSpPr>
        <p:spPr bwMode="auto">
          <a:xfrm>
            <a:off x="5867400" y="4114800"/>
            <a:ext cx="2971800" cy="3810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a:t>
            </a:r>
            <a:r>
              <a:rPr lang="en-GB" sz="1600" b="1" err="1">
                <a:latin typeface="Courier New" pitchFamily="49" charset="0"/>
                <a:ea typeface="msgothic" charset="0"/>
                <a:cs typeface="msgothic" charset="0"/>
              </a:rPr>
              <a:t>symtab</a:t>
            </a:r>
            <a:r>
              <a:rPr lang="en-GB" sz="1600" b="1">
                <a:latin typeface="Courier New" pitchFamily="49" charset="0"/>
                <a:ea typeface="msgothic" charset="0"/>
                <a:cs typeface="msgothic" charset="0"/>
              </a:rPr>
              <a:t> </a:t>
            </a:r>
            <a:r>
              <a:rPr lang="en-GB" sz="1600">
                <a:latin typeface="Calibri" pitchFamily="34" charset="0"/>
                <a:ea typeface="msgothic" charset="0"/>
                <a:cs typeface="msgothic" charset="0"/>
              </a:rPr>
              <a:t>section</a:t>
            </a:r>
          </a:p>
        </p:txBody>
      </p:sp>
      <p:sp>
        <p:nvSpPr>
          <p:cNvPr id="14345" name="Rectangle 9"/>
          <p:cNvSpPr>
            <a:spLocks noChangeArrowheads="1"/>
          </p:cNvSpPr>
          <p:nvPr/>
        </p:nvSpPr>
        <p:spPr bwMode="auto">
          <a:xfrm>
            <a:off x="5867400" y="4495800"/>
            <a:ext cx="2971800" cy="3810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a:t>
            </a:r>
            <a:r>
              <a:rPr lang="en-GB" sz="1600" b="1" err="1">
                <a:latin typeface="Courier New" pitchFamily="49" charset="0"/>
                <a:ea typeface="msgothic" charset="0"/>
                <a:cs typeface="msgothic" charset="0"/>
              </a:rPr>
              <a:t>rel.txt</a:t>
            </a:r>
            <a:r>
              <a:rPr lang="en-GB" sz="1600" b="1">
                <a:latin typeface="Courier New" pitchFamily="49" charset="0"/>
                <a:ea typeface="msgothic" charset="0"/>
                <a:cs typeface="msgothic" charset="0"/>
              </a:rPr>
              <a:t> </a:t>
            </a:r>
            <a:r>
              <a:rPr lang="en-GB" sz="1600">
                <a:latin typeface="Calibri" pitchFamily="34" charset="0"/>
                <a:ea typeface="msgothic" charset="0"/>
                <a:cs typeface="msgothic" charset="0"/>
              </a:rPr>
              <a:t>section</a:t>
            </a:r>
          </a:p>
        </p:txBody>
      </p:sp>
      <p:sp>
        <p:nvSpPr>
          <p:cNvPr id="14346" name="Rectangle 10"/>
          <p:cNvSpPr>
            <a:spLocks noChangeArrowheads="1"/>
          </p:cNvSpPr>
          <p:nvPr/>
        </p:nvSpPr>
        <p:spPr bwMode="auto">
          <a:xfrm>
            <a:off x="5867400" y="4876800"/>
            <a:ext cx="2971800" cy="3810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a:t>
            </a:r>
            <a:r>
              <a:rPr lang="en-GB" sz="1600" b="1" err="1">
                <a:latin typeface="Courier New" pitchFamily="49" charset="0"/>
                <a:ea typeface="msgothic" charset="0"/>
                <a:cs typeface="msgothic" charset="0"/>
              </a:rPr>
              <a:t>rel.data</a:t>
            </a:r>
            <a:r>
              <a:rPr lang="en-GB" sz="1600" b="1">
                <a:latin typeface="Courier New" pitchFamily="49" charset="0"/>
                <a:ea typeface="msgothic" charset="0"/>
                <a:cs typeface="msgothic" charset="0"/>
              </a:rPr>
              <a:t> </a:t>
            </a:r>
            <a:r>
              <a:rPr lang="en-GB" sz="1600">
                <a:latin typeface="Calibri" pitchFamily="34" charset="0"/>
                <a:ea typeface="msgothic" charset="0"/>
                <a:cs typeface="msgothic" charset="0"/>
              </a:rPr>
              <a:t>section</a:t>
            </a:r>
          </a:p>
        </p:txBody>
      </p:sp>
      <p:sp>
        <p:nvSpPr>
          <p:cNvPr id="14347" name="Rectangle 11"/>
          <p:cNvSpPr>
            <a:spLocks noChangeArrowheads="1"/>
          </p:cNvSpPr>
          <p:nvPr/>
        </p:nvSpPr>
        <p:spPr bwMode="auto">
          <a:xfrm>
            <a:off x="5867400" y="5257800"/>
            <a:ext cx="2971800" cy="3810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.debug </a:t>
            </a:r>
            <a:r>
              <a:rPr lang="en-GB" sz="1600">
                <a:latin typeface="Calibri" pitchFamily="34" charset="0"/>
                <a:ea typeface="msgothic" charset="0"/>
                <a:cs typeface="msgothic" charset="0"/>
              </a:rPr>
              <a:t>section</a:t>
            </a:r>
          </a:p>
        </p:txBody>
      </p:sp>
      <p:sp>
        <p:nvSpPr>
          <p:cNvPr id="14348" name="Rectangle 12"/>
          <p:cNvSpPr>
            <a:spLocks noChangeArrowheads="1"/>
          </p:cNvSpPr>
          <p:nvPr/>
        </p:nvSpPr>
        <p:spPr bwMode="auto">
          <a:xfrm>
            <a:off x="5867400" y="5638800"/>
            <a:ext cx="2971800" cy="6096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Section header table</a:t>
            </a:r>
          </a:p>
        </p:txBody>
      </p:sp>
      <p:sp>
        <p:nvSpPr>
          <p:cNvPr id="14349" name="Text Box 13"/>
          <p:cNvSpPr txBox="1">
            <a:spLocks noChangeArrowheads="1"/>
          </p:cNvSpPr>
          <p:nvPr/>
        </p:nvSpPr>
        <p:spPr bwMode="auto">
          <a:xfrm>
            <a:off x="8839200" y="1447800"/>
            <a:ext cx="285954" cy="3357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66"/>
                </a:solidFill>
                <a:latin typeface="Calibri" pitchFamily="34" charset="0"/>
                <a:ea typeface="msgothic" charset="0"/>
                <a:cs typeface="msgothic" charset="0"/>
              </a:rPr>
              <a:t>0</a:t>
            </a:r>
          </a:p>
        </p:txBody>
      </p:sp>
      <p:sp>
        <p:nvSpPr>
          <p:cNvPr id="15" name="Rectangle 6"/>
          <p:cNvSpPr>
            <a:spLocks noChangeArrowheads="1"/>
          </p:cNvSpPr>
          <p:nvPr/>
        </p:nvSpPr>
        <p:spPr bwMode="auto">
          <a:xfrm>
            <a:off x="5867400" y="3352800"/>
            <a:ext cx="2971800" cy="381000"/>
          </a:xfrm>
          <a:prstGeom prst="rect">
            <a:avLst/>
          </a:prstGeom>
          <a:solidFill>
            <a:schemeClr val="accent2">
              <a:lumMod val="20000"/>
              <a:lumOff val="80000"/>
            </a:schemeClr>
          </a:solidFill>
          <a:ln w="2556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.data</a:t>
            </a:r>
            <a:r>
              <a:rPr lang="en-GB" sz="1600" b="1">
                <a:latin typeface="Calibri" pitchFamily="34" charset="0"/>
                <a:ea typeface="msgothic" charset="0"/>
                <a:cs typeface="msgothic" charset="0"/>
              </a:rPr>
              <a:t> section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idx="4294967295"/>
          </p:nvPr>
        </p:nvSpPr>
        <p:spPr>
          <a:xfrm>
            <a:off x="381000" y="385763"/>
            <a:ext cx="8716962" cy="78263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ELF Object File Format (cont.)</a:t>
            </a:r>
          </a:p>
        </p:txBody>
      </p:sp>
      <p:sp>
        <p:nvSpPr>
          <p:cNvPr id="15362" name="Rectangle 2"/>
          <p:cNvSpPr>
            <a:spLocks noGrp="1" noChangeArrowheads="1"/>
          </p:cNvSpPr>
          <p:nvPr>
            <p:ph type="body" idx="1"/>
          </p:nvPr>
        </p:nvSpPr>
        <p:spPr>
          <a:xfrm>
            <a:off x="396875" y="1309688"/>
            <a:ext cx="5272087" cy="5472112"/>
          </a:xfrm>
          <a:ln/>
        </p:spPr>
        <p:txBody>
          <a:bodyPr/>
          <a:lstStyle/>
          <a:p>
            <a:pPr>
              <a:lnSpc>
                <a:spcPct val="71000"/>
              </a:lnSpc>
              <a:spcBef>
                <a:spcPts val="125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a:latin typeface="Courier New" pitchFamily="49" charset="0"/>
              </a:rPr>
              <a:t>.</a:t>
            </a:r>
            <a:r>
              <a:rPr lang="en-GB" sz="2000" dirty="0" err="1">
                <a:latin typeface="Courier New" pitchFamily="49" charset="0"/>
              </a:rPr>
              <a:t>symtab</a:t>
            </a:r>
            <a:r>
              <a:rPr lang="en-GB" sz="2000" dirty="0"/>
              <a:t> section</a:t>
            </a:r>
          </a:p>
          <a:p>
            <a:pPr lvl="1">
              <a:lnSpc>
                <a:spcPct val="7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t>Symbol table</a:t>
            </a:r>
          </a:p>
          <a:p>
            <a:pPr lvl="1">
              <a:lnSpc>
                <a:spcPct val="7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t>Procedure and static variable names</a:t>
            </a:r>
          </a:p>
          <a:p>
            <a:pPr lvl="1">
              <a:lnSpc>
                <a:spcPct val="7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t>Section names and locations</a:t>
            </a:r>
          </a:p>
          <a:p>
            <a:pPr>
              <a:lnSpc>
                <a:spcPct val="71000"/>
              </a:lnSpc>
              <a:spcBef>
                <a:spcPts val="125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a:latin typeface="Courier New" pitchFamily="49" charset="0"/>
              </a:rPr>
              <a:t>.</a:t>
            </a:r>
            <a:r>
              <a:rPr lang="en-GB" sz="2000" dirty="0" err="1">
                <a:latin typeface="Courier New" pitchFamily="49" charset="0"/>
              </a:rPr>
              <a:t>rel.text</a:t>
            </a:r>
            <a:r>
              <a:rPr lang="en-GB" sz="2000" dirty="0"/>
              <a:t> section</a:t>
            </a:r>
          </a:p>
          <a:p>
            <a:pPr lvl="1">
              <a:lnSpc>
                <a:spcPct val="7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t>Relocation info for </a:t>
            </a:r>
            <a:r>
              <a:rPr lang="en-GB" sz="1800" b="1" dirty="0">
                <a:latin typeface="Courier New" pitchFamily="49" charset="0"/>
              </a:rPr>
              <a:t>.text</a:t>
            </a:r>
            <a:r>
              <a:rPr lang="en-GB" sz="1800" b="1" dirty="0"/>
              <a:t> </a:t>
            </a:r>
            <a:r>
              <a:rPr lang="en-GB" sz="1800" dirty="0"/>
              <a:t>section</a:t>
            </a:r>
          </a:p>
          <a:p>
            <a:pPr lvl="1">
              <a:lnSpc>
                <a:spcPct val="7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t>Addresses of instructions that will need to be modified in the executable</a:t>
            </a:r>
          </a:p>
          <a:p>
            <a:pPr lvl="1">
              <a:lnSpc>
                <a:spcPct val="7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t>Instructions for modifying</a:t>
            </a:r>
          </a:p>
          <a:p>
            <a:pPr>
              <a:lnSpc>
                <a:spcPct val="71000"/>
              </a:lnSpc>
              <a:spcBef>
                <a:spcPts val="125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a:latin typeface="Courier New" pitchFamily="49" charset="0"/>
              </a:rPr>
              <a:t>.</a:t>
            </a:r>
            <a:r>
              <a:rPr lang="en-GB" sz="2000" dirty="0" err="1">
                <a:latin typeface="Courier New" pitchFamily="49" charset="0"/>
              </a:rPr>
              <a:t>rel.data</a:t>
            </a:r>
            <a:r>
              <a:rPr lang="en-GB" sz="2000" dirty="0"/>
              <a:t> section</a:t>
            </a:r>
          </a:p>
          <a:p>
            <a:pPr lvl="1">
              <a:lnSpc>
                <a:spcPct val="7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t>Relocation info for </a:t>
            </a:r>
            <a:r>
              <a:rPr lang="en-GB" sz="1800" b="1" dirty="0">
                <a:latin typeface="Courier New" pitchFamily="49" charset="0"/>
              </a:rPr>
              <a:t>.data</a:t>
            </a:r>
            <a:r>
              <a:rPr lang="en-GB" sz="1800" b="1" dirty="0"/>
              <a:t> </a:t>
            </a:r>
            <a:r>
              <a:rPr lang="en-GB" sz="1800" dirty="0"/>
              <a:t>section</a:t>
            </a:r>
          </a:p>
          <a:p>
            <a:pPr lvl="1">
              <a:lnSpc>
                <a:spcPct val="7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t>Addresses of pointer data that will need to be modified in the merged executable</a:t>
            </a:r>
          </a:p>
          <a:p>
            <a:pPr>
              <a:lnSpc>
                <a:spcPct val="71000"/>
              </a:lnSpc>
              <a:spcBef>
                <a:spcPts val="125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a:latin typeface="Courier New" pitchFamily="49" charset="0"/>
              </a:rPr>
              <a:t>.debug</a:t>
            </a:r>
            <a:r>
              <a:rPr lang="en-GB" sz="2000" dirty="0"/>
              <a:t> section</a:t>
            </a:r>
          </a:p>
          <a:p>
            <a:pPr lvl="1">
              <a:lnSpc>
                <a:spcPct val="7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t>Info for symbolic debugging (</a:t>
            </a:r>
            <a:r>
              <a:rPr lang="en-GB" sz="1800" b="1" dirty="0" err="1">
                <a:latin typeface="Courier New" pitchFamily="49" charset="0"/>
              </a:rPr>
              <a:t>gcc</a:t>
            </a:r>
            <a:r>
              <a:rPr lang="en-GB" sz="1800" b="1" dirty="0">
                <a:latin typeface="Courier New" pitchFamily="49" charset="0"/>
              </a:rPr>
              <a:t> -g</a:t>
            </a:r>
            <a:r>
              <a:rPr lang="en-GB" sz="1800" dirty="0"/>
              <a:t>)</a:t>
            </a:r>
          </a:p>
          <a:p>
            <a:pPr>
              <a:lnSpc>
                <a:spcPct val="88000"/>
              </a:lnSpc>
              <a:spcBef>
                <a:spcPts val="125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a:t>Section header table</a:t>
            </a: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t>Offsets and sizes of each section</a:t>
            </a:r>
          </a:p>
        </p:txBody>
      </p:sp>
      <p:sp>
        <p:nvSpPr>
          <p:cNvPr id="26" name="Rectangle 3"/>
          <p:cNvSpPr>
            <a:spLocks noChangeArrowheads="1"/>
          </p:cNvSpPr>
          <p:nvPr/>
        </p:nvSpPr>
        <p:spPr bwMode="auto">
          <a:xfrm>
            <a:off x="5867400" y="1600200"/>
            <a:ext cx="2971800" cy="3810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ELF header</a:t>
            </a:r>
          </a:p>
        </p:txBody>
      </p:sp>
      <p:sp>
        <p:nvSpPr>
          <p:cNvPr id="27" name="Rectangle 4"/>
          <p:cNvSpPr>
            <a:spLocks noChangeArrowheads="1"/>
          </p:cNvSpPr>
          <p:nvPr/>
        </p:nvSpPr>
        <p:spPr bwMode="auto">
          <a:xfrm>
            <a:off x="5867400" y="1981200"/>
            <a:ext cx="2971800" cy="6096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Segment header table</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(required for executables)</a:t>
            </a:r>
          </a:p>
        </p:txBody>
      </p:sp>
      <p:sp>
        <p:nvSpPr>
          <p:cNvPr id="28" name="Rectangle 5"/>
          <p:cNvSpPr>
            <a:spLocks noChangeArrowheads="1"/>
          </p:cNvSpPr>
          <p:nvPr/>
        </p:nvSpPr>
        <p:spPr bwMode="auto">
          <a:xfrm>
            <a:off x="5867400" y="2590800"/>
            <a:ext cx="2971800" cy="3810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.text</a:t>
            </a:r>
            <a:r>
              <a:rPr lang="en-GB" sz="1600" b="1">
                <a:latin typeface="Calibri" pitchFamily="34" charset="0"/>
                <a:ea typeface="msgothic" charset="0"/>
                <a:cs typeface="msgothic" charset="0"/>
              </a:rPr>
              <a:t> section</a:t>
            </a:r>
          </a:p>
        </p:txBody>
      </p:sp>
      <p:sp>
        <p:nvSpPr>
          <p:cNvPr id="29" name="Rectangle 6"/>
          <p:cNvSpPr>
            <a:spLocks noChangeArrowheads="1"/>
          </p:cNvSpPr>
          <p:nvPr/>
        </p:nvSpPr>
        <p:spPr bwMode="auto">
          <a:xfrm>
            <a:off x="5867400" y="2971800"/>
            <a:ext cx="2971800" cy="3810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a:t>
            </a:r>
            <a:r>
              <a:rPr lang="en-GB" sz="1600" b="1" err="1">
                <a:latin typeface="Courier New" pitchFamily="49" charset="0"/>
                <a:ea typeface="msgothic" charset="0"/>
                <a:cs typeface="msgothic" charset="0"/>
              </a:rPr>
              <a:t>rodata</a:t>
            </a:r>
            <a:r>
              <a:rPr lang="en-GB" sz="1600" b="1">
                <a:latin typeface="Calibri" pitchFamily="34" charset="0"/>
                <a:ea typeface="msgothic" charset="0"/>
                <a:cs typeface="msgothic" charset="0"/>
              </a:rPr>
              <a:t> section</a:t>
            </a:r>
          </a:p>
        </p:txBody>
      </p:sp>
      <p:sp>
        <p:nvSpPr>
          <p:cNvPr id="30" name="Rectangle 7"/>
          <p:cNvSpPr>
            <a:spLocks noChangeArrowheads="1"/>
          </p:cNvSpPr>
          <p:nvPr/>
        </p:nvSpPr>
        <p:spPr bwMode="auto">
          <a:xfrm>
            <a:off x="5867400" y="3733800"/>
            <a:ext cx="2971800" cy="3810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a:t>
            </a:r>
            <a:r>
              <a:rPr lang="en-GB" sz="1600" b="1" err="1">
                <a:latin typeface="Courier New" pitchFamily="49" charset="0"/>
                <a:ea typeface="msgothic" charset="0"/>
                <a:cs typeface="msgothic" charset="0"/>
              </a:rPr>
              <a:t>bss</a:t>
            </a:r>
            <a:r>
              <a:rPr lang="en-GB" sz="1600" b="1">
                <a:latin typeface="Calibri" pitchFamily="34" charset="0"/>
                <a:ea typeface="msgothic" charset="0"/>
                <a:cs typeface="msgothic" charset="0"/>
              </a:rPr>
              <a:t> section</a:t>
            </a:r>
          </a:p>
        </p:txBody>
      </p:sp>
      <p:sp>
        <p:nvSpPr>
          <p:cNvPr id="31" name="Rectangle 8"/>
          <p:cNvSpPr>
            <a:spLocks noChangeArrowheads="1"/>
          </p:cNvSpPr>
          <p:nvPr/>
        </p:nvSpPr>
        <p:spPr bwMode="auto">
          <a:xfrm>
            <a:off x="5867400" y="4114800"/>
            <a:ext cx="2971800" cy="381000"/>
          </a:xfrm>
          <a:prstGeom prst="rect">
            <a:avLst/>
          </a:prstGeom>
          <a:solidFill>
            <a:schemeClr val="accent2">
              <a:lumMod val="20000"/>
              <a:lumOff val="80000"/>
            </a:schemeClr>
          </a:solidFill>
          <a:ln w="2556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a:t>
            </a:r>
            <a:r>
              <a:rPr lang="en-GB" sz="1600" b="1" err="1">
                <a:latin typeface="Courier New" pitchFamily="49" charset="0"/>
                <a:ea typeface="msgothic" charset="0"/>
                <a:cs typeface="msgothic" charset="0"/>
              </a:rPr>
              <a:t>symtab</a:t>
            </a:r>
            <a:r>
              <a:rPr lang="en-GB" sz="1600" b="1">
                <a:latin typeface="Courier New" pitchFamily="49" charset="0"/>
                <a:ea typeface="msgothic" charset="0"/>
                <a:cs typeface="msgothic" charset="0"/>
              </a:rPr>
              <a:t> </a:t>
            </a:r>
            <a:r>
              <a:rPr lang="en-GB" sz="1600">
                <a:latin typeface="Calibri" pitchFamily="34" charset="0"/>
                <a:ea typeface="msgothic" charset="0"/>
                <a:cs typeface="msgothic" charset="0"/>
              </a:rPr>
              <a:t>section</a:t>
            </a:r>
          </a:p>
        </p:txBody>
      </p:sp>
      <p:sp>
        <p:nvSpPr>
          <p:cNvPr id="32" name="Rectangle 9"/>
          <p:cNvSpPr>
            <a:spLocks noChangeArrowheads="1"/>
          </p:cNvSpPr>
          <p:nvPr/>
        </p:nvSpPr>
        <p:spPr bwMode="auto">
          <a:xfrm>
            <a:off x="5867400" y="4495800"/>
            <a:ext cx="2971800" cy="381000"/>
          </a:xfrm>
          <a:prstGeom prst="rect">
            <a:avLst/>
          </a:prstGeom>
          <a:solidFill>
            <a:schemeClr val="accent2">
              <a:lumMod val="20000"/>
              <a:lumOff val="80000"/>
            </a:schemeClr>
          </a:solidFill>
          <a:ln w="2556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a:t>
            </a:r>
            <a:r>
              <a:rPr lang="en-GB" sz="1600" b="1" err="1">
                <a:latin typeface="Courier New" pitchFamily="49" charset="0"/>
                <a:ea typeface="msgothic" charset="0"/>
                <a:cs typeface="msgothic" charset="0"/>
              </a:rPr>
              <a:t>rel.txt</a:t>
            </a:r>
            <a:r>
              <a:rPr lang="en-GB" sz="1600" b="1">
                <a:latin typeface="Courier New" pitchFamily="49" charset="0"/>
                <a:ea typeface="msgothic" charset="0"/>
                <a:cs typeface="msgothic" charset="0"/>
              </a:rPr>
              <a:t> </a:t>
            </a:r>
            <a:r>
              <a:rPr lang="en-GB" sz="1600">
                <a:latin typeface="Calibri" pitchFamily="34" charset="0"/>
                <a:ea typeface="msgothic" charset="0"/>
                <a:cs typeface="msgothic" charset="0"/>
              </a:rPr>
              <a:t>section</a:t>
            </a:r>
          </a:p>
        </p:txBody>
      </p:sp>
      <p:sp>
        <p:nvSpPr>
          <p:cNvPr id="33" name="Rectangle 10"/>
          <p:cNvSpPr>
            <a:spLocks noChangeArrowheads="1"/>
          </p:cNvSpPr>
          <p:nvPr/>
        </p:nvSpPr>
        <p:spPr bwMode="auto">
          <a:xfrm>
            <a:off x="5867400" y="4876800"/>
            <a:ext cx="2971800" cy="381000"/>
          </a:xfrm>
          <a:prstGeom prst="rect">
            <a:avLst/>
          </a:prstGeom>
          <a:solidFill>
            <a:schemeClr val="accent2">
              <a:lumMod val="20000"/>
              <a:lumOff val="80000"/>
            </a:schemeClr>
          </a:solidFill>
          <a:ln w="2556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a:t>
            </a:r>
            <a:r>
              <a:rPr lang="en-GB" sz="1600" b="1" err="1">
                <a:latin typeface="Courier New" pitchFamily="49" charset="0"/>
                <a:ea typeface="msgothic" charset="0"/>
                <a:cs typeface="msgothic" charset="0"/>
              </a:rPr>
              <a:t>rel.data</a:t>
            </a:r>
            <a:r>
              <a:rPr lang="en-GB" sz="1600" b="1">
                <a:latin typeface="Courier New" pitchFamily="49" charset="0"/>
                <a:ea typeface="msgothic" charset="0"/>
                <a:cs typeface="msgothic" charset="0"/>
              </a:rPr>
              <a:t> </a:t>
            </a:r>
            <a:r>
              <a:rPr lang="en-GB" sz="1600">
                <a:latin typeface="Calibri" pitchFamily="34" charset="0"/>
                <a:ea typeface="msgothic" charset="0"/>
                <a:cs typeface="msgothic" charset="0"/>
              </a:rPr>
              <a:t>section</a:t>
            </a:r>
          </a:p>
        </p:txBody>
      </p:sp>
      <p:sp>
        <p:nvSpPr>
          <p:cNvPr id="34" name="Rectangle 11"/>
          <p:cNvSpPr>
            <a:spLocks noChangeArrowheads="1"/>
          </p:cNvSpPr>
          <p:nvPr/>
        </p:nvSpPr>
        <p:spPr bwMode="auto">
          <a:xfrm>
            <a:off x="5867400" y="5257800"/>
            <a:ext cx="2971800" cy="381000"/>
          </a:xfrm>
          <a:prstGeom prst="rect">
            <a:avLst/>
          </a:prstGeom>
          <a:solidFill>
            <a:schemeClr val="accent2">
              <a:lumMod val="20000"/>
              <a:lumOff val="80000"/>
            </a:schemeClr>
          </a:solidFill>
          <a:ln w="2556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.debug </a:t>
            </a:r>
            <a:r>
              <a:rPr lang="en-GB" sz="1600">
                <a:latin typeface="Calibri" pitchFamily="34" charset="0"/>
                <a:ea typeface="msgothic" charset="0"/>
                <a:cs typeface="msgothic" charset="0"/>
              </a:rPr>
              <a:t>section</a:t>
            </a:r>
          </a:p>
        </p:txBody>
      </p:sp>
      <p:sp>
        <p:nvSpPr>
          <p:cNvPr id="35" name="Rectangle 12"/>
          <p:cNvSpPr>
            <a:spLocks noChangeArrowheads="1"/>
          </p:cNvSpPr>
          <p:nvPr/>
        </p:nvSpPr>
        <p:spPr bwMode="auto">
          <a:xfrm>
            <a:off x="5867400" y="5638800"/>
            <a:ext cx="2971800" cy="609600"/>
          </a:xfrm>
          <a:prstGeom prst="rect">
            <a:avLst/>
          </a:prstGeom>
          <a:solidFill>
            <a:schemeClr val="accent2">
              <a:lumMod val="20000"/>
              <a:lumOff val="80000"/>
            </a:schemeClr>
          </a:solidFill>
          <a:ln w="2556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Section header table</a:t>
            </a:r>
          </a:p>
        </p:txBody>
      </p:sp>
      <p:sp>
        <p:nvSpPr>
          <p:cNvPr id="36" name="Text Box 13"/>
          <p:cNvSpPr txBox="1">
            <a:spLocks noChangeArrowheads="1"/>
          </p:cNvSpPr>
          <p:nvPr/>
        </p:nvSpPr>
        <p:spPr bwMode="auto">
          <a:xfrm>
            <a:off x="8839200" y="1447800"/>
            <a:ext cx="285954" cy="3357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66"/>
                </a:solidFill>
                <a:latin typeface="Calibri" pitchFamily="34" charset="0"/>
                <a:ea typeface="msgothic" charset="0"/>
                <a:cs typeface="msgothic" charset="0"/>
              </a:rPr>
              <a:t>0</a:t>
            </a:r>
          </a:p>
        </p:txBody>
      </p:sp>
      <p:sp>
        <p:nvSpPr>
          <p:cNvPr id="37" name="Rectangle 6"/>
          <p:cNvSpPr>
            <a:spLocks noChangeArrowheads="1"/>
          </p:cNvSpPr>
          <p:nvPr/>
        </p:nvSpPr>
        <p:spPr bwMode="auto">
          <a:xfrm>
            <a:off x="5867400" y="3352800"/>
            <a:ext cx="2971800" cy="3810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.data</a:t>
            </a:r>
            <a:r>
              <a:rPr lang="en-GB" sz="1600" b="1">
                <a:latin typeface="Calibri" pitchFamily="34" charset="0"/>
                <a:ea typeface="msgothic" charset="0"/>
                <a:cs typeface="msgothic" charset="0"/>
              </a:rPr>
              <a:t> section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idx="4294967295"/>
          </p:nvPr>
        </p:nvSpPr>
        <p:spPr>
          <a:xfrm>
            <a:off x="421747" y="436562"/>
            <a:ext cx="8716962" cy="78263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Linker Symbols	</a:t>
            </a:r>
          </a:p>
        </p:txBody>
      </p:sp>
      <p:sp>
        <p:nvSpPr>
          <p:cNvPr id="16386" name="Rectangle 2"/>
          <p:cNvSpPr>
            <a:spLocks noGrp="1" noChangeArrowheads="1"/>
          </p:cNvSpPr>
          <p:nvPr>
            <p:ph type="body" idx="1"/>
          </p:nvPr>
        </p:nvSpPr>
        <p:spPr>
          <a:xfrm>
            <a:off x="442913" y="1449388"/>
            <a:ext cx="8548687" cy="4570412"/>
          </a:xfrm>
          <a:ln/>
        </p:spPr>
        <p:txBody>
          <a:bodyPr/>
          <a:lstStyle/>
          <a:p>
            <a:pPr>
              <a:lnSpc>
                <a:spcPct val="83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Global symbols</a:t>
            </a:r>
          </a:p>
          <a:p>
            <a:pPr lvl="1">
              <a:lnSpc>
                <a:spcPct val="88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Symbols defined by module </a:t>
            </a:r>
            <a:r>
              <a:rPr lang="en-GB" i="1" dirty="0"/>
              <a:t>m</a:t>
            </a:r>
            <a:r>
              <a:rPr lang="en-GB" dirty="0"/>
              <a:t> that can be referenced by other modules.</a:t>
            </a:r>
          </a:p>
          <a:p>
            <a:pPr lvl="1">
              <a:lnSpc>
                <a:spcPct val="88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e.g., non-</a:t>
            </a:r>
            <a:r>
              <a:rPr lang="en-GB" b="1" dirty="0">
                <a:latin typeface="Courier New" pitchFamily="49" charset="0"/>
              </a:rPr>
              <a:t>static</a:t>
            </a:r>
            <a:r>
              <a:rPr lang="en-GB" dirty="0"/>
              <a:t> C functions and non-</a:t>
            </a:r>
            <a:r>
              <a:rPr lang="en-GB" b="1" dirty="0">
                <a:latin typeface="Courier New" pitchFamily="49" charset="0"/>
              </a:rPr>
              <a:t>static</a:t>
            </a:r>
            <a:r>
              <a:rPr lang="en-GB" dirty="0"/>
              <a:t> global variables.</a:t>
            </a:r>
          </a:p>
          <a:p>
            <a:pPr>
              <a:lnSpc>
                <a:spcPct val="83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lnSpc>
                <a:spcPct val="83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External symbols</a:t>
            </a:r>
          </a:p>
          <a:p>
            <a:pPr lvl="1">
              <a:lnSpc>
                <a:spcPct val="88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Global symbols that are referenced by module </a:t>
            </a:r>
            <a:r>
              <a:rPr lang="en-GB" i="1" dirty="0"/>
              <a:t>m</a:t>
            </a:r>
            <a:r>
              <a:rPr lang="en-GB" dirty="0"/>
              <a:t> but defined by some other module.</a:t>
            </a:r>
          </a:p>
          <a:p>
            <a:pPr>
              <a:lnSpc>
                <a:spcPct val="83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a:lnSpc>
                <a:spcPct val="83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Local symbols</a:t>
            </a:r>
          </a:p>
          <a:p>
            <a:pPr lvl="1">
              <a:lnSpc>
                <a:spcPct val="88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Symbols that are defined and referenced exclusively by module </a:t>
            </a:r>
            <a:r>
              <a:rPr lang="en-GB" i="1" dirty="0"/>
              <a:t>m</a:t>
            </a:r>
            <a:r>
              <a:rPr lang="en-GB" dirty="0"/>
              <a:t>.</a:t>
            </a:r>
          </a:p>
          <a:p>
            <a:pPr lvl="1">
              <a:lnSpc>
                <a:spcPct val="88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err="1"/>
              <a:t>e.g</a:t>
            </a:r>
            <a:r>
              <a:rPr lang="en-GB" dirty="0"/>
              <a:t>, C functions and global variables defined with the </a:t>
            </a:r>
            <a:r>
              <a:rPr lang="en-GB" b="1" dirty="0">
                <a:latin typeface="Courier New" pitchFamily="49" charset="0"/>
              </a:rPr>
              <a:t>static</a:t>
            </a:r>
            <a:r>
              <a:rPr lang="en-GB" dirty="0">
                <a:latin typeface="Courier New" pitchFamily="49" charset="0"/>
              </a:rPr>
              <a:t> </a:t>
            </a:r>
            <a:r>
              <a:rPr lang="en-GB" dirty="0"/>
              <a:t>attribute.</a:t>
            </a:r>
          </a:p>
          <a:p>
            <a:pPr lvl="1">
              <a:lnSpc>
                <a:spcPct val="88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dirty="0">
                <a:solidFill>
                  <a:srgbClr val="C00000"/>
                </a:solidFill>
              </a:rPr>
              <a:t>Local linker symbols are </a:t>
            </a:r>
            <a:r>
              <a:rPr lang="en-GB" b="1" i="1" dirty="0">
                <a:solidFill>
                  <a:srgbClr val="C00000"/>
                </a:solidFill>
              </a:rPr>
              <a:t>not</a:t>
            </a:r>
            <a:r>
              <a:rPr lang="en-GB" b="1" dirty="0">
                <a:solidFill>
                  <a:srgbClr val="C00000"/>
                </a:solidFill>
              </a:rPr>
              <a:t> local program variables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idx="4294967295"/>
          </p:nvPr>
        </p:nvSpPr>
        <p:spPr>
          <a:xfrm>
            <a:off x="404813" y="360362"/>
            <a:ext cx="8716962" cy="78263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Step 1: Symbol Resolution</a:t>
            </a:r>
          </a:p>
        </p:txBody>
      </p:sp>
      <p:sp>
        <p:nvSpPr>
          <p:cNvPr id="6146" name="Rectangle 2"/>
          <p:cNvSpPr>
            <a:spLocks noChangeArrowheads="1"/>
          </p:cNvSpPr>
          <p:nvPr/>
        </p:nvSpPr>
        <p:spPr bwMode="auto">
          <a:xfrm>
            <a:off x="118002" y="2702650"/>
            <a:ext cx="4369846" cy="2587504"/>
          </a:xfrm>
          <a:prstGeom prst="rect">
            <a:avLst/>
          </a:prstGeom>
          <a:solidFill>
            <a:srgbClr val="F7F5CD"/>
          </a:solidFill>
          <a:ln w="3240">
            <a:solidFill>
              <a:srgbClr val="000066"/>
            </a:solidFill>
            <a:miter lim="800000"/>
            <a:headEnd/>
            <a:tailEnd/>
          </a:ln>
          <a:effectLst/>
        </p:spPr>
        <p:txBody>
          <a:bodyPr wrap="square" lIns="90000" tIns="46800" rIns="90000" bIns="46800">
            <a:spAutoFit/>
          </a:bodyPr>
          <a:lstStyle/>
          <a:p>
            <a:r>
              <a:rPr lang="en-US" sz="1800" err="1">
                <a:solidFill>
                  <a:srgbClr val="2D961E"/>
                </a:solidFill>
                <a:latin typeface="Courier New"/>
                <a:cs typeface="Courier New"/>
              </a:rPr>
              <a:t>int</a:t>
            </a:r>
            <a:r>
              <a:rPr lang="en-US" sz="1800">
                <a:solidFill>
                  <a:srgbClr val="000000"/>
                </a:solidFill>
                <a:latin typeface="Courier New"/>
                <a:cs typeface="Courier New"/>
              </a:rPr>
              <a:t> </a:t>
            </a:r>
            <a:r>
              <a:rPr lang="en-US" sz="1800">
                <a:solidFill>
                  <a:srgbClr val="4A00FF"/>
                </a:solidFill>
                <a:latin typeface="Courier New"/>
                <a:cs typeface="Courier New"/>
              </a:rPr>
              <a:t>sum</a:t>
            </a:r>
            <a:r>
              <a:rPr lang="en-US" sz="1800">
                <a:solidFill>
                  <a:srgbClr val="000000"/>
                </a:solidFill>
                <a:latin typeface="Courier New"/>
                <a:cs typeface="Courier New"/>
              </a:rPr>
              <a:t>(</a:t>
            </a:r>
            <a:r>
              <a:rPr lang="en-US" sz="1800" err="1">
                <a:solidFill>
                  <a:srgbClr val="2D961E"/>
                </a:solidFill>
                <a:latin typeface="Courier New"/>
                <a:cs typeface="Courier New"/>
              </a:rPr>
              <a:t>int</a:t>
            </a:r>
            <a:r>
              <a:rPr lang="en-US" sz="1800">
                <a:solidFill>
                  <a:srgbClr val="000000"/>
                </a:solidFill>
                <a:latin typeface="Courier New"/>
                <a:cs typeface="Courier New"/>
              </a:rPr>
              <a:t> *</a:t>
            </a:r>
            <a:r>
              <a:rPr lang="en-US" sz="1800">
                <a:solidFill>
                  <a:srgbClr val="C1651C"/>
                </a:solidFill>
                <a:latin typeface="Courier New"/>
                <a:cs typeface="Courier New"/>
              </a:rPr>
              <a:t>a</a:t>
            </a:r>
            <a:r>
              <a:rPr lang="en-US" sz="1800">
                <a:solidFill>
                  <a:srgbClr val="000000"/>
                </a:solidFill>
                <a:latin typeface="Courier New"/>
                <a:cs typeface="Courier New"/>
              </a:rPr>
              <a:t>, </a:t>
            </a:r>
            <a:r>
              <a:rPr lang="en-US" sz="1800" err="1">
                <a:solidFill>
                  <a:srgbClr val="2D961E"/>
                </a:solidFill>
                <a:latin typeface="Courier New"/>
                <a:cs typeface="Courier New"/>
              </a:rPr>
              <a:t>int</a:t>
            </a:r>
            <a:r>
              <a:rPr lang="en-US" sz="1800">
                <a:solidFill>
                  <a:srgbClr val="000000"/>
                </a:solidFill>
                <a:latin typeface="Courier New"/>
                <a:cs typeface="Courier New"/>
              </a:rPr>
              <a:t> </a:t>
            </a:r>
            <a:r>
              <a:rPr lang="en-US" sz="1800">
                <a:solidFill>
                  <a:srgbClr val="C1651C"/>
                </a:solidFill>
                <a:latin typeface="Courier New"/>
                <a:cs typeface="Courier New"/>
              </a:rPr>
              <a:t>n</a:t>
            </a:r>
            <a:r>
              <a:rPr lang="en-US" sz="1800">
                <a:solidFill>
                  <a:srgbClr val="000000"/>
                </a:solidFill>
                <a:latin typeface="Courier New"/>
                <a:cs typeface="Courier New"/>
              </a:rPr>
              <a:t>);</a:t>
            </a:r>
          </a:p>
          <a:p>
            <a:endParaRPr lang="en-US" sz="1800">
              <a:solidFill>
                <a:srgbClr val="000000"/>
              </a:solidFill>
              <a:latin typeface="Courier New"/>
              <a:cs typeface="Courier New"/>
            </a:endParaRPr>
          </a:p>
          <a:p>
            <a:r>
              <a:rPr lang="hu-HU" sz="1800">
                <a:solidFill>
                  <a:srgbClr val="2D961E"/>
                </a:solidFill>
                <a:latin typeface="Courier New"/>
                <a:cs typeface="Courier New"/>
              </a:rPr>
              <a:t>int</a:t>
            </a:r>
            <a:r>
              <a:rPr lang="hu-HU" sz="1800">
                <a:solidFill>
                  <a:srgbClr val="000000"/>
                </a:solidFill>
                <a:latin typeface="Courier New"/>
                <a:cs typeface="Courier New"/>
              </a:rPr>
              <a:t> </a:t>
            </a:r>
            <a:r>
              <a:rPr lang="hu-HU" sz="1800">
                <a:solidFill>
                  <a:srgbClr val="C1651C"/>
                </a:solidFill>
                <a:latin typeface="Courier New"/>
                <a:cs typeface="Courier New"/>
              </a:rPr>
              <a:t>array</a:t>
            </a:r>
            <a:r>
              <a:rPr lang="hu-HU" sz="1800">
                <a:solidFill>
                  <a:srgbClr val="000000"/>
                </a:solidFill>
                <a:latin typeface="Courier New"/>
                <a:cs typeface="Courier New"/>
              </a:rPr>
              <a:t>[2] = {1, 2};</a:t>
            </a:r>
          </a:p>
          <a:p>
            <a:endParaRPr lang="hu-HU" sz="1800">
              <a:solidFill>
                <a:srgbClr val="000000"/>
              </a:solidFill>
              <a:latin typeface="Courier New"/>
              <a:cs typeface="Courier New"/>
            </a:endParaRPr>
          </a:p>
          <a:p>
            <a:r>
              <a:rPr lang="en-US" sz="1800" err="1">
                <a:solidFill>
                  <a:srgbClr val="2D961E"/>
                </a:solidFill>
                <a:latin typeface="Courier New"/>
                <a:cs typeface="Courier New"/>
              </a:rPr>
              <a:t>int</a:t>
            </a:r>
            <a:r>
              <a:rPr lang="en-US" sz="1800">
                <a:solidFill>
                  <a:srgbClr val="000000"/>
                </a:solidFill>
                <a:latin typeface="Courier New"/>
                <a:cs typeface="Courier New"/>
              </a:rPr>
              <a:t> </a:t>
            </a:r>
            <a:r>
              <a:rPr lang="en-US" sz="1800">
                <a:solidFill>
                  <a:srgbClr val="4A00FF"/>
                </a:solidFill>
                <a:latin typeface="Courier New"/>
                <a:cs typeface="Courier New"/>
              </a:rPr>
              <a:t>main</a:t>
            </a:r>
            <a:r>
              <a:rPr lang="en-US" sz="1800">
                <a:solidFill>
                  <a:srgbClr val="000000"/>
                </a:solidFill>
                <a:latin typeface="Courier New"/>
                <a:cs typeface="Courier New"/>
              </a:rPr>
              <a:t>(</a:t>
            </a:r>
            <a:r>
              <a:rPr lang="en-US" sz="1800" err="1">
                <a:solidFill>
                  <a:srgbClr val="000000"/>
                </a:solidFill>
                <a:latin typeface="Courier New"/>
                <a:cs typeface="Courier New"/>
              </a:rPr>
              <a:t>int</a:t>
            </a:r>
            <a:r>
              <a:rPr lang="en-US" sz="1800">
                <a:solidFill>
                  <a:srgbClr val="000000"/>
                </a:solidFill>
                <a:latin typeface="Courier New"/>
                <a:cs typeface="Courier New"/>
              </a:rPr>
              <a:t> </a:t>
            </a:r>
            <a:r>
              <a:rPr lang="en-US" sz="1800" err="1">
                <a:solidFill>
                  <a:srgbClr val="000000"/>
                </a:solidFill>
                <a:latin typeface="Courier New"/>
                <a:cs typeface="Courier New"/>
              </a:rPr>
              <a:t>argc,char</a:t>
            </a:r>
            <a:r>
              <a:rPr lang="en-US" sz="1800">
                <a:solidFill>
                  <a:srgbClr val="000000"/>
                </a:solidFill>
                <a:latin typeface="Courier New"/>
                <a:cs typeface="Courier New"/>
              </a:rPr>
              <a:t> **</a:t>
            </a:r>
            <a:r>
              <a:rPr lang="en-US" sz="1800" err="1">
                <a:solidFill>
                  <a:srgbClr val="000000"/>
                </a:solidFill>
                <a:latin typeface="Courier New"/>
                <a:cs typeface="Courier New"/>
              </a:rPr>
              <a:t>argv</a:t>
            </a:r>
            <a:r>
              <a:rPr lang="en-US" sz="1800">
                <a:solidFill>
                  <a:srgbClr val="000000"/>
                </a:solidFill>
                <a:latin typeface="Courier New"/>
                <a:cs typeface="Courier New"/>
              </a:rPr>
              <a:t>)</a:t>
            </a:r>
          </a:p>
          <a:p>
            <a:r>
              <a:rPr lang="en-US" sz="1800">
                <a:solidFill>
                  <a:srgbClr val="000000"/>
                </a:solidFill>
                <a:latin typeface="Courier New"/>
                <a:cs typeface="Courier New"/>
              </a:rPr>
              <a:t>{</a:t>
            </a:r>
          </a:p>
          <a:p>
            <a:r>
              <a:rPr lang="fr-FR" sz="1800">
                <a:solidFill>
                  <a:srgbClr val="000000"/>
                </a:solidFill>
                <a:latin typeface="Courier New"/>
                <a:cs typeface="Courier New"/>
              </a:rPr>
              <a:t>    </a:t>
            </a:r>
            <a:r>
              <a:rPr lang="fr-FR" sz="1800" err="1">
                <a:solidFill>
                  <a:srgbClr val="2D961E"/>
                </a:solidFill>
                <a:latin typeface="Courier New"/>
                <a:cs typeface="Courier New"/>
              </a:rPr>
              <a:t>int</a:t>
            </a:r>
            <a:r>
              <a:rPr lang="fr-FR" sz="1800">
                <a:solidFill>
                  <a:srgbClr val="000000"/>
                </a:solidFill>
                <a:latin typeface="Courier New"/>
                <a:cs typeface="Courier New"/>
              </a:rPr>
              <a:t> </a:t>
            </a:r>
            <a:r>
              <a:rPr lang="fr-FR" sz="1800">
                <a:solidFill>
                  <a:srgbClr val="C1651C"/>
                </a:solidFill>
                <a:latin typeface="Courier New"/>
                <a:cs typeface="Courier New"/>
              </a:rPr>
              <a:t>val</a:t>
            </a:r>
            <a:r>
              <a:rPr lang="fr-FR" sz="1800">
                <a:solidFill>
                  <a:srgbClr val="000000"/>
                </a:solidFill>
                <a:latin typeface="Courier New"/>
                <a:cs typeface="Courier New"/>
              </a:rPr>
              <a:t> = </a:t>
            </a:r>
            <a:r>
              <a:rPr lang="fr-FR" sz="1800" err="1">
                <a:solidFill>
                  <a:srgbClr val="000000"/>
                </a:solidFill>
                <a:latin typeface="Courier New"/>
                <a:cs typeface="Courier New"/>
              </a:rPr>
              <a:t>sum</a:t>
            </a:r>
            <a:r>
              <a:rPr lang="fr-FR" sz="1800">
                <a:solidFill>
                  <a:srgbClr val="000000"/>
                </a:solidFill>
                <a:latin typeface="Courier New"/>
                <a:cs typeface="Courier New"/>
              </a:rPr>
              <a:t>(</a:t>
            </a:r>
            <a:r>
              <a:rPr lang="fr-FR" sz="1800" err="1">
                <a:solidFill>
                  <a:srgbClr val="000000"/>
                </a:solidFill>
                <a:latin typeface="Courier New"/>
                <a:cs typeface="Courier New"/>
              </a:rPr>
              <a:t>array</a:t>
            </a:r>
            <a:r>
              <a:rPr lang="fr-FR" sz="1800">
                <a:solidFill>
                  <a:srgbClr val="000000"/>
                </a:solidFill>
                <a:latin typeface="Courier New"/>
                <a:cs typeface="Courier New"/>
              </a:rPr>
              <a:t>, 2);</a:t>
            </a:r>
          </a:p>
          <a:p>
            <a:r>
              <a:rPr lang="fr-FR" sz="1800">
                <a:solidFill>
                  <a:srgbClr val="000000"/>
                </a:solidFill>
                <a:latin typeface="Courier New"/>
                <a:cs typeface="Courier New"/>
              </a:rPr>
              <a:t>    </a:t>
            </a:r>
            <a:r>
              <a:rPr lang="fr-FR" sz="1800">
                <a:solidFill>
                  <a:srgbClr val="C200FF"/>
                </a:solidFill>
                <a:latin typeface="Courier New"/>
                <a:cs typeface="Courier New"/>
              </a:rPr>
              <a:t>return</a:t>
            </a:r>
            <a:r>
              <a:rPr lang="fr-FR" sz="1800">
                <a:solidFill>
                  <a:srgbClr val="000000"/>
                </a:solidFill>
                <a:latin typeface="Courier New"/>
                <a:cs typeface="Courier New"/>
              </a:rPr>
              <a:t> val;</a:t>
            </a:r>
          </a:p>
          <a:p>
            <a:r>
              <a:rPr lang="fr-FR" sz="1800">
                <a:solidFill>
                  <a:srgbClr val="000000"/>
                </a:solidFill>
                <a:latin typeface="Courier New"/>
                <a:cs typeface="Courier New"/>
              </a:rPr>
              <a:t>}</a:t>
            </a:r>
            <a:endParaRPr lang="en-US" sz="1800">
              <a:latin typeface="Courier New"/>
              <a:cs typeface="Courier New"/>
            </a:endParaRPr>
          </a:p>
        </p:txBody>
      </p:sp>
      <p:sp>
        <p:nvSpPr>
          <p:cNvPr id="6147" name="Rectangle 3"/>
          <p:cNvSpPr>
            <a:spLocks noChangeArrowheads="1"/>
          </p:cNvSpPr>
          <p:nvPr/>
        </p:nvSpPr>
        <p:spPr bwMode="auto">
          <a:xfrm>
            <a:off x="3182093" y="4931144"/>
            <a:ext cx="1008907" cy="359010"/>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err="1">
                <a:solidFill>
                  <a:schemeClr val="tx1">
                    <a:lumMod val="50000"/>
                    <a:lumOff val="50000"/>
                  </a:schemeClr>
                </a:solidFill>
                <a:latin typeface="Courier New" pitchFamily="49" charset="0"/>
                <a:ea typeface="msgothic" charset="0"/>
                <a:cs typeface="msgothic" charset="0"/>
              </a:rPr>
              <a:t>main.c</a:t>
            </a:r>
            <a:endParaRPr lang="en-GB" sz="1800" b="1" i="1">
              <a:solidFill>
                <a:schemeClr val="tx1">
                  <a:lumMod val="50000"/>
                  <a:lumOff val="50000"/>
                </a:schemeClr>
              </a:solidFill>
              <a:latin typeface="Courier New" pitchFamily="49" charset="0"/>
              <a:ea typeface="msgothic" charset="0"/>
              <a:cs typeface="msgothic" charset="0"/>
            </a:endParaRPr>
          </a:p>
        </p:txBody>
      </p:sp>
      <p:sp>
        <p:nvSpPr>
          <p:cNvPr id="6149" name="Rectangle 5"/>
          <p:cNvSpPr>
            <a:spLocks noChangeArrowheads="1"/>
          </p:cNvSpPr>
          <p:nvPr/>
        </p:nvSpPr>
        <p:spPr bwMode="auto">
          <a:xfrm>
            <a:off x="4487848" y="2704237"/>
            <a:ext cx="4253301" cy="2587504"/>
          </a:xfrm>
          <a:prstGeom prst="rect">
            <a:avLst/>
          </a:prstGeom>
          <a:solidFill>
            <a:srgbClr val="D5F1CF"/>
          </a:solidFill>
          <a:ln w="3240">
            <a:solidFill>
              <a:srgbClr val="000066"/>
            </a:solidFill>
            <a:miter lim="800000"/>
            <a:headEnd/>
            <a:tailEnd/>
          </a:ln>
          <a:effectLst/>
        </p:spPr>
        <p:txBody>
          <a:bodyPr wrap="none" lIns="90000" tIns="46800" rIns="90000" bIns="46800">
            <a:spAutoFit/>
          </a:bodyPr>
          <a:lstStyle/>
          <a:p>
            <a:r>
              <a:rPr lang="en-US" sz="1800" err="1">
                <a:solidFill>
                  <a:srgbClr val="2D961E"/>
                </a:solidFill>
                <a:latin typeface="Courier New"/>
                <a:cs typeface="Courier New"/>
              </a:rPr>
              <a:t>int</a:t>
            </a:r>
            <a:r>
              <a:rPr lang="en-US" sz="1800">
                <a:solidFill>
                  <a:srgbClr val="000000"/>
                </a:solidFill>
                <a:latin typeface="Courier New"/>
                <a:cs typeface="Courier New"/>
              </a:rPr>
              <a:t> </a:t>
            </a:r>
            <a:r>
              <a:rPr lang="en-US" sz="1800">
                <a:solidFill>
                  <a:srgbClr val="4A00FF"/>
                </a:solidFill>
                <a:latin typeface="Courier New"/>
                <a:cs typeface="Courier New"/>
              </a:rPr>
              <a:t>sum</a:t>
            </a:r>
            <a:r>
              <a:rPr lang="en-US" sz="1800">
                <a:solidFill>
                  <a:srgbClr val="000000"/>
                </a:solidFill>
                <a:latin typeface="Courier New"/>
                <a:cs typeface="Courier New"/>
              </a:rPr>
              <a:t>(</a:t>
            </a:r>
            <a:r>
              <a:rPr lang="en-US" sz="1800" err="1">
                <a:solidFill>
                  <a:srgbClr val="2D961E"/>
                </a:solidFill>
                <a:latin typeface="Courier New"/>
                <a:cs typeface="Courier New"/>
              </a:rPr>
              <a:t>int</a:t>
            </a:r>
            <a:r>
              <a:rPr lang="en-US" sz="1800">
                <a:solidFill>
                  <a:srgbClr val="000000"/>
                </a:solidFill>
                <a:latin typeface="Courier New"/>
                <a:cs typeface="Courier New"/>
              </a:rPr>
              <a:t> *</a:t>
            </a:r>
            <a:r>
              <a:rPr lang="en-US" sz="1800">
                <a:solidFill>
                  <a:srgbClr val="C1651C"/>
                </a:solidFill>
                <a:latin typeface="Courier New"/>
                <a:cs typeface="Courier New"/>
              </a:rPr>
              <a:t>a</a:t>
            </a:r>
            <a:r>
              <a:rPr lang="en-US" sz="1800">
                <a:solidFill>
                  <a:srgbClr val="000000"/>
                </a:solidFill>
                <a:latin typeface="Courier New"/>
                <a:cs typeface="Courier New"/>
              </a:rPr>
              <a:t>, </a:t>
            </a:r>
            <a:r>
              <a:rPr lang="en-US" sz="1800" err="1">
                <a:solidFill>
                  <a:srgbClr val="2D961E"/>
                </a:solidFill>
                <a:latin typeface="Courier New"/>
                <a:cs typeface="Courier New"/>
              </a:rPr>
              <a:t>int</a:t>
            </a:r>
            <a:r>
              <a:rPr lang="en-US" sz="1800">
                <a:solidFill>
                  <a:srgbClr val="000000"/>
                </a:solidFill>
                <a:latin typeface="Courier New"/>
                <a:cs typeface="Courier New"/>
              </a:rPr>
              <a:t> </a:t>
            </a:r>
            <a:r>
              <a:rPr lang="en-US" sz="1800">
                <a:solidFill>
                  <a:srgbClr val="C1651C"/>
                </a:solidFill>
                <a:latin typeface="Courier New"/>
                <a:cs typeface="Courier New"/>
              </a:rPr>
              <a:t>n</a:t>
            </a:r>
            <a:r>
              <a:rPr lang="en-US" sz="1800">
                <a:solidFill>
                  <a:srgbClr val="000000"/>
                </a:solidFill>
                <a:latin typeface="Courier New"/>
                <a:cs typeface="Courier New"/>
              </a:rPr>
              <a:t>)</a:t>
            </a:r>
          </a:p>
          <a:p>
            <a:r>
              <a:rPr lang="en-US" sz="1800">
                <a:solidFill>
                  <a:srgbClr val="000000"/>
                </a:solidFill>
                <a:latin typeface="Courier New"/>
                <a:cs typeface="Courier New"/>
              </a:rPr>
              <a:t>{</a:t>
            </a:r>
          </a:p>
          <a:p>
            <a:r>
              <a:rPr lang="fr-FR" sz="1800">
                <a:solidFill>
                  <a:srgbClr val="000000"/>
                </a:solidFill>
                <a:latin typeface="Courier New"/>
                <a:cs typeface="Courier New"/>
              </a:rPr>
              <a:t>    </a:t>
            </a:r>
            <a:r>
              <a:rPr lang="fr-FR" sz="1800" err="1">
                <a:solidFill>
                  <a:srgbClr val="2D961E"/>
                </a:solidFill>
                <a:latin typeface="Courier New"/>
                <a:cs typeface="Courier New"/>
              </a:rPr>
              <a:t>int</a:t>
            </a:r>
            <a:r>
              <a:rPr lang="fr-FR" sz="1800">
                <a:solidFill>
                  <a:srgbClr val="000000"/>
                </a:solidFill>
                <a:latin typeface="Courier New"/>
                <a:cs typeface="Courier New"/>
              </a:rPr>
              <a:t> </a:t>
            </a:r>
            <a:r>
              <a:rPr lang="fr-FR" sz="1800">
                <a:solidFill>
                  <a:srgbClr val="C1651C"/>
                </a:solidFill>
                <a:latin typeface="Courier New"/>
                <a:cs typeface="Courier New"/>
              </a:rPr>
              <a:t>i</a:t>
            </a:r>
            <a:r>
              <a:rPr lang="fr-FR" sz="1800">
                <a:solidFill>
                  <a:srgbClr val="000000"/>
                </a:solidFill>
                <a:latin typeface="Courier New"/>
                <a:cs typeface="Courier New"/>
              </a:rPr>
              <a:t>, </a:t>
            </a:r>
            <a:r>
              <a:rPr lang="fr-FR" sz="1800">
                <a:solidFill>
                  <a:srgbClr val="C1651C"/>
                </a:solidFill>
                <a:latin typeface="Courier New"/>
                <a:cs typeface="Courier New"/>
              </a:rPr>
              <a:t>s</a:t>
            </a:r>
            <a:r>
              <a:rPr lang="fr-FR" sz="1800">
                <a:solidFill>
                  <a:srgbClr val="000000"/>
                </a:solidFill>
                <a:latin typeface="Courier New"/>
                <a:cs typeface="Courier New"/>
              </a:rPr>
              <a:t> = 0;</a:t>
            </a:r>
          </a:p>
          <a:p>
            <a:endParaRPr lang="fr-FR" sz="1800">
              <a:solidFill>
                <a:srgbClr val="000000"/>
              </a:solidFill>
              <a:latin typeface="Courier New"/>
              <a:cs typeface="Courier New"/>
            </a:endParaRPr>
          </a:p>
          <a:p>
            <a:r>
              <a:rPr lang="da-DK" sz="1800">
                <a:solidFill>
                  <a:srgbClr val="000000"/>
                </a:solidFill>
                <a:latin typeface="Courier New"/>
                <a:cs typeface="Courier New"/>
              </a:rPr>
              <a:t>    </a:t>
            </a:r>
            <a:r>
              <a:rPr lang="da-DK" sz="1800">
                <a:solidFill>
                  <a:srgbClr val="C200FF"/>
                </a:solidFill>
                <a:latin typeface="Courier New"/>
                <a:cs typeface="Courier New"/>
              </a:rPr>
              <a:t>for</a:t>
            </a:r>
            <a:r>
              <a:rPr lang="da-DK" sz="1800">
                <a:solidFill>
                  <a:srgbClr val="000000"/>
                </a:solidFill>
                <a:latin typeface="Courier New"/>
                <a:cs typeface="Courier New"/>
              </a:rPr>
              <a:t> (i = 0; i &lt; n; i++) {</a:t>
            </a:r>
          </a:p>
          <a:p>
            <a:r>
              <a:rPr lang="da-DK" sz="1800">
                <a:solidFill>
                  <a:srgbClr val="000000"/>
                </a:solidFill>
                <a:latin typeface="Courier New"/>
                <a:cs typeface="Courier New"/>
              </a:rPr>
              <a:t>        s += a[i];</a:t>
            </a:r>
          </a:p>
          <a:p>
            <a:r>
              <a:rPr lang="da-DK" sz="1800">
                <a:solidFill>
                  <a:srgbClr val="000000"/>
                </a:solidFill>
                <a:latin typeface="Courier New"/>
                <a:cs typeface="Courier New"/>
              </a:rPr>
              <a:t>    }</a:t>
            </a:r>
          </a:p>
          <a:p>
            <a:r>
              <a:rPr lang="is-IS" sz="1800">
                <a:solidFill>
                  <a:srgbClr val="000000"/>
                </a:solidFill>
                <a:latin typeface="Courier New"/>
                <a:cs typeface="Courier New"/>
              </a:rPr>
              <a:t>    </a:t>
            </a:r>
            <a:r>
              <a:rPr lang="is-IS" sz="1800">
                <a:solidFill>
                  <a:srgbClr val="C200FF"/>
                </a:solidFill>
                <a:latin typeface="Courier New"/>
                <a:cs typeface="Courier New"/>
              </a:rPr>
              <a:t>return</a:t>
            </a:r>
            <a:r>
              <a:rPr lang="is-IS" sz="1800">
                <a:solidFill>
                  <a:srgbClr val="000000"/>
                </a:solidFill>
                <a:latin typeface="Courier New"/>
                <a:cs typeface="Courier New"/>
              </a:rPr>
              <a:t> s;</a:t>
            </a:r>
          </a:p>
          <a:p>
            <a:r>
              <a:rPr lang="is-IS" sz="1800">
                <a:solidFill>
                  <a:srgbClr val="000000"/>
                </a:solidFill>
                <a:latin typeface="Courier New"/>
                <a:cs typeface="Courier New"/>
              </a:rPr>
              <a:t>}</a:t>
            </a:r>
          </a:p>
        </p:txBody>
      </p:sp>
      <p:sp>
        <p:nvSpPr>
          <p:cNvPr id="6148" name="Rectangle 4"/>
          <p:cNvSpPr>
            <a:spLocks noChangeArrowheads="1"/>
          </p:cNvSpPr>
          <p:nvPr/>
        </p:nvSpPr>
        <p:spPr bwMode="auto">
          <a:xfrm>
            <a:off x="7758028" y="4913085"/>
            <a:ext cx="928772"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err="1">
                <a:solidFill>
                  <a:schemeClr val="tx1">
                    <a:lumMod val="50000"/>
                    <a:lumOff val="50000"/>
                  </a:schemeClr>
                </a:solidFill>
                <a:latin typeface="Courier New" pitchFamily="49" charset="0"/>
                <a:ea typeface="msgothic" charset="0"/>
                <a:cs typeface="msgothic" charset="0"/>
              </a:rPr>
              <a:t>sum.c</a:t>
            </a:r>
            <a:endParaRPr lang="en-GB" sz="1800" b="1" i="1">
              <a:solidFill>
                <a:schemeClr val="tx1">
                  <a:lumMod val="50000"/>
                  <a:lumOff val="50000"/>
                </a:schemeClr>
              </a:solidFill>
              <a:latin typeface="Courier New" pitchFamily="49" charset="0"/>
              <a:ea typeface="msgothic" charset="0"/>
              <a:cs typeface="msgothic" charset="0"/>
            </a:endParaRPr>
          </a:p>
        </p:txBody>
      </p:sp>
      <p:grpSp>
        <p:nvGrpSpPr>
          <p:cNvPr id="48" name="Group 47"/>
          <p:cNvGrpSpPr/>
          <p:nvPr/>
        </p:nvGrpSpPr>
        <p:grpSpPr>
          <a:xfrm>
            <a:off x="3016017" y="1217472"/>
            <a:ext cx="1102549" cy="3217056"/>
            <a:chOff x="1523473" y="689057"/>
            <a:chExt cx="1658620" cy="3217056"/>
          </a:xfrm>
        </p:grpSpPr>
        <p:sp>
          <p:nvSpPr>
            <p:cNvPr id="7" name="TextBox 6"/>
            <p:cNvSpPr txBox="1"/>
            <p:nvPr/>
          </p:nvSpPr>
          <p:spPr>
            <a:xfrm>
              <a:off x="1843265" y="689057"/>
              <a:ext cx="1338828" cy="646331"/>
            </a:xfrm>
            <a:prstGeom prst="rect">
              <a:avLst/>
            </a:prstGeom>
            <a:noFill/>
          </p:spPr>
          <p:txBody>
            <a:bodyPr wrap="none" rtlCol="0">
              <a:spAutoFit/>
            </a:bodyPr>
            <a:lstStyle/>
            <a:p>
              <a:r>
                <a:rPr lang="en-US" sz="1800">
                  <a:solidFill>
                    <a:srgbClr val="990000"/>
                  </a:solidFill>
                  <a:latin typeface="Calibri" pitchFamily="34" charset="0"/>
                </a:rPr>
                <a:t>Referencing </a:t>
              </a:r>
            </a:p>
            <a:p>
              <a:r>
                <a:rPr lang="en-US" sz="1800">
                  <a:solidFill>
                    <a:srgbClr val="990000"/>
                  </a:solidFill>
                  <a:latin typeface="Calibri" pitchFamily="34" charset="0"/>
                </a:rPr>
                <a:t>a global…</a:t>
              </a:r>
            </a:p>
          </p:txBody>
        </p:sp>
        <p:cxnSp>
          <p:nvCxnSpPr>
            <p:cNvPr id="12" name="Straight Arrow Connector 11"/>
            <p:cNvCxnSpPr>
              <a:stCxn id="7" idx="2"/>
            </p:cNvCxnSpPr>
            <p:nvPr/>
          </p:nvCxnSpPr>
          <p:spPr bwMode="auto">
            <a:xfrm flipH="1">
              <a:off x="1523473" y="1335388"/>
              <a:ext cx="989206" cy="2570725"/>
            </a:xfrm>
            <a:prstGeom prst="straightConnector1">
              <a:avLst/>
            </a:prstGeom>
            <a:noFill/>
            <a:ln w="25400" cap="flat" cmpd="sng" algn="ctr">
              <a:solidFill>
                <a:srgbClr val="990000"/>
              </a:solidFill>
              <a:prstDash val="solid"/>
              <a:round/>
              <a:headEnd type="none" w="med" len="med"/>
              <a:tailEnd type="arrow"/>
            </a:ln>
            <a:effectLst/>
          </p:spPr>
        </p:cxnSp>
      </p:grpSp>
      <p:grpSp>
        <p:nvGrpSpPr>
          <p:cNvPr id="54" name="Group 53"/>
          <p:cNvGrpSpPr/>
          <p:nvPr/>
        </p:nvGrpSpPr>
        <p:grpSpPr>
          <a:xfrm>
            <a:off x="132131" y="4120568"/>
            <a:ext cx="992579" cy="1936469"/>
            <a:chOff x="132131" y="3397531"/>
            <a:chExt cx="992579" cy="1936469"/>
          </a:xfrm>
        </p:grpSpPr>
        <p:sp>
          <p:nvSpPr>
            <p:cNvPr id="14" name="TextBox 13"/>
            <p:cNvSpPr txBox="1"/>
            <p:nvPr/>
          </p:nvSpPr>
          <p:spPr>
            <a:xfrm>
              <a:off x="132131" y="4687669"/>
              <a:ext cx="992579" cy="646331"/>
            </a:xfrm>
            <a:prstGeom prst="rect">
              <a:avLst/>
            </a:prstGeom>
            <a:noFill/>
          </p:spPr>
          <p:txBody>
            <a:bodyPr wrap="none" rtlCol="0">
              <a:spAutoFit/>
            </a:bodyPr>
            <a:lstStyle/>
            <a:p>
              <a:pPr algn="ctr"/>
              <a:r>
                <a:rPr lang="en-US" sz="1800">
                  <a:solidFill>
                    <a:srgbClr val="990000"/>
                  </a:solidFill>
                  <a:latin typeface="Calibri" pitchFamily="34" charset="0"/>
                </a:rPr>
                <a:t>Defining </a:t>
              </a:r>
            </a:p>
            <a:p>
              <a:pPr algn="ctr"/>
              <a:r>
                <a:rPr lang="en-US" sz="1800">
                  <a:solidFill>
                    <a:srgbClr val="990000"/>
                  </a:solidFill>
                  <a:latin typeface="Calibri" pitchFamily="34" charset="0"/>
                </a:rPr>
                <a:t>a global</a:t>
              </a:r>
            </a:p>
          </p:txBody>
        </p:sp>
        <p:cxnSp>
          <p:nvCxnSpPr>
            <p:cNvPr id="15" name="Straight Arrow Connector 14"/>
            <p:cNvCxnSpPr>
              <a:stCxn id="14" idx="0"/>
            </p:cNvCxnSpPr>
            <p:nvPr/>
          </p:nvCxnSpPr>
          <p:spPr bwMode="auto">
            <a:xfrm flipV="1">
              <a:off x="628421" y="3397531"/>
              <a:ext cx="395906" cy="1290138"/>
            </a:xfrm>
            <a:prstGeom prst="straightConnector1">
              <a:avLst/>
            </a:prstGeom>
            <a:noFill/>
            <a:ln w="25400" cap="flat" cmpd="sng" algn="ctr">
              <a:solidFill>
                <a:srgbClr val="990000"/>
              </a:solidFill>
              <a:prstDash val="solid"/>
              <a:round/>
              <a:headEnd type="none" w="med" len="med"/>
              <a:tailEnd type="arrow"/>
            </a:ln>
            <a:effectLst/>
          </p:spPr>
        </p:cxnSp>
      </p:grpSp>
      <p:grpSp>
        <p:nvGrpSpPr>
          <p:cNvPr id="56" name="Group 55"/>
          <p:cNvGrpSpPr/>
          <p:nvPr/>
        </p:nvGrpSpPr>
        <p:grpSpPr>
          <a:xfrm>
            <a:off x="994380" y="4648201"/>
            <a:ext cx="1643599" cy="2018436"/>
            <a:chOff x="994380" y="3886202"/>
            <a:chExt cx="1643599" cy="2057398"/>
          </a:xfrm>
        </p:grpSpPr>
        <p:sp>
          <p:nvSpPr>
            <p:cNvPr id="28" name="TextBox 27"/>
            <p:cNvSpPr txBox="1"/>
            <p:nvPr/>
          </p:nvSpPr>
          <p:spPr>
            <a:xfrm>
              <a:off x="994380" y="5297269"/>
              <a:ext cx="1643599" cy="646331"/>
            </a:xfrm>
            <a:prstGeom prst="rect">
              <a:avLst/>
            </a:prstGeom>
            <a:noFill/>
          </p:spPr>
          <p:txBody>
            <a:bodyPr wrap="none" rtlCol="0">
              <a:spAutoFit/>
            </a:bodyPr>
            <a:lstStyle/>
            <a:p>
              <a:pPr algn="r"/>
              <a:r>
                <a:rPr lang="en-US" sz="1800">
                  <a:solidFill>
                    <a:srgbClr val="990000"/>
                  </a:solidFill>
                  <a:latin typeface="Calibri" pitchFamily="34" charset="0"/>
                </a:rPr>
                <a:t>Linker knows</a:t>
              </a:r>
            </a:p>
            <a:p>
              <a:pPr algn="r"/>
              <a:r>
                <a:rPr lang="en-US" sz="1800">
                  <a:solidFill>
                    <a:srgbClr val="990000"/>
                  </a:solidFill>
                  <a:latin typeface="Calibri" pitchFamily="34" charset="0"/>
                </a:rPr>
                <a:t>nothing of </a:t>
              </a:r>
              <a:r>
                <a:rPr lang="en-US" sz="1800" err="1">
                  <a:solidFill>
                    <a:srgbClr val="990000"/>
                  </a:solidFill>
                  <a:latin typeface="Courier New"/>
                  <a:cs typeface="Courier New"/>
                </a:rPr>
                <a:t>val</a:t>
              </a:r>
              <a:endParaRPr lang="en-US" sz="1800">
                <a:solidFill>
                  <a:srgbClr val="990000"/>
                </a:solidFill>
                <a:latin typeface="Courier New"/>
                <a:cs typeface="Courier New"/>
              </a:endParaRPr>
            </a:p>
          </p:txBody>
        </p:sp>
        <p:cxnSp>
          <p:nvCxnSpPr>
            <p:cNvPr id="32" name="Straight Arrow Connector 31"/>
            <p:cNvCxnSpPr>
              <a:stCxn id="28" idx="0"/>
            </p:cNvCxnSpPr>
            <p:nvPr/>
          </p:nvCxnSpPr>
          <p:spPr bwMode="auto">
            <a:xfrm flipH="1" flipV="1">
              <a:off x="1524000" y="3886202"/>
              <a:ext cx="292180" cy="1411067"/>
            </a:xfrm>
            <a:prstGeom prst="straightConnector1">
              <a:avLst/>
            </a:prstGeom>
            <a:noFill/>
            <a:ln w="25400" cap="flat" cmpd="sng" algn="ctr">
              <a:solidFill>
                <a:srgbClr val="990000"/>
              </a:solidFill>
              <a:prstDash val="solid"/>
              <a:round/>
              <a:headEnd type="none" w="med" len="med"/>
              <a:tailEnd type="arrow"/>
            </a:ln>
            <a:effectLst/>
          </p:spPr>
        </p:cxnSp>
      </p:grpSp>
      <p:grpSp>
        <p:nvGrpSpPr>
          <p:cNvPr id="6153" name="Group 6152"/>
          <p:cNvGrpSpPr/>
          <p:nvPr/>
        </p:nvGrpSpPr>
        <p:grpSpPr>
          <a:xfrm>
            <a:off x="2363907" y="4724400"/>
            <a:ext cx="1338828" cy="1642070"/>
            <a:chOff x="2400301" y="4609239"/>
            <a:chExt cx="1900433" cy="1734232"/>
          </a:xfrm>
        </p:grpSpPr>
        <p:sp>
          <p:nvSpPr>
            <p:cNvPr id="42" name="TextBox 41"/>
            <p:cNvSpPr txBox="1"/>
            <p:nvPr/>
          </p:nvSpPr>
          <p:spPr>
            <a:xfrm>
              <a:off x="2961906" y="5697140"/>
              <a:ext cx="1338828" cy="646331"/>
            </a:xfrm>
            <a:prstGeom prst="rect">
              <a:avLst/>
            </a:prstGeom>
            <a:noFill/>
          </p:spPr>
          <p:txBody>
            <a:bodyPr wrap="none" rtlCol="0">
              <a:spAutoFit/>
            </a:bodyPr>
            <a:lstStyle/>
            <a:p>
              <a:pPr algn="ctr"/>
              <a:r>
                <a:rPr lang="en-US" sz="1800">
                  <a:solidFill>
                    <a:srgbClr val="990000"/>
                  </a:solidFill>
                  <a:latin typeface="Calibri" pitchFamily="34" charset="0"/>
                </a:rPr>
                <a:t>Referencing</a:t>
              </a:r>
            </a:p>
            <a:p>
              <a:pPr algn="ctr"/>
              <a:r>
                <a:rPr lang="en-US" sz="1800">
                  <a:solidFill>
                    <a:srgbClr val="990000"/>
                  </a:solidFill>
                  <a:latin typeface="Calibri" pitchFamily="34" charset="0"/>
                </a:rPr>
                <a:t>a global…</a:t>
              </a:r>
            </a:p>
          </p:txBody>
        </p:sp>
        <p:cxnSp>
          <p:nvCxnSpPr>
            <p:cNvPr id="43" name="Straight Arrow Connector 42"/>
            <p:cNvCxnSpPr>
              <a:stCxn id="42" idx="0"/>
            </p:cNvCxnSpPr>
            <p:nvPr/>
          </p:nvCxnSpPr>
          <p:spPr bwMode="auto">
            <a:xfrm flipH="1" flipV="1">
              <a:off x="2400301" y="4609239"/>
              <a:ext cx="1231019" cy="1087901"/>
            </a:xfrm>
            <a:prstGeom prst="straightConnector1">
              <a:avLst/>
            </a:prstGeom>
            <a:noFill/>
            <a:ln w="25400" cap="flat" cmpd="sng" algn="ctr">
              <a:solidFill>
                <a:srgbClr val="990000"/>
              </a:solidFill>
              <a:prstDash val="solid"/>
              <a:round/>
              <a:headEnd type="none" w="med" len="med"/>
              <a:tailEnd type="arrow"/>
            </a:ln>
            <a:effectLst/>
          </p:spPr>
        </p:cxnSp>
      </p:grpSp>
      <p:grpSp>
        <p:nvGrpSpPr>
          <p:cNvPr id="6154" name="Group 6153"/>
          <p:cNvGrpSpPr/>
          <p:nvPr/>
        </p:nvGrpSpPr>
        <p:grpSpPr>
          <a:xfrm>
            <a:off x="3404589" y="3009038"/>
            <a:ext cx="2173003" cy="3726764"/>
            <a:chOff x="3404589" y="3009038"/>
            <a:chExt cx="2173003" cy="3726764"/>
          </a:xfrm>
        </p:grpSpPr>
        <p:sp>
          <p:nvSpPr>
            <p:cNvPr id="49" name="TextBox 48"/>
            <p:cNvSpPr txBox="1"/>
            <p:nvPr/>
          </p:nvSpPr>
          <p:spPr>
            <a:xfrm>
              <a:off x="3404589" y="6366470"/>
              <a:ext cx="2173003" cy="369332"/>
            </a:xfrm>
            <a:prstGeom prst="rect">
              <a:avLst/>
            </a:prstGeom>
            <a:noFill/>
          </p:spPr>
          <p:txBody>
            <a:bodyPr wrap="none" rtlCol="0">
              <a:spAutoFit/>
            </a:bodyPr>
            <a:lstStyle/>
            <a:p>
              <a:r>
                <a:rPr lang="en-US" sz="1800">
                  <a:solidFill>
                    <a:srgbClr val="990000"/>
                  </a:solidFill>
                  <a:latin typeface="Calibri" pitchFamily="34" charset="0"/>
                </a:rPr>
                <a:t>…that’s defined here</a:t>
              </a:r>
            </a:p>
          </p:txBody>
        </p:sp>
        <p:cxnSp>
          <p:nvCxnSpPr>
            <p:cNvPr id="50" name="Straight Arrow Connector 49"/>
            <p:cNvCxnSpPr/>
            <p:nvPr/>
          </p:nvCxnSpPr>
          <p:spPr bwMode="auto">
            <a:xfrm flipV="1">
              <a:off x="4487848" y="3009038"/>
              <a:ext cx="769952" cy="3334433"/>
            </a:xfrm>
            <a:prstGeom prst="straightConnector1">
              <a:avLst/>
            </a:prstGeom>
            <a:noFill/>
            <a:ln w="25400" cap="flat" cmpd="sng" algn="ctr">
              <a:solidFill>
                <a:srgbClr val="990000"/>
              </a:solidFill>
              <a:prstDash val="solid"/>
              <a:round/>
              <a:headEnd type="none" w="med" len="med"/>
              <a:tailEnd type="arrow"/>
            </a:ln>
            <a:effectLst/>
          </p:spPr>
        </p:cxnSp>
      </p:grpSp>
      <p:grpSp>
        <p:nvGrpSpPr>
          <p:cNvPr id="57" name="Group 56"/>
          <p:cNvGrpSpPr/>
          <p:nvPr/>
        </p:nvGrpSpPr>
        <p:grpSpPr>
          <a:xfrm>
            <a:off x="6324600" y="3605937"/>
            <a:ext cx="2059165" cy="2774265"/>
            <a:chOff x="6324600" y="2882900"/>
            <a:chExt cx="2059165" cy="2774265"/>
          </a:xfrm>
        </p:grpSpPr>
        <p:sp>
          <p:nvSpPr>
            <p:cNvPr id="52" name="TextBox 51"/>
            <p:cNvSpPr txBox="1"/>
            <p:nvPr/>
          </p:nvSpPr>
          <p:spPr>
            <a:xfrm>
              <a:off x="6324600" y="5010834"/>
              <a:ext cx="2059165" cy="646331"/>
            </a:xfrm>
            <a:prstGeom prst="rect">
              <a:avLst/>
            </a:prstGeom>
            <a:noFill/>
          </p:spPr>
          <p:txBody>
            <a:bodyPr wrap="none" rtlCol="0">
              <a:spAutoFit/>
            </a:bodyPr>
            <a:lstStyle/>
            <a:p>
              <a:pPr algn="ctr"/>
              <a:r>
                <a:rPr lang="en-US" sz="1800">
                  <a:solidFill>
                    <a:srgbClr val="990000"/>
                  </a:solidFill>
                  <a:latin typeface="Calibri" pitchFamily="34" charset="0"/>
                </a:rPr>
                <a:t>Linker knows</a:t>
              </a:r>
            </a:p>
            <a:p>
              <a:pPr algn="ctr"/>
              <a:r>
                <a:rPr lang="en-US" sz="1800">
                  <a:solidFill>
                    <a:srgbClr val="990000"/>
                  </a:solidFill>
                  <a:latin typeface="Calibri" pitchFamily="34" charset="0"/>
                </a:rPr>
                <a:t>nothing of </a:t>
              </a:r>
              <a:r>
                <a:rPr lang="en-US" sz="1800" err="1">
                  <a:solidFill>
                    <a:srgbClr val="990000"/>
                  </a:solidFill>
                  <a:latin typeface="Courier New"/>
                  <a:cs typeface="Courier New"/>
                </a:rPr>
                <a:t>i</a:t>
              </a:r>
              <a:r>
                <a:rPr lang="en-US" sz="1800">
                  <a:solidFill>
                    <a:srgbClr val="990000"/>
                  </a:solidFill>
                  <a:latin typeface="Courier New"/>
                  <a:cs typeface="Courier New"/>
                </a:rPr>
                <a:t> </a:t>
              </a:r>
              <a:r>
                <a:rPr lang="en-US" sz="1800">
                  <a:solidFill>
                    <a:srgbClr val="990000"/>
                  </a:solidFill>
                  <a:latin typeface="Calibri"/>
                  <a:cs typeface="Calibri"/>
                </a:rPr>
                <a:t>or</a:t>
              </a:r>
              <a:r>
                <a:rPr lang="en-US" sz="1800">
                  <a:solidFill>
                    <a:srgbClr val="990000"/>
                  </a:solidFill>
                  <a:latin typeface="Courier New"/>
                  <a:cs typeface="Courier New"/>
                </a:rPr>
                <a:t> s</a:t>
              </a:r>
            </a:p>
          </p:txBody>
        </p:sp>
        <p:cxnSp>
          <p:nvCxnSpPr>
            <p:cNvPr id="53" name="Straight Arrow Connector 52"/>
            <p:cNvCxnSpPr>
              <a:stCxn id="52" idx="0"/>
            </p:cNvCxnSpPr>
            <p:nvPr/>
          </p:nvCxnSpPr>
          <p:spPr bwMode="auto">
            <a:xfrm flipH="1" flipV="1">
              <a:off x="6324600" y="2882900"/>
              <a:ext cx="1029583" cy="2127934"/>
            </a:xfrm>
            <a:prstGeom prst="straightConnector1">
              <a:avLst/>
            </a:prstGeom>
            <a:noFill/>
            <a:ln w="25400" cap="flat" cmpd="sng" algn="ctr">
              <a:solidFill>
                <a:srgbClr val="990000"/>
              </a:solidFill>
              <a:prstDash val="solid"/>
              <a:round/>
              <a:headEnd type="none" w="med" len="med"/>
              <a:tailEnd type="arrow"/>
            </a:ln>
            <a:effectLst/>
          </p:spPr>
        </p:cxnSp>
      </p:grpSp>
      <p:grpSp>
        <p:nvGrpSpPr>
          <p:cNvPr id="6155" name="Group 6154"/>
          <p:cNvGrpSpPr/>
          <p:nvPr/>
        </p:nvGrpSpPr>
        <p:grpSpPr>
          <a:xfrm>
            <a:off x="843015" y="1879705"/>
            <a:ext cx="2173003" cy="1473094"/>
            <a:chOff x="843015" y="1879705"/>
            <a:chExt cx="2173003" cy="1473094"/>
          </a:xfrm>
        </p:grpSpPr>
        <p:sp>
          <p:nvSpPr>
            <p:cNvPr id="71" name="TextBox 70"/>
            <p:cNvSpPr txBox="1"/>
            <p:nvPr/>
          </p:nvSpPr>
          <p:spPr>
            <a:xfrm>
              <a:off x="843015" y="1879705"/>
              <a:ext cx="2173003" cy="369332"/>
            </a:xfrm>
            <a:prstGeom prst="rect">
              <a:avLst/>
            </a:prstGeom>
            <a:noFill/>
          </p:spPr>
          <p:txBody>
            <a:bodyPr wrap="none" rtlCol="0">
              <a:spAutoFit/>
            </a:bodyPr>
            <a:lstStyle/>
            <a:p>
              <a:r>
                <a:rPr lang="en-US" sz="1800">
                  <a:solidFill>
                    <a:srgbClr val="990000"/>
                  </a:solidFill>
                  <a:latin typeface="Calibri" pitchFamily="34" charset="0"/>
                </a:rPr>
                <a:t>…that’s defined here</a:t>
              </a:r>
            </a:p>
          </p:txBody>
        </p:sp>
        <p:cxnSp>
          <p:nvCxnSpPr>
            <p:cNvPr id="72" name="Straight Arrow Connector 71"/>
            <p:cNvCxnSpPr>
              <a:stCxn id="71" idx="2"/>
            </p:cNvCxnSpPr>
            <p:nvPr/>
          </p:nvCxnSpPr>
          <p:spPr bwMode="auto">
            <a:xfrm flipH="1">
              <a:off x="894847" y="2249037"/>
              <a:ext cx="1034670" cy="1103762"/>
            </a:xfrm>
            <a:prstGeom prst="straightConnector1">
              <a:avLst/>
            </a:prstGeom>
            <a:noFill/>
            <a:ln w="25400" cap="flat" cmpd="sng" algn="ctr">
              <a:solidFill>
                <a:srgbClr val="990000"/>
              </a:solidFill>
              <a:prstDash val="solid"/>
              <a:round/>
              <a:headEnd type="none" w="med" len="med"/>
              <a:tailEnd type="arrow"/>
            </a:ln>
            <a:effectLst/>
          </p:spPr>
        </p:cxn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29200" y="2286000"/>
            <a:ext cx="1358064" cy="2585323"/>
          </a:xfrm>
          <a:prstGeom prst="rect">
            <a:avLst/>
          </a:prstGeom>
          <a:solidFill>
            <a:schemeClr val="bg1"/>
          </a:solidFill>
        </p:spPr>
        <p:txBody>
          <a:bodyPr wrap="none" rtlCol="0">
            <a:spAutoFit/>
          </a:bodyPr>
          <a:lstStyle/>
          <a:p>
            <a:pPr marL="342900" indent="-342900" algn="l">
              <a:buFont typeface="Arial"/>
              <a:buChar char="•"/>
            </a:pPr>
            <a:r>
              <a:rPr lang="en-US" sz="1800" dirty="0" err="1">
                <a:latin typeface="Courier"/>
                <a:cs typeface="Courier"/>
              </a:rPr>
              <a:t>incr</a:t>
            </a:r>
            <a:endParaRPr lang="en-US" sz="1800" dirty="0">
              <a:latin typeface="Courier"/>
              <a:cs typeface="Courier"/>
            </a:endParaRPr>
          </a:p>
          <a:p>
            <a:pPr marL="342900" indent="-342900" algn="l">
              <a:buFont typeface="Arial"/>
              <a:buChar char="•"/>
            </a:pPr>
            <a:r>
              <a:rPr lang="en-US" sz="1800" dirty="0">
                <a:latin typeface="Courier"/>
                <a:cs typeface="Courier"/>
              </a:rPr>
              <a:t>foo</a:t>
            </a:r>
          </a:p>
          <a:p>
            <a:pPr marL="342900" indent="-342900" algn="l">
              <a:buFont typeface="Arial"/>
              <a:buChar char="•"/>
            </a:pPr>
            <a:r>
              <a:rPr lang="en-US" sz="1800" dirty="0">
                <a:latin typeface="Courier"/>
                <a:cs typeface="Courier"/>
              </a:rPr>
              <a:t>a</a:t>
            </a:r>
          </a:p>
          <a:p>
            <a:pPr marL="342900" indent="-342900" algn="l">
              <a:buFont typeface="Arial"/>
              <a:buChar char="•"/>
            </a:pPr>
            <a:r>
              <a:rPr lang="en-US" sz="1800" dirty="0" err="1">
                <a:latin typeface="Courier"/>
                <a:cs typeface="Courier"/>
              </a:rPr>
              <a:t>argc</a:t>
            </a:r>
            <a:endParaRPr lang="en-US" sz="1800" dirty="0">
              <a:latin typeface="Courier"/>
              <a:cs typeface="Courier"/>
            </a:endParaRPr>
          </a:p>
          <a:p>
            <a:pPr marL="342900" indent="-342900" algn="l">
              <a:buFont typeface="Arial"/>
              <a:buChar char="•"/>
            </a:pPr>
            <a:r>
              <a:rPr lang="en-US" sz="1800" dirty="0" err="1">
                <a:latin typeface="Courier"/>
                <a:cs typeface="Courier"/>
              </a:rPr>
              <a:t>argv</a:t>
            </a:r>
            <a:endParaRPr lang="en-US" sz="1800" dirty="0">
              <a:latin typeface="Courier"/>
              <a:cs typeface="Courier"/>
            </a:endParaRPr>
          </a:p>
          <a:p>
            <a:pPr marL="342900" indent="-342900" algn="l">
              <a:buFont typeface="Arial"/>
              <a:buChar char="•"/>
            </a:pPr>
            <a:r>
              <a:rPr lang="en-US" sz="1800" dirty="0">
                <a:latin typeface="Courier"/>
                <a:cs typeface="Courier"/>
              </a:rPr>
              <a:t>b</a:t>
            </a:r>
          </a:p>
          <a:p>
            <a:pPr marL="342900" indent="-342900" algn="l">
              <a:buFont typeface="Arial"/>
              <a:buChar char="•"/>
            </a:pPr>
            <a:r>
              <a:rPr lang="en-US" sz="1800" dirty="0">
                <a:latin typeface="Courier"/>
                <a:cs typeface="Courier"/>
              </a:rPr>
              <a:t>main</a:t>
            </a:r>
          </a:p>
          <a:p>
            <a:pPr marL="342900" indent="-342900" algn="l">
              <a:buFont typeface="Arial"/>
              <a:buChar char="•"/>
            </a:pPr>
            <a:r>
              <a:rPr lang="en-US" sz="1800" dirty="0" err="1">
                <a:latin typeface="Courier"/>
                <a:cs typeface="Courier"/>
              </a:rPr>
              <a:t>printf</a:t>
            </a:r>
            <a:endParaRPr lang="en-US" sz="1800" dirty="0">
              <a:latin typeface="Courier"/>
              <a:cs typeface="Courier"/>
            </a:endParaRPr>
          </a:p>
          <a:p>
            <a:pPr marL="342900" indent="-342900" algn="l">
              <a:buFont typeface="Arial"/>
              <a:buChar char="•"/>
            </a:pPr>
            <a:r>
              <a:rPr lang="en-US" sz="1800" dirty="0">
                <a:latin typeface="Calibri" panose="020F0502020204030204" pitchFamily="34" charset="0"/>
                <a:cs typeface="Calibri" panose="020F0502020204030204" pitchFamily="34" charset="0"/>
              </a:rPr>
              <a:t>Others?</a:t>
            </a:r>
          </a:p>
        </p:txBody>
      </p:sp>
      <p:sp>
        <p:nvSpPr>
          <p:cNvPr id="2" name="Title 1"/>
          <p:cNvSpPr>
            <a:spLocks noGrp="1"/>
          </p:cNvSpPr>
          <p:nvPr>
            <p:ph type="title"/>
          </p:nvPr>
        </p:nvSpPr>
        <p:spPr/>
        <p:txBody>
          <a:bodyPr/>
          <a:lstStyle/>
          <a:p>
            <a:r>
              <a:rPr lang="en-US"/>
              <a:t>Symbol Identification</a:t>
            </a:r>
          </a:p>
        </p:txBody>
      </p:sp>
      <p:sp>
        <p:nvSpPr>
          <p:cNvPr id="3" name="Content Placeholder 2"/>
          <p:cNvSpPr>
            <a:spLocks noGrp="1"/>
          </p:cNvSpPr>
          <p:nvPr>
            <p:ph idx="1"/>
          </p:nvPr>
        </p:nvSpPr>
        <p:spPr>
          <a:xfrm>
            <a:off x="457200" y="1219201"/>
            <a:ext cx="8077200" cy="990599"/>
          </a:xfrm>
        </p:spPr>
        <p:txBody>
          <a:bodyPr/>
          <a:lstStyle/>
          <a:p>
            <a:pPr marL="0" indent="0">
              <a:buNone/>
            </a:pPr>
            <a:r>
              <a:rPr lang="en-US" sz="2800" i="1" dirty="0"/>
              <a:t>Which </a:t>
            </a:r>
            <a:r>
              <a:rPr lang="en-US" sz="2800" dirty="0"/>
              <a:t>of the following names will be in the symbol table of </a:t>
            </a:r>
            <a:r>
              <a:rPr lang="en-US" sz="2800" dirty="0" err="1">
                <a:latin typeface="Courier"/>
                <a:cs typeface="Courier"/>
              </a:rPr>
              <a:t>symbols.o</a:t>
            </a:r>
            <a:r>
              <a:rPr lang="en-US" sz="2800" dirty="0"/>
              <a:t>?</a:t>
            </a:r>
          </a:p>
        </p:txBody>
      </p:sp>
      <p:sp>
        <p:nvSpPr>
          <p:cNvPr id="4" name="Slide Number Placeholder 3"/>
          <p:cNvSpPr>
            <a:spLocks noGrp="1"/>
          </p:cNvSpPr>
          <p:nvPr>
            <p:ph type="sldNum" sz="quarter" idx="4294967295"/>
          </p:nvPr>
        </p:nvSpPr>
        <p:spPr/>
        <p:txBody>
          <a:bodyPr/>
          <a:lstStyle/>
          <a:p>
            <a:pPr>
              <a:defRPr/>
            </a:pPr>
            <a:r>
              <a:rPr lang="en-US"/>
              <a:t> </a:t>
            </a:r>
          </a:p>
        </p:txBody>
      </p:sp>
      <p:sp>
        <p:nvSpPr>
          <p:cNvPr id="6" name="TextBox 5"/>
          <p:cNvSpPr txBox="1"/>
          <p:nvPr/>
        </p:nvSpPr>
        <p:spPr>
          <a:xfrm>
            <a:off x="76200" y="2362200"/>
            <a:ext cx="1765227" cy="461665"/>
          </a:xfrm>
          <a:prstGeom prst="rect">
            <a:avLst/>
          </a:prstGeom>
          <a:noFill/>
        </p:spPr>
        <p:txBody>
          <a:bodyPr wrap="none" rtlCol="0">
            <a:spAutoFit/>
          </a:bodyPr>
          <a:lstStyle/>
          <a:p>
            <a:r>
              <a:rPr lang="en-US" dirty="0" err="1">
                <a:latin typeface="Century Gothic"/>
                <a:cs typeface="Century Gothic"/>
              </a:rPr>
              <a:t>symbols</a:t>
            </a:r>
            <a:r>
              <a:rPr lang="en-US" b="1" dirty="0" err="1">
                <a:latin typeface="Century Gothic"/>
                <a:cs typeface="Century Gothic"/>
              </a:rPr>
              <a:t>.c</a:t>
            </a:r>
            <a:r>
              <a:rPr lang="en-US" b="1" dirty="0">
                <a:latin typeface="Century Gothic"/>
                <a:cs typeface="Century Gothic"/>
              </a:rPr>
              <a:t>:</a:t>
            </a:r>
          </a:p>
        </p:txBody>
      </p:sp>
      <p:sp>
        <p:nvSpPr>
          <p:cNvPr id="7" name="TextBox 6"/>
          <p:cNvSpPr txBox="1"/>
          <p:nvPr/>
        </p:nvSpPr>
        <p:spPr>
          <a:xfrm>
            <a:off x="610478" y="2928877"/>
            <a:ext cx="3631122" cy="3139321"/>
          </a:xfrm>
          <a:prstGeom prst="rect">
            <a:avLst/>
          </a:prstGeom>
          <a:noFill/>
          <a:ln>
            <a:solidFill>
              <a:srgbClr val="7F7F7F"/>
            </a:solidFill>
            <a:prstDash val="sysDash"/>
          </a:ln>
        </p:spPr>
        <p:txBody>
          <a:bodyPr wrap="none" rtlCol="0">
            <a:spAutoFit/>
          </a:bodyPr>
          <a:lstStyle/>
          <a:p>
            <a:pPr algn="l"/>
            <a:r>
              <a:rPr lang="en-US" sz="1800" dirty="0">
                <a:solidFill>
                  <a:srgbClr val="008000"/>
                </a:solidFill>
                <a:latin typeface="Courier"/>
                <a:cs typeface="Courier"/>
              </a:rPr>
              <a:t>int </a:t>
            </a:r>
            <a:r>
              <a:rPr lang="en-US" sz="1800" dirty="0" err="1">
                <a:latin typeface="Courier"/>
                <a:cs typeface="Courier"/>
              </a:rPr>
              <a:t>incr</a:t>
            </a:r>
            <a:r>
              <a:rPr lang="en-US" sz="1800" dirty="0">
                <a:latin typeface="Courier"/>
                <a:cs typeface="Courier"/>
              </a:rPr>
              <a:t> = 1;</a:t>
            </a:r>
          </a:p>
          <a:p>
            <a:pPr algn="l"/>
            <a:r>
              <a:rPr lang="en-US" sz="1800" dirty="0">
                <a:solidFill>
                  <a:srgbClr val="008000"/>
                </a:solidFill>
                <a:latin typeface="Courier"/>
                <a:cs typeface="Courier"/>
              </a:rPr>
              <a:t>static int </a:t>
            </a:r>
            <a:r>
              <a:rPr lang="en-US" sz="1800" dirty="0">
                <a:latin typeface="Courier"/>
                <a:cs typeface="Courier"/>
              </a:rPr>
              <a:t>foo(</a:t>
            </a:r>
            <a:r>
              <a:rPr lang="en-US" sz="1800" dirty="0">
                <a:solidFill>
                  <a:srgbClr val="008000"/>
                </a:solidFill>
                <a:latin typeface="Courier"/>
                <a:cs typeface="Courier"/>
              </a:rPr>
              <a:t>int </a:t>
            </a:r>
            <a:r>
              <a:rPr lang="en-US" sz="1800" dirty="0">
                <a:latin typeface="Courier"/>
                <a:cs typeface="Courier"/>
              </a:rPr>
              <a:t>a) {</a:t>
            </a:r>
          </a:p>
          <a:p>
            <a:pPr algn="l"/>
            <a:r>
              <a:rPr lang="en-US" sz="1800" dirty="0">
                <a:latin typeface="Courier"/>
                <a:cs typeface="Courier"/>
              </a:rPr>
              <a:t>  </a:t>
            </a:r>
            <a:r>
              <a:rPr lang="en-US" sz="1800" dirty="0">
                <a:solidFill>
                  <a:srgbClr val="008000"/>
                </a:solidFill>
                <a:latin typeface="Courier"/>
                <a:cs typeface="Courier"/>
              </a:rPr>
              <a:t>int </a:t>
            </a:r>
            <a:r>
              <a:rPr lang="en-US" sz="1800" dirty="0">
                <a:latin typeface="Courier"/>
                <a:cs typeface="Courier"/>
              </a:rPr>
              <a:t>b = a + </a:t>
            </a:r>
            <a:r>
              <a:rPr lang="en-US" sz="1800" dirty="0" err="1">
                <a:latin typeface="Courier"/>
                <a:cs typeface="Courier"/>
              </a:rPr>
              <a:t>incr</a:t>
            </a:r>
            <a:r>
              <a:rPr lang="en-US" sz="1800" dirty="0">
                <a:latin typeface="Courier"/>
                <a:cs typeface="Courier"/>
              </a:rPr>
              <a:t>;</a:t>
            </a:r>
          </a:p>
          <a:p>
            <a:pPr algn="l"/>
            <a:r>
              <a:rPr lang="en-US" sz="1800" dirty="0">
                <a:latin typeface="Courier"/>
                <a:cs typeface="Courier"/>
              </a:rPr>
              <a:t>  return b;</a:t>
            </a:r>
          </a:p>
          <a:p>
            <a:pPr algn="l"/>
            <a:r>
              <a:rPr lang="en-US" sz="1800" dirty="0">
                <a:latin typeface="Courier"/>
                <a:cs typeface="Courier"/>
              </a:rPr>
              <a:t>}</a:t>
            </a:r>
          </a:p>
          <a:p>
            <a:pPr algn="l"/>
            <a:endParaRPr lang="en-US" sz="1800" dirty="0">
              <a:latin typeface="Courier"/>
              <a:cs typeface="Courier"/>
            </a:endParaRPr>
          </a:p>
          <a:p>
            <a:pPr algn="l"/>
            <a:r>
              <a:rPr lang="en-US" sz="1800" dirty="0" err="1">
                <a:solidFill>
                  <a:srgbClr val="008000"/>
                </a:solidFill>
                <a:latin typeface="Courier"/>
                <a:cs typeface="Courier"/>
              </a:rPr>
              <a:t>int</a:t>
            </a:r>
            <a:r>
              <a:rPr lang="en-US" sz="1800" dirty="0">
                <a:solidFill>
                  <a:srgbClr val="008000"/>
                </a:solidFill>
                <a:latin typeface="Courier"/>
                <a:cs typeface="Courier"/>
              </a:rPr>
              <a:t> </a:t>
            </a:r>
            <a:r>
              <a:rPr lang="en-US" sz="1800" dirty="0">
                <a:latin typeface="Courier"/>
                <a:cs typeface="Courier"/>
              </a:rPr>
              <a:t>main(</a:t>
            </a:r>
            <a:r>
              <a:rPr lang="en-US" sz="1800" dirty="0" err="1">
                <a:latin typeface="Courier"/>
                <a:cs typeface="Courier"/>
              </a:rPr>
              <a:t>int</a:t>
            </a:r>
            <a:r>
              <a:rPr lang="en-US" sz="1800" dirty="0">
                <a:latin typeface="Courier"/>
                <a:cs typeface="Courier"/>
              </a:rPr>
              <a:t> </a:t>
            </a:r>
            <a:r>
              <a:rPr lang="en-US" sz="1800" dirty="0" err="1">
                <a:latin typeface="Courier"/>
                <a:cs typeface="Courier"/>
              </a:rPr>
              <a:t>argc</a:t>
            </a:r>
            <a:r>
              <a:rPr lang="en-US" sz="1800" dirty="0">
                <a:latin typeface="Courier"/>
                <a:cs typeface="Courier"/>
              </a:rPr>
              <a:t>,</a:t>
            </a:r>
          </a:p>
          <a:p>
            <a:pPr algn="l"/>
            <a:r>
              <a:rPr lang="en-US" sz="1800" dirty="0">
                <a:latin typeface="Courier"/>
                <a:cs typeface="Courier"/>
              </a:rPr>
              <a:t>         char* </a:t>
            </a:r>
            <a:r>
              <a:rPr lang="en-US" sz="1800" dirty="0" err="1">
                <a:latin typeface="Courier"/>
                <a:cs typeface="Courier"/>
              </a:rPr>
              <a:t>argv</a:t>
            </a:r>
            <a:r>
              <a:rPr lang="en-US" sz="1800" dirty="0">
                <a:latin typeface="Courier"/>
                <a:cs typeface="Courier"/>
              </a:rPr>
              <a:t>[]) {</a:t>
            </a:r>
          </a:p>
          <a:p>
            <a:pPr algn="l"/>
            <a:r>
              <a:rPr lang="en-US" sz="1800" dirty="0">
                <a:latin typeface="Courier"/>
                <a:cs typeface="Courier"/>
              </a:rPr>
              <a:t>  </a:t>
            </a:r>
            <a:r>
              <a:rPr lang="en-US" sz="1800" dirty="0" err="1">
                <a:latin typeface="Courier"/>
                <a:cs typeface="Courier"/>
              </a:rPr>
              <a:t>printf</a:t>
            </a:r>
            <a:r>
              <a:rPr lang="en-US" sz="1800" dirty="0">
                <a:latin typeface="Courier"/>
                <a:cs typeface="Courier"/>
              </a:rPr>
              <a:t>(</a:t>
            </a:r>
            <a:r>
              <a:rPr lang="en-US" sz="1800" dirty="0">
                <a:solidFill>
                  <a:srgbClr val="FF0000"/>
                </a:solidFill>
                <a:latin typeface="Courier"/>
                <a:cs typeface="Courier"/>
              </a:rPr>
              <a:t>"%d\n"</a:t>
            </a:r>
            <a:r>
              <a:rPr lang="en-US" sz="1800" dirty="0">
                <a:latin typeface="Courier"/>
                <a:cs typeface="Courier"/>
              </a:rPr>
              <a:t>, foo(</a:t>
            </a:r>
            <a:r>
              <a:rPr lang="en-US" sz="1800" dirty="0">
                <a:solidFill>
                  <a:srgbClr val="FF0000"/>
                </a:solidFill>
                <a:latin typeface="Courier"/>
                <a:cs typeface="Courier"/>
              </a:rPr>
              <a:t>5</a:t>
            </a:r>
            <a:r>
              <a:rPr lang="en-US" sz="1800" dirty="0">
                <a:latin typeface="Courier"/>
                <a:cs typeface="Courier"/>
              </a:rPr>
              <a:t>));</a:t>
            </a:r>
          </a:p>
          <a:p>
            <a:pPr algn="l"/>
            <a:r>
              <a:rPr lang="en-US" sz="1800" dirty="0">
                <a:latin typeface="Courier"/>
                <a:cs typeface="Courier"/>
              </a:rPr>
              <a:t>  return 0;</a:t>
            </a:r>
          </a:p>
          <a:p>
            <a:pPr algn="l"/>
            <a:r>
              <a:rPr lang="en-US" sz="1800" dirty="0">
                <a:latin typeface="Courier"/>
                <a:cs typeface="Courier"/>
              </a:rPr>
              <a:t>}</a:t>
            </a:r>
          </a:p>
        </p:txBody>
      </p:sp>
      <p:sp>
        <p:nvSpPr>
          <p:cNvPr id="9" name="TextBox 8"/>
          <p:cNvSpPr txBox="1"/>
          <p:nvPr/>
        </p:nvSpPr>
        <p:spPr>
          <a:xfrm>
            <a:off x="4703815" y="1828800"/>
            <a:ext cx="1315985" cy="461665"/>
          </a:xfrm>
          <a:prstGeom prst="rect">
            <a:avLst/>
          </a:prstGeom>
          <a:noFill/>
        </p:spPr>
        <p:txBody>
          <a:bodyPr wrap="none" rtlCol="0">
            <a:spAutoFit/>
          </a:bodyPr>
          <a:lstStyle/>
          <a:p>
            <a:r>
              <a:rPr lang="en-US" b="1">
                <a:latin typeface="Century Gothic"/>
                <a:cs typeface="Century Gothic"/>
              </a:rPr>
              <a:t>Names:</a:t>
            </a:r>
          </a:p>
        </p:txBody>
      </p:sp>
      <p:sp>
        <p:nvSpPr>
          <p:cNvPr id="12" name="TextBox 11"/>
          <p:cNvSpPr txBox="1"/>
          <p:nvPr/>
        </p:nvSpPr>
        <p:spPr>
          <a:xfrm>
            <a:off x="5029200" y="2286000"/>
            <a:ext cx="2362200" cy="2585323"/>
          </a:xfrm>
          <a:prstGeom prst="rect">
            <a:avLst/>
          </a:prstGeom>
          <a:solidFill>
            <a:schemeClr val="bg1"/>
          </a:solidFill>
        </p:spPr>
        <p:txBody>
          <a:bodyPr wrap="square" rtlCol="0">
            <a:spAutoFit/>
          </a:bodyPr>
          <a:lstStyle/>
          <a:p>
            <a:pPr marL="342900" indent="-342900" algn="l">
              <a:buFont typeface="Arial"/>
              <a:buChar char="•"/>
            </a:pPr>
            <a:r>
              <a:rPr lang="en-US" sz="1800" dirty="0" err="1">
                <a:solidFill>
                  <a:srgbClr val="FF0000"/>
                </a:solidFill>
                <a:latin typeface="Courier"/>
                <a:cs typeface="Courier"/>
              </a:rPr>
              <a:t>incr</a:t>
            </a:r>
            <a:endParaRPr lang="en-US" sz="1800" dirty="0">
              <a:solidFill>
                <a:srgbClr val="FF0000"/>
              </a:solidFill>
              <a:latin typeface="Courier"/>
              <a:cs typeface="Courier"/>
            </a:endParaRPr>
          </a:p>
          <a:p>
            <a:pPr marL="342900" indent="-342900" algn="l">
              <a:buFont typeface="Arial"/>
              <a:buChar char="•"/>
            </a:pPr>
            <a:r>
              <a:rPr lang="en-US" sz="1800" dirty="0">
                <a:solidFill>
                  <a:srgbClr val="FF0000"/>
                </a:solidFill>
                <a:latin typeface="Courier"/>
                <a:cs typeface="Courier"/>
              </a:rPr>
              <a:t>foo</a:t>
            </a:r>
          </a:p>
          <a:p>
            <a:pPr marL="342900" indent="-342900" algn="l">
              <a:buFont typeface="Arial"/>
              <a:buChar char="•"/>
            </a:pPr>
            <a:r>
              <a:rPr lang="en-US" sz="1800" dirty="0">
                <a:latin typeface="Courier"/>
                <a:cs typeface="Courier"/>
              </a:rPr>
              <a:t>a</a:t>
            </a:r>
          </a:p>
          <a:p>
            <a:pPr marL="342900" indent="-342900" algn="l">
              <a:buFont typeface="Arial"/>
              <a:buChar char="•"/>
            </a:pPr>
            <a:r>
              <a:rPr lang="en-US" sz="1800" dirty="0" err="1">
                <a:latin typeface="Courier"/>
                <a:cs typeface="Courier"/>
              </a:rPr>
              <a:t>argc</a:t>
            </a:r>
            <a:endParaRPr lang="en-US" sz="1800" dirty="0">
              <a:latin typeface="Courier"/>
              <a:cs typeface="Courier"/>
            </a:endParaRPr>
          </a:p>
          <a:p>
            <a:pPr marL="342900" indent="-342900" algn="l">
              <a:buFont typeface="Arial"/>
              <a:buChar char="•"/>
            </a:pPr>
            <a:r>
              <a:rPr lang="en-US" sz="1800" dirty="0" err="1">
                <a:latin typeface="Courier"/>
                <a:cs typeface="Courier"/>
              </a:rPr>
              <a:t>argv</a:t>
            </a:r>
            <a:endParaRPr lang="en-US" sz="1800" dirty="0">
              <a:latin typeface="Courier"/>
              <a:cs typeface="Courier"/>
            </a:endParaRPr>
          </a:p>
          <a:p>
            <a:pPr marL="342900" indent="-342900" algn="l">
              <a:buFont typeface="Arial"/>
              <a:buChar char="•"/>
            </a:pPr>
            <a:r>
              <a:rPr lang="en-US" sz="1800" dirty="0">
                <a:latin typeface="Courier"/>
                <a:cs typeface="Courier"/>
              </a:rPr>
              <a:t>b</a:t>
            </a:r>
          </a:p>
          <a:p>
            <a:pPr marL="342900" indent="-342900" algn="l">
              <a:buFont typeface="Arial"/>
              <a:buChar char="•"/>
            </a:pPr>
            <a:r>
              <a:rPr lang="en-US" sz="1800" dirty="0">
                <a:solidFill>
                  <a:srgbClr val="FF0000"/>
                </a:solidFill>
                <a:latin typeface="Courier"/>
                <a:cs typeface="Courier"/>
              </a:rPr>
              <a:t>main</a:t>
            </a:r>
          </a:p>
          <a:p>
            <a:pPr marL="342900" indent="-342900" algn="l">
              <a:buFont typeface="Arial"/>
              <a:buChar char="•"/>
            </a:pPr>
            <a:r>
              <a:rPr lang="en-US" sz="1800" dirty="0" err="1">
                <a:solidFill>
                  <a:srgbClr val="FF0000"/>
                </a:solidFill>
                <a:latin typeface="Courier"/>
                <a:cs typeface="Courier"/>
              </a:rPr>
              <a:t>printf</a:t>
            </a:r>
            <a:endParaRPr lang="en-US" sz="1800" dirty="0">
              <a:solidFill>
                <a:srgbClr val="FF0000"/>
              </a:solidFill>
              <a:latin typeface="Courier"/>
              <a:cs typeface="Courier"/>
            </a:endParaRPr>
          </a:p>
          <a:p>
            <a:pPr marL="342900" indent="-342900">
              <a:buFont typeface="Arial"/>
              <a:buChar char="•"/>
            </a:pPr>
            <a:r>
              <a:rPr lang="en-US" sz="1800" dirty="0">
                <a:latin typeface="Courier"/>
                <a:cs typeface="Courier"/>
              </a:rPr>
              <a:t>"%d\n"</a:t>
            </a:r>
          </a:p>
        </p:txBody>
      </p:sp>
      <p:sp>
        <p:nvSpPr>
          <p:cNvPr id="8" name="TextBox 7">
            <a:extLst>
              <a:ext uri="{FF2B5EF4-FFF2-40B4-BE49-F238E27FC236}">
                <a16:creationId xmlns:a16="http://schemas.microsoft.com/office/drawing/2014/main" id="{ABD50AD7-B84E-0246-B85D-2DB4820334B6}"/>
              </a:ext>
            </a:extLst>
          </p:cNvPr>
          <p:cNvSpPr txBox="1"/>
          <p:nvPr/>
        </p:nvSpPr>
        <p:spPr>
          <a:xfrm>
            <a:off x="4495800" y="5257800"/>
            <a:ext cx="4182555" cy="646331"/>
          </a:xfrm>
          <a:prstGeom prst="rect">
            <a:avLst/>
          </a:prstGeom>
          <a:noFill/>
        </p:spPr>
        <p:txBody>
          <a:bodyPr wrap="none" rtlCol="0">
            <a:spAutoFit/>
          </a:bodyPr>
          <a:lstStyle/>
          <a:p>
            <a:r>
              <a:rPr lang="en-US" sz="1800" dirty="0">
                <a:latin typeface="Calibri" pitchFamily="34" charset="0"/>
              </a:rPr>
              <a:t>Can find this with </a:t>
            </a:r>
            <a:r>
              <a:rPr lang="en-US" sz="1800" dirty="0" err="1">
                <a:latin typeface="Courier New" panose="02070309020205020404" pitchFamily="49" charset="0"/>
                <a:cs typeface="Courier New" panose="02070309020205020404" pitchFamily="49" charset="0"/>
              </a:rPr>
              <a:t>readelf</a:t>
            </a:r>
            <a:r>
              <a:rPr lang="en-US" sz="1800" dirty="0">
                <a:latin typeface="Calibri" pitchFamily="34" charset="0"/>
              </a:rPr>
              <a:t>:</a:t>
            </a:r>
          </a:p>
          <a:p>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linux</a:t>
            </a:r>
            <a:r>
              <a:rPr lang="en-US" sz="1800" dirty="0">
                <a:latin typeface="Courier New" panose="02070309020205020404" pitchFamily="49" charset="0"/>
                <a:cs typeface="Courier New" panose="02070309020205020404" pitchFamily="49" charset="0"/>
              </a:rPr>
              <a:t>&gt; </a:t>
            </a:r>
            <a:r>
              <a:rPr lang="en-US" sz="1800" dirty="0" err="1">
                <a:latin typeface="Courier New" panose="02070309020205020404" pitchFamily="49" charset="0"/>
                <a:cs typeface="Courier New" panose="02070309020205020404" pitchFamily="49" charset="0"/>
              </a:rPr>
              <a:t>readelf</a:t>
            </a:r>
            <a:r>
              <a:rPr lang="en-US" sz="1800" dirty="0">
                <a:latin typeface="Courier New" panose="02070309020205020404" pitchFamily="49" charset="0"/>
                <a:cs typeface="Courier New" panose="02070309020205020404" pitchFamily="49" charset="0"/>
              </a:rPr>
              <a:t> –s </a:t>
            </a:r>
            <a:r>
              <a:rPr lang="en-US" sz="1800" dirty="0" err="1">
                <a:latin typeface="Courier New" panose="02070309020205020404" pitchFamily="49" charset="0"/>
                <a:cs typeface="Courier New" panose="02070309020205020404" pitchFamily="49" charset="0"/>
              </a:rPr>
              <a:t>symbols.o</a:t>
            </a:r>
            <a:endParaRPr lang="en-US" sz="18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2688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Local Symbols</a:t>
            </a:r>
          </a:p>
        </p:txBody>
      </p:sp>
      <p:sp>
        <p:nvSpPr>
          <p:cNvPr id="3" name="Content Placeholder 2"/>
          <p:cNvSpPr>
            <a:spLocks noGrp="1"/>
          </p:cNvSpPr>
          <p:nvPr>
            <p:ph idx="1"/>
          </p:nvPr>
        </p:nvSpPr>
        <p:spPr>
          <a:xfrm>
            <a:off x="396875" y="1362075"/>
            <a:ext cx="7896225" cy="1228725"/>
          </a:xfrm>
        </p:spPr>
        <p:txBody>
          <a:bodyPr/>
          <a:lstStyle/>
          <a:p>
            <a:r>
              <a:rPr lang="en-US" dirty="0"/>
              <a:t>Local non-static C variables vs. local static C variables</a:t>
            </a:r>
          </a:p>
          <a:p>
            <a:pPr lvl="1"/>
            <a:r>
              <a:rPr lang="en-US" dirty="0"/>
              <a:t>Local non-static C variables: stored on the stack </a:t>
            </a:r>
          </a:p>
          <a:p>
            <a:pPr lvl="1"/>
            <a:r>
              <a:rPr lang="en-US" dirty="0"/>
              <a:t>Local static C variables: stored in either </a:t>
            </a:r>
            <a:r>
              <a:rPr lang="en-US" dirty="0">
                <a:latin typeface="Courier New"/>
                <a:cs typeface="Courier New"/>
              </a:rPr>
              <a:t>.</a:t>
            </a:r>
            <a:r>
              <a:rPr lang="en-US" dirty="0" err="1">
                <a:latin typeface="Courier New"/>
                <a:cs typeface="Courier New"/>
              </a:rPr>
              <a:t>bss</a:t>
            </a:r>
            <a:r>
              <a:rPr lang="en-US" dirty="0">
                <a:latin typeface="Courier New"/>
                <a:cs typeface="Courier New"/>
              </a:rPr>
              <a:t> </a:t>
            </a:r>
            <a:r>
              <a:rPr lang="en-US" dirty="0"/>
              <a:t>or </a:t>
            </a:r>
            <a:r>
              <a:rPr lang="en-US" dirty="0">
                <a:latin typeface="Courier New"/>
                <a:cs typeface="Courier New"/>
              </a:rPr>
              <a:t>.data</a:t>
            </a:r>
          </a:p>
        </p:txBody>
      </p:sp>
      <p:sp>
        <p:nvSpPr>
          <p:cNvPr id="4" name="Rectangle 2"/>
          <p:cNvSpPr>
            <a:spLocks noChangeArrowheads="1"/>
          </p:cNvSpPr>
          <p:nvPr/>
        </p:nvSpPr>
        <p:spPr bwMode="auto">
          <a:xfrm>
            <a:off x="481213" y="2574147"/>
            <a:ext cx="3328787" cy="4249498"/>
          </a:xfrm>
          <a:prstGeom prst="rect">
            <a:avLst/>
          </a:prstGeom>
          <a:solidFill>
            <a:srgbClr val="F7F5CD"/>
          </a:solidFill>
          <a:ln w="3240">
            <a:solidFill>
              <a:srgbClr val="000066"/>
            </a:solidFill>
            <a:miter lim="800000"/>
            <a:headEnd/>
            <a:tailEnd/>
          </a:ln>
          <a:effectLst/>
        </p:spPr>
        <p:txBody>
          <a:bodyPr wrap="square" lIns="90000" tIns="46800" rIns="90000" bIns="46800">
            <a:spAutoFit/>
          </a:bodyPr>
          <a:lstStyle/>
          <a:p>
            <a:r>
              <a:rPr lang="en-US" sz="1800">
                <a:solidFill>
                  <a:srgbClr val="000000"/>
                </a:solidFill>
                <a:latin typeface="Courier New"/>
                <a:cs typeface="Courier New"/>
              </a:rPr>
              <a:t>static </a:t>
            </a:r>
            <a:r>
              <a:rPr lang="en-US" sz="1800" err="1">
                <a:solidFill>
                  <a:srgbClr val="000000"/>
                </a:solidFill>
                <a:latin typeface="Courier New"/>
                <a:cs typeface="Courier New"/>
              </a:rPr>
              <a:t>int</a:t>
            </a:r>
            <a:r>
              <a:rPr lang="en-US" sz="1800">
                <a:solidFill>
                  <a:srgbClr val="000000"/>
                </a:solidFill>
                <a:latin typeface="Courier New"/>
                <a:cs typeface="Courier New"/>
              </a:rPr>
              <a:t> x = 15;</a:t>
            </a:r>
          </a:p>
          <a:p>
            <a:endParaRPr lang="en-US" sz="1800">
              <a:solidFill>
                <a:srgbClr val="000000"/>
              </a:solidFill>
              <a:latin typeface="Courier New"/>
              <a:cs typeface="Courier New"/>
            </a:endParaRPr>
          </a:p>
          <a:p>
            <a:r>
              <a:rPr lang="en-US" sz="1800" err="1">
                <a:solidFill>
                  <a:srgbClr val="000000"/>
                </a:solidFill>
                <a:latin typeface="Courier New"/>
                <a:cs typeface="Courier New"/>
              </a:rPr>
              <a:t>int</a:t>
            </a:r>
            <a:r>
              <a:rPr lang="en-US" sz="1800">
                <a:solidFill>
                  <a:srgbClr val="000000"/>
                </a:solidFill>
                <a:latin typeface="Courier New"/>
                <a:cs typeface="Courier New"/>
              </a:rPr>
              <a:t> f() {</a:t>
            </a:r>
          </a:p>
          <a:p>
            <a:r>
              <a:rPr lang="en-US" sz="1800">
                <a:solidFill>
                  <a:srgbClr val="000000"/>
                </a:solidFill>
                <a:latin typeface="Courier New"/>
                <a:cs typeface="Courier New"/>
              </a:rPr>
              <a:t>    static </a:t>
            </a:r>
            <a:r>
              <a:rPr lang="en-US" sz="1800" err="1">
                <a:solidFill>
                  <a:srgbClr val="000000"/>
                </a:solidFill>
                <a:latin typeface="Courier New"/>
                <a:cs typeface="Courier New"/>
              </a:rPr>
              <a:t>int</a:t>
            </a:r>
            <a:r>
              <a:rPr lang="en-US" sz="1800">
                <a:solidFill>
                  <a:srgbClr val="000000"/>
                </a:solidFill>
                <a:latin typeface="Courier New"/>
                <a:cs typeface="Courier New"/>
              </a:rPr>
              <a:t> x = 17;</a:t>
            </a:r>
          </a:p>
          <a:p>
            <a:r>
              <a:rPr lang="en-US" sz="1800">
                <a:solidFill>
                  <a:srgbClr val="000000"/>
                </a:solidFill>
                <a:latin typeface="Courier New"/>
                <a:cs typeface="Courier New"/>
              </a:rPr>
              <a:t>    return x++;</a:t>
            </a:r>
          </a:p>
          <a:p>
            <a:r>
              <a:rPr lang="en-US" sz="1800">
                <a:solidFill>
                  <a:srgbClr val="000000"/>
                </a:solidFill>
                <a:latin typeface="Courier New"/>
                <a:cs typeface="Courier New"/>
              </a:rPr>
              <a:t>}</a:t>
            </a:r>
          </a:p>
          <a:p>
            <a:endParaRPr lang="en-US" sz="1800">
              <a:solidFill>
                <a:srgbClr val="000000"/>
              </a:solidFill>
              <a:latin typeface="Courier New"/>
              <a:cs typeface="Courier New"/>
            </a:endParaRPr>
          </a:p>
          <a:p>
            <a:r>
              <a:rPr lang="en-US" sz="1800" err="1">
                <a:solidFill>
                  <a:srgbClr val="000000"/>
                </a:solidFill>
                <a:latin typeface="Courier New"/>
                <a:cs typeface="Courier New"/>
              </a:rPr>
              <a:t>int</a:t>
            </a:r>
            <a:r>
              <a:rPr lang="en-US" sz="1800">
                <a:solidFill>
                  <a:srgbClr val="000000"/>
                </a:solidFill>
                <a:latin typeface="Courier New"/>
                <a:cs typeface="Courier New"/>
              </a:rPr>
              <a:t> g() {</a:t>
            </a:r>
          </a:p>
          <a:p>
            <a:r>
              <a:rPr lang="en-US" sz="1800">
                <a:solidFill>
                  <a:srgbClr val="000000"/>
                </a:solidFill>
                <a:latin typeface="Courier New"/>
                <a:cs typeface="Courier New"/>
              </a:rPr>
              <a:t>    static </a:t>
            </a:r>
            <a:r>
              <a:rPr lang="en-US" sz="1800" err="1">
                <a:solidFill>
                  <a:srgbClr val="000000"/>
                </a:solidFill>
                <a:latin typeface="Courier New"/>
                <a:cs typeface="Courier New"/>
              </a:rPr>
              <a:t>int</a:t>
            </a:r>
            <a:r>
              <a:rPr lang="en-US" sz="1800">
                <a:solidFill>
                  <a:srgbClr val="000000"/>
                </a:solidFill>
                <a:latin typeface="Courier New"/>
                <a:cs typeface="Courier New"/>
              </a:rPr>
              <a:t> x = 19;</a:t>
            </a:r>
          </a:p>
          <a:p>
            <a:r>
              <a:rPr lang="en-US" sz="1800">
                <a:solidFill>
                  <a:srgbClr val="000000"/>
                </a:solidFill>
                <a:latin typeface="Courier New"/>
                <a:cs typeface="Courier New"/>
              </a:rPr>
              <a:t>    return x += 14;</a:t>
            </a:r>
          </a:p>
          <a:p>
            <a:r>
              <a:rPr lang="en-US" sz="1800">
                <a:solidFill>
                  <a:srgbClr val="000000"/>
                </a:solidFill>
                <a:latin typeface="Courier New"/>
                <a:cs typeface="Courier New"/>
              </a:rPr>
              <a:t>}</a:t>
            </a:r>
          </a:p>
          <a:p>
            <a:endParaRPr lang="en-US" sz="1800">
              <a:solidFill>
                <a:srgbClr val="000000"/>
              </a:solidFill>
              <a:latin typeface="Courier New"/>
              <a:cs typeface="Courier New"/>
            </a:endParaRPr>
          </a:p>
          <a:p>
            <a:r>
              <a:rPr lang="en-US" sz="1800" err="1">
                <a:solidFill>
                  <a:srgbClr val="000000"/>
                </a:solidFill>
                <a:latin typeface="Courier New"/>
                <a:cs typeface="Courier New"/>
              </a:rPr>
              <a:t>int</a:t>
            </a:r>
            <a:r>
              <a:rPr lang="en-US" sz="1800">
                <a:solidFill>
                  <a:srgbClr val="000000"/>
                </a:solidFill>
                <a:latin typeface="Courier New"/>
                <a:cs typeface="Courier New"/>
              </a:rPr>
              <a:t> h() {</a:t>
            </a:r>
          </a:p>
          <a:p>
            <a:r>
              <a:rPr lang="en-US" sz="1800">
                <a:solidFill>
                  <a:srgbClr val="000000"/>
                </a:solidFill>
                <a:latin typeface="Courier New"/>
                <a:cs typeface="Courier New"/>
              </a:rPr>
              <a:t>    return x += 27;</a:t>
            </a:r>
          </a:p>
          <a:p>
            <a:r>
              <a:rPr lang="en-US" sz="1800">
                <a:solidFill>
                  <a:srgbClr val="000000"/>
                </a:solidFill>
                <a:latin typeface="Courier New"/>
                <a:cs typeface="Courier New"/>
              </a:rPr>
              <a:t>}</a:t>
            </a:r>
          </a:p>
        </p:txBody>
      </p:sp>
      <p:sp>
        <p:nvSpPr>
          <p:cNvPr id="5" name="TextBox 4"/>
          <p:cNvSpPr txBox="1"/>
          <p:nvPr/>
        </p:nvSpPr>
        <p:spPr>
          <a:xfrm>
            <a:off x="4267200" y="3505200"/>
            <a:ext cx="4343400" cy="1938992"/>
          </a:xfrm>
          <a:prstGeom prst="rect">
            <a:avLst/>
          </a:prstGeom>
          <a:noFill/>
        </p:spPr>
        <p:txBody>
          <a:bodyPr wrap="square" rtlCol="0">
            <a:spAutoFit/>
          </a:bodyPr>
          <a:lstStyle/>
          <a:p>
            <a:r>
              <a:rPr lang="en-US" sz="2000">
                <a:latin typeface="Calibri" pitchFamily="34" charset="0"/>
              </a:rPr>
              <a:t>Compiler allocates space in </a:t>
            </a:r>
            <a:r>
              <a:rPr lang="en-US" sz="2000">
                <a:latin typeface="Courier New"/>
                <a:cs typeface="Courier New"/>
              </a:rPr>
              <a:t>.data </a:t>
            </a:r>
            <a:r>
              <a:rPr lang="en-US" sz="2000">
                <a:latin typeface="Calibri" pitchFamily="34" charset="0"/>
              </a:rPr>
              <a:t>for each definition of </a:t>
            </a:r>
            <a:r>
              <a:rPr lang="en-US" sz="2000">
                <a:latin typeface="Courier New"/>
                <a:cs typeface="Courier New"/>
              </a:rPr>
              <a:t>x</a:t>
            </a:r>
          </a:p>
          <a:p>
            <a:endParaRPr lang="en-US" sz="2000">
              <a:latin typeface="Calibri" pitchFamily="34" charset="0"/>
            </a:endParaRPr>
          </a:p>
          <a:p>
            <a:r>
              <a:rPr lang="en-US" sz="2000">
                <a:latin typeface="Calibri" pitchFamily="34" charset="0"/>
              </a:rPr>
              <a:t>Creates local symbols in the symbol table with unique names, e.g., </a:t>
            </a:r>
            <a:r>
              <a:rPr lang="en-US" sz="2000">
                <a:latin typeface="Courier New"/>
                <a:cs typeface="Courier New"/>
              </a:rPr>
              <a:t>x</a:t>
            </a:r>
            <a:r>
              <a:rPr lang="en-US" sz="2000">
                <a:latin typeface="Calibri" pitchFamily="34" charset="0"/>
              </a:rPr>
              <a:t>, </a:t>
            </a:r>
            <a:r>
              <a:rPr lang="en-US" sz="2000">
                <a:latin typeface="Courier New"/>
                <a:cs typeface="Courier New"/>
              </a:rPr>
              <a:t>x.1721</a:t>
            </a:r>
            <a:r>
              <a:rPr lang="en-US" sz="2000">
                <a:latin typeface="Calibri" pitchFamily="34" charset="0"/>
              </a:rPr>
              <a:t> and </a:t>
            </a:r>
            <a:r>
              <a:rPr lang="en-US" sz="2000">
                <a:latin typeface="Courier New"/>
                <a:cs typeface="Courier New"/>
              </a:rPr>
              <a:t>x.1724</a:t>
            </a:r>
            <a:r>
              <a:rPr lang="en-US" sz="2000">
                <a:latin typeface="Calibri" pitchFamily="34" charset="0"/>
              </a:rPr>
              <a:t>.</a:t>
            </a:r>
          </a:p>
        </p:txBody>
      </p:sp>
      <p:sp>
        <p:nvSpPr>
          <p:cNvPr id="6" name="Rectangle 3"/>
          <p:cNvSpPr>
            <a:spLocks noChangeArrowheads="1"/>
          </p:cNvSpPr>
          <p:nvPr/>
        </p:nvSpPr>
        <p:spPr bwMode="auto">
          <a:xfrm>
            <a:off x="1621392" y="6478338"/>
            <a:ext cx="2175470" cy="357663"/>
          </a:xfrm>
          <a:prstGeom prst="rect">
            <a:avLst/>
          </a:prstGeom>
          <a:noFill/>
          <a:ln w="3240">
            <a:noFill/>
            <a:miter lim="800000"/>
            <a:headEnd/>
            <a:tailEnd/>
          </a:ln>
          <a:effectLst/>
        </p:spPr>
        <p:txBody>
          <a:bodyPr wrap="non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a:solidFill>
                  <a:schemeClr val="tx1">
                    <a:lumMod val="50000"/>
                    <a:lumOff val="50000"/>
                  </a:schemeClr>
                </a:solidFill>
                <a:latin typeface="Courier New" pitchFamily="49" charset="0"/>
                <a:ea typeface="msgothic" charset="0"/>
                <a:cs typeface="msgothic" charset="0"/>
              </a:rPr>
              <a:t>static-</a:t>
            </a:r>
            <a:r>
              <a:rPr lang="en-GB" sz="1800" b="1" i="1" err="1">
                <a:solidFill>
                  <a:schemeClr val="tx1">
                    <a:lumMod val="50000"/>
                    <a:lumOff val="50000"/>
                  </a:schemeClr>
                </a:solidFill>
                <a:latin typeface="Courier New" pitchFamily="49" charset="0"/>
                <a:ea typeface="msgothic" charset="0"/>
                <a:cs typeface="msgothic" charset="0"/>
              </a:rPr>
              <a:t>local.c</a:t>
            </a:r>
            <a:endParaRPr lang="en-GB" sz="1800" b="1" i="1">
              <a:solidFill>
                <a:schemeClr val="tx1">
                  <a:lumMod val="50000"/>
                  <a:lumOff val="50000"/>
                </a:schemeClr>
              </a:solidFill>
              <a:latin typeface="Courier New" pitchFamily="49" charset="0"/>
              <a:ea typeface="msgothic" charset="0"/>
              <a:cs typeface="msgothic" charset="0"/>
            </a:endParaRPr>
          </a:p>
        </p:txBody>
      </p:sp>
    </p:spTree>
    <p:extLst>
      <p:ext uri="{BB962C8B-B14F-4D97-AF65-F5344CB8AC3E}">
        <p14:creationId xmlns:p14="http://schemas.microsoft.com/office/powerpoint/2010/main" val="295658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idx="4294967295"/>
          </p:nvPr>
        </p:nvSpPr>
        <p:spPr>
          <a:xfrm>
            <a:off x="440266" y="436562"/>
            <a:ext cx="8716962" cy="78263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How Linker Resolves Duplicate Symbol Definitions</a:t>
            </a:r>
          </a:p>
        </p:txBody>
      </p:sp>
      <p:sp>
        <p:nvSpPr>
          <p:cNvPr id="24578" name="Rectangle 2"/>
          <p:cNvSpPr>
            <a:spLocks noGrp="1" noChangeArrowheads="1"/>
          </p:cNvSpPr>
          <p:nvPr>
            <p:ph type="body" idx="1"/>
          </p:nvPr>
        </p:nvSpPr>
        <p:spPr>
          <a:xfrm>
            <a:off x="455613" y="1754188"/>
            <a:ext cx="8307387" cy="1446212"/>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Program symbols are either </a:t>
            </a:r>
            <a:r>
              <a:rPr lang="en-GB" i="1" dirty="0"/>
              <a:t>strong</a:t>
            </a:r>
            <a:r>
              <a:rPr lang="en-GB" dirty="0"/>
              <a:t> or </a:t>
            </a:r>
            <a:r>
              <a:rPr lang="en-GB" i="1" dirty="0"/>
              <a:t>weak</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i="1" dirty="0">
                <a:solidFill>
                  <a:srgbClr val="C00000"/>
                </a:solidFill>
              </a:rPr>
              <a:t>Strong</a:t>
            </a:r>
            <a:r>
              <a:rPr lang="en-GB" dirty="0"/>
              <a:t>: procedures and initialized </a:t>
            </a:r>
            <a:r>
              <a:rPr lang="en-GB" dirty="0" err="1"/>
              <a:t>globals</a:t>
            </a:r>
            <a:endParaRPr lang="en-GB" dirty="0"/>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i="1" dirty="0">
                <a:solidFill>
                  <a:srgbClr val="C00000"/>
                </a:solidFill>
              </a:rPr>
              <a:t>Weak</a:t>
            </a:r>
            <a:r>
              <a:rPr lang="en-GB" dirty="0"/>
              <a:t>: uninitialized </a:t>
            </a:r>
            <a:r>
              <a:rPr lang="en-GB" dirty="0" err="1"/>
              <a:t>globals</a:t>
            </a:r>
            <a:endParaRPr lang="en-GB" dirty="0"/>
          </a:p>
          <a:p>
            <a:pPr lvl="2">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Or ones declared with specifier </a:t>
            </a:r>
            <a:r>
              <a:rPr lang="en-GB" b="1" dirty="0">
                <a:latin typeface="Courier New" charset="0"/>
                <a:ea typeface="Courier New" charset="0"/>
                <a:cs typeface="Courier New" charset="0"/>
              </a:rPr>
              <a:t>extern</a:t>
            </a:r>
          </a:p>
        </p:txBody>
      </p:sp>
      <p:sp>
        <p:nvSpPr>
          <p:cNvPr id="24579" name="Rectangle 3"/>
          <p:cNvSpPr>
            <a:spLocks noChangeArrowheads="1"/>
          </p:cNvSpPr>
          <p:nvPr/>
        </p:nvSpPr>
        <p:spPr bwMode="auto">
          <a:xfrm>
            <a:off x="2470150" y="3893119"/>
            <a:ext cx="1560340" cy="1136081"/>
          </a:xfrm>
          <a:prstGeom prst="rect">
            <a:avLst/>
          </a:prstGeom>
          <a:solidFill>
            <a:srgbClr val="F6F5BD"/>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latin typeface="Courier New" pitchFamily="49" charset="0"/>
                <a:ea typeface="msgothic" charset="0"/>
                <a:cs typeface="msgothic" charset="0"/>
              </a:rPr>
              <a:t>int foo=5;</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b="1">
              <a:latin typeface="Courier New" pitchFamily="49" charset="0"/>
              <a:ea typeface="msgothic" charset="0"/>
              <a:cs typeface="msgothic"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latin typeface="Courier New" pitchFamily="49" charset="0"/>
                <a:ea typeface="msgothic" charset="0"/>
                <a:cs typeface="msgothic" charset="0"/>
              </a:rPr>
              <a:t>p1()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latin typeface="Courier New" pitchFamily="49" charset="0"/>
                <a:ea typeface="msgothic" charset="0"/>
                <a:cs typeface="msgothic" charset="0"/>
              </a:rPr>
              <a:t>}</a:t>
            </a:r>
          </a:p>
        </p:txBody>
      </p:sp>
      <p:sp>
        <p:nvSpPr>
          <p:cNvPr id="24580" name="Rectangle 4"/>
          <p:cNvSpPr>
            <a:spLocks noChangeArrowheads="1"/>
          </p:cNvSpPr>
          <p:nvPr/>
        </p:nvSpPr>
        <p:spPr bwMode="auto">
          <a:xfrm>
            <a:off x="4981575" y="3893119"/>
            <a:ext cx="1284624" cy="1136081"/>
          </a:xfrm>
          <a:prstGeom prst="rect">
            <a:avLst/>
          </a:prstGeom>
          <a:solidFill>
            <a:srgbClr val="F6F5BD"/>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latin typeface="Courier New" pitchFamily="49" charset="0"/>
                <a:ea typeface="msgothic" charset="0"/>
                <a:cs typeface="msgothic" charset="0"/>
              </a:rPr>
              <a:t>int foo;</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b="1">
              <a:latin typeface="Courier New" pitchFamily="49" charset="0"/>
              <a:ea typeface="msgothic" charset="0"/>
              <a:cs typeface="msgothic"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latin typeface="Courier New" pitchFamily="49" charset="0"/>
                <a:ea typeface="msgothic" charset="0"/>
                <a:cs typeface="msgothic" charset="0"/>
              </a:rPr>
              <a:t>p2()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latin typeface="Courier New" pitchFamily="49" charset="0"/>
                <a:ea typeface="msgothic" charset="0"/>
                <a:cs typeface="msgothic" charset="0"/>
              </a:rPr>
              <a:t>}</a:t>
            </a:r>
          </a:p>
        </p:txBody>
      </p:sp>
      <p:sp>
        <p:nvSpPr>
          <p:cNvPr id="24581" name="Rectangle 5"/>
          <p:cNvSpPr>
            <a:spLocks noChangeArrowheads="1"/>
          </p:cNvSpPr>
          <p:nvPr/>
        </p:nvSpPr>
        <p:spPr bwMode="auto">
          <a:xfrm>
            <a:off x="2462213" y="3523232"/>
            <a:ext cx="717550" cy="354012"/>
          </a:xfrm>
          <a:prstGeom prst="rect">
            <a:avLst/>
          </a:prstGeom>
          <a:noFill/>
          <a:ln w="3240">
            <a:solidFill>
              <a:srgbClr val="FFFFFF"/>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Courier New" pitchFamily="49" charset="0"/>
                <a:ea typeface="msgothic" charset="0"/>
                <a:cs typeface="msgothic" charset="0"/>
              </a:rPr>
              <a:t>p1.c</a:t>
            </a:r>
          </a:p>
        </p:txBody>
      </p:sp>
      <p:sp>
        <p:nvSpPr>
          <p:cNvPr id="24582" name="Rectangle 6"/>
          <p:cNvSpPr>
            <a:spLocks noChangeArrowheads="1"/>
          </p:cNvSpPr>
          <p:nvPr/>
        </p:nvSpPr>
        <p:spPr bwMode="auto">
          <a:xfrm>
            <a:off x="4976813" y="3523232"/>
            <a:ext cx="717550" cy="354012"/>
          </a:xfrm>
          <a:prstGeom prst="rect">
            <a:avLst/>
          </a:prstGeom>
          <a:noFill/>
          <a:ln w="3240">
            <a:solidFill>
              <a:srgbClr val="FFFFFF"/>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Courier New" pitchFamily="49" charset="0"/>
                <a:ea typeface="msgothic" charset="0"/>
                <a:cs typeface="msgothic" charset="0"/>
              </a:rPr>
              <a:t>p2.c</a:t>
            </a:r>
          </a:p>
        </p:txBody>
      </p:sp>
      <p:sp>
        <p:nvSpPr>
          <p:cNvPr id="24583" name="Text Box 7"/>
          <p:cNvSpPr txBox="1">
            <a:spLocks noChangeArrowheads="1"/>
          </p:cNvSpPr>
          <p:nvPr/>
        </p:nvSpPr>
        <p:spPr bwMode="auto">
          <a:xfrm>
            <a:off x="7242175" y="4391593"/>
            <a:ext cx="785513" cy="3659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990000"/>
                </a:solidFill>
                <a:latin typeface="Calibri" pitchFamily="34" charset="0"/>
                <a:ea typeface="msgothic" charset="0"/>
                <a:cs typeface="msgothic" charset="0"/>
              </a:rPr>
              <a:t>strong</a:t>
            </a:r>
          </a:p>
        </p:txBody>
      </p:sp>
      <p:sp>
        <p:nvSpPr>
          <p:cNvPr id="24584" name="Line 8"/>
          <p:cNvSpPr>
            <a:spLocks noChangeShapeType="1"/>
          </p:cNvSpPr>
          <p:nvPr/>
        </p:nvSpPr>
        <p:spPr bwMode="auto">
          <a:xfrm flipH="1">
            <a:off x="6327775" y="4572000"/>
            <a:ext cx="917575" cy="1588"/>
          </a:xfrm>
          <a:prstGeom prst="line">
            <a:avLst/>
          </a:prstGeom>
          <a:noFill/>
          <a:ln w="25560">
            <a:solidFill>
              <a:srgbClr val="990000"/>
            </a:solidFill>
            <a:miter lim="800000"/>
            <a:headEnd/>
            <a:tailEnd type="triangle" w="med" len="med"/>
          </a:ln>
          <a:effectLst/>
        </p:spPr>
        <p:txBody>
          <a:bodyPr/>
          <a:lstStyle/>
          <a:p>
            <a:endParaRPr lang="en-US">
              <a:solidFill>
                <a:srgbClr val="990000"/>
              </a:solidFill>
            </a:endParaRPr>
          </a:p>
        </p:txBody>
      </p:sp>
      <p:sp>
        <p:nvSpPr>
          <p:cNvPr id="24585" name="Text Box 9"/>
          <p:cNvSpPr txBox="1">
            <a:spLocks noChangeArrowheads="1"/>
          </p:cNvSpPr>
          <p:nvPr/>
        </p:nvSpPr>
        <p:spPr bwMode="auto">
          <a:xfrm>
            <a:off x="7242175" y="3883594"/>
            <a:ext cx="691321" cy="3659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990000"/>
                </a:solidFill>
                <a:latin typeface="Calibri" pitchFamily="34" charset="0"/>
                <a:ea typeface="msgothic" charset="0"/>
                <a:cs typeface="msgothic" charset="0"/>
              </a:rPr>
              <a:t>weak</a:t>
            </a:r>
          </a:p>
        </p:txBody>
      </p:sp>
      <p:sp>
        <p:nvSpPr>
          <p:cNvPr id="24586" name="Line 10"/>
          <p:cNvSpPr>
            <a:spLocks noChangeShapeType="1"/>
          </p:cNvSpPr>
          <p:nvPr/>
        </p:nvSpPr>
        <p:spPr bwMode="auto">
          <a:xfrm flipH="1">
            <a:off x="6324600" y="4070877"/>
            <a:ext cx="917575" cy="1588"/>
          </a:xfrm>
          <a:prstGeom prst="line">
            <a:avLst/>
          </a:prstGeom>
          <a:noFill/>
          <a:ln w="25560">
            <a:solidFill>
              <a:srgbClr val="990000"/>
            </a:solidFill>
            <a:miter lim="800000"/>
            <a:headEnd/>
            <a:tailEnd type="triangle" w="med" len="med"/>
          </a:ln>
          <a:effectLst/>
        </p:spPr>
        <p:txBody>
          <a:bodyPr/>
          <a:lstStyle/>
          <a:p>
            <a:endParaRPr lang="en-US">
              <a:solidFill>
                <a:srgbClr val="990000"/>
              </a:solidFill>
            </a:endParaRPr>
          </a:p>
        </p:txBody>
      </p:sp>
      <p:sp>
        <p:nvSpPr>
          <p:cNvPr id="24587" name="Text Box 11"/>
          <p:cNvSpPr txBox="1">
            <a:spLocks noChangeArrowheads="1"/>
          </p:cNvSpPr>
          <p:nvPr/>
        </p:nvSpPr>
        <p:spPr bwMode="auto">
          <a:xfrm>
            <a:off x="704850" y="4431282"/>
            <a:ext cx="785513" cy="3659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990000"/>
                </a:solidFill>
                <a:latin typeface="Calibri" pitchFamily="34" charset="0"/>
                <a:ea typeface="msgothic" charset="0"/>
                <a:cs typeface="msgothic" charset="0"/>
              </a:rPr>
              <a:t>strong</a:t>
            </a:r>
          </a:p>
        </p:txBody>
      </p:sp>
      <p:sp>
        <p:nvSpPr>
          <p:cNvPr id="24588" name="Line 12"/>
          <p:cNvSpPr>
            <a:spLocks noChangeShapeType="1"/>
          </p:cNvSpPr>
          <p:nvPr/>
        </p:nvSpPr>
        <p:spPr bwMode="auto">
          <a:xfrm flipH="1">
            <a:off x="1520825" y="4645594"/>
            <a:ext cx="917575" cy="1588"/>
          </a:xfrm>
          <a:prstGeom prst="line">
            <a:avLst/>
          </a:prstGeom>
          <a:noFill/>
          <a:ln w="25560">
            <a:solidFill>
              <a:srgbClr val="990000"/>
            </a:solidFill>
            <a:miter lim="800000"/>
            <a:headEnd type="triangle" w="med" len="med"/>
            <a:tailEnd/>
          </a:ln>
          <a:effectLst/>
        </p:spPr>
        <p:txBody>
          <a:bodyPr/>
          <a:lstStyle/>
          <a:p>
            <a:endParaRPr lang="en-US"/>
          </a:p>
        </p:txBody>
      </p:sp>
      <p:sp>
        <p:nvSpPr>
          <p:cNvPr id="24589" name="Text Box 13"/>
          <p:cNvSpPr txBox="1">
            <a:spLocks noChangeArrowheads="1"/>
          </p:cNvSpPr>
          <p:nvPr/>
        </p:nvSpPr>
        <p:spPr bwMode="auto">
          <a:xfrm>
            <a:off x="704850" y="3889415"/>
            <a:ext cx="785513" cy="3659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990000"/>
                </a:solidFill>
                <a:latin typeface="Calibri" pitchFamily="34" charset="0"/>
                <a:ea typeface="msgothic" charset="0"/>
                <a:cs typeface="msgothic" charset="0"/>
              </a:rPr>
              <a:t>strong</a:t>
            </a:r>
          </a:p>
        </p:txBody>
      </p:sp>
      <p:sp>
        <p:nvSpPr>
          <p:cNvPr id="24590" name="Line 14"/>
          <p:cNvSpPr>
            <a:spLocks noChangeShapeType="1"/>
          </p:cNvSpPr>
          <p:nvPr/>
        </p:nvSpPr>
        <p:spPr bwMode="auto">
          <a:xfrm flipH="1">
            <a:off x="1520825" y="4072468"/>
            <a:ext cx="917575" cy="1588"/>
          </a:xfrm>
          <a:prstGeom prst="line">
            <a:avLst/>
          </a:prstGeom>
          <a:noFill/>
          <a:ln w="25560">
            <a:solidFill>
              <a:srgbClr val="990000"/>
            </a:solidFill>
            <a:miter lim="800000"/>
            <a:headEnd type="triangle" w="med" len="med"/>
            <a:tailEnd/>
          </a:ln>
          <a:effectLst/>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58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58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58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P spid="24584" grpId="0" animBg="1"/>
      <p:bldP spid="24585" grpId="0"/>
      <p:bldP spid="24586" grpId="0" animBg="1"/>
      <p:bldP spid="24587" grpId="0"/>
      <p:bldP spid="24588" grpId="0" animBg="1"/>
      <p:bldP spid="24589" grpId="0"/>
      <p:bldP spid="2459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idx="4294967295"/>
          </p:nvPr>
        </p:nvSpPr>
        <p:spPr>
          <a:xfrm>
            <a:off x="379412" y="436562"/>
            <a:ext cx="8716962" cy="78263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Linker’s Symbol Rules</a:t>
            </a:r>
          </a:p>
        </p:txBody>
      </p:sp>
      <p:sp>
        <p:nvSpPr>
          <p:cNvPr id="25602" name="Rectangle 2"/>
          <p:cNvSpPr>
            <a:spLocks noGrp="1" noChangeArrowheads="1"/>
          </p:cNvSpPr>
          <p:nvPr>
            <p:ph type="body" idx="1"/>
          </p:nvPr>
        </p:nvSpPr>
        <p:spPr>
          <a:xfrm>
            <a:off x="381000" y="1371600"/>
            <a:ext cx="8307387" cy="5224462"/>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a:t>Rule 1: Multiple strong symbols are not allowed</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a:t>Each item can be defined only once</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a:t>Otherwise: Linker error</a:t>
            </a:r>
          </a:p>
          <a:p>
            <a:pPr>
              <a:buFont typeface="Wingdings"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a:t>Rule 2: Given a strong symbol and multiple weak symbols, choose the strong symbol</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a:t>References to the weak symbol resolve to the strong symbol</a:t>
            </a:r>
          </a:p>
          <a:p>
            <a:pPr>
              <a:buFont typeface="Wingdings"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a:t>Rule 3: If there are multiple weak symbols, pick an arbitrary one</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a:t>Can override this with </a:t>
            </a:r>
            <a:r>
              <a:rPr lang="en-GB" b="1" err="1">
                <a:latin typeface="Courier New" pitchFamily="49" charset="0"/>
              </a:rPr>
              <a:t>gcc</a:t>
            </a:r>
            <a:r>
              <a:rPr lang="en-GB" b="1">
                <a:latin typeface="Courier New" pitchFamily="49" charset="0"/>
              </a:rPr>
              <a:t> –</a:t>
            </a:r>
            <a:r>
              <a:rPr lang="en-GB" b="1" err="1">
                <a:latin typeface="Courier New" pitchFamily="49" charset="0"/>
              </a:rPr>
              <a:t>fno</a:t>
            </a:r>
            <a:r>
              <a:rPr lang="en-GB" b="1">
                <a:latin typeface="Courier New" pitchFamily="49" charset="0"/>
              </a:rPr>
              <a:t>-common</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a:latin typeface="Courier New" pitchFamily="49" charset="0"/>
            </a:endParaRP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a:t>Puzzles on the next slide</a:t>
            </a:r>
          </a:p>
          <a:p>
            <a:pPr>
              <a:buFont typeface="Wingdings"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2">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60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60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a:ln>
            <a:noFill/>
          </a:ln>
        </p:spPr>
        <p:txBody>
          <a:bodyPr/>
          <a:lstStyle/>
          <a:p>
            <a:r>
              <a:rPr lang="en-US" dirty="0"/>
              <a:t>Linking</a:t>
            </a:r>
          </a:p>
          <a:p>
            <a:pPr lvl="1"/>
            <a:r>
              <a:rPr lang="en-US" dirty="0">
                <a:solidFill>
                  <a:srgbClr val="000000"/>
                </a:solidFill>
              </a:rPr>
              <a:t>Motivation</a:t>
            </a:r>
          </a:p>
          <a:p>
            <a:pPr lvl="1"/>
            <a:r>
              <a:rPr lang="en-US" dirty="0">
                <a:solidFill>
                  <a:srgbClr val="000000"/>
                </a:solidFill>
              </a:rPr>
              <a:t>What it does</a:t>
            </a:r>
          </a:p>
          <a:p>
            <a:pPr lvl="1"/>
            <a:r>
              <a:rPr lang="en-US" dirty="0">
                <a:solidFill>
                  <a:srgbClr val="000000"/>
                </a:solidFill>
              </a:rPr>
              <a:t>How it works</a:t>
            </a:r>
          </a:p>
          <a:p>
            <a:pPr lvl="1"/>
            <a:r>
              <a:rPr lang="en-US" dirty="0">
                <a:solidFill>
                  <a:srgbClr val="000000"/>
                </a:solidFill>
              </a:rPr>
              <a:t>Dynamic linking</a:t>
            </a:r>
          </a:p>
          <a:p>
            <a:r>
              <a:rPr lang="en-US" dirty="0"/>
              <a:t>Case study: Library </a:t>
            </a:r>
            <a:r>
              <a:rPr lang="en-US" dirty="0" err="1"/>
              <a:t>interpositioning</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a:off x="0" y="3962400"/>
            <a:ext cx="9144000" cy="1103841"/>
          </a:xfrm>
          <a:prstGeom prst="rect">
            <a:avLst/>
          </a:prstGeom>
          <a:solidFill>
            <a:schemeClr val="bg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latin typeface="Calibri" pitchFamily="34" charset="0"/>
            </a:endParaRPr>
          </a:p>
        </p:txBody>
      </p:sp>
      <p:sp>
        <p:nvSpPr>
          <p:cNvPr id="24" name="Rectangle 23"/>
          <p:cNvSpPr/>
          <p:nvPr/>
        </p:nvSpPr>
        <p:spPr bwMode="auto">
          <a:xfrm>
            <a:off x="0" y="1879599"/>
            <a:ext cx="9144000" cy="1098550"/>
          </a:xfrm>
          <a:prstGeom prst="rect">
            <a:avLst/>
          </a:prstGeom>
          <a:solidFill>
            <a:schemeClr val="bg2">
              <a:lumMod val="20000"/>
              <a:lumOff val="80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latin typeface="Calibri" pitchFamily="34" charset="0"/>
            </a:endParaRPr>
          </a:p>
        </p:txBody>
      </p:sp>
      <p:sp>
        <p:nvSpPr>
          <p:cNvPr id="26625" name="Rectangle 1"/>
          <p:cNvSpPr>
            <a:spLocks noGrp="1" noChangeArrowheads="1"/>
          </p:cNvSpPr>
          <p:nvPr>
            <p:ph type="title" idx="4294967295"/>
          </p:nvPr>
        </p:nvSpPr>
        <p:spPr>
          <a:xfrm>
            <a:off x="427038" y="284162"/>
            <a:ext cx="8716962" cy="78263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Linker Puzzles</a:t>
            </a:r>
          </a:p>
        </p:txBody>
      </p:sp>
      <p:sp>
        <p:nvSpPr>
          <p:cNvPr id="26626" name="Text Box 2"/>
          <p:cNvSpPr txBox="1">
            <a:spLocks noChangeArrowheads="1"/>
          </p:cNvSpPr>
          <p:nvPr/>
        </p:nvSpPr>
        <p:spPr bwMode="auto">
          <a:xfrm>
            <a:off x="533400" y="2165350"/>
            <a:ext cx="1045777" cy="557461"/>
          </a:xfrm>
          <a:prstGeom prst="rect">
            <a:avLst/>
          </a:prstGeom>
          <a:solidFill>
            <a:srgbClr val="F6F5BD"/>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int x;</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p1() {}</a:t>
            </a:r>
          </a:p>
        </p:txBody>
      </p:sp>
      <p:sp>
        <p:nvSpPr>
          <p:cNvPr id="26627" name="Text Box 3"/>
          <p:cNvSpPr txBox="1">
            <a:spLocks noChangeArrowheads="1"/>
          </p:cNvSpPr>
          <p:nvPr/>
        </p:nvSpPr>
        <p:spPr bwMode="auto">
          <a:xfrm>
            <a:off x="1983961" y="2165350"/>
            <a:ext cx="1045777" cy="557461"/>
          </a:xfrm>
          <a:prstGeom prst="rect">
            <a:avLst/>
          </a:prstGeom>
          <a:solidFill>
            <a:srgbClr val="F6F5BD"/>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int x;</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p2() {}</a:t>
            </a:r>
          </a:p>
        </p:txBody>
      </p:sp>
      <p:sp>
        <p:nvSpPr>
          <p:cNvPr id="26628" name="Text Box 4"/>
          <p:cNvSpPr txBox="1">
            <a:spLocks noChangeArrowheads="1"/>
          </p:cNvSpPr>
          <p:nvPr/>
        </p:nvSpPr>
        <p:spPr bwMode="auto">
          <a:xfrm>
            <a:off x="533400" y="3079750"/>
            <a:ext cx="1045777" cy="788935"/>
          </a:xfrm>
          <a:prstGeom prst="rect">
            <a:avLst/>
          </a:prstGeom>
          <a:solidFill>
            <a:srgbClr val="F6F5BD"/>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int x;</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int y;</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p1() {}</a:t>
            </a:r>
          </a:p>
        </p:txBody>
      </p:sp>
      <p:sp>
        <p:nvSpPr>
          <p:cNvPr id="26629" name="Text Box 5"/>
          <p:cNvSpPr txBox="1">
            <a:spLocks noChangeArrowheads="1"/>
          </p:cNvSpPr>
          <p:nvPr/>
        </p:nvSpPr>
        <p:spPr bwMode="auto">
          <a:xfrm>
            <a:off x="1983961" y="3079750"/>
            <a:ext cx="1292639" cy="557461"/>
          </a:xfrm>
          <a:prstGeom prst="rect">
            <a:avLst/>
          </a:prstGeom>
          <a:solidFill>
            <a:srgbClr val="F6F5BD"/>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double x;</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p2() {}</a:t>
            </a:r>
          </a:p>
        </p:txBody>
      </p:sp>
      <p:sp>
        <p:nvSpPr>
          <p:cNvPr id="26630" name="Text Box 6"/>
          <p:cNvSpPr txBox="1">
            <a:spLocks noChangeArrowheads="1"/>
          </p:cNvSpPr>
          <p:nvPr/>
        </p:nvSpPr>
        <p:spPr bwMode="auto">
          <a:xfrm>
            <a:off x="533400" y="4129088"/>
            <a:ext cx="1169208" cy="788935"/>
          </a:xfrm>
          <a:prstGeom prst="rect">
            <a:avLst/>
          </a:prstGeom>
          <a:solidFill>
            <a:srgbClr val="F6F5BD"/>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int x=7;</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int y=5;</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p1() {}</a:t>
            </a:r>
          </a:p>
        </p:txBody>
      </p:sp>
      <p:sp>
        <p:nvSpPr>
          <p:cNvPr id="26631" name="Text Box 7"/>
          <p:cNvSpPr txBox="1">
            <a:spLocks noChangeArrowheads="1"/>
          </p:cNvSpPr>
          <p:nvPr/>
        </p:nvSpPr>
        <p:spPr bwMode="auto">
          <a:xfrm>
            <a:off x="1983961" y="4129088"/>
            <a:ext cx="1292639" cy="557461"/>
          </a:xfrm>
          <a:prstGeom prst="rect">
            <a:avLst/>
          </a:prstGeom>
          <a:solidFill>
            <a:srgbClr val="F6F5BD"/>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double x;</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p2() {}</a:t>
            </a:r>
          </a:p>
        </p:txBody>
      </p:sp>
      <p:sp>
        <p:nvSpPr>
          <p:cNvPr id="26632" name="Text Box 8"/>
          <p:cNvSpPr txBox="1">
            <a:spLocks noChangeArrowheads="1"/>
          </p:cNvSpPr>
          <p:nvPr/>
        </p:nvSpPr>
        <p:spPr bwMode="auto">
          <a:xfrm>
            <a:off x="533400" y="5195888"/>
            <a:ext cx="1169208" cy="557461"/>
          </a:xfrm>
          <a:prstGeom prst="rect">
            <a:avLst/>
          </a:prstGeom>
          <a:solidFill>
            <a:srgbClr val="F6F5BD"/>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int x=7;</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p1() {}</a:t>
            </a:r>
          </a:p>
        </p:txBody>
      </p:sp>
      <p:sp>
        <p:nvSpPr>
          <p:cNvPr id="26633" name="Text Box 9"/>
          <p:cNvSpPr txBox="1">
            <a:spLocks noChangeArrowheads="1"/>
          </p:cNvSpPr>
          <p:nvPr/>
        </p:nvSpPr>
        <p:spPr bwMode="auto">
          <a:xfrm>
            <a:off x="1983961" y="5195888"/>
            <a:ext cx="1045777" cy="557461"/>
          </a:xfrm>
          <a:prstGeom prst="rect">
            <a:avLst/>
          </a:prstGeom>
          <a:solidFill>
            <a:srgbClr val="F6F5BD"/>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int x;</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p2() {}</a:t>
            </a:r>
          </a:p>
        </p:txBody>
      </p:sp>
      <p:sp>
        <p:nvSpPr>
          <p:cNvPr id="26634" name="Text Box 10"/>
          <p:cNvSpPr txBox="1">
            <a:spLocks noChangeArrowheads="1"/>
          </p:cNvSpPr>
          <p:nvPr/>
        </p:nvSpPr>
        <p:spPr bwMode="auto">
          <a:xfrm>
            <a:off x="533400" y="1174750"/>
            <a:ext cx="1045777" cy="557461"/>
          </a:xfrm>
          <a:prstGeom prst="rect">
            <a:avLst/>
          </a:prstGeom>
          <a:solidFill>
            <a:srgbClr val="F6F5BD"/>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int x;</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p1() {}</a:t>
            </a:r>
          </a:p>
        </p:txBody>
      </p:sp>
      <p:sp>
        <p:nvSpPr>
          <p:cNvPr id="26635" name="Text Box 11"/>
          <p:cNvSpPr txBox="1">
            <a:spLocks noChangeArrowheads="1"/>
          </p:cNvSpPr>
          <p:nvPr/>
        </p:nvSpPr>
        <p:spPr bwMode="auto">
          <a:xfrm>
            <a:off x="1983961" y="1174750"/>
            <a:ext cx="1045777" cy="557461"/>
          </a:xfrm>
          <a:prstGeom prst="rect">
            <a:avLst/>
          </a:prstGeom>
          <a:solidFill>
            <a:srgbClr val="F6F5BD"/>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b="1">
              <a:latin typeface="Courier New" pitchFamily="49" charset="0"/>
              <a:ea typeface="msgothic" charset="0"/>
              <a:cs typeface="msgothic"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p1() {}</a:t>
            </a:r>
          </a:p>
        </p:txBody>
      </p:sp>
      <p:sp>
        <p:nvSpPr>
          <p:cNvPr id="26636" name="Text Box 12"/>
          <p:cNvSpPr txBox="1">
            <a:spLocks noChangeArrowheads="1"/>
          </p:cNvSpPr>
          <p:nvPr/>
        </p:nvSpPr>
        <p:spPr bwMode="auto">
          <a:xfrm>
            <a:off x="3819525" y="1304925"/>
            <a:ext cx="4047431" cy="3659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a:latin typeface="Calibri" pitchFamily="34" charset="0"/>
                <a:ea typeface="msgothic" charset="0"/>
                <a:cs typeface="msgothic" charset="0"/>
              </a:rPr>
              <a:t>Link time error: two strong symbols (</a:t>
            </a:r>
            <a:r>
              <a:rPr lang="en-GB" sz="1800">
                <a:latin typeface="Courier New" pitchFamily="49" charset="0"/>
                <a:ea typeface="msgothic" charset="0"/>
                <a:cs typeface="msgothic" charset="0"/>
              </a:rPr>
              <a:t>p1</a:t>
            </a:r>
            <a:r>
              <a:rPr lang="en-GB" sz="1800" b="0">
                <a:latin typeface="Calibri" pitchFamily="34" charset="0"/>
                <a:ea typeface="msgothic" charset="0"/>
                <a:cs typeface="msgothic" charset="0"/>
              </a:rPr>
              <a:t>)</a:t>
            </a:r>
          </a:p>
        </p:txBody>
      </p:sp>
      <p:sp>
        <p:nvSpPr>
          <p:cNvPr id="26637" name="Text Box 13"/>
          <p:cNvSpPr txBox="1">
            <a:spLocks noChangeArrowheads="1"/>
          </p:cNvSpPr>
          <p:nvPr/>
        </p:nvSpPr>
        <p:spPr bwMode="auto">
          <a:xfrm>
            <a:off x="3794125" y="2159000"/>
            <a:ext cx="4397079" cy="637483"/>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a:latin typeface="Calibri" pitchFamily="34" charset="0"/>
                <a:ea typeface="msgothic" charset="0"/>
                <a:cs typeface="msgothic" charset="0"/>
              </a:rPr>
              <a:t>References to  </a:t>
            </a:r>
            <a:r>
              <a:rPr lang="en-GB" sz="1800">
                <a:latin typeface="Courier New" pitchFamily="49" charset="0"/>
                <a:ea typeface="msgothic" charset="0"/>
                <a:cs typeface="msgothic" charset="0"/>
              </a:rPr>
              <a:t>x</a:t>
            </a:r>
            <a:r>
              <a:rPr lang="en-GB" sz="1800" b="0">
                <a:latin typeface="Calibri" pitchFamily="34" charset="0"/>
                <a:ea typeface="msgothic" charset="0"/>
                <a:cs typeface="msgothic" charset="0"/>
              </a:rPr>
              <a:t> will refer to the same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a:latin typeface="Calibri" pitchFamily="34" charset="0"/>
                <a:ea typeface="msgothic" charset="0"/>
                <a:cs typeface="msgothic" charset="0"/>
              </a:rPr>
              <a:t>uninitialized int. Is this what you really want?</a:t>
            </a:r>
          </a:p>
        </p:txBody>
      </p:sp>
      <p:sp>
        <p:nvSpPr>
          <p:cNvPr id="26638" name="Text Box 14"/>
          <p:cNvSpPr txBox="1">
            <a:spLocks noChangeArrowheads="1"/>
          </p:cNvSpPr>
          <p:nvPr/>
        </p:nvSpPr>
        <p:spPr bwMode="auto">
          <a:xfrm>
            <a:off x="3824287" y="3194050"/>
            <a:ext cx="3611671" cy="637483"/>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a:latin typeface="Calibri" pitchFamily="34" charset="0"/>
                <a:ea typeface="msgothic" charset="0"/>
                <a:cs typeface="msgothic" charset="0"/>
              </a:rPr>
              <a:t>Writes to </a:t>
            </a:r>
            <a:r>
              <a:rPr lang="en-GB" sz="1800">
                <a:latin typeface="Courier New" pitchFamily="49" charset="0"/>
                <a:ea typeface="msgothic" charset="0"/>
                <a:cs typeface="msgothic" charset="0"/>
              </a:rPr>
              <a:t>x</a:t>
            </a:r>
            <a:r>
              <a:rPr lang="en-GB" sz="1800" b="0">
                <a:latin typeface="Calibri" pitchFamily="34" charset="0"/>
                <a:ea typeface="msgothic" charset="0"/>
                <a:cs typeface="msgothic" charset="0"/>
              </a:rPr>
              <a:t> in </a:t>
            </a:r>
            <a:r>
              <a:rPr lang="en-GB" sz="1800">
                <a:latin typeface="Courier New" pitchFamily="49" charset="0"/>
                <a:ea typeface="msgothic" charset="0"/>
                <a:cs typeface="msgothic" charset="0"/>
              </a:rPr>
              <a:t>p2</a:t>
            </a:r>
            <a:r>
              <a:rPr lang="en-GB" sz="1800" b="0">
                <a:latin typeface="Calibri" pitchFamily="34" charset="0"/>
                <a:ea typeface="msgothic" charset="0"/>
                <a:cs typeface="msgothic" charset="0"/>
              </a:rPr>
              <a:t> might overwrite </a:t>
            </a:r>
            <a:r>
              <a:rPr lang="en-GB" sz="1800">
                <a:latin typeface="Courier New" pitchFamily="49" charset="0"/>
                <a:ea typeface="msgothic" charset="0"/>
                <a:cs typeface="msgothic" charset="0"/>
              </a:rPr>
              <a:t>y</a:t>
            </a:r>
            <a:r>
              <a:rPr lang="en-GB" sz="1800" b="0">
                <a:latin typeface="Calibri" pitchFamily="34" charset="0"/>
                <a:ea typeface="msgothic" charset="0"/>
                <a:cs typeface="msgothic" charset="0"/>
              </a:rPr>
              <a:t>!</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a:latin typeface="Calibri" pitchFamily="34" charset="0"/>
                <a:ea typeface="msgothic" charset="0"/>
                <a:cs typeface="msgothic" charset="0"/>
              </a:rPr>
              <a:t>Evil!</a:t>
            </a:r>
          </a:p>
        </p:txBody>
      </p:sp>
      <p:sp>
        <p:nvSpPr>
          <p:cNvPr id="26639" name="Text Box 15"/>
          <p:cNvSpPr txBox="1">
            <a:spLocks noChangeArrowheads="1"/>
          </p:cNvSpPr>
          <p:nvPr/>
        </p:nvSpPr>
        <p:spPr bwMode="auto">
          <a:xfrm>
            <a:off x="3829050" y="4140200"/>
            <a:ext cx="3696631" cy="637483"/>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alibri" pitchFamily="34" charset="0"/>
                <a:ea typeface="msgothic" charset="0"/>
                <a:cs typeface="msgothic" charset="0"/>
              </a:rPr>
              <a:t>Writes to </a:t>
            </a:r>
            <a:r>
              <a:rPr lang="en-GB" sz="1800" dirty="0">
                <a:latin typeface="Courier New" pitchFamily="49" charset="0"/>
                <a:ea typeface="msgothic" charset="0"/>
                <a:cs typeface="msgothic" charset="0"/>
              </a:rPr>
              <a:t>x</a:t>
            </a:r>
            <a:r>
              <a:rPr lang="en-GB" sz="1800" b="0" dirty="0">
                <a:latin typeface="Calibri" pitchFamily="34" charset="0"/>
                <a:ea typeface="msgothic" charset="0"/>
                <a:cs typeface="msgothic" charset="0"/>
              </a:rPr>
              <a:t> in </a:t>
            </a:r>
            <a:r>
              <a:rPr lang="en-GB" sz="1800" dirty="0">
                <a:latin typeface="Courier New" pitchFamily="49" charset="0"/>
                <a:ea typeface="msgothic" charset="0"/>
                <a:cs typeface="msgothic" charset="0"/>
              </a:rPr>
              <a:t>p2</a:t>
            </a:r>
            <a:r>
              <a:rPr lang="en-GB" sz="1800" b="0" dirty="0">
                <a:latin typeface="Calibri" panose="020F0502020204030204" pitchFamily="34" charset="0"/>
                <a:ea typeface="msgothic" charset="0"/>
                <a:cs typeface="Calibri" panose="020F0502020204030204" pitchFamily="34" charset="0"/>
              </a:rPr>
              <a:t> </a:t>
            </a:r>
            <a:r>
              <a:rPr lang="en-GB" sz="1800" b="0" dirty="0">
                <a:latin typeface="Calibri" pitchFamily="34" charset="0"/>
                <a:ea typeface="msgothic" charset="0"/>
                <a:cs typeface="msgothic" charset="0"/>
              </a:rPr>
              <a:t>might overwrite </a:t>
            </a:r>
            <a:r>
              <a:rPr lang="en-GB" sz="1800" dirty="0">
                <a:latin typeface="Courier New" pitchFamily="49" charset="0"/>
                <a:ea typeface="msgothic" charset="0"/>
                <a:cs typeface="msgothic" charset="0"/>
              </a:rPr>
              <a:t>y</a:t>
            </a:r>
            <a:r>
              <a:rPr lang="en-GB" sz="1800" b="0" dirty="0">
                <a:latin typeface="Calibri" pitchFamily="34" charset="0"/>
                <a:ea typeface="msgothic" charset="0"/>
                <a:cs typeface="msgothic" charset="0"/>
              </a:rPr>
              <a:t>!</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latin typeface="Calibri" pitchFamily="34" charset="0"/>
                <a:ea typeface="msgothic" charset="0"/>
                <a:cs typeface="msgothic" charset="0"/>
              </a:rPr>
              <a:t>Nasty! </a:t>
            </a:r>
          </a:p>
        </p:txBody>
      </p:sp>
      <p:sp>
        <p:nvSpPr>
          <p:cNvPr id="26641" name="Text Box 17"/>
          <p:cNvSpPr txBox="1">
            <a:spLocks noChangeArrowheads="1"/>
          </p:cNvSpPr>
          <p:nvPr/>
        </p:nvSpPr>
        <p:spPr bwMode="auto">
          <a:xfrm>
            <a:off x="440266" y="6051550"/>
            <a:ext cx="4459467" cy="3659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ea typeface="msgothic" charset="0"/>
                <a:cs typeface="msgothic" charset="0"/>
              </a:rPr>
              <a:t>Important: Linker does not do type checking.</a:t>
            </a:r>
          </a:p>
        </p:txBody>
      </p:sp>
      <p:sp>
        <p:nvSpPr>
          <p:cNvPr id="26642" name="Text Box 18"/>
          <p:cNvSpPr txBox="1">
            <a:spLocks noChangeArrowheads="1"/>
          </p:cNvSpPr>
          <p:nvPr/>
        </p:nvSpPr>
        <p:spPr bwMode="auto">
          <a:xfrm>
            <a:off x="3824287" y="5159375"/>
            <a:ext cx="4654008" cy="637483"/>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a:latin typeface="Calibri" pitchFamily="34" charset="0"/>
                <a:ea typeface="msgothic" charset="0"/>
                <a:cs typeface="msgothic" charset="0"/>
              </a:rPr>
              <a:t>References to </a:t>
            </a:r>
            <a:r>
              <a:rPr lang="en-GB" sz="1800">
                <a:latin typeface="Courier New" pitchFamily="49" charset="0"/>
                <a:ea typeface="msgothic" charset="0"/>
                <a:cs typeface="msgothic" charset="0"/>
              </a:rPr>
              <a:t>x</a:t>
            </a:r>
            <a:r>
              <a:rPr lang="en-GB" sz="1800" b="0">
                <a:latin typeface="Calibri" pitchFamily="34" charset="0"/>
                <a:ea typeface="msgothic" charset="0"/>
                <a:cs typeface="msgothic" charset="0"/>
              </a:rPr>
              <a:t> will refer to the same initialized</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a:latin typeface="Calibri" pitchFamily="34" charset="0"/>
                <a:ea typeface="msgothic" charset="0"/>
                <a:cs typeface="msgothic" charset="0"/>
              </a:rPr>
              <a:t>variable.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6" grpId="0"/>
      <p:bldP spid="26637" grpId="0"/>
      <p:bldP spid="26638" grpId="0"/>
      <p:bldP spid="26639" grpId="0"/>
      <p:bldP spid="26641" grpId="0"/>
      <p:bldP spid="266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6"/>
          <p:cNvSpPr>
            <a:spLocks noChangeArrowheads="1"/>
          </p:cNvSpPr>
          <p:nvPr/>
        </p:nvSpPr>
        <p:spPr bwMode="auto">
          <a:xfrm>
            <a:off x="4724400" y="1951672"/>
            <a:ext cx="4267200" cy="2848928"/>
          </a:xfrm>
          <a:prstGeom prst="rect">
            <a:avLst/>
          </a:prstGeom>
          <a:solidFill>
            <a:srgbClr val="DBF2DA"/>
          </a:solidFill>
          <a:ln w="3175">
            <a:solidFill>
              <a:schemeClr val="tx1"/>
            </a:solidFill>
            <a:miter lim="800000"/>
            <a:headEnd/>
            <a:tailEnd/>
          </a:ln>
          <a:effectLst/>
        </p:spPr>
        <p:txBody>
          <a:bodyPr wrap="square">
            <a:prstTxWarp prst="textNoShape">
              <a:avLst/>
            </a:prstTxWarp>
            <a:noAutofit/>
          </a:bodyPr>
          <a:lstStyle/>
          <a:p>
            <a:r>
              <a:rPr lang="en-US" sz="1800" dirty="0">
                <a:solidFill>
                  <a:srgbClr val="D7391E"/>
                </a:solidFill>
                <a:latin typeface="Courier New" charset="0"/>
                <a:ea typeface="Courier New" charset="0"/>
                <a:cs typeface="Courier New" charset="0"/>
              </a:rPr>
              <a:t>/* Global strong symbol */</a:t>
            </a:r>
          </a:p>
          <a:p>
            <a:r>
              <a:rPr lang="en-US" sz="1800" dirty="0">
                <a:solidFill>
                  <a:srgbClr val="34A327"/>
                </a:solidFill>
                <a:latin typeface="Courier New" charset="0"/>
                <a:ea typeface="Courier New" charset="0"/>
                <a:cs typeface="Courier New" charset="0"/>
              </a:rPr>
              <a:t>double</a:t>
            </a:r>
            <a:r>
              <a:rPr lang="en-US" sz="1800" dirty="0">
                <a:solidFill>
                  <a:srgbClr val="000000"/>
                </a:solidFill>
                <a:latin typeface="Courier New" charset="0"/>
                <a:ea typeface="Courier New" charset="0"/>
                <a:cs typeface="Courier New" charset="0"/>
              </a:rPr>
              <a:t> </a:t>
            </a:r>
            <a:r>
              <a:rPr lang="en-US" sz="1800" dirty="0">
                <a:solidFill>
                  <a:srgbClr val="C79C24"/>
                </a:solidFill>
                <a:latin typeface="Courier New" charset="0"/>
                <a:ea typeface="Courier New" charset="0"/>
                <a:cs typeface="Courier New" charset="0"/>
              </a:rPr>
              <a:t>x</a:t>
            </a:r>
            <a:r>
              <a:rPr lang="en-US" sz="1800" dirty="0">
                <a:solidFill>
                  <a:srgbClr val="000000"/>
                </a:solidFill>
                <a:latin typeface="Courier New" charset="0"/>
                <a:ea typeface="Courier New" charset="0"/>
                <a:cs typeface="Courier New" charset="0"/>
              </a:rPr>
              <a:t> = 3.14;</a:t>
            </a:r>
          </a:p>
          <a:p>
            <a:br>
              <a:rPr lang="en-US" sz="1800" dirty="0">
                <a:solidFill>
                  <a:srgbClr val="000000"/>
                </a:solidFill>
                <a:latin typeface="Courier New" charset="0"/>
                <a:ea typeface="Courier New" charset="0"/>
                <a:cs typeface="Courier New" charset="0"/>
              </a:rPr>
            </a:br>
            <a:endParaRPr lang="en-US" sz="1800" dirty="0">
              <a:solidFill>
                <a:srgbClr val="000000"/>
              </a:solidFill>
              <a:latin typeface="Courier New" charset="0"/>
              <a:ea typeface="Courier New" charset="0"/>
              <a:cs typeface="Courier New" charset="0"/>
            </a:endParaRPr>
          </a:p>
          <a:p>
            <a:endParaRPr lang="is-IS" sz="1800" dirty="0">
              <a:solidFill>
                <a:srgbClr val="000000"/>
              </a:solidFill>
              <a:latin typeface="Courier New"/>
              <a:cs typeface="Courier New"/>
            </a:endParaRPr>
          </a:p>
        </p:txBody>
      </p:sp>
      <p:sp>
        <p:nvSpPr>
          <p:cNvPr id="201735" name="Rectangle 7"/>
          <p:cNvSpPr>
            <a:spLocks noGrp="1" noChangeArrowheads="1"/>
          </p:cNvSpPr>
          <p:nvPr>
            <p:ph type="title"/>
          </p:nvPr>
        </p:nvSpPr>
        <p:spPr/>
        <p:txBody>
          <a:bodyPr/>
          <a:lstStyle/>
          <a:p>
            <a:r>
              <a:rPr lang="en-US" dirty="0"/>
              <a:t>Type Mismatch Example</a:t>
            </a:r>
          </a:p>
        </p:txBody>
      </p:sp>
      <p:sp>
        <p:nvSpPr>
          <p:cNvPr id="3" name="Content Placeholder 2"/>
          <p:cNvSpPr>
            <a:spLocks noGrp="1"/>
          </p:cNvSpPr>
          <p:nvPr>
            <p:ph idx="1"/>
          </p:nvPr>
        </p:nvSpPr>
        <p:spPr>
          <a:xfrm>
            <a:off x="396875" y="4876799"/>
            <a:ext cx="7896225" cy="1457325"/>
          </a:xfrm>
        </p:spPr>
        <p:txBody>
          <a:bodyPr/>
          <a:lstStyle/>
          <a:p>
            <a:r>
              <a:rPr lang="en-US" dirty="0"/>
              <a:t>Compiles without any errors or warnings</a:t>
            </a:r>
          </a:p>
          <a:p>
            <a:r>
              <a:rPr lang="en-US" dirty="0"/>
              <a:t>What gets printed?</a:t>
            </a:r>
          </a:p>
        </p:txBody>
      </p:sp>
      <p:sp>
        <p:nvSpPr>
          <p:cNvPr id="201731" name="Rectangle 3"/>
          <p:cNvSpPr>
            <a:spLocks noChangeArrowheads="1"/>
          </p:cNvSpPr>
          <p:nvPr/>
        </p:nvSpPr>
        <p:spPr bwMode="auto">
          <a:xfrm>
            <a:off x="139700" y="1928812"/>
            <a:ext cx="4584700" cy="2871787"/>
          </a:xfrm>
          <a:prstGeom prst="rect">
            <a:avLst/>
          </a:prstGeom>
          <a:solidFill>
            <a:srgbClr val="F7F5CD"/>
          </a:solidFill>
          <a:ln w="3175">
            <a:solidFill>
              <a:schemeClr val="tx1"/>
            </a:solidFill>
            <a:miter lim="800000"/>
            <a:headEnd/>
            <a:tailEnd/>
          </a:ln>
          <a:effectLst/>
        </p:spPr>
        <p:txBody>
          <a:bodyPr wrap="square">
            <a:prstTxWarp prst="textNoShape">
              <a:avLst/>
            </a:prstTxWarp>
            <a:noAutofit/>
          </a:bodyPr>
          <a:lstStyle/>
          <a:p>
            <a:r>
              <a:rPr lang="en-US" sz="1800" dirty="0">
                <a:solidFill>
                  <a:srgbClr val="34A327"/>
                </a:solidFill>
                <a:latin typeface="Courier New" charset="0"/>
                <a:ea typeface="Courier New" charset="0"/>
                <a:cs typeface="Courier New" charset="0"/>
              </a:rPr>
              <a:t>long</a:t>
            </a:r>
            <a:r>
              <a:rPr lang="en-US" sz="1800" dirty="0">
                <a:solidFill>
                  <a:srgbClr val="000000"/>
                </a:solidFill>
                <a:latin typeface="Courier New" charset="0"/>
                <a:ea typeface="Courier New" charset="0"/>
                <a:cs typeface="Courier New" charset="0"/>
              </a:rPr>
              <a:t> </a:t>
            </a:r>
            <a:r>
              <a:rPr lang="en-US" sz="1800" dirty="0" err="1">
                <a:solidFill>
                  <a:srgbClr val="34A327"/>
                </a:solidFill>
                <a:latin typeface="Courier New" charset="0"/>
                <a:ea typeface="Courier New" charset="0"/>
                <a:cs typeface="Courier New" charset="0"/>
              </a:rPr>
              <a:t>int</a:t>
            </a:r>
            <a:r>
              <a:rPr lang="en-US" sz="1800" dirty="0">
                <a:solidFill>
                  <a:srgbClr val="000000"/>
                </a:solidFill>
                <a:latin typeface="Courier New" charset="0"/>
                <a:ea typeface="Courier New" charset="0"/>
                <a:cs typeface="Courier New" charset="0"/>
              </a:rPr>
              <a:t> </a:t>
            </a:r>
            <a:r>
              <a:rPr lang="en-US" sz="1800" dirty="0">
                <a:solidFill>
                  <a:srgbClr val="C79C24"/>
                </a:solidFill>
                <a:latin typeface="Courier New" charset="0"/>
                <a:ea typeface="Courier New" charset="0"/>
                <a:cs typeface="Courier New" charset="0"/>
              </a:rPr>
              <a:t>x</a:t>
            </a:r>
            <a:r>
              <a:rPr lang="en-US" sz="1800" dirty="0">
                <a:solidFill>
                  <a:srgbClr val="000000"/>
                </a:solidFill>
                <a:latin typeface="Courier New" charset="0"/>
                <a:ea typeface="Courier New" charset="0"/>
                <a:cs typeface="Courier New" charset="0"/>
              </a:rPr>
              <a:t>;  </a:t>
            </a:r>
            <a:r>
              <a:rPr lang="en-US" sz="1800" dirty="0">
                <a:solidFill>
                  <a:srgbClr val="D7391E"/>
                </a:solidFill>
                <a:latin typeface="Courier New" charset="0"/>
                <a:ea typeface="Courier New" charset="0"/>
                <a:cs typeface="Courier New" charset="0"/>
              </a:rPr>
              <a:t>/* Weak symbol */</a:t>
            </a:r>
            <a:br>
              <a:rPr lang="en-US" sz="1800" dirty="0">
                <a:solidFill>
                  <a:srgbClr val="000000"/>
                </a:solidFill>
                <a:latin typeface="Courier New" charset="0"/>
                <a:ea typeface="Courier New" charset="0"/>
                <a:cs typeface="Courier New" charset="0"/>
              </a:rPr>
            </a:br>
            <a:endParaRPr lang="en-US" sz="1800" dirty="0">
              <a:solidFill>
                <a:srgbClr val="000000"/>
              </a:solidFill>
              <a:latin typeface="Courier New" charset="0"/>
              <a:ea typeface="Courier New" charset="0"/>
              <a:cs typeface="Courier New" charset="0"/>
            </a:endParaRPr>
          </a:p>
          <a:p>
            <a:r>
              <a:rPr lang="en-US" sz="1800" dirty="0" err="1">
                <a:solidFill>
                  <a:srgbClr val="34A327"/>
                </a:solidFill>
                <a:latin typeface="Courier New" charset="0"/>
                <a:ea typeface="Courier New" charset="0"/>
                <a:cs typeface="Courier New" charset="0"/>
              </a:rPr>
              <a:t>int</a:t>
            </a:r>
            <a:r>
              <a:rPr lang="en-US" sz="1800" dirty="0">
                <a:solidFill>
                  <a:srgbClr val="000000"/>
                </a:solidFill>
                <a:latin typeface="Courier New" charset="0"/>
                <a:ea typeface="Courier New" charset="0"/>
                <a:cs typeface="Courier New" charset="0"/>
              </a:rPr>
              <a:t> </a:t>
            </a:r>
            <a:r>
              <a:rPr lang="en-US" sz="1800" dirty="0">
                <a:solidFill>
                  <a:srgbClr val="5E34FF"/>
                </a:solidFill>
                <a:latin typeface="Courier New" charset="0"/>
                <a:ea typeface="Courier New" charset="0"/>
                <a:cs typeface="Courier New" charset="0"/>
              </a:rPr>
              <a:t>main</a:t>
            </a:r>
            <a:r>
              <a:rPr lang="en-US" sz="1800" dirty="0">
                <a:solidFill>
                  <a:srgbClr val="000000"/>
                </a:solidFill>
                <a:latin typeface="Courier New" charset="0"/>
                <a:ea typeface="Courier New" charset="0"/>
                <a:cs typeface="Courier New" charset="0"/>
              </a:rPr>
              <a:t>(</a:t>
            </a:r>
            <a:r>
              <a:rPr lang="en-US" sz="1800" dirty="0" err="1">
                <a:solidFill>
                  <a:srgbClr val="34A327"/>
                </a:solidFill>
                <a:latin typeface="Courier New" charset="0"/>
                <a:ea typeface="Courier New" charset="0"/>
                <a:cs typeface="Courier New" charset="0"/>
              </a:rPr>
              <a:t>int</a:t>
            </a:r>
            <a:r>
              <a:rPr lang="en-US" sz="1800" dirty="0">
                <a:solidFill>
                  <a:srgbClr val="000000"/>
                </a:solidFill>
                <a:latin typeface="Courier New" charset="0"/>
                <a:ea typeface="Courier New" charset="0"/>
                <a:cs typeface="Courier New" charset="0"/>
              </a:rPr>
              <a:t> </a:t>
            </a:r>
            <a:r>
              <a:rPr lang="en-US" sz="1800" dirty="0" err="1">
                <a:solidFill>
                  <a:srgbClr val="C79C24"/>
                </a:solidFill>
                <a:latin typeface="Courier New" charset="0"/>
                <a:ea typeface="Courier New" charset="0"/>
                <a:cs typeface="Courier New" charset="0"/>
              </a:rPr>
              <a:t>argc</a:t>
            </a:r>
            <a:r>
              <a:rPr lang="en-US" sz="1800" dirty="0">
                <a:solidFill>
                  <a:srgbClr val="000000"/>
                </a:solidFill>
                <a:latin typeface="Courier New" charset="0"/>
                <a:ea typeface="Courier New" charset="0"/>
                <a:cs typeface="Courier New" charset="0"/>
              </a:rPr>
              <a:t>,</a:t>
            </a:r>
          </a:p>
          <a:p>
            <a:r>
              <a:rPr lang="en-US" sz="1800" dirty="0">
                <a:solidFill>
                  <a:srgbClr val="000000"/>
                </a:solidFill>
                <a:latin typeface="Courier New" charset="0"/>
                <a:ea typeface="Courier New" charset="0"/>
                <a:cs typeface="Courier New" charset="0"/>
              </a:rPr>
              <a:t>         </a:t>
            </a:r>
            <a:r>
              <a:rPr lang="en-US" sz="1800" dirty="0">
                <a:solidFill>
                  <a:srgbClr val="34A327"/>
                </a:solidFill>
                <a:latin typeface="Courier New" charset="0"/>
                <a:ea typeface="Courier New" charset="0"/>
                <a:cs typeface="Courier New" charset="0"/>
              </a:rPr>
              <a:t>char</a:t>
            </a:r>
            <a:r>
              <a:rPr lang="en-US" sz="1800" dirty="0">
                <a:solidFill>
                  <a:srgbClr val="000000"/>
                </a:solidFill>
                <a:latin typeface="Courier New" charset="0"/>
                <a:ea typeface="Courier New" charset="0"/>
                <a:cs typeface="Courier New" charset="0"/>
              </a:rPr>
              <a:t> *</a:t>
            </a:r>
            <a:r>
              <a:rPr lang="en-US" sz="1800" dirty="0" err="1">
                <a:solidFill>
                  <a:srgbClr val="C79C24"/>
                </a:solidFill>
                <a:latin typeface="Courier New" charset="0"/>
                <a:ea typeface="Courier New" charset="0"/>
                <a:cs typeface="Courier New" charset="0"/>
              </a:rPr>
              <a:t>argv</a:t>
            </a:r>
            <a:r>
              <a:rPr lang="en-US" sz="1800" dirty="0">
                <a:solidFill>
                  <a:srgbClr val="000000"/>
                </a:solidFill>
                <a:latin typeface="Courier New" charset="0"/>
                <a:ea typeface="Courier New" charset="0"/>
                <a:cs typeface="Courier New" charset="0"/>
              </a:rPr>
              <a:t>[]) {</a:t>
            </a:r>
          </a:p>
          <a:p>
            <a:r>
              <a:rPr lang="en-US" sz="1800" dirty="0">
                <a:solidFill>
                  <a:srgbClr val="000000"/>
                </a:solidFill>
                <a:latin typeface="Courier New" charset="0"/>
                <a:ea typeface="Courier New" charset="0"/>
                <a:cs typeface="Courier New" charset="0"/>
              </a:rPr>
              <a:t>    </a:t>
            </a:r>
            <a:r>
              <a:rPr lang="en-US" sz="1800" dirty="0" err="1">
                <a:solidFill>
                  <a:srgbClr val="000000"/>
                </a:solidFill>
                <a:latin typeface="Courier New" charset="0"/>
                <a:ea typeface="Courier New" charset="0"/>
                <a:cs typeface="Courier New" charset="0"/>
              </a:rPr>
              <a:t>printf</a:t>
            </a:r>
            <a:r>
              <a:rPr lang="en-US" sz="1800" dirty="0">
                <a:solidFill>
                  <a:srgbClr val="000000"/>
                </a:solidFill>
                <a:latin typeface="Courier New" charset="0"/>
                <a:ea typeface="Courier New" charset="0"/>
                <a:cs typeface="Courier New" charset="0"/>
              </a:rPr>
              <a:t>(</a:t>
            </a:r>
            <a:r>
              <a:rPr lang="en-US" sz="1800" dirty="0">
                <a:solidFill>
                  <a:srgbClr val="C59C9C"/>
                </a:solidFill>
                <a:latin typeface="Courier New" charset="0"/>
                <a:ea typeface="Courier New" charset="0"/>
                <a:cs typeface="Courier New" charset="0"/>
              </a:rPr>
              <a:t>"%</a:t>
            </a:r>
            <a:r>
              <a:rPr lang="en-US" sz="1800" dirty="0" err="1">
                <a:solidFill>
                  <a:srgbClr val="C59C9C"/>
                </a:solidFill>
                <a:latin typeface="Courier New" charset="0"/>
                <a:ea typeface="Courier New" charset="0"/>
                <a:cs typeface="Courier New" charset="0"/>
              </a:rPr>
              <a:t>ld</a:t>
            </a:r>
            <a:r>
              <a:rPr lang="en-US" sz="1800" dirty="0">
                <a:solidFill>
                  <a:srgbClr val="C59C9C"/>
                </a:solidFill>
                <a:latin typeface="Courier New" charset="0"/>
                <a:ea typeface="Courier New" charset="0"/>
                <a:cs typeface="Courier New" charset="0"/>
              </a:rPr>
              <a:t>\n"</a:t>
            </a:r>
            <a:r>
              <a:rPr lang="en-US" sz="1800" dirty="0">
                <a:solidFill>
                  <a:srgbClr val="000000"/>
                </a:solidFill>
                <a:latin typeface="Courier New" charset="0"/>
                <a:ea typeface="Courier New" charset="0"/>
                <a:cs typeface="Courier New" charset="0"/>
              </a:rPr>
              <a:t>, x);</a:t>
            </a:r>
          </a:p>
          <a:p>
            <a:r>
              <a:rPr lang="en-US" sz="1800" dirty="0">
                <a:solidFill>
                  <a:srgbClr val="000000"/>
                </a:solidFill>
                <a:latin typeface="Courier New" charset="0"/>
                <a:ea typeface="Courier New" charset="0"/>
                <a:cs typeface="Courier New" charset="0"/>
              </a:rPr>
              <a:t>    </a:t>
            </a:r>
            <a:r>
              <a:rPr lang="en-US" sz="1800" dirty="0">
                <a:solidFill>
                  <a:srgbClr val="D03BFF"/>
                </a:solidFill>
                <a:latin typeface="Courier New" charset="0"/>
                <a:ea typeface="Courier New" charset="0"/>
                <a:cs typeface="Courier New" charset="0"/>
              </a:rPr>
              <a:t>return </a:t>
            </a:r>
            <a:r>
              <a:rPr lang="en-US" sz="1800" dirty="0">
                <a:solidFill>
                  <a:srgbClr val="000000"/>
                </a:solidFill>
                <a:latin typeface="Courier New" charset="0"/>
                <a:ea typeface="Courier New" charset="0"/>
                <a:cs typeface="Courier New" charset="0"/>
              </a:rPr>
              <a:t>0;</a:t>
            </a:r>
          </a:p>
          <a:p>
            <a:r>
              <a:rPr lang="en-US" sz="1800" dirty="0">
                <a:solidFill>
                  <a:srgbClr val="000000"/>
                </a:solidFill>
                <a:latin typeface="Courier New" charset="0"/>
                <a:ea typeface="Courier New" charset="0"/>
                <a:cs typeface="Courier New" charset="0"/>
              </a:rPr>
              <a:t>}</a:t>
            </a:r>
          </a:p>
          <a:p>
            <a:endParaRPr lang="en-US" sz="1800" dirty="0">
              <a:latin typeface="Courier New"/>
              <a:cs typeface="Courier New"/>
            </a:endParaRPr>
          </a:p>
        </p:txBody>
      </p:sp>
      <p:sp>
        <p:nvSpPr>
          <p:cNvPr id="201734" name="Rectangle 6"/>
          <p:cNvSpPr>
            <a:spLocks noChangeArrowheads="1"/>
          </p:cNvSpPr>
          <p:nvPr/>
        </p:nvSpPr>
        <p:spPr bwMode="auto">
          <a:xfrm>
            <a:off x="4724400" y="1928812"/>
            <a:ext cx="4267200" cy="1477328"/>
          </a:xfrm>
          <a:prstGeom prst="rect">
            <a:avLst/>
          </a:prstGeom>
          <a:solidFill>
            <a:srgbClr val="DBF2DA"/>
          </a:solidFill>
          <a:ln w="3175">
            <a:solidFill>
              <a:schemeClr val="tx1"/>
            </a:solidFill>
            <a:miter lim="800000"/>
            <a:headEnd/>
            <a:tailEnd/>
          </a:ln>
          <a:effectLst/>
        </p:spPr>
        <p:txBody>
          <a:bodyPr wrap="square">
            <a:prstTxWarp prst="textNoShape">
              <a:avLst/>
            </a:prstTxWarp>
            <a:spAutoFit/>
          </a:bodyPr>
          <a:lstStyle/>
          <a:p>
            <a:r>
              <a:rPr lang="en-US" sz="1800" dirty="0">
                <a:solidFill>
                  <a:srgbClr val="D7391E"/>
                </a:solidFill>
                <a:latin typeface="Courier New" charset="0"/>
                <a:ea typeface="Courier New" charset="0"/>
                <a:cs typeface="Courier New" charset="0"/>
              </a:rPr>
              <a:t>/* Global strong symbol */</a:t>
            </a:r>
          </a:p>
          <a:p>
            <a:r>
              <a:rPr lang="en-US" sz="1800" dirty="0">
                <a:solidFill>
                  <a:srgbClr val="34A327"/>
                </a:solidFill>
                <a:latin typeface="Courier New" charset="0"/>
                <a:ea typeface="Courier New" charset="0"/>
                <a:cs typeface="Courier New" charset="0"/>
              </a:rPr>
              <a:t>double</a:t>
            </a:r>
            <a:r>
              <a:rPr lang="en-US" sz="1800" dirty="0">
                <a:solidFill>
                  <a:srgbClr val="000000"/>
                </a:solidFill>
                <a:latin typeface="Courier New" charset="0"/>
                <a:ea typeface="Courier New" charset="0"/>
                <a:cs typeface="Courier New" charset="0"/>
              </a:rPr>
              <a:t> </a:t>
            </a:r>
            <a:r>
              <a:rPr lang="en-US" sz="1800" dirty="0">
                <a:solidFill>
                  <a:srgbClr val="C79C24"/>
                </a:solidFill>
                <a:latin typeface="Courier New" charset="0"/>
                <a:ea typeface="Courier New" charset="0"/>
                <a:cs typeface="Courier New" charset="0"/>
              </a:rPr>
              <a:t>x</a:t>
            </a:r>
            <a:r>
              <a:rPr lang="en-US" sz="1800" dirty="0">
                <a:solidFill>
                  <a:srgbClr val="000000"/>
                </a:solidFill>
                <a:latin typeface="Courier New" charset="0"/>
                <a:ea typeface="Courier New" charset="0"/>
                <a:cs typeface="Courier New" charset="0"/>
              </a:rPr>
              <a:t> = 3.14;</a:t>
            </a:r>
          </a:p>
          <a:p>
            <a:br>
              <a:rPr lang="en-US" sz="1800" dirty="0">
                <a:solidFill>
                  <a:srgbClr val="000000"/>
                </a:solidFill>
                <a:latin typeface="Courier New" charset="0"/>
                <a:ea typeface="Courier New" charset="0"/>
                <a:cs typeface="Courier New" charset="0"/>
              </a:rPr>
            </a:br>
            <a:endParaRPr lang="en-US" sz="1800" dirty="0">
              <a:solidFill>
                <a:srgbClr val="000000"/>
              </a:solidFill>
              <a:latin typeface="Courier New" charset="0"/>
              <a:ea typeface="Courier New" charset="0"/>
              <a:cs typeface="Courier New" charset="0"/>
            </a:endParaRPr>
          </a:p>
          <a:p>
            <a:endParaRPr lang="is-IS" sz="1800" dirty="0">
              <a:solidFill>
                <a:srgbClr val="000000"/>
              </a:solidFill>
              <a:latin typeface="Courier New"/>
              <a:cs typeface="Courier New"/>
            </a:endParaRPr>
          </a:p>
        </p:txBody>
      </p:sp>
      <p:sp>
        <p:nvSpPr>
          <p:cNvPr id="8" name="Rectangle 3"/>
          <p:cNvSpPr>
            <a:spLocks noChangeArrowheads="1"/>
          </p:cNvSpPr>
          <p:nvPr/>
        </p:nvSpPr>
        <p:spPr bwMode="auto">
          <a:xfrm>
            <a:off x="6096001" y="4433473"/>
            <a:ext cx="2895600" cy="354906"/>
          </a:xfrm>
          <a:prstGeom prst="rect">
            <a:avLst/>
          </a:prstGeom>
          <a:noFill/>
          <a:ln w="3240">
            <a:noFill/>
            <a:miter lim="800000"/>
            <a:headEnd/>
            <a:tailEnd/>
          </a:ln>
          <a:effectLst/>
        </p:spPr>
        <p:txBody>
          <a:bodyPr wrap="squar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a:solidFill>
                  <a:schemeClr val="tx1">
                    <a:lumMod val="50000"/>
                    <a:lumOff val="50000"/>
                  </a:schemeClr>
                </a:solidFill>
                <a:latin typeface="Courier New" pitchFamily="49" charset="0"/>
                <a:ea typeface="msgothic" charset="0"/>
                <a:cs typeface="msgothic" charset="0"/>
              </a:rPr>
              <a:t>mismatch-</a:t>
            </a:r>
            <a:r>
              <a:rPr lang="en-GB" sz="1800" b="1" i="1" dirty="0" err="1">
                <a:solidFill>
                  <a:schemeClr val="tx1">
                    <a:lumMod val="50000"/>
                    <a:lumOff val="50000"/>
                  </a:schemeClr>
                </a:solidFill>
                <a:latin typeface="Courier New" pitchFamily="49" charset="0"/>
                <a:ea typeface="msgothic" charset="0"/>
                <a:cs typeface="msgothic" charset="0"/>
              </a:rPr>
              <a:t>variable.c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18" name="Rectangle 3"/>
          <p:cNvSpPr>
            <a:spLocks noChangeArrowheads="1"/>
          </p:cNvSpPr>
          <p:nvPr/>
        </p:nvSpPr>
        <p:spPr bwMode="auto">
          <a:xfrm>
            <a:off x="2362200" y="4441590"/>
            <a:ext cx="2266950" cy="359010"/>
          </a:xfrm>
          <a:prstGeom prst="rect">
            <a:avLst/>
          </a:prstGeom>
          <a:noFill/>
          <a:ln w="3240">
            <a:noFill/>
            <a:miter lim="800000"/>
            <a:headEnd/>
            <a:tailEnd/>
          </a:ln>
          <a:effectLst/>
        </p:spPr>
        <p:txBody>
          <a:bodyPr wrap="squar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a:solidFill>
                  <a:schemeClr val="tx1">
                    <a:lumMod val="50000"/>
                    <a:lumOff val="50000"/>
                  </a:schemeClr>
                </a:solidFill>
                <a:latin typeface="Courier New" pitchFamily="49" charset="0"/>
                <a:ea typeface="msgothic" charset="0"/>
                <a:cs typeface="msgothic" charset="0"/>
              </a:rPr>
              <a:t>mismatch-</a:t>
            </a:r>
            <a:r>
              <a:rPr lang="en-GB" sz="1800" b="1" i="1" dirty="0" err="1">
                <a:solidFill>
                  <a:schemeClr val="tx1">
                    <a:lumMod val="50000"/>
                    <a:lumOff val="50000"/>
                  </a:schemeClr>
                </a:solidFill>
                <a:latin typeface="Courier New" pitchFamily="49" charset="0"/>
                <a:ea typeface="msgothic" charset="0"/>
                <a:cs typeface="msgothic" charset="0"/>
              </a:rPr>
              <a:t>main.c</a:t>
            </a:r>
            <a:endParaRPr lang="en-GB" sz="1800" b="1" i="1" dirty="0">
              <a:solidFill>
                <a:schemeClr val="tx1">
                  <a:lumMod val="50000"/>
                  <a:lumOff val="50000"/>
                </a:schemeClr>
              </a:solidFill>
              <a:latin typeface="Courier New" pitchFamily="49" charset="0"/>
              <a:ea typeface="msgothic" charset="0"/>
              <a:cs typeface="msgothic" charset="0"/>
            </a:endParaRPr>
          </a:p>
        </p:txBody>
      </p:sp>
      <p:pic>
        <p:nvPicPr>
          <p:cNvPr id="2" name="Picture 1"/>
          <p:cNvPicPr>
            <a:picLocks noChangeAspect="1"/>
          </p:cNvPicPr>
          <p:nvPr/>
        </p:nvPicPr>
        <p:blipFill rotWithShape="1">
          <a:blip r:embed="rId3"/>
          <a:srcRect b="9830"/>
          <a:stretch/>
        </p:blipFill>
        <p:spPr>
          <a:xfrm>
            <a:off x="3798110" y="5473204"/>
            <a:ext cx="3938833" cy="698996"/>
          </a:xfrm>
          <a:prstGeom prst="rect">
            <a:avLst/>
          </a:prstGeom>
        </p:spPr>
      </p:pic>
    </p:spTree>
    <p:extLst>
      <p:ext uri="{BB962C8B-B14F-4D97-AF65-F5344CB8AC3E}">
        <p14:creationId xmlns:p14="http://schemas.microsoft.com/office/powerpoint/2010/main" val="148377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Global Variables</a:t>
            </a:r>
          </a:p>
        </p:txBody>
      </p:sp>
      <p:sp>
        <p:nvSpPr>
          <p:cNvPr id="3" name="Content Placeholder 2"/>
          <p:cNvSpPr>
            <a:spLocks noGrp="1"/>
          </p:cNvSpPr>
          <p:nvPr>
            <p:ph idx="1"/>
          </p:nvPr>
        </p:nvSpPr>
        <p:spPr/>
        <p:txBody>
          <a:bodyPr/>
          <a:lstStyle/>
          <a:p>
            <a:r>
              <a:rPr lang="en-US" dirty="0"/>
              <a:t>Avoid if you can</a:t>
            </a:r>
          </a:p>
          <a:p>
            <a:endParaRPr lang="en-US" dirty="0"/>
          </a:p>
          <a:p>
            <a:r>
              <a:rPr lang="en-US" dirty="0"/>
              <a:t>Otherwise</a:t>
            </a:r>
          </a:p>
          <a:p>
            <a:pPr lvl="1"/>
            <a:r>
              <a:rPr lang="en-US" dirty="0"/>
              <a:t>Use </a:t>
            </a:r>
            <a:r>
              <a:rPr lang="en-US" b="1" dirty="0">
                <a:latin typeface="Courier New" pitchFamily="49" charset="0"/>
                <a:cs typeface="Courier New" pitchFamily="49" charset="0"/>
              </a:rPr>
              <a:t>static </a:t>
            </a:r>
            <a:r>
              <a:rPr lang="en-US" dirty="0"/>
              <a:t>if you can</a:t>
            </a:r>
          </a:p>
          <a:p>
            <a:pPr lvl="1"/>
            <a:r>
              <a:rPr lang="en-US" dirty="0"/>
              <a:t>Initialize if you define a global variable</a:t>
            </a:r>
          </a:p>
          <a:p>
            <a:pPr lvl="1"/>
            <a:r>
              <a:rPr lang="en-US" dirty="0"/>
              <a:t>Use </a:t>
            </a:r>
            <a:r>
              <a:rPr lang="en-US" b="1" dirty="0">
                <a:latin typeface="Courier New" pitchFamily="49" charset="0"/>
                <a:cs typeface="Courier New" pitchFamily="49" charset="0"/>
              </a:rPr>
              <a:t>extern</a:t>
            </a:r>
            <a:r>
              <a:rPr lang="en-US" dirty="0"/>
              <a:t> if you reference an external global variable</a:t>
            </a:r>
          </a:p>
          <a:p>
            <a:pPr lvl="2"/>
            <a:r>
              <a:rPr lang="en-US" dirty="0"/>
              <a:t>Treated as weak symbol</a:t>
            </a:r>
          </a:p>
          <a:p>
            <a:pPr lvl="2"/>
            <a:r>
              <a:rPr lang="en-US" dirty="0"/>
              <a:t>But also causes linker error if not defined in some file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5" name="Rectangle 7"/>
          <p:cNvSpPr>
            <a:spLocks noGrp="1" noChangeArrowheads="1"/>
          </p:cNvSpPr>
          <p:nvPr>
            <p:ph type="title"/>
          </p:nvPr>
        </p:nvSpPr>
        <p:spPr/>
        <p:txBody>
          <a:bodyPr/>
          <a:lstStyle/>
          <a:p>
            <a:r>
              <a:rPr lang="en-US" dirty="0"/>
              <a:t>Use of </a:t>
            </a:r>
            <a:r>
              <a:rPr lang="en-US" dirty="0">
                <a:latin typeface="Courier New" charset="0"/>
                <a:ea typeface="Courier New" charset="0"/>
                <a:cs typeface="Courier New" charset="0"/>
              </a:rPr>
              <a:t>extern</a:t>
            </a:r>
            <a:r>
              <a:rPr lang="en-US" dirty="0"/>
              <a:t> in .h Files (#1)</a:t>
            </a:r>
          </a:p>
        </p:txBody>
      </p:sp>
      <p:sp>
        <p:nvSpPr>
          <p:cNvPr id="201731" name="Rectangle 3"/>
          <p:cNvSpPr>
            <a:spLocks noChangeArrowheads="1"/>
          </p:cNvSpPr>
          <p:nvPr/>
        </p:nvSpPr>
        <p:spPr bwMode="auto">
          <a:xfrm>
            <a:off x="825500" y="1624013"/>
            <a:ext cx="2803973" cy="1477328"/>
          </a:xfrm>
          <a:prstGeom prst="rect">
            <a:avLst/>
          </a:prstGeom>
          <a:solidFill>
            <a:srgbClr val="F7F5CD"/>
          </a:solidFill>
          <a:ln w="3175">
            <a:solidFill>
              <a:schemeClr val="tx1"/>
            </a:solidFill>
            <a:miter lim="800000"/>
            <a:headEnd/>
            <a:tailEnd/>
          </a:ln>
          <a:effectLst/>
        </p:spPr>
        <p:txBody>
          <a:bodyPr wrap="none">
            <a:prstTxWarp prst="textNoShape">
              <a:avLst/>
            </a:prstTxWarp>
            <a:spAutoFit/>
          </a:bodyPr>
          <a:lstStyle/>
          <a:p>
            <a:r>
              <a:rPr lang="en-US" sz="1800">
                <a:latin typeface="Courier New"/>
                <a:cs typeface="Courier New"/>
              </a:rPr>
              <a:t>#include "</a:t>
            </a:r>
            <a:r>
              <a:rPr lang="en-US" sz="1800" err="1">
                <a:latin typeface="Courier New"/>
                <a:cs typeface="Courier New"/>
              </a:rPr>
              <a:t>global.h</a:t>
            </a:r>
            <a:r>
              <a:rPr lang="en-US" sz="1800">
                <a:latin typeface="Courier New"/>
                <a:cs typeface="Courier New"/>
              </a:rPr>
              <a:t>"</a:t>
            </a:r>
          </a:p>
          <a:p>
            <a:endParaRPr lang="en-US" sz="1800">
              <a:latin typeface="Courier New"/>
              <a:cs typeface="Courier New"/>
            </a:endParaRPr>
          </a:p>
          <a:p>
            <a:r>
              <a:rPr lang="en-US" sz="1800" err="1">
                <a:latin typeface="Courier New"/>
                <a:cs typeface="Courier New"/>
              </a:rPr>
              <a:t>int</a:t>
            </a:r>
            <a:r>
              <a:rPr lang="en-US" sz="1800">
                <a:latin typeface="Courier New"/>
                <a:cs typeface="Courier New"/>
              </a:rPr>
              <a:t> f() {</a:t>
            </a:r>
          </a:p>
          <a:p>
            <a:r>
              <a:rPr lang="en-US" sz="1800">
                <a:latin typeface="Courier New"/>
                <a:cs typeface="Courier New"/>
              </a:rPr>
              <a:t>  return g+1;</a:t>
            </a:r>
          </a:p>
          <a:p>
            <a:r>
              <a:rPr lang="en-US" sz="1800">
                <a:latin typeface="Courier New"/>
                <a:cs typeface="Courier New"/>
              </a:rPr>
              <a:t>}</a:t>
            </a:r>
          </a:p>
        </p:txBody>
      </p:sp>
      <p:sp>
        <p:nvSpPr>
          <p:cNvPr id="201732" name="Rectangle 4"/>
          <p:cNvSpPr>
            <a:spLocks noChangeArrowheads="1"/>
          </p:cNvSpPr>
          <p:nvPr/>
        </p:nvSpPr>
        <p:spPr bwMode="auto">
          <a:xfrm>
            <a:off x="762000" y="1143000"/>
            <a:ext cx="922047" cy="461665"/>
          </a:xfrm>
          <a:prstGeom prst="rect">
            <a:avLst/>
          </a:prstGeom>
          <a:noFill/>
          <a:ln w="3175">
            <a:solidFill>
              <a:schemeClr val="bg1"/>
            </a:solidFill>
            <a:miter lim="800000"/>
            <a:headEnd/>
            <a:tailEnd/>
          </a:ln>
          <a:effectLst/>
        </p:spPr>
        <p:txBody>
          <a:bodyPr wrap="none">
            <a:prstTxWarp prst="textNoShape">
              <a:avLst/>
            </a:prstTxWarp>
            <a:spAutoFit/>
          </a:bodyPr>
          <a:lstStyle/>
          <a:p>
            <a:r>
              <a:rPr lang="en-US">
                <a:solidFill>
                  <a:srgbClr val="000000"/>
                </a:solidFill>
                <a:latin typeface="Courier New"/>
                <a:cs typeface="Courier New"/>
              </a:rPr>
              <a:t>c1.c</a:t>
            </a:r>
          </a:p>
        </p:txBody>
      </p:sp>
      <p:sp>
        <p:nvSpPr>
          <p:cNvPr id="201733" name="Rectangle 5"/>
          <p:cNvSpPr>
            <a:spLocks noChangeArrowheads="1"/>
          </p:cNvSpPr>
          <p:nvPr/>
        </p:nvSpPr>
        <p:spPr bwMode="auto">
          <a:xfrm>
            <a:off x="4572000" y="1332636"/>
            <a:ext cx="1659429" cy="461665"/>
          </a:xfrm>
          <a:prstGeom prst="rect">
            <a:avLst/>
          </a:prstGeom>
          <a:noFill/>
          <a:ln w="3175">
            <a:solidFill>
              <a:schemeClr val="bg1"/>
            </a:solidFill>
            <a:miter lim="800000"/>
            <a:headEnd/>
            <a:tailEnd/>
          </a:ln>
          <a:effectLst/>
        </p:spPr>
        <p:txBody>
          <a:bodyPr wrap="none">
            <a:prstTxWarp prst="textNoShape">
              <a:avLst/>
            </a:prstTxWarp>
            <a:spAutoFit/>
          </a:bodyPr>
          <a:lstStyle/>
          <a:p>
            <a:r>
              <a:rPr lang="en-US" err="1">
                <a:solidFill>
                  <a:srgbClr val="000000"/>
                </a:solidFill>
                <a:latin typeface="Courier New"/>
                <a:cs typeface="Courier New"/>
              </a:rPr>
              <a:t>global.h</a:t>
            </a:r>
            <a:endParaRPr lang="en-US">
              <a:solidFill>
                <a:srgbClr val="000000"/>
              </a:solidFill>
              <a:latin typeface="Courier New"/>
              <a:cs typeface="Courier New"/>
            </a:endParaRPr>
          </a:p>
        </p:txBody>
      </p:sp>
      <p:sp>
        <p:nvSpPr>
          <p:cNvPr id="201734" name="Rectangle 6"/>
          <p:cNvSpPr>
            <a:spLocks noChangeArrowheads="1"/>
          </p:cNvSpPr>
          <p:nvPr/>
        </p:nvSpPr>
        <p:spPr bwMode="auto">
          <a:xfrm>
            <a:off x="4648200" y="1792069"/>
            <a:ext cx="1976823" cy="646331"/>
          </a:xfrm>
          <a:prstGeom prst="rect">
            <a:avLst/>
          </a:prstGeom>
          <a:solidFill>
            <a:srgbClr val="DBF2DA"/>
          </a:solidFill>
          <a:ln w="3175">
            <a:solidFill>
              <a:schemeClr val="tx1"/>
            </a:solidFill>
            <a:miter lim="800000"/>
            <a:headEnd/>
            <a:tailEnd/>
          </a:ln>
          <a:effectLst/>
        </p:spPr>
        <p:txBody>
          <a:bodyPr wrap="none">
            <a:prstTxWarp prst="textNoShape">
              <a:avLst/>
            </a:prstTxWarp>
            <a:spAutoFit/>
          </a:bodyPr>
          <a:lstStyle/>
          <a:p>
            <a:r>
              <a:rPr lang="en-US" sz="1800" dirty="0">
                <a:latin typeface="Courier New"/>
                <a:cs typeface="Courier New"/>
              </a:rPr>
              <a:t>extern </a:t>
            </a:r>
            <a:r>
              <a:rPr lang="en-US" sz="1800" dirty="0" err="1">
                <a:latin typeface="Courier New"/>
                <a:cs typeface="Courier New"/>
              </a:rPr>
              <a:t>int</a:t>
            </a:r>
            <a:r>
              <a:rPr lang="en-US" sz="1800" dirty="0">
                <a:latin typeface="Courier New"/>
                <a:cs typeface="Courier New"/>
              </a:rPr>
              <a:t> g;</a:t>
            </a:r>
          </a:p>
          <a:p>
            <a:r>
              <a:rPr lang="en-US" sz="1800" dirty="0" err="1">
                <a:latin typeface="Courier New"/>
                <a:cs typeface="Courier New"/>
              </a:rPr>
              <a:t>int</a:t>
            </a:r>
            <a:r>
              <a:rPr lang="en-US" sz="1800" dirty="0">
                <a:latin typeface="Courier New"/>
                <a:cs typeface="Courier New"/>
              </a:rPr>
              <a:t> f();</a:t>
            </a:r>
          </a:p>
        </p:txBody>
      </p:sp>
      <p:sp>
        <p:nvSpPr>
          <p:cNvPr id="7" name="Rectangle 3"/>
          <p:cNvSpPr>
            <a:spLocks noChangeArrowheads="1"/>
          </p:cNvSpPr>
          <p:nvPr/>
        </p:nvSpPr>
        <p:spPr bwMode="auto">
          <a:xfrm>
            <a:off x="825500" y="3605213"/>
            <a:ext cx="5285421" cy="2862322"/>
          </a:xfrm>
          <a:prstGeom prst="rect">
            <a:avLst/>
          </a:prstGeom>
          <a:solidFill>
            <a:srgbClr val="F7F5CD"/>
          </a:solidFill>
          <a:ln w="3175">
            <a:solidFill>
              <a:schemeClr val="tx1"/>
            </a:solidFill>
            <a:miter lim="800000"/>
            <a:headEnd/>
            <a:tailEnd/>
          </a:ln>
          <a:effectLst/>
        </p:spPr>
        <p:txBody>
          <a:bodyPr wrap="none">
            <a:prstTxWarp prst="textNoShape">
              <a:avLst/>
            </a:prstTxWarp>
            <a:spAutoFit/>
          </a:bodyPr>
          <a:lstStyle/>
          <a:p>
            <a:r>
              <a:rPr lang="en-US" sz="1800" dirty="0">
                <a:latin typeface="Courier New"/>
                <a:cs typeface="Courier New"/>
              </a:rPr>
              <a:t>#include &lt;</a:t>
            </a:r>
            <a:r>
              <a:rPr lang="en-US" sz="1800" dirty="0" err="1">
                <a:latin typeface="Courier New"/>
                <a:cs typeface="Courier New"/>
              </a:rPr>
              <a:t>stdio.h</a:t>
            </a:r>
            <a:r>
              <a:rPr lang="en-US" sz="1800" dirty="0">
                <a:latin typeface="Courier New"/>
                <a:cs typeface="Courier New"/>
              </a:rPr>
              <a:t>&gt;</a:t>
            </a:r>
          </a:p>
          <a:p>
            <a:r>
              <a:rPr lang="en-US" sz="1800" dirty="0">
                <a:latin typeface="Courier New"/>
                <a:cs typeface="Courier New"/>
              </a:rPr>
              <a:t>#include "</a:t>
            </a:r>
            <a:r>
              <a:rPr lang="en-US" sz="1800" dirty="0" err="1">
                <a:latin typeface="Courier New"/>
                <a:cs typeface="Courier New"/>
              </a:rPr>
              <a:t>global.h</a:t>
            </a:r>
            <a:r>
              <a:rPr lang="en-US" sz="1800" dirty="0">
                <a:latin typeface="Courier New"/>
                <a:cs typeface="Courier New"/>
              </a:rPr>
              <a:t>”</a:t>
            </a:r>
          </a:p>
          <a:p>
            <a:endParaRPr lang="en-US" sz="1800" dirty="0">
              <a:latin typeface="Courier New"/>
              <a:cs typeface="Courier New"/>
            </a:endParaRPr>
          </a:p>
          <a:p>
            <a:r>
              <a:rPr lang="en-US" sz="1800" dirty="0" err="1">
                <a:latin typeface="Courier New"/>
                <a:cs typeface="Courier New"/>
              </a:rPr>
              <a:t>int</a:t>
            </a:r>
            <a:r>
              <a:rPr lang="en-US" sz="1800" dirty="0">
                <a:latin typeface="Courier New"/>
                <a:cs typeface="Courier New"/>
              </a:rPr>
              <a:t> g = 0;</a:t>
            </a:r>
          </a:p>
          <a:p>
            <a:endParaRPr lang="en-US" sz="1800" dirty="0">
              <a:latin typeface="Courier New"/>
              <a:cs typeface="Courier New"/>
            </a:endParaRPr>
          </a:p>
          <a:p>
            <a:r>
              <a:rPr lang="en-US" sz="1800" dirty="0" err="1">
                <a:latin typeface="Courier New"/>
                <a:cs typeface="Courier New"/>
              </a:rPr>
              <a:t>int</a:t>
            </a:r>
            <a:r>
              <a:rPr lang="en-US" sz="1800" dirty="0">
                <a:latin typeface="Courier New"/>
                <a:cs typeface="Courier New"/>
              </a:rPr>
              <a:t> main(</a:t>
            </a:r>
            <a:r>
              <a:rPr lang="en-US" sz="1800" dirty="0" err="1">
                <a:latin typeface="Courier New"/>
                <a:cs typeface="Courier New"/>
              </a:rPr>
              <a:t>int</a:t>
            </a:r>
            <a:r>
              <a:rPr lang="en-US" sz="1800" dirty="0">
                <a:latin typeface="Courier New"/>
                <a:cs typeface="Courier New"/>
              </a:rPr>
              <a:t> </a:t>
            </a:r>
            <a:r>
              <a:rPr lang="en-US" sz="1800" dirty="0" err="1">
                <a:latin typeface="Courier New"/>
                <a:cs typeface="Courier New"/>
              </a:rPr>
              <a:t>argc</a:t>
            </a:r>
            <a:r>
              <a:rPr lang="en-US" sz="1800" dirty="0">
                <a:latin typeface="Courier New"/>
                <a:cs typeface="Courier New"/>
              </a:rPr>
              <a:t>, char </a:t>
            </a:r>
            <a:r>
              <a:rPr lang="en-US" sz="1800" dirty="0" err="1">
                <a:latin typeface="Courier New"/>
                <a:cs typeface="Courier New"/>
              </a:rPr>
              <a:t>argv</a:t>
            </a:r>
            <a:r>
              <a:rPr lang="en-US" sz="1800" dirty="0">
                <a:latin typeface="Courier New"/>
                <a:cs typeface="Courier New"/>
              </a:rPr>
              <a:t>[]) {</a:t>
            </a:r>
          </a:p>
          <a:p>
            <a:r>
              <a:rPr lang="en-US" sz="1800" dirty="0">
                <a:latin typeface="Courier New"/>
                <a:cs typeface="Courier New"/>
              </a:rPr>
              <a:t>  </a:t>
            </a:r>
            <a:r>
              <a:rPr lang="en-US" sz="1800" dirty="0" err="1">
                <a:latin typeface="Courier New"/>
                <a:cs typeface="Courier New"/>
              </a:rPr>
              <a:t>int</a:t>
            </a:r>
            <a:r>
              <a:rPr lang="en-US" sz="1800" dirty="0">
                <a:latin typeface="Courier New"/>
                <a:cs typeface="Courier New"/>
              </a:rPr>
              <a:t> t = f();</a:t>
            </a:r>
          </a:p>
          <a:p>
            <a:r>
              <a:rPr lang="en-US" sz="1800" dirty="0">
                <a:latin typeface="Courier New"/>
                <a:cs typeface="Courier New"/>
              </a:rPr>
              <a:t>  </a:t>
            </a:r>
            <a:r>
              <a:rPr lang="en-US" sz="1800" dirty="0" err="1">
                <a:latin typeface="Courier New"/>
                <a:cs typeface="Courier New"/>
              </a:rPr>
              <a:t>printf</a:t>
            </a:r>
            <a:r>
              <a:rPr lang="en-US" sz="1800" dirty="0">
                <a:latin typeface="Courier New"/>
                <a:cs typeface="Courier New"/>
              </a:rPr>
              <a:t>("Calling f yields %d\n", t);</a:t>
            </a:r>
          </a:p>
          <a:p>
            <a:r>
              <a:rPr lang="en-US" sz="1800" dirty="0">
                <a:latin typeface="Courier New"/>
                <a:cs typeface="Courier New"/>
              </a:rPr>
              <a:t>  return 0;</a:t>
            </a:r>
          </a:p>
          <a:p>
            <a:r>
              <a:rPr lang="en-US" sz="1800" dirty="0">
                <a:latin typeface="Courier New"/>
                <a:cs typeface="Courier New"/>
              </a:rPr>
              <a:t>}</a:t>
            </a:r>
          </a:p>
        </p:txBody>
      </p:sp>
      <p:sp>
        <p:nvSpPr>
          <p:cNvPr id="8" name="Rectangle 4"/>
          <p:cNvSpPr>
            <a:spLocks noChangeArrowheads="1"/>
          </p:cNvSpPr>
          <p:nvPr/>
        </p:nvSpPr>
        <p:spPr bwMode="auto">
          <a:xfrm>
            <a:off x="762000" y="3195935"/>
            <a:ext cx="922047" cy="461665"/>
          </a:xfrm>
          <a:prstGeom prst="rect">
            <a:avLst/>
          </a:prstGeom>
          <a:noFill/>
          <a:ln w="3175">
            <a:noFill/>
            <a:miter lim="800000"/>
            <a:headEnd/>
            <a:tailEnd/>
          </a:ln>
          <a:effectLst/>
        </p:spPr>
        <p:txBody>
          <a:bodyPr wrap="none">
            <a:prstTxWarp prst="textNoShape">
              <a:avLst/>
            </a:prstTxWarp>
            <a:spAutoFit/>
          </a:bodyPr>
          <a:lstStyle/>
          <a:p>
            <a:r>
              <a:rPr lang="en-US" dirty="0">
                <a:solidFill>
                  <a:srgbClr val="000000"/>
                </a:solidFill>
                <a:latin typeface="Courier New"/>
                <a:cs typeface="Courier New"/>
              </a:rPr>
              <a:t>c2.c</a:t>
            </a:r>
          </a:p>
        </p:txBody>
      </p:sp>
    </p:spTree>
    <p:extLst>
      <p:ext uri="{BB962C8B-B14F-4D97-AF65-F5344CB8AC3E}">
        <p14:creationId xmlns:p14="http://schemas.microsoft.com/office/powerpoint/2010/main" val="2966365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1735" name="Rectangle 7"/>
          <p:cNvSpPr>
            <a:spLocks noGrp="1" noChangeArrowheads="1"/>
          </p:cNvSpPr>
          <p:nvPr>
            <p:ph type="title"/>
          </p:nvPr>
        </p:nvSpPr>
        <p:spPr/>
        <p:txBody>
          <a:bodyPr/>
          <a:lstStyle/>
          <a:p>
            <a:r>
              <a:rPr lang="en-US" dirty="0"/>
              <a:t>Use of .h Files (#2)</a:t>
            </a:r>
          </a:p>
        </p:txBody>
      </p:sp>
      <p:sp>
        <p:nvSpPr>
          <p:cNvPr id="201731" name="Rectangle 3"/>
          <p:cNvSpPr>
            <a:spLocks noChangeArrowheads="1"/>
          </p:cNvSpPr>
          <p:nvPr/>
        </p:nvSpPr>
        <p:spPr bwMode="auto">
          <a:xfrm>
            <a:off x="825500" y="1624013"/>
            <a:ext cx="2803973" cy="1477328"/>
          </a:xfrm>
          <a:prstGeom prst="rect">
            <a:avLst/>
          </a:prstGeom>
          <a:solidFill>
            <a:srgbClr val="F7F5CD"/>
          </a:solidFill>
          <a:ln w="3175">
            <a:solidFill>
              <a:schemeClr val="tx1"/>
            </a:solidFill>
            <a:miter lim="800000"/>
            <a:headEnd/>
            <a:tailEnd/>
          </a:ln>
          <a:effectLst/>
        </p:spPr>
        <p:txBody>
          <a:bodyPr wrap="none">
            <a:prstTxWarp prst="textNoShape">
              <a:avLst/>
            </a:prstTxWarp>
            <a:spAutoFit/>
          </a:bodyPr>
          <a:lstStyle/>
          <a:p>
            <a:r>
              <a:rPr lang="en-US" sz="1800">
                <a:latin typeface="Courier New"/>
                <a:cs typeface="Courier New"/>
              </a:rPr>
              <a:t>#include "</a:t>
            </a:r>
            <a:r>
              <a:rPr lang="en-US" sz="1800" err="1">
                <a:latin typeface="Courier New"/>
                <a:cs typeface="Courier New"/>
              </a:rPr>
              <a:t>global.h</a:t>
            </a:r>
            <a:r>
              <a:rPr lang="en-US" sz="1800">
                <a:latin typeface="Courier New"/>
                <a:cs typeface="Courier New"/>
              </a:rPr>
              <a:t>"</a:t>
            </a:r>
          </a:p>
          <a:p>
            <a:endParaRPr lang="en-US" sz="1800">
              <a:latin typeface="Courier New"/>
              <a:cs typeface="Courier New"/>
            </a:endParaRPr>
          </a:p>
          <a:p>
            <a:r>
              <a:rPr lang="en-US" sz="1800" err="1">
                <a:latin typeface="Courier New"/>
                <a:cs typeface="Courier New"/>
              </a:rPr>
              <a:t>int</a:t>
            </a:r>
            <a:r>
              <a:rPr lang="en-US" sz="1800">
                <a:latin typeface="Courier New"/>
                <a:cs typeface="Courier New"/>
              </a:rPr>
              <a:t> f() {</a:t>
            </a:r>
          </a:p>
          <a:p>
            <a:r>
              <a:rPr lang="en-US" sz="1800">
                <a:latin typeface="Courier New"/>
                <a:cs typeface="Courier New"/>
              </a:rPr>
              <a:t>  return g+1;</a:t>
            </a:r>
          </a:p>
          <a:p>
            <a:r>
              <a:rPr lang="en-US" sz="1800">
                <a:latin typeface="Courier New"/>
                <a:cs typeface="Courier New"/>
              </a:rPr>
              <a:t>}</a:t>
            </a:r>
          </a:p>
        </p:txBody>
      </p:sp>
      <p:sp>
        <p:nvSpPr>
          <p:cNvPr id="201732" name="Rectangle 4"/>
          <p:cNvSpPr>
            <a:spLocks noChangeArrowheads="1"/>
          </p:cNvSpPr>
          <p:nvPr/>
        </p:nvSpPr>
        <p:spPr bwMode="auto">
          <a:xfrm>
            <a:off x="762000" y="1143000"/>
            <a:ext cx="922047" cy="461665"/>
          </a:xfrm>
          <a:prstGeom prst="rect">
            <a:avLst/>
          </a:prstGeom>
          <a:noFill/>
          <a:ln w="3175">
            <a:solidFill>
              <a:schemeClr val="bg1"/>
            </a:solidFill>
            <a:miter lim="800000"/>
            <a:headEnd/>
            <a:tailEnd/>
          </a:ln>
          <a:effectLst/>
        </p:spPr>
        <p:txBody>
          <a:bodyPr wrap="none">
            <a:prstTxWarp prst="textNoShape">
              <a:avLst/>
            </a:prstTxWarp>
            <a:spAutoFit/>
          </a:bodyPr>
          <a:lstStyle/>
          <a:p>
            <a:r>
              <a:rPr lang="en-US">
                <a:solidFill>
                  <a:srgbClr val="000000"/>
                </a:solidFill>
                <a:latin typeface="Courier New"/>
                <a:cs typeface="Courier New"/>
              </a:rPr>
              <a:t>c1.c</a:t>
            </a:r>
          </a:p>
        </p:txBody>
      </p:sp>
      <p:sp>
        <p:nvSpPr>
          <p:cNvPr id="201733" name="Rectangle 5"/>
          <p:cNvSpPr>
            <a:spLocks noChangeArrowheads="1"/>
          </p:cNvSpPr>
          <p:nvPr/>
        </p:nvSpPr>
        <p:spPr bwMode="auto">
          <a:xfrm>
            <a:off x="4572000" y="912167"/>
            <a:ext cx="1659429" cy="461665"/>
          </a:xfrm>
          <a:prstGeom prst="rect">
            <a:avLst/>
          </a:prstGeom>
          <a:noFill/>
          <a:ln w="3175">
            <a:solidFill>
              <a:schemeClr val="bg1"/>
            </a:solidFill>
            <a:miter lim="800000"/>
            <a:headEnd/>
            <a:tailEnd/>
          </a:ln>
          <a:effectLst/>
        </p:spPr>
        <p:txBody>
          <a:bodyPr wrap="none">
            <a:prstTxWarp prst="textNoShape">
              <a:avLst/>
            </a:prstTxWarp>
            <a:spAutoFit/>
          </a:bodyPr>
          <a:lstStyle/>
          <a:p>
            <a:r>
              <a:rPr lang="en-US" err="1">
                <a:solidFill>
                  <a:srgbClr val="000000"/>
                </a:solidFill>
                <a:latin typeface="Courier New"/>
                <a:cs typeface="Courier New"/>
              </a:rPr>
              <a:t>global.h</a:t>
            </a:r>
            <a:endParaRPr lang="en-US">
              <a:solidFill>
                <a:srgbClr val="000000"/>
              </a:solidFill>
              <a:latin typeface="Courier New"/>
              <a:cs typeface="Courier New"/>
            </a:endParaRPr>
          </a:p>
        </p:txBody>
      </p:sp>
      <p:sp>
        <p:nvSpPr>
          <p:cNvPr id="201734" name="Rectangle 6"/>
          <p:cNvSpPr>
            <a:spLocks noChangeArrowheads="1"/>
          </p:cNvSpPr>
          <p:nvPr/>
        </p:nvSpPr>
        <p:spPr bwMode="auto">
          <a:xfrm>
            <a:off x="4648200" y="1393180"/>
            <a:ext cx="3217547" cy="2031325"/>
          </a:xfrm>
          <a:prstGeom prst="rect">
            <a:avLst/>
          </a:prstGeom>
          <a:solidFill>
            <a:srgbClr val="DBF2DA"/>
          </a:solidFill>
          <a:ln w="3175">
            <a:solidFill>
              <a:schemeClr val="tx1"/>
            </a:solidFill>
            <a:miter lim="800000"/>
            <a:headEnd/>
            <a:tailEnd/>
          </a:ln>
          <a:effectLst/>
        </p:spPr>
        <p:txBody>
          <a:bodyPr wrap="none">
            <a:prstTxWarp prst="textNoShape">
              <a:avLst/>
            </a:prstTxWarp>
            <a:spAutoFit/>
          </a:bodyPr>
          <a:lstStyle/>
          <a:p>
            <a:r>
              <a:rPr lang="en-US" sz="1800">
                <a:latin typeface="Courier New"/>
                <a:cs typeface="Courier New"/>
              </a:rPr>
              <a:t>#</a:t>
            </a:r>
            <a:r>
              <a:rPr lang="en-US" sz="1800" err="1">
                <a:latin typeface="Courier New"/>
                <a:cs typeface="Courier New"/>
              </a:rPr>
              <a:t>ifdef</a:t>
            </a:r>
            <a:r>
              <a:rPr lang="en-US" sz="1800">
                <a:latin typeface="Courier New"/>
                <a:cs typeface="Courier New"/>
              </a:rPr>
              <a:t> INITIALIZE</a:t>
            </a:r>
          </a:p>
          <a:p>
            <a:r>
              <a:rPr lang="en-US" sz="1800">
                <a:latin typeface="Courier New"/>
                <a:cs typeface="Courier New"/>
              </a:rPr>
              <a:t>  </a:t>
            </a:r>
            <a:r>
              <a:rPr lang="en-US" sz="1800" err="1">
                <a:solidFill>
                  <a:srgbClr val="FF0000"/>
                </a:solidFill>
                <a:latin typeface="Courier New"/>
                <a:cs typeface="Courier New"/>
              </a:rPr>
              <a:t>int</a:t>
            </a:r>
            <a:r>
              <a:rPr lang="en-US" sz="1800">
                <a:solidFill>
                  <a:srgbClr val="FF0000"/>
                </a:solidFill>
                <a:latin typeface="Courier New"/>
                <a:cs typeface="Courier New"/>
              </a:rPr>
              <a:t> g = 23;</a:t>
            </a:r>
          </a:p>
          <a:p>
            <a:r>
              <a:rPr lang="en-US" sz="1800">
                <a:solidFill>
                  <a:srgbClr val="FF0000"/>
                </a:solidFill>
                <a:latin typeface="Courier New"/>
                <a:cs typeface="Courier New"/>
              </a:rPr>
              <a:t>  static </a:t>
            </a:r>
            <a:r>
              <a:rPr lang="en-US" sz="1800" err="1">
                <a:solidFill>
                  <a:srgbClr val="FF0000"/>
                </a:solidFill>
                <a:latin typeface="Courier New"/>
                <a:cs typeface="Courier New"/>
              </a:rPr>
              <a:t>int</a:t>
            </a:r>
            <a:r>
              <a:rPr lang="en-US" sz="1800">
                <a:solidFill>
                  <a:srgbClr val="FF0000"/>
                </a:solidFill>
                <a:latin typeface="Courier New"/>
                <a:cs typeface="Courier New"/>
              </a:rPr>
              <a:t> init = 1;</a:t>
            </a:r>
          </a:p>
          <a:p>
            <a:r>
              <a:rPr lang="en-US" sz="1800">
                <a:latin typeface="Courier New"/>
                <a:cs typeface="Courier New"/>
              </a:rPr>
              <a:t>#else</a:t>
            </a:r>
          </a:p>
          <a:p>
            <a:r>
              <a:rPr lang="en-US" sz="1800">
                <a:latin typeface="Courier New"/>
                <a:cs typeface="Courier New"/>
              </a:rPr>
              <a:t>  extern </a:t>
            </a:r>
            <a:r>
              <a:rPr lang="en-US" sz="1800" err="1">
                <a:latin typeface="Courier New"/>
                <a:cs typeface="Courier New"/>
              </a:rPr>
              <a:t>int</a:t>
            </a:r>
            <a:r>
              <a:rPr lang="en-US" sz="1800">
                <a:latin typeface="Courier New"/>
                <a:cs typeface="Courier New"/>
              </a:rPr>
              <a:t> g;</a:t>
            </a:r>
          </a:p>
          <a:p>
            <a:r>
              <a:rPr lang="en-US" sz="1800">
                <a:latin typeface="Courier New"/>
                <a:cs typeface="Courier New"/>
              </a:rPr>
              <a:t>  static </a:t>
            </a:r>
            <a:r>
              <a:rPr lang="en-US" sz="1800" err="1">
                <a:latin typeface="Courier New"/>
                <a:cs typeface="Courier New"/>
              </a:rPr>
              <a:t>int</a:t>
            </a:r>
            <a:r>
              <a:rPr lang="en-US" sz="1800">
                <a:latin typeface="Courier New"/>
                <a:cs typeface="Courier New"/>
              </a:rPr>
              <a:t> init = 0;</a:t>
            </a:r>
          </a:p>
          <a:p>
            <a:r>
              <a:rPr lang="en-US" sz="1800">
                <a:latin typeface="Courier New"/>
                <a:cs typeface="Courier New"/>
              </a:rPr>
              <a:t>#</a:t>
            </a:r>
            <a:r>
              <a:rPr lang="en-US" sz="1800" err="1">
                <a:latin typeface="Courier New"/>
                <a:cs typeface="Courier New"/>
              </a:rPr>
              <a:t>endif</a:t>
            </a:r>
            <a:endParaRPr lang="en-US" sz="1800">
              <a:latin typeface="Courier New"/>
              <a:cs typeface="Courier New"/>
            </a:endParaRPr>
          </a:p>
        </p:txBody>
      </p:sp>
      <p:sp>
        <p:nvSpPr>
          <p:cNvPr id="7" name="Rectangle 3"/>
          <p:cNvSpPr>
            <a:spLocks noChangeArrowheads="1"/>
          </p:cNvSpPr>
          <p:nvPr/>
        </p:nvSpPr>
        <p:spPr bwMode="auto">
          <a:xfrm>
            <a:off x="825500" y="3605213"/>
            <a:ext cx="5285421" cy="3139321"/>
          </a:xfrm>
          <a:prstGeom prst="rect">
            <a:avLst/>
          </a:prstGeom>
          <a:solidFill>
            <a:srgbClr val="F7F5CD"/>
          </a:solidFill>
          <a:ln w="3175">
            <a:solidFill>
              <a:schemeClr val="tx1"/>
            </a:solidFill>
            <a:miter lim="800000"/>
            <a:headEnd/>
            <a:tailEnd/>
          </a:ln>
          <a:effectLst/>
        </p:spPr>
        <p:txBody>
          <a:bodyPr wrap="none">
            <a:prstTxWarp prst="textNoShape">
              <a:avLst/>
            </a:prstTxWarp>
            <a:spAutoFit/>
          </a:bodyPr>
          <a:lstStyle/>
          <a:p>
            <a:r>
              <a:rPr lang="en-US" sz="1800">
                <a:solidFill>
                  <a:srgbClr val="FF0000"/>
                </a:solidFill>
                <a:latin typeface="Courier New"/>
                <a:cs typeface="Courier New"/>
              </a:rPr>
              <a:t>#define INITIALIZE</a:t>
            </a:r>
          </a:p>
          <a:p>
            <a:r>
              <a:rPr lang="en-US" sz="1800">
                <a:latin typeface="Courier New"/>
                <a:cs typeface="Courier New"/>
              </a:rPr>
              <a:t>#include &lt;</a:t>
            </a:r>
            <a:r>
              <a:rPr lang="en-US" sz="1800" err="1">
                <a:latin typeface="Courier New"/>
                <a:cs typeface="Courier New"/>
              </a:rPr>
              <a:t>stdio.h</a:t>
            </a:r>
            <a:r>
              <a:rPr lang="en-US" sz="1800">
                <a:latin typeface="Courier New"/>
                <a:cs typeface="Courier New"/>
              </a:rPr>
              <a:t>&gt;</a:t>
            </a:r>
          </a:p>
          <a:p>
            <a:r>
              <a:rPr lang="en-US" sz="1800">
                <a:latin typeface="Courier New"/>
                <a:cs typeface="Courier New"/>
              </a:rPr>
              <a:t>#include "</a:t>
            </a:r>
            <a:r>
              <a:rPr lang="en-US" sz="1800" err="1">
                <a:latin typeface="Courier New"/>
                <a:cs typeface="Courier New"/>
              </a:rPr>
              <a:t>global.h</a:t>
            </a:r>
            <a:r>
              <a:rPr lang="en-US" sz="1800">
                <a:latin typeface="Courier New"/>
                <a:cs typeface="Courier New"/>
              </a:rPr>
              <a:t>"</a:t>
            </a:r>
          </a:p>
          <a:p>
            <a:endParaRPr lang="en-US" sz="1800">
              <a:latin typeface="Courier New"/>
              <a:cs typeface="Courier New"/>
            </a:endParaRPr>
          </a:p>
          <a:p>
            <a:r>
              <a:rPr lang="en-US" sz="1800" err="1">
                <a:latin typeface="Courier New"/>
                <a:cs typeface="Courier New"/>
              </a:rPr>
              <a:t>int</a:t>
            </a:r>
            <a:r>
              <a:rPr lang="en-US" sz="1800">
                <a:latin typeface="Courier New"/>
                <a:cs typeface="Courier New"/>
              </a:rPr>
              <a:t> main(</a:t>
            </a:r>
            <a:r>
              <a:rPr lang="en-US" sz="1800" err="1">
                <a:latin typeface="Courier New"/>
                <a:cs typeface="Courier New"/>
              </a:rPr>
              <a:t>int</a:t>
            </a:r>
            <a:r>
              <a:rPr lang="en-US" sz="1800">
                <a:latin typeface="Courier New"/>
                <a:cs typeface="Courier New"/>
              </a:rPr>
              <a:t> </a:t>
            </a:r>
            <a:r>
              <a:rPr lang="en-US" sz="1800" err="1">
                <a:latin typeface="Courier New"/>
                <a:cs typeface="Courier New"/>
              </a:rPr>
              <a:t>argc</a:t>
            </a:r>
            <a:r>
              <a:rPr lang="en-US" sz="1800">
                <a:latin typeface="Courier New"/>
                <a:cs typeface="Courier New"/>
              </a:rPr>
              <a:t>, char** </a:t>
            </a:r>
            <a:r>
              <a:rPr lang="en-US" sz="1800" err="1">
                <a:latin typeface="Courier New"/>
                <a:cs typeface="Courier New"/>
              </a:rPr>
              <a:t>argv</a:t>
            </a:r>
            <a:r>
              <a:rPr lang="en-US" sz="1800">
                <a:latin typeface="Courier New"/>
                <a:cs typeface="Courier New"/>
              </a:rPr>
              <a:t>) {</a:t>
            </a:r>
          </a:p>
          <a:p>
            <a:r>
              <a:rPr lang="en-US" sz="1800">
                <a:latin typeface="Courier New"/>
                <a:cs typeface="Courier New"/>
              </a:rPr>
              <a:t>  if (</a:t>
            </a:r>
            <a:r>
              <a:rPr lang="en-US" sz="1800" err="1">
                <a:latin typeface="Courier New"/>
                <a:cs typeface="Courier New"/>
              </a:rPr>
              <a:t>init</a:t>
            </a:r>
            <a:r>
              <a:rPr lang="en-US" sz="1800">
                <a:latin typeface="Courier New"/>
                <a:cs typeface="Courier New"/>
              </a:rPr>
              <a:t>)</a:t>
            </a:r>
          </a:p>
          <a:p>
            <a:r>
              <a:rPr lang="en-US" sz="1800">
                <a:latin typeface="Courier New"/>
                <a:cs typeface="Courier New"/>
              </a:rPr>
              <a:t>    // do something, e.g., g=31;</a:t>
            </a:r>
          </a:p>
          <a:p>
            <a:r>
              <a:rPr lang="en-US" sz="1800">
                <a:latin typeface="Courier New"/>
                <a:cs typeface="Courier New"/>
              </a:rPr>
              <a:t>  </a:t>
            </a:r>
            <a:r>
              <a:rPr lang="en-US" sz="1800" err="1">
                <a:latin typeface="Courier New"/>
                <a:cs typeface="Courier New"/>
              </a:rPr>
              <a:t>int</a:t>
            </a:r>
            <a:r>
              <a:rPr lang="en-US" sz="1800">
                <a:latin typeface="Courier New"/>
                <a:cs typeface="Courier New"/>
              </a:rPr>
              <a:t> t = f();</a:t>
            </a:r>
          </a:p>
          <a:p>
            <a:r>
              <a:rPr lang="en-US" sz="1800">
                <a:latin typeface="Courier New"/>
                <a:cs typeface="Courier New"/>
              </a:rPr>
              <a:t>  </a:t>
            </a:r>
            <a:r>
              <a:rPr lang="en-US" sz="1800" err="1">
                <a:latin typeface="Courier New"/>
                <a:cs typeface="Courier New"/>
              </a:rPr>
              <a:t>printf</a:t>
            </a:r>
            <a:r>
              <a:rPr lang="en-US" sz="1800">
                <a:latin typeface="Courier New"/>
                <a:cs typeface="Courier New"/>
              </a:rPr>
              <a:t>("Calling f yields %d\n", t);</a:t>
            </a:r>
          </a:p>
          <a:p>
            <a:r>
              <a:rPr lang="en-US" sz="1800">
                <a:latin typeface="Courier New"/>
                <a:cs typeface="Courier New"/>
              </a:rPr>
              <a:t>  return 0;</a:t>
            </a:r>
          </a:p>
          <a:p>
            <a:r>
              <a:rPr lang="en-US" sz="1800">
                <a:latin typeface="Courier New"/>
                <a:cs typeface="Courier New"/>
              </a:rPr>
              <a:t>}</a:t>
            </a:r>
          </a:p>
        </p:txBody>
      </p:sp>
      <p:sp>
        <p:nvSpPr>
          <p:cNvPr id="8" name="Rectangle 4"/>
          <p:cNvSpPr>
            <a:spLocks noChangeArrowheads="1"/>
          </p:cNvSpPr>
          <p:nvPr/>
        </p:nvSpPr>
        <p:spPr bwMode="auto">
          <a:xfrm>
            <a:off x="762000" y="3195935"/>
            <a:ext cx="922047" cy="461665"/>
          </a:xfrm>
          <a:prstGeom prst="rect">
            <a:avLst/>
          </a:prstGeom>
          <a:noFill/>
          <a:ln w="3175">
            <a:solidFill>
              <a:schemeClr val="bg1"/>
            </a:solidFill>
            <a:miter lim="800000"/>
            <a:headEnd/>
            <a:tailEnd/>
          </a:ln>
          <a:effectLst/>
        </p:spPr>
        <p:txBody>
          <a:bodyPr wrap="none">
            <a:prstTxWarp prst="textNoShape">
              <a:avLst/>
            </a:prstTxWarp>
            <a:spAutoFit/>
          </a:bodyPr>
          <a:lstStyle/>
          <a:p>
            <a:r>
              <a:rPr lang="en-US">
                <a:solidFill>
                  <a:srgbClr val="000000"/>
                </a:solidFill>
                <a:latin typeface="Courier New"/>
                <a:cs typeface="Courier New"/>
              </a:rPr>
              <a:t>c2.c</a:t>
            </a:r>
          </a:p>
        </p:txBody>
      </p:sp>
      <p:grpSp>
        <p:nvGrpSpPr>
          <p:cNvPr id="9" name="Group 8"/>
          <p:cNvGrpSpPr/>
          <p:nvPr/>
        </p:nvGrpSpPr>
        <p:grpSpPr>
          <a:xfrm>
            <a:off x="1077686" y="3940628"/>
            <a:ext cx="6882311" cy="838200"/>
            <a:chOff x="1077686" y="3940628"/>
            <a:chExt cx="6882311" cy="838200"/>
          </a:xfrm>
        </p:grpSpPr>
        <p:sp>
          <p:nvSpPr>
            <p:cNvPr id="2" name="Rectangle 1"/>
            <p:cNvSpPr/>
            <p:nvPr/>
          </p:nvSpPr>
          <p:spPr bwMode="auto">
            <a:xfrm>
              <a:off x="3997597" y="3940628"/>
              <a:ext cx="3962400" cy="8382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r>
                <a:rPr lang="en-US" sz="1800" err="1">
                  <a:solidFill>
                    <a:srgbClr val="FF0000"/>
                  </a:solidFill>
                  <a:latin typeface="Courier New"/>
                  <a:cs typeface="Courier New"/>
                </a:rPr>
                <a:t>int</a:t>
              </a:r>
              <a:r>
                <a:rPr lang="en-US" sz="1800">
                  <a:solidFill>
                    <a:srgbClr val="FF0000"/>
                  </a:solidFill>
                  <a:latin typeface="Courier New"/>
                  <a:cs typeface="Courier New"/>
                </a:rPr>
                <a:t> g = 23;</a:t>
              </a:r>
            </a:p>
            <a:p>
              <a:r>
                <a:rPr lang="en-US" sz="1800">
                  <a:solidFill>
                    <a:srgbClr val="FF0000"/>
                  </a:solidFill>
                  <a:latin typeface="Courier New"/>
                  <a:cs typeface="Courier New"/>
                </a:rPr>
                <a:t>static </a:t>
              </a:r>
              <a:r>
                <a:rPr lang="en-US" sz="1800" err="1">
                  <a:solidFill>
                    <a:srgbClr val="FF0000"/>
                  </a:solidFill>
                  <a:latin typeface="Courier New"/>
                  <a:cs typeface="Courier New"/>
                </a:rPr>
                <a:t>int</a:t>
              </a:r>
              <a:r>
                <a:rPr lang="en-US" sz="1800">
                  <a:solidFill>
                    <a:srgbClr val="FF0000"/>
                  </a:solidFill>
                  <a:latin typeface="Courier New"/>
                  <a:cs typeface="Courier New"/>
                </a:rPr>
                <a:t> </a:t>
              </a:r>
              <a:r>
                <a:rPr lang="en-US" sz="1800" err="1">
                  <a:solidFill>
                    <a:srgbClr val="FF0000"/>
                  </a:solidFill>
                  <a:latin typeface="Courier New"/>
                  <a:cs typeface="Courier New"/>
                </a:rPr>
                <a:t>init</a:t>
              </a:r>
              <a:r>
                <a:rPr lang="en-US" sz="1800">
                  <a:solidFill>
                    <a:srgbClr val="FF0000"/>
                  </a:solidFill>
                  <a:latin typeface="Courier New"/>
                  <a:cs typeface="Courier New"/>
                </a:rPr>
                <a:t> = 1;</a:t>
              </a:r>
            </a:p>
          </p:txBody>
        </p:sp>
        <p:cxnSp>
          <p:nvCxnSpPr>
            <p:cNvPr id="4" name="Straight Arrow Connector 3"/>
            <p:cNvCxnSpPr>
              <a:stCxn id="2" idx="1"/>
            </p:cNvCxnSpPr>
            <p:nvPr/>
          </p:nvCxnSpPr>
          <p:spPr bwMode="auto">
            <a:xfrm flipH="1">
              <a:off x="1077686" y="4359728"/>
              <a:ext cx="2919911" cy="0"/>
            </a:xfrm>
            <a:prstGeom prst="straightConnector1">
              <a:avLst/>
            </a:prstGeom>
            <a:noFill/>
            <a:ln w="25400" cap="flat" cmpd="sng" algn="ctr">
              <a:solidFill>
                <a:schemeClr val="tx1"/>
              </a:solidFill>
              <a:prstDash val="solid"/>
              <a:round/>
              <a:headEnd type="none" w="med" len="med"/>
              <a:tailEnd type="arrow"/>
            </a:ln>
            <a:effectLst/>
          </p:spPr>
        </p:cxnSp>
      </p:grpSp>
      <p:grpSp>
        <p:nvGrpSpPr>
          <p:cNvPr id="15" name="Group 14"/>
          <p:cNvGrpSpPr/>
          <p:nvPr/>
        </p:nvGrpSpPr>
        <p:grpSpPr>
          <a:xfrm>
            <a:off x="1223023" y="1393180"/>
            <a:ext cx="6882311" cy="838200"/>
            <a:chOff x="1077686" y="3940628"/>
            <a:chExt cx="6882311" cy="838200"/>
          </a:xfrm>
        </p:grpSpPr>
        <p:sp>
          <p:nvSpPr>
            <p:cNvPr id="16" name="Rectangle 15"/>
            <p:cNvSpPr/>
            <p:nvPr/>
          </p:nvSpPr>
          <p:spPr bwMode="auto">
            <a:xfrm>
              <a:off x="3997597" y="3940628"/>
              <a:ext cx="3962400" cy="8382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r>
                <a:rPr lang="en-US" sz="1800">
                  <a:latin typeface="Courier New"/>
                  <a:cs typeface="Courier New"/>
                </a:rPr>
                <a:t>extern </a:t>
              </a:r>
              <a:r>
                <a:rPr lang="en-US" sz="1800" err="1">
                  <a:latin typeface="Courier New"/>
                  <a:cs typeface="Courier New"/>
                </a:rPr>
                <a:t>int</a:t>
              </a:r>
              <a:r>
                <a:rPr lang="en-US" sz="1800">
                  <a:latin typeface="Courier New"/>
                  <a:cs typeface="Courier New"/>
                </a:rPr>
                <a:t> g;</a:t>
              </a:r>
            </a:p>
            <a:p>
              <a:r>
                <a:rPr lang="en-US" sz="1800">
                  <a:latin typeface="Courier New"/>
                  <a:cs typeface="Courier New"/>
                </a:rPr>
                <a:t>static </a:t>
              </a:r>
              <a:r>
                <a:rPr lang="en-US" sz="1800" err="1">
                  <a:latin typeface="Courier New"/>
                  <a:cs typeface="Courier New"/>
                </a:rPr>
                <a:t>int</a:t>
              </a:r>
              <a:r>
                <a:rPr lang="en-US" sz="1800">
                  <a:latin typeface="Courier New"/>
                  <a:cs typeface="Courier New"/>
                </a:rPr>
                <a:t> </a:t>
              </a:r>
              <a:r>
                <a:rPr lang="en-US" sz="1800" err="1">
                  <a:latin typeface="Courier New"/>
                  <a:cs typeface="Courier New"/>
                </a:rPr>
                <a:t>init</a:t>
              </a:r>
              <a:r>
                <a:rPr lang="en-US" sz="1800">
                  <a:latin typeface="Courier New"/>
                  <a:cs typeface="Courier New"/>
                </a:rPr>
                <a:t> = 0;</a:t>
              </a:r>
            </a:p>
          </p:txBody>
        </p:sp>
        <p:cxnSp>
          <p:nvCxnSpPr>
            <p:cNvPr id="17" name="Straight Arrow Connector 16"/>
            <p:cNvCxnSpPr>
              <a:stCxn id="16" idx="1"/>
            </p:cNvCxnSpPr>
            <p:nvPr/>
          </p:nvCxnSpPr>
          <p:spPr bwMode="auto">
            <a:xfrm flipH="1">
              <a:off x="1077686" y="4359728"/>
              <a:ext cx="2919911" cy="0"/>
            </a:xfrm>
            <a:prstGeom prst="straightConnector1">
              <a:avLst/>
            </a:prstGeom>
            <a:noFill/>
            <a:ln w="25400" cap="flat" cmpd="sng" algn="ctr">
              <a:solidFill>
                <a:schemeClr val="tx1"/>
              </a:solidFill>
              <a:prstDash val="solid"/>
              <a:round/>
              <a:headEnd type="none" w="med" len="med"/>
              <a:tailEnd type="arrow"/>
            </a:ln>
            <a:effectLst/>
          </p:spPr>
        </p:cxnSp>
      </p:grpSp>
    </p:spTree>
    <p:extLst>
      <p:ext uri="{BB962C8B-B14F-4D97-AF65-F5344CB8AC3E}">
        <p14:creationId xmlns:p14="http://schemas.microsoft.com/office/powerpoint/2010/main" val="1152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1734"/>
                                        </p:tgtEl>
                                      </p:cBhvr>
                                    </p:animEffect>
                                    <p:set>
                                      <p:cBhvr>
                                        <p:cTn id="7" dur="1" fill="hold">
                                          <p:stCondLst>
                                            <p:cond delay="499"/>
                                          </p:stCondLst>
                                        </p:cTn>
                                        <p:tgtEl>
                                          <p:spTgt spid="20173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idx="4294967295"/>
          </p:nvPr>
        </p:nvSpPr>
        <p:spPr>
          <a:xfrm>
            <a:off x="404813" y="360362"/>
            <a:ext cx="8716962" cy="78263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Linking Example</a:t>
            </a:r>
          </a:p>
        </p:txBody>
      </p:sp>
      <p:sp>
        <p:nvSpPr>
          <p:cNvPr id="6146" name="Rectangle 2"/>
          <p:cNvSpPr>
            <a:spLocks noChangeArrowheads="1"/>
          </p:cNvSpPr>
          <p:nvPr/>
        </p:nvSpPr>
        <p:spPr bwMode="auto">
          <a:xfrm>
            <a:off x="118002" y="2702650"/>
            <a:ext cx="4369846" cy="2587504"/>
          </a:xfrm>
          <a:prstGeom prst="rect">
            <a:avLst/>
          </a:prstGeom>
          <a:solidFill>
            <a:srgbClr val="F7F5CD"/>
          </a:solidFill>
          <a:ln w="3240">
            <a:solidFill>
              <a:srgbClr val="000066"/>
            </a:solidFill>
            <a:miter lim="800000"/>
            <a:headEnd/>
            <a:tailEnd/>
          </a:ln>
          <a:effectLst/>
        </p:spPr>
        <p:txBody>
          <a:bodyPr wrap="square" lIns="90000" tIns="46800" rIns="90000" bIns="46800">
            <a:spAutoFit/>
          </a:bodyPr>
          <a:lstStyle/>
          <a:p>
            <a:r>
              <a:rPr lang="en-US" sz="1800" err="1">
                <a:solidFill>
                  <a:srgbClr val="2D961E"/>
                </a:solidFill>
                <a:latin typeface="Courier New"/>
                <a:cs typeface="Courier New"/>
              </a:rPr>
              <a:t>int</a:t>
            </a:r>
            <a:r>
              <a:rPr lang="en-US" sz="1800">
                <a:solidFill>
                  <a:srgbClr val="000000"/>
                </a:solidFill>
                <a:latin typeface="Courier New"/>
                <a:cs typeface="Courier New"/>
              </a:rPr>
              <a:t> </a:t>
            </a:r>
            <a:r>
              <a:rPr lang="en-US" sz="1800">
                <a:solidFill>
                  <a:srgbClr val="4A00FF"/>
                </a:solidFill>
                <a:latin typeface="Courier New"/>
                <a:cs typeface="Courier New"/>
              </a:rPr>
              <a:t>sum</a:t>
            </a:r>
            <a:r>
              <a:rPr lang="en-US" sz="1800">
                <a:solidFill>
                  <a:srgbClr val="000000"/>
                </a:solidFill>
                <a:latin typeface="Courier New"/>
                <a:cs typeface="Courier New"/>
              </a:rPr>
              <a:t>(</a:t>
            </a:r>
            <a:r>
              <a:rPr lang="en-US" sz="1800" err="1">
                <a:solidFill>
                  <a:srgbClr val="2D961E"/>
                </a:solidFill>
                <a:latin typeface="Courier New"/>
                <a:cs typeface="Courier New"/>
              </a:rPr>
              <a:t>int</a:t>
            </a:r>
            <a:r>
              <a:rPr lang="en-US" sz="1800">
                <a:solidFill>
                  <a:srgbClr val="000000"/>
                </a:solidFill>
                <a:latin typeface="Courier New"/>
                <a:cs typeface="Courier New"/>
              </a:rPr>
              <a:t> *</a:t>
            </a:r>
            <a:r>
              <a:rPr lang="en-US" sz="1800">
                <a:solidFill>
                  <a:srgbClr val="C1651C"/>
                </a:solidFill>
                <a:latin typeface="Courier New"/>
                <a:cs typeface="Courier New"/>
              </a:rPr>
              <a:t>a</a:t>
            </a:r>
            <a:r>
              <a:rPr lang="en-US" sz="1800">
                <a:solidFill>
                  <a:srgbClr val="000000"/>
                </a:solidFill>
                <a:latin typeface="Courier New"/>
                <a:cs typeface="Courier New"/>
              </a:rPr>
              <a:t>, </a:t>
            </a:r>
            <a:r>
              <a:rPr lang="en-US" sz="1800" err="1">
                <a:solidFill>
                  <a:srgbClr val="2D961E"/>
                </a:solidFill>
                <a:latin typeface="Courier New"/>
                <a:cs typeface="Courier New"/>
              </a:rPr>
              <a:t>int</a:t>
            </a:r>
            <a:r>
              <a:rPr lang="en-US" sz="1800">
                <a:solidFill>
                  <a:srgbClr val="000000"/>
                </a:solidFill>
                <a:latin typeface="Courier New"/>
                <a:cs typeface="Courier New"/>
              </a:rPr>
              <a:t> </a:t>
            </a:r>
            <a:r>
              <a:rPr lang="en-US" sz="1800">
                <a:solidFill>
                  <a:srgbClr val="C1651C"/>
                </a:solidFill>
                <a:latin typeface="Courier New"/>
                <a:cs typeface="Courier New"/>
              </a:rPr>
              <a:t>n</a:t>
            </a:r>
            <a:r>
              <a:rPr lang="en-US" sz="1800">
                <a:solidFill>
                  <a:srgbClr val="000000"/>
                </a:solidFill>
                <a:latin typeface="Courier New"/>
                <a:cs typeface="Courier New"/>
              </a:rPr>
              <a:t>);</a:t>
            </a:r>
          </a:p>
          <a:p>
            <a:endParaRPr lang="en-US" sz="1800">
              <a:solidFill>
                <a:srgbClr val="000000"/>
              </a:solidFill>
              <a:latin typeface="Courier New"/>
              <a:cs typeface="Courier New"/>
            </a:endParaRPr>
          </a:p>
          <a:p>
            <a:r>
              <a:rPr lang="hu-HU" sz="1800">
                <a:solidFill>
                  <a:srgbClr val="2D961E"/>
                </a:solidFill>
                <a:latin typeface="Courier New"/>
                <a:cs typeface="Courier New"/>
              </a:rPr>
              <a:t>int</a:t>
            </a:r>
            <a:r>
              <a:rPr lang="hu-HU" sz="1800">
                <a:solidFill>
                  <a:srgbClr val="000000"/>
                </a:solidFill>
                <a:latin typeface="Courier New"/>
                <a:cs typeface="Courier New"/>
              </a:rPr>
              <a:t> </a:t>
            </a:r>
            <a:r>
              <a:rPr lang="hu-HU" sz="1800">
                <a:solidFill>
                  <a:srgbClr val="C1651C"/>
                </a:solidFill>
                <a:latin typeface="Courier New"/>
                <a:cs typeface="Courier New"/>
              </a:rPr>
              <a:t>array</a:t>
            </a:r>
            <a:r>
              <a:rPr lang="hu-HU" sz="1800">
                <a:solidFill>
                  <a:srgbClr val="000000"/>
                </a:solidFill>
                <a:latin typeface="Courier New"/>
                <a:cs typeface="Courier New"/>
              </a:rPr>
              <a:t>[2] = {1, 2};</a:t>
            </a:r>
          </a:p>
          <a:p>
            <a:endParaRPr lang="hu-HU" sz="1800">
              <a:solidFill>
                <a:srgbClr val="000000"/>
              </a:solidFill>
              <a:latin typeface="Courier New"/>
              <a:cs typeface="Courier New"/>
            </a:endParaRPr>
          </a:p>
          <a:p>
            <a:r>
              <a:rPr lang="en-US" sz="1800" err="1">
                <a:solidFill>
                  <a:srgbClr val="2D961E"/>
                </a:solidFill>
                <a:latin typeface="Courier New"/>
                <a:cs typeface="Courier New"/>
              </a:rPr>
              <a:t>int</a:t>
            </a:r>
            <a:r>
              <a:rPr lang="en-US" sz="1800">
                <a:solidFill>
                  <a:srgbClr val="000000"/>
                </a:solidFill>
                <a:latin typeface="Courier New"/>
                <a:cs typeface="Courier New"/>
              </a:rPr>
              <a:t> </a:t>
            </a:r>
            <a:r>
              <a:rPr lang="en-US" sz="1800">
                <a:solidFill>
                  <a:srgbClr val="4A00FF"/>
                </a:solidFill>
                <a:latin typeface="Courier New"/>
                <a:cs typeface="Courier New"/>
              </a:rPr>
              <a:t>main</a:t>
            </a:r>
            <a:r>
              <a:rPr lang="en-US" sz="1800">
                <a:solidFill>
                  <a:srgbClr val="000000"/>
                </a:solidFill>
                <a:latin typeface="Courier New"/>
                <a:cs typeface="Courier New"/>
              </a:rPr>
              <a:t>(</a:t>
            </a:r>
            <a:r>
              <a:rPr lang="en-US" sz="1800" err="1">
                <a:solidFill>
                  <a:srgbClr val="000000"/>
                </a:solidFill>
                <a:latin typeface="Courier New"/>
                <a:cs typeface="Courier New"/>
              </a:rPr>
              <a:t>int</a:t>
            </a:r>
            <a:r>
              <a:rPr lang="en-US" sz="1800">
                <a:solidFill>
                  <a:srgbClr val="000000"/>
                </a:solidFill>
                <a:latin typeface="Courier New"/>
                <a:cs typeface="Courier New"/>
              </a:rPr>
              <a:t> </a:t>
            </a:r>
            <a:r>
              <a:rPr lang="en-US" sz="1800" err="1">
                <a:solidFill>
                  <a:srgbClr val="000000"/>
                </a:solidFill>
                <a:latin typeface="Courier New"/>
                <a:cs typeface="Courier New"/>
              </a:rPr>
              <a:t>argc,char</a:t>
            </a:r>
            <a:r>
              <a:rPr lang="en-US" sz="1800">
                <a:solidFill>
                  <a:srgbClr val="000000"/>
                </a:solidFill>
                <a:latin typeface="Courier New"/>
                <a:cs typeface="Courier New"/>
              </a:rPr>
              <a:t> **</a:t>
            </a:r>
            <a:r>
              <a:rPr lang="en-US" sz="1800" err="1">
                <a:solidFill>
                  <a:srgbClr val="000000"/>
                </a:solidFill>
                <a:latin typeface="Courier New"/>
                <a:cs typeface="Courier New"/>
              </a:rPr>
              <a:t>argv</a:t>
            </a:r>
            <a:r>
              <a:rPr lang="en-US" sz="1800">
                <a:solidFill>
                  <a:srgbClr val="000000"/>
                </a:solidFill>
                <a:latin typeface="Courier New"/>
                <a:cs typeface="Courier New"/>
              </a:rPr>
              <a:t>)</a:t>
            </a:r>
          </a:p>
          <a:p>
            <a:r>
              <a:rPr lang="en-US" sz="1800">
                <a:solidFill>
                  <a:srgbClr val="000000"/>
                </a:solidFill>
                <a:latin typeface="Courier New"/>
                <a:cs typeface="Courier New"/>
              </a:rPr>
              <a:t>{</a:t>
            </a:r>
          </a:p>
          <a:p>
            <a:r>
              <a:rPr lang="fr-FR" sz="1800">
                <a:solidFill>
                  <a:srgbClr val="000000"/>
                </a:solidFill>
                <a:latin typeface="Courier New"/>
                <a:cs typeface="Courier New"/>
              </a:rPr>
              <a:t>    </a:t>
            </a:r>
            <a:r>
              <a:rPr lang="fr-FR" sz="1800" err="1">
                <a:solidFill>
                  <a:srgbClr val="2D961E"/>
                </a:solidFill>
                <a:latin typeface="Courier New"/>
                <a:cs typeface="Courier New"/>
              </a:rPr>
              <a:t>int</a:t>
            </a:r>
            <a:r>
              <a:rPr lang="fr-FR" sz="1800">
                <a:solidFill>
                  <a:srgbClr val="000000"/>
                </a:solidFill>
                <a:latin typeface="Courier New"/>
                <a:cs typeface="Courier New"/>
              </a:rPr>
              <a:t> </a:t>
            </a:r>
            <a:r>
              <a:rPr lang="fr-FR" sz="1800">
                <a:solidFill>
                  <a:srgbClr val="C1651C"/>
                </a:solidFill>
                <a:latin typeface="Courier New"/>
                <a:cs typeface="Courier New"/>
              </a:rPr>
              <a:t>val</a:t>
            </a:r>
            <a:r>
              <a:rPr lang="fr-FR" sz="1800">
                <a:solidFill>
                  <a:srgbClr val="000000"/>
                </a:solidFill>
                <a:latin typeface="Courier New"/>
                <a:cs typeface="Courier New"/>
              </a:rPr>
              <a:t> = </a:t>
            </a:r>
            <a:r>
              <a:rPr lang="fr-FR" sz="1800" err="1">
                <a:solidFill>
                  <a:srgbClr val="000000"/>
                </a:solidFill>
                <a:latin typeface="Courier New"/>
                <a:cs typeface="Courier New"/>
              </a:rPr>
              <a:t>sum</a:t>
            </a:r>
            <a:r>
              <a:rPr lang="fr-FR" sz="1800">
                <a:solidFill>
                  <a:srgbClr val="000000"/>
                </a:solidFill>
                <a:latin typeface="Courier New"/>
                <a:cs typeface="Courier New"/>
              </a:rPr>
              <a:t>(</a:t>
            </a:r>
            <a:r>
              <a:rPr lang="fr-FR" sz="1800" err="1">
                <a:solidFill>
                  <a:srgbClr val="000000"/>
                </a:solidFill>
                <a:latin typeface="Courier New"/>
                <a:cs typeface="Courier New"/>
              </a:rPr>
              <a:t>array</a:t>
            </a:r>
            <a:r>
              <a:rPr lang="fr-FR" sz="1800">
                <a:solidFill>
                  <a:srgbClr val="000000"/>
                </a:solidFill>
                <a:latin typeface="Courier New"/>
                <a:cs typeface="Courier New"/>
              </a:rPr>
              <a:t>, 2);</a:t>
            </a:r>
          </a:p>
          <a:p>
            <a:r>
              <a:rPr lang="fr-FR" sz="1800">
                <a:solidFill>
                  <a:srgbClr val="000000"/>
                </a:solidFill>
                <a:latin typeface="Courier New"/>
                <a:cs typeface="Courier New"/>
              </a:rPr>
              <a:t>    </a:t>
            </a:r>
            <a:r>
              <a:rPr lang="fr-FR" sz="1800">
                <a:solidFill>
                  <a:srgbClr val="C200FF"/>
                </a:solidFill>
                <a:latin typeface="Courier New"/>
                <a:cs typeface="Courier New"/>
              </a:rPr>
              <a:t>return</a:t>
            </a:r>
            <a:r>
              <a:rPr lang="fr-FR" sz="1800">
                <a:solidFill>
                  <a:srgbClr val="000000"/>
                </a:solidFill>
                <a:latin typeface="Courier New"/>
                <a:cs typeface="Courier New"/>
              </a:rPr>
              <a:t> val;</a:t>
            </a:r>
          </a:p>
          <a:p>
            <a:r>
              <a:rPr lang="fr-FR" sz="1800">
                <a:solidFill>
                  <a:srgbClr val="000000"/>
                </a:solidFill>
                <a:latin typeface="Courier New"/>
                <a:cs typeface="Courier New"/>
              </a:rPr>
              <a:t>}</a:t>
            </a:r>
            <a:endParaRPr lang="en-US" sz="1800">
              <a:latin typeface="Courier New"/>
              <a:cs typeface="Courier New"/>
            </a:endParaRPr>
          </a:p>
        </p:txBody>
      </p:sp>
      <p:sp>
        <p:nvSpPr>
          <p:cNvPr id="6147" name="Rectangle 3"/>
          <p:cNvSpPr>
            <a:spLocks noChangeArrowheads="1"/>
          </p:cNvSpPr>
          <p:nvPr/>
        </p:nvSpPr>
        <p:spPr bwMode="auto">
          <a:xfrm>
            <a:off x="3182093" y="4931144"/>
            <a:ext cx="1008907" cy="359010"/>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err="1">
                <a:solidFill>
                  <a:schemeClr val="tx1">
                    <a:lumMod val="50000"/>
                    <a:lumOff val="50000"/>
                  </a:schemeClr>
                </a:solidFill>
                <a:latin typeface="Courier New" pitchFamily="49" charset="0"/>
                <a:ea typeface="msgothic" charset="0"/>
                <a:cs typeface="msgothic" charset="0"/>
              </a:rPr>
              <a:t>main.c</a:t>
            </a:r>
            <a:endParaRPr lang="en-GB" sz="1800" b="1" i="1">
              <a:solidFill>
                <a:schemeClr val="tx1">
                  <a:lumMod val="50000"/>
                  <a:lumOff val="50000"/>
                </a:schemeClr>
              </a:solidFill>
              <a:latin typeface="Courier New" pitchFamily="49" charset="0"/>
              <a:ea typeface="msgothic" charset="0"/>
              <a:cs typeface="msgothic" charset="0"/>
            </a:endParaRPr>
          </a:p>
        </p:txBody>
      </p:sp>
      <p:sp>
        <p:nvSpPr>
          <p:cNvPr id="6149" name="Rectangle 5"/>
          <p:cNvSpPr>
            <a:spLocks noChangeArrowheads="1"/>
          </p:cNvSpPr>
          <p:nvPr/>
        </p:nvSpPr>
        <p:spPr bwMode="auto">
          <a:xfrm>
            <a:off x="4487848" y="2704237"/>
            <a:ext cx="4253301" cy="2587504"/>
          </a:xfrm>
          <a:prstGeom prst="rect">
            <a:avLst/>
          </a:prstGeom>
          <a:solidFill>
            <a:srgbClr val="D5F1CF"/>
          </a:solidFill>
          <a:ln w="3240">
            <a:solidFill>
              <a:srgbClr val="000066"/>
            </a:solidFill>
            <a:miter lim="800000"/>
            <a:headEnd/>
            <a:tailEnd/>
          </a:ln>
          <a:effectLst/>
        </p:spPr>
        <p:txBody>
          <a:bodyPr wrap="none" lIns="90000" tIns="46800" rIns="90000" bIns="46800">
            <a:spAutoFit/>
          </a:bodyPr>
          <a:lstStyle/>
          <a:p>
            <a:r>
              <a:rPr lang="en-US" sz="1800" err="1">
                <a:solidFill>
                  <a:srgbClr val="2D961E"/>
                </a:solidFill>
                <a:latin typeface="Courier New"/>
                <a:cs typeface="Courier New"/>
              </a:rPr>
              <a:t>int</a:t>
            </a:r>
            <a:r>
              <a:rPr lang="en-US" sz="1800">
                <a:solidFill>
                  <a:srgbClr val="000000"/>
                </a:solidFill>
                <a:latin typeface="Courier New"/>
                <a:cs typeface="Courier New"/>
              </a:rPr>
              <a:t> </a:t>
            </a:r>
            <a:r>
              <a:rPr lang="en-US" sz="1800">
                <a:solidFill>
                  <a:srgbClr val="4A00FF"/>
                </a:solidFill>
                <a:latin typeface="Courier New"/>
                <a:cs typeface="Courier New"/>
              </a:rPr>
              <a:t>sum</a:t>
            </a:r>
            <a:r>
              <a:rPr lang="en-US" sz="1800">
                <a:solidFill>
                  <a:srgbClr val="000000"/>
                </a:solidFill>
                <a:latin typeface="Courier New"/>
                <a:cs typeface="Courier New"/>
              </a:rPr>
              <a:t>(</a:t>
            </a:r>
            <a:r>
              <a:rPr lang="en-US" sz="1800" err="1">
                <a:solidFill>
                  <a:srgbClr val="2D961E"/>
                </a:solidFill>
                <a:latin typeface="Courier New"/>
                <a:cs typeface="Courier New"/>
              </a:rPr>
              <a:t>int</a:t>
            </a:r>
            <a:r>
              <a:rPr lang="en-US" sz="1800">
                <a:solidFill>
                  <a:srgbClr val="000000"/>
                </a:solidFill>
                <a:latin typeface="Courier New"/>
                <a:cs typeface="Courier New"/>
              </a:rPr>
              <a:t> *</a:t>
            </a:r>
            <a:r>
              <a:rPr lang="en-US" sz="1800">
                <a:solidFill>
                  <a:srgbClr val="C1651C"/>
                </a:solidFill>
                <a:latin typeface="Courier New"/>
                <a:cs typeface="Courier New"/>
              </a:rPr>
              <a:t>a</a:t>
            </a:r>
            <a:r>
              <a:rPr lang="en-US" sz="1800">
                <a:solidFill>
                  <a:srgbClr val="000000"/>
                </a:solidFill>
                <a:latin typeface="Courier New"/>
                <a:cs typeface="Courier New"/>
              </a:rPr>
              <a:t>, </a:t>
            </a:r>
            <a:r>
              <a:rPr lang="en-US" sz="1800" err="1">
                <a:solidFill>
                  <a:srgbClr val="2D961E"/>
                </a:solidFill>
                <a:latin typeface="Courier New"/>
                <a:cs typeface="Courier New"/>
              </a:rPr>
              <a:t>int</a:t>
            </a:r>
            <a:r>
              <a:rPr lang="en-US" sz="1800">
                <a:solidFill>
                  <a:srgbClr val="000000"/>
                </a:solidFill>
                <a:latin typeface="Courier New"/>
                <a:cs typeface="Courier New"/>
              </a:rPr>
              <a:t> </a:t>
            </a:r>
            <a:r>
              <a:rPr lang="en-US" sz="1800">
                <a:solidFill>
                  <a:srgbClr val="C1651C"/>
                </a:solidFill>
                <a:latin typeface="Courier New"/>
                <a:cs typeface="Courier New"/>
              </a:rPr>
              <a:t>n</a:t>
            </a:r>
            <a:r>
              <a:rPr lang="en-US" sz="1800">
                <a:solidFill>
                  <a:srgbClr val="000000"/>
                </a:solidFill>
                <a:latin typeface="Courier New"/>
                <a:cs typeface="Courier New"/>
              </a:rPr>
              <a:t>)</a:t>
            </a:r>
          </a:p>
          <a:p>
            <a:r>
              <a:rPr lang="en-US" sz="1800">
                <a:solidFill>
                  <a:srgbClr val="000000"/>
                </a:solidFill>
                <a:latin typeface="Courier New"/>
                <a:cs typeface="Courier New"/>
              </a:rPr>
              <a:t>{</a:t>
            </a:r>
          </a:p>
          <a:p>
            <a:r>
              <a:rPr lang="fr-FR" sz="1800">
                <a:solidFill>
                  <a:srgbClr val="000000"/>
                </a:solidFill>
                <a:latin typeface="Courier New"/>
                <a:cs typeface="Courier New"/>
              </a:rPr>
              <a:t>    </a:t>
            </a:r>
            <a:r>
              <a:rPr lang="fr-FR" sz="1800" err="1">
                <a:solidFill>
                  <a:srgbClr val="2D961E"/>
                </a:solidFill>
                <a:latin typeface="Courier New"/>
                <a:cs typeface="Courier New"/>
              </a:rPr>
              <a:t>int</a:t>
            </a:r>
            <a:r>
              <a:rPr lang="fr-FR" sz="1800">
                <a:solidFill>
                  <a:srgbClr val="000000"/>
                </a:solidFill>
                <a:latin typeface="Courier New"/>
                <a:cs typeface="Courier New"/>
              </a:rPr>
              <a:t> </a:t>
            </a:r>
            <a:r>
              <a:rPr lang="fr-FR" sz="1800">
                <a:solidFill>
                  <a:srgbClr val="C1651C"/>
                </a:solidFill>
                <a:latin typeface="Courier New"/>
                <a:cs typeface="Courier New"/>
              </a:rPr>
              <a:t>i</a:t>
            </a:r>
            <a:r>
              <a:rPr lang="fr-FR" sz="1800">
                <a:solidFill>
                  <a:srgbClr val="000000"/>
                </a:solidFill>
                <a:latin typeface="Courier New"/>
                <a:cs typeface="Courier New"/>
              </a:rPr>
              <a:t>, </a:t>
            </a:r>
            <a:r>
              <a:rPr lang="fr-FR" sz="1800">
                <a:solidFill>
                  <a:srgbClr val="C1651C"/>
                </a:solidFill>
                <a:latin typeface="Courier New"/>
                <a:cs typeface="Courier New"/>
              </a:rPr>
              <a:t>s</a:t>
            </a:r>
            <a:r>
              <a:rPr lang="fr-FR" sz="1800">
                <a:solidFill>
                  <a:srgbClr val="000000"/>
                </a:solidFill>
                <a:latin typeface="Courier New"/>
                <a:cs typeface="Courier New"/>
              </a:rPr>
              <a:t> = 0;</a:t>
            </a:r>
          </a:p>
          <a:p>
            <a:endParaRPr lang="fr-FR" sz="1800">
              <a:solidFill>
                <a:srgbClr val="000000"/>
              </a:solidFill>
              <a:latin typeface="Courier New"/>
              <a:cs typeface="Courier New"/>
            </a:endParaRPr>
          </a:p>
          <a:p>
            <a:r>
              <a:rPr lang="da-DK" sz="1800">
                <a:solidFill>
                  <a:srgbClr val="000000"/>
                </a:solidFill>
                <a:latin typeface="Courier New"/>
                <a:cs typeface="Courier New"/>
              </a:rPr>
              <a:t>    </a:t>
            </a:r>
            <a:r>
              <a:rPr lang="da-DK" sz="1800">
                <a:solidFill>
                  <a:srgbClr val="C200FF"/>
                </a:solidFill>
                <a:latin typeface="Courier New"/>
                <a:cs typeface="Courier New"/>
              </a:rPr>
              <a:t>for</a:t>
            </a:r>
            <a:r>
              <a:rPr lang="da-DK" sz="1800">
                <a:solidFill>
                  <a:srgbClr val="000000"/>
                </a:solidFill>
                <a:latin typeface="Courier New"/>
                <a:cs typeface="Courier New"/>
              </a:rPr>
              <a:t> (i = 0; i &lt; n; i++) {</a:t>
            </a:r>
          </a:p>
          <a:p>
            <a:r>
              <a:rPr lang="da-DK" sz="1800">
                <a:solidFill>
                  <a:srgbClr val="000000"/>
                </a:solidFill>
                <a:latin typeface="Courier New"/>
                <a:cs typeface="Courier New"/>
              </a:rPr>
              <a:t>        s += a[i];</a:t>
            </a:r>
          </a:p>
          <a:p>
            <a:r>
              <a:rPr lang="da-DK" sz="1800">
                <a:solidFill>
                  <a:srgbClr val="000000"/>
                </a:solidFill>
                <a:latin typeface="Courier New"/>
                <a:cs typeface="Courier New"/>
              </a:rPr>
              <a:t>    }</a:t>
            </a:r>
          </a:p>
          <a:p>
            <a:r>
              <a:rPr lang="is-IS" sz="1800">
                <a:solidFill>
                  <a:srgbClr val="000000"/>
                </a:solidFill>
                <a:latin typeface="Courier New"/>
                <a:cs typeface="Courier New"/>
              </a:rPr>
              <a:t>    </a:t>
            </a:r>
            <a:r>
              <a:rPr lang="is-IS" sz="1800">
                <a:solidFill>
                  <a:srgbClr val="C200FF"/>
                </a:solidFill>
                <a:latin typeface="Courier New"/>
                <a:cs typeface="Courier New"/>
              </a:rPr>
              <a:t>return</a:t>
            </a:r>
            <a:r>
              <a:rPr lang="is-IS" sz="1800">
                <a:solidFill>
                  <a:srgbClr val="000000"/>
                </a:solidFill>
                <a:latin typeface="Courier New"/>
                <a:cs typeface="Courier New"/>
              </a:rPr>
              <a:t> s;</a:t>
            </a:r>
          </a:p>
          <a:p>
            <a:r>
              <a:rPr lang="is-IS" sz="1800">
                <a:solidFill>
                  <a:srgbClr val="000000"/>
                </a:solidFill>
                <a:latin typeface="Courier New"/>
                <a:cs typeface="Courier New"/>
              </a:rPr>
              <a:t>}</a:t>
            </a:r>
          </a:p>
        </p:txBody>
      </p:sp>
      <p:sp>
        <p:nvSpPr>
          <p:cNvPr id="6148" name="Rectangle 4"/>
          <p:cNvSpPr>
            <a:spLocks noChangeArrowheads="1"/>
          </p:cNvSpPr>
          <p:nvPr/>
        </p:nvSpPr>
        <p:spPr bwMode="auto">
          <a:xfrm>
            <a:off x="7758028" y="4913085"/>
            <a:ext cx="928772"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err="1">
                <a:solidFill>
                  <a:schemeClr val="tx1">
                    <a:lumMod val="50000"/>
                    <a:lumOff val="50000"/>
                  </a:schemeClr>
                </a:solidFill>
                <a:latin typeface="Courier New" pitchFamily="49" charset="0"/>
                <a:ea typeface="msgothic" charset="0"/>
                <a:cs typeface="msgothic" charset="0"/>
              </a:rPr>
              <a:t>sum.c</a:t>
            </a:r>
            <a:endParaRPr lang="en-GB" sz="1800" b="1" i="1">
              <a:solidFill>
                <a:schemeClr val="tx1">
                  <a:lumMod val="50000"/>
                  <a:lumOff val="50000"/>
                </a:schemeClr>
              </a:solidFill>
              <a:latin typeface="Courier New" pitchFamily="49" charset="0"/>
              <a:ea typeface="msgothic" charset="0"/>
              <a:cs typeface="msgothic" charset="0"/>
            </a:endParaRPr>
          </a:p>
        </p:txBody>
      </p:sp>
    </p:spTree>
    <p:extLst>
      <p:ext uri="{BB962C8B-B14F-4D97-AF65-F5344CB8AC3E}">
        <p14:creationId xmlns:p14="http://schemas.microsoft.com/office/powerpoint/2010/main" val="107224565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idx="4294967295"/>
          </p:nvPr>
        </p:nvSpPr>
        <p:spPr>
          <a:xfrm>
            <a:off x="372533" y="465667"/>
            <a:ext cx="7594600" cy="57308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Step 2: Relocation</a:t>
            </a:r>
          </a:p>
        </p:txBody>
      </p:sp>
      <p:sp>
        <p:nvSpPr>
          <p:cNvPr id="18434" name="Rectangle 2"/>
          <p:cNvSpPr>
            <a:spLocks noChangeArrowheads="1"/>
          </p:cNvSpPr>
          <p:nvPr/>
        </p:nvSpPr>
        <p:spPr bwMode="auto">
          <a:xfrm>
            <a:off x="508174" y="3702050"/>
            <a:ext cx="2278062" cy="533400"/>
          </a:xfrm>
          <a:prstGeom prst="rect">
            <a:avLst/>
          </a:prstGeom>
          <a:solidFill>
            <a:srgbClr val="F6F5BD"/>
          </a:solidFill>
          <a:ln w="2556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main()</a:t>
            </a:r>
          </a:p>
        </p:txBody>
      </p:sp>
      <p:sp>
        <p:nvSpPr>
          <p:cNvPr id="18435" name="Text Box 3"/>
          <p:cNvSpPr txBox="1">
            <a:spLocks noChangeArrowheads="1"/>
          </p:cNvSpPr>
          <p:nvPr/>
        </p:nvSpPr>
        <p:spPr bwMode="auto">
          <a:xfrm>
            <a:off x="414865" y="3395828"/>
            <a:ext cx="1008907" cy="354906"/>
          </a:xfrm>
          <a:prstGeom prst="rect">
            <a:avLst/>
          </a:prstGeom>
          <a:noFill/>
          <a:ln w="9525">
            <a:noFill/>
            <a:round/>
            <a:headEnd/>
            <a:tailEnd/>
          </a:ln>
          <a:effectLst/>
        </p:spPr>
        <p:txBody>
          <a:bodyPr wrap="none" lIns="90000" tIns="46800" rIns="90000" bIns="46800">
            <a:spAutoFit/>
          </a:bodyP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latin typeface="Courier New" pitchFamily="49" charset="0"/>
                <a:ea typeface="msgothic" charset="0"/>
                <a:cs typeface="msgothic" charset="0"/>
              </a:rPr>
              <a:t>main.o</a:t>
            </a:r>
          </a:p>
        </p:txBody>
      </p:sp>
      <p:sp>
        <p:nvSpPr>
          <p:cNvPr id="18437" name="Rectangle 5"/>
          <p:cNvSpPr>
            <a:spLocks noChangeArrowheads="1"/>
          </p:cNvSpPr>
          <p:nvPr/>
        </p:nvSpPr>
        <p:spPr bwMode="auto">
          <a:xfrm>
            <a:off x="508174" y="5032375"/>
            <a:ext cx="2278062" cy="533400"/>
          </a:xfrm>
          <a:prstGeom prst="rect">
            <a:avLst/>
          </a:prstGeom>
          <a:solidFill>
            <a:srgbClr val="F6F5BD"/>
          </a:solidFill>
          <a:ln w="2556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sum()</a:t>
            </a:r>
          </a:p>
        </p:txBody>
      </p:sp>
      <p:sp>
        <p:nvSpPr>
          <p:cNvPr id="18438" name="Text Box 6"/>
          <p:cNvSpPr txBox="1">
            <a:spLocks noChangeArrowheads="1"/>
          </p:cNvSpPr>
          <p:nvPr/>
        </p:nvSpPr>
        <p:spPr bwMode="auto">
          <a:xfrm>
            <a:off x="381000" y="4738689"/>
            <a:ext cx="874368" cy="357663"/>
          </a:xfrm>
          <a:prstGeom prst="rect">
            <a:avLst/>
          </a:prstGeom>
          <a:noFill/>
          <a:ln w="9525">
            <a:noFill/>
            <a:round/>
            <a:headEnd/>
            <a:tailEnd/>
          </a:ln>
          <a:effectLst/>
        </p:spPr>
        <p:txBody>
          <a:bodyPr wrap="none" lIns="90000" tIns="46800" rIns="90000" bIns="46800">
            <a:spAutoFit/>
          </a:bodyP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err="1">
                <a:latin typeface="Courier New" pitchFamily="49" charset="0"/>
                <a:ea typeface="msgothic" charset="0"/>
                <a:cs typeface="msgothic" charset="0"/>
              </a:rPr>
              <a:t>sum.o</a:t>
            </a:r>
            <a:endParaRPr lang="en-GB" sz="1800" b="1">
              <a:latin typeface="Courier New" pitchFamily="49" charset="0"/>
              <a:ea typeface="msgothic" charset="0"/>
              <a:cs typeface="msgothic" charset="0"/>
            </a:endParaRPr>
          </a:p>
        </p:txBody>
      </p:sp>
      <p:sp>
        <p:nvSpPr>
          <p:cNvPr id="18444" name="Rectangle 12"/>
          <p:cNvSpPr>
            <a:spLocks noChangeArrowheads="1"/>
          </p:cNvSpPr>
          <p:nvPr/>
        </p:nvSpPr>
        <p:spPr bwMode="auto">
          <a:xfrm>
            <a:off x="508174" y="2057400"/>
            <a:ext cx="2278062" cy="533400"/>
          </a:xfrm>
          <a:prstGeom prst="rect">
            <a:avLst/>
          </a:prstGeom>
          <a:solidFill>
            <a:srgbClr val="F6F5BD"/>
          </a:solidFill>
          <a:ln w="2556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System code</a:t>
            </a:r>
          </a:p>
        </p:txBody>
      </p:sp>
      <p:sp>
        <p:nvSpPr>
          <p:cNvPr id="18446" name="Rectangle 14"/>
          <p:cNvSpPr>
            <a:spLocks noChangeArrowheads="1"/>
          </p:cNvSpPr>
          <p:nvPr/>
        </p:nvSpPr>
        <p:spPr bwMode="auto">
          <a:xfrm>
            <a:off x="508174" y="4235450"/>
            <a:ext cx="2278062" cy="322262"/>
          </a:xfrm>
          <a:prstGeom prst="rect">
            <a:avLst/>
          </a:prstGeom>
          <a:solidFill>
            <a:schemeClr val="accent2">
              <a:lumMod val="20000"/>
              <a:lumOff val="80000"/>
            </a:schemeClr>
          </a:solidFill>
          <a:ln w="2556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err="1">
                <a:latin typeface="Courier New" pitchFamily="49" charset="0"/>
                <a:ea typeface="msgothic" charset="0"/>
                <a:cs typeface="msgothic" charset="0"/>
              </a:rPr>
              <a:t>int</a:t>
            </a:r>
            <a:r>
              <a:rPr lang="en-GB" sz="1600" b="1">
                <a:latin typeface="Courier New" pitchFamily="49" charset="0"/>
                <a:ea typeface="msgothic" charset="0"/>
                <a:cs typeface="msgothic" charset="0"/>
              </a:rPr>
              <a:t> array[2]={1,2}</a:t>
            </a:r>
          </a:p>
        </p:txBody>
      </p:sp>
      <p:sp>
        <p:nvSpPr>
          <p:cNvPr id="18447" name="Rectangle 15"/>
          <p:cNvSpPr>
            <a:spLocks noChangeArrowheads="1"/>
          </p:cNvSpPr>
          <p:nvPr/>
        </p:nvSpPr>
        <p:spPr bwMode="auto">
          <a:xfrm>
            <a:off x="508174" y="2590800"/>
            <a:ext cx="2278062" cy="361950"/>
          </a:xfrm>
          <a:prstGeom prst="rect">
            <a:avLst/>
          </a:prstGeom>
          <a:solidFill>
            <a:schemeClr val="accent2">
              <a:lumMod val="20000"/>
              <a:lumOff val="80000"/>
            </a:schemeClr>
          </a:solidFill>
          <a:ln w="2556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System data</a:t>
            </a:r>
          </a:p>
        </p:txBody>
      </p:sp>
      <p:sp>
        <p:nvSpPr>
          <p:cNvPr id="18451" name="Text Box 19"/>
          <p:cNvSpPr txBox="1">
            <a:spLocks noChangeArrowheads="1"/>
          </p:cNvSpPr>
          <p:nvPr/>
        </p:nvSpPr>
        <p:spPr bwMode="auto">
          <a:xfrm>
            <a:off x="389467" y="1306513"/>
            <a:ext cx="3226502" cy="456473"/>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err="1">
                <a:latin typeface="Calibri" pitchFamily="34" charset="0"/>
                <a:ea typeface="msgothic" charset="0"/>
                <a:cs typeface="msgothic" charset="0"/>
              </a:rPr>
              <a:t>Relocatable</a:t>
            </a:r>
            <a:r>
              <a:rPr lang="en-GB" b="1">
                <a:latin typeface="Calibri" pitchFamily="34" charset="0"/>
                <a:ea typeface="msgothic" charset="0"/>
                <a:cs typeface="msgothic" charset="0"/>
              </a:rPr>
              <a:t> Object Files</a:t>
            </a:r>
          </a:p>
        </p:txBody>
      </p:sp>
      <p:sp>
        <p:nvSpPr>
          <p:cNvPr id="18455" name="Text Box 23"/>
          <p:cNvSpPr txBox="1">
            <a:spLocks noChangeArrowheads="1"/>
          </p:cNvSpPr>
          <p:nvPr/>
        </p:nvSpPr>
        <p:spPr bwMode="auto">
          <a:xfrm>
            <a:off x="2778299" y="2112963"/>
            <a:ext cx="871049" cy="354906"/>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latin typeface="Courier New" pitchFamily="49" charset="0"/>
                <a:ea typeface="msgothic" charset="0"/>
                <a:cs typeface="msgothic" charset="0"/>
              </a:rPr>
              <a:t>.text</a:t>
            </a:r>
          </a:p>
        </p:txBody>
      </p:sp>
      <p:sp>
        <p:nvSpPr>
          <p:cNvPr id="18456" name="Text Box 24"/>
          <p:cNvSpPr txBox="1">
            <a:spLocks noChangeArrowheads="1"/>
          </p:cNvSpPr>
          <p:nvPr/>
        </p:nvSpPr>
        <p:spPr bwMode="auto">
          <a:xfrm>
            <a:off x="2778299" y="2478088"/>
            <a:ext cx="871049" cy="354906"/>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latin typeface="Courier New" pitchFamily="49" charset="0"/>
                <a:ea typeface="msgothic" charset="0"/>
                <a:cs typeface="msgothic" charset="0"/>
              </a:rPr>
              <a:t>.data</a:t>
            </a:r>
          </a:p>
        </p:txBody>
      </p:sp>
      <p:sp>
        <p:nvSpPr>
          <p:cNvPr id="18457" name="Text Box 25"/>
          <p:cNvSpPr txBox="1">
            <a:spLocks noChangeArrowheads="1"/>
          </p:cNvSpPr>
          <p:nvPr/>
        </p:nvSpPr>
        <p:spPr bwMode="auto">
          <a:xfrm>
            <a:off x="2778299" y="3741738"/>
            <a:ext cx="871049" cy="354906"/>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latin typeface="Courier New" pitchFamily="49" charset="0"/>
                <a:ea typeface="msgothic" charset="0"/>
                <a:cs typeface="msgothic" charset="0"/>
              </a:rPr>
              <a:t>.text</a:t>
            </a:r>
          </a:p>
        </p:txBody>
      </p:sp>
      <p:sp>
        <p:nvSpPr>
          <p:cNvPr id="18458" name="Text Box 26"/>
          <p:cNvSpPr txBox="1">
            <a:spLocks noChangeArrowheads="1"/>
          </p:cNvSpPr>
          <p:nvPr/>
        </p:nvSpPr>
        <p:spPr bwMode="auto">
          <a:xfrm>
            <a:off x="2778299" y="4154488"/>
            <a:ext cx="871049" cy="354906"/>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latin typeface="Courier New" pitchFamily="49" charset="0"/>
                <a:ea typeface="msgothic" charset="0"/>
                <a:cs typeface="msgothic" charset="0"/>
              </a:rPr>
              <a:t>.data</a:t>
            </a:r>
          </a:p>
        </p:txBody>
      </p:sp>
      <p:sp>
        <p:nvSpPr>
          <p:cNvPr id="18459" name="Text Box 27"/>
          <p:cNvSpPr txBox="1">
            <a:spLocks noChangeArrowheads="1"/>
          </p:cNvSpPr>
          <p:nvPr/>
        </p:nvSpPr>
        <p:spPr bwMode="auto">
          <a:xfrm>
            <a:off x="2778299" y="5103813"/>
            <a:ext cx="871049" cy="354906"/>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latin typeface="Courier New" pitchFamily="49" charset="0"/>
                <a:ea typeface="msgothic" charset="0"/>
                <a:cs typeface="msgothic" charset="0"/>
              </a:rPr>
              <a:t>.text</a:t>
            </a:r>
          </a:p>
        </p:txBody>
      </p:sp>
      <p:grpSp>
        <p:nvGrpSpPr>
          <p:cNvPr id="2" name="Group 1"/>
          <p:cNvGrpSpPr/>
          <p:nvPr/>
        </p:nvGrpSpPr>
        <p:grpSpPr>
          <a:xfrm>
            <a:off x="4038600" y="1306513"/>
            <a:ext cx="4900862" cy="4635499"/>
            <a:chOff x="4038600" y="1306513"/>
            <a:chExt cx="4900862" cy="4635499"/>
          </a:xfrm>
        </p:grpSpPr>
        <p:sp>
          <p:nvSpPr>
            <p:cNvPr id="18440" name="Rectangle 8"/>
            <p:cNvSpPr>
              <a:spLocks noChangeArrowheads="1"/>
            </p:cNvSpPr>
            <p:nvPr/>
          </p:nvSpPr>
          <p:spPr bwMode="auto">
            <a:xfrm>
              <a:off x="5231591" y="2309813"/>
              <a:ext cx="2422525" cy="319087"/>
            </a:xfrm>
            <a:prstGeom prst="rect">
              <a:avLst/>
            </a:prstGeom>
            <a:solidFill>
              <a:srgbClr val="FFFFFF"/>
            </a:solidFill>
            <a:ln w="2556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Headers</a:t>
              </a:r>
            </a:p>
          </p:txBody>
        </p:sp>
        <p:sp>
          <p:nvSpPr>
            <p:cNvPr id="18441" name="Rectangle 9"/>
            <p:cNvSpPr>
              <a:spLocks noChangeArrowheads="1"/>
            </p:cNvSpPr>
            <p:nvPr/>
          </p:nvSpPr>
          <p:spPr bwMode="auto">
            <a:xfrm>
              <a:off x="5231591" y="2957513"/>
              <a:ext cx="2422525" cy="533400"/>
            </a:xfrm>
            <a:prstGeom prst="rect">
              <a:avLst/>
            </a:prstGeom>
            <a:solidFill>
              <a:srgbClr val="F6F5BD"/>
            </a:solidFill>
            <a:ln w="2556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main()</a:t>
              </a:r>
            </a:p>
          </p:txBody>
        </p:sp>
        <p:sp>
          <p:nvSpPr>
            <p:cNvPr id="18442" name="Rectangle 10"/>
            <p:cNvSpPr>
              <a:spLocks noChangeArrowheads="1"/>
            </p:cNvSpPr>
            <p:nvPr/>
          </p:nvSpPr>
          <p:spPr bwMode="auto">
            <a:xfrm>
              <a:off x="5231591" y="3490913"/>
              <a:ext cx="2422525" cy="533400"/>
            </a:xfrm>
            <a:prstGeom prst="rect">
              <a:avLst/>
            </a:prstGeom>
            <a:solidFill>
              <a:srgbClr val="F6F5BD"/>
            </a:solidFill>
            <a:ln w="2556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sum()</a:t>
              </a:r>
            </a:p>
          </p:txBody>
        </p:sp>
        <p:sp>
          <p:nvSpPr>
            <p:cNvPr id="18443" name="Text Box 11"/>
            <p:cNvSpPr txBox="1">
              <a:spLocks noChangeArrowheads="1"/>
            </p:cNvSpPr>
            <p:nvPr/>
          </p:nvSpPr>
          <p:spPr bwMode="auto">
            <a:xfrm>
              <a:off x="4948237" y="2136774"/>
              <a:ext cx="309563" cy="363538"/>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latin typeface="Calibri" pitchFamily="34" charset="0"/>
                  <a:ea typeface="msgothic" charset="0"/>
                  <a:cs typeface="msgothic" charset="0"/>
                </a:rPr>
                <a:t>0</a:t>
              </a:r>
            </a:p>
          </p:txBody>
        </p:sp>
        <p:sp>
          <p:nvSpPr>
            <p:cNvPr id="18448" name="Rectangle 16"/>
            <p:cNvSpPr>
              <a:spLocks noChangeArrowheads="1"/>
            </p:cNvSpPr>
            <p:nvPr/>
          </p:nvSpPr>
          <p:spPr bwMode="auto">
            <a:xfrm>
              <a:off x="5231591" y="4024313"/>
              <a:ext cx="2422525" cy="533400"/>
            </a:xfrm>
            <a:prstGeom prst="rect">
              <a:avLst/>
            </a:prstGeom>
            <a:solidFill>
              <a:srgbClr val="F6F5BD"/>
            </a:solidFill>
            <a:ln w="2556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More system code</a:t>
              </a:r>
            </a:p>
          </p:txBody>
        </p:sp>
        <p:sp>
          <p:nvSpPr>
            <p:cNvPr id="18452" name="Text Box 20"/>
            <p:cNvSpPr txBox="1">
              <a:spLocks noChangeArrowheads="1"/>
            </p:cNvSpPr>
            <p:nvPr/>
          </p:nvSpPr>
          <p:spPr bwMode="auto">
            <a:xfrm>
              <a:off x="5105400" y="1306513"/>
              <a:ext cx="2995862" cy="456473"/>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latin typeface="Calibri" pitchFamily="34" charset="0"/>
                  <a:ea typeface="msgothic" charset="0"/>
                  <a:cs typeface="msgothic" charset="0"/>
                </a:rPr>
                <a:t>Executable Object File</a:t>
              </a:r>
            </a:p>
          </p:txBody>
        </p:sp>
        <p:sp>
          <p:nvSpPr>
            <p:cNvPr id="18453" name="AutoShape 21"/>
            <p:cNvSpPr>
              <a:spLocks/>
            </p:cNvSpPr>
            <p:nvPr/>
          </p:nvSpPr>
          <p:spPr bwMode="auto">
            <a:xfrm>
              <a:off x="7772400" y="2628899"/>
              <a:ext cx="304800" cy="1928813"/>
            </a:xfrm>
            <a:prstGeom prst="rightBrace">
              <a:avLst>
                <a:gd name="adj1" fmla="val 59766"/>
                <a:gd name="adj2" fmla="val 50000"/>
              </a:avLst>
            </a:prstGeom>
            <a:noFill/>
            <a:ln w="25560">
              <a:solidFill>
                <a:schemeClr val="tx1"/>
              </a:solidFill>
              <a:miter lim="800000"/>
              <a:headEnd/>
              <a:tailEnd/>
            </a:ln>
            <a:effectLst/>
          </p:spPr>
          <p:txBody>
            <a:bodyPr wrap="none" anchor="ctr"/>
            <a:lstStyle/>
            <a:p>
              <a:endParaRPr lang="en-US"/>
            </a:p>
          </p:txBody>
        </p:sp>
        <p:sp>
          <p:nvSpPr>
            <p:cNvPr id="18454" name="Text Box 22"/>
            <p:cNvSpPr txBox="1">
              <a:spLocks noChangeArrowheads="1"/>
            </p:cNvSpPr>
            <p:nvPr/>
          </p:nvSpPr>
          <p:spPr bwMode="auto">
            <a:xfrm>
              <a:off x="8068413" y="3224742"/>
              <a:ext cx="871049" cy="354906"/>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latin typeface="Courier New" pitchFamily="49" charset="0"/>
                  <a:ea typeface="msgothic" charset="0"/>
                  <a:cs typeface="msgothic" charset="0"/>
                </a:rPr>
                <a:t>.text</a:t>
              </a:r>
            </a:p>
          </p:txBody>
        </p:sp>
        <p:sp>
          <p:nvSpPr>
            <p:cNvPr id="18462" name="Rectangle 30"/>
            <p:cNvSpPr>
              <a:spLocks noChangeArrowheads="1"/>
            </p:cNvSpPr>
            <p:nvPr/>
          </p:nvSpPr>
          <p:spPr bwMode="auto">
            <a:xfrm>
              <a:off x="5231591" y="5257800"/>
              <a:ext cx="2422525" cy="684212"/>
            </a:xfrm>
            <a:prstGeom prst="rect">
              <a:avLst/>
            </a:prstGeom>
            <a:solidFill>
              <a:srgbClr val="FFFFFF"/>
            </a:solidFill>
            <a:ln w="2556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.symtab</a:t>
              </a:r>
            </a:p>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.debug</a:t>
              </a:r>
            </a:p>
          </p:txBody>
        </p:sp>
        <p:sp>
          <p:nvSpPr>
            <p:cNvPr id="18463" name="AutoShape 31"/>
            <p:cNvSpPr>
              <a:spLocks/>
            </p:cNvSpPr>
            <p:nvPr/>
          </p:nvSpPr>
          <p:spPr bwMode="auto">
            <a:xfrm>
              <a:off x="7730316" y="4557713"/>
              <a:ext cx="304800" cy="676275"/>
            </a:xfrm>
            <a:prstGeom prst="rightBrace">
              <a:avLst>
                <a:gd name="adj1" fmla="val 18490"/>
                <a:gd name="adj2" fmla="val 50000"/>
              </a:avLst>
            </a:prstGeom>
            <a:noFill/>
            <a:ln w="25560">
              <a:solidFill>
                <a:schemeClr val="tx1"/>
              </a:solidFill>
              <a:miter lim="800000"/>
              <a:headEnd/>
              <a:tailEnd/>
            </a:ln>
            <a:effectLst/>
          </p:spPr>
          <p:txBody>
            <a:bodyPr wrap="none" anchor="ctr"/>
            <a:lstStyle/>
            <a:p>
              <a:endParaRPr lang="en-US"/>
            </a:p>
          </p:txBody>
        </p:sp>
        <p:sp>
          <p:nvSpPr>
            <p:cNvPr id="18464" name="Text Box 32"/>
            <p:cNvSpPr txBox="1">
              <a:spLocks noChangeArrowheads="1"/>
            </p:cNvSpPr>
            <p:nvPr/>
          </p:nvSpPr>
          <p:spPr bwMode="auto">
            <a:xfrm>
              <a:off x="8068413" y="4696354"/>
              <a:ext cx="871049" cy="354906"/>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latin typeface="Courier New" pitchFamily="49" charset="0"/>
                  <a:ea typeface="msgothic" charset="0"/>
                  <a:cs typeface="msgothic" charset="0"/>
                </a:rPr>
                <a:t>.data</a:t>
              </a:r>
            </a:p>
          </p:txBody>
        </p:sp>
        <p:sp>
          <p:nvSpPr>
            <p:cNvPr id="18467" name="Line 35"/>
            <p:cNvSpPr>
              <a:spLocks noChangeShapeType="1"/>
            </p:cNvSpPr>
            <p:nvPr/>
          </p:nvSpPr>
          <p:spPr bwMode="auto">
            <a:xfrm>
              <a:off x="4038600" y="4106070"/>
              <a:ext cx="836613" cy="1587"/>
            </a:xfrm>
            <a:prstGeom prst="line">
              <a:avLst/>
            </a:prstGeom>
            <a:noFill/>
            <a:ln w="76320">
              <a:solidFill>
                <a:schemeClr val="tx1">
                  <a:lumMod val="65000"/>
                  <a:lumOff val="35000"/>
                </a:schemeClr>
              </a:solidFill>
              <a:miter lim="800000"/>
              <a:headEnd/>
              <a:tailEnd type="triangle" w="med" len="med"/>
            </a:ln>
            <a:effectLst/>
          </p:spPr>
          <p:txBody>
            <a:bodyPr/>
            <a:lstStyle/>
            <a:p>
              <a:endParaRPr lang="en-US"/>
            </a:p>
          </p:txBody>
        </p:sp>
        <p:sp>
          <p:nvSpPr>
            <p:cNvPr id="18468" name="Line 36"/>
            <p:cNvSpPr>
              <a:spLocks noChangeShapeType="1"/>
            </p:cNvSpPr>
            <p:nvPr/>
          </p:nvSpPr>
          <p:spPr bwMode="auto">
            <a:xfrm>
              <a:off x="4038600" y="2971800"/>
              <a:ext cx="836613" cy="392113"/>
            </a:xfrm>
            <a:prstGeom prst="line">
              <a:avLst/>
            </a:prstGeom>
            <a:noFill/>
            <a:ln w="76320">
              <a:solidFill>
                <a:schemeClr val="tx1">
                  <a:lumMod val="65000"/>
                  <a:lumOff val="35000"/>
                </a:schemeClr>
              </a:solidFill>
              <a:miter lim="800000"/>
              <a:headEnd/>
              <a:tailEnd type="triangle" w="med" len="med"/>
            </a:ln>
            <a:effectLst/>
          </p:spPr>
          <p:txBody>
            <a:bodyPr/>
            <a:lstStyle/>
            <a:p>
              <a:endParaRPr lang="en-US"/>
            </a:p>
          </p:txBody>
        </p:sp>
        <p:sp>
          <p:nvSpPr>
            <p:cNvPr id="18469" name="Line 37"/>
            <p:cNvSpPr>
              <a:spLocks noChangeShapeType="1"/>
            </p:cNvSpPr>
            <p:nvPr/>
          </p:nvSpPr>
          <p:spPr bwMode="auto">
            <a:xfrm flipV="1">
              <a:off x="4038600" y="4849813"/>
              <a:ext cx="836613" cy="409575"/>
            </a:xfrm>
            <a:prstGeom prst="line">
              <a:avLst/>
            </a:prstGeom>
            <a:noFill/>
            <a:ln w="76320">
              <a:solidFill>
                <a:schemeClr val="tx1">
                  <a:lumMod val="65000"/>
                  <a:lumOff val="35000"/>
                </a:schemeClr>
              </a:solidFill>
              <a:miter lim="800000"/>
              <a:headEnd/>
              <a:tailEnd type="triangle" w="med" len="med"/>
            </a:ln>
            <a:effectLst/>
          </p:spPr>
          <p:txBody>
            <a:bodyPr/>
            <a:lstStyle/>
            <a:p>
              <a:endParaRPr lang="en-US"/>
            </a:p>
          </p:txBody>
        </p:sp>
        <p:sp>
          <p:nvSpPr>
            <p:cNvPr id="18470" name="Rectangle 38"/>
            <p:cNvSpPr>
              <a:spLocks noChangeArrowheads="1"/>
            </p:cNvSpPr>
            <p:nvPr/>
          </p:nvSpPr>
          <p:spPr bwMode="auto">
            <a:xfrm>
              <a:off x="5231591" y="2633663"/>
              <a:ext cx="2422525" cy="319087"/>
            </a:xfrm>
            <a:prstGeom prst="rect">
              <a:avLst/>
            </a:prstGeom>
            <a:solidFill>
              <a:srgbClr val="F6F5BD"/>
            </a:solidFill>
            <a:ln w="2556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System code</a:t>
              </a:r>
            </a:p>
          </p:txBody>
        </p:sp>
        <p:sp>
          <p:nvSpPr>
            <p:cNvPr id="46" name="Rectangle 15"/>
            <p:cNvSpPr>
              <a:spLocks noChangeArrowheads="1"/>
            </p:cNvSpPr>
            <p:nvPr/>
          </p:nvSpPr>
          <p:spPr bwMode="auto">
            <a:xfrm>
              <a:off x="5231590" y="4564063"/>
              <a:ext cx="2422525" cy="361950"/>
            </a:xfrm>
            <a:prstGeom prst="rect">
              <a:avLst/>
            </a:prstGeom>
            <a:solidFill>
              <a:schemeClr val="accent2">
                <a:lumMod val="20000"/>
                <a:lumOff val="80000"/>
              </a:schemeClr>
            </a:solidFill>
            <a:ln w="2556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System data</a:t>
              </a:r>
            </a:p>
          </p:txBody>
        </p:sp>
        <p:sp>
          <p:nvSpPr>
            <p:cNvPr id="47" name="Rectangle 14"/>
            <p:cNvSpPr>
              <a:spLocks noChangeArrowheads="1"/>
            </p:cNvSpPr>
            <p:nvPr/>
          </p:nvSpPr>
          <p:spPr bwMode="auto">
            <a:xfrm>
              <a:off x="5231591" y="4942682"/>
              <a:ext cx="2422524" cy="322262"/>
            </a:xfrm>
            <a:prstGeom prst="rect">
              <a:avLst/>
            </a:prstGeom>
            <a:solidFill>
              <a:schemeClr val="accent2">
                <a:lumMod val="20000"/>
                <a:lumOff val="80000"/>
              </a:schemeClr>
            </a:solidFill>
            <a:ln w="2556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err="1">
                  <a:latin typeface="Courier New" pitchFamily="49" charset="0"/>
                  <a:ea typeface="msgothic" charset="0"/>
                  <a:cs typeface="msgothic" charset="0"/>
                </a:rPr>
                <a:t>int</a:t>
              </a:r>
              <a:r>
                <a:rPr lang="en-GB" sz="1600" b="1">
                  <a:latin typeface="Courier New" pitchFamily="49" charset="0"/>
                  <a:ea typeface="msgothic" charset="0"/>
                  <a:cs typeface="msgothic" charset="0"/>
                </a:rPr>
                <a:t> array[2]={1,2}</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idx="4294967295"/>
          </p:nvPr>
        </p:nvSpPr>
        <p:spPr>
          <a:xfrm>
            <a:off x="333904" y="445029"/>
            <a:ext cx="8716962" cy="782638"/>
          </a:xfrm>
          <a:ln/>
        </p:spPr>
        <p:txBody>
          <a:bodyPr/>
          <a:lstStyle/>
          <a:p>
            <a:pPr>
              <a:lnSpc>
                <a:spcPct val="82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Relocation Entries</a:t>
            </a:r>
          </a:p>
        </p:txBody>
      </p:sp>
      <p:sp>
        <p:nvSpPr>
          <p:cNvPr id="19460" name="Text Box 4"/>
          <p:cNvSpPr txBox="1">
            <a:spLocks noChangeArrowheads="1"/>
          </p:cNvSpPr>
          <p:nvPr/>
        </p:nvSpPr>
        <p:spPr bwMode="auto">
          <a:xfrm>
            <a:off x="5715000" y="6551633"/>
            <a:ext cx="2933713" cy="306367"/>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latin typeface="Calibri" pitchFamily="34" charset="0"/>
                <a:ea typeface="msgothic" charset="0"/>
                <a:cs typeface="msgothic" charset="0"/>
              </a:rPr>
              <a:t>Source: </a:t>
            </a:r>
            <a:r>
              <a:rPr lang="en-GB" sz="1400" b="1" err="1">
                <a:latin typeface="Courier New" pitchFamily="49" charset="0"/>
                <a:ea typeface="msgothic" charset="0"/>
                <a:cs typeface="msgothic" charset="0"/>
              </a:rPr>
              <a:t>objdump</a:t>
            </a:r>
            <a:r>
              <a:rPr lang="en-GB" sz="1400" b="1">
                <a:latin typeface="Courier New" pitchFamily="49" charset="0"/>
                <a:ea typeface="msgothic" charset="0"/>
                <a:cs typeface="msgothic" charset="0"/>
              </a:rPr>
              <a:t> –r –d </a:t>
            </a:r>
            <a:r>
              <a:rPr lang="en-GB" sz="1400" b="1" err="1">
                <a:latin typeface="Courier New" pitchFamily="49" charset="0"/>
                <a:ea typeface="msgothic" charset="0"/>
                <a:cs typeface="msgothic" charset="0"/>
              </a:rPr>
              <a:t>main.o</a:t>
            </a:r>
            <a:endParaRPr lang="en-GB" sz="1400" b="1">
              <a:latin typeface="Courier New" pitchFamily="49" charset="0"/>
              <a:ea typeface="msgothic" charset="0"/>
              <a:cs typeface="msgothic" charset="0"/>
            </a:endParaRPr>
          </a:p>
        </p:txBody>
      </p:sp>
      <p:sp>
        <p:nvSpPr>
          <p:cNvPr id="9" name="Text Box 2"/>
          <p:cNvSpPr txBox="1">
            <a:spLocks noChangeArrowheads="1"/>
          </p:cNvSpPr>
          <p:nvPr/>
        </p:nvSpPr>
        <p:spPr bwMode="auto">
          <a:xfrm>
            <a:off x="0" y="3581400"/>
            <a:ext cx="9144000" cy="2790636"/>
          </a:xfrm>
          <a:prstGeom prst="rect">
            <a:avLst/>
          </a:prstGeom>
          <a:solidFill>
            <a:schemeClr val="bg1">
              <a:lumMod val="95000"/>
            </a:schemeClr>
          </a:solidFill>
          <a:ln w="3240">
            <a:solidFill>
              <a:schemeClr val="tx1"/>
            </a:solidFill>
            <a:miter lim="800000"/>
            <a:headEnd/>
            <a:tailEnd/>
          </a:ln>
          <a:effectLst/>
        </p:spPr>
        <p:txBody>
          <a:bodyPr wrap="square" lIns="90000" tIns="46800" rIns="90000" bIns="46800">
            <a:spAutoFit/>
          </a:bodyPr>
          <a:lstStyle/>
          <a:p>
            <a:r>
              <a:rPr lang="fr-FR" sz="1600">
                <a:solidFill>
                  <a:srgbClr val="000000"/>
                </a:solidFill>
                <a:latin typeface="Courier New"/>
                <a:cs typeface="Courier New"/>
              </a:rPr>
              <a:t>0000000000000000 &lt;main&gt;:</a:t>
            </a:r>
          </a:p>
          <a:p>
            <a:r>
              <a:rPr lang="ro-RO" sz="1600">
                <a:solidFill>
                  <a:srgbClr val="000000"/>
                </a:solidFill>
                <a:latin typeface="Courier New"/>
                <a:cs typeface="Courier New"/>
              </a:rPr>
              <a:t>   0:   48 83 ec 08             sub    $0x8,%rsp</a:t>
            </a:r>
          </a:p>
          <a:p>
            <a:r>
              <a:rPr lang="en-US" sz="1600">
                <a:solidFill>
                  <a:srgbClr val="000000"/>
                </a:solidFill>
                <a:latin typeface="Courier New"/>
                <a:cs typeface="Courier New"/>
              </a:rPr>
              <a:t>   4:   be 02 00 00 00          </a:t>
            </a:r>
            <a:r>
              <a:rPr lang="en-US" sz="1600" err="1">
                <a:solidFill>
                  <a:srgbClr val="000000"/>
                </a:solidFill>
                <a:latin typeface="Courier New"/>
                <a:cs typeface="Courier New"/>
              </a:rPr>
              <a:t>mov</a:t>
            </a:r>
            <a:r>
              <a:rPr lang="en-US" sz="1600">
                <a:solidFill>
                  <a:srgbClr val="000000"/>
                </a:solidFill>
                <a:latin typeface="Courier New"/>
                <a:cs typeface="Courier New"/>
              </a:rPr>
              <a:t>    $0x2,%esi</a:t>
            </a:r>
          </a:p>
          <a:p>
            <a:r>
              <a:rPr lang="sk-SK" sz="1600">
                <a:solidFill>
                  <a:srgbClr val="000000"/>
                </a:solidFill>
                <a:latin typeface="Courier New"/>
                <a:cs typeface="Courier New"/>
              </a:rPr>
              <a:t>   9:   bf 00 00 00 00          mov    $0x0,%edi      </a:t>
            </a:r>
            <a:r>
              <a:rPr lang="sk-SK" sz="1600">
                <a:solidFill>
                  <a:srgbClr val="3366FF"/>
                </a:solidFill>
                <a:latin typeface="Courier New"/>
                <a:cs typeface="Courier New"/>
              </a:rPr>
              <a:t># %edi = &amp;array</a:t>
            </a:r>
          </a:p>
          <a:p>
            <a:r>
              <a:rPr lang="en-US" sz="1600">
                <a:solidFill>
                  <a:srgbClr val="000000"/>
                </a:solidFill>
                <a:latin typeface="Courier New"/>
                <a:cs typeface="Courier New"/>
              </a:rPr>
              <a:t>                        </a:t>
            </a:r>
            <a:r>
              <a:rPr lang="en-US" sz="1600">
                <a:solidFill>
                  <a:srgbClr val="FF0000"/>
                </a:solidFill>
                <a:latin typeface="Courier New"/>
                <a:cs typeface="Courier New"/>
              </a:rPr>
              <a:t>a: R_X86_64_32 array          </a:t>
            </a:r>
            <a:r>
              <a:rPr lang="en-US" sz="1600">
                <a:solidFill>
                  <a:srgbClr val="3366FF"/>
                </a:solidFill>
                <a:latin typeface="Courier New"/>
                <a:cs typeface="Courier New"/>
              </a:rPr>
              <a:t># Relocation entry</a:t>
            </a:r>
          </a:p>
          <a:p>
            <a:endParaRPr lang="en-US" sz="1600">
              <a:solidFill>
                <a:srgbClr val="3366FF"/>
              </a:solidFill>
              <a:latin typeface="Courier New"/>
              <a:cs typeface="Courier New"/>
            </a:endParaRPr>
          </a:p>
          <a:p>
            <a:r>
              <a:rPr lang="en-US" sz="1600">
                <a:solidFill>
                  <a:srgbClr val="000000"/>
                </a:solidFill>
                <a:latin typeface="Courier New"/>
                <a:cs typeface="Courier New"/>
              </a:rPr>
              <a:t>   e:   e8 00 00 00 00          </a:t>
            </a:r>
            <a:r>
              <a:rPr lang="en-US" sz="1600" err="1">
                <a:solidFill>
                  <a:srgbClr val="000000"/>
                </a:solidFill>
                <a:latin typeface="Courier New"/>
                <a:cs typeface="Courier New"/>
              </a:rPr>
              <a:t>callq</a:t>
            </a:r>
            <a:r>
              <a:rPr lang="en-US" sz="1600">
                <a:solidFill>
                  <a:srgbClr val="000000"/>
                </a:solidFill>
                <a:latin typeface="Courier New"/>
                <a:cs typeface="Courier New"/>
              </a:rPr>
              <a:t>  13 &lt;main+0x13&gt; </a:t>
            </a:r>
            <a:r>
              <a:rPr lang="en-US" sz="1600">
                <a:solidFill>
                  <a:srgbClr val="3366FF"/>
                </a:solidFill>
                <a:latin typeface="Courier New"/>
                <a:cs typeface="Courier New"/>
              </a:rPr>
              <a:t># sum()</a:t>
            </a:r>
          </a:p>
          <a:p>
            <a:r>
              <a:rPr lang="en-US" sz="1600">
                <a:solidFill>
                  <a:srgbClr val="000000"/>
                </a:solidFill>
                <a:latin typeface="Courier New"/>
                <a:cs typeface="Courier New"/>
              </a:rPr>
              <a:t>                        </a:t>
            </a:r>
            <a:r>
              <a:rPr lang="en-US" sz="1600">
                <a:solidFill>
                  <a:srgbClr val="FF0000"/>
                </a:solidFill>
                <a:latin typeface="Courier New"/>
                <a:cs typeface="Courier New"/>
              </a:rPr>
              <a:t>f: R_X86_64_PC32 sum-0x4      </a:t>
            </a:r>
            <a:r>
              <a:rPr lang="en-US" sz="1600">
                <a:solidFill>
                  <a:srgbClr val="3366FF"/>
                </a:solidFill>
                <a:latin typeface="Courier New"/>
                <a:cs typeface="Courier New"/>
              </a:rPr>
              <a:t># Relocation entry</a:t>
            </a:r>
          </a:p>
          <a:p>
            <a:r>
              <a:rPr lang="en-US" sz="1600">
                <a:solidFill>
                  <a:srgbClr val="000000"/>
                </a:solidFill>
                <a:latin typeface="Courier New"/>
                <a:cs typeface="Courier New"/>
              </a:rPr>
              <a:t>  13:   48 83 c4 08             add    $0x8,%rsp</a:t>
            </a:r>
          </a:p>
          <a:p>
            <a:r>
              <a:rPr lang="en-US" sz="1600">
                <a:solidFill>
                  <a:srgbClr val="000000"/>
                </a:solidFill>
                <a:latin typeface="Courier New"/>
                <a:cs typeface="Courier New"/>
              </a:rPr>
              <a:t>  17:   c3                      </a:t>
            </a:r>
            <a:r>
              <a:rPr lang="en-US" sz="1600" err="1">
                <a:solidFill>
                  <a:srgbClr val="000000"/>
                </a:solidFill>
                <a:latin typeface="Courier New"/>
                <a:cs typeface="Courier New"/>
              </a:rPr>
              <a:t>retq</a:t>
            </a:r>
            <a:endParaRPr lang="en-US" sz="1600">
              <a:solidFill>
                <a:srgbClr val="000000"/>
              </a:solidFill>
              <a:latin typeface="Courier New"/>
              <a:cs typeface="Courier New"/>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o-RO" sz="1600">
              <a:latin typeface="Courier New"/>
              <a:ea typeface="msgothic" charset="0"/>
              <a:cs typeface="Courier New"/>
            </a:endParaRPr>
          </a:p>
        </p:txBody>
      </p:sp>
      <p:sp>
        <p:nvSpPr>
          <p:cNvPr id="13" name="Rectangle 3"/>
          <p:cNvSpPr>
            <a:spLocks noChangeArrowheads="1"/>
          </p:cNvSpPr>
          <p:nvPr/>
        </p:nvSpPr>
        <p:spPr bwMode="auto">
          <a:xfrm>
            <a:off x="8067113" y="6014373"/>
            <a:ext cx="1067294"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err="1">
                <a:solidFill>
                  <a:schemeClr val="tx1">
                    <a:lumMod val="50000"/>
                    <a:lumOff val="50000"/>
                  </a:schemeClr>
                </a:solidFill>
                <a:latin typeface="Courier New" pitchFamily="49" charset="0"/>
                <a:ea typeface="msgothic" charset="0"/>
                <a:cs typeface="msgothic" charset="0"/>
              </a:rPr>
              <a:t>main.o</a:t>
            </a:r>
            <a:endParaRPr lang="en-GB" sz="1800" b="1" i="1">
              <a:solidFill>
                <a:schemeClr val="tx1">
                  <a:lumMod val="50000"/>
                  <a:lumOff val="50000"/>
                </a:schemeClr>
              </a:solidFill>
              <a:latin typeface="Courier New" pitchFamily="49" charset="0"/>
              <a:ea typeface="msgothic" charset="0"/>
              <a:cs typeface="msgothic" charset="0"/>
            </a:endParaRPr>
          </a:p>
        </p:txBody>
      </p:sp>
      <p:sp>
        <p:nvSpPr>
          <p:cNvPr id="14" name="Rectangle 2"/>
          <p:cNvSpPr>
            <a:spLocks noChangeArrowheads="1"/>
          </p:cNvSpPr>
          <p:nvPr/>
        </p:nvSpPr>
        <p:spPr bwMode="auto">
          <a:xfrm>
            <a:off x="118002" y="1219200"/>
            <a:ext cx="4149198" cy="2310506"/>
          </a:xfrm>
          <a:prstGeom prst="rect">
            <a:avLst/>
          </a:prstGeom>
          <a:solidFill>
            <a:srgbClr val="F7F5CD"/>
          </a:solidFill>
          <a:ln w="3240">
            <a:solidFill>
              <a:srgbClr val="000066"/>
            </a:solidFill>
            <a:miter lim="800000"/>
            <a:headEnd/>
            <a:tailEnd/>
          </a:ln>
          <a:effectLst/>
        </p:spPr>
        <p:txBody>
          <a:bodyPr wrap="square" lIns="90000" tIns="46800" rIns="90000" bIns="46800">
            <a:spAutoFit/>
          </a:bodyPr>
          <a:lstStyle/>
          <a:p>
            <a:r>
              <a:rPr lang="hu-HU" sz="1800">
                <a:solidFill>
                  <a:srgbClr val="2D961E"/>
                </a:solidFill>
                <a:latin typeface="Courier New"/>
                <a:cs typeface="Courier New"/>
              </a:rPr>
              <a:t>int</a:t>
            </a:r>
            <a:r>
              <a:rPr lang="hu-HU" sz="1800">
                <a:solidFill>
                  <a:srgbClr val="000000"/>
                </a:solidFill>
                <a:latin typeface="Courier New"/>
                <a:cs typeface="Courier New"/>
              </a:rPr>
              <a:t> </a:t>
            </a:r>
            <a:r>
              <a:rPr lang="hu-HU" sz="1800">
                <a:solidFill>
                  <a:srgbClr val="C1651C"/>
                </a:solidFill>
                <a:latin typeface="Courier New"/>
                <a:cs typeface="Courier New"/>
              </a:rPr>
              <a:t>array</a:t>
            </a:r>
            <a:r>
              <a:rPr lang="hu-HU" sz="1800">
                <a:solidFill>
                  <a:srgbClr val="000000"/>
                </a:solidFill>
                <a:latin typeface="Courier New"/>
                <a:cs typeface="Courier New"/>
              </a:rPr>
              <a:t>[2] = {1, 2};</a:t>
            </a:r>
          </a:p>
          <a:p>
            <a:endParaRPr lang="hu-HU" sz="1800">
              <a:solidFill>
                <a:srgbClr val="000000"/>
              </a:solidFill>
              <a:latin typeface="Courier New"/>
              <a:cs typeface="Courier New"/>
            </a:endParaRPr>
          </a:p>
          <a:p>
            <a:r>
              <a:rPr lang="en-US" sz="1800" err="1">
                <a:solidFill>
                  <a:srgbClr val="2D961E"/>
                </a:solidFill>
                <a:latin typeface="Courier New"/>
                <a:cs typeface="Courier New"/>
              </a:rPr>
              <a:t>int</a:t>
            </a:r>
            <a:r>
              <a:rPr lang="en-US" sz="1800">
                <a:solidFill>
                  <a:srgbClr val="000000"/>
                </a:solidFill>
                <a:latin typeface="Courier New"/>
                <a:cs typeface="Courier New"/>
              </a:rPr>
              <a:t> </a:t>
            </a:r>
            <a:r>
              <a:rPr lang="en-US" sz="1800">
                <a:solidFill>
                  <a:srgbClr val="4A00FF"/>
                </a:solidFill>
                <a:latin typeface="Courier New"/>
                <a:cs typeface="Courier New"/>
              </a:rPr>
              <a:t>main</a:t>
            </a:r>
            <a:r>
              <a:rPr lang="en-US" sz="1800">
                <a:solidFill>
                  <a:srgbClr val="000000"/>
                </a:solidFill>
                <a:latin typeface="Courier New"/>
                <a:cs typeface="Courier New"/>
              </a:rPr>
              <a:t>(</a:t>
            </a:r>
            <a:r>
              <a:rPr lang="en-US" sz="1800" err="1">
                <a:solidFill>
                  <a:srgbClr val="000000"/>
                </a:solidFill>
                <a:latin typeface="Courier New"/>
                <a:cs typeface="Courier New"/>
              </a:rPr>
              <a:t>int</a:t>
            </a:r>
            <a:r>
              <a:rPr lang="en-US" sz="1800">
                <a:solidFill>
                  <a:srgbClr val="000000"/>
                </a:solidFill>
                <a:latin typeface="Courier New"/>
                <a:cs typeface="Courier New"/>
              </a:rPr>
              <a:t> </a:t>
            </a:r>
            <a:r>
              <a:rPr lang="en-US" sz="1800" err="1">
                <a:solidFill>
                  <a:srgbClr val="000000"/>
                </a:solidFill>
                <a:latin typeface="Courier New"/>
                <a:cs typeface="Courier New"/>
              </a:rPr>
              <a:t>argc</a:t>
            </a:r>
            <a:r>
              <a:rPr lang="en-US" sz="1800">
                <a:solidFill>
                  <a:srgbClr val="000000"/>
                </a:solidFill>
                <a:latin typeface="Courier New"/>
                <a:cs typeface="Courier New"/>
              </a:rPr>
              <a:t>, char** </a:t>
            </a:r>
            <a:r>
              <a:rPr lang="en-US" sz="1800" err="1">
                <a:solidFill>
                  <a:srgbClr val="000000"/>
                </a:solidFill>
                <a:latin typeface="Courier New"/>
                <a:cs typeface="Courier New"/>
              </a:rPr>
              <a:t>argv</a:t>
            </a:r>
            <a:r>
              <a:rPr lang="en-US" sz="1800">
                <a:solidFill>
                  <a:srgbClr val="000000"/>
                </a:solidFill>
                <a:latin typeface="Courier New"/>
                <a:cs typeface="Courier New"/>
              </a:rPr>
              <a:t>)</a:t>
            </a:r>
          </a:p>
          <a:p>
            <a:r>
              <a:rPr lang="en-US" sz="1800">
                <a:solidFill>
                  <a:srgbClr val="000000"/>
                </a:solidFill>
                <a:latin typeface="Courier New"/>
                <a:cs typeface="Courier New"/>
              </a:rPr>
              <a:t>{</a:t>
            </a:r>
          </a:p>
          <a:p>
            <a:r>
              <a:rPr lang="fr-FR" sz="1800">
                <a:solidFill>
                  <a:srgbClr val="000000"/>
                </a:solidFill>
                <a:latin typeface="Courier New"/>
                <a:cs typeface="Courier New"/>
              </a:rPr>
              <a:t>    </a:t>
            </a:r>
            <a:r>
              <a:rPr lang="fr-FR" sz="1800" err="1">
                <a:solidFill>
                  <a:srgbClr val="2D961E"/>
                </a:solidFill>
                <a:latin typeface="Courier New"/>
                <a:cs typeface="Courier New"/>
              </a:rPr>
              <a:t>int</a:t>
            </a:r>
            <a:r>
              <a:rPr lang="fr-FR" sz="1800">
                <a:solidFill>
                  <a:srgbClr val="000000"/>
                </a:solidFill>
                <a:latin typeface="Courier New"/>
                <a:cs typeface="Courier New"/>
              </a:rPr>
              <a:t> </a:t>
            </a:r>
            <a:r>
              <a:rPr lang="fr-FR" sz="1800">
                <a:solidFill>
                  <a:srgbClr val="C1651C"/>
                </a:solidFill>
                <a:latin typeface="Courier New"/>
                <a:cs typeface="Courier New"/>
              </a:rPr>
              <a:t>val</a:t>
            </a:r>
            <a:r>
              <a:rPr lang="fr-FR" sz="1800">
                <a:solidFill>
                  <a:srgbClr val="000000"/>
                </a:solidFill>
                <a:latin typeface="Courier New"/>
                <a:cs typeface="Courier New"/>
              </a:rPr>
              <a:t> = </a:t>
            </a:r>
            <a:r>
              <a:rPr lang="fr-FR" sz="1800" err="1">
                <a:solidFill>
                  <a:srgbClr val="000000"/>
                </a:solidFill>
                <a:latin typeface="Courier New"/>
                <a:cs typeface="Courier New"/>
              </a:rPr>
              <a:t>sum</a:t>
            </a:r>
            <a:r>
              <a:rPr lang="fr-FR" sz="1800">
                <a:solidFill>
                  <a:srgbClr val="000000"/>
                </a:solidFill>
                <a:latin typeface="Courier New"/>
                <a:cs typeface="Courier New"/>
              </a:rPr>
              <a:t>(</a:t>
            </a:r>
            <a:r>
              <a:rPr lang="fr-FR" sz="1800" err="1">
                <a:solidFill>
                  <a:srgbClr val="000000"/>
                </a:solidFill>
                <a:latin typeface="Courier New"/>
                <a:cs typeface="Courier New"/>
              </a:rPr>
              <a:t>array</a:t>
            </a:r>
            <a:r>
              <a:rPr lang="fr-FR" sz="1800">
                <a:solidFill>
                  <a:srgbClr val="000000"/>
                </a:solidFill>
                <a:latin typeface="Courier New"/>
                <a:cs typeface="Courier New"/>
              </a:rPr>
              <a:t>, 2);</a:t>
            </a:r>
          </a:p>
          <a:p>
            <a:r>
              <a:rPr lang="fr-FR" sz="1800">
                <a:solidFill>
                  <a:srgbClr val="000000"/>
                </a:solidFill>
                <a:latin typeface="Courier New"/>
                <a:cs typeface="Courier New"/>
              </a:rPr>
              <a:t>    </a:t>
            </a:r>
            <a:r>
              <a:rPr lang="fr-FR" sz="1800">
                <a:solidFill>
                  <a:srgbClr val="C200FF"/>
                </a:solidFill>
                <a:latin typeface="Courier New"/>
                <a:cs typeface="Courier New"/>
              </a:rPr>
              <a:t>return</a:t>
            </a:r>
            <a:r>
              <a:rPr lang="fr-FR" sz="1800">
                <a:solidFill>
                  <a:srgbClr val="000000"/>
                </a:solidFill>
                <a:latin typeface="Courier New"/>
                <a:cs typeface="Courier New"/>
              </a:rPr>
              <a:t> val;</a:t>
            </a:r>
          </a:p>
          <a:p>
            <a:r>
              <a:rPr lang="fr-FR" sz="1800">
                <a:solidFill>
                  <a:srgbClr val="000000"/>
                </a:solidFill>
                <a:latin typeface="Courier New"/>
                <a:cs typeface="Courier New"/>
              </a:rPr>
              <a:t>}</a:t>
            </a:r>
            <a:endParaRPr lang="en-US" sz="1800">
              <a:latin typeface="Courier New"/>
              <a:cs typeface="Courier New"/>
            </a:endParaRPr>
          </a:p>
        </p:txBody>
      </p:sp>
      <p:sp>
        <p:nvSpPr>
          <p:cNvPr id="15" name="Rectangle 3"/>
          <p:cNvSpPr>
            <a:spLocks noChangeArrowheads="1"/>
          </p:cNvSpPr>
          <p:nvPr/>
        </p:nvSpPr>
        <p:spPr bwMode="auto">
          <a:xfrm>
            <a:off x="3199906" y="3167984"/>
            <a:ext cx="1067294"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err="1">
                <a:solidFill>
                  <a:schemeClr val="tx1">
                    <a:lumMod val="50000"/>
                    <a:lumOff val="50000"/>
                  </a:schemeClr>
                </a:solidFill>
                <a:latin typeface="Courier New" pitchFamily="49" charset="0"/>
                <a:ea typeface="msgothic" charset="0"/>
                <a:cs typeface="msgothic" charset="0"/>
              </a:rPr>
              <a:t>main.c</a:t>
            </a:r>
            <a:endParaRPr lang="en-GB" sz="1800" b="1" i="1">
              <a:solidFill>
                <a:schemeClr val="tx1">
                  <a:lumMod val="50000"/>
                  <a:lumOff val="50000"/>
                </a:schemeClr>
              </a:solidFill>
              <a:latin typeface="Courier New" pitchFamily="49" charset="0"/>
              <a:ea typeface="msgothic" charset="0"/>
              <a:cs typeface="msgothic"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idx="4294967295"/>
          </p:nvPr>
        </p:nvSpPr>
        <p:spPr>
          <a:xfrm>
            <a:off x="250826" y="152400"/>
            <a:ext cx="8918575" cy="113506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Relocated .text section</a:t>
            </a:r>
          </a:p>
        </p:txBody>
      </p:sp>
      <p:sp>
        <p:nvSpPr>
          <p:cNvPr id="4" name="Rectangle 2"/>
          <p:cNvSpPr>
            <a:spLocks noChangeArrowheads="1"/>
          </p:cNvSpPr>
          <p:nvPr/>
        </p:nvSpPr>
        <p:spPr bwMode="auto">
          <a:xfrm>
            <a:off x="152400" y="3200400"/>
            <a:ext cx="181758" cy="328424"/>
          </a:xfrm>
          <a:prstGeom prst="rect">
            <a:avLst/>
          </a:prstGeom>
          <a:solidFill>
            <a:schemeClr val="bg1">
              <a:lumMod val="95000"/>
            </a:schemeClr>
          </a:solidFill>
          <a:ln w="1260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o-RO" sz="1600">
              <a:latin typeface="Courier New" pitchFamily="49" charset="0"/>
              <a:ea typeface="msgothic" charset="0"/>
              <a:cs typeface="msgothic" charset="0"/>
            </a:endParaRPr>
          </a:p>
        </p:txBody>
      </p:sp>
      <p:sp>
        <p:nvSpPr>
          <p:cNvPr id="6" name="Text Box 2"/>
          <p:cNvSpPr txBox="1">
            <a:spLocks noChangeArrowheads="1"/>
          </p:cNvSpPr>
          <p:nvPr/>
        </p:nvSpPr>
        <p:spPr bwMode="auto">
          <a:xfrm>
            <a:off x="76200" y="1330888"/>
            <a:ext cx="9017001" cy="4526497"/>
          </a:xfrm>
          <a:prstGeom prst="rect">
            <a:avLst/>
          </a:prstGeom>
          <a:solidFill>
            <a:schemeClr val="bg1">
              <a:lumMod val="95000"/>
            </a:schemeClr>
          </a:solidFill>
          <a:ln w="3240">
            <a:solidFill>
              <a:schemeClr val="tx1"/>
            </a:solidFill>
            <a:miter lim="800000"/>
            <a:headEnd/>
            <a:tailEnd/>
          </a:ln>
          <a:effectLst/>
        </p:spPr>
        <p:txBody>
          <a:bodyPr wrap="square" lIns="90000" tIns="46800" rIns="90000" bIns="46800">
            <a:spAutoFit/>
          </a:bodyPr>
          <a:lstStyle/>
          <a:p>
            <a:r>
              <a:rPr lang="fr-FR" sz="1600" dirty="0">
                <a:solidFill>
                  <a:srgbClr val="000000"/>
                </a:solidFill>
                <a:latin typeface="Courier New"/>
                <a:cs typeface="Courier New"/>
              </a:rPr>
              <a:t>00000000004004d0 &lt;main&gt;:</a:t>
            </a:r>
          </a:p>
          <a:p>
            <a:r>
              <a:rPr lang="ro-RO" sz="1600" dirty="0">
                <a:solidFill>
                  <a:srgbClr val="000000"/>
                </a:solidFill>
                <a:latin typeface="Courier New"/>
                <a:cs typeface="Courier New"/>
              </a:rPr>
              <a:t>  4004d0:       48 83 </a:t>
            </a:r>
            <a:r>
              <a:rPr lang="ro-RO" sz="1600" dirty="0" err="1">
                <a:solidFill>
                  <a:srgbClr val="000000"/>
                </a:solidFill>
                <a:latin typeface="Courier New"/>
                <a:cs typeface="Courier New"/>
              </a:rPr>
              <a:t>ec</a:t>
            </a:r>
            <a:r>
              <a:rPr lang="ro-RO" sz="1600" dirty="0">
                <a:solidFill>
                  <a:srgbClr val="000000"/>
                </a:solidFill>
                <a:latin typeface="Courier New"/>
                <a:cs typeface="Courier New"/>
              </a:rPr>
              <a:t> 08       sub    $0x8,%rsp</a:t>
            </a:r>
          </a:p>
          <a:p>
            <a:r>
              <a:rPr lang="en-US" sz="1600" dirty="0">
                <a:solidFill>
                  <a:srgbClr val="000000"/>
                </a:solidFill>
                <a:latin typeface="Courier New"/>
                <a:cs typeface="Courier New"/>
              </a:rPr>
              <a:t>  4004d4:       be 02 00 00 00    </a:t>
            </a:r>
            <a:r>
              <a:rPr lang="en-US" sz="1600" dirty="0" err="1">
                <a:solidFill>
                  <a:srgbClr val="000000"/>
                </a:solidFill>
                <a:latin typeface="Courier New"/>
                <a:cs typeface="Courier New"/>
              </a:rPr>
              <a:t>mov</a:t>
            </a:r>
            <a:r>
              <a:rPr lang="en-US" sz="1600" dirty="0">
                <a:solidFill>
                  <a:srgbClr val="000000"/>
                </a:solidFill>
                <a:latin typeface="Courier New"/>
                <a:cs typeface="Courier New"/>
              </a:rPr>
              <a:t>    $0x2,%esi</a:t>
            </a:r>
          </a:p>
          <a:p>
            <a:r>
              <a:rPr lang="sk-SK" sz="1600" dirty="0">
                <a:solidFill>
                  <a:srgbClr val="000000"/>
                </a:solidFill>
                <a:latin typeface="Courier New"/>
                <a:cs typeface="Courier New"/>
              </a:rPr>
              <a:t>  4004d9:       </a:t>
            </a:r>
            <a:r>
              <a:rPr lang="sk-SK" sz="1600" dirty="0" err="1">
                <a:solidFill>
                  <a:srgbClr val="000000"/>
                </a:solidFill>
                <a:latin typeface="Courier New"/>
                <a:cs typeface="Courier New"/>
              </a:rPr>
              <a:t>bf</a:t>
            </a:r>
            <a:r>
              <a:rPr lang="sk-SK" sz="1600" dirty="0">
                <a:solidFill>
                  <a:srgbClr val="000000"/>
                </a:solidFill>
                <a:latin typeface="Courier New"/>
                <a:cs typeface="Courier New"/>
              </a:rPr>
              <a:t> 18 10 60 00    </a:t>
            </a:r>
            <a:r>
              <a:rPr lang="sk-SK" sz="1600" dirty="0" err="1">
                <a:solidFill>
                  <a:srgbClr val="000000"/>
                </a:solidFill>
                <a:latin typeface="Courier New"/>
                <a:cs typeface="Courier New"/>
              </a:rPr>
              <a:t>mov</a:t>
            </a:r>
            <a:r>
              <a:rPr lang="sk-SK" sz="1600" dirty="0">
                <a:solidFill>
                  <a:srgbClr val="000000"/>
                </a:solidFill>
                <a:latin typeface="Courier New"/>
                <a:cs typeface="Courier New"/>
              </a:rPr>
              <a:t>    </a:t>
            </a:r>
            <a:r>
              <a:rPr lang="sk-SK" sz="1600" dirty="0">
                <a:solidFill>
                  <a:srgbClr val="7030A0"/>
                </a:solidFill>
                <a:latin typeface="Courier New"/>
                <a:cs typeface="Courier New"/>
              </a:rPr>
              <a:t>$0x601018</a:t>
            </a:r>
            <a:r>
              <a:rPr lang="sk-SK" sz="1600" dirty="0">
                <a:solidFill>
                  <a:srgbClr val="000000"/>
                </a:solidFill>
                <a:latin typeface="Courier New"/>
                <a:cs typeface="Courier New"/>
              </a:rPr>
              <a:t>,%edi  </a:t>
            </a:r>
            <a:r>
              <a:rPr lang="sk-SK" sz="1600" dirty="0">
                <a:latin typeface="Courier New"/>
                <a:cs typeface="Courier New"/>
              </a:rPr>
              <a:t># %</a:t>
            </a:r>
            <a:r>
              <a:rPr lang="sk-SK" sz="1600" dirty="0" err="1">
                <a:latin typeface="Courier New"/>
                <a:cs typeface="Courier New"/>
              </a:rPr>
              <a:t>edi</a:t>
            </a:r>
            <a:r>
              <a:rPr lang="sk-SK" sz="1600" dirty="0">
                <a:latin typeface="Courier New"/>
                <a:cs typeface="Courier New"/>
              </a:rPr>
              <a:t> = &amp;</a:t>
            </a:r>
            <a:r>
              <a:rPr lang="sk-SK" sz="1600" dirty="0" err="1">
                <a:latin typeface="Courier New"/>
                <a:cs typeface="Courier New"/>
              </a:rPr>
              <a:t>array</a:t>
            </a:r>
            <a:endParaRPr lang="sk-SK" sz="1600" dirty="0">
              <a:latin typeface="Courier New"/>
              <a:cs typeface="Courier New"/>
            </a:endParaRPr>
          </a:p>
          <a:p>
            <a:r>
              <a:rPr lang="en-US" sz="1600" dirty="0">
                <a:solidFill>
                  <a:srgbClr val="000000"/>
                </a:solidFill>
                <a:latin typeface="Courier New"/>
                <a:cs typeface="Courier New"/>
              </a:rPr>
              <a:t>  4004de:       e8 </a:t>
            </a:r>
            <a:r>
              <a:rPr lang="en-US" sz="1600" dirty="0">
                <a:solidFill>
                  <a:schemeClr val="accent1"/>
                </a:solidFill>
                <a:latin typeface="Courier New"/>
                <a:cs typeface="Courier New"/>
              </a:rPr>
              <a:t>05 00 00 00    </a:t>
            </a:r>
            <a:r>
              <a:rPr lang="en-US" sz="1600" dirty="0" err="1">
                <a:solidFill>
                  <a:srgbClr val="000000"/>
                </a:solidFill>
                <a:latin typeface="Courier New"/>
                <a:cs typeface="Courier New"/>
              </a:rPr>
              <a:t>callq</a:t>
            </a:r>
            <a:r>
              <a:rPr lang="en-US" sz="1600" dirty="0">
                <a:solidFill>
                  <a:srgbClr val="000000"/>
                </a:solidFill>
                <a:latin typeface="Courier New"/>
                <a:cs typeface="Courier New"/>
              </a:rPr>
              <a:t>  </a:t>
            </a:r>
            <a:r>
              <a:rPr lang="en-US" sz="1600" dirty="0">
                <a:solidFill>
                  <a:srgbClr val="FF0000"/>
                </a:solidFill>
                <a:latin typeface="Courier New"/>
                <a:cs typeface="Courier New"/>
              </a:rPr>
              <a:t>4004e8 </a:t>
            </a:r>
            <a:r>
              <a:rPr lang="en-US" sz="1600" dirty="0">
                <a:solidFill>
                  <a:srgbClr val="000000"/>
                </a:solidFill>
                <a:latin typeface="Courier New"/>
                <a:cs typeface="Courier New"/>
              </a:rPr>
              <a:t>&lt;sum&gt;    # sum()</a:t>
            </a:r>
          </a:p>
          <a:p>
            <a:r>
              <a:rPr lang="en-US" sz="1600" dirty="0">
                <a:solidFill>
                  <a:srgbClr val="000000"/>
                </a:solidFill>
                <a:latin typeface="Courier New"/>
                <a:cs typeface="Courier New"/>
              </a:rPr>
              <a:t>  </a:t>
            </a:r>
            <a:r>
              <a:rPr lang="en-US" sz="1600" dirty="0">
                <a:solidFill>
                  <a:srgbClr val="3366FF"/>
                </a:solidFill>
                <a:latin typeface="Courier New"/>
                <a:cs typeface="Courier New"/>
              </a:rPr>
              <a:t>4004e3</a:t>
            </a:r>
            <a:r>
              <a:rPr lang="en-US" sz="1600" dirty="0">
                <a:solidFill>
                  <a:srgbClr val="000000"/>
                </a:solidFill>
                <a:latin typeface="Courier New"/>
                <a:cs typeface="Courier New"/>
              </a:rPr>
              <a:t>:       48 83 c4 08       add    $0x8,%rsp</a:t>
            </a:r>
          </a:p>
          <a:p>
            <a:r>
              <a:rPr lang="en-US" sz="1600" dirty="0">
                <a:solidFill>
                  <a:srgbClr val="000000"/>
                </a:solidFill>
                <a:latin typeface="Courier New"/>
                <a:cs typeface="Courier New"/>
              </a:rPr>
              <a:t>  4004e7:       c3                </a:t>
            </a:r>
            <a:r>
              <a:rPr lang="en-US" sz="1600" dirty="0" err="1">
                <a:solidFill>
                  <a:srgbClr val="000000"/>
                </a:solidFill>
                <a:latin typeface="Courier New"/>
                <a:cs typeface="Courier New"/>
              </a:rPr>
              <a:t>retq</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00000000004004e8 &lt;sum&gt;:</a:t>
            </a:r>
          </a:p>
          <a:p>
            <a:r>
              <a:rPr lang="sk-SK" sz="1600" dirty="0">
                <a:solidFill>
                  <a:srgbClr val="000000"/>
                </a:solidFill>
                <a:latin typeface="Courier New"/>
                <a:cs typeface="Courier New"/>
              </a:rPr>
              <a:t>  </a:t>
            </a:r>
            <a:r>
              <a:rPr lang="sk-SK" sz="1600" dirty="0">
                <a:solidFill>
                  <a:srgbClr val="FF0000"/>
                </a:solidFill>
                <a:latin typeface="Courier New"/>
                <a:cs typeface="Courier New"/>
              </a:rPr>
              <a:t>4004e8</a:t>
            </a:r>
            <a:r>
              <a:rPr lang="sk-SK" sz="1600" dirty="0">
                <a:solidFill>
                  <a:srgbClr val="000000"/>
                </a:solidFill>
                <a:latin typeface="Courier New"/>
                <a:cs typeface="Courier New"/>
              </a:rPr>
              <a:t>:       b8 00 00 00 00          </a:t>
            </a:r>
            <a:r>
              <a:rPr lang="sk-SK" sz="1600" dirty="0" err="1">
                <a:solidFill>
                  <a:srgbClr val="000000"/>
                </a:solidFill>
                <a:latin typeface="Courier New"/>
                <a:cs typeface="Courier New"/>
              </a:rPr>
              <a:t>mov</a:t>
            </a:r>
            <a:r>
              <a:rPr lang="sk-SK" sz="1600" dirty="0">
                <a:solidFill>
                  <a:srgbClr val="000000"/>
                </a:solidFill>
                <a:latin typeface="Courier New"/>
                <a:cs typeface="Courier New"/>
              </a:rPr>
              <a:t>    $0x0,%eax</a:t>
            </a:r>
          </a:p>
          <a:p>
            <a:r>
              <a:rPr lang="sk-SK" sz="1600" dirty="0">
                <a:solidFill>
                  <a:srgbClr val="000000"/>
                </a:solidFill>
                <a:latin typeface="Courier New"/>
                <a:cs typeface="Courier New"/>
              </a:rPr>
              <a:t>  4004ed:       ba 00 00 00 00          </a:t>
            </a:r>
            <a:r>
              <a:rPr lang="sk-SK" sz="1600" dirty="0" err="1">
                <a:solidFill>
                  <a:srgbClr val="000000"/>
                </a:solidFill>
                <a:latin typeface="Courier New"/>
                <a:cs typeface="Courier New"/>
              </a:rPr>
              <a:t>mov</a:t>
            </a:r>
            <a:r>
              <a:rPr lang="sk-SK" sz="1600" dirty="0">
                <a:solidFill>
                  <a:srgbClr val="000000"/>
                </a:solidFill>
                <a:latin typeface="Courier New"/>
                <a:cs typeface="Courier New"/>
              </a:rPr>
              <a:t>    $0x0,%edx</a:t>
            </a:r>
          </a:p>
          <a:p>
            <a:r>
              <a:rPr lang="cs-CZ" sz="1600" dirty="0">
                <a:solidFill>
                  <a:srgbClr val="000000"/>
                </a:solidFill>
                <a:latin typeface="Courier New"/>
                <a:cs typeface="Courier New"/>
              </a:rPr>
              <a:t>  4004f2:       </a:t>
            </a:r>
            <a:r>
              <a:rPr lang="cs-CZ" sz="1600" dirty="0" err="1">
                <a:solidFill>
                  <a:srgbClr val="000000"/>
                </a:solidFill>
                <a:latin typeface="Courier New"/>
                <a:cs typeface="Courier New"/>
              </a:rPr>
              <a:t>eb</a:t>
            </a:r>
            <a:r>
              <a:rPr lang="cs-CZ" sz="1600" dirty="0">
                <a:solidFill>
                  <a:srgbClr val="000000"/>
                </a:solidFill>
                <a:latin typeface="Courier New"/>
                <a:cs typeface="Courier New"/>
              </a:rPr>
              <a:t> 09                   </a:t>
            </a:r>
            <a:r>
              <a:rPr lang="cs-CZ" sz="1600" dirty="0" err="1">
                <a:solidFill>
                  <a:srgbClr val="000000"/>
                </a:solidFill>
                <a:latin typeface="Courier New"/>
                <a:cs typeface="Courier New"/>
              </a:rPr>
              <a:t>jmp</a:t>
            </a:r>
            <a:r>
              <a:rPr lang="cs-CZ" sz="1600" dirty="0">
                <a:solidFill>
                  <a:srgbClr val="000000"/>
                </a:solidFill>
                <a:latin typeface="Courier New"/>
                <a:cs typeface="Courier New"/>
              </a:rPr>
              <a:t>    4004fd &lt;sum+0x15&gt;</a:t>
            </a:r>
          </a:p>
          <a:p>
            <a:r>
              <a:rPr lang="ro-RO" sz="1600" dirty="0">
                <a:solidFill>
                  <a:srgbClr val="000000"/>
                </a:solidFill>
                <a:latin typeface="Courier New"/>
                <a:cs typeface="Courier New"/>
              </a:rPr>
              <a:t>  4004f4:       48 63 ca                </a:t>
            </a:r>
            <a:r>
              <a:rPr lang="ro-RO" sz="1600" dirty="0" err="1">
                <a:solidFill>
                  <a:srgbClr val="000000"/>
                </a:solidFill>
                <a:latin typeface="Courier New"/>
                <a:cs typeface="Courier New"/>
              </a:rPr>
              <a:t>movslq</a:t>
            </a:r>
            <a:r>
              <a:rPr lang="ro-RO" sz="1600" dirty="0">
                <a:solidFill>
                  <a:srgbClr val="000000"/>
                </a:solidFill>
                <a:latin typeface="Courier New"/>
                <a:cs typeface="Courier New"/>
              </a:rPr>
              <a:t> %</a:t>
            </a:r>
            <a:r>
              <a:rPr lang="ro-RO" sz="1600" dirty="0" err="1">
                <a:solidFill>
                  <a:srgbClr val="000000"/>
                </a:solidFill>
                <a:latin typeface="Courier New"/>
                <a:cs typeface="Courier New"/>
              </a:rPr>
              <a:t>edx</a:t>
            </a:r>
            <a:r>
              <a:rPr lang="ro-RO" sz="1600" dirty="0">
                <a:solidFill>
                  <a:srgbClr val="000000"/>
                </a:solidFill>
                <a:latin typeface="Courier New"/>
                <a:cs typeface="Courier New"/>
              </a:rPr>
              <a:t>,%</a:t>
            </a:r>
            <a:r>
              <a:rPr lang="ro-RO" sz="1600" dirty="0" err="1">
                <a:solidFill>
                  <a:srgbClr val="000000"/>
                </a:solidFill>
                <a:latin typeface="Courier New"/>
                <a:cs typeface="Courier New"/>
              </a:rPr>
              <a:t>rcx</a:t>
            </a:r>
            <a:endParaRPr lang="ro-RO" sz="1600" dirty="0">
              <a:solidFill>
                <a:srgbClr val="000000"/>
              </a:solidFill>
              <a:latin typeface="Courier New"/>
              <a:cs typeface="Courier New"/>
            </a:endParaRPr>
          </a:p>
          <a:p>
            <a:r>
              <a:rPr lang="en-US" sz="1600" dirty="0">
                <a:solidFill>
                  <a:srgbClr val="000000"/>
                </a:solidFill>
                <a:latin typeface="Courier New"/>
                <a:cs typeface="Courier New"/>
              </a:rPr>
              <a:t>  4004f7:       03 04 8f                add    (%rdi,%rcx,4),%</a:t>
            </a:r>
            <a:r>
              <a:rPr lang="en-US" sz="1600" dirty="0" err="1">
                <a:solidFill>
                  <a:srgbClr val="000000"/>
                </a:solidFill>
                <a:latin typeface="Courier New"/>
                <a:cs typeface="Courier New"/>
              </a:rPr>
              <a:t>eax</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4004fa:       83 c2 01                add    $0x1,%edx</a:t>
            </a:r>
          </a:p>
          <a:p>
            <a:r>
              <a:rPr lang="nl-NL" sz="1600" dirty="0">
                <a:solidFill>
                  <a:srgbClr val="000000"/>
                </a:solidFill>
                <a:latin typeface="Courier New"/>
                <a:cs typeface="Courier New"/>
              </a:rPr>
              <a:t>  4004fd:       39 f2                   </a:t>
            </a:r>
            <a:r>
              <a:rPr lang="nl-NL" sz="1600" dirty="0" err="1">
                <a:solidFill>
                  <a:srgbClr val="000000"/>
                </a:solidFill>
                <a:latin typeface="Courier New"/>
                <a:cs typeface="Courier New"/>
              </a:rPr>
              <a:t>cmp</a:t>
            </a:r>
            <a:r>
              <a:rPr lang="nl-NL" sz="1600" dirty="0">
                <a:solidFill>
                  <a:srgbClr val="000000"/>
                </a:solidFill>
                <a:latin typeface="Courier New"/>
                <a:cs typeface="Courier New"/>
              </a:rPr>
              <a:t>    %</a:t>
            </a:r>
            <a:r>
              <a:rPr lang="nl-NL" sz="1600" dirty="0" err="1">
                <a:solidFill>
                  <a:srgbClr val="000000"/>
                </a:solidFill>
                <a:latin typeface="Courier New"/>
                <a:cs typeface="Courier New"/>
              </a:rPr>
              <a:t>esi</a:t>
            </a:r>
            <a:r>
              <a:rPr lang="nl-NL" sz="1600" dirty="0">
                <a:solidFill>
                  <a:srgbClr val="000000"/>
                </a:solidFill>
                <a:latin typeface="Courier New"/>
                <a:cs typeface="Courier New"/>
              </a:rPr>
              <a:t>,%</a:t>
            </a:r>
            <a:r>
              <a:rPr lang="nl-NL" sz="1600" dirty="0" err="1">
                <a:solidFill>
                  <a:srgbClr val="000000"/>
                </a:solidFill>
                <a:latin typeface="Courier New"/>
                <a:cs typeface="Courier New"/>
              </a:rPr>
              <a:t>edx</a:t>
            </a:r>
            <a:endParaRPr lang="nl-NL" sz="1600" dirty="0">
              <a:solidFill>
                <a:srgbClr val="000000"/>
              </a:solidFill>
              <a:latin typeface="Courier New"/>
              <a:cs typeface="Courier New"/>
            </a:endParaRPr>
          </a:p>
          <a:p>
            <a:r>
              <a:rPr lang="nl-NL" sz="1600" dirty="0">
                <a:solidFill>
                  <a:srgbClr val="000000"/>
                </a:solidFill>
                <a:latin typeface="Courier New"/>
                <a:cs typeface="Courier New"/>
              </a:rPr>
              <a:t>  4004ff:       7c f3                   </a:t>
            </a:r>
            <a:r>
              <a:rPr lang="nl-NL" sz="1600" dirty="0" err="1">
                <a:solidFill>
                  <a:srgbClr val="000000"/>
                </a:solidFill>
                <a:latin typeface="Courier New"/>
                <a:cs typeface="Courier New"/>
              </a:rPr>
              <a:t>jl</a:t>
            </a:r>
            <a:r>
              <a:rPr lang="nl-NL" sz="1600" dirty="0">
                <a:solidFill>
                  <a:srgbClr val="000000"/>
                </a:solidFill>
                <a:latin typeface="Courier New"/>
                <a:cs typeface="Courier New"/>
              </a:rPr>
              <a:t>     4004f4 &lt;sum+0xc&gt;</a:t>
            </a:r>
          </a:p>
          <a:p>
            <a:r>
              <a:rPr lang="hu-HU" sz="1600" dirty="0">
                <a:solidFill>
                  <a:srgbClr val="000000"/>
                </a:solidFill>
                <a:latin typeface="Courier New"/>
                <a:cs typeface="Courier New"/>
              </a:rPr>
              <a:t>  400501:       f3 c3                   </a:t>
            </a:r>
            <a:r>
              <a:rPr lang="hu-HU" sz="1600" dirty="0" err="1">
                <a:solidFill>
                  <a:srgbClr val="000000"/>
                </a:solidFill>
                <a:latin typeface="Courier New"/>
                <a:cs typeface="Courier New"/>
              </a:rPr>
              <a:t>repz</a:t>
            </a:r>
            <a:r>
              <a:rPr lang="hu-HU" sz="1600" dirty="0">
                <a:solidFill>
                  <a:srgbClr val="000000"/>
                </a:solidFill>
                <a:latin typeface="Courier New"/>
                <a:cs typeface="Courier New"/>
              </a:rPr>
              <a:t> </a:t>
            </a:r>
            <a:r>
              <a:rPr lang="hu-HU" sz="1600" dirty="0" err="1">
                <a:solidFill>
                  <a:srgbClr val="000000"/>
                </a:solidFill>
                <a:latin typeface="Courier New"/>
                <a:cs typeface="Courier New"/>
              </a:rPr>
              <a:t>retq</a:t>
            </a:r>
            <a:endParaRPr lang="ro-RO" sz="1600" dirty="0">
              <a:latin typeface="Courier New"/>
              <a:ea typeface="msgothic" charset="0"/>
              <a:cs typeface="Courier New"/>
            </a:endParaRPr>
          </a:p>
        </p:txBody>
      </p:sp>
      <p:sp>
        <p:nvSpPr>
          <p:cNvPr id="2" name="TextBox 1"/>
          <p:cNvSpPr txBox="1"/>
          <p:nvPr/>
        </p:nvSpPr>
        <p:spPr>
          <a:xfrm>
            <a:off x="115370" y="5943600"/>
            <a:ext cx="6226860" cy="707886"/>
          </a:xfrm>
          <a:prstGeom prst="rect">
            <a:avLst/>
          </a:prstGeom>
          <a:noFill/>
        </p:spPr>
        <p:txBody>
          <a:bodyPr wrap="none" rtlCol="0">
            <a:spAutoFit/>
          </a:bodyPr>
          <a:lstStyle/>
          <a:p>
            <a:r>
              <a:rPr lang="en-US" sz="2000" err="1">
                <a:latin typeface="Courier New"/>
                <a:cs typeface="Courier New"/>
              </a:rPr>
              <a:t>callq</a:t>
            </a:r>
            <a:r>
              <a:rPr lang="en-US" sz="2000">
                <a:latin typeface="Calibri" pitchFamily="34" charset="0"/>
              </a:rPr>
              <a:t> instruction uses PC-relative addressing for sum():  </a:t>
            </a:r>
          </a:p>
          <a:p>
            <a:r>
              <a:rPr lang="en-US" sz="2000">
                <a:solidFill>
                  <a:srgbClr val="FF0000"/>
                </a:solidFill>
                <a:latin typeface="Courier New"/>
                <a:cs typeface="Courier New"/>
              </a:rPr>
              <a:t>0x4004e8</a:t>
            </a:r>
            <a:r>
              <a:rPr lang="en-US" sz="2000">
                <a:latin typeface="Calibri" pitchFamily="34" charset="0"/>
              </a:rPr>
              <a:t> = </a:t>
            </a:r>
            <a:r>
              <a:rPr lang="en-US" sz="2000">
                <a:solidFill>
                  <a:srgbClr val="3366FF"/>
                </a:solidFill>
                <a:latin typeface="Courier New"/>
                <a:cs typeface="Courier New"/>
              </a:rPr>
              <a:t>0x4004e3</a:t>
            </a:r>
            <a:r>
              <a:rPr lang="en-US" sz="2000">
                <a:latin typeface="Calibri" pitchFamily="34" charset="0"/>
              </a:rPr>
              <a:t> + </a:t>
            </a:r>
            <a:r>
              <a:rPr lang="en-US" sz="2000">
                <a:solidFill>
                  <a:srgbClr val="00CC99"/>
                </a:solidFill>
                <a:latin typeface="Courier New"/>
                <a:cs typeface="Courier New"/>
              </a:rPr>
              <a:t>0x5</a:t>
            </a:r>
          </a:p>
        </p:txBody>
      </p:sp>
      <p:sp>
        <p:nvSpPr>
          <p:cNvPr id="3" name="Rectangle 2"/>
          <p:cNvSpPr/>
          <p:nvPr/>
        </p:nvSpPr>
        <p:spPr>
          <a:xfrm>
            <a:off x="5394598" y="6519446"/>
            <a:ext cx="3139802" cy="338554"/>
          </a:xfrm>
          <a:prstGeom prst="rect">
            <a:avLst/>
          </a:prstGeom>
        </p:spPr>
        <p:txBody>
          <a:bodyPr wrap="none">
            <a:spAutoFit/>
          </a:bodyPr>
          <a:lstStyle/>
          <a:p>
            <a:r>
              <a:rPr lang="en-US" sz="1600" dirty="0">
                <a:latin typeface="Courier New"/>
                <a:cs typeface="Courier New"/>
              </a:rPr>
              <a:t>Source: </a:t>
            </a:r>
            <a:r>
              <a:rPr lang="en-US" sz="1600" dirty="0" err="1">
                <a:latin typeface="Courier New"/>
                <a:cs typeface="Courier New"/>
              </a:rPr>
              <a:t>objdump</a:t>
            </a:r>
            <a:r>
              <a:rPr lang="en-US" sz="1600" dirty="0">
                <a:latin typeface="Courier New"/>
                <a:cs typeface="Courier New"/>
              </a:rPr>
              <a:t> -d </a:t>
            </a:r>
            <a:r>
              <a:rPr lang="en-US" sz="1600" dirty="0" err="1">
                <a:latin typeface="Courier New"/>
                <a:cs typeface="Courier New"/>
              </a:rPr>
              <a:t>prog</a:t>
            </a:r>
            <a:endParaRPr lang="en-US" sz="1600" dirty="0">
              <a:latin typeface="Courier New"/>
              <a:cs typeface="Courier New"/>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350838" y="381000"/>
            <a:ext cx="8716962" cy="78263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Loading Executable Object Files</a:t>
            </a:r>
          </a:p>
        </p:txBody>
      </p:sp>
      <p:sp>
        <p:nvSpPr>
          <p:cNvPr id="33794" name="Rectangle 2"/>
          <p:cNvSpPr>
            <a:spLocks noChangeArrowheads="1"/>
          </p:cNvSpPr>
          <p:nvPr/>
        </p:nvSpPr>
        <p:spPr bwMode="auto">
          <a:xfrm>
            <a:off x="323646" y="1567788"/>
            <a:ext cx="2971800" cy="3810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ELF header</a:t>
            </a:r>
          </a:p>
        </p:txBody>
      </p:sp>
      <p:sp>
        <p:nvSpPr>
          <p:cNvPr id="33795" name="Rectangle 3"/>
          <p:cNvSpPr>
            <a:spLocks noChangeArrowheads="1"/>
          </p:cNvSpPr>
          <p:nvPr/>
        </p:nvSpPr>
        <p:spPr bwMode="auto">
          <a:xfrm>
            <a:off x="323646" y="1948788"/>
            <a:ext cx="2971800" cy="6096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Program header table</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(required for executables)</a:t>
            </a:r>
          </a:p>
        </p:txBody>
      </p:sp>
      <p:sp>
        <p:nvSpPr>
          <p:cNvPr id="33796" name="Rectangle 4"/>
          <p:cNvSpPr>
            <a:spLocks noChangeArrowheads="1"/>
          </p:cNvSpPr>
          <p:nvPr/>
        </p:nvSpPr>
        <p:spPr bwMode="auto">
          <a:xfrm>
            <a:off x="323646" y="2939388"/>
            <a:ext cx="2971800" cy="381000"/>
          </a:xfrm>
          <a:prstGeom prst="rect">
            <a:avLst/>
          </a:prstGeom>
          <a:solidFill>
            <a:srgbClr val="F6F5BD"/>
          </a:solidFill>
          <a:ln w="2556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.text section</a:t>
            </a:r>
          </a:p>
        </p:txBody>
      </p:sp>
      <p:sp>
        <p:nvSpPr>
          <p:cNvPr id="33797" name="Rectangle 5"/>
          <p:cNvSpPr>
            <a:spLocks noChangeArrowheads="1"/>
          </p:cNvSpPr>
          <p:nvPr/>
        </p:nvSpPr>
        <p:spPr bwMode="auto">
          <a:xfrm>
            <a:off x="323646" y="3701388"/>
            <a:ext cx="2971800" cy="381000"/>
          </a:xfrm>
          <a:prstGeom prst="rect">
            <a:avLst/>
          </a:prstGeom>
          <a:solidFill>
            <a:schemeClr val="accent2">
              <a:lumMod val="20000"/>
              <a:lumOff val="80000"/>
            </a:schemeClr>
          </a:solidFill>
          <a:ln w="2556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.data section</a:t>
            </a:r>
          </a:p>
        </p:txBody>
      </p:sp>
      <p:sp>
        <p:nvSpPr>
          <p:cNvPr id="33798" name="Rectangle 6"/>
          <p:cNvSpPr>
            <a:spLocks noChangeArrowheads="1"/>
          </p:cNvSpPr>
          <p:nvPr/>
        </p:nvSpPr>
        <p:spPr bwMode="auto">
          <a:xfrm>
            <a:off x="323646" y="4082388"/>
            <a:ext cx="2971800" cy="381000"/>
          </a:xfrm>
          <a:prstGeom prst="rect">
            <a:avLst/>
          </a:prstGeom>
          <a:solidFill>
            <a:schemeClr val="accent2">
              <a:lumMod val="20000"/>
              <a:lumOff val="80000"/>
            </a:schemeClr>
          </a:solidFill>
          <a:ln w="2556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a:t>
            </a:r>
            <a:r>
              <a:rPr lang="en-GB" sz="1600" b="1" err="1">
                <a:latin typeface="Calibri" pitchFamily="34" charset="0"/>
                <a:ea typeface="msgothic" charset="0"/>
                <a:cs typeface="msgothic" charset="0"/>
              </a:rPr>
              <a:t>bss</a:t>
            </a:r>
            <a:r>
              <a:rPr lang="en-GB" sz="1600" b="1">
                <a:latin typeface="Calibri" pitchFamily="34" charset="0"/>
                <a:ea typeface="msgothic" charset="0"/>
                <a:cs typeface="msgothic" charset="0"/>
              </a:rPr>
              <a:t> section</a:t>
            </a:r>
          </a:p>
        </p:txBody>
      </p:sp>
      <p:sp>
        <p:nvSpPr>
          <p:cNvPr id="33799" name="Rectangle 7"/>
          <p:cNvSpPr>
            <a:spLocks noChangeArrowheads="1"/>
          </p:cNvSpPr>
          <p:nvPr/>
        </p:nvSpPr>
        <p:spPr bwMode="auto">
          <a:xfrm>
            <a:off x="323646" y="4463388"/>
            <a:ext cx="2971800" cy="3810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a:t>
            </a:r>
            <a:r>
              <a:rPr lang="en-GB" sz="1600" b="1" err="1">
                <a:latin typeface="Calibri" pitchFamily="34" charset="0"/>
                <a:ea typeface="msgothic" charset="0"/>
                <a:cs typeface="msgothic" charset="0"/>
              </a:rPr>
              <a:t>symtab</a:t>
            </a:r>
            <a:endParaRPr lang="en-GB" sz="1600" b="1">
              <a:latin typeface="Calibri" pitchFamily="34" charset="0"/>
              <a:ea typeface="msgothic" charset="0"/>
              <a:cs typeface="msgothic" charset="0"/>
            </a:endParaRPr>
          </a:p>
        </p:txBody>
      </p:sp>
      <p:sp>
        <p:nvSpPr>
          <p:cNvPr id="33802" name="Rectangle 10"/>
          <p:cNvSpPr>
            <a:spLocks noChangeArrowheads="1"/>
          </p:cNvSpPr>
          <p:nvPr/>
        </p:nvSpPr>
        <p:spPr bwMode="auto">
          <a:xfrm>
            <a:off x="323646" y="4844388"/>
            <a:ext cx="2971800" cy="3810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.debug</a:t>
            </a:r>
          </a:p>
        </p:txBody>
      </p:sp>
      <p:sp>
        <p:nvSpPr>
          <p:cNvPr id="33803" name="Rectangle 11"/>
          <p:cNvSpPr>
            <a:spLocks noChangeArrowheads="1"/>
          </p:cNvSpPr>
          <p:nvPr/>
        </p:nvSpPr>
        <p:spPr bwMode="auto">
          <a:xfrm>
            <a:off x="323646" y="5987388"/>
            <a:ext cx="2971800" cy="6096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Section header table</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(required for </a:t>
            </a:r>
            <a:r>
              <a:rPr lang="en-GB" sz="1600" b="1" err="1">
                <a:latin typeface="Calibri" pitchFamily="34" charset="0"/>
                <a:ea typeface="msgothic" charset="0"/>
                <a:cs typeface="msgothic" charset="0"/>
              </a:rPr>
              <a:t>relocatables</a:t>
            </a:r>
            <a:r>
              <a:rPr lang="en-GB" sz="1600" b="1">
                <a:latin typeface="Calibri" pitchFamily="34" charset="0"/>
                <a:ea typeface="msgothic" charset="0"/>
                <a:cs typeface="msgothic" charset="0"/>
              </a:rPr>
              <a:t>)</a:t>
            </a:r>
          </a:p>
        </p:txBody>
      </p:sp>
      <p:sp>
        <p:nvSpPr>
          <p:cNvPr id="33804" name="Text Box 12"/>
          <p:cNvSpPr txBox="1">
            <a:spLocks noChangeArrowheads="1"/>
          </p:cNvSpPr>
          <p:nvPr/>
        </p:nvSpPr>
        <p:spPr bwMode="auto">
          <a:xfrm>
            <a:off x="3269568" y="1413296"/>
            <a:ext cx="285954" cy="3357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0</a:t>
            </a:r>
          </a:p>
        </p:txBody>
      </p:sp>
      <p:sp>
        <p:nvSpPr>
          <p:cNvPr id="33805" name="Text Box 13"/>
          <p:cNvSpPr txBox="1">
            <a:spLocks noChangeArrowheads="1"/>
          </p:cNvSpPr>
          <p:nvPr/>
        </p:nvSpPr>
        <p:spPr bwMode="auto">
          <a:xfrm>
            <a:off x="198806" y="1236452"/>
            <a:ext cx="2285154" cy="365999"/>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latin typeface="Calibri" pitchFamily="34" charset="0"/>
                <a:ea typeface="msgothic" charset="0"/>
                <a:cs typeface="msgothic" charset="0"/>
              </a:rPr>
              <a:t>Executable Object File</a:t>
            </a:r>
          </a:p>
        </p:txBody>
      </p:sp>
      <p:sp>
        <p:nvSpPr>
          <p:cNvPr id="33806" name="Rectangle 14"/>
          <p:cNvSpPr>
            <a:spLocks noChangeArrowheads="1"/>
          </p:cNvSpPr>
          <p:nvPr/>
        </p:nvSpPr>
        <p:spPr bwMode="auto">
          <a:xfrm>
            <a:off x="4686829" y="1262063"/>
            <a:ext cx="2789237" cy="487362"/>
          </a:xfrm>
          <a:prstGeom prst="rect">
            <a:avLst/>
          </a:prstGeom>
          <a:solidFill>
            <a:srgbClr val="F1C7C7"/>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Kernel virtual memory</a:t>
            </a:r>
          </a:p>
        </p:txBody>
      </p:sp>
      <p:sp>
        <p:nvSpPr>
          <p:cNvPr id="33807" name="Rectangle 15"/>
          <p:cNvSpPr>
            <a:spLocks noChangeArrowheads="1"/>
          </p:cNvSpPr>
          <p:nvPr/>
        </p:nvSpPr>
        <p:spPr bwMode="auto">
          <a:xfrm>
            <a:off x="4686829" y="2963863"/>
            <a:ext cx="2789237" cy="669925"/>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Memory-mapped region for</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shared libraries</a:t>
            </a:r>
          </a:p>
        </p:txBody>
      </p:sp>
      <p:sp>
        <p:nvSpPr>
          <p:cNvPr id="33808" name="Rectangle 16"/>
          <p:cNvSpPr>
            <a:spLocks noChangeArrowheads="1"/>
          </p:cNvSpPr>
          <p:nvPr/>
        </p:nvSpPr>
        <p:spPr bwMode="auto">
          <a:xfrm>
            <a:off x="4686829" y="3629025"/>
            <a:ext cx="2789237" cy="7239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sp>
        <p:nvSpPr>
          <p:cNvPr id="33809" name="Rectangle 17"/>
          <p:cNvSpPr>
            <a:spLocks noChangeArrowheads="1"/>
          </p:cNvSpPr>
          <p:nvPr/>
        </p:nvSpPr>
        <p:spPr bwMode="auto">
          <a:xfrm>
            <a:off x="4686830" y="4350808"/>
            <a:ext cx="2789237" cy="669925"/>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Run-time heap</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(created by </a:t>
            </a:r>
            <a:r>
              <a:rPr lang="en-GB" sz="1600" b="1" err="1">
                <a:latin typeface="Courier New" pitchFamily="49" charset="0"/>
                <a:ea typeface="msgothic" charset="0"/>
                <a:cs typeface="msgothic" charset="0"/>
              </a:rPr>
              <a:t>malloc</a:t>
            </a:r>
            <a:r>
              <a:rPr lang="en-GB" sz="1600" b="1">
                <a:latin typeface="Calibri" pitchFamily="34" charset="0"/>
                <a:ea typeface="msgothic" charset="0"/>
                <a:cs typeface="msgothic" charset="0"/>
              </a:rPr>
              <a:t>)</a:t>
            </a:r>
          </a:p>
        </p:txBody>
      </p:sp>
      <p:sp>
        <p:nvSpPr>
          <p:cNvPr id="33810" name="Rectangle 18"/>
          <p:cNvSpPr>
            <a:spLocks noChangeArrowheads="1"/>
          </p:cNvSpPr>
          <p:nvPr/>
        </p:nvSpPr>
        <p:spPr bwMode="auto">
          <a:xfrm>
            <a:off x="4686829" y="2054225"/>
            <a:ext cx="2789237" cy="906463"/>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a:p>
        </p:txBody>
      </p:sp>
      <p:sp>
        <p:nvSpPr>
          <p:cNvPr id="33811" name="Line 19"/>
          <p:cNvSpPr>
            <a:spLocks noChangeShapeType="1"/>
          </p:cNvSpPr>
          <p:nvPr/>
        </p:nvSpPr>
        <p:spPr bwMode="auto">
          <a:xfrm flipV="1">
            <a:off x="6076950" y="3957638"/>
            <a:ext cx="1588" cy="384175"/>
          </a:xfrm>
          <a:prstGeom prst="line">
            <a:avLst/>
          </a:prstGeom>
          <a:noFill/>
          <a:ln w="3240">
            <a:solidFill>
              <a:schemeClr val="tx1"/>
            </a:solidFill>
            <a:miter lim="800000"/>
            <a:headEnd/>
            <a:tailEnd type="triangle" w="med" len="med"/>
          </a:ln>
          <a:effectLst/>
        </p:spPr>
        <p:txBody>
          <a:bodyPr/>
          <a:lstStyle/>
          <a:p>
            <a:endParaRPr lang="en-US"/>
          </a:p>
        </p:txBody>
      </p:sp>
      <p:sp>
        <p:nvSpPr>
          <p:cNvPr id="33812" name="Rectangle 20"/>
          <p:cNvSpPr>
            <a:spLocks noChangeArrowheads="1"/>
          </p:cNvSpPr>
          <p:nvPr/>
        </p:nvSpPr>
        <p:spPr bwMode="auto">
          <a:xfrm>
            <a:off x="4686829" y="1719263"/>
            <a:ext cx="2789237" cy="563562"/>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User stack</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(created at runtime)</a:t>
            </a:r>
          </a:p>
        </p:txBody>
      </p:sp>
      <p:sp>
        <p:nvSpPr>
          <p:cNvPr id="33814" name="Line 22"/>
          <p:cNvSpPr>
            <a:spLocks noChangeShapeType="1"/>
          </p:cNvSpPr>
          <p:nvPr/>
        </p:nvSpPr>
        <p:spPr bwMode="auto">
          <a:xfrm>
            <a:off x="6076950" y="2282825"/>
            <a:ext cx="1588" cy="228600"/>
          </a:xfrm>
          <a:prstGeom prst="line">
            <a:avLst/>
          </a:prstGeom>
          <a:noFill/>
          <a:ln w="3240">
            <a:solidFill>
              <a:schemeClr val="tx1"/>
            </a:solidFill>
            <a:miter lim="800000"/>
            <a:headEnd/>
            <a:tailEnd type="triangle" w="med" len="med"/>
          </a:ln>
          <a:effectLst/>
        </p:spPr>
        <p:txBody>
          <a:bodyPr/>
          <a:lstStyle/>
          <a:p>
            <a:endParaRPr lang="en-US"/>
          </a:p>
        </p:txBody>
      </p:sp>
      <p:sp>
        <p:nvSpPr>
          <p:cNvPr id="33815" name="Rectangle 23"/>
          <p:cNvSpPr>
            <a:spLocks noChangeArrowheads="1"/>
          </p:cNvSpPr>
          <p:nvPr/>
        </p:nvSpPr>
        <p:spPr bwMode="auto">
          <a:xfrm>
            <a:off x="4686829" y="6312958"/>
            <a:ext cx="2789238" cy="396875"/>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Unused</a:t>
            </a:r>
          </a:p>
        </p:txBody>
      </p:sp>
      <p:sp>
        <p:nvSpPr>
          <p:cNvPr id="33816" name="Text Box 24"/>
          <p:cNvSpPr txBox="1">
            <a:spLocks noChangeArrowheads="1"/>
          </p:cNvSpPr>
          <p:nvPr/>
        </p:nvSpPr>
        <p:spPr bwMode="auto">
          <a:xfrm>
            <a:off x="4421194" y="6531510"/>
            <a:ext cx="285954" cy="3357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0</a:t>
            </a:r>
          </a:p>
        </p:txBody>
      </p:sp>
      <p:sp>
        <p:nvSpPr>
          <p:cNvPr id="33817" name="Text Box 25"/>
          <p:cNvSpPr txBox="1">
            <a:spLocks noChangeArrowheads="1"/>
          </p:cNvSpPr>
          <p:nvPr/>
        </p:nvSpPr>
        <p:spPr bwMode="auto">
          <a:xfrm>
            <a:off x="7834221" y="2108200"/>
            <a:ext cx="869831" cy="808556"/>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a:t>
            </a:r>
            <a:r>
              <a:rPr lang="en-GB" sz="1600" err="1">
                <a:latin typeface="Courier New" pitchFamily="49" charset="0"/>
                <a:ea typeface="msgothic" charset="0"/>
                <a:cs typeface="msgothic" charset="0"/>
              </a:rPr>
              <a:t>r</a:t>
            </a:r>
            <a:r>
              <a:rPr lang="en-GB" sz="1600" b="1" err="1">
                <a:latin typeface="Courier New" pitchFamily="49" charset="0"/>
                <a:ea typeface="msgothic" charset="0"/>
                <a:cs typeface="msgothic" charset="0"/>
              </a:rPr>
              <a:t>sp</a:t>
            </a:r>
            <a:r>
              <a:rPr lang="en-GB" sz="1600" b="1">
                <a:latin typeface="Calibri" pitchFamily="34" charset="0"/>
                <a:ea typeface="msgothic" charset="0"/>
                <a:cs typeface="msgothic" charset="0"/>
              </a:rPr>
              <a:t>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(stack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pointer)</a:t>
            </a:r>
          </a:p>
        </p:txBody>
      </p:sp>
      <p:sp>
        <p:nvSpPr>
          <p:cNvPr id="33818" name="Line 26"/>
          <p:cNvSpPr>
            <a:spLocks noChangeShapeType="1"/>
          </p:cNvSpPr>
          <p:nvPr/>
        </p:nvSpPr>
        <p:spPr bwMode="auto">
          <a:xfrm flipH="1">
            <a:off x="7527834" y="2279650"/>
            <a:ext cx="384175" cy="1588"/>
          </a:xfrm>
          <a:prstGeom prst="line">
            <a:avLst/>
          </a:prstGeom>
          <a:noFill/>
          <a:ln w="3240">
            <a:solidFill>
              <a:srgbClr val="000066"/>
            </a:solidFill>
            <a:miter lim="800000"/>
            <a:headEnd/>
            <a:tailEnd type="triangle" w="med" len="med"/>
          </a:ln>
          <a:effectLst/>
        </p:spPr>
        <p:txBody>
          <a:bodyPr/>
          <a:lstStyle/>
          <a:p>
            <a:endParaRPr lang="en-US"/>
          </a:p>
        </p:txBody>
      </p:sp>
      <p:sp>
        <p:nvSpPr>
          <p:cNvPr id="33819" name="Text Box 27"/>
          <p:cNvSpPr txBox="1">
            <a:spLocks noChangeArrowheads="1"/>
          </p:cNvSpPr>
          <p:nvPr/>
        </p:nvSpPr>
        <p:spPr bwMode="auto">
          <a:xfrm>
            <a:off x="7677150" y="899576"/>
            <a:ext cx="1314450" cy="819225"/>
          </a:xfrm>
          <a:prstGeom prst="rect">
            <a:avLst/>
          </a:prstGeom>
          <a:noFill/>
          <a:ln w="9525">
            <a:noFill/>
            <a:round/>
            <a:headEnd/>
            <a:tailEnd/>
          </a:ln>
          <a:effectLst/>
        </p:spPr>
        <p:txBody>
          <a:bodyPr wrap="squar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Memory</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invisible to user code</a:t>
            </a:r>
          </a:p>
        </p:txBody>
      </p:sp>
      <p:sp>
        <p:nvSpPr>
          <p:cNvPr id="33820" name="Line 28"/>
          <p:cNvSpPr>
            <a:spLocks noChangeShapeType="1"/>
          </p:cNvSpPr>
          <p:nvPr/>
        </p:nvSpPr>
        <p:spPr bwMode="auto">
          <a:xfrm flipV="1">
            <a:off x="7543800" y="1257568"/>
            <a:ext cx="1588" cy="460375"/>
          </a:xfrm>
          <a:prstGeom prst="line">
            <a:avLst/>
          </a:prstGeom>
          <a:noFill/>
          <a:ln w="3240">
            <a:solidFill>
              <a:schemeClr val="tx1"/>
            </a:solidFill>
            <a:miter lim="800000"/>
            <a:headEnd/>
            <a:tailEnd type="triangle" w="med" len="med"/>
          </a:ln>
          <a:effectLst/>
        </p:spPr>
        <p:txBody>
          <a:bodyPr/>
          <a:lstStyle/>
          <a:p>
            <a:endParaRPr lang="en-US"/>
          </a:p>
        </p:txBody>
      </p:sp>
      <p:sp>
        <p:nvSpPr>
          <p:cNvPr id="33821" name="Text Box 29"/>
          <p:cNvSpPr txBox="1">
            <a:spLocks noChangeArrowheads="1"/>
          </p:cNvSpPr>
          <p:nvPr/>
        </p:nvSpPr>
        <p:spPr bwMode="auto">
          <a:xfrm>
            <a:off x="7888288" y="4173538"/>
            <a:ext cx="552052" cy="325988"/>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brk</a:t>
            </a:r>
          </a:p>
        </p:txBody>
      </p:sp>
      <p:sp>
        <p:nvSpPr>
          <p:cNvPr id="33822" name="Line 30"/>
          <p:cNvSpPr>
            <a:spLocks noChangeShapeType="1"/>
          </p:cNvSpPr>
          <p:nvPr/>
        </p:nvSpPr>
        <p:spPr bwMode="auto">
          <a:xfrm flipH="1">
            <a:off x="7504113" y="4340225"/>
            <a:ext cx="384175" cy="1588"/>
          </a:xfrm>
          <a:prstGeom prst="line">
            <a:avLst/>
          </a:prstGeom>
          <a:noFill/>
          <a:ln w="3240">
            <a:solidFill>
              <a:srgbClr val="000066"/>
            </a:solidFill>
            <a:miter lim="800000"/>
            <a:headEnd/>
            <a:tailEnd type="triangle" w="med" len="med"/>
          </a:ln>
          <a:effectLst/>
        </p:spPr>
        <p:txBody>
          <a:bodyPr/>
          <a:lstStyle/>
          <a:p>
            <a:endParaRPr lang="en-US"/>
          </a:p>
        </p:txBody>
      </p:sp>
      <p:sp>
        <p:nvSpPr>
          <p:cNvPr id="33824" name="Text Box 32"/>
          <p:cNvSpPr txBox="1">
            <a:spLocks noChangeArrowheads="1"/>
          </p:cNvSpPr>
          <p:nvPr/>
        </p:nvSpPr>
        <p:spPr bwMode="auto">
          <a:xfrm>
            <a:off x="3810000" y="6172200"/>
            <a:ext cx="920542" cy="269947"/>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latin typeface="Courier New" pitchFamily="49" charset="0"/>
                <a:ea typeface="msgothic" charset="0"/>
                <a:cs typeface="msgothic" charset="0"/>
              </a:rPr>
              <a:t>0x400000</a:t>
            </a:r>
          </a:p>
        </p:txBody>
      </p:sp>
      <p:sp>
        <p:nvSpPr>
          <p:cNvPr id="33826" name="Rectangle 34"/>
          <p:cNvSpPr>
            <a:spLocks noChangeArrowheads="1"/>
          </p:cNvSpPr>
          <p:nvPr/>
        </p:nvSpPr>
        <p:spPr bwMode="auto">
          <a:xfrm>
            <a:off x="4686829" y="5017558"/>
            <a:ext cx="2789238" cy="669925"/>
          </a:xfrm>
          <a:prstGeom prst="rect">
            <a:avLst/>
          </a:prstGeom>
          <a:solidFill>
            <a:schemeClr val="accent2">
              <a:lumMod val="20000"/>
              <a:lumOff val="80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Read/write data segment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a:t>
            </a:r>
            <a:r>
              <a:rPr lang="en-GB" sz="1600" b="1">
                <a:latin typeface="Courier New" pitchFamily="49" charset="0"/>
                <a:ea typeface="msgothic" charset="0"/>
                <a:cs typeface="msgothic" charset="0"/>
              </a:rPr>
              <a:t>data</a:t>
            </a:r>
            <a:r>
              <a:rPr lang="en-GB" sz="1600" b="1">
                <a:latin typeface="Calibri" pitchFamily="34" charset="0"/>
                <a:ea typeface="msgothic" charset="0"/>
                <a:cs typeface="msgothic" charset="0"/>
              </a:rPr>
              <a:t>, .</a:t>
            </a:r>
            <a:r>
              <a:rPr lang="en-GB" sz="1600" b="1" err="1">
                <a:latin typeface="Courier New" pitchFamily="49" charset="0"/>
                <a:ea typeface="msgothic" charset="0"/>
                <a:cs typeface="msgothic" charset="0"/>
              </a:rPr>
              <a:t>bss</a:t>
            </a:r>
            <a:r>
              <a:rPr lang="en-GB" sz="1600" b="1">
                <a:latin typeface="Calibri" pitchFamily="34" charset="0"/>
                <a:ea typeface="msgothic" charset="0"/>
                <a:cs typeface="msgothic" charset="0"/>
              </a:rPr>
              <a:t>)</a:t>
            </a:r>
          </a:p>
        </p:txBody>
      </p:sp>
      <p:sp>
        <p:nvSpPr>
          <p:cNvPr id="33827" name="Rectangle 35"/>
          <p:cNvSpPr>
            <a:spLocks noChangeArrowheads="1"/>
          </p:cNvSpPr>
          <p:nvPr/>
        </p:nvSpPr>
        <p:spPr bwMode="auto">
          <a:xfrm>
            <a:off x="4686829" y="5643033"/>
            <a:ext cx="2789238" cy="669925"/>
          </a:xfrm>
          <a:prstGeom prst="rect">
            <a:avLst/>
          </a:prstGeom>
          <a:solidFill>
            <a:srgbClr val="F6F5BD"/>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Read-only code segment</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a:t>
            </a:r>
            <a:r>
              <a:rPr lang="en-GB" sz="1600" b="1">
                <a:latin typeface="Courier New" pitchFamily="49" charset="0"/>
                <a:ea typeface="msgothic" charset="0"/>
                <a:cs typeface="msgothic" charset="0"/>
              </a:rPr>
              <a:t>.init</a:t>
            </a:r>
            <a:r>
              <a:rPr lang="en-GB" sz="1600" b="1">
                <a:latin typeface="Calibri" pitchFamily="34" charset="0"/>
                <a:ea typeface="msgothic" charset="0"/>
                <a:cs typeface="msgothic" charset="0"/>
              </a:rPr>
              <a:t>, .</a:t>
            </a:r>
            <a:r>
              <a:rPr lang="en-GB" sz="1600" b="1">
                <a:latin typeface="Courier New" pitchFamily="49" charset="0"/>
                <a:ea typeface="msgothic" charset="0"/>
                <a:cs typeface="msgothic" charset="0"/>
              </a:rPr>
              <a:t>text</a:t>
            </a:r>
            <a:r>
              <a:rPr lang="en-GB" sz="1600" b="1">
                <a:latin typeface="Calibri" pitchFamily="34" charset="0"/>
                <a:ea typeface="msgothic" charset="0"/>
                <a:cs typeface="msgothic" charset="0"/>
              </a:rPr>
              <a:t>, </a:t>
            </a:r>
            <a:r>
              <a:rPr lang="en-GB" sz="1600" b="1">
                <a:latin typeface="Courier New" pitchFamily="49" charset="0"/>
                <a:ea typeface="msgothic" charset="0"/>
                <a:cs typeface="msgothic" charset="0"/>
              </a:rPr>
              <a:t>.</a:t>
            </a:r>
            <a:r>
              <a:rPr lang="en-GB" sz="1600" b="1" err="1">
                <a:latin typeface="Courier New" pitchFamily="49" charset="0"/>
                <a:ea typeface="msgothic" charset="0"/>
                <a:cs typeface="msgothic" charset="0"/>
              </a:rPr>
              <a:t>rodata</a:t>
            </a:r>
            <a:r>
              <a:rPr lang="en-GB" sz="1600" b="1">
                <a:latin typeface="Calibri" pitchFamily="34" charset="0"/>
                <a:ea typeface="msgothic" charset="0"/>
                <a:cs typeface="msgothic" charset="0"/>
              </a:rPr>
              <a:t>)</a:t>
            </a:r>
          </a:p>
        </p:txBody>
      </p:sp>
      <p:sp>
        <p:nvSpPr>
          <p:cNvPr id="33828" name="AutoShape 36"/>
          <p:cNvSpPr>
            <a:spLocks/>
          </p:cNvSpPr>
          <p:nvPr/>
        </p:nvSpPr>
        <p:spPr bwMode="auto">
          <a:xfrm>
            <a:off x="7524750" y="5026025"/>
            <a:ext cx="76200" cy="1295400"/>
          </a:xfrm>
          <a:prstGeom prst="rightBrace">
            <a:avLst>
              <a:gd name="adj1" fmla="val 141667"/>
              <a:gd name="adj2" fmla="val 50000"/>
            </a:avLst>
          </a:prstGeom>
          <a:noFill/>
          <a:ln w="12600">
            <a:solidFill>
              <a:srgbClr val="000066"/>
            </a:solidFill>
            <a:miter lim="800000"/>
            <a:headEnd/>
            <a:tailEnd/>
          </a:ln>
          <a:effectLst/>
        </p:spPr>
        <p:txBody>
          <a:bodyPr wrap="none" anchor="ctr"/>
          <a:lstStyle/>
          <a:p>
            <a:endParaRPr lang="en-US"/>
          </a:p>
        </p:txBody>
      </p:sp>
      <p:sp>
        <p:nvSpPr>
          <p:cNvPr id="33829" name="Text Box 37"/>
          <p:cNvSpPr txBox="1">
            <a:spLocks noChangeArrowheads="1"/>
          </p:cNvSpPr>
          <p:nvPr/>
        </p:nvSpPr>
        <p:spPr bwMode="auto">
          <a:xfrm>
            <a:off x="7677150" y="5010150"/>
            <a:ext cx="1149459" cy="1300935"/>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Loaded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from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the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executable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file</a:t>
            </a:r>
          </a:p>
        </p:txBody>
      </p:sp>
      <p:sp>
        <p:nvSpPr>
          <p:cNvPr id="39" name="Rectangle 5"/>
          <p:cNvSpPr>
            <a:spLocks noChangeArrowheads="1"/>
          </p:cNvSpPr>
          <p:nvPr/>
        </p:nvSpPr>
        <p:spPr bwMode="auto">
          <a:xfrm>
            <a:off x="323646" y="3320388"/>
            <a:ext cx="2971800" cy="381000"/>
          </a:xfrm>
          <a:prstGeom prst="rect">
            <a:avLst/>
          </a:prstGeom>
          <a:solidFill>
            <a:srgbClr val="F6F5BD"/>
          </a:solidFill>
          <a:ln w="2556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a:t>
            </a:r>
            <a:r>
              <a:rPr lang="en-GB" sz="1600" b="1" err="1">
                <a:latin typeface="Calibri" pitchFamily="34" charset="0"/>
                <a:ea typeface="msgothic" charset="0"/>
                <a:cs typeface="msgothic" charset="0"/>
              </a:rPr>
              <a:t>rodata</a:t>
            </a:r>
            <a:r>
              <a:rPr lang="en-GB" sz="1600" b="1">
                <a:latin typeface="Calibri" pitchFamily="34" charset="0"/>
                <a:ea typeface="msgothic" charset="0"/>
                <a:cs typeface="msgothic" charset="0"/>
              </a:rPr>
              <a:t> section</a:t>
            </a:r>
          </a:p>
        </p:txBody>
      </p:sp>
      <p:sp>
        <p:nvSpPr>
          <p:cNvPr id="40" name="Rectangle 10"/>
          <p:cNvSpPr>
            <a:spLocks noChangeArrowheads="1"/>
          </p:cNvSpPr>
          <p:nvPr/>
        </p:nvSpPr>
        <p:spPr bwMode="auto">
          <a:xfrm>
            <a:off x="323646" y="5225388"/>
            <a:ext cx="2971800" cy="3810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.line</a:t>
            </a:r>
          </a:p>
        </p:txBody>
      </p:sp>
      <p:sp>
        <p:nvSpPr>
          <p:cNvPr id="41" name="Rectangle 4"/>
          <p:cNvSpPr>
            <a:spLocks noChangeArrowheads="1"/>
          </p:cNvSpPr>
          <p:nvPr/>
        </p:nvSpPr>
        <p:spPr bwMode="auto">
          <a:xfrm>
            <a:off x="323646" y="2558388"/>
            <a:ext cx="2971800" cy="381000"/>
          </a:xfrm>
          <a:prstGeom prst="rect">
            <a:avLst/>
          </a:prstGeom>
          <a:solidFill>
            <a:srgbClr val="F6F5BD"/>
          </a:solidFill>
          <a:ln w="2556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a:t>
            </a:r>
            <a:r>
              <a:rPr lang="en-GB" sz="1600">
                <a:latin typeface="Calibri" pitchFamily="34" charset="0"/>
                <a:ea typeface="msgothic" charset="0"/>
                <a:cs typeface="msgothic" charset="0"/>
              </a:rPr>
              <a:t>ini</a:t>
            </a:r>
            <a:r>
              <a:rPr lang="en-GB" sz="1600" b="1">
                <a:latin typeface="Calibri" pitchFamily="34" charset="0"/>
                <a:ea typeface="msgothic" charset="0"/>
                <a:cs typeface="msgothic" charset="0"/>
              </a:rPr>
              <a:t>t section</a:t>
            </a:r>
          </a:p>
        </p:txBody>
      </p:sp>
      <p:sp>
        <p:nvSpPr>
          <p:cNvPr id="42" name="Rectangle 10"/>
          <p:cNvSpPr>
            <a:spLocks noChangeArrowheads="1"/>
          </p:cNvSpPr>
          <p:nvPr/>
        </p:nvSpPr>
        <p:spPr bwMode="auto">
          <a:xfrm>
            <a:off x="323646" y="5606388"/>
            <a:ext cx="2971800" cy="3810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a:t>
            </a:r>
            <a:r>
              <a:rPr lang="en-GB" sz="1600" b="1" err="1">
                <a:latin typeface="Calibri" pitchFamily="34" charset="0"/>
                <a:ea typeface="msgothic" charset="0"/>
                <a:cs typeface="msgothic" charset="0"/>
              </a:rPr>
              <a:t>strtab</a:t>
            </a:r>
            <a:endParaRPr lang="en-GB" sz="1600" b="1">
              <a:latin typeface="Calibri" pitchFamily="34" charset="0"/>
              <a:ea typeface="msgothic" charset="0"/>
              <a:cs typeface="msgothic"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5" name="Rectangle 7"/>
          <p:cNvSpPr>
            <a:spLocks noGrp="1" noChangeArrowheads="1"/>
          </p:cNvSpPr>
          <p:nvPr>
            <p:ph type="title"/>
          </p:nvPr>
        </p:nvSpPr>
        <p:spPr/>
        <p:txBody>
          <a:bodyPr/>
          <a:lstStyle/>
          <a:p>
            <a:r>
              <a:rPr lang="en-US"/>
              <a:t>Example C Program</a:t>
            </a:r>
          </a:p>
        </p:txBody>
      </p:sp>
      <p:sp>
        <p:nvSpPr>
          <p:cNvPr id="201731" name="Rectangle 3"/>
          <p:cNvSpPr>
            <a:spLocks noChangeArrowheads="1"/>
          </p:cNvSpPr>
          <p:nvPr/>
        </p:nvSpPr>
        <p:spPr bwMode="auto">
          <a:xfrm>
            <a:off x="139700" y="1928813"/>
            <a:ext cx="4508500" cy="2862322"/>
          </a:xfrm>
          <a:prstGeom prst="rect">
            <a:avLst/>
          </a:prstGeom>
          <a:solidFill>
            <a:srgbClr val="F7F5CD"/>
          </a:solidFill>
          <a:ln w="3175">
            <a:solidFill>
              <a:schemeClr val="tx1"/>
            </a:solidFill>
            <a:miter lim="800000"/>
            <a:headEnd/>
            <a:tailEnd/>
          </a:ln>
          <a:effectLst/>
        </p:spPr>
        <p:txBody>
          <a:bodyPr wrap="square">
            <a:prstTxWarp prst="textNoShape">
              <a:avLst/>
            </a:prstTxWarp>
            <a:spAutoFit/>
          </a:bodyPr>
          <a:lstStyle/>
          <a:p>
            <a:r>
              <a:rPr lang="en-US" sz="1800" dirty="0" err="1">
                <a:solidFill>
                  <a:srgbClr val="2D961E"/>
                </a:solidFill>
                <a:latin typeface="Courier New"/>
                <a:cs typeface="Courier New"/>
              </a:rPr>
              <a:t>int</a:t>
            </a:r>
            <a:r>
              <a:rPr lang="en-US" sz="1800" dirty="0">
                <a:solidFill>
                  <a:srgbClr val="000000"/>
                </a:solidFill>
                <a:latin typeface="Courier New"/>
                <a:cs typeface="Courier New"/>
              </a:rPr>
              <a:t> </a:t>
            </a:r>
            <a:r>
              <a:rPr lang="en-US" sz="1800" dirty="0">
                <a:solidFill>
                  <a:srgbClr val="4A00FF"/>
                </a:solidFill>
                <a:latin typeface="Courier New"/>
                <a:cs typeface="Courier New"/>
              </a:rPr>
              <a:t>sum</a:t>
            </a:r>
            <a:r>
              <a:rPr lang="en-US" sz="1800" dirty="0">
                <a:solidFill>
                  <a:srgbClr val="000000"/>
                </a:solidFill>
                <a:latin typeface="Courier New"/>
                <a:cs typeface="Courier New"/>
              </a:rPr>
              <a:t>(</a:t>
            </a:r>
            <a:r>
              <a:rPr lang="en-US" sz="1800" dirty="0" err="1">
                <a:solidFill>
                  <a:srgbClr val="2D961E"/>
                </a:solidFill>
                <a:latin typeface="Courier New"/>
                <a:cs typeface="Courier New"/>
              </a:rPr>
              <a:t>int</a:t>
            </a:r>
            <a:r>
              <a:rPr lang="en-US" sz="1800" dirty="0">
                <a:solidFill>
                  <a:srgbClr val="000000"/>
                </a:solidFill>
                <a:latin typeface="Courier New"/>
                <a:cs typeface="Courier New"/>
              </a:rPr>
              <a:t> *</a:t>
            </a:r>
            <a:r>
              <a:rPr lang="en-US" sz="1800" dirty="0">
                <a:solidFill>
                  <a:srgbClr val="C1651C"/>
                </a:solidFill>
                <a:latin typeface="Courier New"/>
                <a:cs typeface="Courier New"/>
              </a:rPr>
              <a:t>a</a:t>
            </a:r>
            <a:r>
              <a:rPr lang="en-US" sz="1800" dirty="0">
                <a:solidFill>
                  <a:srgbClr val="000000"/>
                </a:solidFill>
                <a:latin typeface="Courier New"/>
                <a:cs typeface="Courier New"/>
              </a:rPr>
              <a:t>, </a:t>
            </a:r>
            <a:r>
              <a:rPr lang="en-US" sz="1800" dirty="0" err="1">
                <a:solidFill>
                  <a:srgbClr val="2D961E"/>
                </a:solidFill>
                <a:latin typeface="Courier New"/>
                <a:cs typeface="Courier New"/>
              </a:rPr>
              <a:t>int</a:t>
            </a:r>
            <a:r>
              <a:rPr lang="en-US" sz="1800" dirty="0">
                <a:solidFill>
                  <a:srgbClr val="000000"/>
                </a:solidFill>
                <a:latin typeface="Courier New"/>
                <a:cs typeface="Courier New"/>
              </a:rPr>
              <a:t> </a:t>
            </a:r>
            <a:r>
              <a:rPr lang="en-US" sz="1800" dirty="0">
                <a:solidFill>
                  <a:srgbClr val="C1651C"/>
                </a:solidFill>
                <a:latin typeface="Courier New"/>
                <a:cs typeface="Courier New"/>
              </a:rPr>
              <a:t>n</a:t>
            </a:r>
            <a:r>
              <a:rPr lang="en-US" sz="1800" dirty="0">
                <a:solidFill>
                  <a:srgbClr val="000000"/>
                </a:solidFill>
                <a:latin typeface="Courier New"/>
                <a:cs typeface="Courier New"/>
              </a:rPr>
              <a:t>);</a:t>
            </a:r>
          </a:p>
          <a:p>
            <a:endParaRPr lang="en-US" sz="1800" dirty="0">
              <a:solidFill>
                <a:srgbClr val="000000"/>
              </a:solidFill>
              <a:latin typeface="Courier New"/>
              <a:cs typeface="Courier New"/>
            </a:endParaRPr>
          </a:p>
          <a:p>
            <a:r>
              <a:rPr lang="hu-HU" sz="1800" dirty="0">
                <a:solidFill>
                  <a:srgbClr val="2D961E"/>
                </a:solidFill>
                <a:latin typeface="Courier New"/>
                <a:cs typeface="Courier New"/>
              </a:rPr>
              <a:t>int</a:t>
            </a:r>
            <a:r>
              <a:rPr lang="hu-HU" sz="1800" dirty="0">
                <a:solidFill>
                  <a:srgbClr val="000000"/>
                </a:solidFill>
                <a:latin typeface="Courier New"/>
                <a:cs typeface="Courier New"/>
              </a:rPr>
              <a:t> </a:t>
            </a:r>
            <a:r>
              <a:rPr lang="hu-HU" sz="1800" dirty="0" err="1">
                <a:solidFill>
                  <a:srgbClr val="C1651C"/>
                </a:solidFill>
                <a:latin typeface="Courier New"/>
                <a:cs typeface="Courier New"/>
              </a:rPr>
              <a:t>array</a:t>
            </a:r>
            <a:r>
              <a:rPr lang="hu-HU" sz="1800" dirty="0">
                <a:solidFill>
                  <a:srgbClr val="000000"/>
                </a:solidFill>
                <a:latin typeface="Courier New"/>
                <a:cs typeface="Courier New"/>
              </a:rPr>
              <a:t>[2] = {1, 2};</a:t>
            </a:r>
          </a:p>
          <a:p>
            <a:endParaRPr lang="hu-HU" sz="1800" dirty="0">
              <a:solidFill>
                <a:srgbClr val="000000"/>
              </a:solidFill>
              <a:latin typeface="Courier New"/>
              <a:cs typeface="Courier New"/>
            </a:endParaRPr>
          </a:p>
          <a:p>
            <a:r>
              <a:rPr lang="en-US" sz="1800" dirty="0" err="1">
                <a:solidFill>
                  <a:srgbClr val="2D961E"/>
                </a:solidFill>
                <a:latin typeface="Courier New"/>
                <a:cs typeface="Courier New"/>
              </a:rPr>
              <a:t>int</a:t>
            </a:r>
            <a:r>
              <a:rPr lang="en-US" sz="1800" dirty="0">
                <a:solidFill>
                  <a:srgbClr val="000000"/>
                </a:solidFill>
                <a:latin typeface="Courier New"/>
                <a:cs typeface="Courier New"/>
              </a:rPr>
              <a:t> </a:t>
            </a:r>
            <a:r>
              <a:rPr lang="en-US" sz="1800" dirty="0">
                <a:solidFill>
                  <a:srgbClr val="4A00FF"/>
                </a:solidFill>
                <a:latin typeface="Courier New"/>
                <a:cs typeface="Courier New"/>
              </a:rPr>
              <a:t>main</a:t>
            </a:r>
            <a:r>
              <a:rPr lang="en-US" sz="1800" dirty="0">
                <a:solidFill>
                  <a:srgbClr val="000000"/>
                </a:solidFill>
                <a:latin typeface="Courier New"/>
                <a:cs typeface="Courier New"/>
              </a:rPr>
              <a:t>(</a:t>
            </a:r>
            <a:r>
              <a:rPr lang="en-US" sz="1800" dirty="0" err="1">
                <a:solidFill>
                  <a:srgbClr val="000000"/>
                </a:solidFill>
                <a:latin typeface="Courier New"/>
                <a:cs typeface="Courier New"/>
              </a:rPr>
              <a:t>int</a:t>
            </a:r>
            <a:r>
              <a:rPr lang="en-US" sz="1800" dirty="0">
                <a:solidFill>
                  <a:srgbClr val="000000"/>
                </a:solidFill>
                <a:latin typeface="Courier New"/>
                <a:cs typeface="Courier New"/>
              </a:rPr>
              <a:t> </a:t>
            </a:r>
            <a:r>
              <a:rPr lang="en-US" sz="1800" dirty="0" err="1">
                <a:solidFill>
                  <a:srgbClr val="000000"/>
                </a:solidFill>
                <a:latin typeface="Courier New"/>
                <a:cs typeface="Courier New"/>
              </a:rPr>
              <a:t>argc</a:t>
            </a:r>
            <a:r>
              <a:rPr lang="en-US" sz="1800" dirty="0">
                <a:solidFill>
                  <a:srgbClr val="000000"/>
                </a:solidFill>
                <a:latin typeface="Courier New"/>
                <a:cs typeface="Courier New"/>
              </a:rPr>
              <a:t>, char** </a:t>
            </a:r>
            <a:r>
              <a:rPr lang="en-US" sz="1800" dirty="0" err="1">
                <a:solidFill>
                  <a:srgbClr val="000000"/>
                </a:solidFill>
                <a:latin typeface="Courier New"/>
                <a:cs typeface="Courier New"/>
              </a:rPr>
              <a:t>argv</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a:p>
            <a:r>
              <a:rPr lang="fr-FR" sz="1800" dirty="0">
                <a:solidFill>
                  <a:srgbClr val="000000"/>
                </a:solidFill>
                <a:latin typeface="Courier New"/>
                <a:cs typeface="Courier New"/>
              </a:rPr>
              <a:t>    </a:t>
            </a:r>
            <a:r>
              <a:rPr lang="fr-FR" sz="1800" dirty="0" err="1">
                <a:solidFill>
                  <a:srgbClr val="2D961E"/>
                </a:solidFill>
                <a:latin typeface="Courier New"/>
                <a:cs typeface="Courier New"/>
              </a:rPr>
              <a:t>int</a:t>
            </a:r>
            <a:r>
              <a:rPr lang="fr-FR" sz="1800" dirty="0">
                <a:solidFill>
                  <a:srgbClr val="000000"/>
                </a:solidFill>
                <a:latin typeface="Courier New"/>
                <a:cs typeface="Courier New"/>
              </a:rPr>
              <a:t> </a:t>
            </a:r>
            <a:r>
              <a:rPr lang="fr-FR" sz="1800" dirty="0">
                <a:solidFill>
                  <a:srgbClr val="C1651C"/>
                </a:solidFill>
                <a:latin typeface="Courier New"/>
                <a:cs typeface="Courier New"/>
              </a:rPr>
              <a:t>val</a:t>
            </a:r>
            <a:r>
              <a:rPr lang="fr-FR" sz="1800" dirty="0">
                <a:solidFill>
                  <a:srgbClr val="000000"/>
                </a:solidFill>
                <a:latin typeface="Courier New"/>
                <a:cs typeface="Courier New"/>
              </a:rPr>
              <a:t> = </a:t>
            </a:r>
            <a:r>
              <a:rPr lang="fr-FR" sz="1800" dirty="0" err="1">
                <a:solidFill>
                  <a:srgbClr val="000000"/>
                </a:solidFill>
                <a:latin typeface="Courier New"/>
                <a:cs typeface="Courier New"/>
              </a:rPr>
              <a:t>sum</a:t>
            </a:r>
            <a:r>
              <a:rPr lang="fr-FR" sz="1800" dirty="0">
                <a:solidFill>
                  <a:srgbClr val="000000"/>
                </a:solidFill>
                <a:latin typeface="Courier New"/>
                <a:cs typeface="Courier New"/>
              </a:rPr>
              <a:t>(</a:t>
            </a:r>
            <a:r>
              <a:rPr lang="fr-FR" sz="1800" dirty="0" err="1">
                <a:solidFill>
                  <a:srgbClr val="000000"/>
                </a:solidFill>
                <a:latin typeface="Courier New"/>
                <a:cs typeface="Courier New"/>
              </a:rPr>
              <a:t>array</a:t>
            </a:r>
            <a:r>
              <a:rPr lang="fr-FR" sz="1800" dirty="0">
                <a:solidFill>
                  <a:srgbClr val="000000"/>
                </a:solidFill>
                <a:latin typeface="Courier New"/>
                <a:cs typeface="Courier New"/>
              </a:rPr>
              <a:t>, 2);</a:t>
            </a:r>
          </a:p>
          <a:p>
            <a:r>
              <a:rPr lang="fr-FR" sz="1800" dirty="0">
                <a:solidFill>
                  <a:srgbClr val="C200FF"/>
                </a:solidFill>
                <a:latin typeface="Courier New"/>
                <a:cs typeface="Courier New"/>
              </a:rPr>
              <a:t>    return</a:t>
            </a:r>
            <a:r>
              <a:rPr lang="fr-FR" sz="1800" dirty="0">
                <a:solidFill>
                  <a:srgbClr val="000000"/>
                </a:solidFill>
                <a:latin typeface="Courier New"/>
                <a:cs typeface="Courier New"/>
              </a:rPr>
              <a:t> val;</a:t>
            </a:r>
          </a:p>
          <a:p>
            <a:r>
              <a:rPr lang="fr-FR" sz="1800" dirty="0">
                <a:solidFill>
                  <a:srgbClr val="000000"/>
                </a:solidFill>
                <a:latin typeface="Courier New"/>
                <a:cs typeface="Courier New"/>
              </a:rPr>
              <a:t>}</a:t>
            </a:r>
          </a:p>
          <a:p>
            <a:endParaRPr lang="en-US" sz="1800" dirty="0">
              <a:latin typeface="Courier New"/>
              <a:cs typeface="Courier New"/>
            </a:endParaRPr>
          </a:p>
        </p:txBody>
      </p:sp>
      <p:sp>
        <p:nvSpPr>
          <p:cNvPr id="201734" name="Rectangle 6"/>
          <p:cNvSpPr>
            <a:spLocks noChangeArrowheads="1"/>
          </p:cNvSpPr>
          <p:nvPr/>
        </p:nvSpPr>
        <p:spPr bwMode="auto">
          <a:xfrm>
            <a:off x="4724400" y="1928813"/>
            <a:ext cx="4256209" cy="2862323"/>
          </a:xfrm>
          <a:prstGeom prst="rect">
            <a:avLst/>
          </a:prstGeom>
          <a:solidFill>
            <a:srgbClr val="DBF2DA"/>
          </a:solidFill>
          <a:ln w="3175">
            <a:solidFill>
              <a:schemeClr val="tx1"/>
            </a:solidFill>
            <a:miter lim="800000"/>
            <a:headEnd/>
            <a:tailEnd/>
          </a:ln>
          <a:effectLst/>
        </p:spPr>
        <p:txBody>
          <a:bodyPr wrap="none">
            <a:prstTxWarp prst="textNoShape">
              <a:avLst/>
            </a:prstTxWarp>
            <a:spAutoFit/>
          </a:bodyPr>
          <a:lstStyle/>
          <a:p>
            <a:r>
              <a:rPr lang="en-US" sz="1800" err="1">
                <a:solidFill>
                  <a:srgbClr val="2D961E"/>
                </a:solidFill>
                <a:latin typeface="Courier New"/>
                <a:cs typeface="Courier New"/>
              </a:rPr>
              <a:t>int</a:t>
            </a:r>
            <a:r>
              <a:rPr lang="en-US" sz="1800">
                <a:solidFill>
                  <a:srgbClr val="000000"/>
                </a:solidFill>
                <a:latin typeface="Courier New"/>
                <a:cs typeface="Courier New"/>
              </a:rPr>
              <a:t> </a:t>
            </a:r>
            <a:r>
              <a:rPr lang="en-US" sz="1800">
                <a:solidFill>
                  <a:srgbClr val="4A00FF"/>
                </a:solidFill>
                <a:latin typeface="Courier New"/>
                <a:cs typeface="Courier New"/>
              </a:rPr>
              <a:t>sum</a:t>
            </a:r>
            <a:r>
              <a:rPr lang="en-US" sz="1800">
                <a:solidFill>
                  <a:srgbClr val="000000"/>
                </a:solidFill>
                <a:latin typeface="Courier New"/>
                <a:cs typeface="Courier New"/>
              </a:rPr>
              <a:t>(</a:t>
            </a:r>
            <a:r>
              <a:rPr lang="en-US" sz="1800" err="1">
                <a:solidFill>
                  <a:srgbClr val="2D961E"/>
                </a:solidFill>
                <a:latin typeface="Courier New"/>
                <a:cs typeface="Courier New"/>
              </a:rPr>
              <a:t>int</a:t>
            </a:r>
            <a:r>
              <a:rPr lang="en-US" sz="1800">
                <a:solidFill>
                  <a:srgbClr val="000000"/>
                </a:solidFill>
                <a:latin typeface="Courier New"/>
                <a:cs typeface="Courier New"/>
              </a:rPr>
              <a:t> *</a:t>
            </a:r>
            <a:r>
              <a:rPr lang="en-US" sz="1800">
                <a:solidFill>
                  <a:srgbClr val="C1651C"/>
                </a:solidFill>
                <a:latin typeface="Courier New"/>
                <a:cs typeface="Courier New"/>
              </a:rPr>
              <a:t>a</a:t>
            </a:r>
            <a:r>
              <a:rPr lang="en-US" sz="1800">
                <a:solidFill>
                  <a:srgbClr val="000000"/>
                </a:solidFill>
                <a:latin typeface="Courier New"/>
                <a:cs typeface="Courier New"/>
              </a:rPr>
              <a:t>, </a:t>
            </a:r>
            <a:r>
              <a:rPr lang="en-US" sz="1800" err="1">
                <a:solidFill>
                  <a:srgbClr val="2D961E"/>
                </a:solidFill>
                <a:latin typeface="Courier New"/>
                <a:cs typeface="Courier New"/>
              </a:rPr>
              <a:t>int</a:t>
            </a:r>
            <a:r>
              <a:rPr lang="en-US" sz="1800">
                <a:solidFill>
                  <a:srgbClr val="000000"/>
                </a:solidFill>
                <a:latin typeface="Courier New"/>
                <a:cs typeface="Courier New"/>
              </a:rPr>
              <a:t> </a:t>
            </a:r>
            <a:r>
              <a:rPr lang="en-US" sz="1800">
                <a:solidFill>
                  <a:srgbClr val="C1651C"/>
                </a:solidFill>
                <a:latin typeface="Courier New"/>
                <a:cs typeface="Courier New"/>
              </a:rPr>
              <a:t>n</a:t>
            </a:r>
            <a:r>
              <a:rPr lang="en-US" sz="1800">
                <a:solidFill>
                  <a:srgbClr val="000000"/>
                </a:solidFill>
                <a:latin typeface="Courier New"/>
                <a:cs typeface="Courier New"/>
              </a:rPr>
              <a:t>)</a:t>
            </a:r>
          </a:p>
          <a:p>
            <a:r>
              <a:rPr lang="en-US" sz="1800">
                <a:solidFill>
                  <a:srgbClr val="000000"/>
                </a:solidFill>
                <a:latin typeface="Courier New"/>
                <a:cs typeface="Courier New"/>
              </a:rPr>
              <a:t>{</a:t>
            </a:r>
          </a:p>
          <a:p>
            <a:r>
              <a:rPr lang="fr-FR" sz="1800">
                <a:solidFill>
                  <a:srgbClr val="000000"/>
                </a:solidFill>
                <a:latin typeface="Courier New"/>
                <a:cs typeface="Courier New"/>
              </a:rPr>
              <a:t>    </a:t>
            </a:r>
            <a:r>
              <a:rPr lang="fr-FR" sz="1800" err="1">
                <a:solidFill>
                  <a:srgbClr val="2D961E"/>
                </a:solidFill>
                <a:latin typeface="Courier New"/>
                <a:cs typeface="Courier New"/>
              </a:rPr>
              <a:t>int</a:t>
            </a:r>
            <a:r>
              <a:rPr lang="fr-FR" sz="1800">
                <a:solidFill>
                  <a:srgbClr val="000000"/>
                </a:solidFill>
                <a:latin typeface="Courier New"/>
                <a:cs typeface="Courier New"/>
              </a:rPr>
              <a:t> </a:t>
            </a:r>
            <a:r>
              <a:rPr lang="fr-FR" sz="1800">
                <a:solidFill>
                  <a:srgbClr val="C1651C"/>
                </a:solidFill>
                <a:latin typeface="Courier New"/>
                <a:cs typeface="Courier New"/>
              </a:rPr>
              <a:t>i</a:t>
            </a:r>
            <a:r>
              <a:rPr lang="fr-FR" sz="1800">
                <a:solidFill>
                  <a:srgbClr val="000000"/>
                </a:solidFill>
                <a:latin typeface="Courier New"/>
                <a:cs typeface="Courier New"/>
              </a:rPr>
              <a:t>, </a:t>
            </a:r>
            <a:r>
              <a:rPr lang="fr-FR" sz="1800">
                <a:solidFill>
                  <a:srgbClr val="C1651C"/>
                </a:solidFill>
                <a:latin typeface="Courier New"/>
                <a:cs typeface="Courier New"/>
              </a:rPr>
              <a:t>s</a:t>
            </a:r>
            <a:r>
              <a:rPr lang="fr-FR" sz="1800">
                <a:solidFill>
                  <a:srgbClr val="000000"/>
                </a:solidFill>
                <a:latin typeface="Courier New"/>
                <a:cs typeface="Courier New"/>
              </a:rPr>
              <a:t> = 0;</a:t>
            </a:r>
          </a:p>
          <a:p>
            <a:endParaRPr lang="fr-FR" sz="1800">
              <a:solidFill>
                <a:srgbClr val="000000"/>
              </a:solidFill>
              <a:latin typeface="Courier New"/>
              <a:cs typeface="Courier New"/>
            </a:endParaRPr>
          </a:p>
          <a:p>
            <a:r>
              <a:rPr lang="da-DK" sz="1800">
                <a:solidFill>
                  <a:srgbClr val="000000"/>
                </a:solidFill>
                <a:latin typeface="Courier New"/>
                <a:cs typeface="Courier New"/>
              </a:rPr>
              <a:t>    </a:t>
            </a:r>
            <a:r>
              <a:rPr lang="da-DK" sz="1800">
                <a:solidFill>
                  <a:srgbClr val="C200FF"/>
                </a:solidFill>
                <a:latin typeface="Courier New"/>
                <a:cs typeface="Courier New"/>
              </a:rPr>
              <a:t>for</a:t>
            </a:r>
            <a:r>
              <a:rPr lang="da-DK" sz="1800">
                <a:solidFill>
                  <a:srgbClr val="000000"/>
                </a:solidFill>
                <a:latin typeface="Courier New"/>
                <a:cs typeface="Courier New"/>
              </a:rPr>
              <a:t> (i = 0; i &lt; n; i++) {</a:t>
            </a:r>
          </a:p>
          <a:p>
            <a:r>
              <a:rPr lang="da-DK" sz="1800">
                <a:solidFill>
                  <a:srgbClr val="000000"/>
                </a:solidFill>
                <a:latin typeface="Courier New"/>
                <a:cs typeface="Courier New"/>
              </a:rPr>
              <a:t>        s += a[i];</a:t>
            </a:r>
          </a:p>
          <a:p>
            <a:r>
              <a:rPr lang="da-DK" sz="1800">
                <a:solidFill>
                  <a:srgbClr val="000000"/>
                </a:solidFill>
                <a:latin typeface="Courier New"/>
                <a:cs typeface="Courier New"/>
              </a:rPr>
              <a:t>    }</a:t>
            </a:r>
          </a:p>
          <a:p>
            <a:r>
              <a:rPr lang="is-IS" sz="1800">
                <a:solidFill>
                  <a:srgbClr val="000000"/>
                </a:solidFill>
                <a:latin typeface="Courier New"/>
                <a:cs typeface="Courier New"/>
              </a:rPr>
              <a:t>    </a:t>
            </a:r>
            <a:r>
              <a:rPr lang="is-IS" sz="1800">
                <a:solidFill>
                  <a:srgbClr val="C200FF"/>
                </a:solidFill>
                <a:latin typeface="Courier New"/>
                <a:cs typeface="Courier New"/>
              </a:rPr>
              <a:t>return</a:t>
            </a:r>
            <a:r>
              <a:rPr lang="is-IS" sz="1800">
                <a:solidFill>
                  <a:srgbClr val="000000"/>
                </a:solidFill>
                <a:latin typeface="Courier New"/>
                <a:cs typeface="Courier New"/>
              </a:rPr>
              <a:t> s;</a:t>
            </a:r>
          </a:p>
          <a:p>
            <a:r>
              <a:rPr lang="is-IS" sz="1800">
                <a:solidFill>
                  <a:srgbClr val="000000"/>
                </a:solidFill>
                <a:latin typeface="Courier New"/>
                <a:cs typeface="Courier New"/>
              </a:rPr>
              <a:t>}</a:t>
            </a:r>
          </a:p>
          <a:p>
            <a:endParaRPr lang="is-IS" sz="1800">
              <a:solidFill>
                <a:srgbClr val="000000"/>
              </a:solidFill>
              <a:latin typeface="Courier New"/>
              <a:cs typeface="Courier New"/>
            </a:endParaRPr>
          </a:p>
        </p:txBody>
      </p:sp>
      <p:sp>
        <p:nvSpPr>
          <p:cNvPr id="7" name="Rectangle 3"/>
          <p:cNvSpPr>
            <a:spLocks noChangeArrowheads="1"/>
          </p:cNvSpPr>
          <p:nvPr/>
        </p:nvSpPr>
        <p:spPr bwMode="auto">
          <a:xfrm>
            <a:off x="3199906" y="4442937"/>
            <a:ext cx="1067294"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err="1">
                <a:solidFill>
                  <a:schemeClr val="tx1">
                    <a:lumMod val="50000"/>
                    <a:lumOff val="50000"/>
                  </a:schemeClr>
                </a:solidFill>
                <a:latin typeface="Courier New" pitchFamily="49" charset="0"/>
                <a:ea typeface="msgothic" charset="0"/>
                <a:cs typeface="msgothic" charset="0"/>
              </a:rPr>
              <a:t>main.c</a:t>
            </a:r>
            <a:endParaRPr lang="en-GB" sz="1800" b="1" i="1">
              <a:solidFill>
                <a:schemeClr val="tx1">
                  <a:lumMod val="50000"/>
                  <a:lumOff val="50000"/>
                </a:schemeClr>
              </a:solidFill>
              <a:latin typeface="Courier New" pitchFamily="49" charset="0"/>
              <a:ea typeface="msgothic" charset="0"/>
              <a:cs typeface="msgothic" charset="0"/>
            </a:endParaRPr>
          </a:p>
        </p:txBody>
      </p:sp>
      <p:sp>
        <p:nvSpPr>
          <p:cNvPr id="8" name="Rectangle 3"/>
          <p:cNvSpPr>
            <a:spLocks noChangeArrowheads="1"/>
          </p:cNvSpPr>
          <p:nvPr/>
        </p:nvSpPr>
        <p:spPr bwMode="auto">
          <a:xfrm>
            <a:off x="7871984" y="4433473"/>
            <a:ext cx="928772"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err="1">
                <a:solidFill>
                  <a:schemeClr val="tx1">
                    <a:lumMod val="50000"/>
                    <a:lumOff val="50000"/>
                  </a:schemeClr>
                </a:solidFill>
                <a:latin typeface="Courier New" pitchFamily="49" charset="0"/>
                <a:ea typeface="msgothic" charset="0"/>
                <a:cs typeface="msgothic" charset="0"/>
              </a:rPr>
              <a:t>sum.c</a:t>
            </a:r>
            <a:endParaRPr lang="en-GB" sz="1800" b="1" i="1">
              <a:solidFill>
                <a:schemeClr val="tx1">
                  <a:lumMod val="50000"/>
                  <a:lumOff val="50000"/>
                </a:schemeClr>
              </a:solidFill>
              <a:latin typeface="Courier New" pitchFamily="49" charset="0"/>
              <a:ea typeface="msgothic" charset="0"/>
              <a:cs typeface="msgothic"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Quiz Time!</a:t>
            </a:r>
          </a:p>
        </p:txBody>
      </p:sp>
      <p:sp>
        <p:nvSpPr>
          <p:cNvPr id="3" name="Subtitle 2">
            <a:extLst>
              <a:ext uri="{FF2B5EF4-FFF2-40B4-BE49-F238E27FC236}">
                <a16:creationId xmlns:a16="http://schemas.microsoft.com/office/drawing/2014/main" id="{AB9C05B1-8F6D-754C-9547-33FED72A010F}"/>
              </a:ext>
            </a:extLst>
          </p:cNvPr>
          <p:cNvSpPr>
            <a:spLocks noGrp="1"/>
          </p:cNvSpPr>
          <p:nvPr>
            <p:ph type="subTitle" idx="1"/>
          </p:nvPr>
        </p:nvSpPr>
        <p:spPr/>
        <p:txBody>
          <a:bodyPr/>
          <a:lstStyle/>
          <a:p>
            <a:r>
              <a:rPr lang="en-US" dirty="0"/>
              <a:t>Check out:</a:t>
            </a:r>
          </a:p>
          <a:p>
            <a:endParaRPr lang="en-US" dirty="0"/>
          </a:p>
          <a:p>
            <a:r>
              <a:rPr lang="en-US" dirty="0">
                <a:hlinkClick r:id="rId3"/>
              </a:rPr>
              <a:t>https://canvas.cmu.edu/courses/23122/quizzes/61550</a:t>
            </a:r>
            <a:endParaRPr lang="en-US" dirty="0"/>
          </a:p>
          <a:p>
            <a:endParaRPr lang="en-US" dirty="0"/>
          </a:p>
          <a:p>
            <a:endParaRPr lang="en-US" dirty="0"/>
          </a:p>
        </p:txBody>
      </p:sp>
    </p:spTree>
    <p:extLst>
      <p:ext uri="{BB962C8B-B14F-4D97-AF65-F5344CB8AC3E}">
        <p14:creationId xmlns:p14="http://schemas.microsoft.com/office/powerpoint/2010/main" val="2057406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idx="4294967295"/>
          </p:nvPr>
        </p:nvSpPr>
        <p:spPr>
          <a:xfrm>
            <a:off x="355070" y="304800"/>
            <a:ext cx="8831262" cy="10541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Libraries: Packaging a Set of Functions</a:t>
            </a:r>
          </a:p>
        </p:txBody>
      </p:sp>
      <p:sp>
        <p:nvSpPr>
          <p:cNvPr id="27650" name="Rectangle 2"/>
          <p:cNvSpPr>
            <a:spLocks noGrp="1" noChangeArrowheads="1"/>
          </p:cNvSpPr>
          <p:nvPr>
            <p:ph type="body" idx="1"/>
          </p:nvPr>
        </p:nvSpPr>
        <p:spPr>
          <a:xfrm>
            <a:off x="362161" y="1333500"/>
            <a:ext cx="8307387" cy="5295900"/>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a:t>How to package functions commonly used by programmers?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a:t>Math, I/O, memory management, string manipulation, etc.</a:t>
            </a: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a:t>Awkward, given the linker framework so far:</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a:solidFill>
                  <a:srgbClr val="990000"/>
                </a:solidFill>
              </a:rPr>
              <a:t>Option 1:</a:t>
            </a:r>
            <a:r>
              <a:rPr lang="en-GB"/>
              <a:t> Put all functions into a single source file</a:t>
            </a:r>
          </a:p>
          <a:p>
            <a:pPr lvl="2">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a:t>Programmers link big object file into their programs</a:t>
            </a:r>
          </a:p>
          <a:p>
            <a:pPr lvl="2">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a:t>Space and time inefficient</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b="1">
                <a:solidFill>
                  <a:srgbClr val="990000"/>
                </a:solidFill>
              </a:rPr>
              <a:t>Option 2:</a:t>
            </a:r>
            <a:r>
              <a:rPr lang="en-GB"/>
              <a:t> Put each function in a separate source file</a:t>
            </a:r>
          </a:p>
          <a:p>
            <a:pPr lvl="2">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a:t>Programmers explicitly link appropriate binaries into their programs</a:t>
            </a:r>
          </a:p>
          <a:p>
            <a:pPr lvl="2">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a:t>More efficient, but burdensome on the programmer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379412" y="436562"/>
            <a:ext cx="8716962" cy="78263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Old-Fashioned Solution: Static Libraries</a:t>
            </a:r>
          </a:p>
        </p:txBody>
      </p:sp>
      <p:sp>
        <p:nvSpPr>
          <p:cNvPr id="28674" name="Rectangle 2"/>
          <p:cNvSpPr>
            <a:spLocks noGrp="1" noChangeArrowheads="1"/>
          </p:cNvSpPr>
          <p:nvPr>
            <p:ph type="body" idx="1"/>
          </p:nvPr>
        </p:nvSpPr>
        <p:spPr>
          <a:xfrm>
            <a:off x="379413" y="1447800"/>
            <a:ext cx="8459787" cy="4767262"/>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a:solidFill>
                  <a:srgbClr val="990000"/>
                </a:solidFill>
              </a:rPr>
              <a:t>Static libraries </a:t>
            </a:r>
            <a:r>
              <a:rPr lang="en-GB"/>
              <a:t>(.</a:t>
            </a:r>
            <a:r>
              <a:rPr lang="en-GB">
                <a:latin typeface="Courier New" pitchFamily="49" charset="0"/>
              </a:rPr>
              <a:t>a</a:t>
            </a:r>
            <a:r>
              <a:rPr lang="en-GB"/>
              <a:t> </a:t>
            </a:r>
            <a:r>
              <a:rPr lang="en-GB">
                <a:solidFill>
                  <a:srgbClr val="000004"/>
                </a:solidFill>
              </a:rPr>
              <a:t>archive files</a:t>
            </a:r>
            <a:r>
              <a:rPr lang="en-GB"/>
              <a:t>)</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a:t>Concatenate related </a:t>
            </a:r>
            <a:r>
              <a:rPr lang="en-GB" err="1"/>
              <a:t>relocatable</a:t>
            </a:r>
            <a:r>
              <a:rPr lang="en-GB"/>
              <a:t> object files into a single file with an index (called an </a:t>
            </a:r>
            <a:r>
              <a:rPr lang="en-GB" i="1"/>
              <a:t>archive</a:t>
            </a:r>
            <a:r>
              <a:rPr lang="en-GB"/>
              <a:t>).</a:t>
            </a:r>
          </a:p>
          <a:p>
            <a:pPr lvl="1">
              <a:buFont typeface="Wingdings"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a:t>Enhance linker so that it tries to resolve unresolved external references by looking for the symbols in one or more archives.</a:t>
            </a:r>
          </a:p>
          <a:p>
            <a:pPr lvl="1">
              <a:buSzPct val="75000"/>
              <a:buFont typeface="Wingdings"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a:t>If an archive member file resolves reference, link it  into the executable.</a:t>
            </a:r>
          </a:p>
          <a:p>
            <a:pPr>
              <a:buFont typeface="Wingdings"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idx="4294967295"/>
          </p:nvPr>
        </p:nvSpPr>
        <p:spPr>
          <a:xfrm>
            <a:off x="503238" y="436562"/>
            <a:ext cx="8716962" cy="78263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Creating Static Libraries</a:t>
            </a:r>
          </a:p>
        </p:txBody>
      </p:sp>
      <p:sp>
        <p:nvSpPr>
          <p:cNvPr id="29698" name="Line 2"/>
          <p:cNvSpPr>
            <a:spLocks noChangeShapeType="1"/>
          </p:cNvSpPr>
          <p:nvPr/>
        </p:nvSpPr>
        <p:spPr bwMode="auto">
          <a:xfrm>
            <a:off x="1295400" y="1919981"/>
            <a:ext cx="1588" cy="381000"/>
          </a:xfrm>
          <a:prstGeom prst="line">
            <a:avLst/>
          </a:prstGeom>
          <a:noFill/>
          <a:ln w="28440">
            <a:solidFill>
              <a:srgbClr val="000066"/>
            </a:solidFill>
            <a:miter lim="800000"/>
            <a:headEnd/>
            <a:tailEnd type="triangle" w="med" len="med"/>
          </a:ln>
          <a:effectLst/>
        </p:spPr>
        <p:txBody>
          <a:bodyPr/>
          <a:lstStyle/>
          <a:p>
            <a:endParaRPr lang="en-US"/>
          </a:p>
        </p:txBody>
      </p:sp>
      <p:sp>
        <p:nvSpPr>
          <p:cNvPr id="29699" name="Rectangle 3"/>
          <p:cNvSpPr>
            <a:spLocks noChangeArrowheads="1"/>
          </p:cNvSpPr>
          <p:nvPr/>
        </p:nvSpPr>
        <p:spPr bwMode="auto">
          <a:xfrm>
            <a:off x="609600" y="2289869"/>
            <a:ext cx="1371600" cy="360909"/>
          </a:xfrm>
          <a:prstGeom prst="rect">
            <a:avLst/>
          </a:prstGeom>
          <a:solidFill>
            <a:srgbClr val="DEDFF5"/>
          </a:solidFill>
          <a:ln w="28440">
            <a:solidFill>
              <a:schemeClr val="tx1"/>
            </a:solidFill>
            <a:miter lim="800000"/>
            <a:headEnd/>
            <a:tailEnd/>
          </a:ln>
          <a:effectLst/>
        </p:spPr>
        <p:txBody>
          <a:bodyPr lIns="90360" tIns="44280" rIns="90360" bIns="4428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latin typeface="Calibri" pitchFamily="34" charset="0"/>
                <a:ea typeface="msgothic" charset="0"/>
                <a:cs typeface="msgothic" charset="0"/>
              </a:rPr>
              <a:t>Translator</a:t>
            </a:r>
          </a:p>
        </p:txBody>
      </p:sp>
      <p:sp>
        <p:nvSpPr>
          <p:cNvPr id="29700" name="Text Box 4"/>
          <p:cNvSpPr txBox="1">
            <a:spLocks noChangeArrowheads="1"/>
          </p:cNvSpPr>
          <p:nvPr/>
        </p:nvSpPr>
        <p:spPr bwMode="auto">
          <a:xfrm>
            <a:off x="771525" y="1615181"/>
            <a:ext cx="1008907" cy="354906"/>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err="1">
                <a:latin typeface="Courier New" pitchFamily="49" charset="0"/>
                <a:ea typeface="msgothic" charset="0"/>
                <a:cs typeface="msgothic" charset="0"/>
              </a:rPr>
              <a:t>atoi.c</a:t>
            </a:r>
            <a:endParaRPr lang="en-GB" sz="1800" b="1">
              <a:latin typeface="Courier New" pitchFamily="49" charset="0"/>
              <a:ea typeface="msgothic" charset="0"/>
              <a:cs typeface="msgothic" charset="0"/>
            </a:endParaRPr>
          </a:p>
        </p:txBody>
      </p:sp>
      <p:sp>
        <p:nvSpPr>
          <p:cNvPr id="29701" name="Text Box 5"/>
          <p:cNvSpPr txBox="1">
            <a:spLocks noChangeArrowheads="1"/>
          </p:cNvSpPr>
          <p:nvPr/>
        </p:nvSpPr>
        <p:spPr bwMode="auto">
          <a:xfrm>
            <a:off x="955675" y="2986781"/>
            <a:ext cx="1008907" cy="354906"/>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latin typeface="Courier New" pitchFamily="49" charset="0"/>
                <a:ea typeface="msgothic" charset="0"/>
                <a:cs typeface="msgothic" charset="0"/>
              </a:rPr>
              <a:t>atoi.o</a:t>
            </a:r>
          </a:p>
        </p:txBody>
      </p:sp>
      <p:sp>
        <p:nvSpPr>
          <p:cNvPr id="29702" name="Rectangle 6"/>
          <p:cNvSpPr>
            <a:spLocks noChangeArrowheads="1"/>
          </p:cNvSpPr>
          <p:nvPr/>
        </p:nvSpPr>
        <p:spPr bwMode="auto">
          <a:xfrm>
            <a:off x="2286000" y="2289869"/>
            <a:ext cx="1371600" cy="360909"/>
          </a:xfrm>
          <a:prstGeom prst="rect">
            <a:avLst/>
          </a:prstGeom>
          <a:solidFill>
            <a:schemeClr val="accent2">
              <a:lumMod val="20000"/>
              <a:lumOff val="80000"/>
            </a:schemeClr>
          </a:solidFill>
          <a:ln w="28440">
            <a:solidFill>
              <a:schemeClr val="tx1"/>
            </a:solidFill>
            <a:miter lim="800000"/>
            <a:headEnd/>
            <a:tailEnd/>
          </a:ln>
          <a:effectLst/>
        </p:spPr>
        <p:txBody>
          <a:bodyPr lIns="90360" tIns="44280" rIns="90360" bIns="4428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latin typeface="Calibri" pitchFamily="34" charset="0"/>
                <a:ea typeface="msgothic" charset="0"/>
                <a:cs typeface="msgothic" charset="0"/>
              </a:rPr>
              <a:t>Translator</a:t>
            </a:r>
          </a:p>
        </p:txBody>
      </p:sp>
      <p:sp>
        <p:nvSpPr>
          <p:cNvPr id="29703" name="Text Box 7"/>
          <p:cNvSpPr txBox="1">
            <a:spLocks noChangeArrowheads="1"/>
          </p:cNvSpPr>
          <p:nvPr/>
        </p:nvSpPr>
        <p:spPr bwMode="auto">
          <a:xfrm>
            <a:off x="2297113" y="1615181"/>
            <a:ext cx="1284624" cy="354906"/>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latin typeface="Courier New" pitchFamily="49" charset="0"/>
                <a:ea typeface="msgothic" charset="0"/>
                <a:cs typeface="msgothic" charset="0"/>
              </a:rPr>
              <a:t>printf.c</a:t>
            </a:r>
          </a:p>
        </p:txBody>
      </p:sp>
      <p:sp>
        <p:nvSpPr>
          <p:cNvPr id="29704" name="Text Box 8"/>
          <p:cNvSpPr txBox="1">
            <a:spLocks noChangeArrowheads="1"/>
          </p:cNvSpPr>
          <p:nvPr/>
        </p:nvSpPr>
        <p:spPr bwMode="auto">
          <a:xfrm>
            <a:off x="2316163" y="2986781"/>
            <a:ext cx="1284624" cy="354906"/>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latin typeface="Courier New" pitchFamily="49" charset="0"/>
                <a:ea typeface="msgothic" charset="0"/>
                <a:cs typeface="msgothic" charset="0"/>
              </a:rPr>
              <a:t>printf.o</a:t>
            </a:r>
          </a:p>
        </p:txBody>
      </p:sp>
      <p:sp>
        <p:nvSpPr>
          <p:cNvPr id="29705" name="Line 9"/>
          <p:cNvSpPr>
            <a:spLocks noChangeShapeType="1"/>
          </p:cNvSpPr>
          <p:nvPr/>
        </p:nvSpPr>
        <p:spPr bwMode="auto">
          <a:xfrm>
            <a:off x="2971800" y="1919981"/>
            <a:ext cx="1588" cy="381000"/>
          </a:xfrm>
          <a:prstGeom prst="line">
            <a:avLst/>
          </a:prstGeom>
          <a:noFill/>
          <a:ln w="28440">
            <a:solidFill>
              <a:srgbClr val="000066"/>
            </a:solidFill>
            <a:miter lim="800000"/>
            <a:headEnd/>
            <a:tailEnd type="triangle" w="med" len="med"/>
          </a:ln>
          <a:effectLst/>
        </p:spPr>
        <p:txBody>
          <a:bodyPr/>
          <a:lstStyle/>
          <a:p>
            <a:endParaRPr lang="en-US"/>
          </a:p>
        </p:txBody>
      </p:sp>
      <p:sp>
        <p:nvSpPr>
          <p:cNvPr id="29706" name="Line 10"/>
          <p:cNvSpPr>
            <a:spLocks noChangeShapeType="1"/>
          </p:cNvSpPr>
          <p:nvPr/>
        </p:nvSpPr>
        <p:spPr bwMode="auto">
          <a:xfrm>
            <a:off x="1295400" y="2681981"/>
            <a:ext cx="1588" cy="381000"/>
          </a:xfrm>
          <a:prstGeom prst="line">
            <a:avLst/>
          </a:prstGeom>
          <a:noFill/>
          <a:ln w="28440">
            <a:solidFill>
              <a:srgbClr val="000066"/>
            </a:solidFill>
            <a:miter lim="800000"/>
            <a:headEnd/>
            <a:tailEnd type="triangle" w="med" len="med"/>
          </a:ln>
          <a:effectLst/>
        </p:spPr>
        <p:txBody>
          <a:bodyPr/>
          <a:lstStyle/>
          <a:p>
            <a:endParaRPr lang="en-US"/>
          </a:p>
        </p:txBody>
      </p:sp>
      <p:sp>
        <p:nvSpPr>
          <p:cNvPr id="29707" name="Line 11"/>
          <p:cNvSpPr>
            <a:spLocks noChangeShapeType="1"/>
          </p:cNvSpPr>
          <p:nvPr/>
        </p:nvSpPr>
        <p:spPr bwMode="auto">
          <a:xfrm>
            <a:off x="2971800" y="2681981"/>
            <a:ext cx="1588" cy="381000"/>
          </a:xfrm>
          <a:prstGeom prst="line">
            <a:avLst/>
          </a:prstGeom>
          <a:noFill/>
          <a:ln w="28440">
            <a:solidFill>
              <a:srgbClr val="000066"/>
            </a:solidFill>
            <a:miter lim="800000"/>
            <a:headEnd/>
            <a:tailEnd type="triangle" w="med" len="med"/>
          </a:ln>
          <a:effectLst/>
        </p:spPr>
        <p:txBody>
          <a:bodyPr/>
          <a:lstStyle/>
          <a:p>
            <a:endParaRPr lang="en-US"/>
          </a:p>
        </p:txBody>
      </p:sp>
      <p:sp>
        <p:nvSpPr>
          <p:cNvPr id="29708" name="Line 12"/>
          <p:cNvSpPr>
            <a:spLocks noChangeShapeType="1"/>
          </p:cNvSpPr>
          <p:nvPr/>
        </p:nvSpPr>
        <p:spPr bwMode="auto">
          <a:xfrm>
            <a:off x="2971800" y="3364606"/>
            <a:ext cx="1588" cy="471488"/>
          </a:xfrm>
          <a:prstGeom prst="line">
            <a:avLst/>
          </a:prstGeom>
          <a:noFill/>
          <a:ln w="28440">
            <a:solidFill>
              <a:srgbClr val="000066"/>
            </a:solidFill>
            <a:miter lim="800000"/>
            <a:headEnd/>
            <a:tailEnd type="triangle" w="med" len="med"/>
          </a:ln>
          <a:effectLst/>
        </p:spPr>
        <p:txBody>
          <a:bodyPr/>
          <a:lstStyle/>
          <a:p>
            <a:endParaRPr lang="en-US"/>
          </a:p>
        </p:txBody>
      </p:sp>
      <p:sp>
        <p:nvSpPr>
          <p:cNvPr id="29709" name="Text Box 13"/>
          <p:cNvSpPr txBox="1">
            <a:spLocks noChangeArrowheads="1"/>
          </p:cNvSpPr>
          <p:nvPr/>
        </p:nvSpPr>
        <p:spPr bwMode="auto">
          <a:xfrm>
            <a:off x="2511425" y="4674294"/>
            <a:ext cx="1008907" cy="354906"/>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latin typeface="Courier New" pitchFamily="49" charset="0"/>
                <a:ea typeface="msgothic" charset="0"/>
                <a:cs typeface="msgothic" charset="0"/>
              </a:rPr>
              <a:t>libc.a</a:t>
            </a:r>
          </a:p>
        </p:txBody>
      </p:sp>
      <p:sp>
        <p:nvSpPr>
          <p:cNvPr id="29710" name="Line 14"/>
          <p:cNvSpPr>
            <a:spLocks noChangeShapeType="1"/>
          </p:cNvSpPr>
          <p:nvPr/>
        </p:nvSpPr>
        <p:spPr bwMode="auto">
          <a:xfrm flipH="1">
            <a:off x="3884613" y="3302694"/>
            <a:ext cx="1298575" cy="457200"/>
          </a:xfrm>
          <a:prstGeom prst="line">
            <a:avLst/>
          </a:prstGeom>
          <a:noFill/>
          <a:ln w="28440">
            <a:solidFill>
              <a:srgbClr val="000066"/>
            </a:solidFill>
            <a:miter lim="800000"/>
            <a:headEnd/>
            <a:tailEnd type="triangle" w="med" len="med"/>
          </a:ln>
          <a:effectLst/>
        </p:spPr>
        <p:txBody>
          <a:bodyPr/>
          <a:lstStyle/>
          <a:p>
            <a:endParaRPr lang="en-US"/>
          </a:p>
        </p:txBody>
      </p:sp>
      <p:sp>
        <p:nvSpPr>
          <p:cNvPr id="29711" name="Rectangle 15"/>
          <p:cNvSpPr>
            <a:spLocks noChangeArrowheads="1"/>
          </p:cNvSpPr>
          <p:nvPr/>
        </p:nvSpPr>
        <p:spPr bwMode="auto">
          <a:xfrm>
            <a:off x="1828800" y="3836094"/>
            <a:ext cx="2971800" cy="360909"/>
          </a:xfrm>
          <a:prstGeom prst="rect">
            <a:avLst/>
          </a:prstGeom>
          <a:solidFill>
            <a:schemeClr val="accent2">
              <a:lumMod val="20000"/>
              <a:lumOff val="80000"/>
            </a:schemeClr>
          </a:solidFill>
          <a:ln w="28440">
            <a:solidFill>
              <a:schemeClr val="tx1"/>
            </a:solidFill>
            <a:miter lim="800000"/>
            <a:headEnd/>
            <a:tailEnd/>
          </a:ln>
          <a:effectLst/>
        </p:spPr>
        <p:txBody>
          <a:bodyPr lIns="90360" tIns="44280" rIns="90360" bIns="4428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err="1">
                <a:latin typeface="Calibri" pitchFamily="34" charset="0"/>
                <a:ea typeface="msgothic" charset="0"/>
                <a:cs typeface="msgothic" charset="0"/>
              </a:rPr>
              <a:t>Archiver</a:t>
            </a:r>
            <a:r>
              <a:rPr lang="en-GB" sz="1800" b="1">
                <a:latin typeface="Calibri" pitchFamily="34" charset="0"/>
                <a:ea typeface="msgothic" charset="0"/>
                <a:cs typeface="msgothic" charset="0"/>
              </a:rPr>
              <a:t> (</a:t>
            </a:r>
            <a:r>
              <a:rPr lang="en-GB" sz="1800" b="1" err="1">
                <a:latin typeface="Calibri" pitchFamily="34" charset="0"/>
                <a:ea typeface="msgothic" charset="0"/>
                <a:cs typeface="msgothic" charset="0"/>
              </a:rPr>
              <a:t>ar</a:t>
            </a:r>
            <a:r>
              <a:rPr lang="en-GB" sz="1800" b="1">
                <a:latin typeface="Calibri" pitchFamily="34" charset="0"/>
                <a:ea typeface="msgothic" charset="0"/>
                <a:cs typeface="msgothic" charset="0"/>
              </a:rPr>
              <a:t>)</a:t>
            </a:r>
          </a:p>
        </p:txBody>
      </p:sp>
      <p:sp>
        <p:nvSpPr>
          <p:cNvPr id="29712" name="Text Box 16"/>
          <p:cNvSpPr txBox="1">
            <a:spLocks noChangeArrowheads="1"/>
          </p:cNvSpPr>
          <p:nvPr/>
        </p:nvSpPr>
        <p:spPr bwMode="auto">
          <a:xfrm>
            <a:off x="3886200" y="2159694"/>
            <a:ext cx="436563" cy="454025"/>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latin typeface="Calibri" pitchFamily="34" charset="0"/>
                <a:ea typeface="msgothic" charset="0"/>
                <a:cs typeface="msgothic" charset="0"/>
              </a:rPr>
              <a:t>...</a:t>
            </a:r>
          </a:p>
        </p:txBody>
      </p:sp>
      <p:sp>
        <p:nvSpPr>
          <p:cNvPr id="29713" name="Rectangle 17"/>
          <p:cNvSpPr>
            <a:spLocks noChangeArrowheads="1"/>
          </p:cNvSpPr>
          <p:nvPr/>
        </p:nvSpPr>
        <p:spPr bwMode="auto">
          <a:xfrm>
            <a:off x="4572000" y="2300981"/>
            <a:ext cx="1371600" cy="360909"/>
          </a:xfrm>
          <a:prstGeom prst="rect">
            <a:avLst/>
          </a:prstGeom>
          <a:solidFill>
            <a:schemeClr val="accent2">
              <a:lumMod val="20000"/>
              <a:lumOff val="80000"/>
            </a:schemeClr>
          </a:solidFill>
          <a:ln w="28440">
            <a:solidFill>
              <a:schemeClr val="tx1"/>
            </a:solidFill>
            <a:miter lim="800000"/>
            <a:headEnd/>
            <a:tailEnd/>
          </a:ln>
          <a:effectLst/>
        </p:spPr>
        <p:txBody>
          <a:bodyPr lIns="90360" tIns="44280" rIns="90360" bIns="4428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latin typeface="Calibri" pitchFamily="34" charset="0"/>
                <a:ea typeface="msgothic" charset="0"/>
                <a:cs typeface="msgothic" charset="0"/>
              </a:rPr>
              <a:t>Translator</a:t>
            </a:r>
          </a:p>
        </p:txBody>
      </p:sp>
      <p:sp>
        <p:nvSpPr>
          <p:cNvPr id="29714" name="Text Box 18"/>
          <p:cNvSpPr txBox="1">
            <a:spLocks noChangeArrowheads="1"/>
          </p:cNvSpPr>
          <p:nvPr/>
        </p:nvSpPr>
        <p:spPr bwMode="auto">
          <a:xfrm>
            <a:off x="4583113" y="1626294"/>
            <a:ext cx="1284624" cy="354906"/>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latin typeface="Courier New" pitchFamily="49" charset="0"/>
                <a:ea typeface="msgothic" charset="0"/>
                <a:cs typeface="msgothic" charset="0"/>
              </a:rPr>
              <a:t>random.c</a:t>
            </a:r>
          </a:p>
        </p:txBody>
      </p:sp>
      <p:sp>
        <p:nvSpPr>
          <p:cNvPr id="29715" name="Text Box 19"/>
          <p:cNvSpPr txBox="1">
            <a:spLocks noChangeArrowheads="1"/>
          </p:cNvSpPr>
          <p:nvPr/>
        </p:nvSpPr>
        <p:spPr bwMode="auto">
          <a:xfrm>
            <a:off x="4602163" y="2997894"/>
            <a:ext cx="1284624" cy="354906"/>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latin typeface="Courier New" pitchFamily="49" charset="0"/>
                <a:ea typeface="msgothic" charset="0"/>
                <a:cs typeface="msgothic" charset="0"/>
              </a:rPr>
              <a:t>random.o</a:t>
            </a:r>
          </a:p>
        </p:txBody>
      </p:sp>
      <p:sp>
        <p:nvSpPr>
          <p:cNvPr id="29716" name="Line 20"/>
          <p:cNvSpPr>
            <a:spLocks noChangeShapeType="1"/>
          </p:cNvSpPr>
          <p:nvPr/>
        </p:nvSpPr>
        <p:spPr bwMode="auto">
          <a:xfrm>
            <a:off x="5257800" y="1931094"/>
            <a:ext cx="1588" cy="381000"/>
          </a:xfrm>
          <a:prstGeom prst="line">
            <a:avLst/>
          </a:prstGeom>
          <a:noFill/>
          <a:ln w="28440">
            <a:solidFill>
              <a:srgbClr val="000066"/>
            </a:solidFill>
            <a:miter lim="800000"/>
            <a:headEnd/>
            <a:tailEnd type="triangle" w="med" len="med"/>
          </a:ln>
          <a:effectLst/>
        </p:spPr>
        <p:txBody>
          <a:bodyPr/>
          <a:lstStyle/>
          <a:p>
            <a:endParaRPr lang="en-US"/>
          </a:p>
        </p:txBody>
      </p:sp>
      <p:sp>
        <p:nvSpPr>
          <p:cNvPr id="29717" name="Line 21"/>
          <p:cNvSpPr>
            <a:spLocks noChangeShapeType="1"/>
          </p:cNvSpPr>
          <p:nvPr/>
        </p:nvSpPr>
        <p:spPr bwMode="auto">
          <a:xfrm>
            <a:off x="5257800" y="2693094"/>
            <a:ext cx="1588" cy="381000"/>
          </a:xfrm>
          <a:prstGeom prst="line">
            <a:avLst/>
          </a:prstGeom>
          <a:noFill/>
          <a:ln w="28440">
            <a:solidFill>
              <a:srgbClr val="000066"/>
            </a:solidFill>
            <a:miter lim="800000"/>
            <a:headEnd/>
            <a:tailEnd type="triangle" w="med" len="med"/>
          </a:ln>
          <a:effectLst/>
        </p:spPr>
        <p:txBody>
          <a:bodyPr/>
          <a:lstStyle/>
          <a:p>
            <a:endParaRPr lang="en-US"/>
          </a:p>
        </p:txBody>
      </p:sp>
      <p:sp>
        <p:nvSpPr>
          <p:cNvPr id="29718" name="Line 22"/>
          <p:cNvSpPr>
            <a:spLocks noChangeShapeType="1"/>
          </p:cNvSpPr>
          <p:nvPr/>
        </p:nvSpPr>
        <p:spPr bwMode="auto">
          <a:xfrm>
            <a:off x="1295400" y="3302694"/>
            <a:ext cx="1219200" cy="457200"/>
          </a:xfrm>
          <a:prstGeom prst="line">
            <a:avLst/>
          </a:prstGeom>
          <a:noFill/>
          <a:ln w="28440">
            <a:solidFill>
              <a:srgbClr val="000066"/>
            </a:solidFill>
            <a:miter lim="800000"/>
            <a:headEnd/>
            <a:tailEnd type="triangle" w="med" len="med"/>
          </a:ln>
          <a:effectLst/>
        </p:spPr>
        <p:txBody>
          <a:bodyPr/>
          <a:lstStyle/>
          <a:p>
            <a:endParaRPr lang="en-US"/>
          </a:p>
        </p:txBody>
      </p:sp>
      <p:sp>
        <p:nvSpPr>
          <p:cNvPr id="29719" name="Text Box 23"/>
          <p:cNvSpPr txBox="1">
            <a:spLocks noChangeArrowheads="1"/>
          </p:cNvSpPr>
          <p:nvPr/>
        </p:nvSpPr>
        <p:spPr bwMode="auto">
          <a:xfrm>
            <a:off x="5095875" y="3759894"/>
            <a:ext cx="3637832" cy="557461"/>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err="1">
                <a:solidFill>
                  <a:srgbClr val="C00000"/>
                </a:solidFill>
                <a:latin typeface="Courier New" pitchFamily="49" charset="0"/>
                <a:ea typeface="msgothic" charset="0"/>
                <a:cs typeface="msgothic" charset="0"/>
              </a:rPr>
              <a:t>unix</a:t>
            </a:r>
            <a:r>
              <a:rPr lang="en-GB" sz="1600" b="1">
                <a:solidFill>
                  <a:srgbClr val="C00000"/>
                </a:solidFill>
                <a:latin typeface="Courier New" pitchFamily="49" charset="0"/>
                <a:ea typeface="msgothic" charset="0"/>
                <a:cs typeface="msgothic" charset="0"/>
              </a:rPr>
              <a:t>&gt; </a:t>
            </a:r>
            <a:r>
              <a:rPr lang="en-GB" sz="1600" b="1" err="1">
                <a:solidFill>
                  <a:srgbClr val="C00000"/>
                </a:solidFill>
                <a:latin typeface="Courier New" pitchFamily="49" charset="0"/>
                <a:ea typeface="msgothic" charset="0"/>
                <a:cs typeface="msgothic" charset="0"/>
              </a:rPr>
              <a:t>ar</a:t>
            </a:r>
            <a:r>
              <a:rPr lang="en-GB" sz="1600" b="1">
                <a:solidFill>
                  <a:srgbClr val="C00000"/>
                </a:solidFill>
                <a:latin typeface="Courier New" pitchFamily="49" charset="0"/>
                <a:ea typeface="msgothic" charset="0"/>
                <a:cs typeface="msgothic" charset="0"/>
              </a:rPr>
              <a:t> </a:t>
            </a:r>
            <a:r>
              <a:rPr lang="en-GB" sz="1600" b="1" err="1">
                <a:solidFill>
                  <a:srgbClr val="C00000"/>
                </a:solidFill>
                <a:latin typeface="Courier New" pitchFamily="49" charset="0"/>
                <a:ea typeface="msgothic" charset="0"/>
                <a:cs typeface="msgothic" charset="0"/>
              </a:rPr>
              <a:t>rs</a:t>
            </a:r>
            <a:r>
              <a:rPr lang="en-GB" sz="1600" b="1">
                <a:solidFill>
                  <a:srgbClr val="C00000"/>
                </a:solidFill>
                <a:latin typeface="Courier New" pitchFamily="49" charset="0"/>
                <a:ea typeface="msgothic" charset="0"/>
                <a:cs typeface="msgothic" charset="0"/>
              </a:rPr>
              <a:t> </a:t>
            </a:r>
            <a:r>
              <a:rPr lang="en-GB" sz="1600" b="1" err="1">
                <a:solidFill>
                  <a:srgbClr val="C00000"/>
                </a:solidFill>
                <a:latin typeface="Courier New" pitchFamily="49" charset="0"/>
                <a:ea typeface="msgothic" charset="0"/>
                <a:cs typeface="msgothic" charset="0"/>
              </a:rPr>
              <a:t>libc.a</a:t>
            </a:r>
            <a:r>
              <a:rPr lang="en-GB" sz="1600" b="1">
                <a:solidFill>
                  <a:srgbClr val="C00000"/>
                </a:solidFill>
                <a:latin typeface="Courier New" pitchFamily="49" charset="0"/>
                <a:ea typeface="msgothic" charset="0"/>
                <a:cs typeface="msgothic" charset="0"/>
              </a:rPr>
              <a:t>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C00000"/>
                </a:solidFill>
                <a:latin typeface="Courier New" pitchFamily="49" charset="0"/>
                <a:ea typeface="msgothic" charset="0"/>
                <a:cs typeface="msgothic" charset="0"/>
              </a:rPr>
              <a:t>  </a:t>
            </a:r>
            <a:r>
              <a:rPr lang="en-GB" sz="1600" b="1" err="1">
                <a:solidFill>
                  <a:srgbClr val="C00000"/>
                </a:solidFill>
                <a:latin typeface="Courier New" pitchFamily="49" charset="0"/>
                <a:ea typeface="msgothic" charset="0"/>
                <a:cs typeface="msgothic" charset="0"/>
              </a:rPr>
              <a:t>atoi.o</a:t>
            </a:r>
            <a:r>
              <a:rPr lang="en-GB" sz="1600" b="1">
                <a:solidFill>
                  <a:srgbClr val="C00000"/>
                </a:solidFill>
                <a:latin typeface="Courier New" pitchFamily="49" charset="0"/>
                <a:ea typeface="msgothic" charset="0"/>
                <a:cs typeface="msgothic" charset="0"/>
              </a:rPr>
              <a:t> </a:t>
            </a:r>
            <a:r>
              <a:rPr lang="en-GB" sz="1600" b="1" err="1">
                <a:solidFill>
                  <a:srgbClr val="C00000"/>
                </a:solidFill>
                <a:latin typeface="Courier New" pitchFamily="49" charset="0"/>
                <a:ea typeface="msgothic" charset="0"/>
                <a:cs typeface="msgothic" charset="0"/>
              </a:rPr>
              <a:t>printf.o</a:t>
            </a:r>
            <a:r>
              <a:rPr lang="en-GB" sz="1600" b="1">
                <a:solidFill>
                  <a:srgbClr val="C00000"/>
                </a:solidFill>
                <a:latin typeface="Courier New" pitchFamily="49" charset="0"/>
                <a:ea typeface="msgothic" charset="0"/>
                <a:cs typeface="msgothic" charset="0"/>
              </a:rPr>
              <a:t> … </a:t>
            </a:r>
            <a:r>
              <a:rPr lang="en-GB" sz="1600" b="1" err="1">
                <a:solidFill>
                  <a:srgbClr val="C00000"/>
                </a:solidFill>
                <a:latin typeface="Courier New" pitchFamily="49" charset="0"/>
                <a:ea typeface="msgothic" charset="0"/>
                <a:cs typeface="msgothic" charset="0"/>
              </a:rPr>
              <a:t>random.o</a:t>
            </a:r>
            <a:endParaRPr lang="en-GB" sz="1600" b="1">
              <a:solidFill>
                <a:srgbClr val="C00000"/>
              </a:solidFill>
              <a:latin typeface="Courier New" pitchFamily="49" charset="0"/>
              <a:ea typeface="msgothic" charset="0"/>
              <a:cs typeface="msgothic" charset="0"/>
            </a:endParaRPr>
          </a:p>
        </p:txBody>
      </p:sp>
      <p:sp>
        <p:nvSpPr>
          <p:cNvPr id="29720" name="Line 24"/>
          <p:cNvSpPr>
            <a:spLocks noChangeShapeType="1"/>
          </p:cNvSpPr>
          <p:nvPr/>
        </p:nvSpPr>
        <p:spPr bwMode="auto">
          <a:xfrm>
            <a:off x="2971800" y="4279006"/>
            <a:ext cx="1588" cy="457200"/>
          </a:xfrm>
          <a:prstGeom prst="line">
            <a:avLst/>
          </a:prstGeom>
          <a:noFill/>
          <a:ln w="28440">
            <a:solidFill>
              <a:srgbClr val="000066"/>
            </a:solidFill>
            <a:miter lim="800000"/>
            <a:headEnd/>
            <a:tailEnd type="triangle" w="med" len="med"/>
          </a:ln>
          <a:effectLst/>
        </p:spPr>
        <p:txBody>
          <a:bodyPr/>
          <a:lstStyle/>
          <a:p>
            <a:endParaRPr lang="en-US"/>
          </a:p>
        </p:txBody>
      </p:sp>
      <p:sp>
        <p:nvSpPr>
          <p:cNvPr id="29722" name="Text Box 26"/>
          <p:cNvSpPr txBox="1">
            <a:spLocks noChangeArrowheads="1"/>
          </p:cNvSpPr>
          <p:nvPr/>
        </p:nvSpPr>
        <p:spPr bwMode="auto">
          <a:xfrm>
            <a:off x="3886200" y="4654714"/>
            <a:ext cx="2971800" cy="365999"/>
          </a:xfrm>
          <a:prstGeom prst="rect">
            <a:avLst/>
          </a:prstGeom>
          <a:noFill/>
          <a:ln w="9525">
            <a:noFill/>
            <a:round/>
            <a:headEnd/>
            <a:tailEnd/>
          </a:ln>
          <a:effectLst/>
        </p:spPr>
        <p:txBody>
          <a:bodyPr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a:solidFill>
                  <a:srgbClr val="C00000"/>
                </a:solidFill>
                <a:latin typeface="Calibri" pitchFamily="34" charset="0"/>
                <a:ea typeface="msgothic" charset="0"/>
                <a:cs typeface="msgothic" charset="0"/>
              </a:rPr>
              <a:t>C standard library</a:t>
            </a:r>
          </a:p>
        </p:txBody>
      </p:sp>
      <p:sp>
        <p:nvSpPr>
          <p:cNvPr id="28" name="Rectangle 2"/>
          <p:cNvSpPr txBox="1">
            <a:spLocks noChangeArrowheads="1"/>
          </p:cNvSpPr>
          <p:nvPr/>
        </p:nvSpPr>
        <p:spPr bwMode="auto">
          <a:xfrm>
            <a:off x="457200" y="5562600"/>
            <a:ext cx="8307387"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1" hangingPunct="1">
              <a:spcBef>
                <a:spcPct val="20000"/>
              </a:spcBef>
              <a:buClr>
                <a:srgbClr val="990000"/>
              </a:buClr>
              <a:buSzPct val="60000"/>
              <a:buFont typeface="Wingdings 2" pitchFamily="18" charset="2"/>
              <a:buChar cha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kern="0" err="1">
                <a:latin typeface="Calibri" pitchFamily="34" charset="0"/>
              </a:rPr>
              <a:t>Archiver</a:t>
            </a:r>
            <a:r>
              <a:rPr lang="en-GB" sz="2000" kern="0">
                <a:latin typeface="Calibri" pitchFamily="34" charset="0"/>
              </a:rPr>
              <a:t> allows incremental updates</a:t>
            </a:r>
          </a:p>
          <a:p>
            <a:pPr marL="342900" lvl="0" indent="-342900" eaLnBrk="1" hangingPunct="1">
              <a:spcBef>
                <a:spcPct val="20000"/>
              </a:spcBef>
              <a:buClr>
                <a:srgbClr val="990000"/>
              </a:buClr>
              <a:buSzPct val="60000"/>
              <a:buFont typeface="Wingdings 2" pitchFamily="18" charset="2"/>
              <a:buChar cha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US" sz="2000" kern="0">
                <a:latin typeface="Calibri" pitchFamily="34" charset="0"/>
              </a:rPr>
              <a:t>Recompile function that changes and replace .o file in archive.</a:t>
            </a:r>
          </a:p>
          <a:p>
            <a:pPr marL="342900" lvl="0" indent="-342900" eaLnBrk="1" hangingPunct="1">
              <a:spcBef>
                <a:spcPct val="20000"/>
              </a:spcBef>
              <a:buClr>
                <a:srgbClr val="990000"/>
              </a:buClr>
              <a:buSzPct val="60000"/>
              <a:buFont typeface="Wingdings 2" pitchFamily="18" charset="2"/>
              <a:buChar cha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sz="2000" kern="0">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idx="4294967295"/>
          </p:nvPr>
        </p:nvSpPr>
        <p:spPr>
          <a:xfrm>
            <a:off x="350838" y="304800"/>
            <a:ext cx="8716962" cy="78263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Commonly Used Libraries</a:t>
            </a:r>
          </a:p>
        </p:txBody>
      </p:sp>
      <p:sp>
        <p:nvSpPr>
          <p:cNvPr id="30722" name="Rectangle 2"/>
          <p:cNvSpPr>
            <a:spLocks noGrp="1" noChangeArrowheads="1"/>
          </p:cNvSpPr>
          <p:nvPr>
            <p:ph type="body" idx="1"/>
          </p:nvPr>
        </p:nvSpPr>
        <p:spPr>
          <a:xfrm>
            <a:off x="354012" y="1220788"/>
            <a:ext cx="8307387" cy="3152775"/>
          </a:xfrm>
          <a:ln/>
        </p:spPr>
        <p:txBody>
          <a:bodyPr/>
          <a:lstStyle/>
          <a:p>
            <a:pPr>
              <a:lnSpc>
                <a:spcPct val="80000"/>
              </a:lnSpc>
              <a:spcBef>
                <a:spcPts val="1250"/>
              </a:spcBef>
              <a:buFont typeface="Wingdings"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err="1">
                <a:latin typeface="Courier New" pitchFamily="49" charset="0"/>
              </a:rPr>
              <a:t>libc.a</a:t>
            </a:r>
            <a:r>
              <a:rPr lang="en-GB" sz="2000"/>
              <a:t> (the C standard library)</a:t>
            </a: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a:t>4.6 MB archive of 1496 object files.</a:t>
            </a: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a:t>I/O, memory allocation, signal handling, string handling, data and time, random numbers, integer math</a:t>
            </a:r>
          </a:p>
          <a:p>
            <a:pPr>
              <a:lnSpc>
                <a:spcPct val="80000"/>
              </a:lnSpc>
              <a:spcBef>
                <a:spcPts val="1250"/>
              </a:spcBef>
              <a:buFont typeface="Wingdings"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err="1">
                <a:latin typeface="Courier New" pitchFamily="49" charset="0"/>
              </a:rPr>
              <a:t>libm.a</a:t>
            </a:r>
            <a:r>
              <a:rPr lang="en-GB" sz="2000"/>
              <a:t> (the C math library)</a:t>
            </a: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a:t>2 MB archive of 444 object files. </a:t>
            </a:r>
          </a:p>
          <a:p>
            <a:pPr lvl="1">
              <a:lnSpc>
                <a:spcPct val="88000"/>
              </a:lnSpc>
              <a:spcBef>
                <a:spcPts val="563"/>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a:t>floating point math (sin, </a:t>
            </a:r>
            <a:r>
              <a:rPr lang="en-GB" sz="1800" err="1"/>
              <a:t>cos</a:t>
            </a:r>
            <a:r>
              <a:rPr lang="en-GB" sz="1800"/>
              <a:t>, tan, log, exp, </a:t>
            </a:r>
            <a:r>
              <a:rPr lang="en-GB" sz="1800" err="1"/>
              <a:t>sqrt</a:t>
            </a:r>
            <a:r>
              <a:rPr lang="en-GB" sz="1800"/>
              <a:t>, …) 	</a:t>
            </a:r>
          </a:p>
          <a:p>
            <a:pPr>
              <a:lnSpc>
                <a:spcPct val="83000"/>
              </a:lnSpc>
              <a:spcBef>
                <a:spcPts val="1250"/>
              </a:spcBef>
              <a:buFont typeface="Wingdings"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sz="2000"/>
          </a:p>
          <a:p>
            <a:pPr>
              <a:lnSpc>
                <a:spcPct val="83000"/>
              </a:lnSpc>
              <a:spcBef>
                <a:spcPts val="1250"/>
              </a:spcBef>
              <a:buFont typeface="Wingdings"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sz="2000"/>
          </a:p>
        </p:txBody>
      </p:sp>
      <p:sp>
        <p:nvSpPr>
          <p:cNvPr id="30723" name="Text Box 3"/>
          <p:cNvSpPr txBox="1">
            <a:spLocks noChangeArrowheads="1"/>
          </p:cNvSpPr>
          <p:nvPr/>
        </p:nvSpPr>
        <p:spPr bwMode="auto">
          <a:xfrm>
            <a:off x="228600" y="3657600"/>
            <a:ext cx="4008126" cy="2872198"/>
          </a:xfrm>
          <a:prstGeom prst="rect">
            <a:avLst/>
          </a:prstGeom>
          <a:solidFill>
            <a:srgbClr val="E6E6E6"/>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 </a:t>
            </a:r>
            <a:r>
              <a:rPr lang="en-GB" sz="1600" b="1" dirty="0" err="1">
                <a:latin typeface="Courier New" pitchFamily="49" charset="0"/>
                <a:ea typeface="msgothic" charset="0"/>
                <a:cs typeface="msgothic" charset="0"/>
              </a:rPr>
              <a:t>ar</a:t>
            </a:r>
            <a:r>
              <a:rPr lang="en-GB" sz="1600" b="1" dirty="0">
                <a:latin typeface="Courier New" pitchFamily="49" charset="0"/>
                <a:ea typeface="msgothic" charset="0"/>
                <a:cs typeface="msgothic" charset="0"/>
              </a:rPr>
              <a:t> –t /</a:t>
            </a:r>
            <a:r>
              <a:rPr lang="en-GB" sz="1600" b="1" dirty="0" err="1">
                <a:latin typeface="Courier New" pitchFamily="49" charset="0"/>
                <a:ea typeface="msgothic" charset="0"/>
                <a:cs typeface="msgothic" charset="0"/>
              </a:rPr>
              <a:t>usr</a:t>
            </a:r>
            <a:r>
              <a:rPr lang="en-GB" sz="1600" b="1" dirty="0">
                <a:latin typeface="Courier New" pitchFamily="49" charset="0"/>
                <a:ea typeface="msgothic" charset="0"/>
                <a:cs typeface="msgothic" charset="0"/>
              </a:rPr>
              <a:t>/lib/</a:t>
            </a:r>
            <a:r>
              <a:rPr lang="en-GB" sz="1600" b="1" dirty="0" err="1">
                <a:latin typeface="Courier New" pitchFamily="49" charset="0"/>
                <a:ea typeface="msgothic" charset="0"/>
                <a:cs typeface="msgothic" charset="0"/>
              </a:rPr>
              <a:t>libc.a</a:t>
            </a:r>
            <a:r>
              <a:rPr lang="en-GB" sz="1600" b="1" dirty="0">
                <a:latin typeface="Courier New" pitchFamily="49" charset="0"/>
                <a:ea typeface="msgothic" charset="0"/>
                <a:cs typeface="msgothic" charset="0"/>
              </a:rPr>
              <a:t> | sort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ourier New" pitchFamily="49" charset="0"/>
                <a:ea typeface="msgothic" charset="0"/>
                <a:cs typeface="msgothic" charset="0"/>
              </a:rPr>
              <a:t>fork.o</a:t>
            </a:r>
            <a:r>
              <a:rPr lang="en-GB" sz="1600" b="1" dirty="0">
                <a:latin typeface="Courier New" pitchFamily="49" charset="0"/>
                <a:ea typeface="msgothic" charset="0"/>
                <a:cs typeface="msgothic" charset="0"/>
              </a:rPr>
              <a:t>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ourier New" pitchFamily="49" charset="0"/>
                <a:ea typeface="msgothic" charset="0"/>
                <a:cs typeface="msgothic" charset="0"/>
              </a:rPr>
              <a:t>fprintf.o</a:t>
            </a:r>
            <a:r>
              <a:rPr lang="en-GB" sz="1600" b="1" dirty="0">
                <a:latin typeface="Courier New" pitchFamily="49" charset="0"/>
                <a:ea typeface="msgothic" charset="0"/>
                <a:cs typeface="msgothic" charset="0"/>
              </a:rPr>
              <a:t>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ourier New" pitchFamily="49" charset="0"/>
                <a:ea typeface="msgothic" charset="0"/>
                <a:cs typeface="msgothic" charset="0"/>
              </a:rPr>
              <a:t>fpu_control.o</a:t>
            </a:r>
            <a:r>
              <a:rPr lang="en-GB" sz="1600" b="1" dirty="0">
                <a:latin typeface="Courier New" pitchFamily="49" charset="0"/>
                <a:ea typeface="msgothic" charset="0"/>
                <a:cs typeface="msgothic" charset="0"/>
              </a:rPr>
              <a:t>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ourier New" pitchFamily="49" charset="0"/>
                <a:ea typeface="msgothic" charset="0"/>
                <a:cs typeface="msgothic" charset="0"/>
              </a:rPr>
              <a:t>fputc.o</a:t>
            </a:r>
            <a:r>
              <a:rPr lang="en-GB" sz="1600" b="1" dirty="0">
                <a:latin typeface="Courier New" pitchFamily="49" charset="0"/>
                <a:ea typeface="msgothic" charset="0"/>
                <a:cs typeface="msgothic" charset="0"/>
              </a:rPr>
              <a:t>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ourier New" pitchFamily="49" charset="0"/>
                <a:ea typeface="msgothic" charset="0"/>
                <a:cs typeface="msgothic" charset="0"/>
              </a:rPr>
              <a:t>freopen.o</a:t>
            </a:r>
            <a:r>
              <a:rPr lang="en-GB" sz="1600" b="1" dirty="0">
                <a:latin typeface="Courier New" pitchFamily="49" charset="0"/>
                <a:ea typeface="msgothic" charset="0"/>
                <a:cs typeface="msgothic" charset="0"/>
              </a:rPr>
              <a:t>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ourier New" pitchFamily="49" charset="0"/>
                <a:ea typeface="msgothic" charset="0"/>
                <a:cs typeface="msgothic" charset="0"/>
              </a:rPr>
              <a:t>fscanf.o</a:t>
            </a:r>
            <a:r>
              <a:rPr lang="en-GB" sz="1600" b="1" dirty="0">
                <a:latin typeface="Courier New" pitchFamily="49" charset="0"/>
                <a:ea typeface="msgothic" charset="0"/>
                <a:cs typeface="msgothic" charset="0"/>
              </a:rPr>
              <a:t>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ourier New" pitchFamily="49" charset="0"/>
                <a:ea typeface="msgothic" charset="0"/>
                <a:cs typeface="msgothic" charset="0"/>
              </a:rPr>
              <a:t>fseek.o</a:t>
            </a:r>
            <a:r>
              <a:rPr lang="en-GB" sz="1600" b="1" dirty="0">
                <a:latin typeface="Courier New" pitchFamily="49" charset="0"/>
                <a:ea typeface="msgothic" charset="0"/>
                <a:cs typeface="msgothic" charset="0"/>
              </a:rPr>
              <a:t>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ourier New" pitchFamily="49" charset="0"/>
                <a:ea typeface="msgothic" charset="0"/>
                <a:cs typeface="msgothic" charset="0"/>
              </a:rPr>
              <a:t>fstab.o</a:t>
            </a:r>
            <a:r>
              <a:rPr lang="en-GB" sz="1600" b="1" dirty="0">
                <a:latin typeface="Courier New" pitchFamily="49" charset="0"/>
                <a:ea typeface="msgothic" charset="0"/>
                <a:cs typeface="msgothic" charset="0"/>
              </a:rPr>
              <a:t>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a:t>
            </a:r>
          </a:p>
        </p:txBody>
      </p:sp>
      <p:sp>
        <p:nvSpPr>
          <p:cNvPr id="30724" name="Text Box 4"/>
          <p:cNvSpPr txBox="1">
            <a:spLocks noChangeArrowheads="1"/>
          </p:cNvSpPr>
          <p:nvPr/>
        </p:nvSpPr>
        <p:spPr bwMode="auto">
          <a:xfrm>
            <a:off x="4754874" y="3677347"/>
            <a:ext cx="4008126" cy="2872198"/>
          </a:xfrm>
          <a:prstGeom prst="rect">
            <a:avLst/>
          </a:prstGeom>
          <a:solidFill>
            <a:srgbClr val="E6E6E6"/>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 </a:t>
            </a:r>
            <a:r>
              <a:rPr lang="en-GB" sz="1600" b="1" dirty="0" err="1">
                <a:latin typeface="Courier New" pitchFamily="49" charset="0"/>
                <a:ea typeface="msgothic" charset="0"/>
                <a:cs typeface="msgothic" charset="0"/>
              </a:rPr>
              <a:t>ar</a:t>
            </a:r>
            <a:r>
              <a:rPr lang="en-GB" sz="1600" b="1" dirty="0">
                <a:latin typeface="Courier New" pitchFamily="49" charset="0"/>
                <a:ea typeface="msgothic" charset="0"/>
                <a:cs typeface="msgothic" charset="0"/>
              </a:rPr>
              <a:t> –t /</a:t>
            </a:r>
            <a:r>
              <a:rPr lang="en-GB" sz="1600" dirty="0" err="1">
                <a:latin typeface="Courier New" pitchFamily="49" charset="0"/>
                <a:ea typeface="msgothic" charset="0"/>
                <a:cs typeface="msgothic" charset="0"/>
              </a:rPr>
              <a:t>usr</a:t>
            </a:r>
            <a:r>
              <a:rPr lang="en-GB" sz="1600" dirty="0">
                <a:latin typeface="Courier New" pitchFamily="49" charset="0"/>
                <a:ea typeface="msgothic" charset="0"/>
                <a:cs typeface="msgothic" charset="0"/>
              </a:rPr>
              <a:t>/lib/</a:t>
            </a:r>
            <a:r>
              <a:rPr lang="en-GB" sz="1600" b="1" dirty="0" err="1">
                <a:latin typeface="Courier New" pitchFamily="49" charset="0"/>
                <a:ea typeface="msgothic" charset="0"/>
                <a:cs typeface="msgothic" charset="0"/>
              </a:rPr>
              <a:t>libm.a</a:t>
            </a:r>
            <a:r>
              <a:rPr lang="en-GB" sz="1600" b="1" dirty="0">
                <a:latin typeface="Courier New" pitchFamily="49" charset="0"/>
                <a:ea typeface="msgothic" charset="0"/>
                <a:cs typeface="msgothic" charset="0"/>
              </a:rPr>
              <a:t> | sort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ourier New" pitchFamily="49" charset="0"/>
                <a:ea typeface="msgothic" charset="0"/>
                <a:cs typeface="msgothic" charset="0"/>
              </a:rPr>
              <a:t>e_acos.o</a:t>
            </a:r>
            <a:r>
              <a:rPr lang="en-GB" sz="1600" b="1" dirty="0">
                <a:latin typeface="Courier New" pitchFamily="49" charset="0"/>
                <a:ea typeface="msgothic" charset="0"/>
                <a:cs typeface="msgothic" charset="0"/>
              </a:rPr>
              <a:t>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ourier New" pitchFamily="49" charset="0"/>
                <a:ea typeface="msgothic" charset="0"/>
                <a:cs typeface="msgothic" charset="0"/>
              </a:rPr>
              <a:t>e_acosf.o</a:t>
            </a:r>
            <a:r>
              <a:rPr lang="en-GB" sz="1600" b="1" dirty="0">
                <a:latin typeface="Courier New" pitchFamily="49" charset="0"/>
                <a:ea typeface="msgothic" charset="0"/>
                <a:cs typeface="msgothic" charset="0"/>
              </a:rPr>
              <a:t>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ourier New" pitchFamily="49" charset="0"/>
                <a:ea typeface="msgothic" charset="0"/>
                <a:cs typeface="msgothic" charset="0"/>
              </a:rPr>
              <a:t>e_acosh.o</a:t>
            </a:r>
            <a:r>
              <a:rPr lang="en-GB" sz="1600" b="1" dirty="0">
                <a:latin typeface="Courier New" pitchFamily="49" charset="0"/>
                <a:ea typeface="msgothic" charset="0"/>
                <a:cs typeface="msgothic" charset="0"/>
              </a:rPr>
              <a:t>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ourier New" pitchFamily="49" charset="0"/>
                <a:ea typeface="msgothic" charset="0"/>
                <a:cs typeface="msgothic" charset="0"/>
              </a:rPr>
              <a:t>e_acoshf.o</a:t>
            </a:r>
            <a:r>
              <a:rPr lang="en-GB" sz="1600" b="1" dirty="0">
                <a:latin typeface="Courier New" pitchFamily="49" charset="0"/>
                <a:ea typeface="msgothic" charset="0"/>
                <a:cs typeface="msgothic" charset="0"/>
              </a:rPr>
              <a:t>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ourier New" pitchFamily="49" charset="0"/>
                <a:ea typeface="msgothic" charset="0"/>
                <a:cs typeface="msgothic" charset="0"/>
              </a:rPr>
              <a:t>e_acoshl.o</a:t>
            </a:r>
            <a:r>
              <a:rPr lang="en-GB" sz="1600" b="1" dirty="0">
                <a:latin typeface="Courier New" pitchFamily="49" charset="0"/>
                <a:ea typeface="msgothic" charset="0"/>
                <a:cs typeface="msgothic" charset="0"/>
              </a:rPr>
              <a:t>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ourier New" pitchFamily="49" charset="0"/>
                <a:ea typeface="msgothic" charset="0"/>
                <a:cs typeface="msgothic" charset="0"/>
              </a:rPr>
              <a:t>e_acosl.o</a:t>
            </a:r>
            <a:r>
              <a:rPr lang="en-GB" sz="1600" b="1" dirty="0">
                <a:latin typeface="Courier New" pitchFamily="49" charset="0"/>
                <a:ea typeface="msgothic" charset="0"/>
                <a:cs typeface="msgothic" charset="0"/>
              </a:rPr>
              <a:t>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ourier New" pitchFamily="49" charset="0"/>
                <a:ea typeface="msgothic" charset="0"/>
                <a:cs typeface="msgothic" charset="0"/>
              </a:rPr>
              <a:t>e_asin.o</a:t>
            </a:r>
            <a:r>
              <a:rPr lang="en-GB" sz="1600" b="1" dirty="0">
                <a:latin typeface="Courier New" pitchFamily="49" charset="0"/>
                <a:ea typeface="msgothic" charset="0"/>
                <a:cs typeface="msgothic" charset="0"/>
              </a:rPr>
              <a:t>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ourier New" pitchFamily="49" charset="0"/>
                <a:ea typeface="msgothic" charset="0"/>
                <a:cs typeface="msgothic" charset="0"/>
              </a:rPr>
              <a:t>e_asinf.o</a:t>
            </a:r>
            <a:r>
              <a:rPr lang="en-GB" sz="1600" b="1" dirty="0">
                <a:latin typeface="Courier New" pitchFamily="49" charset="0"/>
                <a:ea typeface="msgothic" charset="0"/>
                <a:cs typeface="msgothic" charset="0"/>
              </a:rPr>
              <a:t>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ourier New" pitchFamily="49" charset="0"/>
                <a:ea typeface="msgothic" charset="0"/>
                <a:cs typeface="msgothic" charset="0"/>
              </a:rPr>
              <a:t>e_asinl.o</a:t>
            </a:r>
            <a:r>
              <a:rPr lang="en-GB" sz="1600" b="1" dirty="0">
                <a:latin typeface="Courier New" pitchFamily="49" charset="0"/>
                <a:ea typeface="msgothic" charset="0"/>
                <a:cs typeface="msgothic" charset="0"/>
              </a:rPr>
              <a:t>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itchFamily="49" charset="0"/>
                <a:ea typeface="msgothic" charset="0"/>
                <a:cs typeface="msgothic"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3962400" y="838200"/>
            <a:ext cx="4876800" cy="5334000"/>
          </a:xfrm>
          <a:prstGeom prst="rect">
            <a:avLst/>
          </a:prstGeom>
          <a:solidFill>
            <a:schemeClr val="bg1">
              <a:lumMod val="75000"/>
            </a:schemeClr>
          </a:solidFill>
          <a:ln w="3240">
            <a:solidFill>
              <a:srgbClr val="000066"/>
            </a:solidFill>
            <a:miter lim="800000"/>
            <a:headEnd/>
            <a:tailEnd/>
          </a:ln>
          <a:effectLst/>
        </p:spPr>
        <p:txBody>
          <a:bodyPr wrap="square" lIns="90000" tIns="46800" rIns="90000" bIns="46800">
            <a:noAutofit/>
          </a:bodyPr>
          <a:lstStyle/>
          <a:p>
            <a:endParaRPr lang="is-IS" sz="1600" dirty="0">
              <a:solidFill>
                <a:srgbClr val="000000"/>
              </a:solidFill>
              <a:latin typeface="Courier New"/>
              <a:cs typeface="Courier New"/>
            </a:endParaRPr>
          </a:p>
        </p:txBody>
      </p:sp>
      <p:sp>
        <p:nvSpPr>
          <p:cNvPr id="2" name="Title 1"/>
          <p:cNvSpPr>
            <a:spLocks noGrp="1"/>
          </p:cNvSpPr>
          <p:nvPr>
            <p:ph type="title"/>
          </p:nvPr>
        </p:nvSpPr>
        <p:spPr>
          <a:xfrm>
            <a:off x="357019" y="435678"/>
            <a:ext cx="3452982" cy="1240722"/>
          </a:xfrm>
        </p:spPr>
        <p:txBody>
          <a:bodyPr/>
          <a:lstStyle/>
          <a:p>
            <a:r>
              <a:rPr lang="en-US"/>
              <a:t>Linking with Static Libraries</a:t>
            </a:r>
          </a:p>
        </p:txBody>
      </p:sp>
      <p:sp>
        <p:nvSpPr>
          <p:cNvPr id="4" name="Rectangle 2"/>
          <p:cNvSpPr>
            <a:spLocks noChangeArrowheads="1"/>
          </p:cNvSpPr>
          <p:nvPr/>
        </p:nvSpPr>
        <p:spPr bwMode="auto">
          <a:xfrm>
            <a:off x="216694" y="2020989"/>
            <a:ext cx="3517106" cy="3787833"/>
          </a:xfrm>
          <a:prstGeom prst="rect">
            <a:avLst/>
          </a:prstGeom>
          <a:solidFill>
            <a:srgbClr val="F7F5CD"/>
          </a:solidFill>
          <a:ln w="3240">
            <a:solidFill>
              <a:srgbClr val="000066"/>
            </a:solidFill>
            <a:miter lim="800000"/>
            <a:headEnd/>
            <a:tailEnd/>
          </a:ln>
          <a:effectLst/>
        </p:spPr>
        <p:txBody>
          <a:bodyPr wrap="square" lIns="90000" tIns="46800" rIns="90000" bIns="46800">
            <a:spAutoFit/>
          </a:bodyPr>
          <a:lstStyle/>
          <a:p>
            <a:r>
              <a:rPr lang="en-US" sz="1600">
                <a:solidFill>
                  <a:srgbClr val="926492"/>
                </a:solidFill>
                <a:latin typeface="Courier New"/>
                <a:cs typeface="Courier New"/>
              </a:rPr>
              <a:t>#include</a:t>
            </a:r>
            <a:r>
              <a:rPr lang="en-US" sz="1600">
                <a:solidFill>
                  <a:srgbClr val="000000"/>
                </a:solidFill>
                <a:latin typeface="Courier New"/>
                <a:cs typeface="Courier New"/>
              </a:rPr>
              <a:t> </a:t>
            </a:r>
            <a:r>
              <a:rPr lang="en-US" sz="1600">
                <a:solidFill>
                  <a:srgbClr val="9D206F"/>
                </a:solidFill>
                <a:latin typeface="Courier New"/>
                <a:cs typeface="Courier New"/>
              </a:rPr>
              <a:t>&lt;</a:t>
            </a:r>
            <a:r>
              <a:rPr lang="en-US" sz="1600" err="1">
                <a:solidFill>
                  <a:srgbClr val="9D206F"/>
                </a:solidFill>
                <a:latin typeface="Courier New"/>
                <a:cs typeface="Courier New"/>
              </a:rPr>
              <a:t>stdio.h</a:t>
            </a:r>
            <a:r>
              <a:rPr lang="en-US" sz="1600">
                <a:solidFill>
                  <a:srgbClr val="9D206F"/>
                </a:solidFill>
                <a:latin typeface="Courier New"/>
                <a:cs typeface="Courier New"/>
              </a:rPr>
              <a:t>&gt;</a:t>
            </a:r>
            <a:endParaRPr lang="en-US" sz="1600">
              <a:solidFill>
                <a:srgbClr val="000000"/>
              </a:solidFill>
              <a:latin typeface="Courier New"/>
              <a:cs typeface="Courier New"/>
            </a:endParaRPr>
          </a:p>
          <a:p>
            <a:r>
              <a:rPr lang="en-US" sz="1600">
                <a:solidFill>
                  <a:srgbClr val="926492"/>
                </a:solidFill>
                <a:latin typeface="Courier New"/>
                <a:cs typeface="Courier New"/>
              </a:rPr>
              <a:t>#include</a:t>
            </a:r>
            <a:r>
              <a:rPr lang="en-US" sz="1600">
                <a:solidFill>
                  <a:srgbClr val="000000"/>
                </a:solidFill>
                <a:latin typeface="Courier New"/>
                <a:cs typeface="Courier New"/>
              </a:rPr>
              <a:t> </a:t>
            </a:r>
            <a:r>
              <a:rPr lang="en-US" sz="1600">
                <a:solidFill>
                  <a:srgbClr val="9D206F"/>
                </a:solidFill>
                <a:latin typeface="Courier New"/>
                <a:cs typeface="Courier New"/>
              </a:rPr>
              <a:t>"</a:t>
            </a:r>
            <a:r>
              <a:rPr lang="en-US" sz="1600" err="1">
                <a:solidFill>
                  <a:srgbClr val="9D206F"/>
                </a:solidFill>
                <a:latin typeface="Courier New"/>
                <a:cs typeface="Courier New"/>
              </a:rPr>
              <a:t>vector.h</a:t>
            </a:r>
            <a:r>
              <a:rPr lang="en-US" sz="1600">
                <a:solidFill>
                  <a:srgbClr val="9D206F"/>
                </a:solidFill>
                <a:latin typeface="Courier New"/>
                <a:cs typeface="Courier New"/>
              </a:rPr>
              <a:t>"</a:t>
            </a:r>
            <a:endParaRPr lang="en-US" sz="1600">
              <a:solidFill>
                <a:srgbClr val="000000"/>
              </a:solidFill>
              <a:latin typeface="Courier New"/>
              <a:cs typeface="Courier New"/>
            </a:endParaRPr>
          </a:p>
          <a:p>
            <a:endParaRPr lang="en-US" sz="1600">
              <a:solidFill>
                <a:srgbClr val="000000"/>
              </a:solidFill>
              <a:latin typeface="Courier New"/>
              <a:cs typeface="Courier New"/>
            </a:endParaRPr>
          </a:p>
          <a:p>
            <a:r>
              <a:rPr lang="fr-FR" sz="1600" err="1">
                <a:solidFill>
                  <a:srgbClr val="2D961E"/>
                </a:solidFill>
                <a:latin typeface="Courier New"/>
                <a:cs typeface="Courier New"/>
              </a:rPr>
              <a:t>int</a:t>
            </a:r>
            <a:r>
              <a:rPr lang="fr-FR" sz="1600">
                <a:solidFill>
                  <a:srgbClr val="000000"/>
                </a:solidFill>
                <a:latin typeface="Courier New"/>
                <a:cs typeface="Courier New"/>
              </a:rPr>
              <a:t> </a:t>
            </a:r>
            <a:r>
              <a:rPr lang="fr-FR" sz="1600">
                <a:solidFill>
                  <a:srgbClr val="C1651C"/>
                </a:solidFill>
                <a:latin typeface="Courier New"/>
                <a:cs typeface="Courier New"/>
              </a:rPr>
              <a:t>x</a:t>
            </a:r>
            <a:r>
              <a:rPr lang="fr-FR" sz="1600">
                <a:solidFill>
                  <a:srgbClr val="000000"/>
                </a:solidFill>
                <a:latin typeface="Courier New"/>
                <a:cs typeface="Courier New"/>
              </a:rPr>
              <a:t>[2] = {1, 2};</a:t>
            </a:r>
          </a:p>
          <a:p>
            <a:r>
              <a:rPr lang="fr-FR" sz="1600" err="1">
                <a:solidFill>
                  <a:srgbClr val="2D961E"/>
                </a:solidFill>
                <a:latin typeface="Courier New"/>
                <a:cs typeface="Courier New"/>
              </a:rPr>
              <a:t>int</a:t>
            </a:r>
            <a:r>
              <a:rPr lang="fr-FR" sz="1600">
                <a:solidFill>
                  <a:srgbClr val="000000"/>
                </a:solidFill>
                <a:latin typeface="Courier New"/>
                <a:cs typeface="Courier New"/>
              </a:rPr>
              <a:t> </a:t>
            </a:r>
            <a:r>
              <a:rPr lang="fr-FR" sz="1600">
                <a:solidFill>
                  <a:srgbClr val="C1651C"/>
                </a:solidFill>
                <a:latin typeface="Courier New"/>
                <a:cs typeface="Courier New"/>
              </a:rPr>
              <a:t>y</a:t>
            </a:r>
            <a:r>
              <a:rPr lang="fr-FR" sz="1600">
                <a:solidFill>
                  <a:srgbClr val="000000"/>
                </a:solidFill>
                <a:latin typeface="Courier New"/>
                <a:cs typeface="Courier New"/>
              </a:rPr>
              <a:t>[2] = {3, 4};</a:t>
            </a:r>
          </a:p>
          <a:p>
            <a:r>
              <a:rPr lang="nl-NL" sz="1600">
                <a:solidFill>
                  <a:srgbClr val="2D961E"/>
                </a:solidFill>
                <a:latin typeface="Courier New"/>
                <a:cs typeface="Courier New"/>
              </a:rPr>
              <a:t>int</a:t>
            </a:r>
            <a:r>
              <a:rPr lang="nl-NL" sz="1600">
                <a:solidFill>
                  <a:srgbClr val="000000"/>
                </a:solidFill>
                <a:latin typeface="Courier New"/>
                <a:cs typeface="Courier New"/>
              </a:rPr>
              <a:t> </a:t>
            </a:r>
            <a:r>
              <a:rPr lang="nl-NL" sz="1600" err="1">
                <a:solidFill>
                  <a:srgbClr val="C1651C"/>
                </a:solidFill>
                <a:latin typeface="Courier New"/>
                <a:cs typeface="Courier New"/>
              </a:rPr>
              <a:t>z</a:t>
            </a:r>
            <a:r>
              <a:rPr lang="nl-NL" sz="1600">
                <a:solidFill>
                  <a:srgbClr val="000000"/>
                </a:solidFill>
                <a:latin typeface="Courier New"/>
                <a:cs typeface="Courier New"/>
              </a:rPr>
              <a:t>[2];</a:t>
            </a:r>
          </a:p>
          <a:p>
            <a:endParaRPr lang="nl-NL" sz="1600">
              <a:solidFill>
                <a:srgbClr val="000000"/>
              </a:solidFill>
              <a:latin typeface="Courier New"/>
              <a:cs typeface="Courier New"/>
            </a:endParaRPr>
          </a:p>
          <a:p>
            <a:r>
              <a:rPr lang="nl-NL" sz="1600">
                <a:solidFill>
                  <a:srgbClr val="2D961E"/>
                </a:solidFill>
                <a:latin typeface="Courier New"/>
                <a:cs typeface="Courier New"/>
              </a:rPr>
              <a:t>int</a:t>
            </a:r>
            <a:r>
              <a:rPr lang="nl-NL" sz="1600">
                <a:solidFill>
                  <a:srgbClr val="000000"/>
                </a:solidFill>
                <a:latin typeface="Courier New"/>
                <a:cs typeface="Courier New"/>
              </a:rPr>
              <a:t> </a:t>
            </a:r>
            <a:r>
              <a:rPr lang="nl-NL" sz="1600">
                <a:solidFill>
                  <a:srgbClr val="4A00FF"/>
                </a:solidFill>
                <a:latin typeface="Courier New"/>
                <a:cs typeface="Courier New"/>
              </a:rPr>
              <a:t>main</a:t>
            </a:r>
            <a:r>
              <a:rPr lang="nl-NL" sz="1600">
                <a:solidFill>
                  <a:srgbClr val="000000"/>
                </a:solidFill>
                <a:latin typeface="Courier New"/>
                <a:cs typeface="Courier New"/>
              </a:rPr>
              <a:t>(int argc, char** argv)</a:t>
            </a:r>
          </a:p>
          <a:p>
            <a:r>
              <a:rPr lang="nl-NL" sz="1600">
                <a:solidFill>
                  <a:srgbClr val="000000"/>
                </a:solidFill>
                <a:latin typeface="Courier New"/>
                <a:cs typeface="Courier New"/>
              </a:rPr>
              <a:t>{</a:t>
            </a:r>
          </a:p>
          <a:p>
            <a:r>
              <a:rPr lang="en-US" sz="1600">
                <a:solidFill>
                  <a:srgbClr val="000000"/>
                </a:solidFill>
                <a:latin typeface="Courier New"/>
                <a:cs typeface="Courier New"/>
              </a:rPr>
              <a:t>    </a:t>
            </a:r>
            <a:r>
              <a:rPr lang="en-US" sz="1600" err="1">
                <a:solidFill>
                  <a:srgbClr val="000000"/>
                </a:solidFill>
                <a:latin typeface="Courier New"/>
                <a:cs typeface="Courier New"/>
              </a:rPr>
              <a:t>addvec</a:t>
            </a:r>
            <a:r>
              <a:rPr lang="en-US" sz="1600">
                <a:solidFill>
                  <a:srgbClr val="000000"/>
                </a:solidFill>
                <a:latin typeface="Courier New"/>
                <a:cs typeface="Courier New"/>
              </a:rPr>
              <a:t>(x, y, z, 2);</a:t>
            </a:r>
          </a:p>
          <a:p>
            <a:r>
              <a:rPr lang="ro-RO" sz="1600">
                <a:solidFill>
                  <a:srgbClr val="000000"/>
                </a:solidFill>
                <a:latin typeface="Courier New"/>
                <a:cs typeface="Courier New"/>
              </a:rPr>
              <a:t>    printf(</a:t>
            </a:r>
            <a:r>
              <a:rPr lang="ro-RO" sz="1600">
                <a:solidFill>
                  <a:srgbClr val="9D206F"/>
                </a:solidFill>
                <a:latin typeface="Courier New"/>
                <a:cs typeface="Courier New"/>
              </a:rPr>
              <a:t>"z = [%d %d]\n”</a:t>
            </a:r>
            <a:r>
              <a:rPr lang="ro-RO" sz="1600">
                <a:solidFill>
                  <a:srgbClr val="000000"/>
                </a:solidFill>
                <a:latin typeface="Courier New"/>
                <a:cs typeface="Courier New"/>
              </a:rPr>
              <a:t>,</a:t>
            </a:r>
          </a:p>
          <a:p>
            <a:r>
              <a:rPr lang="ro-RO" sz="1600">
                <a:solidFill>
                  <a:srgbClr val="000000"/>
                </a:solidFill>
                <a:latin typeface="Courier New"/>
                <a:cs typeface="Courier New"/>
              </a:rPr>
              <a:t>           z[0], z[1]);</a:t>
            </a:r>
          </a:p>
          <a:p>
            <a:r>
              <a:rPr lang="is-IS" sz="1600">
                <a:solidFill>
                  <a:srgbClr val="000000"/>
                </a:solidFill>
                <a:latin typeface="Courier New"/>
                <a:cs typeface="Courier New"/>
              </a:rPr>
              <a:t>    </a:t>
            </a:r>
            <a:r>
              <a:rPr lang="is-IS" sz="1600">
                <a:solidFill>
                  <a:srgbClr val="C200FF"/>
                </a:solidFill>
                <a:latin typeface="Courier New"/>
                <a:cs typeface="Courier New"/>
              </a:rPr>
              <a:t>return</a:t>
            </a:r>
            <a:r>
              <a:rPr lang="is-IS" sz="1600">
                <a:solidFill>
                  <a:srgbClr val="000000"/>
                </a:solidFill>
                <a:latin typeface="Courier New"/>
                <a:cs typeface="Courier New"/>
              </a:rPr>
              <a:t> 0;</a:t>
            </a:r>
          </a:p>
          <a:p>
            <a:r>
              <a:rPr lang="is-IS" sz="1600">
                <a:solidFill>
                  <a:srgbClr val="000000"/>
                </a:solidFill>
                <a:latin typeface="Courier New"/>
                <a:cs typeface="Courier New"/>
              </a:rPr>
              <a:t>}</a:t>
            </a:r>
          </a:p>
        </p:txBody>
      </p:sp>
      <p:sp>
        <p:nvSpPr>
          <p:cNvPr id="5" name="Rectangle 3"/>
          <p:cNvSpPr>
            <a:spLocks noChangeArrowheads="1"/>
          </p:cNvSpPr>
          <p:nvPr/>
        </p:nvSpPr>
        <p:spPr bwMode="auto">
          <a:xfrm>
            <a:off x="2604184" y="5257800"/>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a:solidFill>
                  <a:schemeClr val="tx1">
                    <a:lumMod val="50000"/>
                    <a:lumOff val="50000"/>
                  </a:schemeClr>
                </a:solidFill>
                <a:latin typeface="Courier New" pitchFamily="49" charset="0"/>
                <a:ea typeface="msgothic" charset="0"/>
                <a:cs typeface="msgothic" charset="0"/>
              </a:rPr>
              <a:t>main2.c</a:t>
            </a:r>
          </a:p>
        </p:txBody>
      </p:sp>
      <p:sp>
        <p:nvSpPr>
          <p:cNvPr id="6" name="Rectangle 2"/>
          <p:cNvSpPr>
            <a:spLocks noChangeArrowheads="1"/>
          </p:cNvSpPr>
          <p:nvPr/>
        </p:nvSpPr>
        <p:spPr bwMode="auto">
          <a:xfrm>
            <a:off x="4169138" y="1817132"/>
            <a:ext cx="4441462" cy="1818063"/>
          </a:xfrm>
          <a:prstGeom prst="rect">
            <a:avLst/>
          </a:prstGeom>
          <a:solidFill>
            <a:srgbClr val="F7F5CD"/>
          </a:solidFill>
          <a:ln w="3240">
            <a:solidFill>
              <a:srgbClr val="000066"/>
            </a:solidFill>
            <a:miter lim="800000"/>
            <a:headEnd/>
            <a:tailEnd/>
          </a:ln>
          <a:effectLst/>
        </p:spPr>
        <p:txBody>
          <a:bodyPr wrap="square" lIns="90000" tIns="46800" rIns="90000" bIns="46800">
            <a:spAutoFit/>
          </a:bodyPr>
          <a:lstStyle/>
          <a:p>
            <a:r>
              <a:rPr lang="en-US" sz="1600">
                <a:solidFill>
                  <a:srgbClr val="2D961E"/>
                </a:solidFill>
                <a:latin typeface="Courier New"/>
                <a:cs typeface="Courier New"/>
              </a:rPr>
              <a:t>void</a:t>
            </a:r>
            <a:r>
              <a:rPr lang="en-US" sz="1600">
                <a:solidFill>
                  <a:srgbClr val="000000"/>
                </a:solidFill>
                <a:latin typeface="Courier New"/>
                <a:cs typeface="Courier New"/>
              </a:rPr>
              <a:t> </a:t>
            </a:r>
            <a:r>
              <a:rPr lang="en-US" sz="1600" err="1">
                <a:solidFill>
                  <a:srgbClr val="4A00FF"/>
                </a:solidFill>
                <a:latin typeface="Courier New"/>
                <a:cs typeface="Courier New"/>
              </a:rPr>
              <a:t>addvec</a:t>
            </a:r>
            <a:r>
              <a:rPr lang="en-US" sz="1600">
                <a:solidFill>
                  <a:srgbClr val="000000"/>
                </a:solidFill>
                <a:latin typeface="Courier New"/>
                <a:cs typeface="Courier New"/>
              </a:rPr>
              <a:t>(</a:t>
            </a:r>
            <a:r>
              <a:rPr lang="en-US" sz="1600" err="1">
                <a:solidFill>
                  <a:srgbClr val="2D961E"/>
                </a:solidFill>
                <a:latin typeface="Courier New"/>
                <a:cs typeface="Courier New"/>
              </a:rPr>
              <a:t>int</a:t>
            </a:r>
            <a:r>
              <a:rPr lang="en-US" sz="1600">
                <a:solidFill>
                  <a:srgbClr val="000000"/>
                </a:solidFill>
                <a:latin typeface="Courier New"/>
                <a:cs typeface="Courier New"/>
              </a:rPr>
              <a:t> *</a:t>
            </a:r>
            <a:r>
              <a:rPr lang="en-US" sz="1600">
                <a:solidFill>
                  <a:srgbClr val="C1651C"/>
                </a:solidFill>
                <a:latin typeface="Courier New"/>
                <a:cs typeface="Courier New"/>
              </a:rPr>
              <a:t>x</a:t>
            </a:r>
            <a:r>
              <a:rPr lang="en-US" sz="1600">
                <a:solidFill>
                  <a:srgbClr val="000000"/>
                </a:solidFill>
                <a:latin typeface="Courier New"/>
                <a:cs typeface="Courier New"/>
              </a:rPr>
              <a:t>, </a:t>
            </a:r>
            <a:r>
              <a:rPr lang="en-US" sz="1600" err="1">
                <a:solidFill>
                  <a:srgbClr val="2D961E"/>
                </a:solidFill>
                <a:latin typeface="Courier New"/>
                <a:cs typeface="Courier New"/>
              </a:rPr>
              <a:t>int</a:t>
            </a:r>
            <a:r>
              <a:rPr lang="en-US" sz="1600">
                <a:solidFill>
                  <a:srgbClr val="000000"/>
                </a:solidFill>
                <a:latin typeface="Courier New"/>
                <a:cs typeface="Courier New"/>
              </a:rPr>
              <a:t> *</a:t>
            </a:r>
            <a:r>
              <a:rPr lang="en-US" sz="1600">
                <a:solidFill>
                  <a:srgbClr val="C1651C"/>
                </a:solidFill>
                <a:latin typeface="Courier New"/>
                <a:cs typeface="Courier New"/>
              </a:rPr>
              <a:t>y</a:t>
            </a:r>
            <a:r>
              <a:rPr lang="en-US" sz="1600">
                <a:solidFill>
                  <a:srgbClr val="000000"/>
                </a:solidFill>
                <a:latin typeface="Courier New"/>
                <a:cs typeface="Courier New"/>
              </a:rPr>
              <a:t>,</a:t>
            </a:r>
          </a:p>
          <a:p>
            <a:r>
              <a:rPr lang="fr-FR" sz="1600">
                <a:solidFill>
                  <a:srgbClr val="000000"/>
                </a:solidFill>
                <a:latin typeface="Courier New"/>
                <a:cs typeface="Courier New"/>
              </a:rPr>
              <a:t>            </a:t>
            </a:r>
            <a:r>
              <a:rPr lang="fr-FR" sz="1600" err="1">
                <a:solidFill>
                  <a:srgbClr val="2D961E"/>
                </a:solidFill>
                <a:latin typeface="Courier New"/>
                <a:cs typeface="Courier New"/>
              </a:rPr>
              <a:t>int</a:t>
            </a:r>
            <a:r>
              <a:rPr lang="fr-FR" sz="1600">
                <a:solidFill>
                  <a:srgbClr val="000000"/>
                </a:solidFill>
                <a:latin typeface="Courier New"/>
                <a:cs typeface="Courier New"/>
              </a:rPr>
              <a:t> *</a:t>
            </a:r>
            <a:r>
              <a:rPr lang="fr-FR" sz="1600">
                <a:solidFill>
                  <a:srgbClr val="C1651C"/>
                </a:solidFill>
                <a:latin typeface="Courier New"/>
                <a:cs typeface="Courier New"/>
              </a:rPr>
              <a:t>z</a:t>
            </a:r>
            <a:r>
              <a:rPr lang="fr-FR" sz="1600">
                <a:solidFill>
                  <a:srgbClr val="000000"/>
                </a:solidFill>
                <a:latin typeface="Courier New"/>
                <a:cs typeface="Courier New"/>
              </a:rPr>
              <a:t>, </a:t>
            </a:r>
            <a:r>
              <a:rPr lang="fr-FR" sz="1600" err="1">
                <a:solidFill>
                  <a:srgbClr val="2D961E"/>
                </a:solidFill>
                <a:latin typeface="Courier New"/>
                <a:cs typeface="Courier New"/>
              </a:rPr>
              <a:t>int</a:t>
            </a:r>
            <a:r>
              <a:rPr lang="fr-FR" sz="1600">
                <a:solidFill>
                  <a:srgbClr val="000000"/>
                </a:solidFill>
                <a:latin typeface="Courier New"/>
                <a:cs typeface="Courier New"/>
              </a:rPr>
              <a:t> </a:t>
            </a:r>
            <a:r>
              <a:rPr lang="fr-FR" sz="1600">
                <a:solidFill>
                  <a:srgbClr val="C1651C"/>
                </a:solidFill>
                <a:latin typeface="Courier New"/>
                <a:cs typeface="Courier New"/>
              </a:rPr>
              <a:t>n</a:t>
            </a:r>
            <a:r>
              <a:rPr lang="fr-FR" sz="1600">
                <a:solidFill>
                  <a:srgbClr val="000000"/>
                </a:solidFill>
                <a:latin typeface="Courier New"/>
                <a:cs typeface="Courier New"/>
              </a:rPr>
              <a:t>) {</a:t>
            </a:r>
          </a:p>
          <a:p>
            <a:r>
              <a:rPr lang="fr-FR" sz="1600">
                <a:solidFill>
                  <a:srgbClr val="000000"/>
                </a:solidFill>
                <a:latin typeface="Courier New"/>
                <a:cs typeface="Courier New"/>
              </a:rPr>
              <a:t>    </a:t>
            </a:r>
            <a:r>
              <a:rPr lang="fr-FR" sz="1600" err="1">
                <a:solidFill>
                  <a:srgbClr val="2D961E"/>
                </a:solidFill>
                <a:latin typeface="Courier New"/>
                <a:cs typeface="Courier New"/>
              </a:rPr>
              <a:t>int</a:t>
            </a:r>
            <a:r>
              <a:rPr lang="fr-FR" sz="1600">
                <a:solidFill>
                  <a:srgbClr val="000000"/>
                </a:solidFill>
                <a:latin typeface="Courier New"/>
                <a:cs typeface="Courier New"/>
              </a:rPr>
              <a:t> </a:t>
            </a:r>
            <a:r>
              <a:rPr lang="fr-FR" sz="1600">
                <a:solidFill>
                  <a:srgbClr val="C1651C"/>
                </a:solidFill>
                <a:latin typeface="Courier New"/>
                <a:cs typeface="Courier New"/>
              </a:rPr>
              <a:t>i</a:t>
            </a:r>
            <a:r>
              <a:rPr lang="fr-FR" sz="1600">
                <a:solidFill>
                  <a:srgbClr val="000000"/>
                </a:solidFill>
                <a:latin typeface="Courier New"/>
                <a:cs typeface="Courier New"/>
              </a:rPr>
              <a:t>;</a:t>
            </a:r>
          </a:p>
          <a:p>
            <a:endParaRPr lang="en-US" sz="1600">
              <a:solidFill>
                <a:srgbClr val="000000"/>
              </a:solidFill>
              <a:latin typeface="Courier New"/>
              <a:cs typeface="Courier New"/>
            </a:endParaRPr>
          </a:p>
          <a:p>
            <a:r>
              <a:rPr lang="en-US" sz="1600">
                <a:solidFill>
                  <a:srgbClr val="000000"/>
                </a:solidFill>
                <a:latin typeface="Courier New"/>
                <a:cs typeface="Courier New"/>
              </a:rPr>
              <a:t>    </a:t>
            </a:r>
            <a:r>
              <a:rPr lang="da-DK" sz="1600">
                <a:solidFill>
                  <a:srgbClr val="C200FF"/>
                </a:solidFill>
                <a:latin typeface="Courier New"/>
                <a:cs typeface="Courier New"/>
              </a:rPr>
              <a:t>for</a:t>
            </a:r>
            <a:r>
              <a:rPr lang="da-DK" sz="1600">
                <a:solidFill>
                  <a:srgbClr val="000000"/>
                </a:solidFill>
                <a:latin typeface="Courier New"/>
                <a:cs typeface="Courier New"/>
              </a:rPr>
              <a:t> (i = 0; i &lt; n; i++)</a:t>
            </a:r>
          </a:p>
          <a:p>
            <a:r>
              <a:rPr lang="es-ES_tradnl" sz="1600">
                <a:solidFill>
                  <a:srgbClr val="000000"/>
                </a:solidFill>
                <a:latin typeface="Courier New"/>
                <a:cs typeface="Courier New"/>
              </a:rPr>
              <a:t>        z[i] = x[i] + y[i];</a:t>
            </a:r>
          </a:p>
          <a:p>
            <a:r>
              <a:rPr lang="es-ES_tradnl" sz="1600">
                <a:solidFill>
                  <a:srgbClr val="000000"/>
                </a:solidFill>
                <a:latin typeface="Courier New"/>
                <a:cs typeface="Courier New"/>
              </a:rPr>
              <a:t>}</a:t>
            </a:r>
            <a:endParaRPr lang="is-IS" sz="1600">
              <a:solidFill>
                <a:srgbClr val="000000"/>
              </a:solidFill>
              <a:latin typeface="Courier New"/>
              <a:cs typeface="Courier New"/>
            </a:endParaRPr>
          </a:p>
        </p:txBody>
      </p:sp>
      <p:sp>
        <p:nvSpPr>
          <p:cNvPr id="7" name="Rectangle 2"/>
          <p:cNvSpPr>
            <a:spLocks noChangeArrowheads="1"/>
          </p:cNvSpPr>
          <p:nvPr/>
        </p:nvSpPr>
        <p:spPr bwMode="auto">
          <a:xfrm>
            <a:off x="4169138" y="3774995"/>
            <a:ext cx="4441462" cy="2064284"/>
          </a:xfrm>
          <a:prstGeom prst="rect">
            <a:avLst/>
          </a:prstGeom>
          <a:solidFill>
            <a:srgbClr val="F7F5CD"/>
          </a:solidFill>
          <a:ln w="3240">
            <a:solidFill>
              <a:srgbClr val="000066"/>
            </a:solidFill>
            <a:miter lim="800000"/>
            <a:headEnd/>
            <a:tailEnd/>
          </a:ln>
          <a:effectLst/>
        </p:spPr>
        <p:txBody>
          <a:bodyPr wrap="square" lIns="90000" tIns="46800" rIns="90000" bIns="46800">
            <a:spAutoFit/>
          </a:bodyPr>
          <a:lstStyle/>
          <a:p>
            <a:r>
              <a:rPr lang="en-US" sz="1600">
                <a:solidFill>
                  <a:srgbClr val="2D961E"/>
                </a:solidFill>
                <a:latin typeface="Courier New"/>
                <a:cs typeface="Courier New"/>
              </a:rPr>
              <a:t>void</a:t>
            </a:r>
            <a:r>
              <a:rPr lang="en-US" sz="1600">
                <a:solidFill>
                  <a:srgbClr val="000000"/>
                </a:solidFill>
                <a:latin typeface="Courier New"/>
                <a:cs typeface="Courier New"/>
              </a:rPr>
              <a:t> </a:t>
            </a:r>
            <a:r>
              <a:rPr lang="en-US" sz="1600" err="1">
                <a:solidFill>
                  <a:srgbClr val="4A00FF"/>
                </a:solidFill>
                <a:latin typeface="Courier New"/>
                <a:cs typeface="Courier New"/>
              </a:rPr>
              <a:t>multvec</a:t>
            </a:r>
            <a:r>
              <a:rPr lang="en-US" sz="1600">
                <a:solidFill>
                  <a:srgbClr val="000000"/>
                </a:solidFill>
                <a:latin typeface="Courier New"/>
                <a:cs typeface="Courier New"/>
              </a:rPr>
              <a:t>(</a:t>
            </a:r>
            <a:r>
              <a:rPr lang="en-US" sz="1600" err="1">
                <a:solidFill>
                  <a:srgbClr val="2D961E"/>
                </a:solidFill>
                <a:latin typeface="Courier New"/>
                <a:cs typeface="Courier New"/>
              </a:rPr>
              <a:t>int</a:t>
            </a:r>
            <a:r>
              <a:rPr lang="en-US" sz="1600">
                <a:solidFill>
                  <a:srgbClr val="000000"/>
                </a:solidFill>
                <a:latin typeface="Courier New"/>
                <a:cs typeface="Courier New"/>
              </a:rPr>
              <a:t> *</a:t>
            </a:r>
            <a:r>
              <a:rPr lang="en-US" sz="1600">
                <a:solidFill>
                  <a:srgbClr val="C1651C"/>
                </a:solidFill>
                <a:latin typeface="Courier New"/>
                <a:cs typeface="Courier New"/>
              </a:rPr>
              <a:t>x</a:t>
            </a:r>
            <a:r>
              <a:rPr lang="en-US" sz="1600">
                <a:solidFill>
                  <a:srgbClr val="000000"/>
                </a:solidFill>
                <a:latin typeface="Courier New"/>
                <a:cs typeface="Courier New"/>
              </a:rPr>
              <a:t>, </a:t>
            </a:r>
            <a:r>
              <a:rPr lang="en-US" sz="1600" err="1">
                <a:solidFill>
                  <a:srgbClr val="2D961E"/>
                </a:solidFill>
                <a:latin typeface="Courier New"/>
                <a:cs typeface="Courier New"/>
              </a:rPr>
              <a:t>int</a:t>
            </a:r>
            <a:r>
              <a:rPr lang="en-US" sz="1600">
                <a:solidFill>
                  <a:srgbClr val="000000"/>
                </a:solidFill>
                <a:latin typeface="Courier New"/>
                <a:cs typeface="Courier New"/>
              </a:rPr>
              <a:t> *</a:t>
            </a:r>
            <a:r>
              <a:rPr lang="en-US" sz="1600">
                <a:solidFill>
                  <a:srgbClr val="C1651C"/>
                </a:solidFill>
                <a:latin typeface="Courier New"/>
                <a:cs typeface="Courier New"/>
              </a:rPr>
              <a:t>y</a:t>
            </a:r>
            <a:r>
              <a:rPr lang="en-US" sz="1600">
                <a:solidFill>
                  <a:srgbClr val="000000"/>
                </a:solidFill>
                <a:latin typeface="Courier New"/>
                <a:cs typeface="Courier New"/>
              </a:rPr>
              <a:t>,</a:t>
            </a:r>
          </a:p>
          <a:p>
            <a:r>
              <a:rPr lang="fr-FR" sz="1600">
                <a:solidFill>
                  <a:srgbClr val="000000"/>
                </a:solidFill>
                <a:latin typeface="Courier New"/>
                <a:cs typeface="Courier New"/>
              </a:rPr>
              <a:t>             </a:t>
            </a:r>
            <a:r>
              <a:rPr lang="fr-FR" sz="1600" err="1">
                <a:solidFill>
                  <a:srgbClr val="2D961E"/>
                </a:solidFill>
                <a:latin typeface="Courier New"/>
                <a:cs typeface="Courier New"/>
              </a:rPr>
              <a:t>int</a:t>
            </a:r>
            <a:r>
              <a:rPr lang="fr-FR" sz="1600">
                <a:solidFill>
                  <a:srgbClr val="000000"/>
                </a:solidFill>
                <a:latin typeface="Courier New"/>
                <a:cs typeface="Courier New"/>
              </a:rPr>
              <a:t> *</a:t>
            </a:r>
            <a:r>
              <a:rPr lang="fr-FR" sz="1600">
                <a:solidFill>
                  <a:srgbClr val="C1651C"/>
                </a:solidFill>
                <a:latin typeface="Courier New"/>
                <a:cs typeface="Courier New"/>
              </a:rPr>
              <a:t>z</a:t>
            </a:r>
            <a:r>
              <a:rPr lang="fr-FR" sz="1600">
                <a:solidFill>
                  <a:srgbClr val="000000"/>
                </a:solidFill>
                <a:latin typeface="Courier New"/>
                <a:cs typeface="Courier New"/>
              </a:rPr>
              <a:t>, </a:t>
            </a:r>
            <a:r>
              <a:rPr lang="fr-FR" sz="1600" err="1">
                <a:solidFill>
                  <a:srgbClr val="2D961E"/>
                </a:solidFill>
                <a:latin typeface="Courier New"/>
                <a:cs typeface="Courier New"/>
              </a:rPr>
              <a:t>int</a:t>
            </a:r>
            <a:r>
              <a:rPr lang="fr-FR" sz="1600">
                <a:solidFill>
                  <a:srgbClr val="000000"/>
                </a:solidFill>
                <a:latin typeface="Courier New"/>
                <a:cs typeface="Courier New"/>
              </a:rPr>
              <a:t> </a:t>
            </a:r>
            <a:r>
              <a:rPr lang="fr-FR" sz="1600">
                <a:solidFill>
                  <a:srgbClr val="C1651C"/>
                </a:solidFill>
                <a:latin typeface="Courier New"/>
                <a:cs typeface="Courier New"/>
              </a:rPr>
              <a:t>n</a:t>
            </a:r>
            <a:r>
              <a:rPr lang="fr-FR" sz="1600">
                <a:solidFill>
                  <a:srgbClr val="000000"/>
                </a:solidFill>
                <a:latin typeface="Courier New"/>
                <a:cs typeface="Courier New"/>
              </a:rPr>
              <a:t>)</a:t>
            </a:r>
          </a:p>
          <a:p>
            <a:r>
              <a:rPr lang="fr-FR" sz="1600">
                <a:solidFill>
                  <a:srgbClr val="000000"/>
                </a:solidFill>
                <a:latin typeface="Courier New"/>
                <a:cs typeface="Courier New"/>
              </a:rPr>
              <a:t>{</a:t>
            </a:r>
          </a:p>
          <a:p>
            <a:r>
              <a:rPr lang="fr-FR" sz="1600">
                <a:solidFill>
                  <a:srgbClr val="000000"/>
                </a:solidFill>
                <a:latin typeface="Courier New"/>
                <a:cs typeface="Courier New"/>
              </a:rPr>
              <a:t>    </a:t>
            </a:r>
            <a:r>
              <a:rPr lang="fr-FR" sz="1600" err="1">
                <a:solidFill>
                  <a:srgbClr val="2D961E"/>
                </a:solidFill>
                <a:latin typeface="Courier New"/>
                <a:cs typeface="Courier New"/>
              </a:rPr>
              <a:t>int</a:t>
            </a:r>
            <a:r>
              <a:rPr lang="fr-FR" sz="1600">
                <a:solidFill>
                  <a:srgbClr val="000000"/>
                </a:solidFill>
                <a:latin typeface="Courier New"/>
                <a:cs typeface="Courier New"/>
              </a:rPr>
              <a:t> </a:t>
            </a:r>
            <a:r>
              <a:rPr lang="fr-FR" sz="1600">
                <a:solidFill>
                  <a:srgbClr val="C1651C"/>
                </a:solidFill>
                <a:latin typeface="Courier New"/>
                <a:cs typeface="Courier New"/>
              </a:rPr>
              <a:t>i</a:t>
            </a:r>
            <a:r>
              <a:rPr lang="fr-FR" sz="1600">
                <a:solidFill>
                  <a:srgbClr val="000000"/>
                </a:solidFill>
                <a:latin typeface="Courier New"/>
                <a:cs typeface="Courier New"/>
              </a:rPr>
              <a:t>;</a:t>
            </a:r>
          </a:p>
          <a:p>
            <a:endParaRPr lang="fr-FR" sz="1600">
              <a:solidFill>
                <a:srgbClr val="000000"/>
              </a:solidFill>
              <a:latin typeface="Courier New"/>
              <a:cs typeface="Courier New"/>
            </a:endParaRPr>
          </a:p>
          <a:p>
            <a:r>
              <a:rPr lang="da-DK" sz="1600">
                <a:solidFill>
                  <a:srgbClr val="C200FF"/>
                </a:solidFill>
                <a:latin typeface="Courier New"/>
                <a:cs typeface="Courier New"/>
              </a:rPr>
              <a:t>    for</a:t>
            </a:r>
            <a:r>
              <a:rPr lang="da-DK" sz="1600">
                <a:solidFill>
                  <a:srgbClr val="000000"/>
                </a:solidFill>
                <a:latin typeface="Courier New"/>
                <a:cs typeface="Courier New"/>
              </a:rPr>
              <a:t> (i = 0; i &lt; n; i++)</a:t>
            </a:r>
          </a:p>
          <a:p>
            <a:r>
              <a:rPr lang="es-ES_tradnl" sz="1600">
                <a:solidFill>
                  <a:srgbClr val="000000"/>
                </a:solidFill>
                <a:latin typeface="Courier New"/>
                <a:cs typeface="Courier New"/>
              </a:rPr>
              <a:t>        z[i] = x[i] * y[i];</a:t>
            </a:r>
          </a:p>
          <a:p>
            <a:r>
              <a:rPr lang="es-ES_tradnl" sz="1600">
                <a:solidFill>
                  <a:srgbClr val="000000"/>
                </a:solidFill>
                <a:latin typeface="Courier New"/>
                <a:cs typeface="Courier New"/>
              </a:rPr>
              <a:t>}</a:t>
            </a:r>
            <a:endParaRPr lang="is-IS" sz="1600">
              <a:solidFill>
                <a:srgbClr val="000000"/>
              </a:solidFill>
              <a:latin typeface="Courier New"/>
              <a:cs typeface="Courier New"/>
            </a:endParaRPr>
          </a:p>
        </p:txBody>
      </p:sp>
      <p:sp>
        <p:nvSpPr>
          <p:cNvPr id="8" name="Rectangle 3"/>
          <p:cNvSpPr>
            <a:spLocks noChangeArrowheads="1"/>
          </p:cNvSpPr>
          <p:nvPr/>
        </p:nvSpPr>
        <p:spPr bwMode="auto">
          <a:xfrm>
            <a:off x="7203940" y="5527595"/>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err="1">
                <a:solidFill>
                  <a:schemeClr val="tx1">
                    <a:lumMod val="50000"/>
                    <a:lumOff val="50000"/>
                  </a:schemeClr>
                </a:solidFill>
                <a:latin typeface="Courier New" pitchFamily="49" charset="0"/>
                <a:ea typeface="msgothic" charset="0"/>
                <a:cs typeface="msgothic" charset="0"/>
              </a:rPr>
              <a:t>multvec.c</a:t>
            </a:r>
            <a:endParaRPr lang="en-GB" sz="1800" b="1" i="1">
              <a:solidFill>
                <a:schemeClr val="tx1">
                  <a:lumMod val="50000"/>
                  <a:lumOff val="50000"/>
                </a:schemeClr>
              </a:solidFill>
              <a:latin typeface="Courier New" pitchFamily="49" charset="0"/>
              <a:ea typeface="msgothic" charset="0"/>
              <a:cs typeface="msgothic" charset="0"/>
            </a:endParaRPr>
          </a:p>
        </p:txBody>
      </p:sp>
      <p:sp>
        <p:nvSpPr>
          <p:cNvPr id="9" name="Rectangle 3"/>
          <p:cNvSpPr>
            <a:spLocks noChangeArrowheads="1"/>
          </p:cNvSpPr>
          <p:nvPr/>
        </p:nvSpPr>
        <p:spPr bwMode="auto">
          <a:xfrm>
            <a:off x="7342462" y="3341132"/>
            <a:ext cx="1344338"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err="1">
                <a:solidFill>
                  <a:schemeClr val="tx1">
                    <a:lumMod val="50000"/>
                    <a:lumOff val="50000"/>
                  </a:schemeClr>
                </a:solidFill>
                <a:latin typeface="Courier New" pitchFamily="49" charset="0"/>
                <a:ea typeface="msgothic" charset="0"/>
                <a:cs typeface="msgothic" charset="0"/>
              </a:rPr>
              <a:t>addvec.c</a:t>
            </a:r>
            <a:endParaRPr lang="en-GB" sz="1800" b="1" i="1">
              <a:solidFill>
                <a:schemeClr val="tx1">
                  <a:lumMod val="50000"/>
                  <a:lumOff val="50000"/>
                </a:schemeClr>
              </a:solidFill>
              <a:latin typeface="Courier New" pitchFamily="49" charset="0"/>
              <a:ea typeface="msgothic" charset="0"/>
              <a:cs typeface="msgothic" charset="0"/>
            </a:endParaRPr>
          </a:p>
        </p:txBody>
      </p:sp>
      <p:sp>
        <p:nvSpPr>
          <p:cNvPr id="12" name="TextBox 11"/>
          <p:cNvSpPr txBox="1"/>
          <p:nvPr/>
        </p:nvSpPr>
        <p:spPr>
          <a:xfrm>
            <a:off x="5791200" y="914400"/>
            <a:ext cx="1762813" cy="369332"/>
          </a:xfrm>
          <a:prstGeom prst="rect">
            <a:avLst/>
          </a:prstGeom>
          <a:noFill/>
        </p:spPr>
        <p:txBody>
          <a:bodyPr wrap="none" rtlCol="0">
            <a:spAutoFit/>
          </a:bodyPr>
          <a:lstStyle/>
          <a:p>
            <a:r>
              <a:rPr lang="en-US" sz="1800" err="1">
                <a:latin typeface="Courier New"/>
                <a:cs typeface="Courier New"/>
              </a:rPr>
              <a:t>libvector.a</a:t>
            </a:r>
            <a:endParaRPr lang="en-US" sz="1800">
              <a:latin typeface="Courier New"/>
              <a:cs typeface="Courier New"/>
            </a:endParaRPr>
          </a:p>
        </p:txBody>
      </p:sp>
    </p:spTree>
    <p:extLst>
      <p:ext uri="{BB962C8B-B14F-4D97-AF65-F5344CB8AC3E}">
        <p14:creationId xmlns:p14="http://schemas.microsoft.com/office/powerpoint/2010/main" val="1637769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idx="4294967295"/>
          </p:nvPr>
        </p:nvSpPr>
        <p:spPr>
          <a:xfrm>
            <a:off x="404813" y="284162"/>
            <a:ext cx="5614987" cy="78263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Linking with Static Libraries</a:t>
            </a:r>
          </a:p>
        </p:txBody>
      </p:sp>
      <p:sp>
        <p:nvSpPr>
          <p:cNvPr id="31746" name="Line 2"/>
          <p:cNvSpPr>
            <a:spLocks noChangeShapeType="1"/>
          </p:cNvSpPr>
          <p:nvPr/>
        </p:nvSpPr>
        <p:spPr bwMode="auto">
          <a:xfrm>
            <a:off x="698500" y="2582862"/>
            <a:ext cx="1587" cy="381000"/>
          </a:xfrm>
          <a:prstGeom prst="line">
            <a:avLst/>
          </a:prstGeom>
          <a:noFill/>
          <a:ln w="28440">
            <a:solidFill>
              <a:srgbClr val="000066"/>
            </a:solidFill>
            <a:miter lim="800000"/>
            <a:headEnd/>
            <a:tailEnd type="triangle" w="med" len="med"/>
          </a:ln>
          <a:effectLst/>
        </p:spPr>
        <p:txBody>
          <a:bodyPr/>
          <a:lstStyle/>
          <a:p>
            <a:endParaRPr lang="en-US"/>
          </a:p>
        </p:txBody>
      </p:sp>
      <p:sp>
        <p:nvSpPr>
          <p:cNvPr id="31747" name="Rectangle 3"/>
          <p:cNvSpPr>
            <a:spLocks noChangeArrowheads="1"/>
          </p:cNvSpPr>
          <p:nvPr/>
        </p:nvSpPr>
        <p:spPr bwMode="auto">
          <a:xfrm>
            <a:off x="174625" y="2992438"/>
            <a:ext cx="2070100" cy="644525"/>
          </a:xfrm>
          <a:prstGeom prst="rect">
            <a:avLst/>
          </a:prstGeom>
          <a:solidFill>
            <a:schemeClr val="accent2">
              <a:lumMod val="20000"/>
              <a:lumOff val="80000"/>
            </a:schemeClr>
          </a:solidFill>
          <a:ln w="28440">
            <a:solidFill>
              <a:schemeClr val="tx1"/>
            </a:solidFill>
            <a:miter lim="800000"/>
            <a:headEnd/>
            <a:tailEnd/>
          </a:ln>
          <a:effectLst/>
        </p:spPr>
        <p:txBody>
          <a:bodyPr lIns="90360" tIns="44280" rIns="90360" bIns="4428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latin typeface="Calibri" pitchFamily="34" charset="0"/>
                <a:ea typeface="msgothic" charset="0"/>
                <a:cs typeface="msgothic" charset="0"/>
              </a:rPr>
              <a:t>Translators</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latin typeface="Calibri" pitchFamily="34" charset="0"/>
                <a:ea typeface="msgothic" charset="0"/>
                <a:cs typeface="msgothic" charset="0"/>
              </a:rPr>
              <a:t>(</a:t>
            </a:r>
            <a:r>
              <a:rPr lang="en-GB" sz="1800" b="1" err="1">
                <a:latin typeface="Courier New" pitchFamily="49" charset="0"/>
                <a:ea typeface="msgothic" charset="0"/>
                <a:cs typeface="msgothic" charset="0"/>
              </a:rPr>
              <a:t>cpp</a:t>
            </a:r>
            <a:r>
              <a:rPr lang="en-GB" sz="1800" b="1">
                <a:latin typeface="Calibri" pitchFamily="34" charset="0"/>
                <a:ea typeface="msgothic" charset="0"/>
                <a:cs typeface="msgothic" charset="0"/>
              </a:rPr>
              <a:t>, </a:t>
            </a:r>
            <a:r>
              <a:rPr lang="en-GB" sz="1800" b="1">
                <a:latin typeface="Courier New" pitchFamily="49" charset="0"/>
                <a:ea typeface="msgothic" charset="0"/>
                <a:cs typeface="msgothic" charset="0"/>
              </a:rPr>
              <a:t>cc1</a:t>
            </a:r>
            <a:r>
              <a:rPr lang="en-GB" sz="1800" b="1">
                <a:latin typeface="Calibri" pitchFamily="34" charset="0"/>
                <a:ea typeface="msgothic" charset="0"/>
                <a:cs typeface="msgothic" charset="0"/>
              </a:rPr>
              <a:t>, </a:t>
            </a:r>
            <a:r>
              <a:rPr lang="en-GB" sz="1800" b="1">
                <a:latin typeface="Courier New" pitchFamily="49" charset="0"/>
                <a:ea typeface="msgothic" charset="0"/>
                <a:cs typeface="msgothic" charset="0"/>
              </a:rPr>
              <a:t>as</a:t>
            </a:r>
            <a:r>
              <a:rPr lang="en-GB" sz="1800" b="1">
                <a:latin typeface="Calibri" pitchFamily="34" charset="0"/>
                <a:ea typeface="msgothic" charset="0"/>
                <a:cs typeface="msgothic" charset="0"/>
              </a:rPr>
              <a:t>)</a:t>
            </a:r>
          </a:p>
        </p:txBody>
      </p:sp>
      <p:sp>
        <p:nvSpPr>
          <p:cNvPr id="31748" name="Text Box 4"/>
          <p:cNvSpPr txBox="1">
            <a:spLocks noChangeArrowheads="1"/>
          </p:cNvSpPr>
          <p:nvPr/>
        </p:nvSpPr>
        <p:spPr bwMode="auto">
          <a:xfrm>
            <a:off x="152400" y="2286000"/>
            <a:ext cx="1146767" cy="354906"/>
          </a:xfrm>
          <a:prstGeom prst="rect">
            <a:avLst/>
          </a:prstGeom>
          <a:noFill/>
          <a:ln w="9525">
            <a:noFill/>
            <a:round/>
            <a:headEnd/>
            <a:tailEnd/>
          </a:ln>
          <a:effectLst/>
        </p:spPr>
        <p:txBody>
          <a:bodyPr wrap="none" lIns="90000" tIns="46800" rIns="90000" bIns="46800">
            <a:spAutoFit/>
          </a:bodyP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latin typeface="Courier New" pitchFamily="49" charset="0"/>
                <a:ea typeface="msgothic" charset="0"/>
                <a:cs typeface="msgothic" charset="0"/>
              </a:rPr>
              <a:t>main2.c</a:t>
            </a:r>
          </a:p>
        </p:txBody>
      </p:sp>
      <p:sp>
        <p:nvSpPr>
          <p:cNvPr id="31749" name="Text Box 5"/>
          <p:cNvSpPr txBox="1">
            <a:spLocks noChangeArrowheads="1"/>
          </p:cNvSpPr>
          <p:nvPr/>
        </p:nvSpPr>
        <p:spPr bwMode="auto">
          <a:xfrm>
            <a:off x="1801813" y="3994150"/>
            <a:ext cx="1146767" cy="354906"/>
          </a:xfrm>
          <a:prstGeom prst="rect">
            <a:avLst/>
          </a:prstGeom>
          <a:noFill/>
          <a:ln w="9525">
            <a:noFill/>
            <a:round/>
            <a:headEnd/>
            <a:tailEnd/>
          </a:ln>
          <a:effectLst/>
        </p:spPr>
        <p:txBody>
          <a:bodyPr wrap="none" lIns="90000" tIns="46800" rIns="90000" bIns="46800">
            <a:spAutoFit/>
          </a:bodyP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latin typeface="Courier New" pitchFamily="49" charset="0"/>
                <a:ea typeface="msgothic" charset="0"/>
                <a:cs typeface="msgothic" charset="0"/>
              </a:rPr>
              <a:t>main2.o</a:t>
            </a:r>
          </a:p>
        </p:txBody>
      </p:sp>
      <p:sp>
        <p:nvSpPr>
          <p:cNvPr id="31750" name="Line 6"/>
          <p:cNvSpPr>
            <a:spLocks noChangeShapeType="1"/>
          </p:cNvSpPr>
          <p:nvPr/>
        </p:nvSpPr>
        <p:spPr bwMode="auto">
          <a:xfrm>
            <a:off x="1241425" y="3681413"/>
            <a:ext cx="815975" cy="381000"/>
          </a:xfrm>
          <a:prstGeom prst="line">
            <a:avLst/>
          </a:prstGeom>
          <a:noFill/>
          <a:ln w="28440">
            <a:solidFill>
              <a:srgbClr val="000066"/>
            </a:solidFill>
            <a:miter lim="800000"/>
            <a:headEnd/>
            <a:tailEnd type="triangle" w="med" len="med"/>
          </a:ln>
          <a:effectLst/>
        </p:spPr>
        <p:txBody>
          <a:bodyPr/>
          <a:lstStyle/>
          <a:p>
            <a:endParaRPr lang="en-US"/>
          </a:p>
        </p:txBody>
      </p:sp>
      <p:sp>
        <p:nvSpPr>
          <p:cNvPr id="31751" name="Line 7"/>
          <p:cNvSpPr>
            <a:spLocks noChangeShapeType="1"/>
          </p:cNvSpPr>
          <p:nvPr/>
        </p:nvSpPr>
        <p:spPr bwMode="auto">
          <a:xfrm>
            <a:off x="2344738" y="4291013"/>
            <a:ext cx="762000" cy="304800"/>
          </a:xfrm>
          <a:prstGeom prst="line">
            <a:avLst/>
          </a:prstGeom>
          <a:noFill/>
          <a:ln w="28440">
            <a:solidFill>
              <a:srgbClr val="000066"/>
            </a:solidFill>
            <a:miter lim="800000"/>
            <a:headEnd/>
            <a:tailEnd type="triangle" w="med" len="med"/>
          </a:ln>
          <a:effectLst/>
        </p:spPr>
        <p:txBody>
          <a:bodyPr/>
          <a:lstStyle/>
          <a:p>
            <a:endParaRPr lang="en-US"/>
          </a:p>
        </p:txBody>
      </p:sp>
      <p:sp>
        <p:nvSpPr>
          <p:cNvPr id="31752" name="Text Box 8"/>
          <p:cNvSpPr txBox="1">
            <a:spLocks noChangeArrowheads="1"/>
          </p:cNvSpPr>
          <p:nvPr/>
        </p:nvSpPr>
        <p:spPr bwMode="auto">
          <a:xfrm>
            <a:off x="5353050" y="3263900"/>
            <a:ext cx="1008907" cy="354906"/>
          </a:xfrm>
          <a:prstGeom prst="rect">
            <a:avLst/>
          </a:prstGeom>
          <a:noFill/>
          <a:ln w="9525">
            <a:noFill/>
            <a:round/>
            <a:headEnd/>
            <a:tailEnd/>
          </a:ln>
          <a:effectLst/>
        </p:spPr>
        <p:txBody>
          <a:bodyPr wrap="none" lIns="90000" tIns="46800" rIns="90000" bIns="46800">
            <a:spAutoFit/>
          </a:bodyP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latin typeface="Courier New" pitchFamily="49" charset="0"/>
                <a:ea typeface="msgothic" charset="0"/>
                <a:cs typeface="msgothic" charset="0"/>
              </a:rPr>
              <a:t>libc.a</a:t>
            </a:r>
          </a:p>
        </p:txBody>
      </p:sp>
      <p:sp>
        <p:nvSpPr>
          <p:cNvPr id="31753" name="Line 9"/>
          <p:cNvSpPr>
            <a:spLocks noChangeShapeType="1"/>
          </p:cNvSpPr>
          <p:nvPr/>
        </p:nvSpPr>
        <p:spPr bwMode="auto">
          <a:xfrm>
            <a:off x="3981451" y="3649663"/>
            <a:ext cx="1587" cy="1022350"/>
          </a:xfrm>
          <a:prstGeom prst="line">
            <a:avLst/>
          </a:prstGeom>
          <a:noFill/>
          <a:ln w="28440">
            <a:solidFill>
              <a:srgbClr val="000066"/>
            </a:solidFill>
            <a:miter lim="800000"/>
            <a:headEnd/>
            <a:tailEnd type="triangle" w="med" len="med"/>
          </a:ln>
          <a:effectLst/>
        </p:spPr>
        <p:txBody>
          <a:bodyPr/>
          <a:lstStyle/>
          <a:p>
            <a:endParaRPr lang="en-US"/>
          </a:p>
        </p:txBody>
      </p:sp>
      <p:sp>
        <p:nvSpPr>
          <p:cNvPr id="31754" name="Rectangle 10"/>
          <p:cNvSpPr>
            <a:spLocks noChangeArrowheads="1"/>
          </p:cNvSpPr>
          <p:nvPr/>
        </p:nvSpPr>
        <p:spPr bwMode="auto">
          <a:xfrm>
            <a:off x="2497138" y="4672013"/>
            <a:ext cx="2971800" cy="360909"/>
          </a:xfrm>
          <a:prstGeom prst="rect">
            <a:avLst/>
          </a:prstGeom>
          <a:solidFill>
            <a:schemeClr val="accent2">
              <a:lumMod val="20000"/>
              <a:lumOff val="80000"/>
            </a:schemeClr>
          </a:solidFill>
          <a:ln w="28440">
            <a:solidFill>
              <a:schemeClr val="tx1"/>
            </a:solidFill>
            <a:miter lim="800000"/>
            <a:headEnd/>
            <a:tailEnd/>
          </a:ln>
          <a:effectLst/>
        </p:spPr>
        <p:txBody>
          <a:bodyPr lIns="90360" tIns="44280" rIns="90360" bIns="4428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latin typeface="Calibri" pitchFamily="34" charset="0"/>
                <a:ea typeface="msgothic" charset="0"/>
                <a:cs typeface="msgothic" charset="0"/>
              </a:rPr>
              <a:t>Linker (</a:t>
            </a:r>
            <a:r>
              <a:rPr lang="en-GB" sz="1800" b="1">
                <a:latin typeface="Courier New" pitchFamily="49" charset="0"/>
                <a:ea typeface="msgothic" charset="0"/>
                <a:cs typeface="msgothic" charset="0"/>
              </a:rPr>
              <a:t>ld</a:t>
            </a:r>
            <a:r>
              <a:rPr lang="en-GB" sz="1800" b="1">
                <a:latin typeface="Calibri" pitchFamily="34" charset="0"/>
                <a:ea typeface="msgothic" charset="0"/>
                <a:cs typeface="msgothic" charset="0"/>
              </a:rPr>
              <a:t>)</a:t>
            </a:r>
          </a:p>
        </p:txBody>
      </p:sp>
      <p:sp>
        <p:nvSpPr>
          <p:cNvPr id="31755" name="Text Box 11"/>
          <p:cNvSpPr txBox="1">
            <a:spLocks noChangeArrowheads="1"/>
          </p:cNvSpPr>
          <p:nvPr/>
        </p:nvSpPr>
        <p:spPr bwMode="auto">
          <a:xfrm>
            <a:off x="3519593" y="5518150"/>
            <a:ext cx="1012890" cy="357663"/>
          </a:xfrm>
          <a:prstGeom prst="rect">
            <a:avLst/>
          </a:prstGeom>
          <a:noFill/>
          <a:ln w="9525">
            <a:noFill/>
            <a:round/>
            <a:headEnd/>
            <a:tailEnd/>
          </a:ln>
          <a:effectLst/>
        </p:spPr>
        <p:txBody>
          <a:bodyPr wrap="none" lIns="90000" tIns="46800" rIns="90000" bIns="46800">
            <a:spAutoFit/>
          </a:bodyP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latin typeface="Courier New" pitchFamily="49" charset="0"/>
                <a:ea typeface="msgothic" charset="0"/>
                <a:cs typeface="msgothic" charset="0"/>
              </a:rPr>
              <a:t>prog2c</a:t>
            </a:r>
          </a:p>
        </p:txBody>
      </p:sp>
      <p:sp>
        <p:nvSpPr>
          <p:cNvPr id="31756" name="Line 12"/>
          <p:cNvSpPr>
            <a:spLocks noChangeShapeType="1"/>
          </p:cNvSpPr>
          <p:nvPr/>
        </p:nvSpPr>
        <p:spPr bwMode="auto">
          <a:xfrm>
            <a:off x="3981450" y="5047191"/>
            <a:ext cx="1588" cy="414338"/>
          </a:xfrm>
          <a:prstGeom prst="line">
            <a:avLst/>
          </a:prstGeom>
          <a:noFill/>
          <a:ln w="28440">
            <a:solidFill>
              <a:srgbClr val="000066"/>
            </a:solidFill>
            <a:miter lim="800000"/>
            <a:headEnd/>
            <a:tailEnd type="triangle" w="med" len="med"/>
          </a:ln>
          <a:effectLst/>
        </p:spPr>
        <p:txBody>
          <a:bodyPr/>
          <a:lstStyle/>
          <a:p>
            <a:endParaRPr lang="en-US"/>
          </a:p>
        </p:txBody>
      </p:sp>
      <p:sp>
        <p:nvSpPr>
          <p:cNvPr id="31757" name="Text Box 13"/>
          <p:cNvSpPr txBox="1">
            <a:spLocks noChangeArrowheads="1"/>
          </p:cNvSpPr>
          <p:nvPr/>
        </p:nvSpPr>
        <p:spPr bwMode="auto">
          <a:xfrm>
            <a:off x="5577022" y="3886200"/>
            <a:ext cx="3185978" cy="626391"/>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err="1">
                <a:solidFill>
                  <a:schemeClr val="tx1">
                    <a:lumMod val="50000"/>
                    <a:lumOff val="50000"/>
                  </a:schemeClr>
                </a:solidFill>
                <a:latin typeface="Courier New" pitchFamily="49" charset="0"/>
                <a:ea typeface="msgothic" charset="0"/>
                <a:cs typeface="msgothic" charset="0"/>
              </a:rPr>
              <a:t>printf.o</a:t>
            </a:r>
            <a:r>
              <a:rPr lang="en-GB" sz="1800" b="1" i="1">
                <a:solidFill>
                  <a:schemeClr val="tx1">
                    <a:lumMod val="50000"/>
                    <a:lumOff val="50000"/>
                  </a:schemeClr>
                </a:solidFill>
                <a:latin typeface="Courier New" pitchFamily="49" charset="0"/>
                <a:ea typeface="msgothic" charset="0"/>
                <a:cs typeface="msgothic" charset="0"/>
              </a:rPr>
              <a:t> </a:t>
            </a:r>
            <a:r>
              <a:rPr lang="en-GB" sz="1800" b="1" i="1">
                <a:solidFill>
                  <a:schemeClr val="tx1">
                    <a:lumMod val="50000"/>
                    <a:lumOff val="50000"/>
                  </a:schemeClr>
                </a:solidFill>
                <a:latin typeface="Calibri" pitchFamily="34" charset="0"/>
                <a:ea typeface="msgothic" charset="0"/>
                <a:cs typeface="msgothic" charset="0"/>
              </a:rPr>
              <a:t>and any other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a:solidFill>
                  <a:schemeClr val="tx1">
                    <a:lumMod val="50000"/>
                    <a:lumOff val="50000"/>
                  </a:schemeClr>
                </a:solidFill>
                <a:latin typeface="Calibri" pitchFamily="34" charset="0"/>
                <a:ea typeface="msgothic" charset="0"/>
                <a:cs typeface="msgothic" charset="0"/>
              </a:rPr>
              <a:t>modules called by </a:t>
            </a:r>
            <a:r>
              <a:rPr lang="en-GB" sz="1800" b="1" i="1" err="1">
                <a:solidFill>
                  <a:schemeClr val="tx1">
                    <a:lumMod val="50000"/>
                    <a:lumOff val="50000"/>
                  </a:schemeClr>
                </a:solidFill>
                <a:latin typeface="Courier New" pitchFamily="49" charset="0"/>
                <a:ea typeface="msgothic" charset="0"/>
                <a:cs typeface="msgothic" charset="0"/>
              </a:rPr>
              <a:t>printf.o</a:t>
            </a:r>
            <a:r>
              <a:rPr lang="en-GB" sz="1800" b="1" i="1">
                <a:solidFill>
                  <a:schemeClr val="tx1">
                    <a:lumMod val="50000"/>
                    <a:lumOff val="50000"/>
                  </a:schemeClr>
                </a:solidFill>
                <a:latin typeface="Courier New" pitchFamily="49" charset="0"/>
                <a:ea typeface="msgothic" charset="0"/>
                <a:cs typeface="msgothic" charset="0"/>
              </a:rPr>
              <a:t> </a:t>
            </a:r>
          </a:p>
        </p:txBody>
      </p:sp>
      <p:sp>
        <p:nvSpPr>
          <p:cNvPr id="31758" name="Text Box 14"/>
          <p:cNvSpPr txBox="1">
            <a:spLocks noChangeArrowheads="1"/>
          </p:cNvSpPr>
          <p:nvPr/>
        </p:nvSpPr>
        <p:spPr bwMode="auto">
          <a:xfrm>
            <a:off x="3187700" y="3263900"/>
            <a:ext cx="1698199" cy="354906"/>
          </a:xfrm>
          <a:prstGeom prst="rect">
            <a:avLst/>
          </a:prstGeom>
          <a:noFill/>
          <a:ln w="9525">
            <a:noFill/>
            <a:round/>
            <a:headEnd/>
            <a:tailEnd/>
          </a:ln>
          <a:effectLst/>
        </p:spPr>
        <p:txBody>
          <a:bodyPr wrap="none" lIns="90000" tIns="46800" rIns="90000" bIns="46800">
            <a:spAutoFit/>
          </a:bodyP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latin typeface="Courier New" pitchFamily="49" charset="0"/>
                <a:ea typeface="msgothic" charset="0"/>
                <a:cs typeface="msgothic" charset="0"/>
              </a:rPr>
              <a:t>libvector.a</a:t>
            </a:r>
          </a:p>
        </p:txBody>
      </p:sp>
      <p:sp>
        <p:nvSpPr>
          <p:cNvPr id="31759" name="Text Box 15"/>
          <p:cNvSpPr txBox="1">
            <a:spLocks noChangeArrowheads="1"/>
          </p:cNvSpPr>
          <p:nvPr/>
        </p:nvSpPr>
        <p:spPr bwMode="auto">
          <a:xfrm>
            <a:off x="3992563" y="3994150"/>
            <a:ext cx="1284624" cy="354906"/>
          </a:xfrm>
          <a:prstGeom prst="rect">
            <a:avLst/>
          </a:prstGeom>
          <a:noFill/>
          <a:ln w="9525">
            <a:noFill/>
            <a:round/>
            <a:headEnd/>
            <a:tailEnd/>
          </a:ln>
          <a:effectLst/>
        </p:spPr>
        <p:txBody>
          <a:bodyPr wrap="none" lIns="90000" tIns="46800" rIns="90000" bIns="46800">
            <a:spAutoFit/>
          </a:bodyP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latin typeface="Courier New" pitchFamily="49" charset="0"/>
                <a:ea typeface="msgothic" charset="0"/>
                <a:cs typeface="msgothic" charset="0"/>
              </a:rPr>
              <a:t>addvec.o</a:t>
            </a:r>
          </a:p>
        </p:txBody>
      </p:sp>
      <p:sp>
        <p:nvSpPr>
          <p:cNvPr id="31760" name="Line 16"/>
          <p:cNvSpPr>
            <a:spLocks noChangeShapeType="1"/>
          </p:cNvSpPr>
          <p:nvPr/>
        </p:nvSpPr>
        <p:spPr bwMode="auto">
          <a:xfrm flipH="1">
            <a:off x="4981575" y="3590397"/>
            <a:ext cx="841375" cy="1066800"/>
          </a:xfrm>
          <a:prstGeom prst="line">
            <a:avLst/>
          </a:prstGeom>
          <a:noFill/>
          <a:ln w="28440">
            <a:solidFill>
              <a:srgbClr val="000066"/>
            </a:solidFill>
            <a:miter lim="800000"/>
            <a:headEnd/>
            <a:tailEnd type="triangle" w="med" len="med"/>
          </a:ln>
          <a:effectLst/>
        </p:spPr>
        <p:txBody>
          <a:bodyPr/>
          <a:lstStyle/>
          <a:p>
            <a:endParaRPr lang="en-US"/>
          </a:p>
        </p:txBody>
      </p:sp>
      <p:sp>
        <p:nvSpPr>
          <p:cNvPr id="31761" name="Text Box 17"/>
          <p:cNvSpPr txBox="1">
            <a:spLocks noChangeArrowheads="1"/>
          </p:cNvSpPr>
          <p:nvPr/>
        </p:nvSpPr>
        <p:spPr bwMode="auto">
          <a:xfrm>
            <a:off x="6929438" y="3206750"/>
            <a:ext cx="1552839" cy="365999"/>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a:solidFill>
                  <a:srgbClr val="C00000"/>
                </a:solidFill>
                <a:latin typeface="Calibri" pitchFamily="34" charset="0"/>
                <a:ea typeface="msgothic" charset="0"/>
                <a:cs typeface="msgothic" charset="0"/>
              </a:rPr>
              <a:t>Static libraries</a:t>
            </a:r>
          </a:p>
        </p:txBody>
      </p:sp>
      <p:sp>
        <p:nvSpPr>
          <p:cNvPr id="31762" name="Text Box 18"/>
          <p:cNvSpPr txBox="1">
            <a:spLocks noChangeArrowheads="1"/>
          </p:cNvSpPr>
          <p:nvPr/>
        </p:nvSpPr>
        <p:spPr bwMode="auto">
          <a:xfrm>
            <a:off x="225425" y="3883025"/>
            <a:ext cx="1305592" cy="637483"/>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err="1">
                <a:solidFill>
                  <a:srgbClr val="C00000"/>
                </a:solidFill>
                <a:latin typeface="Calibri" pitchFamily="34" charset="0"/>
                <a:ea typeface="msgothic" charset="0"/>
                <a:cs typeface="msgothic" charset="0"/>
              </a:rPr>
              <a:t>Relocatable</a:t>
            </a:r>
            <a:endParaRPr lang="en-GB" sz="1800" b="1" i="1">
              <a:solidFill>
                <a:srgbClr val="C00000"/>
              </a:solidFill>
              <a:latin typeface="Calibri" pitchFamily="34" charset="0"/>
              <a:ea typeface="msgothic" charset="0"/>
              <a:cs typeface="msgothic" charset="0"/>
            </a:endParaRP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a:solidFill>
                  <a:srgbClr val="C00000"/>
                </a:solidFill>
                <a:latin typeface="Calibri" pitchFamily="34" charset="0"/>
                <a:ea typeface="msgothic" charset="0"/>
                <a:cs typeface="msgothic" charset="0"/>
              </a:rPr>
              <a:t>object files</a:t>
            </a:r>
          </a:p>
        </p:txBody>
      </p:sp>
      <p:sp>
        <p:nvSpPr>
          <p:cNvPr id="31763" name="Text Box 19"/>
          <p:cNvSpPr txBox="1">
            <a:spLocks noChangeArrowheads="1"/>
          </p:cNvSpPr>
          <p:nvPr/>
        </p:nvSpPr>
        <p:spPr bwMode="auto">
          <a:xfrm>
            <a:off x="4648251" y="5378450"/>
            <a:ext cx="2210134" cy="908968"/>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a:solidFill>
                  <a:srgbClr val="C00000"/>
                </a:solidFill>
                <a:latin typeface="Calibri" pitchFamily="34" charset="0"/>
                <a:ea typeface="msgothic" charset="0"/>
                <a:cs typeface="msgothic" charset="0"/>
              </a:rPr>
              <a:t>Fully linked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a:solidFill>
                  <a:srgbClr val="C00000"/>
                </a:solidFill>
                <a:latin typeface="Calibri" pitchFamily="34" charset="0"/>
                <a:ea typeface="msgothic" charset="0"/>
                <a:cs typeface="msgothic" charset="0"/>
              </a:rPr>
              <a:t>executable object file</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latin typeface="Calibri" pitchFamily="34" charset="0"/>
                <a:ea typeface="msgothic" charset="0"/>
                <a:cs typeface="msgothic" charset="0"/>
              </a:rPr>
              <a:t>(861,232 bytes)</a:t>
            </a:r>
            <a:endParaRPr lang="en-GB" sz="1800" b="1" dirty="0">
              <a:latin typeface="Calibri" pitchFamily="34" charset="0"/>
              <a:ea typeface="msgothic" charset="0"/>
              <a:cs typeface="msgothic" charset="0"/>
            </a:endParaRPr>
          </a:p>
        </p:txBody>
      </p:sp>
      <p:sp>
        <p:nvSpPr>
          <p:cNvPr id="31764" name="Text Box 20"/>
          <p:cNvSpPr txBox="1">
            <a:spLocks noChangeArrowheads="1"/>
          </p:cNvSpPr>
          <p:nvPr/>
        </p:nvSpPr>
        <p:spPr bwMode="auto">
          <a:xfrm>
            <a:off x="1260475" y="2286000"/>
            <a:ext cx="1284624" cy="354906"/>
          </a:xfrm>
          <a:prstGeom prst="rect">
            <a:avLst/>
          </a:prstGeom>
          <a:noFill/>
          <a:ln w="9525">
            <a:noFill/>
            <a:round/>
            <a:headEnd/>
            <a:tailEnd/>
          </a:ln>
          <a:effectLst/>
        </p:spPr>
        <p:txBody>
          <a:bodyPr wrap="none" lIns="90000" tIns="46800" rIns="90000" bIns="46800">
            <a:spAutoFit/>
          </a:bodyP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latin typeface="Courier New" pitchFamily="49" charset="0"/>
                <a:ea typeface="msgothic" charset="0"/>
                <a:cs typeface="msgothic" charset="0"/>
              </a:rPr>
              <a:t>vector.h</a:t>
            </a:r>
          </a:p>
        </p:txBody>
      </p:sp>
      <p:sp>
        <p:nvSpPr>
          <p:cNvPr id="31765" name="Line 21"/>
          <p:cNvSpPr>
            <a:spLocks noChangeShapeType="1"/>
          </p:cNvSpPr>
          <p:nvPr/>
        </p:nvSpPr>
        <p:spPr bwMode="auto">
          <a:xfrm>
            <a:off x="1882775" y="2582862"/>
            <a:ext cx="1587" cy="381000"/>
          </a:xfrm>
          <a:prstGeom prst="line">
            <a:avLst/>
          </a:prstGeom>
          <a:noFill/>
          <a:ln w="28440">
            <a:solidFill>
              <a:srgbClr val="000066"/>
            </a:solidFill>
            <a:miter lim="800000"/>
            <a:headEnd/>
            <a:tailEnd type="triangle" w="med" len="med"/>
          </a:ln>
          <a:effectLst/>
        </p:spPr>
        <p:txBody>
          <a:bodyPr/>
          <a:lstStyle/>
          <a:p>
            <a:endParaRPr lang="en-US"/>
          </a:p>
        </p:txBody>
      </p:sp>
      <p:sp>
        <p:nvSpPr>
          <p:cNvPr id="31766" name="Rectangle 22"/>
          <p:cNvSpPr>
            <a:spLocks noChangeArrowheads="1"/>
          </p:cNvSpPr>
          <p:nvPr/>
        </p:nvSpPr>
        <p:spPr bwMode="auto">
          <a:xfrm>
            <a:off x="3328988" y="2289175"/>
            <a:ext cx="1304925" cy="644525"/>
          </a:xfrm>
          <a:prstGeom prst="rect">
            <a:avLst/>
          </a:prstGeom>
          <a:solidFill>
            <a:schemeClr val="accent2">
              <a:lumMod val="20000"/>
              <a:lumOff val="80000"/>
            </a:schemeClr>
          </a:solidFill>
          <a:ln w="28440">
            <a:solidFill>
              <a:schemeClr val="tx1"/>
            </a:solidFill>
            <a:miter lim="800000"/>
            <a:headEnd/>
            <a:tailEnd/>
          </a:ln>
          <a:effectLst/>
        </p:spPr>
        <p:txBody>
          <a:bodyPr lIns="90360" tIns="44280" rIns="90360" bIns="4428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err="1">
                <a:latin typeface="Calibri" pitchFamily="34" charset="0"/>
                <a:ea typeface="msgothic" charset="0"/>
                <a:cs typeface="msgothic" charset="0"/>
              </a:rPr>
              <a:t>Archiver</a:t>
            </a:r>
            <a:endParaRPr lang="en-GB" sz="1800" b="1">
              <a:latin typeface="Calibri" pitchFamily="34" charset="0"/>
              <a:ea typeface="msgothic" charset="0"/>
              <a:cs typeface="msgothic" charset="0"/>
            </a:endParaRP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latin typeface="Calibri" pitchFamily="34" charset="0"/>
                <a:ea typeface="msgothic" charset="0"/>
                <a:cs typeface="msgothic" charset="0"/>
              </a:rPr>
              <a:t>(</a:t>
            </a:r>
            <a:r>
              <a:rPr lang="en-GB" sz="1800" b="1" err="1">
                <a:latin typeface="Courier New" pitchFamily="49" charset="0"/>
                <a:ea typeface="msgothic" charset="0"/>
                <a:cs typeface="msgothic" charset="0"/>
              </a:rPr>
              <a:t>ar</a:t>
            </a:r>
            <a:r>
              <a:rPr lang="en-GB" sz="1800" b="1">
                <a:latin typeface="Calibri" pitchFamily="34" charset="0"/>
                <a:ea typeface="msgothic" charset="0"/>
                <a:cs typeface="msgothic" charset="0"/>
              </a:rPr>
              <a:t>)</a:t>
            </a:r>
          </a:p>
        </p:txBody>
      </p:sp>
      <p:sp>
        <p:nvSpPr>
          <p:cNvPr id="31767" name="Line 23"/>
          <p:cNvSpPr>
            <a:spLocks noChangeShapeType="1"/>
          </p:cNvSpPr>
          <p:nvPr/>
        </p:nvSpPr>
        <p:spPr bwMode="auto">
          <a:xfrm>
            <a:off x="3981451" y="2955925"/>
            <a:ext cx="1587" cy="411163"/>
          </a:xfrm>
          <a:prstGeom prst="line">
            <a:avLst/>
          </a:prstGeom>
          <a:noFill/>
          <a:ln w="28440">
            <a:solidFill>
              <a:srgbClr val="000066"/>
            </a:solidFill>
            <a:miter lim="800000"/>
            <a:headEnd/>
            <a:tailEnd type="triangle" w="med" len="med"/>
          </a:ln>
          <a:effectLst/>
        </p:spPr>
        <p:txBody>
          <a:bodyPr/>
          <a:lstStyle/>
          <a:p>
            <a:endParaRPr lang="en-US"/>
          </a:p>
        </p:txBody>
      </p:sp>
      <p:sp>
        <p:nvSpPr>
          <p:cNvPr id="31768" name="Line 24"/>
          <p:cNvSpPr>
            <a:spLocks noChangeShapeType="1"/>
          </p:cNvSpPr>
          <p:nvPr/>
        </p:nvSpPr>
        <p:spPr bwMode="auto">
          <a:xfrm>
            <a:off x="3429000" y="1874837"/>
            <a:ext cx="1588" cy="411163"/>
          </a:xfrm>
          <a:prstGeom prst="line">
            <a:avLst/>
          </a:prstGeom>
          <a:noFill/>
          <a:ln w="28440">
            <a:solidFill>
              <a:srgbClr val="000066"/>
            </a:solidFill>
            <a:miter lim="800000"/>
            <a:headEnd/>
            <a:tailEnd type="triangle" w="med" len="med"/>
          </a:ln>
          <a:effectLst/>
        </p:spPr>
        <p:txBody>
          <a:bodyPr/>
          <a:lstStyle/>
          <a:p>
            <a:endParaRPr lang="en-US"/>
          </a:p>
        </p:txBody>
      </p:sp>
      <p:sp>
        <p:nvSpPr>
          <p:cNvPr id="31769" name="Line 25"/>
          <p:cNvSpPr>
            <a:spLocks noChangeShapeType="1"/>
          </p:cNvSpPr>
          <p:nvPr/>
        </p:nvSpPr>
        <p:spPr bwMode="auto">
          <a:xfrm>
            <a:off x="4572000" y="1874837"/>
            <a:ext cx="1588" cy="411163"/>
          </a:xfrm>
          <a:prstGeom prst="line">
            <a:avLst/>
          </a:prstGeom>
          <a:noFill/>
          <a:ln w="28440">
            <a:solidFill>
              <a:srgbClr val="000066"/>
            </a:solidFill>
            <a:miter lim="800000"/>
            <a:headEnd/>
            <a:tailEnd type="triangle" w="med" len="med"/>
          </a:ln>
          <a:effectLst/>
        </p:spPr>
        <p:txBody>
          <a:bodyPr/>
          <a:lstStyle/>
          <a:p>
            <a:endParaRPr lang="en-US"/>
          </a:p>
        </p:txBody>
      </p:sp>
      <p:sp>
        <p:nvSpPr>
          <p:cNvPr id="31770" name="Text Box 26"/>
          <p:cNvSpPr txBox="1">
            <a:spLocks noChangeArrowheads="1"/>
          </p:cNvSpPr>
          <p:nvPr/>
        </p:nvSpPr>
        <p:spPr bwMode="auto">
          <a:xfrm>
            <a:off x="2601913" y="1538288"/>
            <a:ext cx="1284624" cy="354906"/>
          </a:xfrm>
          <a:prstGeom prst="rect">
            <a:avLst/>
          </a:prstGeom>
          <a:noFill/>
          <a:ln w="9525">
            <a:noFill/>
            <a:round/>
            <a:headEnd/>
            <a:tailEnd/>
          </a:ln>
          <a:effectLst/>
        </p:spPr>
        <p:txBody>
          <a:bodyPr wrap="none" lIns="90000" tIns="46800" rIns="90000" bIns="46800">
            <a:spAutoFit/>
          </a:bodyP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latin typeface="Courier New" pitchFamily="49" charset="0"/>
                <a:ea typeface="msgothic" charset="0"/>
                <a:cs typeface="msgothic" charset="0"/>
              </a:rPr>
              <a:t>addvec.o</a:t>
            </a:r>
          </a:p>
        </p:txBody>
      </p:sp>
      <p:sp>
        <p:nvSpPr>
          <p:cNvPr id="31771" name="Text Box 27"/>
          <p:cNvSpPr txBox="1">
            <a:spLocks noChangeArrowheads="1"/>
          </p:cNvSpPr>
          <p:nvPr/>
        </p:nvSpPr>
        <p:spPr bwMode="auto">
          <a:xfrm>
            <a:off x="3925888" y="1524000"/>
            <a:ext cx="1422483" cy="354906"/>
          </a:xfrm>
          <a:prstGeom prst="rect">
            <a:avLst/>
          </a:prstGeom>
          <a:noFill/>
          <a:ln w="9525">
            <a:noFill/>
            <a:round/>
            <a:headEnd/>
            <a:tailEnd/>
          </a:ln>
          <a:effectLst/>
        </p:spPr>
        <p:txBody>
          <a:bodyPr wrap="none" lIns="90000" tIns="46800" rIns="90000" bIns="46800">
            <a:spAutoFit/>
          </a:bodyP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latin typeface="Courier New" pitchFamily="49" charset="0"/>
                <a:ea typeface="msgothic" charset="0"/>
                <a:cs typeface="msgothic" charset="0"/>
              </a:rPr>
              <a:t>multvec.o</a:t>
            </a:r>
          </a:p>
        </p:txBody>
      </p:sp>
      <p:sp>
        <p:nvSpPr>
          <p:cNvPr id="2" name="TextBox 1"/>
          <p:cNvSpPr txBox="1"/>
          <p:nvPr/>
        </p:nvSpPr>
        <p:spPr>
          <a:xfrm>
            <a:off x="2895600" y="6347379"/>
            <a:ext cx="2175583" cy="338554"/>
          </a:xfrm>
          <a:prstGeom prst="rect">
            <a:avLst/>
          </a:prstGeom>
          <a:noFill/>
        </p:spPr>
        <p:txBody>
          <a:bodyPr wrap="none" rtlCol="0">
            <a:spAutoFit/>
          </a:bodyPr>
          <a:lstStyle/>
          <a:p>
            <a:r>
              <a:rPr lang="en-US" sz="1600" i="1">
                <a:latin typeface="Calibri" pitchFamily="34" charset="0"/>
              </a:rPr>
              <a:t>“c” for “compile-time”</a:t>
            </a:r>
          </a:p>
        </p:txBody>
      </p:sp>
      <p:sp>
        <p:nvSpPr>
          <p:cNvPr id="30" name="Text Box 26"/>
          <p:cNvSpPr txBox="1">
            <a:spLocks noChangeArrowheads="1"/>
          </p:cNvSpPr>
          <p:nvPr/>
        </p:nvSpPr>
        <p:spPr bwMode="auto">
          <a:xfrm>
            <a:off x="5487134" y="4724400"/>
            <a:ext cx="3761264" cy="557461"/>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solidFill>
                  <a:srgbClr val="990000"/>
                </a:solidFill>
                <a:latin typeface="Courier New" pitchFamily="49" charset="0"/>
                <a:ea typeface="msgothic" charset="0"/>
                <a:cs typeface="msgothic" charset="0"/>
              </a:rPr>
              <a:t>unix</a:t>
            </a:r>
            <a:r>
              <a:rPr lang="en-GB" sz="1600" b="1" dirty="0">
                <a:solidFill>
                  <a:srgbClr val="990000"/>
                </a:solidFill>
                <a:latin typeface="Courier New" pitchFamily="49" charset="0"/>
                <a:ea typeface="msgothic" charset="0"/>
                <a:cs typeface="msgothic" charset="0"/>
              </a:rPr>
              <a:t>&gt; </a:t>
            </a:r>
            <a:r>
              <a:rPr lang="en-GB" sz="1600" b="1" dirty="0" err="1">
                <a:solidFill>
                  <a:srgbClr val="990000"/>
                </a:solidFill>
                <a:latin typeface="Courier New" pitchFamily="49" charset="0"/>
                <a:ea typeface="msgothic" charset="0"/>
                <a:cs typeface="msgothic" charset="0"/>
              </a:rPr>
              <a:t>gcc</a:t>
            </a:r>
            <a:r>
              <a:rPr lang="en-GB" sz="1600" b="1" dirty="0">
                <a:solidFill>
                  <a:srgbClr val="990000"/>
                </a:solidFill>
                <a:latin typeface="Courier New" pitchFamily="49" charset="0"/>
                <a:ea typeface="msgothic" charset="0"/>
                <a:cs typeface="msgothic" charset="0"/>
              </a:rPr>
              <a:t> </a:t>
            </a:r>
            <a:r>
              <a:rPr lang="mr-IN" sz="1600" b="1" dirty="0">
                <a:solidFill>
                  <a:srgbClr val="990000"/>
                </a:solidFill>
                <a:latin typeface="Courier New" pitchFamily="49" charset="0"/>
                <a:ea typeface="msgothic" charset="0"/>
                <a:cs typeface="msgothic" charset="0"/>
              </a:rPr>
              <a:t>–</a:t>
            </a:r>
            <a:r>
              <a:rPr lang="en-GB" sz="1600" dirty="0">
                <a:solidFill>
                  <a:srgbClr val="990000"/>
                </a:solidFill>
                <a:latin typeface="Courier New" pitchFamily="49" charset="0"/>
                <a:ea typeface="msgothic" charset="0"/>
                <a:cs typeface="msgothic" charset="0"/>
              </a:rPr>
              <a:t>static </a:t>
            </a:r>
            <a:r>
              <a:rPr lang="mr-IN" sz="1600" dirty="0">
                <a:solidFill>
                  <a:srgbClr val="990000"/>
                </a:solidFill>
                <a:latin typeface="Courier New" pitchFamily="49" charset="0"/>
                <a:ea typeface="msgothic" charset="0"/>
                <a:cs typeface="msgothic" charset="0"/>
              </a:rPr>
              <a:t>–</a:t>
            </a:r>
            <a:r>
              <a:rPr lang="en-GB" sz="1600" dirty="0">
                <a:solidFill>
                  <a:srgbClr val="990000"/>
                </a:solidFill>
                <a:latin typeface="Courier New" pitchFamily="49" charset="0"/>
                <a:ea typeface="msgothic" charset="0"/>
                <a:cs typeface="msgothic" charset="0"/>
              </a:rPr>
              <a:t>o prog2c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990000"/>
                </a:solidFill>
                <a:latin typeface="Courier New" pitchFamily="49" charset="0"/>
                <a:ea typeface="msgothic" charset="0"/>
                <a:cs typeface="msgothic" charset="0"/>
              </a:rPr>
              <a:t>	      main2.o -L. -</a:t>
            </a:r>
            <a:r>
              <a:rPr lang="en-GB" sz="1600" b="1" dirty="0" err="1">
                <a:solidFill>
                  <a:srgbClr val="990000"/>
                </a:solidFill>
                <a:latin typeface="Courier New" pitchFamily="49" charset="0"/>
                <a:ea typeface="msgothic" charset="0"/>
                <a:cs typeface="msgothic" charset="0"/>
              </a:rPr>
              <a:t>lvector</a:t>
            </a:r>
            <a:endParaRPr lang="en-GB" sz="1600" b="1" dirty="0">
              <a:solidFill>
                <a:srgbClr val="990000"/>
              </a:solidFill>
              <a:latin typeface="Courier New" pitchFamily="49" charset="0"/>
              <a:ea typeface="msgothic" charset="0"/>
              <a:cs typeface="msgothic"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idx="4294967295"/>
          </p:nvPr>
        </p:nvSpPr>
        <p:spPr>
          <a:xfrm>
            <a:off x="457200" y="360362"/>
            <a:ext cx="8716962" cy="78263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Using Static Libraries</a:t>
            </a:r>
          </a:p>
        </p:txBody>
      </p:sp>
      <p:sp>
        <p:nvSpPr>
          <p:cNvPr id="32770" name="Rectangle 2"/>
          <p:cNvSpPr>
            <a:spLocks noGrp="1" noChangeArrowheads="1"/>
          </p:cNvSpPr>
          <p:nvPr>
            <p:ph type="body" idx="1"/>
          </p:nvPr>
        </p:nvSpPr>
        <p:spPr>
          <a:xfrm>
            <a:off x="455613" y="1428750"/>
            <a:ext cx="8307387" cy="4133850"/>
          </a:xfrm>
          <a:ln/>
        </p:spPr>
        <p:txBody>
          <a:bodyPr/>
          <a:lstStyle/>
          <a:p>
            <a:pPr>
              <a:lnSpc>
                <a:spcPct val="83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a:t>Linker’s algorithm for resolving external references:</a:t>
            </a:r>
          </a:p>
          <a:p>
            <a:pPr lvl="1">
              <a:lnSpc>
                <a:spcPct val="88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a:t>Scan </a:t>
            </a:r>
            <a:r>
              <a:rPr lang="en-GB" b="1">
                <a:latin typeface="Courier New" pitchFamily="49" charset="0"/>
              </a:rPr>
              <a:t>.o</a:t>
            </a:r>
            <a:r>
              <a:rPr lang="en-GB"/>
              <a:t> files and </a:t>
            </a:r>
            <a:r>
              <a:rPr lang="en-GB" b="1">
                <a:latin typeface="Courier New" pitchFamily="49" charset="0"/>
              </a:rPr>
              <a:t>.a</a:t>
            </a:r>
            <a:r>
              <a:rPr lang="en-GB"/>
              <a:t> files in the command line order.</a:t>
            </a:r>
          </a:p>
          <a:p>
            <a:pPr lvl="1">
              <a:lnSpc>
                <a:spcPct val="88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a:t>During the scan, keep a list of the current unresolved references.</a:t>
            </a:r>
          </a:p>
          <a:p>
            <a:pPr lvl="1">
              <a:lnSpc>
                <a:spcPct val="88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a:t>As each new </a:t>
            </a:r>
            <a:r>
              <a:rPr lang="en-GB" b="1">
                <a:latin typeface="Courier New" pitchFamily="49" charset="0"/>
              </a:rPr>
              <a:t>.o</a:t>
            </a:r>
            <a:r>
              <a:rPr lang="en-GB"/>
              <a:t> or </a:t>
            </a:r>
            <a:r>
              <a:rPr lang="en-GB" b="1">
                <a:latin typeface="Courier New" pitchFamily="49" charset="0"/>
              </a:rPr>
              <a:t>.a</a:t>
            </a:r>
            <a:r>
              <a:rPr lang="en-GB"/>
              <a:t> file, </a:t>
            </a:r>
            <a:r>
              <a:rPr lang="en-GB" i="1" err="1"/>
              <a:t>obj</a:t>
            </a:r>
            <a:r>
              <a:rPr lang="en-GB"/>
              <a:t>, is encountered, try to resolve each unresolved reference in the list against the symbols defined in </a:t>
            </a:r>
            <a:r>
              <a:rPr lang="en-GB" i="1"/>
              <a:t>obj</a:t>
            </a:r>
            <a:r>
              <a:rPr lang="en-GB"/>
              <a:t>. </a:t>
            </a:r>
          </a:p>
          <a:p>
            <a:pPr lvl="1">
              <a:lnSpc>
                <a:spcPct val="88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a:t>If any entries in the unresolved list at end of scan, then error.</a:t>
            </a:r>
          </a:p>
          <a:p>
            <a:pPr>
              <a:lnSpc>
                <a:spcPct val="83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a:p>
          <a:p>
            <a:pPr>
              <a:lnSpc>
                <a:spcPct val="83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a:t>Problem:</a:t>
            </a:r>
          </a:p>
          <a:p>
            <a:pPr lvl="1">
              <a:lnSpc>
                <a:spcPct val="88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a:t>Command line order matters!</a:t>
            </a:r>
          </a:p>
          <a:p>
            <a:pPr lvl="1">
              <a:lnSpc>
                <a:spcPct val="88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a:t>Moral: put libraries at the end of the command line. </a:t>
            </a:r>
          </a:p>
        </p:txBody>
      </p:sp>
      <p:sp>
        <p:nvSpPr>
          <p:cNvPr id="32771" name="Rectangle 3"/>
          <p:cNvSpPr>
            <a:spLocks noChangeArrowheads="1"/>
          </p:cNvSpPr>
          <p:nvPr/>
        </p:nvSpPr>
        <p:spPr bwMode="auto">
          <a:xfrm>
            <a:off x="990600" y="4995736"/>
            <a:ext cx="6723613" cy="1024064"/>
          </a:xfrm>
          <a:prstGeom prst="rect">
            <a:avLst/>
          </a:prstGeom>
          <a:solidFill>
            <a:srgbClr val="E6E6E6"/>
          </a:solidFill>
          <a:ln w="648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ourier New" pitchFamily="49" charset="0"/>
                <a:ea typeface="msgothic" charset="0"/>
                <a:cs typeface="msgothic" charset="0"/>
              </a:rPr>
              <a:t>unix</a:t>
            </a:r>
            <a:r>
              <a:rPr lang="en-GB" sz="1600" dirty="0">
                <a:latin typeface="Courier New" pitchFamily="49" charset="0"/>
                <a:ea typeface="msgothic" charset="0"/>
                <a:cs typeface="msgothic" charset="0"/>
              </a:rPr>
              <a:t>&gt; </a:t>
            </a:r>
            <a:r>
              <a:rPr lang="en-GB" sz="1600" dirty="0" err="1">
                <a:latin typeface="Courier New" pitchFamily="49" charset="0"/>
                <a:ea typeface="msgothic" charset="0"/>
                <a:cs typeface="msgothic" charset="0"/>
              </a:rPr>
              <a:t>gcc</a:t>
            </a:r>
            <a:r>
              <a:rPr lang="en-GB" sz="1600" dirty="0">
                <a:latin typeface="Courier New" pitchFamily="49" charset="0"/>
                <a:ea typeface="msgothic" charset="0"/>
                <a:cs typeface="msgothic" charset="0"/>
              </a:rPr>
              <a:t> -static -o prog2c -L. -</a:t>
            </a:r>
            <a:r>
              <a:rPr lang="en-GB" sz="1600" dirty="0" err="1">
                <a:latin typeface="Courier New" pitchFamily="49" charset="0"/>
                <a:ea typeface="msgothic" charset="0"/>
                <a:cs typeface="msgothic" charset="0"/>
              </a:rPr>
              <a:t>lvector</a:t>
            </a:r>
            <a:r>
              <a:rPr lang="en-GB" sz="1600" dirty="0">
                <a:latin typeface="Courier New" pitchFamily="49" charset="0"/>
                <a:ea typeface="msgothic" charset="0"/>
                <a:cs typeface="msgothic" charset="0"/>
              </a:rPr>
              <a:t> main2.o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ea typeface="msgothic" charset="0"/>
                <a:cs typeface="msgothic" charset="0"/>
              </a:rPr>
              <a:t>main2.o: In function `main':</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ea typeface="msgothic" charset="0"/>
                <a:cs typeface="msgothic" charset="0"/>
              </a:rPr>
              <a:t>main2.c:(.text+0x19): undefined reference to `</a:t>
            </a:r>
            <a:r>
              <a:rPr lang="en-GB" sz="1600" dirty="0" err="1">
                <a:latin typeface="Courier New" pitchFamily="49" charset="0"/>
                <a:ea typeface="msgothic" charset="0"/>
                <a:cs typeface="msgothic" charset="0"/>
              </a:rPr>
              <a:t>addvec</a:t>
            </a:r>
            <a:r>
              <a:rPr lang="en-GB" sz="1600" dirty="0">
                <a:latin typeface="Courier New" pitchFamily="49" charset="0"/>
                <a:ea typeface="msgothic" charset="0"/>
                <a:cs typeface="msgothic" charset="0"/>
              </a:rPr>
              <a:t>'</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itchFamily="49" charset="0"/>
                <a:ea typeface="msgothic" charset="0"/>
                <a:cs typeface="msgothic" charset="0"/>
              </a:rPr>
              <a:t>collect2: error: </a:t>
            </a:r>
            <a:r>
              <a:rPr lang="en-GB" sz="1600" dirty="0" err="1">
                <a:latin typeface="Courier New" pitchFamily="49" charset="0"/>
                <a:ea typeface="msgothic" charset="0"/>
                <a:cs typeface="msgothic" charset="0"/>
              </a:rPr>
              <a:t>ld</a:t>
            </a:r>
            <a:r>
              <a:rPr lang="en-GB" sz="1600" dirty="0">
                <a:latin typeface="Courier New" pitchFamily="49" charset="0"/>
                <a:ea typeface="msgothic" charset="0"/>
                <a:cs typeface="msgothic" charset="0"/>
              </a:rPr>
              <a:t> returned 1 exit status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idx="4294967295"/>
          </p:nvPr>
        </p:nvSpPr>
        <p:spPr>
          <a:xfrm>
            <a:off x="350838" y="381000"/>
            <a:ext cx="8716962" cy="78263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Modern Solution: Shared Libraries</a:t>
            </a:r>
          </a:p>
        </p:txBody>
      </p:sp>
      <p:sp>
        <p:nvSpPr>
          <p:cNvPr id="34818" name="Rectangle 2"/>
          <p:cNvSpPr>
            <a:spLocks noGrp="1" noChangeArrowheads="1"/>
          </p:cNvSpPr>
          <p:nvPr>
            <p:ph type="body" idx="1"/>
          </p:nvPr>
        </p:nvSpPr>
        <p:spPr>
          <a:xfrm>
            <a:off x="379413" y="1344613"/>
            <a:ext cx="8307387" cy="4979987"/>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Static libraries have the following disadvantages: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Duplication in the stored executables (every function needs </a:t>
            </a:r>
            <a:r>
              <a:rPr lang="en-GB" dirty="0" err="1"/>
              <a:t>libc</a:t>
            </a:r>
            <a:r>
              <a:rPr lang="en-GB" dirty="0"/>
              <a:t>)</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Duplication in the running executables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Minor bug fixes of system libraries require each application to explicitly relink </a:t>
            </a:r>
          </a:p>
          <a:p>
            <a:pPr lvl="2">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Rebuild everything with </a:t>
            </a:r>
            <a:r>
              <a:rPr lang="en-GB" dirty="0" err="1"/>
              <a:t>glibc</a:t>
            </a:r>
            <a:r>
              <a:rPr lang="en-GB" dirty="0"/>
              <a:t>?</a:t>
            </a:r>
          </a:p>
          <a:p>
            <a:pPr lvl="2">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hlinkClick r:id="rId3"/>
              </a:rPr>
              <a:t>https://security.googleblog.com/2016/02/cve-2015-7547-glibc-getaddrinfo-stack.html</a:t>
            </a:r>
            <a:endParaRPr lang="en-GB" dirty="0"/>
          </a:p>
          <a:p>
            <a:pPr marL="0" indent="0">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solidFill>
                <a:srgbClr val="000004"/>
              </a:solidFill>
            </a:endParaRPr>
          </a:p>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solidFill>
                  <a:srgbClr val="000004"/>
                </a:solidFill>
              </a:rPr>
              <a:t>Modern solution: </a:t>
            </a:r>
            <a:r>
              <a:rPr lang="en-GB" dirty="0">
                <a:solidFill>
                  <a:srgbClr val="C00000"/>
                </a:solidFill>
              </a:rPr>
              <a:t>shared libraries </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Object files that contain code and data that are loaded and linked into an application </a:t>
            </a:r>
            <a:r>
              <a:rPr lang="en-GB" i="1" dirty="0"/>
              <a:t>dynamically, </a:t>
            </a:r>
            <a:r>
              <a:rPr lang="en-GB" dirty="0"/>
              <a:t>at either </a:t>
            </a:r>
            <a:r>
              <a:rPr lang="en-GB" i="1" dirty="0"/>
              <a:t>load-time</a:t>
            </a:r>
            <a:r>
              <a:rPr lang="en-GB" dirty="0"/>
              <a:t> or </a:t>
            </a:r>
            <a:r>
              <a:rPr lang="en-GB" i="1" dirty="0"/>
              <a:t>run-time</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Also called: dynamic link libraries, DLLs, </a:t>
            </a:r>
            <a:r>
              <a:rPr lang="en-GB" dirty="0">
                <a:latin typeface="Courier New"/>
                <a:cs typeface="Courier New"/>
              </a:rPr>
              <a:t>.so </a:t>
            </a:r>
            <a:r>
              <a:rPr lang="en-GB" dirty="0"/>
              <a:t>files</a:t>
            </a:r>
          </a:p>
          <a:p>
            <a:pPr lvl="1">
              <a:buFont typeface="Wingdings"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i="1" dirty="0"/>
          </a:p>
          <a:p>
            <a:pPr>
              <a:buFont typeface="Wingdings" charset="2"/>
              <a:buNone/>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i="1"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8">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1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idx="4294967295"/>
          </p:nvPr>
        </p:nvSpPr>
        <p:spPr>
          <a:xfrm>
            <a:off x="404813" y="436562"/>
            <a:ext cx="8716962" cy="78263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Shared Libraries (cont.)</a:t>
            </a:r>
          </a:p>
        </p:txBody>
      </p:sp>
      <p:sp>
        <p:nvSpPr>
          <p:cNvPr id="35842" name="Rectangle 2"/>
          <p:cNvSpPr>
            <a:spLocks noGrp="1" noChangeArrowheads="1"/>
          </p:cNvSpPr>
          <p:nvPr>
            <p:ph type="body" idx="1"/>
          </p:nvPr>
        </p:nvSpPr>
        <p:spPr>
          <a:xfrm>
            <a:off x="396347" y="1295400"/>
            <a:ext cx="8307387" cy="5486400"/>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Dynamic linking can occur when executable is first loaded and run (load-time linking)</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Common case for Linux, handled automatically by the dynamic linker (</a:t>
            </a:r>
            <a:r>
              <a:rPr lang="en-GB" b="1" dirty="0">
                <a:latin typeface="Courier New" pitchFamily="49" charset="0"/>
              </a:rPr>
              <a:t>ld-linux.so</a:t>
            </a:r>
            <a:r>
              <a:rPr lang="en-GB" dirty="0">
                <a:latin typeface="Courier New" pitchFamily="49" charset="0"/>
              </a:rPr>
              <a:t>)</a:t>
            </a:r>
            <a:endParaRPr lang="en-GB" dirty="0"/>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Standard C library (</a:t>
            </a:r>
            <a:r>
              <a:rPr lang="en-GB" b="1" dirty="0">
                <a:latin typeface="Courier New" pitchFamily="49" charset="0"/>
              </a:rPr>
              <a:t>libc.so</a:t>
            </a:r>
            <a:r>
              <a:rPr lang="en-GB" dirty="0"/>
              <a:t>) usually dynamically linked</a:t>
            </a:r>
          </a:p>
          <a:p>
            <a:pPr>
              <a:spcBef>
                <a:spcPts val="180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Dynamic linking can also occur after program has begun </a:t>
            </a:r>
            <a:br>
              <a:rPr lang="en-GB" dirty="0"/>
            </a:br>
            <a:r>
              <a:rPr lang="en-GB" dirty="0"/>
              <a:t>(run-time linking)</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In Linux, this is done by calls to the </a:t>
            </a:r>
            <a:r>
              <a:rPr lang="en-GB" b="1" dirty="0" err="1">
                <a:latin typeface="Courier New" pitchFamily="49" charset="0"/>
              </a:rPr>
              <a:t>dlopen</a:t>
            </a:r>
            <a:r>
              <a:rPr lang="en-GB" b="1" dirty="0">
                <a:latin typeface="Courier New" pitchFamily="49" charset="0"/>
              </a:rPr>
              <a:t>()</a:t>
            </a:r>
            <a:r>
              <a:rPr lang="en-GB" dirty="0"/>
              <a:t> interface</a:t>
            </a:r>
            <a:endParaRPr lang="en-GB" dirty="0">
              <a:latin typeface="Courier New" pitchFamily="49" charset="0"/>
            </a:endParaRPr>
          </a:p>
          <a:p>
            <a:pPr lvl="2">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Distributing software</a:t>
            </a:r>
          </a:p>
          <a:p>
            <a:pPr lvl="2">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High-performance web servers</a:t>
            </a:r>
          </a:p>
          <a:p>
            <a:pPr lvl="2">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Runtime library </a:t>
            </a:r>
            <a:r>
              <a:rPr lang="en-GB" dirty="0" err="1"/>
              <a:t>interpositioning</a:t>
            </a:r>
            <a:endParaRPr lang="en-GB" dirty="0"/>
          </a:p>
          <a:p>
            <a:pPr>
              <a:spcBef>
                <a:spcPts val="1800"/>
              </a:spcBef>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Shared library routines can be shared by multiple processes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More on this when we learn about virtual memory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84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4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84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84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r>
              <a:rPr lang="en-US"/>
              <a:t>Linking</a:t>
            </a:r>
          </a:p>
        </p:txBody>
      </p:sp>
      <p:sp>
        <p:nvSpPr>
          <p:cNvPr id="228355" name="Rectangle 3"/>
          <p:cNvSpPr>
            <a:spLocks noGrp="1" noChangeArrowheads="1"/>
          </p:cNvSpPr>
          <p:nvPr>
            <p:ph type="body" idx="1"/>
          </p:nvPr>
        </p:nvSpPr>
        <p:spPr>
          <a:xfrm>
            <a:off x="404813" y="1219200"/>
            <a:ext cx="7772400" cy="1143000"/>
          </a:xfrm>
          <a:solidFill>
            <a:srgbClr val="E0E0E0"/>
          </a:solidFill>
          <a:ln>
            <a:solidFill>
              <a:srgbClr val="000004"/>
            </a:solidFill>
          </a:ln>
        </p:spPr>
        <p:txBody>
          <a:bodyPr/>
          <a:lstStyle/>
          <a:p>
            <a:r>
              <a:rPr lang="en-US" sz="2000">
                <a:latin typeface="Calibri"/>
                <a:cs typeface="Calibri"/>
              </a:rPr>
              <a:t>Programs are translated and linked using a </a:t>
            </a:r>
            <a:r>
              <a:rPr lang="en-US" sz="2000" i="1">
                <a:latin typeface="Calibri"/>
                <a:cs typeface="Calibri"/>
              </a:rPr>
              <a:t>compiler driver</a:t>
            </a:r>
            <a:r>
              <a:rPr lang="en-US" sz="2000">
                <a:latin typeface="Calibri"/>
                <a:cs typeface="Calibri"/>
              </a:rPr>
              <a:t>:</a:t>
            </a:r>
          </a:p>
          <a:p>
            <a:pPr lvl="1"/>
            <a:r>
              <a:rPr lang="en-US" sz="1800" err="1">
                <a:latin typeface="Courier New" charset="0"/>
              </a:rPr>
              <a:t>linux</a:t>
            </a:r>
            <a:r>
              <a:rPr lang="en-US" sz="1800">
                <a:latin typeface="Courier New" charset="0"/>
              </a:rPr>
              <a:t>&gt; </a:t>
            </a:r>
            <a:r>
              <a:rPr lang="en-US" sz="1800" i="1" err="1">
                <a:latin typeface="Courier New" charset="0"/>
              </a:rPr>
              <a:t>gcc</a:t>
            </a:r>
            <a:r>
              <a:rPr lang="en-US" sz="1800" i="1">
                <a:latin typeface="Courier New" charset="0"/>
              </a:rPr>
              <a:t> -</a:t>
            </a:r>
            <a:r>
              <a:rPr lang="en-US" sz="1800" i="1" err="1">
                <a:latin typeface="Courier New" charset="0"/>
              </a:rPr>
              <a:t>Og</a:t>
            </a:r>
            <a:r>
              <a:rPr lang="en-US" sz="1800" i="1">
                <a:latin typeface="Courier New" charset="0"/>
              </a:rPr>
              <a:t> -o </a:t>
            </a:r>
            <a:r>
              <a:rPr lang="en-US" sz="1800" i="1" err="1">
                <a:latin typeface="Courier New" charset="0"/>
              </a:rPr>
              <a:t>prog</a:t>
            </a:r>
            <a:r>
              <a:rPr lang="en-US" sz="1800" i="1">
                <a:latin typeface="Courier New" charset="0"/>
              </a:rPr>
              <a:t> </a:t>
            </a:r>
            <a:r>
              <a:rPr lang="en-US" sz="1800" i="1" err="1">
                <a:latin typeface="Courier New" charset="0"/>
              </a:rPr>
              <a:t>main.c</a:t>
            </a:r>
            <a:r>
              <a:rPr lang="en-US" sz="1800" i="1">
                <a:latin typeface="Courier New" charset="0"/>
              </a:rPr>
              <a:t> </a:t>
            </a:r>
            <a:r>
              <a:rPr lang="en-US" sz="1800" i="1" err="1">
                <a:latin typeface="Courier New" charset="0"/>
              </a:rPr>
              <a:t>sum.c</a:t>
            </a:r>
            <a:endParaRPr lang="en-US" sz="1800" i="1">
              <a:latin typeface="Courier New" charset="0"/>
            </a:endParaRPr>
          </a:p>
          <a:p>
            <a:pPr lvl="1"/>
            <a:r>
              <a:rPr lang="en-US" sz="1800" err="1">
                <a:latin typeface="Courier New" charset="0"/>
              </a:rPr>
              <a:t>linux</a:t>
            </a:r>
            <a:r>
              <a:rPr lang="en-US" sz="1800">
                <a:latin typeface="Courier New" charset="0"/>
              </a:rPr>
              <a:t>&gt; </a:t>
            </a:r>
            <a:r>
              <a:rPr lang="en-US" sz="1800" i="1">
                <a:latin typeface="Courier New" charset="0"/>
              </a:rPr>
              <a:t>./</a:t>
            </a:r>
            <a:r>
              <a:rPr lang="en-US" sz="1800" i="1" err="1">
                <a:latin typeface="Courier New" charset="0"/>
              </a:rPr>
              <a:t>prog</a:t>
            </a:r>
            <a:endParaRPr lang="en-US" sz="1800" i="1">
              <a:latin typeface="Courier New" charset="0"/>
            </a:endParaRPr>
          </a:p>
        </p:txBody>
      </p:sp>
      <p:sp>
        <p:nvSpPr>
          <p:cNvPr id="228356" name="Line 4"/>
          <p:cNvSpPr>
            <a:spLocks noChangeShapeType="1"/>
          </p:cNvSpPr>
          <p:nvPr/>
        </p:nvSpPr>
        <p:spPr bwMode="auto">
          <a:xfrm>
            <a:off x="2667000" y="3040063"/>
            <a:ext cx="0" cy="381000"/>
          </a:xfrm>
          <a:prstGeom prst="line">
            <a:avLst/>
          </a:prstGeom>
          <a:noFill/>
          <a:ln w="28575">
            <a:solidFill>
              <a:schemeClr val="tx1"/>
            </a:solidFill>
            <a:round/>
            <a:headEnd/>
            <a:tailEnd type="triangle" w="med" len="med"/>
          </a:ln>
          <a:effectLst/>
        </p:spPr>
        <p:txBody>
          <a:bodyPr lIns="90487" tIns="44450" rIns="90487" bIns="44450">
            <a:prstTxWarp prst="textNoShape">
              <a:avLst/>
            </a:prstTxWarp>
            <a:spAutoFit/>
          </a:bodyPr>
          <a:lstStyle/>
          <a:p>
            <a:endParaRPr lang="en-US" sz="1800"/>
          </a:p>
        </p:txBody>
      </p:sp>
      <p:sp>
        <p:nvSpPr>
          <p:cNvPr id="228357" name="Rectangle 5"/>
          <p:cNvSpPr>
            <a:spLocks noChangeArrowheads="1"/>
          </p:cNvSpPr>
          <p:nvPr/>
        </p:nvSpPr>
        <p:spPr bwMode="auto">
          <a:xfrm>
            <a:off x="2057400" y="5097463"/>
            <a:ext cx="2971800" cy="366767"/>
          </a:xfrm>
          <a:prstGeom prst="rect">
            <a:avLst/>
          </a:prstGeom>
          <a:solidFill>
            <a:srgbClr val="DEDFF5"/>
          </a:solidFill>
          <a:ln w="28575">
            <a:solidFill>
              <a:schemeClr val="tx1"/>
            </a:solidFill>
            <a:miter lim="800000"/>
            <a:headEnd/>
            <a:tailEnd/>
          </a:ln>
          <a:effectLst/>
        </p:spPr>
        <p:txBody>
          <a:bodyPr lIns="90487" tIns="44450" rIns="90487" bIns="44450">
            <a:prstTxWarp prst="textNoShape">
              <a:avLst/>
            </a:prstTxWarp>
            <a:spAutoFit/>
          </a:bodyPr>
          <a:lstStyle/>
          <a:p>
            <a:pPr algn="ctr"/>
            <a:r>
              <a:rPr lang="en-US" sz="1800">
                <a:latin typeface="Calibri"/>
                <a:cs typeface="Calibri"/>
              </a:rPr>
              <a:t>Linker (ld)</a:t>
            </a:r>
          </a:p>
        </p:txBody>
      </p:sp>
      <p:sp>
        <p:nvSpPr>
          <p:cNvPr id="228358" name="Rectangle 6"/>
          <p:cNvSpPr>
            <a:spLocks noChangeArrowheads="1"/>
          </p:cNvSpPr>
          <p:nvPr/>
        </p:nvSpPr>
        <p:spPr bwMode="auto">
          <a:xfrm>
            <a:off x="1828800" y="3409950"/>
            <a:ext cx="1752600" cy="666750"/>
          </a:xfrm>
          <a:prstGeom prst="rect">
            <a:avLst/>
          </a:prstGeom>
          <a:solidFill>
            <a:srgbClr val="DEDFF5"/>
          </a:solidFill>
          <a:ln w="28575">
            <a:solidFill>
              <a:schemeClr val="tx1"/>
            </a:solidFill>
            <a:miter lim="800000"/>
            <a:headEnd/>
            <a:tailEnd/>
          </a:ln>
          <a:effectLst/>
        </p:spPr>
        <p:txBody>
          <a:bodyPr lIns="90487" tIns="44450" rIns="90487" bIns="44450">
            <a:prstTxWarp prst="textNoShape">
              <a:avLst/>
            </a:prstTxWarp>
            <a:spAutoFit/>
          </a:bodyPr>
          <a:lstStyle/>
          <a:p>
            <a:pPr algn="ctr"/>
            <a:r>
              <a:rPr lang="en-US" sz="1800">
                <a:latin typeface="Calibri"/>
                <a:cs typeface="Calibri"/>
              </a:rPr>
              <a:t>Translators</a:t>
            </a:r>
          </a:p>
          <a:p>
            <a:pPr algn="ctr"/>
            <a:r>
              <a:rPr lang="en-US" sz="1800">
                <a:latin typeface="Calibri"/>
                <a:cs typeface="Calibri"/>
              </a:rPr>
              <a:t>(</a:t>
            </a:r>
            <a:r>
              <a:rPr lang="en-US" sz="1800" err="1">
                <a:latin typeface="Calibri"/>
                <a:cs typeface="Calibri"/>
              </a:rPr>
              <a:t>cpp</a:t>
            </a:r>
            <a:r>
              <a:rPr lang="en-US" sz="1800">
                <a:latin typeface="Calibri"/>
                <a:cs typeface="Calibri"/>
              </a:rPr>
              <a:t>, cc1, as)</a:t>
            </a:r>
          </a:p>
        </p:txBody>
      </p:sp>
      <p:sp>
        <p:nvSpPr>
          <p:cNvPr id="228359" name="Text Box 7"/>
          <p:cNvSpPr txBox="1">
            <a:spLocks noChangeArrowheads="1"/>
          </p:cNvSpPr>
          <p:nvPr/>
        </p:nvSpPr>
        <p:spPr bwMode="auto">
          <a:xfrm>
            <a:off x="2133600" y="2667000"/>
            <a:ext cx="1015798" cy="369332"/>
          </a:xfrm>
          <a:prstGeom prst="rect">
            <a:avLst/>
          </a:prstGeom>
          <a:noFill/>
          <a:ln w="25400">
            <a:noFill/>
            <a:miter lim="800000"/>
            <a:headEnd/>
            <a:tailEnd/>
          </a:ln>
          <a:effectLst/>
        </p:spPr>
        <p:txBody>
          <a:bodyPr wrap="none">
            <a:prstTxWarp prst="textNoShape">
              <a:avLst/>
            </a:prstTxWarp>
            <a:spAutoFit/>
          </a:bodyPr>
          <a:lstStyle/>
          <a:p>
            <a:r>
              <a:rPr lang="en-US" sz="1800" err="1">
                <a:latin typeface="Courier New"/>
                <a:cs typeface="Courier New"/>
              </a:rPr>
              <a:t>main.c</a:t>
            </a:r>
            <a:endParaRPr lang="en-US" sz="1800">
              <a:latin typeface="Courier New"/>
              <a:cs typeface="Courier New"/>
            </a:endParaRPr>
          </a:p>
        </p:txBody>
      </p:sp>
      <p:sp>
        <p:nvSpPr>
          <p:cNvPr id="228360" name="Text Box 8"/>
          <p:cNvSpPr txBox="1">
            <a:spLocks noChangeArrowheads="1"/>
          </p:cNvSpPr>
          <p:nvPr/>
        </p:nvSpPr>
        <p:spPr bwMode="auto">
          <a:xfrm>
            <a:off x="2268538" y="4343400"/>
            <a:ext cx="1015798" cy="369332"/>
          </a:xfrm>
          <a:prstGeom prst="rect">
            <a:avLst/>
          </a:prstGeom>
          <a:noFill/>
          <a:ln w="25400">
            <a:noFill/>
            <a:miter lim="800000"/>
            <a:headEnd/>
            <a:tailEnd/>
          </a:ln>
          <a:effectLst/>
        </p:spPr>
        <p:txBody>
          <a:bodyPr wrap="none">
            <a:prstTxWarp prst="textNoShape">
              <a:avLst/>
            </a:prstTxWarp>
            <a:spAutoFit/>
          </a:bodyPr>
          <a:lstStyle/>
          <a:p>
            <a:r>
              <a:rPr lang="en-US" sz="1800">
                <a:latin typeface="Courier New"/>
                <a:cs typeface="Courier New"/>
              </a:rPr>
              <a:t>main.o</a:t>
            </a:r>
          </a:p>
        </p:txBody>
      </p:sp>
      <p:sp>
        <p:nvSpPr>
          <p:cNvPr id="228361" name="Rectangle 9"/>
          <p:cNvSpPr>
            <a:spLocks noChangeArrowheads="1"/>
          </p:cNvSpPr>
          <p:nvPr/>
        </p:nvSpPr>
        <p:spPr bwMode="auto">
          <a:xfrm>
            <a:off x="3733800" y="3409950"/>
            <a:ext cx="1797050" cy="666750"/>
          </a:xfrm>
          <a:prstGeom prst="rect">
            <a:avLst/>
          </a:prstGeom>
          <a:solidFill>
            <a:srgbClr val="DEDFF5"/>
          </a:solidFill>
          <a:ln w="28575">
            <a:solidFill>
              <a:schemeClr val="tx1"/>
            </a:solidFill>
            <a:miter lim="800000"/>
            <a:headEnd/>
            <a:tailEnd/>
          </a:ln>
          <a:effectLst/>
        </p:spPr>
        <p:txBody>
          <a:bodyPr lIns="90487" tIns="44450" rIns="90487" bIns="44450">
            <a:prstTxWarp prst="textNoShape">
              <a:avLst/>
            </a:prstTxWarp>
            <a:spAutoFit/>
          </a:bodyPr>
          <a:lstStyle/>
          <a:p>
            <a:pPr algn="ctr"/>
            <a:r>
              <a:rPr lang="en-US" sz="1800">
                <a:latin typeface="Calibri"/>
                <a:cs typeface="Calibri"/>
              </a:rPr>
              <a:t>Translators</a:t>
            </a:r>
          </a:p>
          <a:p>
            <a:pPr algn="ctr"/>
            <a:r>
              <a:rPr lang="en-US" sz="1800">
                <a:latin typeface="Calibri"/>
                <a:cs typeface="Calibri"/>
              </a:rPr>
              <a:t>(</a:t>
            </a:r>
            <a:r>
              <a:rPr lang="en-US" sz="1800" err="1">
                <a:latin typeface="Calibri"/>
                <a:cs typeface="Calibri"/>
              </a:rPr>
              <a:t>cpp</a:t>
            </a:r>
            <a:r>
              <a:rPr lang="en-US" sz="1800">
                <a:latin typeface="Calibri"/>
                <a:cs typeface="Calibri"/>
              </a:rPr>
              <a:t>, cc1, as)</a:t>
            </a:r>
          </a:p>
        </p:txBody>
      </p:sp>
      <p:sp>
        <p:nvSpPr>
          <p:cNvPr id="228362" name="Text Box 10"/>
          <p:cNvSpPr txBox="1">
            <a:spLocks noChangeArrowheads="1"/>
          </p:cNvSpPr>
          <p:nvPr/>
        </p:nvSpPr>
        <p:spPr bwMode="auto">
          <a:xfrm>
            <a:off x="4191000" y="2667000"/>
            <a:ext cx="877276" cy="369332"/>
          </a:xfrm>
          <a:prstGeom prst="rect">
            <a:avLst/>
          </a:prstGeom>
          <a:noFill/>
          <a:ln w="25400">
            <a:noFill/>
            <a:miter lim="800000"/>
            <a:headEnd/>
            <a:tailEnd/>
          </a:ln>
          <a:effectLst/>
        </p:spPr>
        <p:txBody>
          <a:bodyPr wrap="none">
            <a:prstTxWarp prst="textNoShape">
              <a:avLst/>
            </a:prstTxWarp>
            <a:spAutoFit/>
          </a:bodyPr>
          <a:lstStyle/>
          <a:p>
            <a:r>
              <a:rPr lang="en-US" sz="1800" err="1">
                <a:latin typeface="Courier New"/>
                <a:cs typeface="Courier New"/>
              </a:rPr>
              <a:t>sum.c</a:t>
            </a:r>
            <a:endParaRPr lang="en-US" sz="1800">
              <a:latin typeface="Courier New"/>
              <a:cs typeface="Courier New"/>
            </a:endParaRPr>
          </a:p>
        </p:txBody>
      </p:sp>
      <p:sp>
        <p:nvSpPr>
          <p:cNvPr id="228363" name="Text Box 11"/>
          <p:cNvSpPr txBox="1">
            <a:spLocks noChangeArrowheads="1"/>
          </p:cNvSpPr>
          <p:nvPr/>
        </p:nvSpPr>
        <p:spPr bwMode="auto">
          <a:xfrm>
            <a:off x="4268300" y="4343400"/>
            <a:ext cx="877276" cy="369332"/>
          </a:xfrm>
          <a:prstGeom prst="rect">
            <a:avLst/>
          </a:prstGeom>
          <a:noFill/>
          <a:ln w="25400">
            <a:noFill/>
            <a:miter lim="800000"/>
            <a:headEnd/>
            <a:tailEnd/>
          </a:ln>
          <a:effectLst/>
        </p:spPr>
        <p:txBody>
          <a:bodyPr wrap="none">
            <a:prstTxWarp prst="textNoShape">
              <a:avLst/>
            </a:prstTxWarp>
            <a:spAutoFit/>
          </a:bodyPr>
          <a:lstStyle/>
          <a:p>
            <a:pPr algn="ctr"/>
            <a:r>
              <a:rPr lang="en-US" sz="1800" err="1">
                <a:latin typeface="Courier New"/>
                <a:cs typeface="Courier New"/>
              </a:rPr>
              <a:t>sum.o</a:t>
            </a:r>
            <a:endParaRPr lang="en-US" sz="1800">
              <a:latin typeface="Courier New"/>
              <a:cs typeface="Courier New"/>
            </a:endParaRPr>
          </a:p>
        </p:txBody>
      </p:sp>
      <p:sp>
        <p:nvSpPr>
          <p:cNvPr id="228364" name="Text Box 12"/>
          <p:cNvSpPr txBox="1">
            <a:spLocks noChangeArrowheads="1"/>
          </p:cNvSpPr>
          <p:nvPr/>
        </p:nvSpPr>
        <p:spPr bwMode="auto">
          <a:xfrm>
            <a:off x="3200400" y="5789613"/>
            <a:ext cx="738754" cy="369332"/>
          </a:xfrm>
          <a:prstGeom prst="rect">
            <a:avLst/>
          </a:prstGeom>
          <a:noFill/>
          <a:ln w="25400">
            <a:noFill/>
            <a:miter lim="800000"/>
            <a:headEnd/>
            <a:tailEnd/>
          </a:ln>
          <a:effectLst/>
        </p:spPr>
        <p:txBody>
          <a:bodyPr wrap="none">
            <a:prstTxWarp prst="textNoShape">
              <a:avLst/>
            </a:prstTxWarp>
            <a:spAutoFit/>
          </a:bodyPr>
          <a:lstStyle/>
          <a:p>
            <a:r>
              <a:rPr lang="en-US" sz="1800" err="1">
                <a:latin typeface="Courier New"/>
                <a:cs typeface="Courier New"/>
              </a:rPr>
              <a:t>prog</a:t>
            </a:r>
            <a:endParaRPr lang="en-US" sz="1800">
              <a:latin typeface="Courier New"/>
              <a:cs typeface="Courier New"/>
            </a:endParaRPr>
          </a:p>
        </p:txBody>
      </p:sp>
      <p:sp>
        <p:nvSpPr>
          <p:cNvPr id="228365" name="Line 13"/>
          <p:cNvSpPr>
            <a:spLocks noChangeShapeType="1"/>
          </p:cNvSpPr>
          <p:nvPr/>
        </p:nvSpPr>
        <p:spPr bwMode="auto">
          <a:xfrm>
            <a:off x="4659313" y="3040063"/>
            <a:ext cx="0" cy="381000"/>
          </a:xfrm>
          <a:prstGeom prst="line">
            <a:avLst/>
          </a:prstGeom>
          <a:noFill/>
          <a:ln w="28575">
            <a:solidFill>
              <a:schemeClr val="tx1"/>
            </a:solidFill>
            <a:round/>
            <a:headEnd/>
            <a:tailEnd type="triangle" w="med" len="med"/>
          </a:ln>
          <a:effectLst/>
        </p:spPr>
        <p:txBody>
          <a:bodyPr lIns="90487" tIns="44450" rIns="90487" bIns="44450">
            <a:prstTxWarp prst="textNoShape">
              <a:avLst/>
            </a:prstTxWarp>
            <a:spAutoFit/>
          </a:bodyPr>
          <a:lstStyle/>
          <a:p>
            <a:endParaRPr lang="en-US" sz="1800"/>
          </a:p>
        </p:txBody>
      </p:sp>
      <p:sp>
        <p:nvSpPr>
          <p:cNvPr id="228366" name="Line 14"/>
          <p:cNvSpPr>
            <a:spLocks noChangeShapeType="1"/>
          </p:cNvSpPr>
          <p:nvPr/>
        </p:nvSpPr>
        <p:spPr bwMode="auto">
          <a:xfrm>
            <a:off x="2667000" y="4106863"/>
            <a:ext cx="0" cy="381000"/>
          </a:xfrm>
          <a:prstGeom prst="line">
            <a:avLst/>
          </a:prstGeom>
          <a:noFill/>
          <a:ln w="28575">
            <a:solidFill>
              <a:schemeClr val="tx1"/>
            </a:solidFill>
            <a:round/>
            <a:headEnd/>
            <a:tailEnd type="triangle" w="med" len="med"/>
          </a:ln>
          <a:effectLst/>
        </p:spPr>
        <p:txBody>
          <a:bodyPr lIns="90487" tIns="44450" rIns="90487" bIns="44450">
            <a:prstTxWarp prst="textNoShape">
              <a:avLst/>
            </a:prstTxWarp>
            <a:spAutoFit/>
          </a:bodyPr>
          <a:lstStyle/>
          <a:p>
            <a:endParaRPr lang="en-US" sz="1800"/>
          </a:p>
        </p:txBody>
      </p:sp>
      <p:sp>
        <p:nvSpPr>
          <p:cNvPr id="228367" name="Line 15"/>
          <p:cNvSpPr>
            <a:spLocks noChangeShapeType="1"/>
          </p:cNvSpPr>
          <p:nvPr/>
        </p:nvSpPr>
        <p:spPr bwMode="auto">
          <a:xfrm>
            <a:off x="4659313" y="4106863"/>
            <a:ext cx="0" cy="381000"/>
          </a:xfrm>
          <a:prstGeom prst="line">
            <a:avLst/>
          </a:prstGeom>
          <a:noFill/>
          <a:ln w="28575">
            <a:solidFill>
              <a:schemeClr val="tx1"/>
            </a:solidFill>
            <a:round/>
            <a:headEnd/>
            <a:tailEnd type="triangle" w="med" len="med"/>
          </a:ln>
          <a:effectLst/>
        </p:spPr>
        <p:txBody>
          <a:bodyPr lIns="90487" tIns="44450" rIns="90487" bIns="44450">
            <a:prstTxWarp prst="textNoShape">
              <a:avLst/>
            </a:prstTxWarp>
            <a:spAutoFit/>
          </a:bodyPr>
          <a:lstStyle/>
          <a:p>
            <a:endParaRPr lang="en-US" sz="1800"/>
          </a:p>
        </p:txBody>
      </p:sp>
      <p:sp>
        <p:nvSpPr>
          <p:cNvPr id="228368" name="Line 16"/>
          <p:cNvSpPr>
            <a:spLocks noChangeShapeType="1"/>
          </p:cNvSpPr>
          <p:nvPr/>
        </p:nvSpPr>
        <p:spPr bwMode="auto">
          <a:xfrm>
            <a:off x="4659313" y="4716463"/>
            <a:ext cx="0" cy="381000"/>
          </a:xfrm>
          <a:prstGeom prst="line">
            <a:avLst/>
          </a:prstGeom>
          <a:noFill/>
          <a:ln w="28575">
            <a:solidFill>
              <a:schemeClr val="tx1"/>
            </a:solidFill>
            <a:round/>
            <a:headEnd/>
            <a:tailEnd type="triangle" w="med" len="med"/>
          </a:ln>
          <a:effectLst/>
        </p:spPr>
        <p:txBody>
          <a:bodyPr lIns="90487" tIns="44450" rIns="90487" bIns="44450">
            <a:prstTxWarp prst="textNoShape">
              <a:avLst/>
            </a:prstTxWarp>
            <a:spAutoFit/>
          </a:bodyPr>
          <a:lstStyle/>
          <a:p>
            <a:endParaRPr lang="en-US" sz="1800"/>
          </a:p>
        </p:txBody>
      </p:sp>
      <p:sp>
        <p:nvSpPr>
          <p:cNvPr id="228369" name="Line 17"/>
          <p:cNvSpPr>
            <a:spLocks noChangeShapeType="1"/>
          </p:cNvSpPr>
          <p:nvPr/>
        </p:nvSpPr>
        <p:spPr bwMode="auto">
          <a:xfrm>
            <a:off x="3559175" y="5489575"/>
            <a:ext cx="0" cy="381000"/>
          </a:xfrm>
          <a:prstGeom prst="line">
            <a:avLst/>
          </a:prstGeom>
          <a:noFill/>
          <a:ln w="28575">
            <a:solidFill>
              <a:schemeClr val="tx1"/>
            </a:solidFill>
            <a:round/>
            <a:headEnd/>
            <a:tailEnd type="triangle" w="med" len="med"/>
          </a:ln>
          <a:effectLst/>
        </p:spPr>
        <p:txBody>
          <a:bodyPr lIns="90487" tIns="44450" rIns="90487" bIns="44450">
            <a:prstTxWarp prst="textNoShape">
              <a:avLst/>
            </a:prstTxWarp>
            <a:spAutoFit/>
          </a:bodyPr>
          <a:lstStyle/>
          <a:p>
            <a:endParaRPr lang="en-US" sz="1800"/>
          </a:p>
        </p:txBody>
      </p:sp>
      <p:sp>
        <p:nvSpPr>
          <p:cNvPr id="228370" name="Line 18"/>
          <p:cNvSpPr>
            <a:spLocks noChangeShapeType="1"/>
          </p:cNvSpPr>
          <p:nvPr/>
        </p:nvSpPr>
        <p:spPr bwMode="auto">
          <a:xfrm>
            <a:off x="2667000" y="4716463"/>
            <a:ext cx="0" cy="381000"/>
          </a:xfrm>
          <a:prstGeom prst="line">
            <a:avLst/>
          </a:prstGeom>
          <a:noFill/>
          <a:ln w="28575">
            <a:solidFill>
              <a:schemeClr val="tx1"/>
            </a:solidFill>
            <a:round/>
            <a:headEnd/>
            <a:tailEnd type="triangle" w="med" len="med"/>
          </a:ln>
          <a:effectLst/>
        </p:spPr>
        <p:txBody>
          <a:bodyPr lIns="90487" tIns="44450" rIns="90487" bIns="44450">
            <a:prstTxWarp prst="textNoShape">
              <a:avLst/>
            </a:prstTxWarp>
            <a:spAutoFit/>
          </a:bodyPr>
          <a:lstStyle/>
          <a:p>
            <a:endParaRPr lang="en-US" sz="1800"/>
          </a:p>
        </p:txBody>
      </p:sp>
      <p:sp>
        <p:nvSpPr>
          <p:cNvPr id="228371" name="Text Box 19"/>
          <p:cNvSpPr txBox="1">
            <a:spLocks noChangeArrowheads="1"/>
          </p:cNvSpPr>
          <p:nvPr/>
        </p:nvSpPr>
        <p:spPr bwMode="auto">
          <a:xfrm>
            <a:off x="5683250" y="2719388"/>
            <a:ext cx="1321145" cy="369332"/>
          </a:xfrm>
          <a:prstGeom prst="rect">
            <a:avLst/>
          </a:prstGeom>
          <a:noFill/>
          <a:ln w="25400">
            <a:noFill/>
            <a:miter lim="800000"/>
            <a:headEnd/>
            <a:tailEnd/>
          </a:ln>
          <a:effectLst/>
        </p:spPr>
        <p:txBody>
          <a:bodyPr wrap="none">
            <a:prstTxWarp prst="textNoShape">
              <a:avLst/>
            </a:prstTxWarp>
            <a:spAutoFit/>
          </a:bodyPr>
          <a:lstStyle/>
          <a:p>
            <a:r>
              <a:rPr lang="en-US" sz="1800" i="1">
                <a:solidFill>
                  <a:srgbClr val="C00000"/>
                </a:solidFill>
                <a:latin typeface="Calibri"/>
                <a:cs typeface="Calibri"/>
              </a:rPr>
              <a:t>Source files</a:t>
            </a:r>
          </a:p>
        </p:txBody>
      </p:sp>
      <p:sp>
        <p:nvSpPr>
          <p:cNvPr id="228372" name="Text Box 20"/>
          <p:cNvSpPr txBox="1">
            <a:spLocks noChangeArrowheads="1"/>
          </p:cNvSpPr>
          <p:nvPr/>
        </p:nvSpPr>
        <p:spPr bwMode="auto">
          <a:xfrm>
            <a:off x="5619750" y="4264025"/>
            <a:ext cx="2404637" cy="646331"/>
          </a:xfrm>
          <a:prstGeom prst="rect">
            <a:avLst/>
          </a:prstGeom>
          <a:noFill/>
          <a:ln w="25400">
            <a:noFill/>
            <a:miter lim="800000"/>
            <a:headEnd/>
            <a:tailEnd/>
          </a:ln>
          <a:effectLst/>
        </p:spPr>
        <p:txBody>
          <a:bodyPr wrap="none">
            <a:prstTxWarp prst="textNoShape">
              <a:avLst/>
            </a:prstTxWarp>
            <a:spAutoFit/>
          </a:bodyPr>
          <a:lstStyle/>
          <a:p>
            <a:r>
              <a:rPr lang="en-US" sz="1800" i="1">
                <a:solidFill>
                  <a:srgbClr val="C00000"/>
                </a:solidFill>
                <a:latin typeface="Calibri"/>
                <a:cs typeface="Calibri"/>
              </a:rPr>
              <a:t>Separately compiled</a:t>
            </a:r>
          </a:p>
          <a:p>
            <a:r>
              <a:rPr lang="en-US" sz="1800" i="1" u="sng">
                <a:solidFill>
                  <a:srgbClr val="C00000"/>
                </a:solidFill>
                <a:latin typeface="Calibri"/>
                <a:cs typeface="Calibri"/>
              </a:rPr>
              <a:t>relocatable</a:t>
            </a:r>
            <a:r>
              <a:rPr lang="en-US" sz="1800" i="1">
                <a:solidFill>
                  <a:srgbClr val="C00000"/>
                </a:solidFill>
                <a:latin typeface="Calibri"/>
                <a:cs typeface="Calibri"/>
              </a:rPr>
              <a:t> object files</a:t>
            </a:r>
          </a:p>
        </p:txBody>
      </p:sp>
      <p:sp>
        <p:nvSpPr>
          <p:cNvPr id="228373" name="Text Box 21"/>
          <p:cNvSpPr txBox="1">
            <a:spLocks noChangeArrowheads="1"/>
          </p:cNvSpPr>
          <p:nvPr/>
        </p:nvSpPr>
        <p:spPr bwMode="auto">
          <a:xfrm>
            <a:off x="3999592" y="5607050"/>
            <a:ext cx="4077608" cy="923330"/>
          </a:xfrm>
          <a:prstGeom prst="rect">
            <a:avLst/>
          </a:prstGeom>
          <a:noFill/>
          <a:ln w="25400">
            <a:noFill/>
            <a:miter lim="800000"/>
            <a:headEnd/>
            <a:tailEnd/>
          </a:ln>
          <a:effectLst/>
        </p:spPr>
        <p:txBody>
          <a:bodyPr wrap="none">
            <a:prstTxWarp prst="textNoShape">
              <a:avLst/>
            </a:prstTxWarp>
            <a:spAutoFit/>
          </a:bodyPr>
          <a:lstStyle/>
          <a:p>
            <a:r>
              <a:rPr lang="en-US" sz="1800" i="1">
                <a:solidFill>
                  <a:srgbClr val="C00000"/>
                </a:solidFill>
                <a:latin typeface="Calibri"/>
                <a:cs typeface="Calibri"/>
              </a:rPr>
              <a:t>Fully linked </a:t>
            </a:r>
            <a:r>
              <a:rPr lang="en-US" sz="1800" i="1" u="sng">
                <a:solidFill>
                  <a:srgbClr val="C00000"/>
                </a:solidFill>
                <a:latin typeface="Calibri"/>
                <a:cs typeface="Calibri"/>
              </a:rPr>
              <a:t>executable</a:t>
            </a:r>
            <a:r>
              <a:rPr lang="en-US" sz="1800" i="1">
                <a:solidFill>
                  <a:srgbClr val="C00000"/>
                </a:solidFill>
                <a:latin typeface="Calibri"/>
                <a:cs typeface="Calibri"/>
              </a:rPr>
              <a:t> object file</a:t>
            </a:r>
          </a:p>
          <a:p>
            <a:r>
              <a:rPr lang="en-US" sz="1800" i="1">
                <a:solidFill>
                  <a:srgbClr val="C00000"/>
                </a:solidFill>
                <a:latin typeface="Calibri"/>
                <a:cs typeface="Calibri"/>
              </a:rPr>
              <a:t>(contains code and data for all functions</a:t>
            </a:r>
          </a:p>
          <a:p>
            <a:r>
              <a:rPr lang="en-US" sz="1800" i="1">
                <a:solidFill>
                  <a:srgbClr val="C00000"/>
                </a:solidFill>
                <a:latin typeface="Calibri"/>
                <a:cs typeface="Calibri"/>
              </a:rPr>
              <a:t>defined in </a:t>
            </a:r>
            <a:r>
              <a:rPr lang="en-US" sz="1800" i="1" err="1">
                <a:solidFill>
                  <a:srgbClr val="C00000"/>
                </a:solidFill>
                <a:latin typeface="Courier New"/>
                <a:cs typeface="Courier New"/>
              </a:rPr>
              <a:t>main.c</a:t>
            </a:r>
            <a:r>
              <a:rPr lang="en-US" sz="1800" i="1">
                <a:solidFill>
                  <a:srgbClr val="C00000"/>
                </a:solidFill>
                <a:latin typeface="Courier New"/>
                <a:cs typeface="Courier New"/>
              </a:rPr>
              <a:t> </a:t>
            </a:r>
            <a:r>
              <a:rPr lang="en-US" sz="1800" i="1">
                <a:solidFill>
                  <a:srgbClr val="C00000"/>
                </a:solidFill>
                <a:latin typeface="Calibri"/>
                <a:cs typeface="Calibri"/>
              </a:rPr>
              <a:t>and</a:t>
            </a:r>
            <a:r>
              <a:rPr lang="en-US" sz="1800" i="1">
                <a:solidFill>
                  <a:srgbClr val="C00000"/>
                </a:solidFill>
                <a:latin typeface="Courier New"/>
                <a:cs typeface="Courier New"/>
              </a:rPr>
              <a:t> </a:t>
            </a:r>
            <a:r>
              <a:rPr lang="en-US" sz="1800" i="1" err="1">
                <a:solidFill>
                  <a:srgbClr val="C00000"/>
                </a:solidFill>
                <a:latin typeface="Courier New"/>
                <a:cs typeface="Courier New"/>
              </a:rPr>
              <a:t>sum.c</a:t>
            </a:r>
            <a:r>
              <a:rPr lang="en-US" sz="1800" i="1">
                <a:solidFill>
                  <a:srgbClr val="C00000"/>
                </a:solidFill>
                <a:latin typeface="Calibri"/>
                <a:cs typeface="Calibri"/>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83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83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8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71" grpId="0"/>
      <p:bldP spid="228372" grpId="0"/>
      <p:bldP spid="22837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dynamic libraries are required?</a:t>
            </a:r>
          </a:p>
        </p:txBody>
      </p:sp>
      <p:sp>
        <p:nvSpPr>
          <p:cNvPr id="3" name="Content Placeholder 2"/>
          <p:cNvSpPr>
            <a:spLocks noGrp="1"/>
          </p:cNvSpPr>
          <p:nvPr>
            <p:ph idx="1"/>
          </p:nvPr>
        </p:nvSpPr>
        <p:spPr/>
        <p:txBody>
          <a:bodyPr/>
          <a:lstStyle/>
          <a:p>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interp</a:t>
            </a:r>
            <a:r>
              <a:rPr lang="en-US" dirty="0"/>
              <a:t> section</a:t>
            </a:r>
          </a:p>
          <a:p>
            <a:pPr lvl="1"/>
            <a:r>
              <a:rPr lang="en-US" dirty="0"/>
              <a:t>Specifies the dynamic linker to use (i.e., </a:t>
            </a:r>
            <a:r>
              <a:rPr lang="en-GB" b="1" dirty="0" err="1">
                <a:latin typeface="Courier New" pitchFamily="49" charset="0"/>
              </a:rPr>
              <a:t>ld-linux.so</a:t>
            </a:r>
            <a:r>
              <a:rPr lang="en-US" dirty="0"/>
              <a:t>)</a:t>
            </a:r>
          </a:p>
          <a:p>
            <a:r>
              <a:rPr lang="en-US" dirty="0">
                <a:latin typeface="Courier New" panose="02070309020205020404" pitchFamily="49" charset="0"/>
                <a:cs typeface="Courier New" panose="02070309020205020404" pitchFamily="49" charset="0"/>
              </a:rPr>
              <a:t>.dynamic</a:t>
            </a:r>
            <a:r>
              <a:rPr lang="en-US" dirty="0"/>
              <a:t> section</a:t>
            </a:r>
          </a:p>
          <a:p>
            <a:pPr lvl="1"/>
            <a:r>
              <a:rPr lang="en-US" dirty="0"/>
              <a:t>Specifies the names, </a:t>
            </a:r>
            <a:r>
              <a:rPr lang="en-US" dirty="0" err="1"/>
              <a:t>etc</a:t>
            </a:r>
            <a:r>
              <a:rPr lang="en-US" dirty="0"/>
              <a:t> of the dynamic libraries to use</a:t>
            </a:r>
          </a:p>
          <a:p>
            <a:pPr lvl="1"/>
            <a:r>
              <a:rPr lang="en-US" dirty="0"/>
              <a:t>Follow an example of </a:t>
            </a:r>
            <a:r>
              <a:rPr lang="en-US" b="1" dirty="0" err="1">
                <a:latin typeface="Courier New" charset="0"/>
                <a:ea typeface="Courier New" charset="0"/>
                <a:cs typeface="Courier New" charset="0"/>
              </a:rPr>
              <a:t>prog</a:t>
            </a:r>
            <a:endParaRPr lang="en-US" b="1" dirty="0">
              <a:latin typeface="Courier New" charset="0"/>
              <a:ea typeface="Courier New" charset="0"/>
              <a:cs typeface="Courier New" charset="0"/>
            </a:endParaRPr>
          </a:p>
          <a:p>
            <a:pPr marL="457200" lvl="1" indent="0">
              <a:buNone/>
            </a:pPr>
            <a:r>
              <a:rPr lang="en-US" sz="1800" dirty="0">
                <a:latin typeface="Courier New" panose="02070309020205020404" pitchFamily="49" charset="0"/>
                <a:cs typeface="Courier New" panose="02070309020205020404" pitchFamily="49" charset="0"/>
              </a:rPr>
              <a:t>(NEEDED)             Shared library: [libm.so.6]</a:t>
            </a:r>
          </a:p>
          <a:p>
            <a:r>
              <a:rPr lang="en-US" dirty="0"/>
              <a:t>Where are the libraries found?</a:t>
            </a:r>
          </a:p>
          <a:p>
            <a:pPr lvl="1"/>
            <a:r>
              <a:rPr lang="en-US" dirty="0"/>
              <a:t>Use “</a:t>
            </a:r>
            <a:r>
              <a:rPr lang="en-US" b="1" dirty="0" err="1">
                <a:latin typeface="Courier New"/>
                <a:cs typeface="Courier New"/>
              </a:rPr>
              <a:t>ldd</a:t>
            </a:r>
            <a:r>
              <a:rPr lang="en-US" dirty="0"/>
              <a:t>” to find out:</a:t>
            </a:r>
          </a:p>
        </p:txBody>
      </p:sp>
      <p:sp>
        <p:nvSpPr>
          <p:cNvPr id="4" name="Rectangle 3"/>
          <p:cNvSpPr>
            <a:spLocks noChangeArrowheads="1"/>
          </p:cNvSpPr>
          <p:nvPr/>
        </p:nvSpPr>
        <p:spPr bwMode="auto">
          <a:xfrm>
            <a:off x="228600" y="5181600"/>
            <a:ext cx="8451650" cy="1020409"/>
          </a:xfrm>
          <a:prstGeom prst="rect">
            <a:avLst/>
          </a:prstGeom>
          <a:solidFill>
            <a:srgbClr val="E6E6E6"/>
          </a:solidFill>
          <a:ln w="648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latin typeface="Courier New" pitchFamily="49" charset="0"/>
                <a:ea typeface="msgothic" charset="0"/>
                <a:cs typeface="msgothic" charset="0"/>
              </a:rPr>
              <a:t>unix</a:t>
            </a:r>
            <a:r>
              <a:rPr lang="en-GB" sz="1600" b="1" dirty="0">
                <a:latin typeface="Courier New" pitchFamily="49" charset="0"/>
                <a:ea typeface="msgothic" charset="0"/>
                <a:cs typeface="msgothic" charset="0"/>
              </a:rPr>
              <a:t>&gt; </a:t>
            </a:r>
            <a:r>
              <a:rPr lang="en-GB" sz="1600" dirty="0" err="1">
                <a:latin typeface="Courier New" pitchFamily="49" charset="0"/>
                <a:ea typeface="msgothic" charset="0"/>
                <a:cs typeface="msgothic" charset="0"/>
              </a:rPr>
              <a:t>ldd</a:t>
            </a:r>
            <a:r>
              <a:rPr lang="en-GB" sz="1600" dirty="0">
                <a:latin typeface="Courier New" pitchFamily="49" charset="0"/>
                <a:ea typeface="msgothic" charset="0"/>
                <a:cs typeface="msgothic" charset="0"/>
              </a:rPr>
              <a:t> </a:t>
            </a:r>
            <a:r>
              <a:rPr lang="en-GB" sz="1600" dirty="0" err="1">
                <a:latin typeface="Courier New" pitchFamily="49" charset="0"/>
                <a:ea typeface="msgothic" charset="0"/>
                <a:cs typeface="msgothic" charset="0"/>
              </a:rPr>
              <a:t>prog</a:t>
            </a:r>
            <a:endParaRPr lang="en-GB" sz="1600" dirty="0">
              <a:latin typeface="Courier New" pitchFamily="49" charset="0"/>
              <a:ea typeface="msgothic" charset="0"/>
              <a:cs typeface="msgothic"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dirty="0">
                <a:latin typeface="Courier New" pitchFamily="49" charset="0"/>
                <a:ea typeface="msgothic" charset="0"/>
                <a:cs typeface="msgothic" charset="0"/>
              </a:rPr>
              <a:t>  linux-vdso.so.1 =&gt;  (0x00007ffcf2998000)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dirty="0">
                <a:latin typeface="Courier New" pitchFamily="49" charset="0"/>
                <a:ea typeface="msgothic" charset="0"/>
                <a:cs typeface="msgothic" charset="0"/>
              </a:rPr>
              <a:t>  libc.so.6 =&gt; /lib/x86_64-linux-gnu/libc.so.6 (0x00007f99ad927000)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dirty="0">
                <a:latin typeface="Courier New" pitchFamily="49" charset="0"/>
                <a:ea typeface="msgothic" charset="0"/>
                <a:cs typeface="msgothic" charset="0"/>
              </a:rPr>
              <a:t>  /lib64/ld-linux-x86-64.so.2 (0x00007f99adcef000)</a:t>
            </a:r>
            <a:endParaRPr lang="en-GB" sz="1600" b="1" dirty="0">
              <a:latin typeface="Courier New" pitchFamily="49" charset="0"/>
              <a:ea typeface="msgothic" charset="0"/>
              <a:cs typeface="msgothic" charset="0"/>
            </a:endParaRPr>
          </a:p>
        </p:txBody>
      </p:sp>
    </p:spTree>
    <p:extLst>
      <p:ext uri="{BB962C8B-B14F-4D97-AF65-F5344CB8AC3E}">
        <p14:creationId xmlns:p14="http://schemas.microsoft.com/office/powerpoint/2010/main" val="385996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idx="4294967295"/>
          </p:nvPr>
        </p:nvSpPr>
        <p:spPr>
          <a:xfrm>
            <a:off x="503238" y="436562"/>
            <a:ext cx="8716962" cy="78263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Dynamic Library Example</a:t>
            </a:r>
          </a:p>
        </p:txBody>
      </p:sp>
      <p:sp>
        <p:nvSpPr>
          <p:cNvPr id="29698" name="Line 2"/>
          <p:cNvSpPr>
            <a:spLocks noChangeShapeType="1"/>
          </p:cNvSpPr>
          <p:nvPr/>
        </p:nvSpPr>
        <p:spPr bwMode="auto">
          <a:xfrm>
            <a:off x="1295400" y="1919981"/>
            <a:ext cx="1588" cy="381000"/>
          </a:xfrm>
          <a:prstGeom prst="line">
            <a:avLst/>
          </a:prstGeom>
          <a:noFill/>
          <a:ln w="28440">
            <a:solidFill>
              <a:srgbClr val="000066"/>
            </a:solidFill>
            <a:miter lim="800000"/>
            <a:headEnd/>
            <a:tailEnd type="triangle" w="med" len="med"/>
          </a:ln>
          <a:effectLst/>
        </p:spPr>
        <p:txBody>
          <a:bodyPr/>
          <a:lstStyle/>
          <a:p>
            <a:endParaRPr lang="en-US"/>
          </a:p>
        </p:txBody>
      </p:sp>
      <p:sp>
        <p:nvSpPr>
          <p:cNvPr id="29699" name="Rectangle 3"/>
          <p:cNvSpPr>
            <a:spLocks noChangeArrowheads="1"/>
          </p:cNvSpPr>
          <p:nvPr/>
        </p:nvSpPr>
        <p:spPr bwMode="auto">
          <a:xfrm>
            <a:off x="609600" y="2289869"/>
            <a:ext cx="1371600" cy="360909"/>
          </a:xfrm>
          <a:prstGeom prst="rect">
            <a:avLst/>
          </a:prstGeom>
          <a:solidFill>
            <a:srgbClr val="DEDFF5"/>
          </a:solidFill>
          <a:ln w="28440">
            <a:solidFill>
              <a:schemeClr val="tx1"/>
            </a:solidFill>
            <a:miter lim="800000"/>
            <a:headEnd/>
            <a:tailEnd/>
          </a:ln>
          <a:effectLst/>
        </p:spPr>
        <p:txBody>
          <a:bodyPr lIns="90360" tIns="44280" rIns="90360" bIns="4428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latin typeface="Calibri" pitchFamily="34" charset="0"/>
                <a:ea typeface="msgothic" charset="0"/>
                <a:cs typeface="msgothic" charset="0"/>
              </a:rPr>
              <a:t>Translator</a:t>
            </a:r>
          </a:p>
        </p:txBody>
      </p:sp>
      <p:sp>
        <p:nvSpPr>
          <p:cNvPr id="29700" name="Text Box 4"/>
          <p:cNvSpPr txBox="1">
            <a:spLocks noChangeArrowheads="1"/>
          </p:cNvSpPr>
          <p:nvPr/>
        </p:nvSpPr>
        <p:spPr bwMode="auto">
          <a:xfrm>
            <a:off x="771525" y="1615181"/>
            <a:ext cx="1284624" cy="359010"/>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err="1">
                <a:latin typeface="Courier New" pitchFamily="49" charset="0"/>
                <a:ea typeface="msgothic" charset="0"/>
                <a:cs typeface="msgothic" charset="0"/>
              </a:rPr>
              <a:t>addvec</a:t>
            </a:r>
            <a:r>
              <a:rPr lang="en-GB" sz="1800" b="1" dirty="0" err="1">
                <a:latin typeface="Courier New" pitchFamily="49" charset="0"/>
                <a:ea typeface="msgothic" charset="0"/>
                <a:cs typeface="msgothic" charset="0"/>
              </a:rPr>
              <a:t>.c</a:t>
            </a:r>
            <a:endParaRPr lang="en-GB" sz="1800" b="1" dirty="0">
              <a:latin typeface="Courier New" pitchFamily="49" charset="0"/>
              <a:ea typeface="msgothic" charset="0"/>
              <a:cs typeface="msgothic" charset="0"/>
            </a:endParaRPr>
          </a:p>
        </p:txBody>
      </p:sp>
      <p:sp>
        <p:nvSpPr>
          <p:cNvPr id="29701" name="Text Box 5"/>
          <p:cNvSpPr txBox="1">
            <a:spLocks noChangeArrowheads="1"/>
          </p:cNvSpPr>
          <p:nvPr/>
        </p:nvSpPr>
        <p:spPr bwMode="auto">
          <a:xfrm>
            <a:off x="609600" y="2971800"/>
            <a:ext cx="1284624" cy="359010"/>
          </a:xfrm>
          <a:prstGeom prst="rect">
            <a:avLst/>
          </a:prstGeom>
          <a:noFill/>
          <a:ln w="9525">
            <a:noFill/>
            <a:round/>
            <a:headEnd/>
            <a:tailEnd/>
          </a:ln>
          <a:effectLst/>
        </p:spPr>
        <p:txBody>
          <a:bodyPr wrap="none" lIns="90000" tIns="46800" rIns="90000" bIns="46800">
            <a:spAutoFit/>
          </a:bodyP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err="1">
                <a:latin typeface="Courier New" pitchFamily="49" charset="0"/>
                <a:ea typeface="msgothic" charset="0"/>
                <a:cs typeface="msgothic" charset="0"/>
              </a:rPr>
              <a:t>addvec.o</a:t>
            </a:r>
            <a:endParaRPr lang="en-GB" sz="1800" b="1" dirty="0">
              <a:latin typeface="Courier New" pitchFamily="49" charset="0"/>
              <a:ea typeface="msgothic" charset="0"/>
              <a:cs typeface="msgothic" charset="0"/>
            </a:endParaRPr>
          </a:p>
        </p:txBody>
      </p:sp>
      <p:sp>
        <p:nvSpPr>
          <p:cNvPr id="29702" name="Rectangle 6"/>
          <p:cNvSpPr>
            <a:spLocks noChangeArrowheads="1"/>
          </p:cNvSpPr>
          <p:nvPr/>
        </p:nvSpPr>
        <p:spPr bwMode="auto">
          <a:xfrm>
            <a:off x="2286000" y="2289869"/>
            <a:ext cx="1371600" cy="360909"/>
          </a:xfrm>
          <a:prstGeom prst="rect">
            <a:avLst/>
          </a:prstGeom>
          <a:solidFill>
            <a:schemeClr val="accent2">
              <a:lumMod val="20000"/>
              <a:lumOff val="80000"/>
            </a:schemeClr>
          </a:solidFill>
          <a:ln w="28440">
            <a:solidFill>
              <a:schemeClr val="tx1"/>
            </a:solidFill>
            <a:miter lim="800000"/>
            <a:headEnd/>
            <a:tailEnd/>
          </a:ln>
          <a:effectLst/>
        </p:spPr>
        <p:txBody>
          <a:bodyPr lIns="90360" tIns="44280" rIns="90360" bIns="4428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latin typeface="Calibri" pitchFamily="34" charset="0"/>
                <a:ea typeface="msgothic" charset="0"/>
                <a:cs typeface="msgothic" charset="0"/>
              </a:rPr>
              <a:t>Translator</a:t>
            </a:r>
          </a:p>
        </p:txBody>
      </p:sp>
      <p:sp>
        <p:nvSpPr>
          <p:cNvPr id="29703" name="Text Box 7"/>
          <p:cNvSpPr txBox="1">
            <a:spLocks noChangeArrowheads="1"/>
          </p:cNvSpPr>
          <p:nvPr/>
        </p:nvSpPr>
        <p:spPr bwMode="auto">
          <a:xfrm>
            <a:off x="2297113" y="1615181"/>
            <a:ext cx="1422482" cy="359010"/>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err="1">
                <a:latin typeface="Courier New" pitchFamily="49" charset="0"/>
                <a:ea typeface="msgothic" charset="0"/>
                <a:cs typeface="msgothic" charset="0"/>
              </a:rPr>
              <a:t>multvec.c</a:t>
            </a:r>
            <a:endParaRPr lang="en-GB" sz="1800" b="1" dirty="0">
              <a:latin typeface="Courier New" pitchFamily="49" charset="0"/>
              <a:ea typeface="msgothic" charset="0"/>
              <a:cs typeface="msgothic" charset="0"/>
            </a:endParaRPr>
          </a:p>
        </p:txBody>
      </p:sp>
      <p:sp>
        <p:nvSpPr>
          <p:cNvPr id="29704" name="Text Box 8"/>
          <p:cNvSpPr txBox="1">
            <a:spLocks noChangeArrowheads="1"/>
          </p:cNvSpPr>
          <p:nvPr/>
        </p:nvSpPr>
        <p:spPr bwMode="auto">
          <a:xfrm>
            <a:off x="2316163" y="2986781"/>
            <a:ext cx="1422482" cy="359010"/>
          </a:xfrm>
          <a:prstGeom prst="rect">
            <a:avLst/>
          </a:prstGeom>
          <a:noFill/>
          <a:ln w="9525">
            <a:noFill/>
            <a:round/>
            <a:headEnd/>
            <a:tailEnd/>
          </a:ln>
          <a:effectLst/>
        </p:spPr>
        <p:txBody>
          <a:bodyPr wrap="none" lIns="90000" tIns="46800" rIns="90000" bIns="46800">
            <a:spAutoFit/>
          </a:bodyP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err="1">
                <a:latin typeface="Courier New" pitchFamily="49" charset="0"/>
                <a:ea typeface="msgothic" charset="0"/>
                <a:cs typeface="msgothic" charset="0"/>
              </a:rPr>
              <a:t>multvec.o</a:t>
            </a:r>
            <a:endParaRPr lang="en-GB" sz="1800" b="1" dirty="0">
              <a:latin typeface="Courier New" pitchFamily="49" charset="0"/>
              <a:ea typeface="msgothic" charset="0"/>
              <a:cs typeface="msgothic" charset="0"/>
            </a:endParaRPr>
          </a:p>
        </p:txBody>
      </p:sp>
      <p:sp>
        <p:nvSpPr>
          <p:cNvPr id="29705" name="Line 9"/>
          <p:cNvSpPr>
            <a:spLocks noChangeShapeType="1"/>
          </p:cNvSpPr>
          <p:nvPr/>
        </p:nvSpPr>
        <p:spPr bwMode="auto">
          <a:xfrm>
            <a:off x="2971800" y="1919981"/>
            <a:ext cx="1588" cy="381000"/>
          </a:xfrm>
          <a:prstGeom prst="line">
            <a:avLst/>
          </a:prstGeom>
          <a:noFill/>
          <a:ln w="28440">
            <a:solidFill>
              <a:srgbClr val="000066"/>
            </a:solidFill>
            <a:miter lim="800000"/>
            <a:headEnd/>
            <a:tailEnd type="triangle" w="med" len="med"/>
          </a:ln>
          <a:effectLst/>
        </p:spPr>
        <p:txBody>
          <a:bodyPr/>
          <a:lstStyle/>
          <a:p>
            <a:endParaRPr lang="en-US"/>
          </a:p>
        </p:txBody>
      </p:sp>
      <p:sp>
        <p:nvSpPr>
          <p:cNvPr id="29706" name="Line 10"/>
          <p:cNvSpPr>
            <a:spLocks noChangeShapeType="1"/>
          </p:cNvSpPr>
          <p:nvPr/>
        </p:nvSpPr>
        <p:spPr bwMode="auto">
          <a:xfrm>
            <a:off x="1295400" y="2681981"/>
            <a:ext cx="1588" cy="381000"/>
          </a:xfrm>
          <a:prstGeom prst="line">
            <a:avLst/>
          </a:prstGeom>
          <a:noFill/>
          <a:ln w="28440">
            <a:solidFill>
              <a:srgbClr val="000066"/>
            </a:solidFill>
            <a:miter lim="800000"/>
            <a:headEnd/>
            <a:tailEnd type="triangle" w="med" len="med"/>
          </a:ln>
          <a:effectLst/>
        </p:spPr>
        <p:txBody>
          <a:bodyPr/>
          <a:lstStyle/>
          <a:p>
            <a:endParaRPr lang="en-US"/>
          </a:p>
        </p:txBody>
      </p:sp>
      <p:sp>
        <p:nvSpPr>
          <p:cNvPr id="29707" name="Line 11"/>
          <p:cNvSpPr>
            <a:spLocks noChangeShapeType="1"/>
          </p:cNvSpPr>
          <p:nvPr/>
        </p:nvSpPr>
        <p:spPr bwMode="auto">
          <a:xfrm>
            <a:off x="2971800" y="2681981"/>
            <a:ext cx="1588" cy="381000"/>
          </a:xfrm>
          <a:prstGeom prst="line">
            <a:avLst/>
          </a:prstGeom>
          <a:noFill/>
          <a:ln w="28440">
            <a:solidFill>
              <a:srgbClr val="000066"/>
            </a:solidFill>
            <a:miter lim="800000"/>
            <a:headEnd/>
            <a:tailEnd type="triangle" w="med" len="med"/>
          </a:ln>
          <a:effectLst/>
        </p:spPr>
        <p:txBody>
          <a:bodyPr/>
          <a:lstStyle/>
          <a:p>
            <a:endParaRPr lang="en-US"/>
          </a:p>
        </p:txBody>
      </p:sp>
      <p:sp>
        <p:nvSpPr>
          <p:cNvPr id="29708" name="Line 12"/>
          <p:cNvSpPr>
            <a:spLocks noChangeShapeType="1"/>
          </p:cNvSpPr>
          <p:nvPr/>
        </p:nvSpPr>
        <p:spPr bwMode="auto">
          <a:xfrm>
            <a:off x="2971800" y="3364606"/>
            <a:ext cx="1588" cy="471488"/>
          </a:xfrm>
          <a:prstGeom prst="line">
            <a:avLst/>
          </a:prstGeom>
          <a:noFill/>
          <a:ln w="28440">
            <a:solidFill>
              <a:srgbClr val="000066"/>
            </a:solidFill>
            <a:miter lim="800000"/>
            <a:headEnd/>
            <a:tailEnd type="triangle" w="med" len="med"/>
          </a:ln>
          <a:effectLst/>
        </p:spPr>
        <p:txBody>
          <a:bodyPr/>
          <a:lstStyle/>
          <a:p>
            <a:endParaRPr lang="en-US"/>
          </a:p>
        </p:txBody>
      </p:sp>
      <p:sp>
        <p:nvSpPr>
          <p:cNvPr id="29709" name="Text Box 13"/>
          <p:cNvSpPr txBox="1">
            <a:spLocks noChangeArrowheads="1"/>
          </p:cNvSpPr>
          <p:nvPr/>
        </p:nvSpPr>
        <p:spPr bwMode="auto">
          <a:xfrm>
            <a:off x="2071942" y="4724400"/>
            <a:ext cx="1836057" cy="359010"/>
          </a:xfrm>
          <a:prstGeom prst="rect">
            <a:avLst/>
          </a:prstGeom>
          <a:noFill/>
          <a:ln w="9525">
            <a:noFill/>
            <a:round/>
            <a:headEnd/>
            <a:tailEnd/>
          </a:ln>
          <a:effectLst/>
        </p:spPr>
        <p:txBody>
          <a:bodyPr wrap="none" lIns="90000" tIns="46800" rIns="90000" bIns="46800">
            <a:spAutoFit/>
          </a:bodyPr>
          <a:lstStyle/>
          <a:p>
            <a:pPr algn="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err="1">
                <a:latin typeface="Courier New" pitchFamily="49" charset="0"/>
                <a:ea typeface="msgothic" charset="0"/>
                <a:cs typeface="msgothic" charset="0"/>
              </a:rPr>
              <a:t>libvector.so</a:t>
            </a:r>
            <a:endParaRPr lang="en-GB" sz="1800" b="1" dirty="0">
              <a:latin typeface="Courier New" pitchFamily="49" charset="0"/>
              <a:ea typeface="msgothic" charset="0"/>
              <a:cs typeface="msgothic" charset="0"/>
            </a:endParaRPr>
          </a:p>
        </p:txBody>
      </p:sp>
      <p:sp>
        <p:nvSpPr>
          <p:cNvPr id="29711" name="Rectangle 15"/>
          <p:cNvSpPr>
            <a:spLocks noChangeArrowheads="1"/>
          </p:cNvSpPr>
          <p:nvPr/>
        </p:nvSpPr>
        <p:spPr bwMode="auto">
          <a:xfrm>
            <a:off x="1828800" y="3810000"/>
            <a:ext cx="2971800" cy="360909"/>
          </a:xfrm>
          <a:prstGeom prst="rect">
            <a:avLst/>
          </a:prstGeom>
          <a:solidFill>
            <a:schemeClr val="accent2">
              <a:lumMod val="20000"/>
              <a:lumOff val="80000"/>
            </a:schemeClr>
          </a:solidFill>
          <a:ln w="28440">
            <a:solidFill>
              <a:schemeClr val="tx1"/>
            </a:solidFill>
            <a:miter lim="800000"/>
            <a:headEnd/>
            <a:tailEnd/>
          </a:ln>
          <a:effectLst/>
        </p:spPr>
        <p:txBody>
          <a:bodyPr lIns="90360" tIns="44280" rIns="90360" bIns="4428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ea typeface="msgothic" charset="0"/>
                <a:cs typeface="msgothic" charset="0"/>
              </a:rPr>
              <a:t>Loader (</a:t>
            </a:r>
            <a:r>
              <a:rPr lang="en-GB" sz="1800" b="1" dirty="0" err="1">
                <a:latin typeface="Calibri" pitchFamily="34" charset="0"/>
                <a:ea typeface="msgothic" charset="0"/>
                <a:cs typeface="msgothic" charset="0"/>
              </a:rPr>
              <a:t>ld</a:t>
            </a:r>
            <a:r>
              <a:rPr lang="en-GB" sz="1800" b="1" dirty="0">
                <a:latin typeface="Calibri" pitchFamily="34" charset="0"/>
                <a:ea typeface="msgothic" charset="0"/>
                <a:cs typeface="msgothic" charset="0"/>
              </a:rPr>
              <a:t>)</a:t>
            </a:r>
          </a:p>
        </p:txBody>
      </p:sp>
      <p:sp>
        <p:nvSpPr>
          <p:cNvPr id="29718" name="Line 22"/>
          <p:cNvSpPr>
            <a:spLocks noChangeShapeType="1"/>
          </p:cNvSpPr>
          <p:nvPr/>
        </p:nvSpPr>
        <p:spPr bwMode="auto">
          <a:xfrm>
            <a:off x="1295400" y="3302694"/>
            <a:ext cx="1219200" cy="457200"/>
          </a:xfrm>
          <a:prstGeom prst="line">
            <a:avLst/>
          </a:prstGeom>
          <a:noFill/>
          <a:ln w="28440">
            <a:solidFill>
              <a:srgbClr val="000066"/>
            </a:solidFill>
            <a:miter lim="800000"/>
            <a:headEnd/>
            <a:tailEnd type="triangle" w="med" len="med"/>
          </a:ln>
          <a:effectLst/>
        </p:spPr>
        <p:txBody>
          <a:bodyPr/>
          <a:lstStyle/>
          <a:p>
            <a:endParaRPr lang="en-US"/>
          </a:p>
        </p:txBody>
      </p:sp>
      <p:sp>
        <p:nvSpPr>
          <p:cNvPr id="29719" name="Text Box 23"/>
          <p:cNvSpPr txBox="1">
            <a:spLocks noChangeArrowheads="1"/>
          </p:cNvSpPr>
          <p:nvPr/>
        </p:nvSpPr>
        <p:spPr bwMode="auto">
          <a:xfrm>
            <a:off x="3962400" y="3276600"/>
            <a:ext cx="4501851" cy="561117"/>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solidFill>
                  <a:srgbClr val="C00000"/>
                </a:solidFill>
                <a:latin typeface="Courier New" pitchFamily="49" charset="0"/>
                <a:ea typeface="msgothic" charset="0"/>
                <a:cs typeface="msgothic" charset="0"/>
              </a:rPr>
              <a:t>unix</a:t>
            </a:r>
            <a:r>
              <a:rPr lang="en-GB" sz="1600" b="1" dirty="0">
                <a:solidFill>
                  <a:srgbClr val="C00000"/>
                </a:solidFill>
                <a:latin typeface="Courier New" pitchFamily="49" charset="0"/>
                <a:ea typeface="msgothic" charset="0"/>
                <a:cs typeface="msgothic" charset="0"/>
              </a:rPr>
              <a:t>&gt; </a:t>
            </a:r>
            <a:r>
              <a:rPr lang="en-GB" sz="1600" dirty="0" err="1">
                <a:solidFill>
                  <a:srgbClr val="990000"/>
                </a:solidFill>
                <a:latin typeface="Courier New" pitchFamily="49" charset="0"/>
                <a:ea typeface="msgothic" charset="0"/>
                <a:cs typeface="msgothic" charset="0"/>
              </a:rPr>
              <a:t>gcc</a:t>
            </a:r>
            <a:r>
              <a:rPr lang="en-GB" sz="1600" dirty="0">
                <a:solidFill>
                  <a:srgbClr val="990000"/>
                </a:solidFill>
                <a:latin typeface="Courier New" pitchFamily="49" charset="0"/>
                <a:ea typeface="msgothic" charset="0"/>
                <a:cs typeface="msgothic" charset="0"/>
              </a:rPr>
              <a:t> -shared -o </a:t>
            </a:r>
            <a:r>
              <a:rPr lang="en-GB" sz="1600" dirty="0" err="1">
                <a:solidFill>
                  <a:srgbClr val="990000"/>
                </a:solidFill>
                <a:latin typeface="Courier New" pitchFamily="49" charset="0"/>
                <a:ea typeface="msgothic" charset="0"/>
                <a:cs typeface="msgothic" charset="0"/>
              </a:rPr>
              <a:t>libvector.so</a:t>
            </a:r>
            <a:r>
              <a:rPr lang="en-GB" sz="1600" dirty="0">
                <a:solidFill>
                  <a:srgbClr val="990000"/>
                </a:solidFill>
                <a:latin typeface="Courier New" pitchFamily="49" charset="0"/>
                <a:ea typeface="msgothic" charset="0"/>
                <a:cs typeface="msgothic" charset="0"/>
              </a:rPr>
              <a:t>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990000"/>
                </a:solidFill>
                <a:latin typeface="Courier New" pitchFamily="49" charset="0"/>
                <a:ea typeface="msgothic" charset="0"/>
                <a:cs typeface="msgothic" charset="0"/>
              </a:rPr>
              <a:t>     </a:t>
            </a:r>
            <a:r>
              <a:rPr lang="en-GB" sz="1600" dirty="0" err="1">
                <a:solidFill>
                  <a:srgbClr val="990000"/>
                </a:solidFill>
                <a:latin typeface="Courier New" pitchFamily="49" charset="0"/>
                <a:ea typeface="msgothic" charset="0"/>
                <a:cs typeface="msgothic" charset="0"/>
              </a:rPr>
              <a:t>addvec.o</a:t>
            </a:r>
            <a:r>
              <a:rPr lang="en-GB" sz="1600" dirty="0">
                <a:solidFill>
                  <a:srgbClr val="990000"/>
                </a:solidFill>
                <a:latin typeface="Courier New" pitchFamily="49" charset="0"/>
                <a:ea typeface="msgothic" charset="0"/>
                <a:cs typeface="msgothic" charset="0"/>
              </a:rPr>
              <a:t> </a:t>
            </a:r>
            <a:r>
              <a:rPr lang="en-GB" sz="1600" dirty="0" err="1">
                <a:solidFill>
                  <a:srgbClr val="990000"/>
                </a:solidFill>
                <a:latin typeface="Courier New" pitchFamily="49" charset="0"/>
                <a:ea typeface="msgothic" charset="0"/>
                <a:cs typeface="msgothic" charset="0"/>
              </a:rPr>
              <a:t>multvec.o</a:t>
            </a:r>
            <a:endParaRPr lang="en-GB" sz="1600" dirty="0">
              <a:solidFill>
                <a:srgbClr val="990000"/>
              </a:solidFill>
              <a:latin typeface="Courier New" pitchFamily="49" charset="0"/>
              <a:ea typeface="msgothic" charset="0"/>
              <a:cs typeface="msgothic" charset="0"/>
            </a:endParaRPr>
          </a:p>
        </p:txBody>
      </p:sp>
      <p:sp>
        <p:nvSpPr>
          <p:cNvPr id="29720" name="Line 24"/>
          <p:cNvSpPr>
            <a:spLocks noChangeShapeType="1"/>
          </p:cNvSpPr>
          <p:nvPr/>
        </p:nvSpPr>
        <p:spPr bwMode="auto">
          <a:xfrm>
            <a:off x="2971800" y="4279006"/>
            <a:ext cx="1588" cy="457200"/>
          </a:xfrm>
          <a:prstGeom prst="line">
            <a:avLst/>
          </a:prstGeom>
          <a:noFill/>
          <a:ln w="28440">
            <a:solidFill>
              <a:srgbClr val="000066"/>
            </a:solidFill>
            <a:miter lim="800000"/>
            <a:headEnd/>
            <a:tailEnd type="triangle" w="med" len="med"/>
          </a:ln>
          <a:effectLst/>
        </p:spPr>
        <p:txBody>
          <a:bodyPr/>
          <a:lstStyle/>
          <a:p>
            <a:endParaRPr lang="en-US"/>
          </a:p>
        </p:txBody>
      </p:sp>
      <p:sp>
        <p:nvSpPr>
          <p:cNvPr id="29722" name="Text Box 26"/>
          <p:cNvSpPr txBox="1">
            <a:spLocks noChangeArrowheads="1"/>
          </p:cNvSpPr>
          <p:nvPr/>
        </p:nvSpPr>
        <p:spPr bwMode="auto">
          <a:xfrm>
            <a:off x="4343400" y="4648200"/>
            <a:ext cx="2971800" cy="365999"/>
          </a:xfrm>
          <a:prstGeom prst="rect">
            <a:avLst/>
          </a:prstGeom>
          <a:noFill/>
          <a:ln w="9525">
            <a:noFill/>
            <a:round/>
            <a:headEnd/>
            <a:tailEnd/>
          </a:ln>
          <a:effectLst/>
        </p:spPr>
        <p:txBody>
          <a:bodyPr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i="1" dirty="0">
                <a:solidFill>
                  <a:srgbClr val="C00000"/>
                </a:solidFill>
                <a:latin typeface="Calibri" pitchFamily="34" charset="0"/>
                <a:ea typeface="msgothic" charset="0"/>
                <a:cs typeface="msgothic" charset="0"/>
              </a:rPr>
              <a:t>Dynamic v</a:t>
            </a:r>
            <a:r>
              <a:rPr lang="en-GB" sz="1800" b="1" i="1" dirty="0">
                <a:solidFill>
                  <a:srgbClr val="C00000"/>
                </a:solidFill>
                <a:latin typeface="Calibri" pitchFamily="34" charset="0"/>
                <a:ea typeface="msgothic" charset="0"/>
                <a:cs typeface="msgothic" charset="0"/>
              </a:rPr>
              <a:t>ector library</a:t>
            </a:r>
          </a:p>
        </p:txBody>
      </p:sp>
      <p:sp>
        <p:nvSpPr>
          <p:cNvPr id="2" name="Rectangle 1"/>
          <p:cNvSpPr/>
          <p:nvPr/>
        </p:nvSpPr>
        <p:spPr>
          <a:xfrm>
            <a:off x="3200400" y="1905000"/>
            <a:ext cx="5867400" cy="352725"/>
          </a:xfrm>
          <a:prstGeom prst="rect">
            <a:avLst/>
          </a:prstGeom>
        </p:spPr>
        <p:txBody>
          <a:bodyPr wrap="square">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err="1">
                <a:solidFill>
                  <a:srgbClr val="C00000"/>
                </a:solidFill>
                <a:latin typeface="Courier New" pitchFamily="49" charset="0"/>
                <a:ea typeface="msgothic" charset="0"/>
                <a:cs typeface="msgothic" charset="0"/>
              </a:rPr>
              <a:t>unix</a:t>
            </a:r>
            <a:r>
              <a:rPr lang="en-GB" sz="1800" dirty="0">
                <a:solidFill>
                  <a:srgbClr val="C00000"/>
                </a:solidFill>
                <a:latin typeface="Courier New" pitchFamily="49" charset="0"/>
                <a:ea typeface="msgothic" charset="0"/>
                <a:cs typeface="msgothic" charset="0"/>
              </a:rPr>
              <a:t>&gt; </a:t>
            </a:r>
            <a:r>
              <a:rPr lang="en-GB" sz="1800" dirty="0" err="1">
                <a:solidFill>
                  <a:srgbClr val="C00000"/>
                </a:solidFill>
                <a:latin typeface="Courier New" pitchFamily="49" charset="0"/>
                <a:ea typeface="msgothic" charset="0"/>
                <a:cs typeface="msgothic" charset="0"/>
              </a:rPr>
              <a:t>gcc</a:t>
            </a:r>
            <a:r>
              <a:rPr lang="en-GB" sz="1800" dirty="0">
                <a:solidFill>
                  <a:srgbClr val="C00000"/>
                </a:solidFill>
                <a:latin typeface="Courier New" pitchFamily="49" charset="0"/>
                <a:ea typeface="msgothic" charset="0"/>
                <a:cs typeface="msgothic" charset="0"/>
              </a:rPr>
              <a:t> </a:t>
            </a:r>
            <a:r>
              <a:rPr lang="mr-IN" sz="1800" dirty="0">
                <a:solidFill>
                  <a:srgbClr val="C00000"/>
                </a:solidFill>
                <a:latin typeface="Courier New" pitchFamily="49" charset="0"/>
                <a:ea typeface="msgothic" charset="0"/>
                <a:cs typeface="msgothic" charset="0"/>
              </a:rPr>
              <a:t>–</a:t>
            </a:r>
            <a:r>
              <a:rPr lang="en-GB" sz="1800" dirty="0" err="1">
                <a:solidFill>
                  <a:srgbClr val="C00000"/>
                </a:solidFill>
                <a:latin typeface="Courier New" pitchFamily="49" charset="0"/>
                <a:ea typeface="msgothic" charset="0"/>
                <a:cs typeface="msgothic" charset="0"/>
              </a:rPr>
              <a:t>Og</a:t>
            </a:r>
            <a:r>
              <a:rPr lang="en-GB" sz="1800" dirty="0">
                <a:solidFill>
                  <a:srgbClr val="C00000"/>
                </a:solidFill>
                <a:latin typeface="Courier New" pitchFamily="49" charset="0"/>
                <a:ea typeface="msgothic" charset="0"/>
                <a:cs typeface="msgothic" charset="0"/>
              </a:rPr>
              <a:t> </a:t>
            </a:r>
            <a:r>
              <a:rPr lang="mr-IN" sz="1800" dirty="0">
                <a:solidFill>
                  <a:srgbClr val="C00000"/>
                </a:solidFill>
                <a:latin typeface="Courier New" pitchFamily="49" charset="0"/>
                <a:ea typeface="msgothic" charset="0"/>
                <a:cs typeface="msgothic" charset="0"/>
              </a:rPr>
              <a:t>–</a:t>
            </a:r>
            <a:r>
              <a:rPr lang="en-GB" sz="1800" dirty="0">
                <a:solidFill>
                  <a:srgbClr val="C00000"/>
                </a:solidFill>
                <a:latin typeface="Courier New" pitchFamily="49" charset="0"/>
                <a:ea typeface="msgothic" charset="0"/>
                <a:cs typeface="msgothic" charset="0"/>
              </a:rPr>
              <a:t>c </a:t>
            </a:r>
            <a:r>
              <a:rPr lang="en-GB" sz="1800" dirty="0" err="1">
                <a:solidFill>
                  <a:srgbClr val="C00000"/>
                </a:solidFill>
                <a:latin typeface="Courier New" pitchFamily="49" charset="0"/>
                <a:ea typeface="msgothic" charset="0"/>
                <a:cs typeface="msgothic" charset="0"/>
              </a:rPr>
              <a:t>addvec.c</a:t>
            </a:r>
            <a:r>
              <a:rPr lang="en-GB" sz="1800" dirty="0">
                <a:solidFill>
                  <a:srgbClr val="C00000"/>
                </a:solidFill>
                <a:latin typeface="Courier New" pitchFamily="49" charset="0"/>
                <a:ea typeface="msgothic" charset="0"/>
                <a:cs typeface="msgothic" charset="0"/>
              </a:rPr>
              <a:t> </a:t>
            </a:r>
            <a:r>
              <a:rPr lang="en-GB" sz="1800" dirty="0" err="1">
                <a:solidFill>
                  <a:srgbClr val="C00000"/>
                </a:solidFill>
                <a:latin typeface="Courier New" pitchFamily="49" charset="0"/>
                <a:ea typeface="msgothic" charset="0"/>
                <a:cs typeface="msgothic" charset="0"/>
              </a:rPr>
              <a:t>multvec.c</a:t>
            </a:r>
            <a:r>
              <a:rPr lang="en-GB" sz="1800" dirty="0">
                <a:solidFill>
                  <a:srgbClr val="C00000"/>
                </a:solidFill>
                <a:latin typeface="Courier New" pitchFamily="49" charset="0"/>
                <a:ea typeface="msgothic" charset="0"/>
                <a:cs typeface="msgothic" charset="0"/>
              </a:rPr>
              <a:t> -</a:t>
            </a:r>
            <a:r>
              <a:rPr lang="en-GB" sz="1800" dirty="0" err="1">
                <a:solidFill>
                  <a:srgbClr val="C00000"/>
                </a:solidFill>
                <a:latin typeface="Courier New" pitchFamily="49" charset="0"/>
                <a:ea typeface="msgothic" charset="0"/>
                <a:cs typeface="msgothic" charset="0"/>
              </a:rPr>
              <a:t>fpic</a:t>
            </a:r>
            <a:endParaRPr lang="en-GB" sz="1800" dirty="0">
              <a:solidFill>
                <a:srgbClr val="C00000"/>
              </a:solidFill>
              <a:latin typeface="Courier New" pitchFamily="49" charset="0"/>
              <a:ea typeface="msgothic" charset="0"/>
              <a:cs typeface="msgothic" charset="0"/>
            </a:endParaRPr>
          </a:p>
        </p:txBody>
      </p:sp>
    </p:spTree>
    <p:extLst>
      <p:ext uri="{BB962C8B-B14F-4D97-AF65-F5344CB8AC3E}">
        <p14:creationId xmlns:p14="http://schemas.microsoft.com/office/powerpoint/2010/main" val="1657017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idx="4294967295"/>
          </p:nvPr>
        </p:nvSpPr>
        <p:spPr>
          <a:xfrm>
            <a:off x="350838" y="285750"/>
            <a:ext cx="8716962" cy="78105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Dynamic Linking at Load-time</a:t>
            </a:r>
          </a:p>
        </p:txBody>
      </p:sp>
      <p:sp>
        <p:nvSpPr>
          <p:cNvPr id="36866" name="Line 2"/>
          <p:cNvSpPr>
            <a:spLocks noChangeShapeType="1"/>
          </p:cNvSpPr>
          <p:nvPr/>
        </p:nvSpPr>
        <p:spPr bwMode="auto">
          <a:xfrm>
            <a:off x="2620963" y="1247500"/>
            <a:ext cx="1587" cy="381000"/>
          </a:xfrm>
          <a:prstGeom prst="line">
            <a:avLst/>
          </a:prstGeom>
          <a:noFill/>
          <a:ln w="3240">
            <a:solidFill>
              <a:srgbClr val="000066"/>
            </a:solidFill>
            <a:miter lim="800000"/>
            <a:headEnd/>
            <a:tailEnd type="triangle" w="med" len="med"/>
          </a:ln>
          <a:effectLst/>
        </p:spPr>
        <p:txBody>
          <a:bodyPr/>
          <a:lstStyle/>
          <a:p>
            <a:endParaRPr lang="en-US"/>
          </a:p>
        </p:txBody>
      </p:sp>
      <p:sp>
        <p:nvSpPr>
          <p:cNvPr id="36867" name="Rectangle 3"/>
          <p:cNvSpPr>
            <a:spLocks noChangeArrowheads="1"/>
          </p:cNvSpPr>
          <p:nvPr/>
        </p:nvSpPr>
        <p:spPr bwMode="auto">
          <a:xfrm>
            <a:off x="2454275" y="1657075"/>
            <a:ext cx="1676400" cy="574675"/>
          </a:xfrm>
          <a:prstGeom prst="rect">
            <a:avLst/>
          </a:prstGeom>
          <a:solidFill>
            <a:schemeClr val="accent2">
              <a:lumMod val="20000"/>
              <a:lumOff val="80000"/>
            </a:schemeClr>
          </a:solidFill>
          <a:ln w="3240">
            <a:solidFill>
              <a:schemeClr val="tx1"/>
            </a:solidFill>
            <a:miter lim="800000"/>
            <a:headEnd/>
            <a:tailEnd/>
          </a:ln>
          <a:effectLst/>
        </p:spPr>
        <p:txBody>
          <a:bodyPr lIns="90360" tIns="44280" rIns="90360" bIns="4428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Translators </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a:t>
            </a:r>
            <a:r>
              <a:rPr lang="en-GB" sz="1600" b="1" err="1">
                <a:latin typeface="Courier New" pitchFamily="49" charset="0"/>
                <a:ea typeface="msgothic" charset="0"/>
                <a:cs typeface="msgothic" charset="0"/>
              </a:rPr>
              <a:t>cpp</a:t>
            </a:r>
            <a:r>
              <a:rPr lang="en-GB" sz="1600" b="1">
                <a:latin typeface="Calibri" pitchFamily="34" charset="0"/>
                <a:ea typeface="msgothic" charset="0"/>
                <a:cs typeface="msgothic" charset="0"/>
              </a:rPr>
              <a:t>, </a:t>
            </a:r>
            <a:r>
              <a:rPr lang="en-GB" sz="1600" b="1">
                <a:latin typeface="Courier New" pitchFamily="49" charset="0"/>
                <a:ea typeface="msgothic" charset="0"/>
                <a:cs typeface="msgothic" charset="0"/>
              </a:rPr>
              <a:t>cc1</a:t>
            </a:r>
            <a:r>
              <a:rPr lang="en-GB" sz="1600" b="1">
                <a:latin typeface="Calibri" pitchFamily="34" charset="0"/>
                <a:ea typeface="msgothic" charset="0"/>
                <a:cs typeface="msgothic" charset="0"/>
              </a:rPr>
              <a:t>, </a:t>
            </a:r>
            <a:r>
              <a:rPr lang="en-GB" sz="1600" b="1">
                <a:latin typeface="Courier New" pitchFamily="49" charset="0"/>
                <a:ea typeface="msgothic" charset="0"/>
                <a:cs typeface="msgothic" charset="0"/>
              </a:rPr>
              <a:t>as</a:t>
            </a:r>
            <a:r>
              <a:rPr lang="en-GB" sz="1600" b="1">
                <a:latin typeface="Calibri" pitchFamily="34" charset="0"/>
                <a:ea typeface="msgothic" charset="0"/>
                <a:cs typeface="msgothic" charset="0"/>
              </a:rPr>
              <a:t>)</a:t>
            </a:r>
          </a:p>
        </p:txBody>
      </p:sp>
      <p:sp>
        <p:nvSpPr>
          <p:cNvPr id="36868" name="Text Box 4"/>
          <p:cNvSpPr txBox="1">
            <a:spLocks noChangeArrowheads="1"/>
          </p:cNvSpPr>
          <p:nvPr/>
        </p:nvSpPr>
        <p:spPr bwMode="auto">
          <a:xfrm>
            <a:off x="2081213" y="1010963"/>
            <a:ext cx="1045777" cy="329643"/>
          </a:xfrm>
          <a:prstGeom prst="rect">
            <a:avLst/>
          </a:prstGeom>
          <a:noFill/>
          <a:ln w="9525">
            <a:noFill/>
            <a:round/>
            <a:headEnd/>
            <a:tailEnd/>
          </a:ln>
          <a:effectLst/>
        </p:spPr>
        <p:txBody>
          <a:bodyPr wrap="none" lIns="90000" tIns="46800" rIns="90000" bIns="46800">
            <a:spAutoFit/>
          </a:bodyP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main2.c</a:t>
            </a:r>
          </a:p>
        </p:txBody>
      </p:sp>
      <p:sp>
        <p:nvSpPr>
          <p:cNvPr id="36869" name="Text Box 5"/>
          <p:cNvSpPr txBox="1">
            <a:spLocks noChangeArrowheads="1"/>
          </p:cNvSpPr>
          <p:nvPr/>
        </p:nvSpPr>
        <p:spPr bwMode="auto">
          <a:xfrm>
            <a:off x="2757488" y="2568300"/>
            <a:ext cx="1045777" cy="329643"/>
          </a:xfrm>
          <a:prstGeom prst="rect">
            <a:avLst/>
          </a:prstGeom>
          <a:noFill/>
          <a:ln w="9525">
            <a:noFill/>
            <a:round/>
            <a:headEnd/>
            <a:tailEnd/>
          </a:ln>
          <a:effectLst/>
        </p:spPr>
        <p:txBody>
          <a:bodyPr wrap="none" lIns="90000" tIns="46800" rIns="90000" bIns="46800">
            <a:spAutoFit/>
          </a:bodyP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main2.o</a:t>
            </a:r>
          </a:p>
        </p:txBody>
      </p:sp>
      <p:sp>
        <p:nvSpPr>
          <p:cNvPr id="36870" name="Line 6"/>
          <p:cNvSpPr>
            <a:spLocks noChangeShapeType="1"/>
          </p:cNvSpPr>
          <p:nvPr/>
        </p:nvSpPr>
        <p:spPr bwMode="auto">
          <a:xfrm>
            <a:off x="3292475" y="2238100"/>
            <a:ext cx="1588" cy="381000"/>
          </a:xfrm>
          <a:prstGeom prst="line">
            <a:avLst/>
          </a:prstGeom>
          <a:noFill/>
          <a:ln w="3240">
            <a:solidFill>
              <a:srgbClr val="000066"/>
            </a:solidFill>
            <a:miter lim="800000"/>
            <a:headEnd/>
            <a:tailEnd type="triangle" w="med" len="med"/>
          </a:ln>
          <a:effectLst/>
        </p:spPr>
        <p:txBody>
          <a:bodyPr/>
          <a:lstStyle/>
          <a:p>
            <a:endParaRPr lang="en-US"/>
          </a:p>
        </p:txBody>
      </p:sp>
      <p:sp>
        <p:nvSpPr>
          <p:cNvPr id="36871" name="Text Box 7"/>
          <p:cNvSpPr txBox="1">
            <a:spLocks noChangeArrowheads="1"/>
          </p:cNvSpPr>
          <p:nvPr/>
        </p:nvSpPr>
        <p:spPr bwMode="auto">
          <a:xfrm>
            <a:off x="4359275" y="1949175"/>
            <a:ext cx="1662934" cy="561117"/>
          </a:xfrm>
          <a:prstGeom prst="rect">
            <a:avLst/>
          </a:prstGeom>
          <a:noFill/>
          <a:ln w="9525">
            <a:noFill/>
            <a:round/>
            <a:headEnd/>
            <a:tailEnd/>
          </a:ln>
          <a:effectLst/>
        </p:spPr>
        <p:txBody>
          <a:bodyPr wrap="none" lIns="90000" tIns="46800" rIns="90000" bIns="46800">
            <a:spAutoFit/>
          </a:bodyP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libc.so</a:t>
            </a:r>
          </a:p>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libvector.so</a:t>
            </a:r>
          </a:p>
        </p:txBody>
      </p:sp>
      <p:sp>
        <p:nvSpPr>
          <p:cNvPr id="36872" name="Rectangle 8"/>
          <p:cNvSpPr>
            <a:spLocks noChangeArrowheads="1"/>
          </p:cNvSpPr>
          <p:nvPr/>
        </p:nvSpPr>
        <p:spPr bwMode="auto">
          <a:xfrm>
            <a:off x="2454275" y="3225525"/>
            <a:ext cx="3028950" cy="341313"/>
          </a:xfrm>
          <a:prstGeom prst="rect">
            <a:avLst/>
          </a:prstGeom>
          <a:solidFill>
            <a:schemeClr val="accent2">
              <a:lumMod val="20000"/>
              <a:lumOff val="80000"/>
            </a:schemeClr>
          </a:solidFill>
          <a:ln w="3240">
            <a:solidFill>
              <a:schemeClr val="tx1"/>
            </a:solidFill>
            <a:miter lim="800000"/>
            <a:headEnd/>
            <a:tailEnd/>
          </a:ln>
          <a:effectLst/>
        </p:spPr>
        <p:txBody>
          <a:bodyPr lIns="90360" tIns="44280" rIns="90360" bIns="4428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Linker (</a:t>
            </a:r>
            <a:r>
              <a:rPr lang="en-GB" sz="1600" b="1">
                <a:latin typeface="Courier New" pitchFamily="49" charset="0"/>
                <a:ea typeface="msgothic" charset="0"/>
                <a:cs typeface="msgothic" charset="0"/>
              </a:rPr>
              <a:t>ld</a:t>
            </a:r>
            <a:r>
              <a:rPr lang="en-GB" sz="1600" b="1">
                <a:latin typeface="Calibri" pitchFamily="34" charset="0"/>
                <a:ea typeface="msgothic" charset="0"/>
                <a:cs typeface="msgothic" charset="0"/>
              </a:rPr>
              <a:t>)</a:t>
            </a:r>
          </a:p>
        </p:txBody>
      </p:sp>
      <p:sp>
        <p:nvSpPr>
          <p:cNvPr id="36873" name="Text Box 9"/>
          <p:cNvSpPr txBox="1">
            <a:spLocks noChangeArrowheads="1"/>
          </p:cNvSpPr>
          <p:nvPr/>
        </p:nvSpPr>
        <p:spPr bwMode="auto">
          <a:xfrm>
            <a:off x="2795691" y="3974825"/>
            <a:ext cx="920542" cy="328424"/>
          </a:xfrm>
          <a:prstGeom prst="rect">
            <a:avLst/>
          </a:prstGeom>
          <a:noFill/>
          <a:ln w="9525">
            <a:noFill/>
            <a:round/>
            <a:headEnd/>
            <a:tailEnd/>
          </a:ln>
          <a:effectLst/>
        </p:spPr>
        <p:txBody>
          <a:bodyPr wrap="none" lIns="90000" tIns="46800" rIns="90000" bIns="46800">
            <a:spAutoFit/>
          </a:bodyP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prog2l</a:t>
            </a:r>
          </a:p>
        </p:txBody>
      </p:sp>
      <p:sp>
        <p:nvSpPr>
          <p:cNvPr id="36874" name="Line 10"/>
          <p:cNvSpPr>
            <a:spLocks noChangeShapeType="1"/>
          </p:cNvSpPr>
          <p:nvPr/>
        </p:nvSpPr>
        <p:spPr bwMode="auto">
          <a:xfrm>
            <a:off x="3292475" y="3609700"/>
            <a:ext cx="1588" cy="381000"/>
          </a:xfrm>
          <a:prstGeom prst="line">
            <a:avLst/>
          </a:prstGeom>
          <a:noFill/>
          <a:ln w="3240">
            <a:solidFill>
              <a:srgbClr val="000066"/>
            </a:solidFill>
            <a:miter lim="800000"/>
            <a:headEnd/>
            <a:tailEnd type="triangle" w="med" len="med"/>
          </a:ln>
          <a:effectLst/>
        </p:spPr>
        <p:txBody>
          <a:bodyPr/>
          <a:lstStyle/>
          <a:p>
            <a:endParaRPr lang="en-US"/>
          </a:p>
        </p:txBody>
      </p:sp>
      <p:sp>
        <p:nvSpPr>
          <p:cNvPr id="36875" name="Line 11"/>
          <p:cNvSpPr>
            <a:spLocks noChangeShapeType="1"/>
          </p:cNvSpPr>
          <p:nvPr/>
        </p:nvSpPr>
        <p:spPr bwMode="auto">
          <a:xfrm>
            <a:off x="3292475" y="4295500"/>
            <a:ext cx="1588" cy="457200"/>
          </a:xfrm>
          <a:prstGeom prst="line">
            <a:avLst/>
          </a:prstGeom>
          <a:noFill/>
          <a:ln w="3240">
            <a:solidFill>
              <a:srgbClr val="000066"/>
            </a:solidFill>
            <a:miter lim="800000"/>
            <a:headEnd/>
            <a:tailEnd type="triangle" w="med" len="med"/>
          </a:ln>
          <a:effectLst/>
        </p:spPr>
        <p:txBody>
          <a:bodyPr/>
          <a:lstStyle/>
          <a:p>
            <a:endParaRPr lang="en-US"/>
          </a:p>
        </p:txBody>
      </p:sp>
      <p:sp>
        <p:nvSpPr>
          <p:cNvPr id="36876" name="Rectangle 12"/>
          <p:cNvSpPr>
            <a:spLocks noChangeArrowheads="1"/>
          </p:cNvSpPr>
          <p:nvPr/>
        </p:nvSpPr>
        <p:spPr bwMode="auto">
          <a:xfrm>
            <a:off x="2454275" y="6124300"/>
            <a:ext cx="3200400" cy="341313"/>
          </a:xfrm>
          <a:prstGeom prst="rect">
            <a:avLst/>
          </a:prstGeom>
          <a:solidFill>
            <a:schemeClr val="accent2">
              <a:lumMod val="20000"/>
              <a:lumOff val="80000"/>
            </a:schemeClr>
          </a:solidFill>
          <a:ln w="3240">
            <a:solidFill>
              <a:schemeClr val="tx1"/>
            </a:solidFill>
            <a:miter lim="800000"/>
            <a:headEnd/>
            <a:tailEnd/>
          </a:ln>
          <a:effectLst/>
        </p:spPr>
        <p:txBody>
          <a:bodyPr lIns="90360" tIns="44280" rIns="90360" bIns="4428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Dynamic linker (</a:t>
            </a:r>
            <a:r>
              <a:rPr lang="en-GB" sz="1600" b="1">
                <a:latin typeface="Courier New" pitchFamily="49" charset="0"/>
                <a:ea typeface="msgothic" charset="0"/>
                <a:cs typeface="msgothic" charset="0"/>
              </a:rPr>
              <a:t>ld-linux.so</a:t>
            </a:r>
            <a:r>
              <a:rPr lang="en-GB" sz="1600" b="1">
                <a:latin typeface="Calibri" pitchFamily="34" charset="0"/>
                <a:ea typeface="msgothic" charset="0"/>
                <a:cs typeface="msgothic" charset="0"/>
              </a:rPr>
              <a:t>)</a:t>
            </a:r>
          </a:p>
        </p:txBody>
      </p:sp>
      <p:sp>
        <p:nvSpPr>
          <p:cNvPr id="36877" name="Line 13"/>
          <p:cNvSpPr>
            <a:spLocks noChangeShapeType="1"/>
          </p:cNvSpPr>
          <p:nvPr/>
        </p:nvSpPr>
        <p:spPr bwMode="auto">
          <a:xfrm>
            <a:off x="3292475" y="5133700"/>
            <a:ext cx="1588" cy="990600"/>
          </a:xfrm>
          <a:prstGeom prst="line">
            <a:avLst/>
          </a:prstGeom>
          <a:noFill/>
          <a:ln w="3240">
            <a:solidFill>
              <a:srgbClr val="000066"/>
            </a:solidFill>
            <a:miter lim="800000"/>
            <a:headEnd/>
            <a:tailEnd type="triangle" w="med" len="med"/>
          </a:ln>
          <a:effectLst/>
        </p:spPr>
        <p:txBody>
          <a:bodyPr/>
          <a:lstStyle/>
          <a:p>
            <a:endParaRPr lang="en-US"/>
          </a:p>
        </p:txBody>
      </p:sp>
      <p:sp>
        <p:nvSpPr>
          <p:cNvPr id="36878" name="Line 14"/>
          <p:cNvSpPr>
            <a:spLocks noChangeShapeType="1"/>
          </p:cNvSpPr>
          <p:nvPr/>
        </p:nvSpPr>
        <p:spPr bwMode="auto">
          <a:xfrm>
            <a:off x="3292475" y="2847700"/>
            <a:ext cx="1588" cy="381000"/>
          </a:xfrm>
          <a:prstGeom prst="line">
            <a:avLst/>
          </a:prstGeom>
          <a:noFill/>
          <a:ln w="3240">
            <a:solidFill>
              <a:srgbClr val="000066"/>
            </a:solidFill>
            <a:miter lim="800000"/>
            <a:headEnd/>
            <a:tailEnd type="triangle" w="med" len="med"/>
          </a:ln>
          <a:effectLst/>
        </p:spPr>
        <p:txBody>
          <a:bodyPr/>
          <a:lstStyle/>
          <a:p>
            <a:endParaRPr lang="en-US"/>
          </a:p>
        </p:txBody>
      </p:sp>
      <p:sp>
        <p:nvSpPr>
          <p:cNvPr id="36879" name="Text Box 15"/>
          <p:cNvSpPr txBox="1">
            <a:spLocks noChangeArrowheads="1"/>
          </p:cNvSpPr>
          <p:nvPr/>
        </p:nvSpPr>
        <p:spPr bwMode="auto">
          <a:xfrm>
            <a:off x="5254625" y="2542900"/>
            <a:ext cx="2609850" cy="577082"/>
          </a:xfrm>
          <a:prstGeom prst="rect">
            <a:avLst/>
          </a:prstGeom>
          <a:noFill/>
          <a:ln w="9525">
            <a:noFill/>
            <a:round/>
            <a:headEnd/>
            <a:tailEnd/>
          </a:ln>
          <a:effectLst/>
        </p:spPr>
        <p:txBody>
          <a:bodyPr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i="1">
                <a:solidFill>
                  <a:schemeClr val="tx1">
                    <a:lumMod val="50000"/>
                    <a:lumOff val="50000"/>
                  </a:schemeClr>
                </a:solidFill>
                <a:latin typeface="Calibri" pitchFamily="34" charset="0"/>
                <a:ea typeface="msgothic" charset="0"/>
                <a:cs typeface="msgothic" charset="0"/>
              </a:rPr>
              <a:t>Relocation and symbol  table info</a:t>
            </a:r>
          </a:p>
        </p:txBody>
      </p:sp>
      <p:sp>
        <p:nvSpPr>
          <p:cNvPr id="36880" name="Line 16"/>
          <p:cNvSpPr>
            <a:spLocks noChangeShapeType="1"/>
          </p:cNvSpPr>
          <p:nvPr/>
        </p:nvSpPr>
        <p:spPr bwMode="auto">
          <a:xfrm>
            <a:off x="5180013" y="2542900"/>
            <a:ext cx="1587" cy="685800"/>
          </a:xfrm>
          <a:prstGeom prst="line">
            <a:avLst/>
          </a:prstGeom>
          <a:noFill/>
          <a:ln w="3240">
            <a:solidFill>
              <a:srgbClr val="000066"/>
            </a:solidFill>
            <a:miter lim="800000"/>
            <a:headEnd/>
            <a:tailEnd type="triangle" w="med" len="med"/>
          </a:ln>
          <a:effectLst/>
        </p:spPr>
        <p:txBody>
          <a:bodyPr/>
          <a:lstStyle/>
          <a:p>
            <a:endParaRPr lang="en-US"/>
          </a:p>
        </p:txBody>
      </p:sp>
      <p:sp>
        <p:nvSpPr>
          <p:cNvPr id="36881" name="Text Box 17"/>
          <p:cNvSpPr txBox="1">
            <a:spLocks noChangeArrowheads="1"/>
          </p:cNvSpPr>
          <p:nvPr/>
        </p:nvSpPr>
        <p:spPr bwMode="auto">
          <a:xfrm>
            <a:off x="4352925" y="4844775"/>
            <a:ext cx="1662934" cy="561117"/>
          </a:xfrm>
          <a:prstGeom prst="rect">
            <a:avLst/>
          </a:prstGeom>
          <a:noFill/>
          <a:ln w="9525">
            <a:noFill/>
            <a:round/>
            <a:headEnd/>
            <a:tailEnd/>
          </a:ln>
          <a:effectLst/>
        </p:spPr>
        <p:txBody>
          <a:bodyPr wrap="none" lIns="90000" tIns="46800" rIns="90000" bIns="46800">
            <a:spAutoFit/>
          </a:bodyP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libc.so</a:t>
            </a:r>
          </a:p>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libvector.so</a:t>
            </a:r>
          </a:p>
        </p:txBody>
      </p:sp>
      <p:sp>
        <p:nvSpPr>
          <p:cNvPr id="36882" name="Text Box 18"/>
          <p:cNvSpPr txBox="1">
            <a:spLocks noChangeArrowheads="1"/>
          </p:cNvSpPr>
          <p:nvPr/>
        </p:nvSpPr>
        <p:spPr bwMode="auto">
          <a:xfrm>
            <a:off x="5254625" y="5559150"/>
            <a:ext cx="1771650" cy="335799"/>
          </a:xfrm>
          <a:prstGeom prst="rect">
            <a:avLst/>
          </a:prstGeom>
          <a:noFill/>
          <a:ln w="9525">
            <a:noFill/>
            <a:round/>
            <a:headEnd/>
            <a:tailEnd/>
          </a:ln>
          <a:effectLst/>
        </p:spPr>
        <p:txBody>
          <a:bodyPr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i="1">
                <a:solidFill>
                  <a:schemeClr val="tx1">
                    <a:lumMod val="50000"/>
                    <a:lumOff val="50000"/>
                  </a:schemeClr>
                </a:solidFill>
                <a:latin typeface="Calibri" pitchFamily="34" charset="0"/>
                <a:ea typeface="msgothic" charset="0"/>
                <a:cs typeface="msgothic" charset="0"/>
              </a:rPr>
              <a:t>Code and data</a:t>
            </a:r>
          </a:p>
        </p:txBody>
      </p:sp>
      <p:sp>
        <p:nvSpPr>
          <p:cNvPr id="36883" name="Line 19"/>
          <p:cNvSpPr>
            <a:spLocks noChangeShapeType="1"/>
          </p:cNvSpPr>
          <p:nvPr/>
        </p:nvSpPr>
        <p:spPr bwMode="auto">
          <a:xfrm>
            <a:off x="5173663" y="5438500"/>
            <a:ext cx="1587" cy="685800"/>
          </a:xfrm>
          <a:prstGeom prst="line">
            <a:avLst/>
          </a:prstGeom>
          <a:noFill/>
          <a:ln w="3240">
            <a:solidFill>
              <a:srgbClr val="000066"/>
            </a:solidFill>
            <a:miter lim="800000"/>
            <a:headEnd/>
            <a:tailEnd type="triangle" w="med" len="med"/>
          </a:ln>
          <a:effectLst/>
        </p:spPr>
        <p:txBody>
          <a:bodyPr/>
          <a:lstStyle/>
          <a:p>
            <a:endParaRPr lang="en-US"/>
          </a:p>
        </p:txBody>
      </p:sp>
      <p:sp>
        <p:nvSpPr>
          <p:cNvPr id="36884" name="Text Box 20"/>
          <p:cNvSpPr txBox="1">
            <a:spLocks noChangeArrowheads="1"/>
          </p:cNvSpPr>
          <p:nvPr/>
        </p:nvSpPr>
        <p:spPr bwMode="auto">
          <a:xfrm>
            <a:off x="-228600" y="3873224"/>
            <a:ext cx="2514600" cy="818367"/>
          </a:xfrm>
          <a:prstGeom prst="rect">
            <a:avLst/>
          </a:prstGeom>
          <a:noFill/>
          <a:ln w="9525">
            <a:noFill/>
            <a:round/>
            <a:headEnd/>
            <a:tailEnd/>
          </a:ln>
          <a:effectLst/>
        </p:spPr>
        <p:txBody>
          <a:bodyPr lIns="90000" tIns="46800" rIns="90000" bIns="46800">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i="1" dirty="0">
                <a:solidFill>
                  <a:srgbClr val="990000"/>
                </a:solidFill>
                <a:latin typeface="Calibri" pitchFamily="34" charset="0"/>
                <a:ea typeface="msgothic" charset="0"/>
                <a:cs typeface="msgothic" charset="0"/>
              </a:rPr>
              <a:t>Partially linked </a:t>
            </a:r>
          </a:p>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i="1" dirty="0">
                <a:solidFill>
                  <a:srgbClr val="990000"/>
                </a:solidFill>
                <a:latin typeface="Calibri" pitchFamily="34" charset="0"/>
                <a:ea typeface="msgothic" charset="0"/>
                <a:cs typeface="msgothic" charset="0"/>
              </a:rPr>
              <a:t>executable object file</a:t>
            </a:r>
          </a:p>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ea typeface="msgothic" charset="0"/>
                <a:cs typeface="msgothic" charset="0"/>
              </a:rPr>
              <a:t>(8488 bytes)</a:t>
            </a:r>
            <a:endParaRPr lang="en-GB" sz="1600" b="1" dirty="0">
              <a:latin typeface="Calibri" pitchFamily="34" charset="0"/>
              <a:ea typeface="msgothic" charset="0"/>
              <a:cs typeface="msgothic" charset="0"/>
            </a:endParaRPr>
          </a:p>
        </p:txBody>
      </p:sp>
      <p:sp>
        <p:nvSpPr>
          <p:cNvPr id="36885" name="Text Box 21"/>
          <p:cNvSpPr txBox="1">
            <a:spLocks noChangeArrowheads="1"/>
          </p:cNvSpPr>
          <p:nvPr/>
        </p:nvSpPr>
        <p:spPr bwMode="auto">
          <a:xfrm>
            <a:off x="914400" y="2451355"/>
            <a:ext cx="1371600" cy="577082"/>
          </a:xfrm>
          <a:prstGeom prst="rect">
            <a:avLst/>
          </a:prstGeom>
          <a:noFill/>
          <a:ln w="9525">
            <a:noFill/>
            <a:round/>
            <a:headEnd/>
            <a:tailEnd/>
          </a:ln>
          <a:effectLst/>
        </p:spPr>
        <p:txBody>
          <a:bodyPr lIns="90000" tIns="46800" rIns="90000" bIns="46800">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i="1" err="1">
                <a:solidFill>
                  <a:srgbClr val="990000"/>
                </a:solidFill>
                <a:latin typeface="Calibri" pitchFamily="34" charset="0"/>
                <a:ea typeface="msgothic" charset="0"/>
                <a:cs typeface="msgothic" charset="0"/>
              </a:rPr>
              <a:t>Relocatable</a:t>
            </a:r>
            <a:endParaRPr lang="en-GB" sz="1600" b="1" i="1">
              <a:solidFill>
                <a:srgbClr val="990000"/>
              </a:solidFill>
              <a:latin typeface="Calibri" pitchFamily="34" charset="0"/>
              <a:ea typeface="msgothic" charset="0"/>
              <a:cs typeface="msgothic" charset="0"/>
            </a:endParaRPr>
          </a:p>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i="1">
                <a:solidFill>
                  <a:srgbClr val="990000"/>
                </a:solidFill>
                <a:latin typeface="Calibri" pitchFamily="34" charset="0"/>
                <a:ea typeface="msgothic" charset="0"/>
                <a:cs typeface="msgothic" charset="0"/>
              </a:rPr>
              <a:t>object file</a:t>
            </a:r>
          </a:p>
        </p:txBody>
      </p:sp>
      <p:sp>
        <p:nvSpPr>
          <p:cNvPr id="36886" name="Text Box 22"/>
          <p:cNvSpPr txBox="1">
            <a:spLocks noChangeArrowheads="1"/>
          </p:cNvSpPr>
          <p:nvPr/>
        </p:nvSpPr>
        <p:spPr bwMode="auto">
          <a:xfrm>
            <a:off x="533400" y="5887233"/>
            <a:ext cx="1752600" cy="818367"/>
          </a:xfrm>
          <a:prstGeom prst="rect">
            <a:avLst/>
          </a:prstGeom>
          <a:noFill/>
          <a:ln w="9525">
            <a:noFill/>
            <a:round/>
            <a:headEnd/>
            <a:tailEnd/>
          </a:ln>
          <a:effectLst/>
        </p:spPr>
        <p:txBody>
          <a:bodyPr lIns="90000" tIns="46800" rIns="90000" bIns="46800">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i="1">
                <a:solidFill>
                  <a:srgbClr val="990000"/>
                </a:solidFill>
                <a:latin typeface="Calibri" pitchFamily="34" charset="0"/>
                <a:ea typeface="msgothic" charset="0"/>
                <a:cs typeface="msgothic" charset="0"/>
              </a:rPr>
              <a:t>Fully linked </a:t>
            </a:r>
          </a:p>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i="1">
                <a:solidFill>
                  <a:srgbClr val="990000"/>
                </a:solidFill>
                <a:latin typeface="Calibri" pitchFamily="34" charset="0"/>
                <a:ea typeface="msgothic" charset="0"/>
                <a:cs typeface="msgothic" charset="0"/>
              </a:rPr>
              <a:t>executable</a:t>
            </a:r>
          </a:p>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i="1">
                <a:solidFill>
                  <a:srgbClr val="990000"/>
                </a:solidFill>
                <a:latin typeface="Calibri" pitchFamily="34" charset="0"/>
                <a:ea typeface="msgothic" charset="0"/>
                <a:cs typeface="msgothic" charset="0"/>
              </a:rPr>
              <a:t>in memory</a:t>
            </a:r>
          </a:p>
        </p:txBody>
      </p:sp>
      <p:sp>
        <p:nvSpPr>
          <p:cNvPr id="36887" name="Line 23"/>
          <p:cNvSpPr>
            <a:spLocks noChangeShapeType="1"/>
          </p:cNvSpPr>
          <p:nvPr/>
        </p:nvSpPr>
        <p:spPr bwMode="auto">
          <a:xfrm>
            <a:off x="3783013" y="1247500"/>
            <a:ext cx="1587" cy="381000"/>
          </a:xfrm>
          <a:prstGeom prst="line">
            <a:avLst/>
          </a:prstGeom>
          <a:noFill/>
          <a:ln w="3240">
            <a:solidFill>
              <a:srgbClr val="000066"/>
            </a:solidFill>
            <a:miter lim="800000"/>
            <a:headEnd/>
            <a:tailEnd type="triangle" w="med" len="med"/>
          </a:ln>
          <a:effectLst/>
        </p:spPr>
        <p:txBody>
          <a:bodyPr/>
          <a:lstStyle/>
          <a:p>
            <a:endParaRPr lang="en-US"/>
          </a:p>
        </p:txBody>
      </p:sp>
      <p:sp>
        <p:nvSpPr>
          <p:cNvPr id="36888" name="Text Box 24"/>
          <p:cNvSpPr txBox="1">
            <a:spLocks noChangeArrowheads="1"/>
          </p:cNvSpPr>
          <p:nvPr/>
        </p:nvSpPr>
        <p:spPr bwMode="auto">
          <a:xfrm>
            <a:off x="3184525" y="1010963"/>
            <a:ext cx="1169209" cy="329643"/>
          </a:xfrm>
          <a:prstGeom prst="rect">
            <a:avLst/>
          </a:prstGeom>
          <a:noFill/>
          <a:ln w="9525">
            <a:noFill/>
            <a:round/>
            <a:headEnd/>
            <a:tailEnd/>
          </a:ln>
          <a:effectLst/>
        </p:spPr>
        <p:txBody>
          <a:bodyPr wrap="none" lIns="90000" tIns="46800" rIns="90000" bIns="46800">
            <a:spAutoFit/>
          </a:bodyP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vector.h</a:t>
            </a:r>
          </a:p>
        </p:txBody>
      </p:sp>
      <p:sp>
        <p:nvSpPr>
          <p:cNvPr id="36889" name="Rectangle 25"/>
          <p:cNvSpPr>
            <a:spLocks noChangeArrowheads="1"/>
          </p:cNvSpPr>
          <p:nvPr/>
        </p:nvSpPr>
        <p:spPr bwMode="auto">
          <a:xfrm>
            <a:off x="2454275" y="4749525"/>
            <a:ext cx="1657350" cy="574675"/>
          </a:xfrm>
          <a:prstGeom prst="rect">
            <a:avLst/>
          </a:prstGeom>
          <a:solidFill>
            <a:schemeClr val="accent2">
              <a:lumMod val="20000"/>
              <a:lumOff val="80000"/>
            </a:schemeClr>
          </a:solidFill>
          <a:ln w="3240">
            <a:solidFill>
              <a:schemeClr val="tx1"/>
            </a:solidFill>
            <a:miter lim="800000"/>
            <a:headEnd/>
            <a:tailEnd/>
          </a:ln>
          <a:effectLst/>
        </p:spPr>
        <p:txBody>
          <a:bodyPr lIns="90360" tIns="44280" rIns="90360" bIns="4428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Loader (</a:t>
            </a:r>
            <a:r>
              <a:rPr lang="en-GB" sz="1600" b="1" err="1">
                <a:latin typeface="Courier New" pitchFamily="49" charset="0"/>
                <a:ea typeface="msgothic" charset="0"/>
                <a:cs typeface="msgothic" charset="0"/>
              </a:rPr>
              <a:t>execve</a:t>
            </a:r>
            <a:r>
              <a:rPr lang="en-GB" sz="1600" b="1">
                <a:latin typeface="Calibri" pitchFamily="34" charset="0"/>
                <a:ea typeface="msgothic" charset="0"/>
                <a:cs typeface="msgothic" charset="0"/>
              </a:rPr>
              <a:t>)</a:t>
            </a:r>
          </a:p>
        </p:txBody>
      </p:sp>
      <p:sp>
        <p:nvSpPr>
          <p:cNvPr id="36890" name="Text Box 26"/>
          <p:cNvSpPr txBox="1">
            <a:spLocks noChangeArrowheads="1"/>
          </p:cNvSpPr>
          <p:nvPr/>
        </p:nvSpPr>
        <p:spPr bwMode="auto">
          <a:xfrm>
            <a:off x="4689475" y="1047475"/>
            <a:ext cx="4501851" cy="561117"/>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solidFill>
                  <a:srgbClr val="990000"/>
                </a:solidFill>
                <a:latin typeface="Courier New" pitchFamily="49" charset="0"/>
                <a:ea typeface="msgothic" charset="0"/>
                <a:cs typeface="msgothic" charset="0"/>
              </a:rPr>
              <a:t>unix</a:t>
            </a:r>
            <a:r>
              <a:rPr lang="en-GB" sz="1600" b="1" dirty="0">
                <a:solidFill>
                  <a:srgbClr val="990000"/>
                </a:solidFill>
                <a:latin typeface="Courier New" pitchFamily="49" charset="0"/>
                <a:ea typeface="msgothic" charset="0"/>
                <a:cs typeface="msgothic" charset="0"/>
              </a:rPr>
              <a:t>&gt; </a:t>
            </a:r>
            <a:r>
              <a:rPr lang="en-GB" sz="1600" b="1" dirty="0" err="1">
                <a:solidFill>
                  <a:srgbClr val="990000"/>
                </a:solidFill>
                <a:latin typeface="Courier New" pitchFamily="49" charset="0"/>
                <a:ea typeface="msgothic" charset="0"/>
                <a:cs typeface="msgothic" charset="0"/>
              </a:rPr>
              <a:t>gcc</a:t>
            </a:r>
            <a:r>
              <a:rPr lang="en-GB" sz="1600" b="1" dirty="0">
                <a:solidFill>
                  <a:srgbClr val="990000"/>
                </a:solidFill>
                <a:latin typeface="Courier New" pitchFamily="49" charset="0"/>
                <a:ea typeface="msgothic" charset="0"/>
                <a:cs typeface="msgothic" charset="0"/>
              </a:rPr>
              <a:t> -shared -o </a:t>
            </a:r>
            <a:r>
              <a:rPr lang="en-GB" sz="1600" b="1" dirty="0" err="1">
                <a:solidFill>
                  <a:srgbClr val="990000"/>
                </a:solidFill>
                <a:latin typeface="Courier New" pitchFamily="49" charset="0"/>
                <a:ea typeface="msgothic" charset="0"/>
                <a:cs typeface="msgothic" charset="0"/>
              </a:rPr>
              <a:t>libvector.so</a:t>
            </a:r>
            <a:r>
              <a:rPr lang="en-GB" sz="1600" b="1" dirty="0">
                <a:solidFill>
                  <a:srgbClr val="990000"/>
                </a:solidFill>
                <a:latin typeface="Courier New" pitchFamily="49" charset="0"/>
                <a:ea typeface="msgothic" charset="0"/>
                <a:cs typeface="msgothic" charset="0"/>
              </a:rPr>
              <a:t>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990000"/>
                </a:solidFill>
                <a:latin typeface="Courier New" pitchFamily="49" charset="0"/>
                <a:ea typeface="msgothic" charset="0"/>
                <a:cs typeface="msgothic" charset="0"/>
              </a:rPr>
              <a:t>     </a:t>
            </a:r>
            <a:r>
              <a:rPr lang="en-GB" sz="1600" b="1" dirty="0" err="1">
                <a:solidFill>
                  <a:srgbClr val="990000"/>
                </a:solidFill>
                <a:latin typeface="Courier New" pitchFamily="49" charset="0"/>
                <a:ea typeface="msgothic" charset="0"/>
                <a:cs typeface="msgothic" charset="0"/>
              </a:rPr>
              <a:t>addvec.c</a:t>
            </a:r>
            <a:r>
              <a:rPr lang="en-GB" sz="1600" b="1" dirty="0">
                <a:solidFill>
                  <a:srgbClr val="990000"/>
                </a:solidFill>
                <a:latin typeface="Courier New" pitchFamily="49" charset="0"/>
                <a:ea typeface="msgothic" charset="0"/>
                <a:cs typeface="msgothic" charset="0"/>
              </a:rPr>
              <a:t> </a:t>
            </a:r>
            <a:r>
              <a:rPr lang="en-GB" sz="1600" b="1" dirty="0" err="1">
                <a:solidFill>
                  <a:srgbClr val="990000"/>
                </a:solidFill>
                <a:latin typeface="Courier New" pitchFamily="49" charset="0"/>
                <a:ea typeface="msgothic" charset="0"/>
                <a:cs typeface="msgothic" charset="0"/>
              </a:rPr>
              <a:t>multvec.c</a:t>
            </a:r>
            <a:r>
              <a:rPr lang="en-GB" sz="1600" b="1" dirty="0">
                <a:solidFill>
                  <a:srgbClr val="990000"/>
                </a:solidFill>
                <a:latin typeface="Courier New" pitchFamily="49" charset="0"/>
                <a:ea typeface="msgothic" charset="0"/>
                <a:cs typeface="msgothic" charset="0"/>
              </a:rPr>
              <a:t> -</a:t>
            </a:r>
            <a:r>
              <a:rPr lang="en-GB" sz="1600" b="1" dirty="0" err="1">
                <a:solidFill>
                  <a:srgbClr val="990000"/>
                </a:solidFill>
                <a:latin typeface="Courier New" pitchFamily="49" charset="0"/>
                <a:ea typeface="msgothic" charset="0"/>
                <a:cs typeface="msgothic" charset="0"/>
              </a:rPr>
              <a:t>fpic</a:t>
            </a:r>
            <a:endParaRPr lang="en-GB" sz="1600" b="1" dirty="0">
              <a:solidFill>
                <a:srgbClr val="990000"/>
              </a:solidFill>
              <a:latin typeface="Courier New" pitchFamily="49" charset="0"/>
              <a:ea typeface="msgothic" charset="0"/>
              <a:cs typeface="msgothic" charset="0"/>
            </a:endParaRPr>
          </a:p>
        </p:txBody>
      </p:sp>
      <p:sp>
        <p:nvSpPr>
          <p:cNvPr id="36891" name="Line 27"/>
          <p:cNvSpPr>
            <a:spLocks noChangeShapeType="1"/>
          </p:cNvSpPr>
          <p:nvPr/>
        </p:nvSpPr>
        <p:spPr bwMode="auto">
          <a:xfrm flipH="1">
            <a:off x="5715000" y="1574799"/>
            <a:ext cx="460375" cy="609600"/>
          </a:xfrm>
          <a:prstGeom prst="line">
            <a:avLst/>
          </a:prstGeom>
          <a:noFill/>
          <a:ln w="25560">
            <a:solidFill>
              <a:schemeClr val="tx1"/>
            </a:solidFill>
            <a:miter lim="800000"/>
            <a:headEnd/>
            <a:tailEnd type="triangle" w="med" len="med"/>
          </a:ln>
          <a:effectLst/>
        </p:spPr>
        <p:txBody>
          <a:bodyPr/>
          <a:lstStyle/>
          <a:p>
            <a:endParaRPr lang="en-US"/>
          </a:p>
        </p:txBody>
      </p:sp>
      <p:sp>
        <p:nvSpPr>
          <p:cNvPr id="29" name="Text Box 26"/>
          <p:cNvSpPr txBox="1">
            <a:spLocks noChangeArrowheads="1"/>
          </p:cNvSpPr>
          <p:nvPr/>
        </p:nvSpPr>
        <p:spPr bwMode="auto">
          <a:xfrm>
            <a:off x="4724400" y="3581400"/>
            <a:ext cx="3638473" cy="557461"/>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solidFill>
                  <a:srgbClr val="990000"/>
                </a:solidFill>
                <a:latin typeface="Courier New" pitchFamily="49" charset="0"/>
                <a:ea typeface="msgothic" charset="0"/>
                <a:cs typeface="msgothic" charset="0"/>
              </a:rPr>
              <a:t>unix</a:t>
            </a:r>
            <a:r>
              <a:rPr lang="en-GB" sz="1600" b="1" dirty="0">
                <a:solidFill>
                  <a:srgbClr val="990000"/>
                </a:solidFill>
                <a:latin typeface="Courier New" pitchFamily="49" charset="0"/>
                <a:ea typeface="msgothic" charset="0"/>
                <a:cs typeface="msgothic" charset="0"/>
              </a:rPr>
              <a:t>&gt; </a:t>
            </a:r>
            <a:r>
              <a:rPr lang="en-GB" sz="1600" b="1" dirty="0" err="1">
                <a:solidFill>
                  <a:srgbClr val="990000"/>
                </a:solidFill>
                <a:latin typeface="Courier New" pitchFamily="49" charset="0"/>
                <a:ea typeface="msgothic" charset="0"/>
                <a:cs typeface="msgothic" charset="0"/>
              </a:rPr>
              <a:t>gcc</a:t>
            </a:r>
            <a:r>
              <a:rPr lang="en-GB" sz="1600" dirty="0">
                <a:solidFill>
                  <a:srgbClr val="990000"/>
                </a:solidFill>
                <a:latin typeface="Courier New" pitchFamily="49" charset="0"/>
                <a:ea typeface="msgothic" charset="0"/>
                <a:cs typeface="msgothic" charset="0"/>
              </a:rPr>
              <a:t> </a:t>
            </a:r>
            <a:r>
              <a:rPr lang="mr-IN" sz="1600" dirty="0">
                <a:solidFill>
                  <a:srgbClr val="990000"/>
                </a:solidFill>
                <a:latin typeface="Courier New" pitchFamily="49" charset="0"/>
                <a:ea typeface="msgothic" charset="0"/>
                <a:cs typeface="msgothic" charset="0"/>
              </a:rPr>
              <a:t>–</a:t>
            </a:r>
            <a:r>
              <a:rPr lang="en-GB" sz="1600" dirty="0">
                <a:solidFill>
                  <a:srgbClr val="990000"/>
                </a:solidFill>
                <a:latin typeface="Courier New" pitchFamily="49" charset="0"/>
                <a:ea typeface="msgothic" charset="0"/>
                <a:cs typeface="msgothic" charset="0"/>
              </a:rPr>
              <a:t>o prog2l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990000"/>
                </a:solidFill>
                <a:latin typeface="Courier New" pitchFamily="49" charset="0"/>
                <a:ea typeface="msgothic" charset="0"/>
                <a:cs typeface="msgothic" charset="0"/>
              </a:rPr>
              <a:t>	      main2.o ./</a:t>
            </a:r>
            <a:r>
              <a:rPr lang="en-GB" sz="1600" b="1" dirty="0" err="1">
                <a:solidFill>
                  <a:srgbClr val="990000"/>
                </a:solidFill>
                <a:latin typeface="Courier New" pitchFamily="49" charset="0"/>
                <a:ea typeface="msgothic" charset="0"/>
                <a:cs typeface="msgothic" charset="0"/>
              </a:rPr>
              <a:t>libvector.so</a:t>
            </a:r>
            <a:endParaRPr lang="en-GB" sz="1600" b="1" dirty="0">
              <a:solidFill>
                <a:srgbClr val="990000"/>
              </a:solidFill>
              <a:latin typeface="Courier New" pitchFamily="49" charset="0"/>
              <a:ea typeface="msgothic" charset="0"/>
              <a:cs typeface="msgothic"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idx="4294967295"/>
          </p:nvPr>
        </p:nvSpPr>
        <p:spPr>
          <a:xfrm>
            <a:off x="427038" y="360362"/>
            <a:ext cx="8716962" cy="78263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Dynamic Linking at Run-time</a:t>
            </a:r>
          </a:p>
        </p:txBody>
      </p:sp>
      <p:sp>
        <p:nvSpPr>
          <p:cNvPr id="37890" name="Text Box 2"/>
          <p:cNvSpPr txBox="1">
            <a:spLocks noChangeArrowheads="1"/>
          </p:cNvSpPr>
          <p:nvPr/>
        </p:nvSpPr>
        <p:spPr bwMode="auto">
          <a:xfrm>
            <a:off x="304800" y="1323975"/>
            <a:ext cx="8686800" cy="5265161"/>
          </a:xfrm>
          <a:prstGeom prst="rect">
            <a:avLst/>
          </a:prstGeom>
          <a:solidFill>
            <a:srgbClr val="F6F5BD"/>
          </a:solidFill>
          <a:ln w="12600">
            <a:solidFill>
              <a:srgbClr val="000066"/>
            </a:solidFill>
            <a:miter lim="800000"/>
            <a:headEnd/>
            <a:tailEnd/>
          </a:ln>
          <a:effectLst/>
        </p:spPr>
        <p:txBody>
          <a:bodyPr wrap="square" lIns="90000" tIns="46800" rIns="90000" bIns="46800">
            <a:spAutoFit/>
          </a:bodyPr>
          <a:lstStyle/>
          <a:p>
            <a:r>
              <a:rPr lang="en-US" sz="1600">
                <a:solidFill>
                  <a:srgbClr val="926492"/>
                </a:solidFill>
                <a:latin typeface="Courier New"/>
                <a:cs typeface="Courier New"/>
              </a:rPr>
              <a:t>#include</a:t>
            </a:r>
            <a:r>
              <a:rPr lang="en-US" sz="1600">
                <a:solidFill>
                  <a:srgbClr val="000000"/>
                </a:solidFill>
                <a:latin typeface="Courier New"/>
                <a:cs typeface="Courier New"/>
              </a:rPr>
              <a:t> </a:t>
            </a:r>
            <a:r>
              <a:rPr lang="en-US" sz="1600">
                <a:solidFill>
                  <a:srgbClr val="9D206F"/>
                </a:solidFill>
                <a:latin typeface="Courier New"/>
                <a:cs typeface="Courier New"/>
              </a:rPr>
              <a:t>&lt;</a:t>
            </a:r>
            <a:r>
              <a:rPr lang="en-US" sz="1600" err="1">
                <a:solidFill>
                  <a:srgbClr val="9D206F"/>
                </a:solidFill>
                <a:latin typeface="Courier New"/>
                <a:cs typeface="Courier New"/>
              </a:rPr>
              <a:t>stdio.h</a:t>
            </a:r>
            <a:r>
              <a:rPr lang="en-US" sz="1600">
                <a:solidFill>
                  <a:srgbClr val="9D206F"/>
                </a:solidFill>
                <a:latin typeface="Courier New"/>
                <a:cs typeface="Courier New"/>
              </a:rPr>
              <a:t>&gt;</a:t>
            </a:r>
            <a:endParaRPr lang="en-US" sz="1600">
              <a:solidFill>
                <a:srgbClr val="000000"/>
              </a:solidFill>
              <a:latin typeface="Courier New"/>
              <a:cs typeface="Courier New"/>
            </a:endParaRPr>
          </a:p>
          <a:p>
            <a:r>
              <a:rPr lang="en-US" sz="1600">
                <a:solidFill>
                  <a:srgbClr val="926492"/>
                </a:solidFill>
                <a:latin typeface="Courier New"/>
                <a:cs typeface="Courier New"/>
              </a:rPr>
              <a:t>#include</a:t>
            </a:r>
            <a:r>
              <a:rPr lang="en-US" sz="1600">
                <a:solidFill>
                  <a:srgbClr val="000000"/>
                </a:solidFill>
                <a:latin typeface="Courier New"/>
                <a:cs typeface="Courier New"/>
              </a:rPr>
              <a:t> </a:t>
            </a:r>
            <a:r>
              <a:rPr lang="en-US" sz="1600">
                <a:solidFill>
                  <a:srgbClr val="9D206F"/>
                </a:solidFill>
                <a:latin typeface="Courier New"/>
                <a:cs typeface="Courier New"/>
              </a:rPr>
              <a:t>&lt;</a:t>
            </a:r>
            <a:r>
              <a:rPr lang="en-US" sz="1600" err="1">
                <a:solidFill>
                  <a:srgbClr val="9D206F"/>
                </a:solidFill>
                <a:latin typeface="Courier New"/>
                <a:cs typeface="Courier New"/>
              </a:rPr>
              <a:t>stdlib.h</a:t>
            </a:r>
            <a:r>
              <a:rPr lang="en-US" sz="1600">
                <a:solidFill>
                  <a:srgbClr val="9D206F"/>
                </a:solidFill>
                <a:latin typeface="Courier New"/>
                <a:cs typeface="Courier New"/>
              </a:rPr>
              <a:t>&gt;</a:t>
            </a:r>
            <a:endParaRPr lang="en-US" sz="1600">
              <a:solidFill>
                <a:srgbClr val="000000"/>
              </a:solidFill>
              <a:latin typeface="Courier New"/>
              <a:cs typeface="Courier New"/>
            </a:endParaRPr>
          </a:p>
          <a:p>
            <a:r>
              <a:rPr lang="en-US" sz="1600">
                <a:solidFill>
                  <a:srgbClr val="926492"/>
                </a:solidFill>
                <a:latin typeface="Courier New"/>
                <a:cs typeface="Courier New"/>
              </a:rPr>
              <a:t>#include</a:t>
            </a:r>
            <a:r>
              <a:rPr lang="en-US" sz="1600">
                <a:solidFill>
                  <a:srgbClr val="000000"/>
                </a:solidFill>
                <a:latin typeface="Courier New"/>
                <a:cs typeface="Courier New"/>
              </a:rPr>
              <a:t> </a:t>
            </a:r>
            <a:r>
              <a:rPr lang="en-US" sz="1600">
                <a:solidFill>
                  <a:srgbClr val="9D206F"/>
                </a:solidFill>
                <a:latin typeface="Courier New"/>
                <a:cs typeface="Courier New"/>
              </a:rPr>
              <a:t>&lt;</a:t>
            </a:r>
            <a:r>
              <a:rPr lang="en-US" sz="1600" err="1">
                <a:solidFill>
                  <a:srgbClr val="9D206F"/>
                </a:solidFill>
                <a:latin typeface="Courier New"/>
                <a:cs typeface="Courier New"/>
              </a:rPr>
              <a:t>dlfcn.h</a:t>
            </a:r>
            <a:r>
              <a:rPr lang="en-US" sz="1600">
                <a:solidFill>
                  <a:srgbClr val="9D206F"/>
                </a:solidFill>
                <a:latin typeface="Courier New"/>
                <a:cs typeface="Courier New"/>
              </a:rPr>
              <a:t>&gt;</a:t>
            </a:r>
            <a:endParaRPr lang="en-US" sz="1600">
              <a:solidFill>
                <a:srgbClr val="000000"/>
              </a:solidFill>
              <a:latin typeface="Courier New"/>
              <a:cs typeface="Courier New"/>
            </a:endParaRPr>
          </a:p>
          <a:p>
            <a:endParaRPr lang="en-US" sz="1600">
              <a:solidFill>
                <a:srgbClr val="000000"/>
              </a:solidFill>
              <a:latin typeface="Courier New"/>
              <a:cs typeface="Courier New"/>
            </a:endParaRPr>
          </a:p>
          <a:p>
            <a:r>
              <a:rPr lang="fr-FR" sz="1600" err="1">
                <a:solidFill>
                  <a:srgbClr val="2D961E"/>
                </a:solidFill>
                <a:latin typeface="Courier New"/>
                <a:cs typeface="Courier New"/>
              </a:rPr>
              <a:t>int</a:t>
            </a:r>
            <a:r>
              <a:rPr lang="fr-FR" sz="1600">
                <a:solidFill>
                  <a:srgbClr val="000000"/>
                </a:solidFill>
                <a:latin typeface="Courier New"/>
                <a:cs typeface="Courier New"/>
              </a:rPr>
              <a:t> </a:t>
            </a:r>
            <a:r>
              <a:rPr lang="fr-FR" sz="1600">
                <a:solidFill>
                  <a:srgbClr val="C1651C"/>
                </a:solidFill>
                <a:latin typeface="Courier New"/>
                <a:cs typeface="Courier New"/>
              </a:rPr>
              <a:t>x</a:t>
            </a:r>
            <a:r>
              <a:rPr lang="fr-FR" sz="1600">
                <a:solidFill>
                  <a:srgbClr val="000000"/>
                </a:solidFill>
                <a:latin typeface="Courier New"/>
                <a:cs typeface="Courier New"/>
              </a:rPr>
              <a:t>[2] = {1, 2};</a:t>
            </a:r>
          </a:p>
          <a:p>
            <a:r>
              <a:rPr lang="fr-FR" sz="1600" err="1">
                <a:solidFill>
                  <a:srgbClr val="2D961E"/>
                </a:solidFill>
                <a:latin typeface="Courier New"/>
                <a:cs typeface="Courier New"/>
              </a:rPr>
              <a:t>int</a:t>
            </a:r>
            <a:r>
              <a:rPr lang="fr-FR" sz="1600">
                <a:solidFill>
                  <a:srgbClr val="000000"/>
                </a:solidFill>
                <a:latin typeface="Courier New"/>
                <a:cs typeface="Courier New"/>
              </a:rPr>
              <a:t> </a:t>
            </a:r>
            <a:r>
              <a:rPr lang="fr-FR" sz="1600">
                <a:solidFill>
                  <a:srgbClr val="C1651C"/>
                </a:solidFill>
                <a:latin typeface="Courier New"/>
                <a:cs typeface="Courier New"/>
              </a:rPr>
              <a:t>y</a:t>
            </a:r>
            <a:r>
              <a:rPr lang="fr-FR" sz="1600">
                <a:solidFill>
                  <a:srgbClr val="000000"/>
                </a:solidFill>
                <a:latin typeface="Courier New"/>
                <a:cs typeface="Courier New"/>
              </a:rPr>
              <a:t>[2] = {3, 4};</a:t>
            </a:r>
          </a:p>
          <a:p>
            <a:r>
              <a:rPr lang="nl-NL" sz="1600">
                <a:solidFill>
                  <a:srgbClr val="2D961E"/>
                </a:solidFill>
                <a:latin typeface="Courier New"/>
                <a:cs typeface="Courier New"/>
              </a:rPr>
              <a:t>int</a:t>
            </a:r>
            <a:r>
              <a:rPr lang="nl-NL" sz="1600">
                <a:solidFill>
                  <a:srgbClr val="000000"/>
                </a:solidFill>
                <a:latin typeface="Courier New"/>
                <a:cs typeface="Courier New"/>
              </a:rPr>
              <a:t> </a:t>
            </a:r>
            <a:r>
              <a:rPr lang="nl-NL" sz="1600" err="1">
                <a:solidFill>
                  <a:srgbClr val="C1651C"/>
                </a:solidFill>
                <a:latin typeface="Courier New"/>
                <a:cs typeface="Courier New"/>
              </a:rPr>
              <a:t>z</a:t>
            </a:r>
            <a:r>
              <a:rPr lang="nl-NL" sz="1600">
                <a:solidFill>
                  <a:srgbClr val="000000"/>
                </a:solidFill>
                <a:latin typeface="Courier New"/>
                <a:cs typeface="Courier New"/>
              </a:rPr>
              <a:t>[2];</a:t>
            </a:r>
          </a:p>
          <a:p>
            <a:endParaRPr lang="nl-NL" sz="1600">
              <a:solidFill>
                <a:srgbClr val="000000"/>
              </a:solidFill>
              <a:latin typeface="Courier New"/>
              <a:cs typeface="Courier New"/>
            </a:endParaRPr>
          </a:p>
          <a:p>
            <a:r>
              <a:rPr lang="nl-NL" sz="1600">
                <a:solidFill>
                  <a:srgbClr val="2D961E"/>
                </a:solidFill>
                <a:latin typeface="Courier New"/>
                <a:cs typeface="Courier New"/>
              </a:rPr>
              <a:t>int</a:t>
            </a:r>
            <a:r>
              <a:rPr lang="nl-NL" sz="1600">
                <a:solidFill>
                  <a:srgbClr val="000000"/>
                </a:solidFill>
                <a:latin typeface="Courier New"/>
                <a:cs typeface="Courier New"/>
              </a:rPr>
              <a:t> </a:t>
            </a:r>
            <a:r>
              <a:rPr lang="nl-NL" sz="1600">
                <a:solidFill>
                  <a:srgbClr val="4A00FF"/>
                </a:solidFill>
                <a:latin typeface="Courier New"/>
                <a:cs typeface="Courier New"/>
              </a:rPr>
              <a:t>main</a:t>
            </a:r>
            <a:r>
              <a:rPr lang="nl-NL" sz="1600">
                <a:solidFill>
                  <a:srgbClr val="000000"/>
                </a:solidFill>
                <a:latin typeface="Courier New"/>
                <a:cs typeface="Courier New"/>
              </a:rPr>
              <a:t>(int argc, char** argv)</a:t>
            </a:r>
          </a:p>
          <a:p>
            <a:r>
              <a:rPr lang="nl-NL" sz="1600">
                <a:solidFill>
                  <a:srgbClr val="000000"/>
                </a:solidFill>
                <a:latin typeface="Courier New"/>
                <a:cs typeface="Courier New"/>
              </a:rPr>
              <a:t>{</a:t>
            </a:r>
          </a:p>
          <a:p>
            <a:r>
              <a:rPr lang="nl-NL" sz="1600">
                <a:solidFill>
                  <a:srgbClr val="000000"/>
                </a:solidFill>
                <a:latin typeface="Courier New"/>
                <a:cs typeface="Courier New"/>
              </a:rPr>
              <a:t>    </a:t>
            </a:r>
            <a:r>
              <a:rPr lang="nl-NL" sz="1600" err="1">
                <a:solidFill>
                  <a:srgbClr val="2D961E"/>
                </a:solidFill>
                <a:latin typeface="Courier New"/>
                <a:cs typeface="Courier New"/>
              </a:rPr>
              <a:t>void</a:t>
            </a:r>
            <a:r>
              <a:rPr lang="nl-NL" sz="1600">
                <a:solidFill>
                  <a:srgbClr val="000000"/>
                </a:solidFill>
                <a:latin typeface="Courier New"/>
                <a:cs typeface="Courier New"/>
              </a:rPr>
              <a:t> *</a:t>
            </a:r>
            <a:r>
              <a:rPr lang="nl-NL" sz="1600">
                <a:solidFill>
                  <a:srgbClr val="C1651C"/>
                </a:solidFill>
                <a:latin typeface="Courier New"/>
                <a:cs typeface="Courier New"/>
              </a:rPr>
              <a:t>handle</a:t>
            </a:r>
            <a:r>
              <a:rPr lang="nl-NL" sz="1600">
                <a:solidFill>
                  <a:srgbClr val="000000"/>
                </a:solidFill>
                <a:latin typeface="Courier New"/>
                <a:cs typeface="Courier New"/>
              </a:rPr>
              <a:t>;</a:t>
            </a:r>
          </a:p>
          <a:p>
            <a:r>
              <a:rPr lang="fi-FI" sz="1600">
                <a:solidFill>
                  <a:srgbClr val="000000"/>
                </a:solidFill>
                <a:latin typeface="Courier New"/>
                <a:cs typeface="Courier New"/>
              </a:rPr>
              <a:t>    </a:t>
            </a:r>
            <a:r>
              <a:rPr lang="fi-FI" sz="1600" err="1">
                <a:solidFill>
                  <a:srgbClr val="2D961E"/>
                </a:solidFill>
                <a:latin typeface="Courier New"/>
                <a:cs typeface="Courier New"/>
              </a:rPr>
              <a:t>void</a:t>
            </a:r>
            <a:r>
              <a:rPr lang="fi-FI" sz="1600">
                <a:solidFill>
                  <a:srgbClr val="000000"/>
                </a:solidFill>
                <a:latin typeface="Courier New"/>
                <a:cs typeface="Courier New"/>
              </a:rPr>
              <a:t> (*</a:t>
            </a:r>
            <a:r>
              <a:rPr lang="fi-FI" sz="1600" err="1">
                <a:solidFill>
                  <a:srgbClr val="C1651C"/>
                </a:solidFill>
                <a:latin typeface="Courier New"/>
                <a:cs typeface="Courier New"/>
              </a:rPr>
              <a:t>addvec</a:t>
            </a:r>
            <a:r>
              <a:rPr lang="fi-FI" sz="1600" err="1">
                <a:solidFill>
                  <a:srgbClr val="000000"/>
                </a:solidFill>
                <a:latin typeface="Courier New"/>
                <a:cs typeface="Courier New"/>
              </a:rPr>
              <a:t>)(</a:t>
            </a:r>
            <a:r>
              <a:rPr lang="fi-FI" sz="1600" err="1">
                <a:solidFill>
                  <a:srgbClr val="2D961E"/>
                </a:solidFill>
                <a:latin typeface="Courier New"/>
                <a:cs typeface="Courier New"/>
              </a:rPr>
              <a:t>int</a:t>
            </a:r>
            <a:r>
              <a:rPr lang="fi-FI" sz="1600">
                <a:solidFill>
                  <a:srgbClr val="000000"/>
                </a:solidFill>
                <a:latin typeface="Courier New"/>
                <a:cs typeface="Courier New"/>
              </a:rPr>
              <a:t> *, </a:t>
            </a:r>
            <a:r>
              <a:rPr lang="fi-FI" sz="1600" err="1">
                <a:solidFill>
                  <a:srgbClr val="2D961E"/>
                </a:solidFill>
                <a:latin typeface="Courier New"/>
                <a:cs typeface="Courier New"/>
              </a:rPr>
              <a:t>int</a:t>
            </a:r>
            <a:r>
              <a:rPr lang="fi-FI" sz="1600">
                <a:solidFill>
                  <a:srgbClr val="000000"/>
                </a:solidFill>
                <a:latin typeface="Courier New"/>
                <a:cs typeface="Courier New"/>
              </a:rPr>
              <a:t> *, </a:t>
            </a:r>
            <a:r>
              <a:rPr lang="fi-FI" sz="1600" err="1">
                <a:solidFill>
                  <a:srgbClr val="2D961E"/>
                </a:solidFill>
                <a:latin typeface="Courier New"/>
                <a:cs typeface="Courier New"/>
              </a:rPr>
              <a:t>int</a:t>
            </a:r>
            <a:r>
              <a:rPr lang="fi-FI" sz="1600">
                <a:solidFill>
                  <a:srgbClr val="000000"/>
                </a:solidFill>
                <a:latin typeface="Courier New"/>
                <a:cs typeface="Courier New"/>
              </a:rPr>
              <a:t> *, </a:t>
            </a:r>
            <a:r>
              <a:rPr lang="fi-FI" sz="1600" err="1">
                <a:solidFill>
                  <a:srgbClr val="2D961E"/>
                </a:solidFill>
                <a:latin typeface="Courier New"/>
                <a:cs typeface="Courier New"/>
              </a:rPr>
              <a:t>int</a:t>
            </a:r>
            <a:r>
              <a:rPr lang="fi-FI" sz="1600">
                <a:solidFill>
                  <a:srgbClr val="000000"/>
                </a:solidFill>
                <a:latin typeface="Courier New"/>
                <a:cs typeface="Courier New"/>
              </a:rPr>
              <a:t>);</a:t>
            </a:r>
          </a:p>
          <a:p>
            <a:r>
              <a:rPr lang="fi-FI" sz="1600">
                <a:solidFill>
                  <a:srgbClr val="000000"/>
                </a:solidFill>
                <a:latin typeface="Courier New"/>
                <a:cs typeface="Courier New"/>
              </a:rPr>
              <a:t>    </a:t>
            </a:r>
            <a:r>
              <a:rPr lang="fi-FI" sz="1600" err="1">
                <a:solidFill>
                  <a:srgbClr val="2D961E"/>
                </a:solidFill>
                <a:latin typeface="Courier New"/>
                <a:cs typeface="Courier New"/>
              </a:rPr>
              <a:t>char</a:t>
            </a:r>
            <a:r>
              <a:rPr lang="fi-FI" sz="1600">
                <a:solidFill>
                  <a:srgbClr val="000000"/>
                </a:solidFill>
                <a:latin typeface="Courier New"/>
                <a:cs typeface="Courier New"/>
              </a:rPr>
              <a:t> *</a:t>
            </a:r>
            <a:r>
              <a:rPr lang="fi-FI" sz="1600" err="1">
                <a:solidFill>
                  <a:srgbClr val="C1651C"/>
                </a:solidFill>
                <a:latin typeface="Courier New"/>
                <a:cs typeface="Courier New"/>
              </a:rPr>
              <a:t>error</a:t>
            </a:r>
            <a:r>
              <a:rPr lang="fi-FI" sz="1600">
                <a:solidFill>
                  <a:srgbClr val="000000"/>
                </a:solidFill>
                <a:latin typeface="Courier New"/>
                <a:cs typeface="Courier New"/>
              </a:rPr>
              <a:t>;</a:t>
            </a:r>
          </a:p>
          <a:p>
            <a:endParaRPr lang="fi-FI" sz="1600">
              <a:solidFill>
                <a:srgbClr val="000000"/>
              </a:solidFill>
              <a:latin typeface="Courier New"/>
              <a:cs typeface="Courier New"/>
            </a:endParaRPr>
          </a:p>
          <a:p>
            <a:r>
              <a:rPr lang="fi-FI" sz="1600">
                <a:solidFill>
                  <a:srgbClr val="000000"/>
                </a:solidFill>
                <a:latin typeface="Courier New"/>
                <a:cs typeface="Courier New"/>
              </a:rPr>
              <a:t>    </a:t>
            </a:r>
            <a:r>
              <a:rPr lang="fi-FI" sz="1600">
                <a:solidFill>
                  <a:srgbClr val="CB2418"/>
                </a:solidFill>
                <a:latin typeface="Courier New"/>
                <a:cs typeface="Courier New"/>
              </a:rPr>
              <a:t>/* </a:t>
            </a:r>
            <a:r>
              <a:rPr lang="fi-FI" sz="1600" err="1">
                <a:solidFill>
                  <a:srgbClr val="CB2418"/>
                </a:solidFill>
                <a:latin typeface="Courier New"/>
                <a:cs typeface="Courier New"/>
              </a:rPr>
              <a:t>Dynamically</a:t>
            </a:r>
            <a:r>
              <a:rPr lang="fi-FI" sz="1600">
                <a:solidFill>
                  <a:srgbClr val="CB2418"/>
                </a:solidFill>
                <a:latin typeface="Courier New"/>
                <a:cs typeface="Courier New"/>
              </a:rPr>
              <a:t> </a:t>
            </a:r>
            <a:r>
              <a:rPr lang="fi-FI" sz="1600" err="1">
                <a:solidFill>
                  <a:srgbClr val="CB2418"/>
                </a:solidFill>
                <a:latin typeface="Courier New"/>
                <a:cs typeface="Courier New"/>
              </a:rPr>
              <a:t>load</a:t>
            </a:r>
            <a:r>
              <a:rPr lang="fi-FI" sz="1600">
                <a:solidFill>
                  <a:srgbClr val="CB2418"/>
                </a:solidFill>
                <a:latin typeface="Courier New"/>
                <a:cs typeface="Courier New"/>
              </a:rPr>
              <a:t> the </a:t>
            </a:r>
            <a:r>
              <a:rPr lang="fi-FI" sz="1600" err="1">
                <a:solidFill>
                  <a:srgbClr val="CB2418"/>
                </a:solidFill>
                <a:latin typeface="Courier New"/>
                <a:cs typeface="Courier New"/>
              </a:rPr>
              <a:t>shared</a:t>
            </a:r>
            <a:r>
              <a:rPr lang="fi-FI" sz="1600">
                <a:solidFill>
                  <a:srgbClr val="CB2418"/>
                </a:solidFill>
                <a:latin typeface="Courier New"/>
                <a:cs typeface="Courier New"/>
              </a:rPr>
              <a:t> </a:t>
            </a:r>
            <a:r>
              <a:rPr lang="fi-FI" sz="1600" err="1">
                <a:solidFill>
                  <a:srgbClr val="CB2418"/>
                </a:solidFill>
                <a:latin typeface="Courier New"/>
                <a:cs typeface="Courier New"/>
              </a:rPr>
              <a:t>library</a:t>
            </a:r>
            <a:r>
              <a:rPr lang="fi-FI" sz="1600">
                <a:solidFill>
                  <a:srgbClr val="CB2418"/>
                </a:solidFill>
                <a:latin typeface="Courier New"/>
                <a:cs typeface="Courier New"/>
              </a:rPr>
              <a:t> </a:t>
            </a:r>
            <a:r>
              <a:rPr lang="fi-FI" sz="1600" err="1">
                <a:solidFill>
                  <a:srgbClr val="CB2418"/>
                </a:solidFill>
                <a:latin typeface="Courier New"/>
                <a:cs typeface="Courier New"/>
              </a:rPr>
              <a:t>that</a:t>
            </a:r>
            <a:r>
              <a:rPr lang="fi-FI" sz="1600">
                <a:solidFill>
                  <a:srgbClr val="CB2418"/>
                </a:solidFill>
                <a:latin typeface="Courier New"/>
                <a:cs typeface="Courier New"/>
              </a:rPr>
              <a:t> </a:t>
            </a:r>
            <a:r>
              <a:rPr lang="fi-FI" sz="1600" err="1">
                <a:solidFill>
                  <a:srgbClr val="CB2418"/>
                </a:solidFill>
                <a:latin typeface="Courier New"/>
                <a:cs typeface="Courier New"/>
              </a:rPr>
              <a:t>contains</a:t>
            </a:r>
            <a:r>
              <a:rPr lang="fi-FI" sz="1600">
                <a:solidFill>
                  <a:srgbClr val="CB2418"/>
                </a:solidFill>
                <a:latin typeface="Courier New"/>
                <a:cs typeface="Courier New"/>
              </a:rPr>
              <a:t> </a:t>
            </a:r>
            <a:r>
              <a:rPr lang="fi-FI" sz="1600" err="1">
                <a:solidFill>
                  <a:srgbClr val="CB2418"/>
                </a:solidFill>
                <a:latin typeface="Courier New"/>
                <a:cs typeface="Courier New"/>
              </a:rPr>
              <a:t>addvec</a:t>
            </a:r>
            <a:r>
              <a:rPr lang="fi-FI" sz="1600">
                <a:solidFill>
                  <a:srgbClr val="CB2418"/>
                </a:solidFill>
                <a:latin typeface="Courier New"/>
                <a:cs typeface="Courier New"/>
              </a:rPr>
              <a:t>() */</a:t>
            </a:r>
            <a:endParaRPr lang="fi-FI" sz="1600">
              <a:solidFill>
                <a:srgbClr val="000000"/>
              </a:solidFill>
              <a:latin typeface="Courier New"/>
              <a:cs typeface="Courier New"/>
            </a:endParaRPr>
          </a:p>
          <a:p>
            <a:r>
              <a:rPr lang="fi-FI" sz="1600">
                <a:solidFill>
                  <a:srgbClr val="000000"/>
                </a:solidFill>
                <a:latin typeface="Courier New"/>
                <a:cs typeface="Courier New"/>
              </a:rPr>
              <a:t>    </a:t>
            </a:r>
            <a:r>
              <a:rPr lang="fi-FI" sz="1600" err="1">
                <a:solidFill>
                  <a:srgbClr val="000000"/>
                </a:solidFill>
                <a:latin typeface="Courier New"/>
                <a:cs typeface="Courier New"/>
              </a:rPr>
              <a:t>handle</a:t>
            </a:r>
            <a:r>
              <a:rPr lang="fi-FI" sz="1600">
                <a:solidFill>
                  <a:srgbClr val="000000"/>
                </a:solidFill>
                <a:latin typeface="Courier New"/>
                <a:cs typeface="Courier New"/>
              </a:rPr>
              <a:t> = </a:t>
            </a:r>
            <a:r>
              <a:rPr lang="fi-FI" sz="1600" err="1">
                <a:solidFill>
                  <a:srgbClr val="000000"/>
                </a:solidFill>
                <a:latin typeface="Courier New"/>
                <a:cs typeface="Courier New"/>
              </a:rPr>
              <a:t>dlopen(</a:t>
            </a:r>
            <a:r>
              <a:rPr lang="fi-FI" sz="1600" err="1">
                <a:solidFill>
                  <a:srgbClr val="9D206F"/>
                </a:solidFill>
                <a:latin typeface="Courier New"/>
                <a:cs typeface="Courier New"/>
              </a:rPr>
              <a:t>"./libvector.so</a:t>
            </a:r>
            <a:r>
              <a:rPr lang="fi-FI" sz="1600">
                <a:solidFill>
                  <a:srgbClr val="9D206F"/>
                </a:solidFill>
                <a:latin typeface="Courier New"/>
                <a:cs typeface="Courier New"/>
              </a:rPr>
              <a:t>"</a:t>
            </a:r>
            <a:r>
              <a:rPr lang="fi-FI" sz="1600">
                <a:solidFill>
                  <a:srgbClr val="000000"/>
                </a:solidFill>
                <a:latin typeface="Courier New"/>
                <a:cs typeface="Courier New"/>
              </a:rPr>
              <a:t>, RTLD_LAZY);</a:t>
            </a:r>
          </a:p>
          <a:p>
            <a:r>
              <a:rPr lang="en-US" sz="1600">
                <a:solidFill>
                  <a:srgbClr val="000000"/>
                </a:solidFill>
                <a:latin typeface="Courier New"/>
                <a:cs typeface="Courier New"/>
              </a:rPr>
              <a:t>    </a:t>
            </a:r>
            <a:r>
              <a:rPr lang="en-US" sz="1600">
                <a:solidFill>
                  <a:srgbClr val="C200FF"/>
                </a:solidFill>
                <a:latin typeface="Courier New"/>
                <a:cs typeface="Courier New"/>
              </a:rPr>
              <a:t>if</a:t>
            </a:r>
            <a:r>
              <a:rPr lang="en-US" sz="1600">
                <a:solidFill>
                  <a:srgbClr val="000000"/>
                </a:solidFill>
                <a:latin typeface="Courier New"/>
                <a:cs typeface="Courier New"/>
              </a:rPr>
              <a:t> (!handle) {</a:t>
            </a:r>
          </a:p>
          <a:p>
            <a:r>
              <a:rPr lang="pl-PL" sz="1600">
                <a:solidFill>
                  <a:srgbClr val="000000"/>
                </a:solidFill>
                <a:latin typeface="Courier New"/>
                <a:cs typeface="Courier New"/>
              </a:rPr>
              <a:t>        </a:t>
            </a:r>
            <a:r>
              <a:rPr lang="pl-PL" sz="1600" err="1">
                <a:solidFill>
                  <a:srgbClr val="000000"/>
                </a:solidFill>
                <a:latin typeface="Courier New"/>
                <a:cs typeface="Courier New"/>
              </a:rPr>
              <a:t>fprintf</a:t>
            </a:r>
            <a:r>
              <a:rPr lang="pl-PL" sz="1600">
                <a:solidFill>
                  <a:srgbClr val="000000"/>
                </a:solidFill>
                <a:latin typeface="Courier New"/>
                <a:cs typeface="Courier New"/>
              </a:rPr>
              <a:t>(</a:t>
            </a:r>
            <a:r>
              <a:rPr lang="pl-PL" sz="1600" err="1">
                <a:solidFill>
                  <a:srgbClr val="000000"/>
                </a:solidFill>
                <a:latin typeface="Courier New"/>
                <a:cs typeface="Courier New"/>
              </a:rPr>
              <a:t>stderr</a:t>
            </a:r>
            <a:r>
              <a:rPr lang="pl-PL" sz="1600">
                <a:solidFill>
                  <a:srgbClr val="000000"/>
                </a:solidFill>
                <a:latin typeface="Courier New"/>
                <a:cs typeface="Courier New"/>
              </a:rPr>
              <a:t>, </a:t>
            </a:r>
            <a:r>
              <a:rPr lang="pl-PL" sz="1600">
                <a:solidFill>
                  <a:srgbClr val="9D206F"/>
                </a:solidFill>
                <a:latin typeface="Courier New"/>
                <a:cs typeface="Courier New"/>
              </a:rPr>
              <a:t>"%s\n"</a:t>
            </a:r>
            <a:r>
              <a:rPr lang="pl-PL" sz="1600">
                <a:solidFill>
                  <a:srgbClr val="000000"/>
                </a:solidFill>
                <a:latin typeface="Courier New"/>
                <a:cs typeface="Courier New"/>
              </a:rPr>
              <a:t>, </a:t>
            </a:r>
            <a:r>
              <a:rPr lang="pl-PL" sz="1600" err="1">
                <a:solidFill>
                  <a:srgbClr val="000000"/>
                </a:solidFill>
                <a:latin typeface="Courier New"/>
                <a:cs typeface="Courier New"/>
              </a:rPr>
              <a:t>dlerror</a:t>
            </a:r>
            <a:r>
              <a:rPr lang="pl-PL" sz="1600">
                <a:solidFill>
                  <a:srgbClr val="000000"/>
                </a:solidFill>
                <a:latin typeface="Courier New"/>
                <a:cs typeface="Courier New"/>
              </a:rPr>
              <a:t>());</a:t>
            </a:r>
          </a:p>
          <a:p>
            <a:r>
              <a:rPr lang="pl-PL" sz="1600">
                <a:solidFill>
                  <a:srgbClr val="000000"/>
                </a:solidFill>
                <a:latin typeface="Courier New"/>
                <a:cs typeface="Courier New"/>
              </a:rPr>
              <a:t>        </a:t>
            </a:r>
            <a:r>
              <a:rPr lang="pl-PL" sz="1600" err="1">
                <a:solidFill>
                  <a:srgbClr val="000000"/>
                </a:solidFill>
                <a:latin typeface="Courier New"/>
                <a:cs typeface="Courier New"/>
              </a:rPr>
              <a:t>exit</a:t>
            </a:r>
            <a:r>
              <a:rPr lang="pl-PL" sz="1600">
                <a:solidFill>
                  <a:srgbClr val="000000"/>
                </a:solidFill>
                <a:latin typeface="Courier New"/>
                <a:cs typeface="Courier New"/>
              </a:rPr>
              <a:t>(1);</a:t>
            </a:r>
          </a:p>
          <a:p>
            <a:r>
              <a:rPr lang="pl-PL" sz="1600">
                <a:solidFill>
                  <a:srgbClr val="000000"/>
                </a:solidFill>
                <a:latin typeface="Courier New"/>
                <a:cs typeface="Courier New"/>
              </a:rPr>
              <a:t>    }</a:t>
            </a:r>
          </a:p>
          <a:p>
            <a:r>
              <a:rPr lang="pl-PL" sz="1600">
                <a:solidFill>
                  <a:srgbClr val="000000"/>
                </a:solidFill>
                <a:latin typeface="Courier New"/>
                <a:cs typeface="Courier New"/>
              </a:rPr>
              <a:t>  . . .</a:t>
            </a:r>
          </a:p>
        </p:txBody>
      </p:sp>
      <p:sp>
        <p:nvSpPr>
          <p:cNvPr id="4" name="Rectangle 3"/>
          <p:cNvSpPr>
            <a:spLocks noChangeArrowheads="1"/>
          </p:cNvSpPr>
          <p:nvPr/>
        </p:nvSpPr>
        <p:spPr bwMode="auto">
          <a:xfrm>
            <a:off x="7910428" y="6198631"/>
            <a:ext cx="928772"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err="1">
                <a:solidFill>
                  <a:schemeClr val="tx1">
                    <a:lumMod val="50000"/>
                    <a:lumOff val="50000"/>
                  </a:schemeClr>
                </a:solidFill>
                <a:latin typeface="Courier New" pitchFamily="49" charset="0"/>
                <a:ea typeface="msgothic" charset="0"/>
                <a:cs typeface="msgothic" charset="0"/>
              </a:rPr>
              <a:t>dll.c</a:t>
            </a:r>
            <a:endParaRPr lang="en-GB" sz="1800" b="1" i="1">
              <a:solidFill>
                <a:schemeClr val="tx1">
                  <a:lumMod val="50000"/>
                  <a:lumOff val="50000"/>
                </a:schemeClr>
              </a:solidFill>
              <a:latin typeface="Courier New" pitchFamily="49" charset="0"/>
              <a:ea typeface="msgothic" charset="0"/>
              <a:cs typeface="msgothic"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idx="4294967295"/>
          </p:nvPr>
        </p:nvSpPr>
        <p:spPr>
          <a:xfrm>
            <a:off x="404813" y="381000"/>
            <a:ext cx="8716962" cy="78263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Dynamic Linking at Run-time (cont’d)</a:t>
            </a:r>
          </a:p>
        </p:txBody>
      </p:sp>
      <p:sp>
        <p:nvSpPr>
          <p:cNvPr id="38914" name="Text Box 2"/>
          <p:cNvSpPr txBox="1">
            <a:spLocks noChangeArrowheads="1"/>
          </p:cNvSpPr>
          <p:nvPr/>
        </p:nvSpPr>
        <p:spPr bwMode="auto">
          <a:xfrm>
            <a:off x="510981" y="1371600"/>
            <a:ext cx="7964237" cy="5004167"/>
          </a:xfrm>
          <a:prstGeom prst="rect">
            <a:avLst/>
          </a:prstGeom>
          <a:solidFill>
            <a:srgbClr val="F6F5BD"/>
          </a:solidFill>
          <a:ln w="1260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latin typeface="Courier New"/>
                <a:ea typeface="msgothic" charset="0"/>
                <a:cs typeface="Courier New"/>
              </a:rPr>
              <a:t>    ...</a:t>
            </a:r>
          </a:p>
          <a:p>
            <a:endParaRPr lang="en-US" sz="1600">
              <a:solidFill>
                <a:srgbClr val="000000"/>
              </a:solidFill>
              <a:latin typeface="Courier New"/>
              <a:cs typeface="Courier New"/>
            </a:endParaRPr>
          </a:p>
          <a:p>
            <a:r>
              <a:rPr lang="en-US" sz="1600">
                <a:solidFill>
                  <a:srgbClr val="000000"/>
                </a:solidFill>
                <a:latin typeface="Courier New"/>
                <a:cs typeface="Courier New"/>
              </a:rPr>
              <a:t>    </a:t>
            </a:r>
            <a:r>
              <a:rPr lang="en-US" sz="1600">
                <a:solidFill>
                  <a:srgbClr val="CB2418"/>
                </a:solidFill>
                <a:latin typeface="Courier New"/>
                <a:cs typeface="Courier New"/>
              </a:rPr>
              <a:t>/* Get a pointer to the </a:t>
            </a:r>
            <a:r>
              <a:rPr lang="en-US" sz="1600" err="1">
                <a:solidFill>
                  <a:srgbClr val="CB2418"/>
                </a:solidFill>
                <a:latin typeface="Courier New"/>
                <a:cs typeface="Courier New"/>
              </a:rPr>
              <a:t>addvec</a:t>
            </a:r>
            <a:r>
              <a:rPr lang="en-US" sz="1600">
                <a:solidFill>
                  <a:srgbClr val="CB2418"/>
                </a:solidFill>
                <a:latin typeface="Courier New"/>
                <a:cs typeface="Courier New"/>
              </a:rPr>
              <a:t>() function we just loaded */</a:t>
            </a:r>
            <a:endParaRPr lang="en-US" sz="1600">
              <a:solidFill>
                <a:srgbClr val="000000"/>
              </a:solidFill>
              <a:latin typeface="Courier New"/>
              <a:cs typeface="Courier New"/>
            </a:endParaRPr>
          </a:p>
          <a:p>
            <a:r>
              <a:rPr lang="en-US" sz="1600">
                <a:solidFill>
                  <a:srgbClr val="000000"/>
                </a:solidFill>
                <a:latin typeface="Courier New"/>
                <a:cs typeface="Courier New"/>
              </a:rPr>
              <a:t>    </a:t>
            </a:r>
            <a:r>
              <a:rPr lang="en-US" sz="1600" err="1">
                <a:solidFill>
                  <a:srgbClr val="000000"/>
                </a:solidFill>
                <a:latin typeface="Courier New"/>
                <a:cs typeface="Courier New"/>
              </a:rPr>
              <a:t>addvec</a:t>
            </a:r>
            <a:r>
              <a:rPr lang="en-US" sz="1600">
                <a:solidFill>
                  <a:srgbClr val="000000"/>
                </a:solidFill>
                <a:latin typeface="Courier New"/>
                <a:cs typeface="Courier New"/>
              </a:rPr>
              <a:t> = </a:t>
            </a:r>
            <a:r>
              <a:rPr lang="en-US" sz="1600" err="1">
                <a:solidFill>
                  <a:srgbClr val="000000"/>
                </a:solidFill>
                <a:latin typeface="Courier New"/>
                <a:cs typeface="Courier New"/>
              </a:rPr>
              <a:t>dlsym</a:t>
            </a:r>
            <a:r>
              <a:rPr lang="en-US" sz="1600">
                <a:solidFill>
                  <a:srgbClr val="000000"/>
                </a:solidFill>
                <a:latin typeface="Courier New"/>
                <a:cs typeface="Courier New"/>
              </a:rPr>
              <a:t>(handle, </a:t>
            </a:r>
            <a:r>
              <a:rPr lang="en-US" sz="1600">
                <a:solidFill>
                  <a:srgbClr val="9D206F"/>
                </a:solidFill>
                <a:latin typeface="Courier New"/>
                <a:cs typeface="Courier New"/>
              </a:rPr>
              <a:t>"</a:t>
            </a:r>
            <a:r>
              <a:rPr lang="en-US" sz="1600" err="1">
                <a:solidFill>
                  <a:srgbClr val="9D206F"/>
                </a:solidFill>
                <a:latin typeface="Courier New"/>
                <a:cs typeface="Courier New"/>
              </a:rPr>
              <a:t>addvec</a:t>
            </a:r>
            <a:r>
              <a:rPr lang="en-US" sz="1600">
                <a:solidFill>
                  <a:srgbClr val="9D206F"/>
                </a:solidFill>
                <a:latin typeface="Courier New"/>
                <a:cs typeface="Courier New"/>
              </a:rPr>
              <a:t>"</a:t>
            </a:r>
            <a:r>
              <a:rPr lang="en-US" sz="1600">
                <a:solidFill>
                  <a:srgbClr val="000000"/>
                </a:solidFill>
                <a:latin typeface="Courier New"/>
                <a:cs typeface="Courier New"/>
              </a:rPr>
              <a:t>);</a:t>
            </a:r>
          </a:p>
          <a:p>
            <a:r>
              <a:rPr lang="en-US" sz="1600">
                <a:solidFill>
                  <a:srgbClr val="000000"/>
                </a:solidFill>
                <a:latin typeface="Courier New"/>
                <a:cs typeface="Courier New"/>
              </a:rPr>
              <a:t>    </a:t>
            </a:r>
            <a:r>
              <a:rPr lang="en-US" sz="1600">
                <a:solidFill>
                  <a:srgbClr val="C200FF"/>
                </a:solidFill>
                <a:latin typeface="Courier New"/>
                <a:cs typeface="Courier New"/>
              </a:rPr>
              <a:t>if</a:t>
            </a:r>
            <a:r>
              <a:rPr lang="en-US" sz="1600">
                <a:solidFill>
                  <a:srgbClr val="000000"/>
                </a:solidFill>
                <a:latin typeface="Courier New"/>
                <a:cs typeface="Courier New"/>
              </a:rPr>
              <a:t> ((error = </a:t>
            </a:r>
            <a:r>
              <a:rPr lang="en-US" sz="1600" err="1">
                <a:solidFill>
                  <a:srgbClr val="000000"/>
                </a:solidFill>
                <a:latin typeface="Courier New"/>
                <a:cs typeface="Courier New"/>
              </a:rPr>
              <a:t>dlerror</a:t>
            </a:r>
            <a:r>
              <a:rPr lang="en-US" sz="1600">
                <a:solidFill>
                  <a:srgbClr val="000000"/>
                </a:solidFill>
                <a:latin typeface="Courier New"/>
                <a:cs typeface="Courier New"/>
              </a:rPr>
              <a:t>()) != </a:t>
            </a:r>
            <a:r>
              <a:rPr lang="en-US" sz="1600">
                <a:solidFill>
                  <a:srgbClr val="2C9290"/>
                </a:solidFill>
                <a:latin typeface="Courier New"/>
                <a:cs typeface="Courier New"/>
              </a:rPr>
              <a:t>NULL</a:t>
            </a:r>
            <a:r>
              <a:rPr lang="en-US" sz="1600">
                <a:solidFill>
                  <a:srgbClr val="000000"/>
                </a:solidFill>
                <a:latin typeface="Courier New"/>
                <a:cs typeface="Courier New"/>
              </a:rPr>
              <a:t>) {</a:t>
            </a:r>
          </a:p>
          <a:p>
            <a:r>
              <a:rPr lang="en-US" sz="1600">
                <a:solidFill>
                  <a:srgbClr val="000000"/>
                </a:solidFill>
                <a:latin typeface="Courier New"/>
                <a:cs typeface="Courier New"/>
              </a:rPr>
              <a:t>        </a:t>
            </a:r>
            <a:r>
              <a:rPr lang="en-US" sz="1600" err="1">
                <a:solidFill>
                  <a:srgbClr val="000000"/>
                </a:solidFill>
                <a:latin typeface="Courier New"/>
                <a:cs typeface="Courier New"/>
              </a:rPr>
              <a:t>fprintf</a:t>
            </a:r>
            <a:r>
              <a:rPr lang="en-US" sz="1600">
                <a:solidFill>
                  <a:srgbClr val="000000"/>
                </a:solidFill>
                <a:latin typeface="Courier New"/>
                <a:cs typeface="Courier New"/>
              </a:rPr>
              <a:t>(</a:t>
            </a:r>
            <a:r>
              <a:rPr lang="en-US" sz="1600" err="1">
                <a:solidFill>
                  <a:srgbClr val="000000"/>
                </a:solidFill>
                <a:latin typeface="Courier New"/>
                <a:cs typeface="Courier New"/>
              </a:rPr>
              <a:t>stderr</a:t>
            </a:r>
            <a:r>
              <a:rPr lang="en-US" sz="1600">
                <a:solidFill>
                  <a:srgbClr val="000000"/>
                </a:solidFill>
                <a:latin typeface="Courier New"/>
                <a:cs typeface="Courier New"/>
              </a:rPr>
              <a:t>, </a:t>
            </a:r>
            <a:r>
              <a:rPr lang="en-US" sz="1600">
                <a:solidFill>
                  <a:srgbClr val="9D206F"/>
                </a:solidFill>
                <a:latin typeface="Courier New"/>
                <a:cs typeface="Courier New"/>
              </a:rPr>
              <a:t>"%s\n"</a:t>
            </a:r>
            <a:r>
              <a:rPr lang="en-US" sz="1600">
                <a:solidFill>
                  <a:srgbClr val="000000"/>
                </a:solidFill>
                <a:latin typeface="Courier New"/>
                <a:cs typeface="Courier New"/>
              </a:rPr>
              <a:t>, error);</a:t>
            </a:r>
          </a:p>
          <a:p>
            <a:r>
              <a:rPr lang="en-US" sz="1600">
                <a:solidFill>
                  <a:srgbClr val="000000"/>
                </a:solidFill>
                <a:latin typeface="Courier New"/>
                <a:cs typeface="Courier New"/>
              </a:rPr>
              <a:t>        exit(1);</a:t>
            </a:r>
          </a:p>
          <a:p>
            <a:r>
              <a:rPr lang="en-US" sz="1600">
                <a:solidFill>
                  <a:srgbClr val="000000"/>
                </a:solidFill>
                <a:latin typeface="Courier New"/>
                <a:cs typeface="Courier New"/>
              </a:rPr>
              <a:t>    }</a:t>
            </a:r>
          </a:p>
          <a:p>
            <a:endParaRPr lang="en-US" sz="1600">
              <a:solidFill>
                <a:srgbClr val="000000"/>
              </a:solidFill>
              <a:latin typeface="Courier New"/>
              <a:cs typeface="Courier New"/>
            </a:endParaRPr>
          </a:p>
          <a:p>
            <a:r>
              <a:rPr lang="en-US" sz="1600">
                <a:solidFill>
                  <a:srgbClr val="000000"/>
                </a:solidFill>
                <a:latin typeface="Courier New"/>
                <a:cs typeface="Courier New"/>
              </a:rPr>
              <a:t>    </a:t>
            </a:r>
            <a:r>
              <a:rPr lang="en-US" sz="1600">
                <a:solidFill>
                  <a:srgbClr val="CB2418"/>
                </a:solidFill>
                <a:latin typeface="Courier New"/>
                <a:cs typeface="Courier New"/>
              </a:rPr>
              <a:t>/* Now we can call </a:t>
            </a:r>
            <a:r>
              <a:rPr lang="en-US" sz="1600" err="1">
                <a:solidFill>
                  <a:srgbClr val="CB2418"/>
                </a:solidFill>
                <a:latin typeface="Courier New"/>
                <a:cs typeface="Courier New"/>
              </a:rPr>
              <a:t>addvec</a:t>
            </a:r>
            <a:r>
              <a:rPr lang="en-US" sz="1600">
                <a:solidFill>
                  <a:srgbClr val="CB2418"/>
                </a:solidFill>
                <a:latin typeface="Courier New"/>
                <a:cs typeface="Courier New"/>
              </a:rPr>
              <a:t>() just like any other function */</a:t>
            </a:r>
            <a:endParaRPr lang="en-US" sz="1600">
              <a:solidFill>
                <a:srgbClr val="000000"/>
              </a:solidFill>
              <a:latin typeface="Courier New"/>
              <a:cs typeface="Courier New"/>
            </a:endParaRPr>
          </a:p>
          <a:p>
            <a:r>
              <a:rPr lang="en-US" sz="1600">
                <a:solidFill>
                  <a:srgbClr val="000000"/>
                </a:solidFill>
                <a:latin typeface="Courier New"/>
                <a:cs typeface="Courier New"/>
              </a:rPr>
              <a:t>    </a:t>
            </a:r>
            <a:r>
              <a:rPr lang="en-US" sz="1600" err="1">
                <a:solidFill>
                  <a:srgbClr val="000000"/>
                </a:solidFill>
                <a:latin typeface="Courier New"/>
                <a:cs typeface="Courier New"/>
              </a:rPr>
              <a:t>addvec</a:t>
            </a:r>
            <a:r>
              <a:rPr lang="en-US" sz="1600">
                <a:solidFill>
                  <a:srgbClr val="000000"/>
                </a:solidFill>
                <a:latin typeface="Courier New"/>
                <a:cs typeface="Courier New"/>
              </a:rPr>
              <a:t>(x, y, z, 2);</a:t>
            </a:r>
          </a:p>
          <a:p>
            <a:r>
              <a:rPr lang="ro-RO" sz="1600">
                <a:solidFill>
                  <a:srgbClr val="000000"/>
                </a:solidFill>
                <a:latin typeface="Courier New"/>
                <a:cs typeface="Courier New"/>
              </a:rPr>
              <a:t>    printf(</a:t>
            </a:r>
            <a:r>
              <a:rPr lang="ro-RO" sz="1600">
                <a:solidFill>
                  <a:srgbClr val="9D206F"/>
                </a:solidFill>
                <a:latin typeface="Courier New"/>
                <a:cs typeface="Courier New"/>
              </a:rPr>
              <a:t>"z = [%d %d]\n"</a:t>
            </a:r>
            <a:r>
              <a:rPr lang="ro-RO" sz="1600">
                <a:solidFill>
                  <a:srgbClr val="000000"/>
                </a:solidFill>
                <a:latin typeface="Courier New"/>
                <a:cs typeface="Courier New"/>
              </a:rPr>
              <a:t>, z[0], z[1]);</a:t>
            </a:r>
          </a:p>
          <a:p>
            <a:endParaRPr lang="ro-RO" sz="1600">
              <a:solidFill>
                <a:srgbClr val="000000"/>
              </a:solidFill>
              <a:latin typeface="Courier New"/>
              <a:cs typeface="Courier New"/>
            </a:endParaRPr>
          </a:p>
          <a:p>
            <a:r>
              <a:rPr lang="ro-RO" sz="1600">
                <a:solidFill>
                  <a:srgbClr val="000000"/>
                </a:solidFill>
                <a:latin typeface="Courier New"/>
                <a:cs typeface="Courier New"/>
              </a:rPr>
              <a:t>    </a:t>
            </a:r>
            <a:r>
              <a:rPr lang="ro-RO" sz="1600">
                <a:solidFill>
                  <a:srgbClr val="CB2418"/>
                </a:solidFill>
                <a:latin typeface="Courier New"/>
                <a:cs typeface="Courier New"/>
              </a:rPr>
              <a:t>/* Unload the shared library */</a:t>
            </a:r>
            <a:endParaRPr lang="ro-RO" sz="1600">
              <a:solidFill>
                <a:srgbClr val="000000"/>
              </a:solidFill>
              <a:latin typeface="Courier New"/>
              <a:cs typeface="Courier New"/>
            </a:endParaRPr>
          </a:p>
          <a:p>
            <a:r>
              <a:rPr lang="en-US" sz="1600">
                <a:solidFill>
                  <a:srgbClr val="000000"/>
                </a:solidFill>
                <a:latin typeface="Courier New"/>
                <a:cs typeface="Courier New"/>
              </a:rPr>
              <a:t>    </a:t>
            </a:r>
            <a:r>
              <a:rPr lang="en-US" sz="1600">
                <a:solidFill>
                  <a:srgbClr val="C200FF"/>
                </a:solidFill>
                <a:latin typeface="Courier New"/>
                <a:cs typeface="Courier New"/>
              </a:rPr>
              <a:t>if</a:t>
            </a:r>
            <a:r>
              <a:rPr lang="en-US" sz="1600">
                <a:solidFill>
                  <a:srgbClr val="000000"/>
                </a:solidFill>
                <a:latin typeface="Courier New"/>
                <a:cs typeface="Courier New"/>
              </a:rPr>
              <a:t> (</a:t>
            </a:r>
            <a:r>
              <a:rPr lang="en-US" sz="1600" err="1">
                <a:solidFill>
                  <a:srgbClr val="000000"/>
                </a:solidFill>
                <a:latin typeface="Courier New"/>
                <a:cs typeface="Courier New"/>
              </a:rPr>
              <a:t>dlclose</a:t>
            </a:r>
            <a:r>
              <a:rPr lang="en-US" sz="1600">
                <a:solidFill>
                  <a:srgbClr val="000000"/>
                </a:solidFill>
                <a:latin typeface="Courier New"/>
                <a:cs typeface="Courier New"/>
              </a:rPr>
              <a:t>(handle) &lt; 0) {</a:t>
            </a:r>
          </a:p>
          <a:p>
            <a:r>
              <a:rPr lang="pl-PL" sz="1600">
                <a:solidFill>
                  <a:srgbClr val="000000"/>
                </a:solidFill>
                <a:latin typeface="Courier New"/>
                <a:cs typeface="Courier New"/>
              </a:rPr>
              <a:t>        </a:t>
            </a:r>
            <a:r>
              <a:rPr lang="pl-PL" sz="1600" err="1">
                <a:solidFill>
                  <a:srgbClr val="000000"/>
                </a:solidFill>
                <a:latin typeface="Courier New"/>
                <a:cs typeface="Courier New"/>
              </a:rPr>
              <a:t>fprintf</a:t>
            </a:r>
            <a:r>
              <a:rPr lang="pl-PL" sz="1600">
                <a:solidFill>
                  <a:srgbClr val="000000"/>
                </a:solidFill>
                <a:latin typeface="Courier New"/>
                <a:cs typeface="Courier New"/>
              </a:rPr>
              <a:t>(</a:t>
            </a:r>
            <a:r>
              <a:rPr lang="pl-PL" sz="1600" err="1">
                <a:solidFill>
                  <a:srgbClr val="000000"/>
                </a:solidFill>
                <a:latin typeface="Courier New"/>
                <a:cs typeface="Courier New"/>
              </a:rPr>
              <a:t>stderr</a:t>
            </a:r>
            <a:r>
              <a:rPr lang="pl-PL" sz="1600">
                <a:solidFill>
                  <a:srgbClr val="000000"/>
                </a:solidFill>
                <a:latin typeface="Courier New"/>
                <a:cs typeface="Courier New"/>
              </a:rPr>
              <a:t>, </a:t>
            </a:r>
            <a:r>
              <a:rPr lang="pl-PL" sz="1600">
                <a:solidFill>
                  <a:srgbClr val="9D206F"/>
                </a:solidFill>
                <a:latin typeface="Courier New"/>
                <a:cs typeface="Courier New"/>
              </a:rPr>
              <a:t>"%s\n"</a:t>
            </a:r>
            <a:r>
              <a:rPr lang="pl-PL" sz="1600">
                <a:solidFill>
                  <a:srgbClr val="000000"/>
                </a:solidFill>
                <a:latin typeface="Courier New"/>
                <a:cs typeface="Courier New"/>
              </a:rPr>
              <a:t>, </a:t>
            </a:r>
            <a:r>
              <a:rPr lang="pl-PL" sz="1600" err="1">
                <a:solidFill>
                  <a:srgbClr val="000000"/>
                </a:solidFill>
                <a:latin typeface="Courier New"/>
                <a:cs typeface="Courier New"/>
              </a:rPr>
              <a:t>dlerror</a:t>
            </a:r>
            <a:r>
              <a:rPr lang="pl-PL" sz="1600">
                <a:solidFill>
                  <a:srgbClr val="000000"/>
                </a:solidFill>
                <a:latin typeface="Courier New"/>
                <a:cs typeface="Courier New"/>
              </a:rPr>
              <a:t>());</a:t>
            </a:r>
          </a:p>
          <a:p>
            <a:r>
              <a:rPr lang="pl-PL" sz="1600">
                <a:solidFill>
                  <a:srgbClr val="000000"/>
                </a:solidFill>
                <a:latin typeface="Courier New"/>
                <a:cs typeface="Courier New"/>
              </a:rPr>
              <a:t>        </a:t>
            </a:r>
            <a:r>
              <a:rPr lang="pl-PL" sz="1600" err="1">
                <a:solidFill>
                  <a:srgbClr val="000000"/>
                </a:solidFill>
                <a:latin typeface="Courier New"/>
                <a:cs typeface="Courier New"/>
              </a:rPr>
              <a:t>exit</a:t>
            </a:r>
            <a:r>
              <a:rPr lang="pl-PL" sz="1600">
                <a:solidFill>
                  <a:srgbClr val="000000"/>
                </a:solidFill>
                <a:latin typeface="Courier New"/>
                <a:cs typeface="Courier New"/>
              </a:rPr>
              <a:t>(1);</a:t>
            </a:r>
          </a:p>
          <a:p>
            <a:r>
              <a:rPr lang="pl-PL" sz="1600">
                <a:solidFill>
                  <a:srgbClr val="000000"/>
                </a:solidFill>
                <a:latin typeface="Courier New"/>
                <a:cs typeface="Courier New"/>
              </a:rPr>
              <a:t>    }</a:t>
            </a:r>
          </a:p>
          <a:p>
            <a:r>
              <a:rPr lang="is-IS" sz="1600">
                <a:solidFill>
                  <a:srgbClr val="000000"/>
                </a:solidFill>
                <a:latin typeface="Courier New"/>
                <a:cs typeface="Courier New"/>
              </a:rPr>
              <a:t>    </a:t>
            </a:r>
            <a:r>
              <a:rPr lang="is-IS" sz="1600">
                <a:solidFill>
                  <a:srgbClr val="C200FF"/>
                </a:solidFill>
                <a:latin typeface="Courier New"/>
                <a:cs typeface="Courier New"/>
              </a:rPr>
              <a:t>return</a:t>
            </a:r>
            <a:r>
              <a:rPr lang="is-IS" sz="1600">
                <a:solidFill>
                  <a:srgbClr val="000000"/>
                </a:solidFill>
                <a:latin typeface="Courier New"/>
                <a:cs typeface="Courier New"/>
              </a:rPr>
              <a:t> 0;</a:t>
            </a:r>
          </a:p>
          <a:p>
            <a:r>
              <a:rPr lang="is-IS" sz="1600">
                <a:solidFill>
                  <a:srgbClr val="000000"/>
                </a:solidFill>
                <a:latin typeface="Courier New"/>
                <a:cs typeface="Courier New"/>
              </a:rPr>
              <a:t>}</a:t>
            </a:r>
            <a:endParaRPr lang="en-GB" sz="1600">
              <a:latin typeface="Courier New"/>
              <a:ea typeface="msgothic" charset="0"/>
              <a:cs typeface="Courier New"/>
            </a:endParaRPr>
          </a:p>
        </p:txBody>
      </p:sp>
      <p:sp>
        <p:nvSpPr>
          <p:cNvPr id="4" name="Rectangle 3"/>
          <p:cNvSpPr>
            <a:spLocks noChangeArrowheads="1"/>
          </p:cNvSpPr>
          <p:nvPr/>
        </p:nvSpPr>
        <p:spPr bwMode="auto">
          <a:xfrm>
            <a:off x="7605628" y="6019800"/>
            <a:ext cx="928772"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err="1">
                <a:solidFill>
                  <a:schemeClr val="tx1">
                    <a:lumMod val="50000"/>
                    <a:lumOff val="50000"/>
                  </a:schemeClr>
                </a:solidFill>
                <a:latin typeface="Courier New" pitchFamily="49" charset="0"/>
                <a:ea typeface="msgothic" charset="0"/>
                <a:cs typeface="msgothic" charset="0"/>
              </a:rPr>
              <a:t>dll.c</a:t>
            </a:r>
            <a:endParaRPr lang="en-GB" sz="1800" b="1" i="1">
              <a:solidFill>
                <a:schemeClr val="tx1">
                  <a:lumMod val="50000"/>
                  <a:lumOff val="50000"/>
                </a:schemeClr>
              </a:solidFill>
              <a:latin typeface="Courier New" pitchFamily="49" charset="0"/>
              <a:ea typeface="msgothic" charset="0"/>
              <a:cs typeface="msgothic"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idx="4294967295"/>
          </p:nvPr>
        </p:nvSpPr>
        <p:spPr>
          <a:xfrm>
            <a:off x="350838" y="285750"/>
            <a:ext cx="8716962" cy="78105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Dynamic Linking at Run-time</a:t>
            </a:r>
          </a:p>
        </p:txBody>
      </p:sp>
      <p:sp>
        <p:nvSpPr>
          <p:cNvPr id="36866" name="Line 2"/>
          <p:cNvSpPr>
            <a:spLocks noChangeShapeType="1"/>
          </p:cNvSpPr>
          <p:nvPr/>
        </p:nvSpPr>
        <p:spPr bwMode="auto">
          <a:xfrm>
            <a:off x="2620963" y="1247500"/>
            <a:ext cx="1587" cy="381000"/>
          </a:xfrm>
          <a:prstGeom prst="line">
            <a:avLst/>
          </a:prstGeom>
          <a:noFill/>
          <a:ln w="3240">
            <a:solidFill>
              <a:srgbClr val="000066"/>
            </a:solidFill>
            <a:miter lim="800000"/>
            <a:headEnd/>
            <a:tailEnd type="triangle" w="med" len="med"/>
          </a:ln>
          <a:effectLst/>
        </p:spPr>
        <p:txBody>
          <a:bodyPr/>
          <a:lstStyle/>
          <a:p>
            <a:endParaRPr lang="en-US"/>
          </a:p>
        </p:txBody>
      </p:sp>
      <p:sp>
        <p:nvSpPr>
          <p:cNvPr id="36867" name="Rectangle 3"/>
          <p:cNvSpPr>
            <a:spLocks noChangeArrowheads="1"/>
          </p:cNvSpPr>
          <p:nvPr/>
        </p:nvSpPr>
        <p:spPr bwMode="auto">
          <a:xfrm>
            <a:off x="2454275" y="1657075"/>
            <a:ext cx="1676400" cy="574675"/>
          </a:xfrm>
          <a:prstGeom prst="rect">
            <a:avLst/>
          </a:prstGeom>
          <a:solidFill>
            <a:schemeClr val="accent2">
              <a:lumMod val="20000"/>
              <a:lumOff val="80000"/>
            </a:schemeClr>
          </a:solidFill>
          <a:ln w="3240">
            <a:solidFill>
              <a:schemeClr val="tx1"/>
            </a:solidFill>
            <a:miter lim="800000"/>
            <a:headEnd/>
            <a:tailEnd/>
          </a:ln>
          <a:effectLst/>
        </p:spPr>
        <p:txBody>
          <a:bodyPr lIns="90360" tIns="44280" rIns="90360" bIns="4428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Translators </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a:t>
            </a:r>
            <a:r>
              <a:rPr lang="en-GB" sz="1600" b="1" err="1">
                <a:latin typeface="Courier New" pitchFamily="49" charset="0"/>
                <a:ea typeface="msgothic" charset="0"/>
                <a:cs typeface="msgothic" charset="0"/>
              </a:rPr>
              <a:t>cpp</a:t>
            </a:r>
            <a:r>
              <a:rPr lang="en-GB" sz="1600" b="1">
                <a:latin typeface="Calibri" pitchFamily="34" charset="0"/>
                <a:ea typeface="msgothic" charset="0"/>
                <a:cs typeface="msgothic" charset="0"/>
              </a:rPr>
              <a:t>, </a:t>
            </a:r>
            <a:r>
              <a:rPr lang="en-GB" sz="1600" b="1">
                <a:latin typeface="Courier New" pitchFamily="49" charset="0"/>
                <a:ea typeface="msgothic" charset="0"/>
                <a:cs typeface="msgothic" charset="0"/>
              </a:rPr>
              <a:t>cc1</a:t>
            </a:r>
            <a:r>
              <a:rPr lang="en-GB" sz="1600" b="1">
                <a:latin typeface="Calibri" pitchFamily="34" charset="0"/>
                <a:ea typeface="msgothic" charset="0"/>
                <a:cs typeface="msgothic" charset="0"/>
              </a:rPr>
              <a:t>, </a:t>
            </a:r>
            <a:r>
              <a:rPr lang="en-GB" sz="1600" b="1">
                <a:latin typeface="Courier New" pitchFamily="49" charset="0"/>
                <a:ea typeface="msgothic" charset="0"/>
                <a:cs typeface="msgothic" charset="0"/>
              </a:rPr>
              <a:t>as</a:t>
            </a:r>
            <a:r>
              <a:rPr lang="en-GB" sz="1600" b="1">
                <a:latin typeface="Calibri" pitchFamily="34" charset="0"/>
                <a:ea typeface="msgothic" charset="0"/>
                <a:cs typeface="msgothic" charset="0"/>
              </a:rPr>
              <a:t>)</a:t>
            </a:r>
          </a:p>
        </p:txBody>
      </p:sp>
      <p:sp>
        <p:nvSpPr>
          <p:cNvPr id="36868" name="Text Box 4"/>
          <p:cNvSpPr txBox="1">
            <a:spLocks noChangeArrowheads="1"/>
          </p:cNvSpPr>
          <p:nvPr/>
        </p:nvSpPr>
        <p:spPr bwMode="auto">
          <a:xfrm>
            <a:off x="2205396" y="1010963"/>
            <a:ext cx="797411" cy="328424"/>
          </a:xfrm>
          <a:prstGeom prst="rect">
            <a:avLst/>
          </a:prstGeom>
          <a:noFill/>
          <a:ln w="9525">
            <a:noFill/>
            <a:round/>
            <a:headEnd/>
            <a:tailEnd/>
          </a:ln>
          <a:effectLst/>
        </p:spPr>
        <p:txBody>
          <a:bodyPr wrap="none" lIns="90000" tIns="46800" rIns="90000" bIns="46800">
            <a:spAutoFit/>
          </a:bodyP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err="1">
                <a:latin typeface="Courier New" pitchFamily="49" charset="0"/>
                <a:ea typeface="msgothic" charset="0"/>
                <a:cs typeface="msgothic" charset="0"/>
              </a:rPr>
              <a:t>dll.c</a:t>
            </a:r>
            <a:endParaRPr lang="en-GB" sz="1600" b="1">
              <a:latin typeface="Courier New" pitchFamily="49" charset="0"/>
              <a:ea typeface="msgothic" charset="0"/>
              <a:cs typeface="msgothic" charset="0"/>
            </a:endParaRPr>
          </a:p>
        </p:txBody>
      </p:sp>
      <p:sp>
        <p:nvSpPr>
          <p:cNvPr id="36869" name="Text Box 5"/>
          <p:cNvSpPr txBox="1">
            <a:spLocks noChangeArrowheads="1"/>
          </p:cNvSpPr>
          <p:nvPr/>
        </p:nvSpPr>
        <p:spPr bwMode="auto">
          <a:xfrm>
            <a:off x="2881671" y="2568300"/>
            <a:ext cx="797411" cy="328424"/>
          </a:xfrm>
          <a:prstGeom prst="rect">
            <a:avLst/>
          </a:prstGeom>
          <a:noFill/>
          <a:ln w="9525">
            <a:noFill/>
            <a:round/>
            <a:headEnd/>
            <a:tailEnd/>
          </a:ln>
          <a:effectLst/>
        </p:spPr>
        <p:txBody>
          <a:bodyPr wrap="none" lIns="90000" tIns="46800" rIns="90000" bIns="46800">
            <a:spAutoFit/>
          </a:bodyP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err="1">
                <a:latin typeface="Courier New" pitchFamily="49" charset="0"/>
                <a:ea typeface="msgothic" charset="0"/>
                <a:cs typeface="msgothic" charset="0"/>
              </a:rPr>
              <a:t>dll.o</a:t>
            </a:r>
            <a:endParaRPr lang="en-GB" sz="1600" b="1">
              <a:latin typeface="Courier New" pitchFamily="49" charset="0"/>
              <a:ea typeface="msgothic" charset="0"/>
              <a:cs typeface="msgothic" charset="0"/>
            </a:endParaRPr>
          </a:p>
        </p:txBody>
      </p:sp>
      <p:sp>
        <p:nvSpPr>
          <p:cNvPr id="36870" name="Line 6"/>
          <p:cNvSpPr>
            <a:spLocks noChangeShapeType="1"/>
          </p:cNvSpPr>
          <p:nvPr/>
        </p:nvSpPr>
        <p:spPr bwMode="auto">
          <a:xfrm>
            <a:off x="3292475" y="2238100"/>
            <a:ext cx="1588" cy="381000"/>
          </a:xfrm>
          <a:prstGeom prst="line">
            <a:avLst/>
          </a:prstGeom>
          <a:noFill/>
          <a:ln w="3240">
            <a:solidFill>
              <a:srgbClr val="000066"/>
            </a:solidFill>
            <a:miter lim="800000"/>
            <a:headEnd/>
            <a:tailEnd type="triangle" w="med" len="med"/>
          </a:ln>
          <a:effectLst/>
        </p:spPr>
        <p:txBody>
          <a:bodyPr/>
          <a:lstStyle/>
          <a:p>
            <a:endParaRPr lang="en-US"/>
          </a:p>
        </p:txBody>
      </p:sp>
      <p:sp>
        <p:nvSpPr>
          <p:cNvPr id="36871" name="Text Box 7"/>
          <p:cNvSpPr txBox="1">
            <a:spLocks noChangeArrowheads="1"/>
          </p:cNvSpPr>
          <p:nvPr/>
        </p:nvSpPr>
        <p:spPr bwMode="auto">
          <a:xfrm>
            <a:off x="4668906" y="2132047"/>
            <a:ext cx="1043672" cy="328424"/>
          </a:xfrm>
          <a:prstGeom prst="rect">
            <a:avLst/>
          </a:prstGeom>
          <a:noFill/>
          <a:ln w="9525">
            <a:noFill/>
            <a:round/>
            <a:headEnd/>
            <a:tailEnd/>
          </a:ln>
          <a:effectLst/>
        </p:spPr>
        <p:txBody>
          <a:bodyPr wrap="none" lIns="90000" tIns="46800" rIns="90000" bIns="46800">
            <a:spAutoFit/>
          </a:bodyP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err="1">
                <a:latin typeface="Courier New" pitchFamily="49" charset="0"/>
                <a:ea typeface="msgothic" charset="0"/>
                <a:cs typeface="msgothic" charset="0"/>
              </a:rPr>
              <a:t>libc.so</a:t>
            </a:r>
            <a:endParaRPr lang="en-GB" sz="1600" b="1">
              <a:latin typeface="Courier New" pitchFamily="49" charset="0"/>
              <a:ea typeface="msgothic" charset="0"/>
              <a:cs typeface="msgothic" charset="0"/>
            </a:endParaRPr>
          </a:p>
        </p:txBody>
      </p:sp>
      <p:sp>
        <p:nvSpPr>
          <p:cNvPr id="36872" name="Rectangle 8"/>
          <p:cNvSpPr>
            <a:spLocks noChangeArrowheads="1"/>
          </p:cNvSpPr>
          <p:nvPr/>
        </p:nvSpPr>
        <p:spPr bwMode="auto">
          <a:xfrm>
            <a:off x="2454275" y="3225525"/>
            <a:ext cx="3028950" cy="341313"/>
          </a:xfrm>
          <a:prstGeom prst="rect">
            <a:avLst/>
          </a:prstGeom>
          <a:solidFill>
            <a:schemeClr val="accent2">
              <a:lumMod val="20000"/>
              <a:lumOff val="80000"/>
            </a:schemeClr>
          </a:solidFill>
          <a:ln w="3240">
            <a:solidFill>
              <a:schemeClr val="tx1"/>
            </a:solidFill>
            <a:miter lim="800000"/>
            <a:headEnd/>
            <a:tailEnd/>
          </a:ln>
          <a:effectLst/>
        </p:spPr>
        <p:txBody>
          <a:bodyPr lIns="90360" tIns="44280" rIns="90360" bIns="4428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Linker (</a:t>
            </a:r>
            <a:r>
              <a:rPr lang="en-GB" sz="1600" b="1">
                <a:latin typeface="Courier New" pitchFamily="49" charset="0"/>
                <a:ea typeface="msgothic" charset="0"/>
                <a:cs typeface="msgothic" charset="0"/>
              </a:rPr>
              <a:t>ld</a:t>
            </a:r>
            <a:r>
              <a:rPr lang="en-GB" sz="1600" b="1">
                <a:latin typeface="Calibri" pitchFamily="34" charset="0"/>
                <a:ea typeface="msgothic" charset="0"/>
                <a:cs typeface="msgothic" charset="0"/>
              </a:rPr>
              <a:t>)</a:t>
            </a:r>
          </a:p>
        </p:txBody>
      </p:sp>
      <p:sp>
        <p:nvSpPr>
          <p:cNvPr id="36873" name="Text Box 9"/>
          <p:cNvSpPr txBox="1">
            <a:spLocks noChangeArrowheads="1"/>
          </p:cNvSpPr>
          <p:nvPr/>
        </p:nvSpPr>
        <p:spPr bwMode="auto">
          <a:xfrm>
            <a:off x="2795691" y="3822586"/>
            <a:ext cx="920542" cy="328424"/>
          </a:xfrm>
          <a:prstGeom prst="rect">
            <a:avLst/>
          </a:prstGeom>
          <a:noFill/>
          <a:ln w="9525">
            <a:noFill/>
            <a:round/>
            <a:headEnd/>
            <a:tailEnd/>
          </a:ln>
          <a:effectLst/>
        </p:spPr>
        <p:txBody>
          <a:bodyPr wrap="none" lIns="90000" tIns="46800" rIns="90000" bIns="46800">
            <a:spAutoFit/>
          </a:bodyP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prog2r</a:t>
            </a:r>
          </a:p>
        </p:txBody>
      </p:sp>
      <p:sp>
        <p:nvSpPr>
          <p:cNvPr id="36874" name="Line 10"/>
          <p:cNvSpPr>
            <a:spLocks noChangeShapeType="1"/>
          </p:cNvSpPr>
          <p:nvPr/>
        </p:nvSpPr>
        <p:spPr bwMode="auto">
          <a:xfrm>
            <a:off x="3292475" y="3609700"/>
            <a:ext cx="0" cy="200300"/>
          </a:xfrm>
          <a:prstGeom prst="line">
            <a:avLst/>
          </a:prstGeom>
          <a:noFill/>
          <a:ln w="3240">
            <a:solidFill>
              <a:srgbClr val="000066"/>
            </a:solidFill>
            <a:miter lim="800000"/>
            <a:headEnd/>
            <a:tailEnd type="triangle" w="med" len="med"/>
          </a:ln>
          <a:effectLst/>
        </p:spPr>
        <p:txBody>
          <a:bodyPr/>
          <a:lstStyle/>
          <a:p>
            <a:endParaRPr lang="en-US"/>
          </a:p>
        </p:txBody>
      </p:sp>
      <p:sp>
        <p:nvSpPr>
          <p:cNvPr id="36875" name="Line 11"/>
          <p:cNvSpPr>
            <a:spLocks noChangeShapeType="1"/>
          </p:cNvSpPr>
          <p:nvPr/>
        </p:nvSpPr>
        <p:spPr bwMode="auto">
          <a:xfrm>
            <a:off x="3292475" y="4151010"/>
            <a:ext cx="0" cy="192390"/>
          </a:xfrm>
          <a:prstGeom prst="line">
            <a:avLst/>
          </a:prstGeom>
          <a:noFill/>
          <a:ln w="3240">
            <a:solidFill>
              <a:srgbClr val="000066"/>
            </a:solidFill>
            <a:miter lim="800000"/>
            <a:headEnd/>
            <a:tailEnd type="triangle" w="med" len="med"/>
          </a:ln>
          <a:effectLst/>
        </p:spPr>
        <p:txBody>
          <a:bodyPr/>
          <a:lstStyle/>
          <a:p>
            <a:endParaRPr lang="en-US"/>
          </a:p>
        </p:txBody>
      </p:sp>
      <p:sp>
        <p:nvSpPr>
          <p:cNvPr id="36876" name="Rectangle 12"/>
          <p:cNvSpPr>
            <a:spLocks noChangeArrowheads="1"/>
          </p:cNvSpPr>
          <p:nvPr/>
        </p:nvSpPr>
        <p:spPr bwMode="auto">
          <a:xfrm>
            <a:off x="2454275" y="5112485"/>
            <a:ext cx="3200400" cy="341313"/>
          </a:xfrm>
          <a:prstGeom prst="rect">
            <a:avLst/>
          </a:prstGeom>
          <a:solidFill>
            <a:schemeClr val="accent2">
              <a:lumMod val="20000"/>
              <a:lumOff val="80000"/>
            </a:schemeClr>
          </a:solidFill>
          <a:ln w="3240">
            <a:solidFill>
              <a:schemeClr val="tx1"/>
            </a:solidFill>
            <a:miter lim="800000"/>
            <a:headEnd/>
            <a:tailEnd/>
          </a:ln>
          <a:effectLst/>
        </p:spPr>
        <p:txBody>
          <a:bodyPr lIns="90360" tIns="44280" rIns="90360" bIns="4428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Dynamic linker (</a:t>
            </a:r>
            <a:r>
              <a:rPr lang="en-GB" sz="1600" b="1">
                <a:latin typeface="Courier New" pitchFamily="49" charset="0"/>
                <a:ea typeface="msgothic" charset="0"/>
                <a:cs typeface="msgothic" charset="0"/>
              </a:rPr>
              <a:t>ld-linux.so</a:t>
            </a:r>
            <a:r>
              <a:rPr lang="en-GB" sz="1600" b="1">
                <a:latin typeface="Calibri" pitchFamily="34" charset="0"/>
                <a:ea typeface="msgothic" charset="0"/>
                <a:cs typeface="msgothic" charset="0"/>
              </a:rPr>
              <a:t>)</a:t>
            </a:r>
          </a:p>
        </p:txBody>
      </p:sp>
      <p:sp>
        <p:nvSpPr>
          <p:cNvPr id="36877" name="Line 13"/>
          <p:cNvSpPr>
            <a:spLocks noChangeShapeType="1"/>
          </p:cNvSpPr>
          <p:nvPr/>
        </p:nvSpPr>
        <p:spPr bwMode="auto">
          <a:xfrm flipH="1">
            <a:off x="3292475" y="4941777"/>
            <a:ext cx="1588" cy="168299"/>
          </a:xfrm>
          <a:prstGeom prst="line">
            <a:avLst/>
          </a:prstGeom>
          <a:noFill/>
          <a:ln w="3240">
            <a:solidFill>
              <a:srgbClr val="000066"/>
            </a:solidFill>
            <a:miter lim="800000"/>
            <a:headEnd/>
            <a:tailEnd type="triangle" w="med" len="med"/>
          </a:ln>
          <a:effectLst/>
        </p:spPr>
        <p:txBody>
          <a:bodyPr/>
          <a:lstStyle/>
          <a:p>
            <a:endParaRPr lang="en-US"/>
          </a:p>
        </p:txBody>
      </p:sp>
      <p:sp>
        <p:nvSpPr>
          <p:cNvPr id="36878" name="Line 14"/>
          <p:cNvSpPr>
            <a:spLocks noChangeShapeType="1"/>
          </p:cNvSpPr>
          <p:nvPr/>
        </p:nvSpPr>
        <p:spPr bwMode="auto">
          <a:xfrm>
            <a:off x="3292475" y="2847700"/>
            <a:ext cx="1588" cy="381000"/>
          </a:xfrm>
          <a:prstGeom prst="line">
            <a:avLst/>
          </a:prstGeom>
          <a:noFill/>
          <a:ln w="3240">
            <a:solidFill>
              <a:srgbClr val="000066"/>
            </a:solidFill>
            <a:miter lim="800000"/>
            <a:headEnd/>
            <a:tailEnd type="triangle" w="med" len="med"/>
          </a:ln>
          <a:effectLst/>
        </p:spPr>
        <p:txBody>
          <a:bodyPr/>
          <a:lstStyle/>
          <a:p>
            <a:endParaRPr lang="en-US"/>
          </a:p>
        </p:txBody>
      </p:sp>
      <p:sp>
        <p:nvSpPr>
          <p:cNvPr id="36879" name="Text Box 15"/>
          <p:cNvSpPr txBox="1">
            <a:spLocks noChangeArrowheads="1"/>
          </p:cNvSpPr>
          <p:nvPr/>
        </p:nvSpPr>
        <p:spPr bwMode="auto">
          <a:xfrm>
            <a:off x="5254625" y="2542900"/>
            <a:ext cx="2609850" cy="577082"/>
          </a:xfrm>
          <a:prstGeom prst="rect">
            <a:avLst/>
          </a:prstGeom>
          <a:noFill/>
          <a:ln w="9525">
            <a:noFill/>
            <a:round/>
            <a:headEnd/>
            <a:tailEnd/>
          </a:ln>
          <a:effectLst/>
        </p:spPr>
        <p:txBody>
          <a:bodyPr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i="1">
                <a:solidFill>
                  <a:schemeClr val="tx1">
                    <a:lumMod val="50000"/>
                    <a:lumOff val="50000"/>
                  </a:schemeClr>
                </a:solidFill>
                <a:latin typeface="Calibri" pitchFamily="34" charset="0"/>
                <a:ea typeface="msgothic" charset="0"/>
                <a:cs typeface="msgothic" charset="0"/>
              </a:rPr>
              <a:t>Relocation and symbol  table info</a:t>
            </a:r>
          </a:p>
        </p:txBody>
      </p:sp>
      <p:sp>
        <p:nvSpPr>
          <p:cNvPr id="36880" name="Line 16"/>
          <p:cNvSpPr>
            <a:spLocks noChangeShapeType="1"/>
          </p:cNvSpPr>
          <p:nvPr/>
        </p:nvSpPr>
        <p:spPr bwMode="auto">
          <a:xfrm>
            <a:off x="5180013" y="2542900"/>
            <a:ext cx="1587" cy="685800"/>
          </a:xfrm>
          <a:prstGeom prst="line">
            <a:avLst/>
          </a:prstGeom>
          <a:noFill/>
          <a:ln w="3240">
            <a:solidFill>
              <a:srgbClr val="000066"/>
            </a:solidFill>
            <a:miter lim="800000"/>
            <a:headEnd/>
            <a:tailEnd type="triangle" w="med" len="med"/>
          </a:ln>
          <a:effectLst/>
        </p:spPr>
        <p:txBody>
          <a:bodyPr/>
          <a:lstStyle/>
          <a:p>
            <a:endParaRPr lang="en-US"/>
          </a:p>
        </p:txBody>
      </p:sp>
      <p:sp>
        <p:nvSpPr>
          <p:cNvPr id="36881" name="Text Box 17"/>
          <p:cNvSpPr txBox="1">
            <a:spLocks noChangeArrowheads="1"/>
          </p:cNvSpPr>
          <p:nvPr/>
        </p:nvSpPr>
        <p:spPr bwMode="auto">
          <a:xfrm>
            <a:off x="4645052" y="4114800"/>
            <a:ext cx="1043672" cy="328424"/>
          </a:xfrm>
          <a:prstGeom prst="rect">
            <a:avLst/>
          </a:prstGeom>
          <a:noFill/>
          <a:ln w="9525">
            <a:noFill/>
            <a:round/>
            <a:headEnd/>
            <a:tailEnd/>
          </a:ln>
          <a:effectLst/>
        </p:spPr>
        <p:txBody>
          <a:bodyPr wrap="none" lIns="90000" tIns="46800" rIns="90000" bIns="46800">
            <a:spAutoFit/>
          </a:bodyP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err="1">
                <a:latin typeface="Courier New" pitchFamily="49" charset="0"/>
                <a:ea typeface="msgothic" charset="0"/>
                <a:cs typeface="msgothic" charset="0"/>
              </a:rPr>
              <a:t>libc.so</a:t>
            </a:r>
            <a:endParaRPr lang="en-GB" sz="1600" b="1">
              <a:latin typeface="Courier New" pitchFamily="49" charset="0"/>
              <a:ea typeface="msgothic" charset="0"/>
              <a:cs typeface="msgothic" charset="0"/>
            </a:endParaRPr>
          </a:p>
        </p:txBody>
      </p:sp>
      <p:sp>
        <p:nvSpPr>
          <p:cNvPr id="36882" name="Text Box 18"/>
          <p:cNvSpPr txBox="1">
            <a:spLocks noChangeArrowheads="1"/>
          </p:cNvSpPr>
          <p:nvPr/>
        </p:nvSpPr>
        <p:spPr bwMode="auto">
          <a:xfrm>
            <a:off x="5254625" y="4551110"/>
            <a:ext cx="1771650" cy="335799"/>
          </a:xfrm>
          <a:prstGeom prst="rect">
            <a:avLst/>
          </a:prstGeom>
          <a:noFill/>
          <a:ln w="9525">
            <a:noFill/>
            <a:round/>
            <a:headEnd/>
            <a:tailEnd/>
          </a:ln>
          <a:effectLst/>
        </p:spPr>
        <p:txBody>
          <a:bodyPr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i="1">
                <a:solidFill>
                  <a:schemeClr val="tx1">
                    <a:lumMod val="50000"/>
                    <a:lumOff val="50000"/>
                  </a:schemeClr>
                </a:solidFill>
                <a:latin typeface="Calibri" pitchFamily="34" charset="0"/>
                <a:ea typeface="msgothic" charset="0"/>
                <a:cs typeface="msgothic" charset="0"/>
              </a:rPr>
              <a:t>Code and data</a:t>
            </a:r>
          </a:p>
        </p:txBody>
      </p:sp>
      <p:sp>
        <p:nvSpPr>
          <p:cNvPr id="36883" name="Line 19"/>
          <p:cNvSpPr>
            <a:spLocks noChangeShapeType="1"/>
          </p:cNvSpPr>
          <p:nvPr/>
        </p:nvSpPr>
        <p:spPr bwMode="auto">
          <a:xfrm>
            <a:off x="5173663" y="4430460"/>
            <a:ext cx="1587" cy="685800"/>
          </a:xfrm>
          <a:prstGeom prst="line">
            <a:avLst/>
          </a:prstGeom>
          <a:noFill/>
          <a:ln w="3240">
            <a:solidFill>
              <a:srgbClr val="000066"/>
            </a:solidFill>
            <a:miter lim="800000"/>
            <a:headEnd/>
            <a:tailEnd type="triangle" w="med" len="med"/>
          </a:ln>
          <a:effectLst/>
        </p:spPr>
        <p:txBody>
          <a:bodyPr/>
          <a:lstStyle/>
          <a:p>
            <a:endParaRPr lang="en-US"/>
          </a:p>
        </p:txBody>
      </p:sp>
      <p:sp>
        <p:nvSpPr>
          <p:cNvPr id="36884" name="Text Box 20"/>
          <p:cNvSpPr txBox="1">
            <a:spLocks noChangeArrowheads="1"/>
          </p:cNvSpPr>
          <p:nvPr/>
        </p:nvSpPr>
        <p:spPr bwMode="auto">
          <a:xfrm>
            <a:off x="152400" y="4191000"/>
            <a:ext cx="2133600" cy="1059650"/>
          </a:xfrm>
          <a:prstGeom prst="rect">
            <a:avLst/>
          </a:prstGeom>
          <a:noFill/>
          <a:ln w="9525">
            <a:noFill/>
            <a:round/>
            <a:headEnd/>
            <a:tailEnd/>
          </a:ln>
          <a:effectLst/>
        </p:spPr>
        <p:txBody>
          <a:bodyPr wrap="square" lIns="90000" tIns="46800" rIns="90000" bIns="46800">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i="1" dirty="0">
                <a:solidFill>
                  <a:srgbClr val="990000"/>
                </a:solidFill>
                <a:latin typeface="Calibri" pitchFamily="34" charset="0"/>
                <a:ea typeface="msgothic" charset="0"/>
                <a:cs typeface="msgothic" charset="0"/>
              </a:rPr>
              <a:t>Partially linked </a:t>
            </a:r>
          </a:p>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i="1" dirty="0">
                <a:solidFill>
                  <a:srgbClr val="990000"/>
                </a:solidFill>
                <a:latin typeface="Calibri" pitchFamily="34" charset="0"/>
                <a:ea typeface="msgothic" charset="0"/>
                <a:cs typeface="msgothic" charset="0"/>
              </a:rPr>
              <a:t>executable object file</a:t>
            </a:r>
          </a:p>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ea typeface="msgothic" charset="0"/>
                <a:cs typeface="msgothic" charset="0"/>
              </a:rPr>
              <a:t>(8784 bytes)</a:t>
            </a:r>
          </a:p>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b="1" i="1" dirty="0">
              <a:solidFill>
                <a:srgbClr val="990000"/>
              </a:solidFill>
              <a:latin typeface="Calibri" pitchFamily="34" charset="0"/>
              <a:ea typeface="msgothic" charset="0"/>
              <a:cs typeface="msgothic" charset="0"/>
            </a:endParaRPr>
          </a:p>
        </p:txBody>
      </p:sp>
      <p:sp>
        <p:nvSpPr>
          <p:cNvPr id="36885" name="Text Box 21"/>
          <p:cNvSpPr txBox="1">
            <a:spLocks noChangeArrowheads="1"/>
          </p:cNvSpPr>
          <p:nvPr/>
        </p:nvSpPr>
        <p:spPr bwMode="auto">
          <a:xfrm>
            <a:off x="914400" y="2451355"/>
            <a:ext cx="1371600" cy="577082"/>
          </a:xfrm>
          <a:prstGeom prst="rect">
            <a:avLst/>
          </a:prstGeom>
          <a:noFill/>
          <a:ln w="9525">
            <a:noFill/>
            <a:round/>
            <a:headEnd/>
            <a:tailEnd/>
          </a:ln>
          <a:effectLst/>
        </p:spPr>
        <p:txBody>
          <a:bodyPr lIns="90000" tIns="46800" rIns="90000" bIns="46800">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i="1" err="1">
                <a:solidFill>
                  <a:srgbClr val="990000"/>
                </a:solidFill>
                <a:latin typeface="Calibri" pitchFamily="34" charset="0"/>
                <a:ea typeface="msgothic" charset="0"/>
                <a:cs typeface="msgothic" charset="0"/>
              </a:rPr>
              <a:t>Relocatable</a:t>
            </a:r>
            <a:endParaRPr lang="en-GB" sz="1600" b="1" i="1">
              <a:solidFill>
                <a:srgbClr val="990000"/>
              </a:solidFill>
              <a:latin typeface="Calibri" pitchFamily="34" charset="0"/>
              <a:ea typeface="msgothic" charset="0"/>
              <a:cs typeface="msgothic" charset="0"/>
            </a:endParaRPr>
          </a:p>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i="1">
                <a:solidFill>
                  <a:srgbClr val="990000"/>
                </a:solidFill>
                <a:latin typeface="Calibri" pitchFamily="34" charset="0"/>
                <a:ea typeface="msgothic" charset="0"/>
                <a:cs typeface="msgothic" charset="0"/>
              </a:rPr>
              <a:t>object file</a:t>
            </a:r>
          </a:p>
        </p:txBody>
      </p:sp>
      <p:sp>
        <p:nvSpPr>
          <p:cNvPr id="36886" name="Text Box 22"/>
          <p:cNvSpPr txBox="1">
            <a:spLocks noChangeArrowheads="1"/>
          </p:cNvSpPr>
          <p:nvPr/>
        </p:nvSpPr>
        <p:spPr bwMode="auto">
          <a:xfrm>
            <a:off x="533400" y="5098830"/>
            <a:ext cx="1752600" cy="818367"/>
          </a:xfrm>
          <a:prstGeom prst="rect">
            <a:avLst/>
          </a:prstGeom>
          <a:noFill/>
          <a:ln w="9525">
            <a:noFill/>
            <a:round/>
            <a:headEnd/>
            <a:tailEnd/>
          </a:ln>
          <a:effectLst/>
        </p:spPr>
        <p:txBody>
          <a:bodyPr lIns="90000" tIns="46800" rIns="90000" bIns="46800">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i="1">
                <a:solidFill>
                  <a:srgbClr val="990000"/>
                </a:solidFill>
                <a:latin typeface="Calibri" pitchFamily="34" charset="0"/>
                <a:ea typeface="msgothic" charset="0"/>
                <a:cs typeface="msgothic" charset="0"/>
              </a:rPr>
              <a:t>Fully linked </a:t>
            </a:r>
          </a:p>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i="1">
                <a:solidFill>
                  <a:srgbClr val="990000"/>
                </a:solidFill>
                <a:latin typeface="Calibri" pitchFamily="34" charset="0"/>
                <a:ea typeface="msgothic" charset="0"/>
                <a:cs typeface="msgothic" charset="0"/>
              </a:rPr>
              <a:t>executable</a:t>
            </a:r>
          </a:p>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i="1">
                <a:solidFill>
                  <a:srgbClr val="990000"/>
                </a:solidFill>
                <a:latin typeface="Calibri" pitchFamily="34" charset="0"/>
                <a:ea typeface="msgothic" charset="0"/>
                <a:cs typeface="msgothic" charset="0"/>
              </a:rPr>
              <a:t>in memory</a:t>
            </a:r>
          </a:p>
        </p:txBody>
      </p:sp>
      <p:sp>
        <p:nvSpPr>
          <p:cNvPr id="36887" name="Line 23"/>
          <p:cNvSpPr>
            <a:spLocks noChangeShapeType="1"/>
          </p:cNvSpPr>
          <p:nvPr/>
        </p:nvSpPr>
        <p:spPr bwMode="auto">
          <a:xfrm>
            <a:off x="3783013" y="1247500"/>
            <a:ext cx="1587" cy="381000"/>
          </a:xfrm>
          <a:prstGeom prst="line">
            <a:avLst/>
          </a:prstGeom>
          <a:noFill/>
          <a:ln w="3240">
            <a:solidFill>
              <a:srgbClr val="000066"/>
            </a:solidFill>
            <a:miter lim="800000"/>
            <a:headEnd/>
            <a:tailEnd type="triangle" w="med" len="med"/>
          </a:ln>
          <a:effectLst/>
        </p:spPr>
        <p:txBody>
          <a:bodyPr/>
          <a:lstStyle/>
          <a:p>
            <a:endParaRPr lang="en-US"/>
          </a:p>
        </p:txBody>
      </p:sp>
      <p:sp>
        <p:nvSpPr>
          <p:cNvPr id="36888" name="Text Box 24"/>
          <p:cNvSpPr txBox="1">
            <a:spLocks noChangeArrowheads="1"/>
          </p:cNvSpPr>
          <p:nvPr/>
        </p:nvSpPr>
        <p:spPr bwMode="auto">
          <a:xfrm>
            <a:off x="3184525" y="1010963"/>
            <a:ext cx="1169209" cy="329643"/>
          </a:xfrm>
          <a:prstGeom prst="rect">
            <a:avLst/>
          </a:prstGeom>
          <a:noFill/>
          <a:ln w="9525">
            <a:noFill/>
            <a:round/>
            <a:headEnd/>
            <a:tailEnd/>
          </a:ln>
          <a:effectLst/>
        </p:spPr>
        <p:txBody>
          <a:bodyPr wrap="none" lIns="90000" tIns="46800" rIns="90000" bIns="46800">
            <a:spAutoFit/>
          </a:bodyP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ourier New" pitchFamily="49" charset="0"/>
                <a:ea typeface="msgothic" charset="0"/>
                <a:cs typeface="msgothic" charset="0"/>
              </a:rPr>
              <a:t>vector.h</a:t>
            </a:r>
          </a:p>
        </p:txBody>
      </p:sp>
      <p:sp>
        <p:nvSpPr>
          <p:cNvPr id="36889" name="Rectangle 25"/>
          <p:cNvSpPr>
            <a:spLocks noChangeArrowheads="1"/>
          </p:cNvSpPr>
          <p:nvPr/>
        </p:nvSpPr>
        <p:spPr bwMode="auto">
          <a:xfrm>
            <a:off x="2454275" y="4343400"/>
            <a:ext cx="1657350" cy="574675"/>
          </a:xfrm>
          <a:prstGeom prst="rect">
            <a:avLst/>
          </a:prstGeom>
          <a:solidFill>
            <a:schemeClr val="accent2">
              <a:lumMod val="20000"/>
              <a:lumOff val="80000"/>
            </a:schemeClr>
          </a:solidFill>
          <a:ln w="3240">
            <a:solidFill>
              <a:schemeClr val="tx1"/>
            </a:solidFill>
            <a:miter lim="800000"/>
            <a:headEnd/>
            <a:tailEnd/>
          </a:ln>
          <a:effectLst/>
        </p:spPr>
        <p:txBody>
          <a:bodyPr lIns="90360" tIns="44280" rIns="90360" bIns="4428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Loader (</a:t>
            </a:r>
            <a:r>
              <a:rPr lang="en-GB" sz="1600" b="1" err="1">
                <a:latin typeface="Courier New" pitchFamily="49" charset="0"/>
                <a:ea typeface="msgothic" charset="0"/>
                <a:cs typeface="msgothic" charset="0"/>
              </a:rPr>
              <a:t>execve</a:t>
            </a:r>
            <a:r>
              <a:rPr lang="en-GB" sz="1600" b="1">
                <a:latin typeface="Calibri" pitchFamily="34" charset="0"/>
                <a:ea typeface="msgothic" charset="0"/>
                <a:cs typeface="msgothic" charset="0"/>
              </a:rPr>
              <a:t>)</a:t>
            </a:r>
          </a:p>
        </p:txBody>
      </p:sp>
      <p:sp>
        <p:nvSpPr>
          <p:cNvPr id="36890" name="Text Box 26"/>
          <p:cNvSpPr txBox="1">
            <a:spLocks noChangeArrowheads="1"/>
          </p:cNvSpPr>
          <p:nvPr/>
        </p:nvSpPr>
        <p:spPr bwMode="auto">
          <a:xfrm>
            <a:off x="4689475" y="1047475"/>
            <a:ext cx="4501851" cy="561117"/>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err="1">
                <a:solidFill>
                  <a:srgbClr val="990000"/>
                </a:solidFill>
                <a:latin typeface="Courier New" pitchFamily="49" charset="0"/>
                <a:ea typeface="msgothic" charset="0"/>
                <a:cs typeface="msgothic" charset="0"/>
              </a:rPr>
              <a:t>unix</a:t>
            </a:r>
            <a:r>
              <a:rPr lang="en-GB" sz="1600" b="1">
                <a:solidFill>
                  <a:srgbClr val="990000"/>
                </a:solidFill>
                <a:latin typeface="Courier New" pitchFamily="49" charset="0"/>
                <a:ea typeface="msgothic" charset="0"/>
                <a:cs typeface="msgothic" charset="0"/>
              </a:rPr>
              <a:t>&gt; </a:t>
            </a:r>
            <a:r>
              <a:rPr lang="en-GB" sz="1600" b="1" err="1">
                <a:solidFill>
                  <a:srgbClr val="990000"/>
                </a:solidFill>
                <a:latin typeface="Courier New" pitchFamily="49" charset="0"/>
                <a:ea typeface="msgothic" charset="0"/>
                <a:cs typeface="msgothic" charset="0"/>
              </a:rPr>
              <a:t>gcc</a:t>
            </a:r>
            <a:r>
              <a:rPr lang="en-GB" sz="1600" b="1">
                <a:solidFill>
                  <a:srgbClr val="990000"/>
                </a:solidFill>
                <a:latin typeface="Courier New" pitchFamily="49" charset="0"/>
                <a:ea typeface="msgothic" charset="0"/>
                <a:cs typeface="msgothic" charset="0"/>
              </a:rPr>
              <a:t> -shared -o libvector.so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990000"/>
                </a:solidFill>
                <a:latin typeface="Courier New" pitchFamily="49" charset="0"/>
                <a:ea typeface="msgothic" charset="0"/>
                <a:cs typeface="msgothic" charset="0"/>
              </a:rPr>
              <a:t>     </a:t>
            </a:r>
            <a:r>
              <a:rPr lang="en-GB" sz="1600" b="1" err="1">
                <a:solidFill>
                  <a:srgbClr val="990000"/>
                </a:solidFill>
                <a:latin typeface="Courier New" pitchFamily="49" charset="0"/>
                <a:ea typeface="msgothic" charset="0"/>
                <a:cs typeface="msgothic" charset="0"/>
              </a:rPr>
              <a:t>addvec.c</a:t>
            </a:r>
            <a:r>
              <a:rPr lang="en-GB" sz="1600" b="1">
                <a:solidFill>
                  <a:srgbClr val="990000"/>
                </a:solidFill>
                <a:latin typeface="Courier New" pitchFamily="49" charset="0"/>
                <a:ea typeface="msgothic" charset="0"/>
                <a:cs typeface="msgothic" charset="0"/>
              </a:rPr>
              <a:t> </a:t>
            </a:r>
            <a:r>
              <a:rPr lang="en-GB" sz="1600" b="1" err="1">
                <a:solidFill>
                  <a:srgbClr val="990000"/>
                </a:solidFill>
                <a:latin typeface="Courier New" pitchFamily="49" charset="0"/>
                <a:ea typeface="msgothic" charset="0"/>
                <a:cs typeface="msgothic" charset="0"/>
              </a:rPr>
              <a:t>multvec.c</a:t>
            </a:r>
            <a:r>
              <a:rPr lang="en-GB" sz="1600" b="1">
                <a:solidFill>
                  <a:srgbClr val="990000"/>
                </a:solidFill>
                <a:latin typeface="Courier New" pitchFamily="49" charset="0"/>
                <a:ea typeface="msgothic" charset="0"/>
                <a:cs typeface="msgothic" charset="0"/>
              </a:rPr>
              <a:t> -</a:t>
            </a:r>
            <a:r>
              <a:rPr lang="en-GB" sz="1600" b="1" err="1">
                <a:solidFill>
                  <a:srgbClr val="990000"/>
                </a:solidFill>
                <a:latin typeface="Courier New" pitchFamily="49" charset="0"/>
                <a:ea typeface="msgothic" charset="0"/>
                <a:cs typeface="msgothic" charset="0"/>
              </a:rPr>
              <a:t>fpic</a:t>
            </a:r>
            <a:endParaRPr lang="en-GB" sz="1600" b="1">
              <a:solidFill>
                <a:srgbClr val="990000"/>
              </a:solidFill>
              <a:latin typeface="Courier New" pitchFamily="49" charset="0"/>
              <a:ea typeface="msgothic" charset="0"/>
              <a:cs typeface="msgothic" charset="0"/>
            </a:endParaRPr>
          </a:p>
        </p:txBody>
      </p:sp>
      <p:sp>
        <p:nvSpPr>
          <p:cNvPr id="36891" name="Line 27"/>
          <p:cNvSpPr>
            <a:spLocks noChangeShapeType="1"/>
          </p:cNvSpPr>
          <p:nvPr/>
        </p:nvSpPr>
        <p:spPr bwMode="auto">
          <a:xfrm>
            <a:off x="7543799" y="2362200"/>
            <a:ext cx="0" cy="3276600"/>
          </a:xfrm>
          <a:prstGeom prst="line">
            <a:avLst/>
          </a:prstGeom>
          <a:noFill/>
          <a:ln w="25560">
            <a:solidFill>
              <a:schemeClr val="tx1"/>
            </a:solidFill>
            <a:miter lim="800000"/>
            <a:headEnd type="none"/>
            <a:tailEnd type="none" w="med" len="med"/>
          </a:ln>
          <a:effectLst/>
        </p:spPr>
        <p:txBody>
          <a:bodyPr/>
          <a:lstStyle/>
          <a:p>
            <a:endParaRPr lang="en-US"/>
          </a:p>
        </p:txBody>
      </p:sp>
      <p:sp>
        <p:nvSpPr>
          <p:cNvPr id="29" name="Rectangle 12"/>
          <p:cNvSpPr>
            <a:spLocks noChangeArrowheads="1"/>
          </p:cNvSpPr>
          <p:nvPr/>
        </p:nvSpPr>
        <p:spPr bwMode="auto">
          <a:xfrm>
            <a:off x="2454274" y="5454479"/>
            <a:ext cx="3200401" cy="341313"/>
          </a:xfrm>
          <a:prstGeom prst="rect">
            <a:avLst/>
          </a:prstGeom>
          <a:solidFill>
            <a:schemeClr val="accent2">
              <a:lumMod val="20000"/>
              <a:lumOff val="80000"/>
            </a:schemeClr>
          </a:solidFill>
          <a:ln w="3240">
            <a:solidFill>
              <a:schemeClr val="tx1"/>
            </a:solidFill>
            <a:miter lim="800000"/>
            <a:headEnd/>
            <a:tailEnd/>
          </a:ln>
          <a:effectLst/>
        </p:spPr>
        <p:txBody>
          <a:bodyPr wrap="square" lIns="90360" tIns="44280" rIns="90360" bIns="4428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latin typeface="Calibri" pitchFamily="34" charset="0"/>
                <a:ea typeface="msgothic" charset="0"/>
                <a:cs typeface="msgothic" charset="0"/>
              </a:rPr>
              <a:t>Call to dynamic linker </a:t>
            </a:r>
            <a:r>
              <a:rPr lang="en-GB" sz="1600">
                <a:latin typeface="Calibri" pitchFamily="34" charset="0"/>
                <a:ea typeface="msgothic" charset="0"/>
                <a:cs typeface="msgothic" charset="0"/>
              </a:rPr>
              <a:t>via </a:t>
            </a:r>
            <a:r>
              <a:rPr lang="en-GB" sz="1600" b="1" err="1">
                <a:latin typeface="Courier New" pitchFamily="49" charset="0"/>
                <a:ea typeface="msgothic" charset="0"/>
                <a:cs typeface="msgothic" charset="0"/>
              </a:rPr>
              <a:t>dlopen</a:t>
            </a:r>
            <a:endParaRPr lang="en-GB" sz="1600" b="1">
              <a:latin typeface="Calibri" pitchFamily="34" charset="0"/>
              <a:ea typeface="msgothic" charset="0"/>
              <a:cs typeface="msgothic" charset="0"/>
            </a:endParaRPr>
          </a:p>
        </p:txBody>
      </p:sp>
      <p:sp>
        <p:nvSpPr>
          <p:cNvPr id="30" name="Line 27"/>
          <p:cNvSpPr>
            <a:spLocks noChangeShapeType="1"/>
          </p:cNvSpPr>
          <p:nvPr/>
        </p:nvSpPr>
        <p:spPr bwMode="auto">
          <a:xfrm flipH="1">
            <a:off x="5654675" y="5638800"/>
            <a:ext cx="1889124" cy="0"/>
          </a:xfrm>
          <a:prstGeom prst="line">
            <a:avLst/>
          </a:prstGeom>
          <a:noFill/>
          <a:ln w="25560">
            <a:solidFill>
              <a:schemeClr val="tx1"/>
            </a:solidFill>
            <a:miter lim="800000"/>
            <a:headEnd/>
            <a:tailEnd type="triangle" w="med" len="med"/>
          </a:ln>
          <a:effectLst/>
        </p:spPr>
        <p:txBody>
          <a:bodyPr/>
          <a:lstStyle/>
          <a:p>
            <a:endParaRPr lang="en-US"/>
          </a:p>
        </p:txBody>
      </p:sp>
      <p:sp>
        <p:nvSpPr>
          <p:cNvPr id="31" name="Text Box 7"/>
          <p:cNvSpPr txBox="1">
            <a:spLocks noChangeArrowheads="1"/>
          </p:cNvSpPr>
          <p:nvPr/>
        </p:nvSpPr>
        <p:spPr bwMode="auto">
          <a:xfrm>
            <a:off x="6693050" y="2033776"/>
            <a:ext cx="1659326" cy="328424"/>
          </a:xfrm>
          <a:prstGeom prst="rect">
            <a:avLst/>
          </a:prstGeom>
          <a:noFill/>
          <a:ln w="9525">
            <a:noFill/>
            <a:round/>
            <a:headEnd/>
            <a:tailEnd/>
          </a:ln>
          <a:effectLst/>
        </p:spPr>
        <p:txBody>
          <a:bodyPr wrap="none" lIns="90000" tIns="46800" rIns="90000" bIns="46800">
            <a:spAutoFit/>
          </a:bodyP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err="1">
                <a:latin typeface="Courier New" pitchFamily="49" charset="0"/>
                <a:ea typeface="msgothic" charset="0"/>
                <a:cs typeface="msgothic" charset="0"/>
              </a:rPr>
              <a:t>libvector.so</a:t>
            </a:r>
            <a:endParaRPr lang="en-GB" sz="1600" b="1">
              <a:latin typeface="Courier New" pitchFamily="49" charset="0"/>
              <a:ea typeface="msgothic" charset="0"/>
              <a:cs typeface="msgothic" charset="0"/>
            </a:endParaRPr>
          </a:p>
        </p:txBody>
      </p:sp>
      <p:sp>
        <p:nvSpPr>
          <p:cNvPr id="32" name="Text Box 26"/>
          <p:cNvSpPr txBox="1">
            <a:spLocks noChangeArrowheads="1"/>
          </p:cNvSpPr>
          <p:nvPr/>
        </p:nvSpPr>
        <p:spPr bwMode="auto">
          <a:xfrm>
            <a:off x="3581400" y="3581400"/>
            <a:ext cx="4008126" cy="557461"/>
          </a:xfrm>
          <a:prstGeom prst="rect">
            <a:avLst/>
          </a:prstGeom>
          <a:noFill/>
          <a:ln w="9525">
            <a:noFill/>
            <a:round/>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err="1">
                <a:solidFill>
                  <a:srgbClr val="990000"/>
                </a:solidFill>
                <a:latin typeface="Courier New" pitchFamily="49" charset="0"/>
                <a:ea typeface="msgothic" charset="0"/>
                <a:cs typeface="msgothic" charset="0"/>
              </a:rPr>
              <a:t>unix</a:t>
            </a:r>
            <a:r>
              <a:rPr lang="en-GB" sz="1600" b="1" dirty="0">
                <a:solidFill>
                  <a:srgbClr val="990000"/>
                </a:solidFill>
                <a:latin typeface="Courier New" pitchFamily="49" charset="0"/>
                <a:ea typeface="msgothic" charset="0"/>
                <a:cs typeface="msgothic" charset="0"/>
              </a:rPr>
              <a:t>&gt; </a:t>
            </a:r>
            <a:r>
              <a:rPr lang="en-GB" sz="1600" b="1" dirty="0" err="1">
                <a:solidFill>
                  <a:srgbClr val="990000"/>
                </a:solidFill>
                <a:latin typeface="Courier New" pitchFamily="49" charset="0"/>
                <a:ea typeface="msgothic" charset="0"/>
                <a:cs typeface="msgothic" charset="0"/>
              </a:rPr>
              <a:t>gcc</a:t>
            </a:r>
            <a:r>
              <a:rPr lang="en-GB" sz="1600" b="1" dirty="0">
                <a:solidFill>
                  <a:srgbClr val="990000"/>
                </a:solidFill>
                <a:latin typeface="Courier New" pitchFamily="49" charset="0"/>
                <a:ea typeface="msgothic" charset="0"/>
                <a:cs typeface="msgothic" charset="0"/>
              </a:rPr>
              <a:t> </a:t>
            </a:r>
            <a:r>
              <a:rPr lang="en-US" sz="1600" dirty="0">
                <a:solidFill>
                  <a:srgbClr val="990000"/>
                </a:solidFill>
                <a:latin typeface="Courier New" pitchFamily="49" charset="0"/>
                <a:ea typeface="msgothic" charset="0"/>
                <a:cs typeface="msgothic" charset="0"/>
              </a:rPr>
              <a:t>-</a:t>
            </a:r>
            <a:r>
              <a:rPr lang="en-US" sz="1600" dirty="0" err="1">
                <a:solidFill>
                  <a:srgbClr val="990000"/>
                </a:solidFill>
                <a:latin typeface="Courier New" pitchFamily="49" charset="0"/>
                <a:ea typeface="msgothic" charset="0"/>
                <a:cs typeface="msgothic" charset="0"/>
              </a:rPr>
              <a:t>rdynamic</a:t>
            </a:r>
            <a:r>
              <a:rPr lang="en-GB" sz="1600" dirty="0">
                <a:solidFill>
                  <a:srgbClr val="990000"/>
                </a:solidFill>
                <a:latin typeface="Courier New" pitchFamily="49" charset="0"/>
                <a:ea typeface="msgothic" charset="0"/>
                <a:cs typeface="msgothic" charset="0"/>
              </a:rPr>
              <a:t> </a:t>
            </a:r>
            <a:r>
              <a:rPr lang="mr-IN" sz="1600" dirty="0">
                <a:solidFill>
                  <a:srgbClr val="990000"/>
                </a:solidFill>
                <a:latin typeface="Courier New" pitchFamily="49" charset="0"/>
                <a:ea typeface="msgothic" charset="0"/>
                <a:cs typeface="msgothic" charset="0"/>
              </a:rPr>
              <a:t>–</a:t>
            </a:r>
            <a:r>
              <a:rPr lang="en-GB" sz="1600" dirty="0">
                <a:solidFill>
                  <a:srgbClr val="990000"/>
                </a:solidFill>
                <a:latin typeface="Courier New" pitchFamily="49" charset="0"/>
                <a:ea typeface="msgothic" charset="0"/>
                <a:cs typeface="msgothic" charset="0"/>
              </a:rPr>
              <a:t>o prog2r \</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990000"/>
                </a:solidFill>
                <a:latin typeface="Courier New" pitchFamily="49" charset="0"/>
                <a:ea typeface="msgothic" charset="0"/>
                <a:cs typeface="msgothic" charset="0"/>
              </a:rPr>
              <a:t>	      </a:t>
            </a:r>
            <a:r>
              <a:rPr lang="en-GB" sz="1600" b="1" dirty="0" err="1">
                <a:solidFill>
                  <a:srgbClr val="990000"/>
                </a:solidFill>
                <a:latin typeface="Courier New" pitchFamily="49" charset="0"/>
                <a:ea typeface="msgothic" charset="0"/>
                <a:cs typeface="msgothic" charset="0"/>
              </a:rPr>
              <a:t>dll.o</a:t>
            </a:r>
            <a:r>
              <a:rPr lang="en-GB" sz="1600" b="1" dirty="0">
                <a:solidFill>
                  <a:srgbClr val="990000"/>
                </a:solidFill>
                <a:latin typeface="Courier New" pitchFamily="49" charset="0"/>
                <a:ea typeface="msgothic" charset="0"/>
                <a:cs typeface="msgothic" charset="0"/>
              </a:rPr>
              <a:t> -</a:t>
            </a:r>
            <a:r>
              <a:rPr lang="en-GB" sz="1600" b="1" dirty="0" err="1">
                <a:solidFill>
                  <a:srgbClr val="990000"/>
                </a:solidFill>
                <a:latin typeface="Courier New" pitchFamily="49" charset="0"/>
                <a:ea typeface="msgothic" charset="0"/>
                <a:cs typeface="msgothic" charset="0"/>
              </a:rPr>
              <a:t>ldl</a:t>
            </a:r>
            <a:endParaRPr lang="en-GB" sz="1600" b="1" dirty="0">
              <a:solidFill>
                <a:srgbClr val="990000"/>
              </a:solidFill>
              <a:latin typeface="Courier New" pitchFamily="49" charset="0"/>
              <a:ea typeface="msgothic" charset="0"/>
              <a:cs typeface="msgothic" charset="0"/>
            </a:endParaRPr>
          </a:p>
        </p:txBody>
      </p:sp>
    </p:spTree>
    <p:extLst>
      <p:ext uri="{BB962C8B-B14F-4D97-AF65-F5344CB8AC3E}">
        <p14:creationId xmlns:p14="http://schemas.microsoft.com/office/powerpoint/2010/main" val="42887544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Linking Summary	</a:t>
            </a:r>
          </a:p>
        </p:txBody>
      </p:sp>
      <p:sp>
        <p:nvSpPr>
          <p:cNvPr id="3" name="Content Placeholder 2"/>
          <p:cNvSpPr>
            <a:spLocks noGrp="1"/>
          </p:cNvSpPr>
          <p:nvPr>
            <p:ph idx="1"/>
          </p:nvPr>
        </p:nvSpPr>
        <p:spPr/>
        <p:txBody>
          <a:bodyPr/>
          <a:lstStyle/>
          <a:p>
            <a:r>
              <a:rPr lang="en-US" dirty="0"/>
              <a:t>Linking is a technique that allows programs to be constructed from multiple object files</a:t>
            </a:r>
          </a:p>
          <a:p>
            <a:endParaRPr lang="en-US" dirty="0"/>
          </a:p>
          <a:p>
            <a:r>
              <a:rPr lang="en-US" dirty="0"/>
              <a:t>Linking can happen at different times in a program’s lifetime:</a:t>
            </a:r>
          </a:p>
          <a:p>
            <a:pPr lvl="1"/>
            <a:r>
              <a:rPr lang="en-US" dirty="0"/>
              <a:t>Compile time (when a program is compiled)</a:t>
            </a:r>
          </a:p>
          <a:p>
            <a:pPr lvl="1"/>
            <a:r>
              <a:rPr lang="en-US" dirty="0"/>
              <a:t>Load time (when a program is loaded into memory)</a:t>
            </a:r>
          </a:p>
          <a:p>
            <a:pPr lvl="1"/>
            <a:r>
              <a:rPr lang="en-US" dirty="0"/>
              <a:t>Run time (while a program is executing)</a:t>
            </a:r>
          </a:p>
          <a:p>
            <a:pPr lvl="1"/>
            <a:endParaRPr lang="en-US" dirty="0"/>
          </a:p>
          <a:p>
            <a:r>
              <a:rPr lang="en-US" dirty="0"/>
              <a:t>Understanding linking can help you avoid nasty errors and make you a better programmer</a:t>
            </a:r>
          </a:p>
        </p:txBody>
      </p:sp>
    </p:spTree>
    <p:extLst>
      <p:ext uri="{BB962C8B-B14F-4D97-AF65-F5344CB8AC3E}">
        <p14:creationId xmlns:p14="http://schemas.microsoft.com/office/powerpoint/2010/main" val="1592407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9"/>
          <p:cNvSpPr txBox="1">
            <a:spLocks noGrp="1"/>
          </p:cNvSpPr>
          <p:nvPr>
            <p:ph type="title"/>
          </p:nvPr>
        </p:nvSpPr>
        <p:spPr>
          <a:xfrm>
            <a:off x="1999200" y="1096550"/>
            <a:ext cx="5742300" cy="732300"/>
          </a:xfrm>
          <a:prstGeom prst="rect">
            <a:avLst/>
          </a:prstGeom>
        </p:spPr>
        <p:txBody>
          <a:bodyPr spcFirstLastPara="1" wrap="square" lIns="91425" tIns="0" rIns="91425" bIns="91425" anchor="t" anchorCtr="0">
            <a:noAutofit/>
          </a:bodyPr>
          <a:lstStyle/>
          <a:p>
            <a:pPr>
              <a:buSzPts val="990"/>
            </a:pPr>
            <a:r>
              <a:rPr lang="en" sz="2020"/>
              <a:t>Plagiarism</a:t>
            </a:r>
            <a:endParaRPr sz="2020"/>
          </a:p>
        </p:txBody>
      </p:sp>
      <p:sp>
        <p:nvSpPr>
          <p:cNvPr id="214" name="Google Shape;214;p39"/>
          <p:cNvSpPr txBox="1">
            <a:spLocks noGrp="1"/>
          </p:cNvSpPr>
          <p:nvPr>
            <p:ph type="sldNum" idx="12"/>
          </p:nvPr>
        </p:nvSpPr>
        <p:spPr>
          <a:xfrm>
            <a:off x="8472458" y="5520467"/>
            <a:ext cx="548700" cy="393600"/>
          </a:xfrm>
          <a:prstGeom prst="rect">
            <a:avLst/>
          </a:prstGeom>
        </p:spPr>
        <p:txBody>
          <a:bodyPr spcFirstLastPara="1" wrap="square" lIns="91425" tIns="91425" rIns="91425" bIns="91425" anchor="ctr" anchorCtr="0">
            <a:normAutofit/>
          </a:bodyPr>
          <a:lstStyle/>
          <a:p>
            <a:pPr eaLnBrk="1" fontAlgn="auto" hangingPunct="1">
              <a:spcBef>
                <a:spcPts val="0"/>
              </a:spcBef>
              <a:spcAft>
                <a:spcPts val="0"/>
              </a:spcAft>
              <a:buClr>
                <a:srgbClr val="000000"/>
              </a:buClr>
            </a:pPr>
            <a:fld id="{00000000-1234-1234-1234-123412341234}" type="slidenum">
              <a:rPr lang="en" kern="0"/>
              <a:pPr eaLnBrk="1" fontAlgn="auto" hangingPunct="1">
                <a:spcBef>
                  <a:spcPts val="0"/>
                </a:spcBef>
                <a:spcAft>
                  <a:spcPts val="0"/>
                </a:spcAft>
                <a:buClr>
                  <a:srgbClr val="000000"/>
                </a:buClr>
              </a:pPr>
              <a:t>47</a:t>
            </a:fld>
            <a:endParaRPr kern="0"/>
          </a:p>
        </p:txBody>
      </p:sp>
      <p:sp>
        <p:nvSpPr>
          <p:cNvPr id="215" name="Google Shape;215;p39"/>
          <p:cNvSpPr txBox="1"/>
          <p:nvPr/>
        </p:nvSpPr>
        <p:spPr>
          <a:xfrm>
            <a:off x="551575" y="1884575"/>
            <a:ext cx="8356500" cy="3763500"/>
          </a:xfrm>
          <a:prstGeom prst="rect">
            <a:avLst/>
          </a:prstGeom>
          <a:noFill/>
          <a:ln>
            <a:noFill/>
          </a:ln>
        </p:spPr>
        <p:txBody>
          <a:bodyPr spcFirstLastPara="1" wrap="square" lIns="91425" tIns="91425" rIns="91425" bIns="91425" anchor="t" anchorCtr="0">
            <a:spAutoFit/>
          </a:bodyPr>
          <a:lstStyle/>
          <a:p>
            <a:pPr eaLnBrk="1" fontAlgn="auto" hangingPunct="1">
              <a:spcBef>
                <a:spcPts val="0"/>
              </a:spcBef>
              <a:spcAft>
                <a:spcPts val="0"/>
              </a:spcAft>
              <a:buClr>
                <a:srgbClr val="000000"/>
              </a:buClr>
            </a:pPr>
            <a:r>
              <a:rPr lang="en" sz="1350" b="0" kern="0">
                <a:solidFill>
                  <a:srgbClr val="4D4D4D"/>
                </a:solidFill>
                <a:highlight>
                  <a:srgbClr val="FFFFFF"/>
                </a:highlight>
                <a:uFill>
                  <a:noFill/>
                </a:uFill>
                <a:latin typeface="Source Serif Pro"/>
                <a:ea typeface="Source Serif Pro"/>
                <a:cs typeface="Source Serif Pro"/>
                <a:sym typeface="Source Serif Pro"/>
                <a:hlinkClick r:id="rId3">
                  <a:extLst>
                    <a:ext uri="{A12FA001-AC4F-418D-AE19-62706E023703}">
                      <ahyp:hlinkClr xmlns:ahyp="http://schemas.microsoft.com/office/drawing/2018/hyperlinkcolor" val="tx"/>
                    </a:ext>
                  </a:extLst>
                </a:hlinkClick>
              </a:rPr>
              <a:t>According to a recent New York Times article</a:t>
            </a:r>
            <a:r>
              <a:rPr lang="en" sz="1350" b="0" kern="0">
                <a:solidFill>
                  <a:srgbClr val="4D4D4D"/>
                </a:solidFill>
                <a:highlight>
                  <a:srgbClr val="FFFFFF"/>
                </a:highlight>
                <a:latin typeface="Source Serif Pro"/>
                <a:ea typeface="Source Serif Pro"/>
                <a:cs typeface="Source Serif Pro"/>
                <a:sym typeface="Source Serif Pro"/>
              </a:rPr>
              <a:t>, at Brown University, more than half of the violations of the academic code involved cheating in computer science classes. Similarly, at Stanford, 20% of one computer science class were flagged for cheating.</a:t>
            </a:r>
            <a:endParaRPr sz="1350" b="0" kern="0">
              <a:solidFill>
                <a:srgbClr val="4D4D4D"/>
              </a:solidFill>
              <a:highlight>
                <a:srgbClr val="FFFFFF"/>
              </a:highlight>
              <a:latin typeface="Source Serif Pro"/>
              <a:ea typeface="Source Serif Pro"/>
              <a:cs typeface="Source Serif Pro"/>
              <a:sym typeface="Source Serif Pro"/>
            </a:endParaRPr>
          </a:p>
          <a:p>
            <a:pPr eaLnBrk="1" fontAlgn="auto" hangingPunct="1">
              <a:spcBef>
                <a:spcPts val="0"/>
              </a:spcBef>
              <a:spcAft>
                <a:spcPts val="0"/>
              </a:spcAft>
              <a:buClr>
                <a:srgbClr val="000000"/>
              </a:buClr>
            </a:pPr>
            <a:endParaRPr sz="1350" b="0" kern="0">
              <a:solidFill>
                <a:srgbClr val="4D4D4D"/>
              </a:solidFill>
              <a:highlight>
                <a:srgbClr val="FFFFFF"/>
              </a:highlight>
              <a:latin typeface="Source Serif Pro"/>
              <a:ea typeface="Source Serif Pro"/>
              <a:cs typeface="Source Serif Pro"/>
              <a:sym typeface="Source Serif Pro"/>
            </a:endParaRPr>
          </a:p>
          <a:p>
            <a:pPr eaLnBrk="1" fontAlgn="auto" hangingPunct="1">
              <a:spcBef>
                <a:spcPts val="0"/>
              </a:spcBef>
              <a:spcAft>
                <a:spcPts val="0"/>
              </a:spcAft>
              <a:buClr>
                <a:srgbClr val="000000"/>
              </a:buClr>
            </a:pPr>
            <a:r>
              <a:rPr lang="en" sz="1350" b="0" kern="0">
                <a:solidFill>
                  <a:srgbClr val="4D4D4D"/>
                </a:solidFill>
                <a:highlight>
                  <a:srgbClr val="FFFFFF"/>
                </a:highlight>
                <a:latin typeface="Source Serif Pro"/>
                <a:ea typeface="Source Serif Pro"/>
                <a:cs typeface="Source Serif Pro"/>
                <a:sym typeface="Source Serif Pro"/>
              </a:rPr>
              <a:t>The ‘fair use’ doctrine states that brief excerpts of copyright material may, under certain circumstances, be quoted verbatim for purposes such as criticism, news reporting, teaching, and research, without the need for permission from or payment to the copyright holder. </a:t>
            </a:r>
            <a:endParaRPr sz="1350" b="0" kern="0">
              <a:solidFill>
                <a:srgbClr val="4D4D4D"/>
              </a:solidFill>
              <a:highlight>
                <a:srgbClr val="FFFFFF"/>
              </a:highlight>
              <a:latin typeface="Source Serif Pro"/>
              <a:ea typeface="Source Serif Pro"/>
              <a:cs typeface="Source Serif Pro"/>
              <a:sym typeface="Source Serif Pro"/>
            </a:endParaRPr>
          </a:p>
          <a:p>
            <a:pPr eaLnBrk="1" fontAlgn="auto" hangingPunct="1">
              <a:spcBef>
                <a:spcPts val="0"/>
              </a:spcBef>
              <a:spcAft>
                <a:spcPts val="0"/>
              </a:spcAft>
              <a:buClr>
                <a:srgbClr val="000000"/>
              </a:buClr>
            </a:pPr>
            <a:endParaRPr sz="1350" b="0" kern="0">
              <a:solidFill>
                <a:srgbClr val="4D4D4D"/>
              </a:solidFill>
              <a:highlight>
                <a:srgbClr val="FFFFFF"/>
              </a:highlight>
              <a:latin typeface="Source Serif Pro"/>
              <a:ea typeface="Source Serif Pro"/>
              <a:cs typeface="Source Serif Pro"/>
              <a:sym typeface="Source Serif Pro"/>
            </a:endParaRPr>
          </a:p>
          <a:p>
            <a:pPr eaLnBrk="1" fontAlgn="auto" hangingPunct="1">
              <a:spcBef>
                <a:spcPts val="0"/>
              </a:spcBef>
              <a:spcAft>
                <a:spcPts val="0"/>
              </a:spcAft>
              <a:buClr>
                <a:srgbClr val="000000"/>
              </a:buClr>
            </a:pPr>
            <a:r>
              <a:rPr lang="en" sz="1350" b="0" kern="0">
                <a:solidFill>
                  <a:srgbClr val="4D4D4D"/>
                </a:solidFill>
                <a:highlight>
                  <a:srgbClr val="FFFFFF"/>
                </a:highlight>
                <a:latin typeface="Source Serif Pro"/>
                <a:ea typeface="Source Serif Pro"/>
                <a:cs typeface="Source Serif Pro"/>
                <a:sym typeface="Source Serif Pro"/>
              </a:rPr>
              <a:t>The issue of ‘fair use’ versus copyright infringements (or plagiarism) extends from the classroom to the courtroom, as in Oracle’s lawsuit against </a:t>
            </a:r>
            <a:r>
              <a:rPr lang="en" sz="1350" b="0" kern="0">
                <a:solidFill>
                  <a:srgbClr val="4D4D4D"/>
                </a:solidFill>
                <a:highlight>
                  <a:srgbClr val="FFFFFF"/>
                </a:highlight>
                <a:uFill>
                  <a:noFill/>
                </a:uFill>
                <a:latin typeface="Source Serif Pro"/>
                <a:ea typeface="Source Serif Pro"/>
                <a:cs typeface="Source Serif Pro"/>
                <a:sym typeface="Source Serif Pro"/>
                <a:hlinkClick r:id="rId4">
                  <a:extLst>
                    <a:ext uri="{A12FA001-AC4F-418D-AE19-62706E023703}">
                      <ahyp:hlinkClr xmlns:ahyp="http://schemas.microsoft.com/office/drawing/2018/hyperlinkcolor" val="tx"/>
                    </a:ext>
                  </a:extLst>
                </a:hlinkClick>
              </a:rPr>
              <a:t>Google over Google’s use of copyrighted Java APIs</a:t>
            </a:r>
            <a:r>
              <a:rPr lang="en" sz="1350" b="0" kern="0">
                <a:solidFill>
                  <a:srgbClr val="4D4D4D"/>
                </a:solidFill>
                <a:highlight>
                  <a:srgbClr val="FFFFFF"/>
                </a:highlight>
                <a:latin typeface="Source Serif Pro"/>
                <a:ea typeface="Source Serif Pro"/>
                <a:cs typeface="Source Serif Pro"/>
                <a:sym typeface="Source Serif Pro"/>
              </a:rPr>
              <a:t> owned by Oracle, which enabled Java applications to run on Android.</a:t>
            </a:r>
            <a:endParaRPr sz="1350" b="0" kern="0">
              <a:solidFill>
                <a:srgbClr val="4D4D4D"/>
              </a:solidFill>
              <a:highlight>
                <a:srgbClr val="FFFFFF"/>
              </a:highlight>
              <a:latin typeface="Source Serif Pro"/>
              <a:ea typeface="Source Serif Pro"/>
              <a:cs typeface="Source Serif Pro"/>
              <a:sym typeface="Source Serif Pro"/>
            </a:endParaRPr>
          </a:p>
          <a:p>
            <a:pPr eaLnBrk="1" fontAlgn="auto" hangingPunct="1">
              <a:spcBef>
                <a:spcPts val="0"/>
              </a:spcBef>
              <a:spcAft>
                <a:spcPts val="0"/>
              </a:spcAft>
              <a:buClr>
                <a:srgbClr val="000000"/>
              </a:buClr>
            </a:pPr>
            <a:endParaRPr sz="1350" b="0" kern="0">
              <a:solidFill>
                <a:srgbClr val="4D4D4D"/>
              </a:solidFill>
              <a:highlight>
                <a:srgbClr val="FFFFFF"/>
              </a:highlight>
              <a:latin typeface="Source Serif Pro"/>
              <a:ea typeface="Source Serif Pro"/>
              <a:cs typeface="Source Serif Pro"/>
              <a:sym typeface="Source Serif Pro"/>
            </a:endParaRPr>
          </a:p>
          <a:p>
            <a:pPr eaLnBrk="1" fontAlgn="auto" hangingPunct="1">
              <a:spcBef>
                <a:spcPts val="1800"/>
              </a:spcBef>
              <a:spcAft>
                <a:spcPts val="0"/>
              </a:spcAft>
              <a:buClr>
                <a:srgbClr val="000000"/>
              </a:buClr>
            </a:pPr>
            <a:r>
              <a:rPr lang="en" sz="1350" b="0" kern="0">
                <a:solidFill>
                  <a:srgbClr val="4D4D4D"/>
                </a:solidFill>
                <a:highlight>
                  <a:srgbClr val="FFFFFF"/>
                </a:highlight>
                <a:latin typeface="Source Serif Pro"/>
                <a:ea typeface="Source Serif Pro"/>
                <a:cs typeface="Source Serif Pro"/>
                <a:sym typeface="Source Serif Pro"/>
              </a:rPr>
              <a:t>What is the difference between plagiarism and fair use? Is it fair to equate plagiarism with copyright infringement? </a:t>
            </a:r>
            <a:endParaRPr sz="1350" b="0" kern="0">
              <a:solidFill>
                <a:srgbClr val="4D4D4D"/>
              </a:solidFill>
              <a:highlight>
                <a:srgbClr val="FFFFFF"/>
              </a:highlight>
              <a:latin typeface="Source Serif Pro"/>
              <a:ea typeface="Source Serif Pro"/>
              <a:cs typeface="Source Serif Pro"/>
              <a:sym typeface="Source Serif Pro"/>
            </a:endParaRPr>
          </a:p>
          <a:p>
            <a:pPr eaLnBrk="1" fontAlgn="auto" hangingPunct="1">
              <a:spcBef>
                <a:spcPts val="1800"/>
              </a:spcBef>
              <a:spcAft>
                <a:spcPts val="0"/>
              </a:spcAft>
              <a:buClr>
                <a:srgbClr val="000000"/>
              </a:buClr>
            </a:pPr>
            <a:endParaRPr sz="1350" b="0" kern="0">
              <a:solidFill>
                <a:srgbClr val="4D4D4D"/>
              </a:solidFill>
              <a:highlight>
                <a:srgbClr val="FFFFFF"/>
              </a:highlight>
              <a:latin typeface="Source Serif Pro"/>
              <a:ea typeface="Source Serif Pro"/>
              <a:cs typeface="Source Serif Pro"/>
              <a:sym typeface="Source Serif Pro"/>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Today</a:t>
            </a:r>
          </a:p>
        </p:txBody>
      </p:sp>
      <p:sp>
        <p:nvSpPr>
          <p:cNvPr id="3" name="Content Placeholder 2"/>
          <p:cNvSpPr>
            <a:spLocks noGrp="1"/>
          </p:cNvSpPr>
          <p:nvPr>
            <p:ph idx="1"/>
          </p:nvPr>
        </p:nvSpPr>
        <p:spPr/>
        <p:txBody>
          <a:bodyPr/>
          <a:lstStyle/>
          <a:p>
            <a:r>
              <a:rPr lang="en-US">
                <a:solidFill>
                  <a:schemeClr val="bg1">
                    <a:lumMod val="75000"/>
                  </a:schemeClr>
                </a:solidFill>
              </a:rPr>
              <a:t>Linking</a:t>
            </a:r>
          </a:p>
          <a:p>
            <a:r>
              <a:rPr lang="en-US"/>
              <a:t>Case study: Library </a:t>
            </a:r>
            <a:r>
              <a:rPr lang="en-US" err="1"/>
              <a:t>interpositioning</a:t>
            </a: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Case Study: Library </a:t>
            </a:r>
            <a:r>
              <a:rPr lang="en-US" err="1"/>
              <a:t>Interpositioning</a:t>
            </a:r>
            <a:endParaRPr lang="en-US"/>
          </a:p>
        </p:txBody>
      </p:sp>
      <p:sp>
        <p:nvSpPr>
          <p:cNvPr id="3" name="Content Placeholder 2"/>
          <p:cNvSpPr>
            <a:spLocks noGrp="1"/>
          </p:cNvSpPr>
          <p:nvPr>
            <p:ph idx="1"/>
          </p:nvPr>
        </p:nvSpPr>
        <p:spPr/>
        <p:txBody>
          <a:bodyPr/>
          <a:lstStyle/>
          <a:p>
            <a:r>
              <a:rPr lang="en-GB" dirty="0"/>
              <a:t>Documented in Section 7.13 of book</a:t>
            </a:r>
          </a:p>
          <a:p>
            <a:r>
              <a:rPr lang="en-GB" dirty="0"/>
              <a:t>Library </a:t>
            </a:r>
            <a:r>
              <a:rPr lang="en-GB" dirty="0" err="1"/>
              <a:t>interpositioning</a:t>
            </a:r>
            <a:r>
              <a:rPr lang="en-GB" dirty="0"/>
              <a:t>: powerful linking technique that allows programmers to intercept calls to arbitrary functions</a:t>
            </a:r>
          </a:p>
          <a:p>
            <a:r>
              <a:rPr lang="en-GB" dirty="0" err="1"/>
              <a:t>Interpositioning</a:t>
            </a:r>
            <a:r>
              <a:rPr lang="en-GB" dirty="0"/>
              <a:t> can occur at:</a:t>
            </a:r>
          </a:p>
          <a:p>
            <a:pPr lvl="1"/>
            <a:r>
              <a:rPr lang="en-GB" dirty="0"/>
              <a:t>Compile time: When the source code is compiled	</a:t>
            </a:r>
          </a:p>
          <a:p>
            <a:pPr lvl="1"/>
            <a:r>
              <a:rPr lang="en-GB" dirty="0"/>
              <a:t>Link time: When the relocatable object files are statically linked to form an executable object file</a:t>
            </a:r>
          </a:p>
          <a:p>
            <a:pPr lvl="1"/>
            <a:r>
              <a:rPr lang="en-GB" dirty="0"/>
              <a:t>Load/run time: When an executable object file is loaded into memory, dynamically linked, and then executed.</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6" name="Rectangle 4"/>
          <p:cNvSpPr>
            <a:spLocks noGrp="1" noChangeArrowheads="1"/>
          </p:cNvSpPr>
          <p:nvPr>
            <p:ph type="title"/>
          </p:nvPr>
        </p:nvSpPr>
        <p:spPr/>
        <p:txBody>
          <a:bodyPr/>
          <a:lstStyle/>
          <a:p>
            <a:r>
              <a:rPr lang="en-US"/>
              <a:t>Why Linkers?</a:t>
            </a:r>
          </a:p>
        </p:txBody>
      </p:sp>
      <p:sp>
        <p:nvSpPr>
          <p:cNvPr id="197637" name="Rectangle 5"/>
          <p:cNvSpPr>
            <a:spLocks noGrp="1" noChangeArrowheads="1"/>
          </p:cNvSpPr>
          <p:nvPr>
            <p:ph type="body" idx="1"/>
          </p:nvPr>
        </p:nvSpPr>
        <p:spPr/>
        <p:txBody>
          <a:bodyPr/>
          <a:lstStyle/>
          <a:p>
            <a:r>
              <a:rPr lang="en-US"/>
              <a:t>Reason 1: Modularity</a:t>
            </a:r>
          </a:p>
          <a:p>
            <a:endParaRPr lang="en-US"/>
          </a:p>
          <a:p>
            <a:pPr lvl="1"/>
            <a:r>
              <a:rPr lang="en-US"/>
              <a:t>Program can be written as a collection of smaller source files, rather than one monolithic mass.</a:t>
            </a:r>
          </a:p>
          <a:p>
            <a:pPr lvl="1"/>
            <a:endParaRPr lang="en-US"/>
          </a:p>
          <a:p>
            <a:pPr lvl="1"/>
            <a:r>
              <a:rPr lang="en-US"/>
              <a:t>Can build libraries of common functions (more on this later)</a:t>
            </a:r>
          </a:p>
          <a:p>
            <a:pPr lvl="2"/>
            <a:r>
              <a:rPr lang="en-US"/>
              <a:t>e.g., Math library, standard C library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 </a:t>
            </a:r>
            <a:r>
              <a:rPr lang="en-US" err="1"/>
              <a:t>Interpositioning</a:t>
            </a:r>
            <a:r>
              <a:rPr lang="en-US"/>
              <a:t> Applications</a:t>
            </a:r>
          </a:p>
        </p:txBody>
      </p:sp>
      <p:sp>
        <p:nvSpPr>
          <p:cNvPr id="3" name="Content Placeholder 2"/>
          <p:cNvSpPr>
            <a:spLocks noGrp="1"/>
          </p:cNvSpPr>
          <p:nvPr>
            <p:ph idx="1"/>
          </p:nvPr>
        </p:nvSpPr>
        <p:spPr/>
        <p:txBody>
          <a:bodyPr/>
          <a:lstStyle/>
          <a:p>
            <a:r>
              <a:rPr lang="en-GB"/>
              <a:t>Security</a:t>
            </a:r>
          </a:p>
          <a:p>
            <a:pPr lvl="1"/>
            <a:r>
              <a:rPr lang="en-GB"/>
              <a:t>Confinement (sandboxing)</a:t>
            </a:r>
          </a:p>
          <a:p>
            <a:pPr lvl="1"/>
            <a:r>
              <a:rPr lang="en-GB"/>
              <a:t>Behind the scenes encryption</a:t>
            </a:r>
          </a:p>
          <a:p>
            <a:r>
              <a:rPr lang="en-US"/>
              <a:t>Debugging</a:t>
            </a:r>
          </a:p>
          <a:p>
            <a:pPr lvl="1"/>
            <a:r>
              <a:rPr lang="en-US"/>
              <a:t>In 2014, two Facebook engineers debugged a treacherous 1-year old bug in their iPhone app using </a:t>
            </a:r>
            <a:r>
              <a:rPr lang="en-US" err="1"/>
              <a:t>interpositioning</a:t>
            </a:r>
            <a:endParaRPr lang="en-US"/>
          </a:p>
          <a:p>
            <a:pPr lvl="1"/>
            <a:r>
              <a:rPr lang="en-US"/>
              <a:t>Code in the SPDY networking stack was writing to the wrong location</a:t>
            </a:r>
          </a:p>
          <a:p>
            <a:pPr lvl="1"/>
            <a:r>
              <a:rPr lang="en-US"/>
              <a:t>Solved by intercepting calls to </a:t>
            </a:r>
            <a:r>
              <a:rPr lang="en-US" err="1"/>
              <a:t>Posix</a:t>
            </a:r>
            <a:r>
              <a:rPr lang="en-US"/>
              <a:t> write functions (write, </a:t>
            </a:r>
            <a:r>
              <a:rPr lang="en-US" err="1"/>
              <a:t>writev</a:t>
            </a:r>
            <a:r>
              <a:rPr lang="en-US"/>
              <a:t>, </a:t>
            </a:r>
            <a:r>
              <a:rPr lang="en-US" err="1"/>
              <a:t>pwrite</a:t>
            </a:r>
            <a:r>
              <a:rPr lang="en-US"/>
              <a:t>)</a:t>
            </a:r>
          </a:p>
          <a:p>
            <a:pPr marL="457200" lvl="1" indent="0">
              <a:buNone/>
            </a:pPr>
            <a:endParaRPr lang="en-US"/>
          </a:p>
          <a:p>
            <a:pPr marL="457200" lvl="1" indent="0">
              <a:buNone/>
            </a:pPr>
            <a:r>
              <a:rPr lang="en-US" sz="1600"/>
              <a:t>Source:  Facebook engineering blog post at: </a:t>
            </a:r>
          </a:p>
          <a:p>
            <a:pPr marL="457200" lvl="1" indent="0">
              <a:buNone/>
            </a:pPr>
            <a:r>
              <a:rPr lang="en-US" sz="1600" u="sng">
                <a:solidFill>
                  <a:srgbClr val="C00000"/>
                </a:solidFill>
                <a:latin typeface="Calibri"/>
                <a:cs typeface="Calibri"/>
              </a:rPr>
              <a:t>https://</a:t>
            </a:r>
            <a:r>
              <a:rPr lang="en-US" sz="1600" u="sng" err="1">
                <a:solidFill>
                  <a:srgbClr val="C00000"/>
                </a:solidFill>
                <a:latin typeface="Calibri"/>
                <a:cs typeface="Calibri"/>
              </a:rPr>
              <a:t>code.facebook.com</a:t>
            </a:r>
            <a:r>
              <a:rPr lang="en-US" sz="1600" u="sng">
                <a:solidFill>
                  <a:srgbClr val="C00000"/>
                </a:solidFill>
                <a:latin typeface="Calibri"/>
                <a:cs typeface="Calibri"/>
              </a:rPr>
              <a:t>/posts/313033472212144/debugging-file-corruption-on-</a:t>
            </a:r>
            <a:r>
              <a:rPr lang="en-US" sz="1600" u="sng" err="1">
                <a:solidFill>
                  <a:srgbClr val="C00000"/>
                </a:solidFill>
                <a:latin typeface="Calibri"/>
                <a:cs typeface="Calibri"/>
              </a:rPr>
              <a:t>ios</a:t>
            </a:r>
            <a:r>
              <a:rPr lang="en-US" sz="1600" u="sng">
                <a:solidFill>
                  <a:srgbClr val="C00000"/>
                </a:solidFill>
                <a:latin typeface="Calibri"/>
                <a:cs typeface="Calibri"/>
              </a:rPr>
              <a:t>/</a:t>
            </a:r>
          </a:p>
          <a:p>
            <a:pPr marL="0" indent="0">
              <a:buNone/>
            </a:pP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 </a:t>
            </a:r>
            <a:r>
              <a:rPr lang="en-US" err="1"/>
              <a:t>Interpositioning</a:t>
            </a:r>
            <a:r>
              <a:rPr lang="en-US"/>
              <a:t> Applications</a:t>
            </a:r>
          </a:p>
        </p:txBody>
      </p:sp>
      <p:sp>
        <p:nvSpPr>
          <p:cNvPr id="3" name="Content Placeholder 2"/>
          <p:cNvSpPr>
            <a:spLocks noGrp="1"/>
          </p:cNvSpPr>
          <p:nvPr>
            <p:ph idx="1"/>
          </p:nvPr>
        </p:nvSpPr>
        <p:spPr>
          <a:xfrm>
            <a:off x="396875" y="1362075"/>
            <a:ext cx="8213725" cy="4972050"/>
          </a:xfrm>
        </p:spPr>
        <p:txBody>
          <a:bodyPr/>
          <a:lstStyle/>
          <a:p>
            <a:r>
              <a:rPr lang="en-GB" dirty="0"/>
              <a:t>Monitoring and Profiling</a:t>
            </a:r>
          </a:p>
          <a:p>
            <a:pPr lvl="1"/>
            <a:r>
              <a:rPr lang="en-GB" dirty="0"/>
              <a:t>Count number of calls to functions</a:t>
            </a:r>
          </a:p>
          <a:p>
            <a:pPr lvl="1"/>
            <a:r>
              <a:rPr lang="en-GB" dirty="0"/>
              <a:t>Characterize call sites and arguments to functions</a:t>
            </a:r>
          </a:p>
          <a:p>
            <a:pPr lvl="1"/>
            <a:r>
              <a:rPr lang="en-GB" dirty="0" err="1"/>
              <a:t>Malloc</a:t>
            </a:r>
            <a:r>
              <a:rPr lang="en-GB" dirty="0"/>
              <a:t> tracing</a:t>
            </a:r>
          </a:p>
          <a:p>
            <a:pPr lvl="2"/>
            <a:r>
              <a:rPr lang="en-GB" dirty="0"/>
              <a:t>Detecting memory leaks</a:t>
            </a:r>
          </a:p>
          <a:p>
            <a:pPr lvl="2"/>
            <a:r>
              <a:rPr lang="en-GB" b="1" dirty="0">
                <a:solidFill>
                  <a:srgbClr val="C00000"/>
                </a:solidFill>
              </a:rPr>
              <a:t>Generating address traces</a:t>
            </a:r>
          </a:p>
          <a:p>
            <a:r>
              <a:rPr lang="en-GB" dirty="0"/>
              <a:t>Error Checking</a:t>
            </a:r>
          </a:p>
          <a:p>
            <a:pPr lvl="1"/>
            <a:r>
              <a:rPr lang="en-GB" dirty="0"/>
              <a:t>C Programming Lab used customized versions of malloc/free to do careful error checking</a:t>
            </a:r>
          </a:p>
          <a:p>
            <a:pPr lvl="1"/>
            <a:r>
              <a:rPr lang="en-GB" dirty="0"/>
              <a:t>Other labs (malloc, shell, proxy) also use </a:t>
            </a:r>
            <a:r>
              <a:rPr lang="en-GB" dirty="0" err="1"/>
              <a:t>interpositioning</a:t>
            </a:r>
            <a:r>
              <a:rPr lang="en-GB" dirty="0"/>
              <a:t> to enhance checking capabilities</a:t>
            </a:r>
          </a:p>
          <a:p>
            <a:endParaRPr lang="en-US" dirty="0">
              <a:latin typeface="Courier New"/>
              <a:cs typeface="Courier New"/>
            </a:endParaRPr>
          </a:p>
        </p:txBody>
      </p:sp>
    </p:spTree>
    <p:extLst>
      <p:ext uri="{BB962C8B-B14F-4D97-AF65-F5344CB8AC3E}">
        <p14:creationId xmlns:p14="http://schemas.microsoft.com/office/powerpoint/2010/main" val="24405626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program		</a:t>
            </a:r>
          </a:p>
        </p:txBody>
      </p:sp>
      <p:sp>
        <p:nvSpPr>
          <p:cNvPr id="3" name="Content Placeholder 2"/>
          <p:cNvSpPr>
            <a:spLocks noGrp="1"/>
          </p:cNvSpPr>
          <p:nvPr>
            <p:ph idx="1"/>
          </p:nvPr>
        </p:nvSpPr>
        <p:spPr>
          <a:xfrm>
            <a:off x="4800600" y="1410522"/>
            <a:ext cx="4114800" cy="2323278"/>
          </a:xfrm>
        </p:spPr>
        <p:txBody>
          <a:bodyPr/>
          <a:lstStyle/>
          <a:p>
            <a:r>
              <a:rPr lang="en-US"/>
              <a:t>Goal: trace the addresses and sizes of the allocated and freed blocks, without breaking the program, and without modifying the source code. </a:t>
            </a:r>
          </a:p>
          <a:p>
            <a:endParaRPr lang="en-US"/>
          </a:p>
          <a:p>
            <a:r>
              <a:rPr lang="en-US"/>
              <a:t>Three solutions: interpose on the library </a:t>
            </a:r>
            <a:r>
              <a:rPr lang="en-US" err="1">
                <a:latin typeface="Courier New"/>
                <a:cs typeface="Courier New"/>
              </a:rPr>
              <a:t>malloc</a:t>
            </a:r>
            <a:r>
              <a:rPr lang="en-US"/>
              <a:t> and </a:t>
            </a:r>
            <a:r>
              <a:rPr lang="en-US">
                <a:latin typeface="Courier New"/>
                <a:cs typeface="Courier New"/>
              </a:rPr>
              <a:t>free</a:t>
            </a:r>
            <a:r>
              <a:rPr lang="en-US"/>
              <a:t> functions at compile time, link time, and load/run time. </a:t>
            </a:r>
          </a:p>
        </p:txBody>
      </p:sp>
      <p:sp>
        <p:nvSpPr>
          <p:cNvPr id="5" name="Text Box 2"/>
          <p:cNvSpPr txBox="1">
            <a:spLocks noChangeArrowheads="1"/>
          </p:cNvSpPr>
          <p:nvPr/>
        </p:nvSpPr>
        <p:spPr bwMode="auto">
          <a:xfrm>
            <a:off x="152400" y="1197678"/>
            <a:ext cx="4648199" cy="4249498"/>
          </a:xfrm>
          <a:prstGeom prst="rect">
            <a:avLst/>
          </a:prstGeom>
          <a:solidFill>
            <a:srgbClr val="F6F5BD"/>
          </a:solidFill>
          <a:ln w="12600">
            <a:solidFill>
              <a:schemeClr val="tx1"/>
            </a:solidFill>
            <a:miter lim="800000"/>
            <a:headEnd/>
            <a:tailEnd/>
          </a:ln>
          <a:effectLst/>
        </p:spPr>
        <p:txBody>
          <a:bodyPr wrap="square" lIns="90000" tIns="46800" rIns="90000" bIns="46800">
            <a:spAutoFit/>
          </a:bodyPr>
          <a:lstStyle/>
          <a:p>
            <a:r>
              <a:rPr lang="en-US" sz="1800">
                <a:latin typeface="Courier New"/>
                <a:cs typeface="Courier New"/>
              </a:rPr>
              <a:t>#include &lt;</a:t>
            </a:r>
            <a:r>
              <a:rPr lang="en-US" sz="1800" err="1">
                <a:latin typeface="Courier New"/>
                <a:cs typeface="Courier New"/>
              </a:rPr>
              <a:t>stdio.h</a:t>
            </a:r>
            <a:r>
              <a:rPr lang="en-US" sz="1800">
                <a:latin typeface="Courier New"/>
                <a:cs typeface="Courier New"/>
              </a:rPr>
              <a:t>&gt;</a:t>
            </a:r>
          </a:p>
          <a:p>
            <a:r>
              <a:rPr lang="en-US" sz="1800">
                <a:latin typeface="Courier New"/>
                <a:cs typeface="Courier New"/>
              </a:rPr>
              <a:t>#include </a:t>
            </a:r>
            <a:r>
              <a:rPr lang="en-US" sz="1800">
                <a:solidFill>
                  <a:srgbClr val="C00000"/>
                </a:solidFill>
                <a:latin typeface="Courier New"/>
                <a:cs typeface="Courier New"/>
              </a:rPr>
              <a:t>&lt;</a:t>
            </a:r>
            <a:r>
              <a:rPr lang="en-US" sz="1800" err="1">
                <a:solidFill>
                  <a:srgbClr val="C00000"/>
                </a:solidFill>
                <a:latin typeface="Courier New"/>
                <a:cs typeface="Courier New"/>
              </a:rPr>
              <a:t>malloc.h</a:t>
            </a:r>
            <a:r>
              <a:rPr lang="en-US" sz="1800">
                <a:solidFill>
                  <a:srgbClr val="C00000"/>
                </a:solidFill>
                <a:latin typeface="Courier New"/>
                <a:cs typeface="Courier New"/>
              </a:rPr>
              <a:t>&gt;</a:t>
            </a:r>
          </a:p>
          <a:p>
            <a:r>
              <a:rPr lang="en-US" sz="1800">
                <a:latin typeface="Courier New"/>
                <a:cs typeface="Courier New"/>
              </a:rPr>
              <a:t>#include &lt;</a:t>
            </a:r>
            <a:r>
              <a:rPr lang="en-US" sz="1800" err="1">
                <a:latin typeface="Courier New"/>
                <a:cs typeface="Courier New"/>
              </a:rPr>
              <a:t>stdlib.h</a:t>
            </a:r>
            <a:r>
              <a:rPr lang="en-US" sz="1800">
                <a:latin typeface="Courier New"/>
                <a:cs typeface="Courier New"/>
              </a:rPr>
              <a:t>&gt;</a:t>
            </a:r>
          </a:p>
          <a:p>
            <a:endParaRPr lang="en-US" sz="1800">
              <a:latin typeface="Courier New"/>
              <a:cs typeface="Courier New"/>
            </a:endParaRPr>
          </a:p>
          <a:p>
            <a:r>
              <a:rPr lang="en-US" sz="1800" err="1">
                <a:latin typeface="Courier New"/>
                <a:cs typeface="Courier New"/>
              </a:rPr>
              <a:t>int</a:t>
            </a:r>
            <a:r>
              <a:rPr lang="en-US" sz="1800">
                <a:latin typeface="Courier New"/>
                <a:cs typeface="Courier New"/>
              </a:rPr>
              <a:t> main(</a:t>
            </a:r>
            <a:r>
              <a:rPr lang="en-US" sz="1800" err="1">
                <a:latin typeface="Courier New"/>
                <a:cs typeface="Courier New"/>
              </a:rPr>
              <a:t>int</a:t>
            </a:r>
            <a:r>
              <a:rPr lang="en-US" sz="1800">
                <a:latin typeface="Courier New"/>
                <a:cs typeface="Courier New"/>
              </a:rPr>
              <a:t> </a:t>
            </a:r>
            <a:r>
              <a:rPr lang="en-US" sz="1800" err="1">
                <a:latin typeface="Courier New"/>
                <a:cs typeface="Courier New"/>
              </a:rPr>
              <a:t>argc</a:t>
            </a:r>
            <a:r>
              <a:rPr lang="en-US" sz="1800">
                <a:latin typeface="Courier New"/>
                <a:cs typeface="Courier New"/>
              </a:rPr>
              <a:t>,</a:t>
            </a:r>
          </a:p>
          <a:p>
            <a:r>
              <a:rPr lang="en-US" sz="1800">
                <a:latin typeface="Courier New"/>
                <a:cs typeface="Courier New"/>
              </a:rPr>
              <a:t>         char *</a:t>
            </a:r>
            <a:r>
              <a:rPr lang="en-US" sz="1800" err="1">
                <a:latin typeface="Courier New"/>
                <a:cs typeface="Courier New"/>
              </a:rPr>
              <a:t>argv</a:t>
            </a:r>
            <a:r>
              <a:rPr lang="en-US" sz="1800">
                <a:latin typeface="Courier New"/>
                <a:cs typeface="Courier New"/>
              </a:rPr>
              <a:t>[])</a:t>
            </a:r>
          </a:p>
          <a:p>
            <a:r>
              <a:rPr lang="en-US" sz="1800">
                <a:latin typeface="Courier New"/>
                <a:cs typeface="Courier New"/>
              </a:rPr>
              <a:t>{</a:t>
            </a:r>
          </a:p>
          <a:p>
            <a:r>
              <a:rPr lang="en-US" sz="1800">
                <a:latin typeface="Courier New"/>
                <a:cs typeface="Courier New"/>
              </a:rPr>
              <a:t>  </a:t>
            </a:r>
            <a:r>
              <a:rPr lang="en-US" sz="1800" err="1">
                <a:latin typeface="Courier New"/>
                <a:cs typeface="Courier New"/>
              </a:rPr>
              <a:t>int</a:t>
            </a:r>
            <a:r>
              <a:rPr lang="en-US" sz="1800">
                <a:latin typeface="Courier New"/>
                <a:cs typeface="Courier New"/>
              </a:rPr>
              <a:t> </a:t>
            </a:r>
            <a:r>
              <a:rPr lang="en-US" sz="1800" err="1">
                <a:latin typeface="Courier New"/>
                <a:cs typeface="Courier New"/>
              </a:rPr>
              <a:t>i</a:t>
            </a:r>
            <a:r>
              <a:rPr lang="en-US" sz="1800">
                <a:latin typeface="Courier New"/>
                <a:cs typeface="Courier New"/>
              </a:rPr>
              <a:t>;</a:t>
            </a:r>
          </a:p>
          <a:p>
            <a:r>
              <a:rPr lang="en-US" sz="1800">
                <a:latin typeface="Courier New"/>
                <a:cs typeface="Courier New"/>
              </a:rPr>
              <a:t>  for (</a:t>
            </a:r>
            <a:r>
              <a:rPr lang="en-US" sz="1800" err="1">
                <a:latin typeface="Courier New"/>
                <a:cs typeface="Courier New"/>
              </a:rPr>
              <a:t>i</a:t>
            </a:r>
            <a:r>
              <a:rPr lang="en-US" sz="1800">
                <a:latin typeface="Courier New"/>
                <a:cs typeface="Courier New"/>
              </a:rPr>
              <a:t> = 1; </a:t>
            </a:r>
            <a:r>
              <a:rPr lang="en-US" sz="1800" err="1">
                <a:latin typeface="Courier New"/>
                <a:cs typeface="Courier New"/>
              </a:rPr>
              <a:t>i</a:t>
            </a:r>
            <a:r>
              <a:rPr lang="en-US" sz="1800">
                <a:latin typeface="Courier New"/>
                <a:cs typeface="Courier New"/>
              </a:rPr>
              <a:t> &lt; </a:t>
            </a:r>
            <a:r>
              <a:rPr lang="en-US" sz="1800" err="1">
                <a:latin typeface="Courier New"/>
                <a:cs typeface="Courier New"/>
              </a:rPr>
              <a:t>argc</a:t>
            </a:r>
            <a:r>
              <a:rPr lang="en-US" sz="1800">
                <a:latin typeface="Courier New"/>
                <a:cs typeface="Courier New"/>
              </a:rPr>
              <a:t>; </a:t>
            </a:r>
            <a:r>
              <a:rPr lang="en-US" sz="1800" err="1">
                <a:latin typeface="Courier New"/>
                <a:cs typeface="Courier New"/>
              </a:rPr>
              <a:t>i</a:t>
            </a:r>
            <a:r>
              <a:rPr lang="en-US" sz="1800">
                <a:latin typeface="Courier New"/>
                <a:cs typeface="Courier New"/>
              </a:rPr>
              <a:t>++) {</a:t>
            </a:r>
          </a:p>
          <a:p>
            <a:r>
              <a:rPr lang="en-US" sz="1800">
                <a:latin typeface="Courier New"/>
                <a:cs typeface="Courier New"/>
              </a:rPr>
              <a:t>    void *p = </a:t>
            </a:r>
          </a:p>
          <a:p>
            <a:r>
              <a:rPr lang="en-US" sz="1800">
                <a:latin typeface="Courier New"/>
                <a:cs typeface="Courier New"/>
              </a:rPr>
              <a:t>          </a:t>
            </a:r>
            <a:r>
              <a:rPr lang="en-US" sz="1800" err="1">
                <a:latin typeface="Courier New"/>
                <a:cs typeface="Courier New"/>
              </a:rPr>
              <a:t>malloc</a:t>
            </a:r>
            <a:r>
              <a:rPr lang="en-US" sz="1800">
                <a:latin typeface="Courier New"/>
                <a:cs typeface="Courier New"/>
              </a:rPr>
              <a:t>(</a:t>
            </a:r>
            <a:r>
              <a:rPr lang="en-US" sz="1800" err="1">
                <a:latin typeface="Courier New"/>
                <a:cs typeface="Courier New"/>
              </a:rPr>
              <a:t>atoi</a:t>
            </a:r>
            <a:r>
              <a:rPr lang="en-US" sz="1800">
                <a:latin typeface="Courier New"/>
                <a:cs typeface="Courier New"/>
              </a:rPr>
              <a:t>(</a:t>
            </a:r>
            <a:r>
              <a:rPr lang="en-US" sz="1800" err="1">
                <a:latin typeface="Courier New"/>
                <a:cs typeface="Courier New"/>
              </a:rPr>
              <a:t>argv</a:t>
            </a:r>
            <a:r>
              <a:rPr lang="en-US" sz="1800">
                <a:latin typeface="Courier New"/>
                <a:cs typeface="Courier New"/>
              </a:rPr>
              <a:t>[</a:t>
            </a:r>
            <a:r>
              <a:rPr lang="en-US" sz="1800" err="1">
                <a:latin typeface="Courier New"/>
                <a:cs typeface="Courier New"/>
              </a:rPr>
              <a:t>i</a:t>
            </a:r>
            <a:r>
              <a:rPr lang="en-US" sz="1800">
                <a:latin typeface="Courier New"/>
                <a:cs typeface="Courier New"/>
              </a:rPr>
              <a:t>]));</a:t>
            </a:r>
          </a:p>
          <a:p>
            <a:r>
              <a:rPr lang="en-US" sz="1800">
                <a:latin typeface="Courier New"/>
                <a:cs typeface="Courier New"/>
              </a:rPr>
              <a:t>    free(p);</a:t>
            </a:r>
          </a:p>
          <a:p>
            <a:r>
              <a:rPr lang="en-US" sz="1800">
                <a:latin typeface="Courier New"/>
                <a:cs typeface="Courier New"/>
              </a:rPr>
              <a:t>  }</a:t>
            </a:r>
          </a:p>
          <a:p>
            <a:r>
              <a:rPr lang="en-US" sz="1800">
                <a:latin typeface="Courier New"/>
                <a:cs typeface="Courier New"/>
              </a:rPr>
              <a:t>  return(0); </a:t>
            </a:r>
          </a:p>
          <a:p>
            <a:r>
              <a:rPr lang="en-US" sz="1800">
                <a:latin typeface="Courier New"/>
                <a:cs typeface="Courier New"/>
              </a:rPr>
              <a:t>}</a:t>
            </a:r>
          </a:p>
        </p:txBody>
      </p:sp>
      <p:sp>
        <p:nvSpPr>
          <p:cNvPr id="6" name="TextBox 5"/>
          <p:cNvSpPr txBox="1"/>
          <p:nvPr/>
        </p:nvSpPr>
        <p:spPr>
          <a:xfrm>
            <a:off x="3923324" y="5077844"/>
            <a:ext cx="877276" cy="369332"/>
          </a:xfrm>
          <a:prstGeom prst="rect">
            <a:avLst/>
          </a:prstGeom>
          <a:noFill/>
        </p:spPr>
        <p:txBody>
          <a:bodyPr wrap="none" rtlCol="0">
            <a:spAutoFit/>
          </a:bodyPr>
          <a:lstStyle/>
          <a:p>
            <a:r>
              <a:rPr lang="en-US" sz="1800" err="1">
                <a:solidFill>
                  <a:srgbClr val="7F7F7F"/>
                </a:solidFill>
                <a:latin typeface="Courier New"/>
                <a:cs typeface="Courier New"/>
              </a:rPr>
              <a:t>int.c</a:t>
            </a:r>
            <a:endParaRPr lang="en-US" sz="1800">
              <a:solidFill>
                <a:srgbClr val="7F7F7F"/>
              </a:solidFill>
              <a:latin typeface="Courier New"/>
              <a:cs typeface="Courier New"/>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35678"/>
            <a:ext cx="7592093" cy="762000"/>
          </a:xfrm>
        </p:spPr>
        <p:txBody>
          <a:bodyPr/>
          <a:lstStyle/>
          <a:p>
            <a:r>
              <a:rPr lang="en-US"/>
              <a:t>Compile-time </a:t>
            </a:r>
            <a:r>
              <a:rPr lang="en-US" err="1"/>
              <a:t>Interpositioning</a:t>
            </a:r>
            <a:endParaRPr lang="en-US"/>
          </a:p>
        </p:txBody>
      </p:sp>
      <p:sp>
        <p:nvSpPr>
          <p:cNvPr id="4" name="Rectangle 3"/>
          <p:cNvSpPr/>
          <p:nvPr/>
        </p:nvSpPr>
        <p:spPr>
          <a:xfrm>
            <a:off x="357018" y="1149488"/>
            <a:ext cx="8558382" cy="5355313"/>
          </a:xfrm>
          <a:prstGeom prst="rect">
            <a:avLst/>
          </a:prstGeom>
          <a:solidFill>
            <a:srgbClr val="F7F5CD"/>
          </a:solidFill>
          <a:ln w="28575" cap="flat" cmpd="sng" algn="ctr">
            <a:solidFill>
              <a:schemeClr val="tx1"/>
            </a:solidFill>
            <a:prstDash val="solid"/>
            <a:round/>
            <a:headEnd type="none" w="med" len="med"/>
            <a:tailEnd type="none" w="med" len="med"/>
          </a:ln>
        </p:spPr>
        <p:txBody>
          <a:bodyPr wrap="square">
            <a:spAutoFit/>
          </a:bodyPr>
          <a:lstStyle/>
          <a:p>
            <a:r>
              <a:rPr lang="en-US" sz="1800" dirty="0">
                <a:solidFill>
                  <a:srgbClr val="926492"/>
                </a:solidFill>
                <a:latin typeface="Courier New"/>
                <a:cs typeface="Courier New"/>
              </a:rPr>
              <a:t>#</a:t>
            </a:r>
            <a:r>
              <a:rPr lang="en-US" sz="1800" dirty="0" err="1">
                <a:solidFill>
                  <a:srgbClr val="926492"/>
                </a:solidFill>
                <a:latin typeface="Courier New"/>
                <a:cs typeface="Courier New"/>
              </a:rPr>
              <a:t>ifdef</a:t>
            </a:r>
            <a:r>
              <a:rPr lang="en-US" sz="1800" dirty="0">
                <a:solidFill>
                  <a:srgbClr val="000000"/>
                </a:solidFill>
                <a:latin typeface="Courier New"/>
                <a:cs typeface="Courier New"/>
              </a:rPr>
              <a:t> COMPILETIME</a:t>
            </a:r>
          </a:p>
          <a:p>
            <a:r>
              <a:rPr lang="en-US" sz="1800" dirty="0">
                <a:solidFill>
                  <a:srgbClr val="926492"/>
                </a:solidFill>
                <a:latin typeface="Courier New"/>
                <a:cs typeface="Courier New"/>
              </a:rPr>
              <a:t>#include</a:t>
            </a:r>
            <a:r>
              <a:rPr lang="en-US" sz="1800" dirty="0">
                <a:solidFill>
                  <a:srgbClr val="000000"/>
                </a:solidFill>
                <a:latin typeface="Courier New"/>
                <a:cs typeface="Courier New"/>
              </a:rPr>
              <a:t> </a:t>
            </a:r>
            <a:r>
              <a:rPr lang="en-US" sz="1800" dirty="0">
                <a:solidFill>
                  <a:srgbClr val="9D206F"/>
                </a:solidFill>
                <a:latin typeface="Courier New"/>
                <a:cs typeface="Courier New"/>
              </a:rPr>
              <a:t>&lt;</a:t>
            </a:r>
            <a:r>
              <a:rPr lang="en-US" sz="1800" dirty="0" err="1">
                <a:solidFill>
                  <a:srgbClr val="9D206F"/>
                </a:solidFill>
                <a:latin typeface="Courier New"/>
                <a:cs typeface="Courier New"/>
              </a:rPr>
              <a:t>stdio.h</a:t>
            </a:r>
            <a:r>
              <a:rPr lang="en-US" sz="1800" dirty="0">
                <a:solidFill>
                  <a:srgbClr val="9D206F"/>
                </a:solidFill>
                <a:latin typeface="Courier New"/>
                <a:cs typeface="Courier New"/>
              </a:rPr>
              <a:t>&gt;</a:t>
            </a:r>
            <a:endParaRPr lang="en-US" sz="1800" dirty="0">
              <a:solidFill>
                <a:srgbClr val="000000"/>
              </a:solidFill>
              <a:latin typeface="Courier New"/>
              <a:cs typeface="Courier New"/>
            </a:endParaRPr>
          </a:p>
          <a:p>
            <a:r>
              <a:rPr lang="en-US" sz="1800" dirty="0">
                <a:solidFill>
                  <a:srgbClr val="926492"/>
                </a:solidFill>
                <a:latin typeface="Courier New"/>
                <a:cs typeface="Courier New"/>
              </a:rPr>
              <a:t>#include</a:t>
            </a:r>
            <a:r>
              <a:rPr lang="en-US" sz="1800" dirty="0">
                <a:solidFill>
                  <a:srgbClr val="000000"/>
                </a:solidFill>
                <a:latin typeface="Courier New"/>
                <a:cs typeface="Courier New"/>
              </a:rPr>
              <a:t> </a:t>
            </a:r>
            <a:r>
              <a:rPr lang="en-US" sz="1800" dirty="0">
                <a:solidFill>
                  <a:srgbClr val="9D206F"/>
                </a:solidFill>
                <a:latin typeface="Courier New"/>
                <a:cs typeface="Courier New"/>
              </a:rPr>
              <a:t>&lt;</a:t>
            </a:r>
            <a:r>
              <a:rPr lang="en-US" sz="1800" dirty="0" err="1">
                <a:solidFill>
                  <a:srgbClr val="9D206F"/>
                </a:solidFill>
                <a:latin typeface="Courier New"/>
                <a:cs typeface="Courier New"/>
              </a:rPr>
              <a:t>malloc.h</a:t>
            </a:r>
            <a:r>
              <a:rPr lang="en-US" sz="1800" dirty="0">
                <a:solidFill>
                  <a:srgbClr val="9D206F"/>
                </a:solidFill>
                <a:latin typeface="Courier New"/>
                <a:cs typeface="Courier New"/>
              </a:rPr>
              <a:t>&gt;</a:t>
            </a:r>
            <a:endParaRPr lang="en-US" sz="1800" dirty="0">
              <a:solidFill>
                <a:srgbClr val="000000"/>
              </a:solidFill>
              <a:latin typeface="Courier New"/>
              <a:cs typeface="Courier New"/>
            </a:endParaRPr>
          </a:p>
          <a:p>
            <a:endParaRPr lang="en-US" sz="1800" dirty="0">
              <a:solidFill>
                <a:srgbClr val="000000"/>
              </a:solidFill>
              <a:latin typeface="Courier New"/>
              <a:cs typeface="Courier New"/>
            </a:endParaRPr>
          </a:p>
          <a:p>
            <a:r>
              <a:rPr lang="en-US" sz="1800" dirty="0">
                <a:solidFill>
                  <a:srgbClr val="CB2418"/>
                </a:solidFill>
                <a:latin typeface="Courier New"/>
                <a:cs typeface="Courier New"/>
              </a:rPr>
              <a:t>/* </a:t>
            </a:r>
            <a:r>
              <a:rPr lang="en-US" sz="1800" dirty="0" err="1">
                <a:solidFill>
                  <a:srgbClr val="CB2418"/>
                </a:solidFill>
                <a:latin typeface="Courier New"/>
                <a:cs typeface="Courier New"/>
              </a:rPr>
              <a:t>malloc</a:t>
            </a:r>
            <a:r>
              <a:rPr lang="en-US" sz="1800" dirty="0">
                <a:solidFill>
                  <a:srgbClr val="CB2418"/>
                </a:solidFill>
                <a:latin typeface="Courier New"/>
                <a:cs typeface="Courier New"/>
              </a:rPr>
              <a:t> wrapper function */</a:t>
            </a:r>
            <a:endParaRPr lang="en-US" sz="1800" dirty="0">
              <a:solidFill>
                <a:srgbClr val="000000"/>
              </a:solidFill>
              <a:latin typeface="Courier New"/>
              <a:cs typeface="Courier New"/>
            </a:endParaRPr>
          </a:p>
          <a:p>
            <a:r>
              <a:rPr lang="en-US" sz="1800" dirty="0">
                <a:solidFill>
                  <a:srgbClr val="2D961E"/>
                </a:solidFill>
                <a:latin typeface="Courier New"/>
                <a:cs typeface="Courier New"/>
              </a:rPr>
              <a:t>void</a:t>
            </a:r>
            <a:r>
              <a:rPr lang="en-US" sz="1800" dirty="0">
                <a:solidFill>
                  <a:srgbClr val="000000"/>
                </a:solidFill>
                <a:latin typeface="Courier New"/>
                <a:cs typeface="Courier New"/>
              </a:rPr>
              <a:t> *</a:t>
            </a:r>
            <a:r>
              <a:rPr lang="en-US" sz="1800" dirty="0" err="1">
                <a:solidFill>
                  <a:srgbClr val="4A00FF"/>
                </a:solidFill>
                <a:latin typeface="Courier New"/>
                <a:cs typeface="Courier New"/>
              </a:rPr>
              <a:t>mymalloc</a:t>
            </a:r>
            <a:r>
              <a:rPr lang="en-US" sz="1800" dirty="0">
                <a:solidFill>
                  <a:srgbClr val="000000"/>
                </a:solidFill>
                <a:latin typeface="Courier New"/>
                <a:cs typeface="Courier New"/>
              </a:rPr>
              <a:t>(</a:t>
            </a:r>
            <a:r>
              <a:rPr lang="en-US" sz="1800" dirty="0" err="1">
                <a:solidFill>
                  <a:srgbClr val="2D961E"/>
                </a:solidFill>
                <a:latin typeface="Courier New"/>
                <a:cs typeface="Courier New"/>
              </a:rPr>
              <a:t>size_t</a:t>
            </a:r>
            <a:r>
              <a:rPr lang="en-US" sz="1800" dirty="0">
                <a:solidFill>
                  <a:srgbClr val="000000"/>
                </a:solidFill>
                <a:latin typeface="Courier New"/>
                <a:cs typeface="Courier New"/>
              </a:rPr>
              <a:t> </a:t>
            </a:r>
            <a:r>
              <a:rPr lang="en-US" sz="1800" dirty="0">
                <a:solidFill>
                  <a:srgbClr val="C1651C"/>
                </a:solidFill>
                <a:latin typeface="Courier New"/>
                <a:cs typeface="Courier New"/>
              </a:rPr>
              <a:t>size</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a:solidFill>
                  <a:srgbClr val="2D961E"/>
                </a:solidFill>
                <a:latin typeface="Courier New"/>
                <a:cs typeface="Courier New"/>
              </a:rPr>
              <a:t>void</a:t>
            </a:r>
            <a:r>
              <a:rPr lang="en-US" sz="1800" dirty="0">
                <a:solidFill>
                  <a:srgbClr val="000000"/>
                </a:solidFill>
                <a:latin typeface="Courier New"/>
                <a:cs typeface="Courier New"/>
              </a:rPr>
              <a:t> *</a:t>
            </a:r>
            <a:r>
              <a:rPr lang="en-US" sz="1800" dirty="0" err="1">
                <a:solidFill>
                  <a:srgbClr val="C1651C"/>
                </a:solidFill>
                <a:latin typeface="Courier New"/>
                <a:cs typeface="Courier New"/>
              </a:rPr>
              <a:t>ptr</a:t>
            </a:r>
            <a:r>
              <a:rPr lang="en-US" sz="1800" dirty="0">
                <a:solidFill>
                  <a:srgbClr val="000000"/>
                </a:solidFill>
                <a:latin typeface="Courier New"/>
                <a:cs typeface="Courier New"/>
              </a:rPr>
              <a:t> = </a:t>
            </a:r>
            <a:r>
              <a:rPr lang="en-US" sz="1800" dirty="0" err="1">
                <a:solidFill>
                  <a:srgbClr val="000000"/>
                </a:solidFill>
                <a:latin typeface="Courier New"/>
                <a:cs typeface="Courier New"/>
              </a:rPr>
              <a:t>malloc</a:t>
            </a:r>
            <a:r>
              <a:rPr lang="en-US" sz="1800" dirty="0">
                <a:solidFill>
                  <a:srgbClr val="000000"/>
                </a:solidFill>
                <a:latin typeface="Courier New"/>
                <a:cs typeface="Courier New"/>
              </a:rPr>
              <a:t>(size);</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printf</a:t>
            </a:r>
            <a:r>
              <a:rPr lang="en-US" sz="1800" dirty="0">
                <a:solidFill>
                  <a:srgbClr val="000000"/>
                </a:solidFill>
                <a:latin typeface="Courier New"/>
                <a:cs typeface="Courier New"/>
              </a:rPr>
              <a:t>(</a:t>
            </a:r>
            <a:r>
              <a:rPr lang="en-US" sz="1800" dirty="0">
                <a:solidFill>
                  <a:srgbClr val="9D206F"/>
                </a:solidFill>
                <a:latin typeface="Courier New"/>
                <a:cs typeface="Courier New"/>
              </a:rPr>
              <a:t>"</a:t>
            </a:r>
            <a:r>
              <a:rPr lang="en-US" sz="1800" dirty="0" err="1">
                <a:solidFill>
                  <a:srgbClr val="9D206F"/>
                </a:solidFill>
                <a:latin typeface="Courier New"/>
                <a:cs typeface="Courier New"/>
              </a:rPr>
              <a:t>malloc</a:t>
            </a:r>
            <a:r>
              <a:rPr lang="en-US" sz="1800" dirty="0">
                <a:solidFill>
                  <a:srgbClr val="9D206F"/>
                </a:solidFill>
                <a:latin typeface="Courier New"/>
                <a:cs typeface="Courier New"/>
              </a:rPr>
              <a:t>(%d)=%p\n"</a:t>
            </a:r>
            <a:r>
              <a:rPr lang="en-US" sz="1800" dirty="0">
                <a:solidFill>
                  <a:srgbClr val="000000"/>
                </a:solidFill>
                <a:latin typeface="Courier New"/>
                <a:cs typeface="Courier New"/>
              </a:rPr>
              <a:t>, </a:t>
            </a:r>
            <a:r>
              <a:rPr lang="it-IT" sz="1800" dirty="0">
                <a:solidFill>
                  <a:srgbClr val="000000"/>
                </a:solidFill>
                <a:latin typeface="Courier New"/>
                <a:cs typeface="Courier New"/>
              </a:rPr>
              <a:t>(</a:t>
            </a:r>
            <a:r>
              <a:rPr lang="it-IT" sz="1800" dirty="0" err="1">
                <a:solidFill>
                  <a:srgbClr val="2D961E"/>
                </a:solidFill>
                <a:latin typeface="Courier New"/>
                <a:cs typeface="Courier New"/>
              </a:rPr>
              <a:t>int</a:t>
            </a:r>
            <a:r>
              <a:rPr lang="it-IT" sz="1800" dirty="0">
                <a:solidFill>
                  <a:srgbClr val="000000"/>
                </a:solidFill>
                <a:latin typeface="Courier New"/>
                <a:cs typeface="Courier New"/>
              </a:rPr>
              <a:t>)</a:t>
            </a:r>
            <a:r>
              <a:rPr lang="it-IT" sz="1800" dirty="0" err="1">
                <a:solidFill>
                  <a:srgbClr val="000000"/>
                </a:solidFill>
                <a:latin typeface="Courier New"/>
                <a:cs typeface="Courier New"/>
              </a:rPr>
              <a:t>size</a:t>
            </a:r>
            <a:r>
              <a:rPr lang="it-IT" sz="1800" dirty="0">
                <a:solidFill>
                  <a:srgbClr val="000000"/>
                </a:solidFill>
                <a:latin typeface="Courier New"/>
                <a:cs typeface="Courier New"/>
              </a:rPr>
              <a:t>, </a:t>
            </a:r>
            <a:r>
              <a:rPr lang="it-IT" sz="1800" dirty="0" err="1">
                <a:solidFill>
                  <a:srgbClr val="000000"/>
                </a:solidFill>
                <a:latin typeface="Courier New"/>
                <a:cs typeface="Courier New"/>
              </a:rPr>
              <a:t>ptr</a:t>
            </a:r>
            <a:r>
              <a:rPr lang="it-IT" sz="1800" dirty="0">
                <a:solidFill>
                  <a:srgbClr val="000000"/>
                </a:solidFill>
                <a:latin typeface="Courier New"/>
                <a:cs typeface="Courier New"/>
              </a:rPr>
              <a:t>);</a:t>
            </a:r>
          </a:p>
          <a:p>
            <a:r>
              <a:rPr lang="it-IT" sz="1800" dirty="0">
                <a:solidFill>
                  <a:srgbClr val="000000"/>
                </a:solidFill>
                <a:latin typeface="Courier New"/>
                <a:cs typeface="Courier New"/>
              </a:rPr>
              <a:t>    </a:t>
            </a:r>
            <a:r>
              <a:rPr lang="it-IT" sz="1800" dirty="0" err="1">
                <a:solidFill>
                  <a:srgbClr val="C200FF"/>
                </a:solidFill>
                <a:latin typeface="Courier New"/>
                <a:cs typeface="Courier New"/>
              </a:rPr>
              <a:t>return</a:t>
            </a:r>
            <a:r>
              <a:rPr lang="it-IT" sz="1800" dirty="0">
                <a:solidFill>
                  <a:srgbClr val="000000"/>
                </a:solidFill>
                <a:latin typeface="Courier New"/>
                <a:cs typeface="Courier New"/>
              </a:rPr>
              <a:t> </a:t>
            </a:r>
            <a:r>
              <a:rPr lang="it-IT" sz="1800" dirty="0" err="1">
                <a:solidFill>
                  <a:srgbClr val="000000"/>
                </a:solidFill>
                <a:latin typeface="Courier New"/>
                <a:cs typeface="Courier New"/>
              </a:rPr>
              <a:t>ptr</a:t>
            </a:r>
            <a:r>
              <a:rPr lang="it-IT" sz="1800" dirty="0">
                <a:solidFill>
                  <a:srgbClr val="000000"/>
                </a:solidFill>
                <a:latin typeface="Courier New"/>
                <a:cs typeface="Courier New"/>
              </a:rPr>
              <a:t>;</a:t>
            </a:r>
          </a:p>
          <a:p>
            <a:r>
              <a:rPr lang="it-IT" sz="1800" dirty="0">
                <a:solidFill>
                  <a:srgbClr val="000000"/>
                </a:solidFill>
                <a:latin typeface="Courier New"/>
                <a:cs typeface="Courier New"/>
              </a:rPr>
              <a:t>}</a:t>
            </a:r>
          </a:p>
          <a:p>
            <a:endParaRPr lang="it-IT" sz="1800" dirty="0">
              <a:solidFill>
                <a:srgbClr val="000000"/>
              </a:solidFill>
              <a:latin typeface="Courier New"/>
              <a:cs typeface="Courier New"/>
            </a:endParaRPr>
          </a:p>
          <a:p>
            <a:r>
              <a:rPr lang="it-IT" sz="1800" dirty="0">
                <a:solidFill>
                  <a:srgbClr val="CB2418"/>
                </a:solidFill>
                <a:latin typeface="Courier New"/>
                <a:cs typeface="Courier New"/>
              </a:rPr>
              <a:t>/* free </a:t>
            </a:r>
            <a:r>
              <a:rPr lang="it-IT" sz="1800" dirty="0" err="1">
                <a:solidFill>
                  <a:srgbClr val="CB2418"/>
                </a:solidFill>
                <a:latin typeface="Courier New"/>
                <a:cs typeface="Courier New"/>
              </a:rPr>
              <a:t>wrapper</a:t>
            </a:r>
            <a:r>
              <a:rPr lang="it-IT" sz="1800" dirty="0">
                <a:solidFill>
                  <a:srgbClr val="CB2418"/>
                </a:solidFill>
                <a:latin typeface="Courier New"/>
                <a:cs typeface="Courier New"/>
              </a:rPr>
              <a:t> </a:t>
            </a:r>
            <a:r>
              <a:rPr lang="it-IT" sz="1800" dirty="0" err="1">
                <a:solidFill>
                  <a:srgbClr val="CB2418"/>
                </a:solidFill>
                <a:latin typeface="Courier New"/>
                <a:cs typeface="Courier New"/>
              </a:rPr>
              <a:t>function</a:t>
            </a:r>
            <a:r>
              <a:rPr lang="it-IT" sz="1800" dirty="0">
                <a:solidFill>
                  <a:srgbClr val="CB2418"/>
                </a:solidFill>
                <a:latin typeface="Courier New"/>
                <a:cs typeface="Courier New"/>
              </a:rPr>
              <a:t> */</a:t>
            </a:r>
            <a:endParaRPr lang="it-IT" sz="1800" dirty="0">
              <a:solidFill>
                <a:srgbClr val="000000"/>
              </a:solidFill>
              <a:latin typeface="Courier New"/>
              <a:cs typeface="Courier New"/>
            </a:endParaRPr>
          </a:p>
          <a:p>
            <a:r>
              <a:rPr lang="it-IT" sz="1800" dirty="0" err="1">
                <a:solidFill>
                  <a:srgbClr val="2D961E"/>
                </a:solidFill>
                <a:latin typeface="Courier New"/>
                <a:cs typeface="Courier New"/>
              </a:rPr>
              <a:t>void</a:t>
            </a:r>
            <a:r>
              <a:rPr lang="it-IT" sz="1800" dirty="0">
                <a:solidFill>
                  <a:srgbClr val="000000"/>
                </a:solidFill>
                <a:latin typeface="Courier New"/>
                <a:cs typeface="Courier New"/>
              </a:rPr>
              <a:t> </a:t>
            </a:r>
            <a:r>
              <a:rPr lang="it-IT" sz="1800" dirty="0" err="1">
                <a:solidFill>
                  <a:srgbClr val="4A00FF"/>
                </a:solidFill>
                <a:latin typeface="Courier New"/>
                <a:cs typeface="Courier New"/>
              </a:rPr>
              <a:t>myfree</a:t>
            </a:r>
            <a:r>
              <a:rPr lang="it-IT" sz="1800" dirty="0">
                <a:solidFill>
                  <a:srgbClr val="000000"/>
                </a:solidFill>
                <a:latin typeface="Courier New"/>
                <a:cs typeface="Courier New"/>
              </a:rPr>
              <a:t>(</a:t>
            </a:r>
            <a:r>
              <a:rPr lang="it-IT" sz="1800" dirty="0" err="1">
                <a:solidFill>
                  <a:srgbClr val="2D961E"/>
                </a:solidFill>
                <a:latin typeface="Courier New"/>
                <a:cs typeface="Courier New"/>
              </a:rPr>
              <a:t>void</a:t>
            </a:r>
            <a:r>
              <a:rPr lang="it-IT" sz="1800" dirty="0">
                <a:solidFill>
                  <a:srgbClr val="000000"/>
                </a:solidFill>
                <a:latin typeface="Courier New"/>
                <a:cs typeface="Courier New"/>
              </a:rPr>
              <a:t> *</a:t>
            </a:r>
            <a:r>
              <a:rPr lang="it-IT" sz="1800" dirty="0" err="1">
                <a:solidFill>
                  <a:srgbClr val="C1651C"/>
                </a:solidFill>
                <a:latin typeface="Courier New"/>
                <a:cs typeface="Courier New"/>
              </a:rPr>
              <a:t>ptr</a:t>
            </a:r>
            <a:r>
              <a:rPr lang="it-IT" sz="1800" dirty="0">
                <a:solidFill>
                  <a:srgbClr val="000000"/>
                </a:solidFill>
                <a:latin typeface="Courier New"/>
                <a:cs typeface="Courier New"/>
              </a:rPr>
              <a:t>)</a:t>
            </a:r>
          </a:p>
          <a:p>
            <a:r>
              <a:rPr lang="it-IT" sz="1800" dirty="0">
                <a:solidFill>
                  <a:srgbClr val="000000"/>
                </a:solidFill>
                <a:latin typeface="Courier New"/>
                <a:cs typeface="Courier New"/>
              </a:rPr>
              <a:t>{</a:t>
            </a:r>
          </a:p>
          <a:p>
            <a:r>
              <a:rPr lang="en-US" sz="1800" dirty="0">
                <a:solidFill>
                  <a:srgbClr val="000000"/>
                </a:solidFill>
                <a:latin typeface="Courier New"/>
                <a:cs typeface="Courier New"/>
              </a:rPr>
              <a:t>    free(</a:t>
            </a:r>
            <a:r>
              <a:rPr lang="en-US" sz="1800" dirty="0" err="1">
                <a:solidFill>
                  <a:srgbClr val="000000"/>
                </a:solidFill>
                <a:latin typeface="Courier New"/>
                <a:cs typeface="Courier New"/>
              </a:rPr>
              <a:t>ptr</a:t>
            </a:r>
            <a:r>
              <a:rPr lang="en-US"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printf</a:t>
            </a:r>
            <a:r>
              <a:rPr lang="en-US" sz="1800" dirty="0">
                <a:solidFill>
                  <a:srgbClr val="000000"/>
                </a:solidFill>
                <a:latin typeface="Courier New"/>
                <a:cs typeface="Courier New"/>
              </a:rPr>
              <a:t>(</a:t>
            </a:r>
            <a:r>
              <a:rPr lang="en-US" sz="1800" dirty="0">
                <a:solidFill>
                  <a:srgbClr val="9D206F"/>
                </a:solidFill>
                <a:latin typeface="Courier New"/>
                <a:cs typeface="Courier New"/>
              </a:rPr>
              <a:t>"free(%p)\n"</a:t>
            </a:r>
            <a:r>
              <a:rPr lang="en-US" sz="1800" dirty="0">
                <a:solidFill>
                  <a:srgbClr val="000000"/>
                </a:solidFill>
                <a:latin typeface="Courier New"/>
                <a:cs typeface="Courier New"/>
              </a:rPr>
              <a:t>, </a:t>
            </a:r>
            <a:r>
              <a:rPr lang="en-US" sz="1800" dirty="0" err="1">
                <a:solidFill>
                  <a:srgbClr val="000000"/>
                </a:solidFill>
                <a:latin typeface="Courier New"/>
                <a:cs typeface="Courier New"/>
              </a:rPr>
              <a:t>ptr</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a:p>
            <a:r>
              <a:rPr lang="en-US" sz="1800" dirty="0">
                <a:solidFill>
                  <a:srgbClr val="926492"/>
                </a:solidFill>
                <a:latin typeface="Courier New"/>
                <a:cs typeface="Courier New"/>
              </a:rPr>
              <a:t>#</a:t>
            </a:r>
            <a:r>
              <a:rPr lang="en-US" sz="1800" dirty="0" err="1">
                <a:solidFill>
                  <a:srgbClr val="926492"/>
                </a:solidFill>
                <a:latin typeface="Courier New"/>
                <a:cs typeface="Courier New"/>
              </a:rPr>
              <a:t>endif</a:t>
            </a:r>
            <a:endParaRPr lang="en-US" sz="1800" dirty="0">
              <a:latin typeface="Courier New"/>
              <a:cs typeface="Courier New"/>
            </a:endParaRPr>
          </a:p>
        </p:txBody>
      </p:sp>
      <p:sp>
        <p:nvSpPr>
          <p:cNvPr id="5" name="TextBox 4"/>
          <p:cNvSpPr txBox="1"/>
          <p:nvPr/>
        </p:nvSpPr>
        <p:spPr>
          <a:xfrm>
            <a:off x="7332024" y="6128417"/>
            <a:ext cx="1569886" cy="369332"/>
          </a:xfrm>
          <a:prstGeom prst="rect">
            <a:avLst/>
          </a:prstGeom>
          <a:noFill/>
        </p:spPr>
        <p:txBody>
          <a:bodyPr wrap="none" rtlCol="0">
            <a:spAutoFit/>
          </a:bodyPr>
          <a:lstStyle/>
          <a:p>
            <a:r>
              <a:rPr lang="en-US" sz="1800" err="1">
                <a:solidFill>
                  <a:srgbClr val="7F7F7F"/>
                </a:solidFill>
                <a:latin typeface="Courier New"/>
                <a:cs typeface="Courier New"/>
              </a:rPr>
              <a:t>mymalloc.c</a:t>
            </a:r>
            <a:endParaRPr lang="en-US" sz="1800">
              <a:solidFill>
                <a:srgbClr val="7F7F7F"/>
              </a:solidFill>
              <a:latin typeface="Courier New"/>
              <a:cs typeface="Courier New"/>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Compile-time </a:t>
            </a:r>
            <a:r>
              <a:rPr lang="en-US" err="1"/>
              <a:t>Interpositioning</a:t>
            </a:r>
            <a:endParaRPr lang="en-US"/>
          </a:p>
        </p:txBody>
      </p:sp>
      <p:sp>
        <p:nvSpPr>
          <p:cNvPr id="4" name="Rectangle 3"/>
          <p:cNvSpPr/>
          <p:nvPr/>
        </p:nvSpPr>
        <p:spPr>
          <a:xfrm>
            <a:off x="357018" y="1219200"/>
            <a:ext cx="8558382" cy="1754327"/>
          </a:xfrm>
          <a:prstGeom prst="rect">
            <a:avLst/>
          </a:prstGeom>
          <a:solidFill>
            <a:srgbClr val="F7F5CD"/>
          </a:solidFill>
          <a:ln w="28575" cap="flat" cmpd="sng" algn="ctr">
            <a:solidFill>
              <a:schemeClr val="tx1"/>
            </a:solidFill>
            <a:prstDash val="solid"/>
            <a:round/>
            <a:headEnd type="none" w="med" len="med"/>
            <a:tailEnd type="none" w="med" len="med"/>
          </a:ln>
        </p:spPr>
        <p:txBody>
          <a:bodyPr wrap="square">
            <a:spAutoFit/>
          </a:bodyPr>
          <a:lstStyle/>
          <a:p>
            <a:r>
              <a:rPr lang="en-US" sz="1800">
                <a:solidFill>
                  <a:srgbClr val="926492"/>
                </a:solidFill>
                <a:latin typeface="Courier New"/>
                <a:cs typeface="Courier New"/>
              </a:rPr>
              <a:t>#define</a:t>
            </a:r>
            <a:r>
              <a:rPr lang="en-US" sz="1800">
                <a:solidFill>
                  <a:srgbClr val="000000"/>
                </a:solidFill>
                <a:latin typeface="Courier New"/>
                <a:cs typeface="Courier New"/>
              </a:rPr>
              <a:t> </a:t>
            </a:r>
            <a:r>
              <a:rPr lang="en-US" sz="1800" err="1">
                <a:solidFill>
                  <a:srgbClr val="4A00FF"/>
                </a:solidFill>
                <a:latin typeface="Courier New"/>
                <a:cs typeface="Courier New"/>
              </a:rPr>
              <a:t>malloc</a:t>
            </a:r>
            <a:r>
              <a:rPr lang="en-US" sz="1800">
                <a:solidFill>
                  <a:srgbClr val="000000"/>
                </a:solidFill>
                <a:latin typeface="Courier New"/>
                <a:cs typeface="Courier New"/>
              </a:rPr>
              <a:t>(</a:t>
            </a:r>
            <a:r>
              <a:rPr lang="en-US" sz="1800">
                <a:solidFill>
                  <a:srgbClr val="C1651C"/>
                </a:solidFill>
                <a:latin typeface="Courier New"/>
                <a:cs typeface="Courier New"/>
              </a:rPr>
              <a:t>size</a:t>
            </a:r>
            <a:r>
              <a:rPr lang="en-US" sz="1800">
                <a:solidFill>
                  <a:srgbClr val="000000"/>
                </a:solidFill>
                <a:latin typeface="Courier New"/>
                <a:cs typeface="Courier New"/>
              </a:rPr>
              <a:t>) </a:t>
            </a:r>
            <a:r>
              <a:rPr lang="en-US" sz="1800" err="1">
                <a:solidFill>
                  <a:srgbClr val="000000"/>
                </a:solidFill>
                <a:latin typeface="Courier New"/>
                <a:cs typeface="Courier New"/>
              </a:rPr>
              <a:t>mymalloc</a:t>
            </a:r>
            <a:r>
              <a:rPr lang="en-US" sz="1800">
                <a:solidFill>
                  <a:srgbClr val="000000"/>
                </a:solidFill>
                <a:latin typeface="Courier New"/>
                <a:cs typeface="Courier New"/>
              </a:rPr>
              <a:t>(size)</a:t>
            </a:r>
          </a:p>
          <a:p>
            <a:r>
              <a:rPr lang="en-US" sz="1800">
                <a:solidFill>
                  <a:srgbClr val="926492"/>
                </a:solidFill>
                <a:latin typeface="Courier New"/>
                <a:cs typeface="Courier New"/>
              </a:rPr>
              <a:t>#define</a:t>
            </a:r>
            <a:r>
              <a:rPr lang="en-US" sz="1800">
                <a:solidFill>
                  <a:srgbClr val="000000"/>
                </a:solidFill>
                <a:latin typeface="Courier New"/>
                <a:cs typeface="Courier New"/>
              </a:rPr>
              <a:t> </a:t>
            </a:r>
            <a:r>
              <a:rPr lang="en-US" sz="1800">
                <a:solidFill>
                  <a:srgbClr val="4A00FF"/>
                </a:solidFill>
                <a:latin typeface="Courier New"/>
                <a:cs typeface="Courier New"/>
              </a:rPr>
              <a:t>free</a:t>
            </a:r>
            <a:r>
              <a:rPr lang="en-US" sz="1800">
                <a:solidFill>
                  <a:srgbClr val="000000"/>
                </a:solidFill>
                <a:latin typeface="Courier New"/>
                <a:cs typeface="Courier New"/>
              </a:rPr>
              <a:t>(</a:t>
            </a:r>
            <a:r>
              <a:rPr lang="en-US" sz="1800" err="1">
                <a:solidFill>
                  <a:srgbClr val="C1651C"/>
                </a:solidFill>
                <a:latin typeface="Courier New"/>
                <a:cs typeface="Courier New"/>
              </a:rPr>
              <a:t>ptr</a:t>
            </a:r>
            <a:r>
              <a:rPr lang="en-US" sz="1800">
                <a:solidFill>
                  <a:srgbClr val="000000"/>
                </a:solidFill>
                <a:latin typeface="Courier New"/>
                <a:cs typeface="Courier New"/>
              </a:rPr>
              <a:t>) </a:t>
            </a:r>
            <a:r>
              <a:rPr lang="en-US" sz="1800" err="1">
                <a:solidFill>
                  <a:srgbClr val="000000"/>
                </a:solidFill>
                <a:latin typeface="Courier New"/>
                <a:cs typeface="Courier New"/>
              </a:rPr>
              <a:t>myfree</a:t>
            </a:r>
            <a:r>
              <a:rPr lang="en-US" sz="1800">
                <a:solidFill>
                  <a:srgbClr val="000000"/>
                </a:solidFill>
                <a:latin typeface="Courier New"/>
                <a:cs typeface="Courier New"/>
              </a:rPr>
              <a:t>(</a:t>
            </a:r>
            <a:r>
              <a:rPr lang="en-US" sz="1800" err="1">
                <a:solidFill>
                  <a:srgbClr val="000000"/>
                </a:solidFill>
                <a:latin typeface="Courier New"/>
                <a:cs typeface="Courier New"/>
              </a:rPr>
              <a:t>ptr</a:t>
            </a:r>
            <a:r>
              <a:rPr lang="en-US" sz="1800">
                <a:solidFill>
                  <a:srgbClr val="000000"/>
                </a:solidFill>
                <a:latin typeface="Courier New"/>
                <a:cs typeface="Courier New"/>
              </a:rPr>
              <a:t>)</a:t>
            </a:r>
          </a:p>
          <a:p>
            <a:endParaRPr lang="en-US" sz="1800">
              <a:solidFill>
                <a:srgbClr val="000000"/>
              </a:solidFill>
              <a:latin typeface="Courier New"/>
              <a:cs typeface="Courier New"/>
            </a:endParaRPr>
          </a:p>
          <a:p>
            <a:r>
              <a:rPr lang="en-US" sz="1800">
                <a:solidFill>
                  <a:srgbClr val="2D961E"/>
                </a:solidFill>
                <a:latin typeface="Courier New"/>
                <a:cs typeface="Courier New"/>
              </a:rPr>
              <a:t>void</a:t>
            </a:r>
            <a:r>
              <a:rPr lang="en-US" sz="1800">
                <a:solidFill>
                  <a:srgbClr val="000000"/>
                </a:solidFill>
                <a:latin typeface="Courier New"/>
                <a:cs typeface="Courier New"/>
              </a:rPr>
              <a:t> *</a:t>
            </a:r>
            <a:r>
              <a:rPr lang="en-US" sz="1800" err="1">
                <a:solidFill>
                  <a:srgbClr val="4A00FF"/>
                </a:solidFill>
                <a:latin typeface="Courier New"/>
                <a:cs typeface="Courier New"/>
              </a:rPr>
              <a:t>mymalloc</a:t>
            </a:r>
            <a:r>
              <a:rPr lang="en-US" sz="1800">
                <a:solidFill>
                  <a:srgbClr val="000000"/>
                </a:solidFill>
                <a:latin typeface="Courier New"/>
                <a:cs typeface="Courier New"/>
              </a:rPr>
              <a:t>(</a:t>
            </a:r>
            <a:r>
              <a:rPr lang="en-US" sz="1800" err="1">
                <a:solidFill>
                  <a:srgbClr val="2D961E"/>
                </a:solidFill>
                <a:latin typeface="Courier New"/>
                <a:cs typeface="Courier New"/>
              </a:rPr>
              <a:t>size_t</a:t>
            </a:r>
            <a:r>
              <a:rPr lang="en-US" sz="1800">
                <a:solidFill>
                  <a:srgbClr val="000000"/>
                </a:solidFill>
                <a:latin typeface="Courier New"/>
                <a:cs typeface="Courier New"/>
              </a:rPr>
              <a:t> </a:t>
            </a:r>
            <a:r>
              <a:rPr lang="en-US" sz="1800">
                <a:solidFill>
                  <a:srgbClr val="C1651C"/>
                </a:solidFill>
                <a:latin typeface="Courier New"/>
                <a:cs typeface="Courier New"/>
              </a:rPr>
              <a:t>size</a:t>
            </a:r>
            <a:r>
              <a:rPr lang="en-US" sz="1800">
                <a:solidFill>
                  <a:srgbClr val="000000"/>
                </a:solidFill>
                <a:latin typeface="Courier New"/>
                <a:cs typeface="Courier New"/>
              </a:rPr>
              <a:t>);</a:t>
            </a:r>
          </a:p>
          <a:p>
            <a:r>
              <a:rPr lang="en-US" sz="1800">
                <a:solidFill>
                  <a:srgbClr val="2D961E"/>
                </a:solidFill>
                <a:latin typeface="Courier New"/>
                <a:cs typeface="Courier New"/>
              </a:rPr>
              <a:t>void</a:t>
            </a:r>
            <a:r>
              <a:rPr lang="en-US" sz="1800">
                <a:solidFill>
                  <a:srgbClr val="000000"/>
                </a:solidFill>
                <a:latin typeface="Courier New"/>
                <a:cs typeface="Courier New"/>
              </a:rPr>
              <a:t> </a:t>
            </a:r>
            <a:r>
              <a:rPr lang="en-US" sz="1800" err="1">
                <a:solidFill>
                  <a:srgbClr val="4A00FF"/>
                </a:solidFill>
                <a:latin typeface="Courier New"/>
                <a:cs typeface="Courier New"/>
              </a:rPr>
              <a:t>myfree</a:t>
            </a:r>
            <a:r>
              <a:rPr lang="en-US" sz="1800">
                <a:solidFill>
                  <a:srgbClr val="000000"/>
                </a:solidFill>
                <a:latin typeface="Courier New"/>
                <a:cs typeface="Courier New"/>
              </a:rPr>
              <a:t>(</a:t>
            </a:r>
            <a:r>
              <a:rPr lang="en-US" sz="1800">
                <a:solidFill>
                  <a:srgbClr val="2D961E"/>
                </a:solidFill>
                <a:latin typeface="Courier New"/>
                <a:cs typeface="Courier New"/>
              </a:rPr>
              <a:t>void</a:t>
            </a:r>
            <a:r>
              <a:rPr lang="en-US" sz="1800">
                <a:solidFill>
                  <a:srgbClr val="000000"/>
                </a:solidFill>
                <a:latin typeface="Courier New"/>
                <a:cs typeface="Courier New"/>
              </a:rPr>
              <a:t> *</a:t>
            </a:r>
            <a:r>
              <a:rPr lang="en-US" sz="1800" err="1">
                <a:solidFill>
                  <a:srgbClr val="C1651C"/>
                </a:solidFill>
                <a:latin typeface="Courier New"/>
                <a:cs typeface="Courier New"/>
              </a:rPr>
              <a:t>ptr</a:t>
            </a:r>
            <a:r>
              <a:rPr lang="en-US" sz="1800">
                <a:solidFill>
                  <a:srgbClr val="000000"/>
                </a:solidFill>
                <a:latin typeface="Courier New"/>
                <a:cs typeface="Courier New"/>
              </a:rPr>
              <a:t>);</a:t>
            </a:r>
          </a:p>
          <a:p>
            <a:endParaRPr lang="en-US" sz="1800">
              <a:latin typeface="Courier New"/>
              <a:cs typeface="Courier New"/>
            </a:endParaRPr>
          </a:p>
        </p:txBody>
      </p:sp>
      <p:sp>
        <p:nvSpPr>
          <p:cNvPr id="5" name="TextBox 4"/>
          <p:cNvSpPr txBox="1"/>
          <p:nvPr/>
        </p:nvSpPr>
        <p:spPr>
          <a:xfrm>
            <a:off x="7622558" y="2603601"/>
            <a:ext cx="1292842" cy="369332"/>
          </a:xfrm>
          <a:prstGeom prst="rect">
            <a:avLst/>
          </a:prstGeom>
          <a:noFill/>
        </p:spPr>
        <p:txBody>
          <a:bodyPr wrap="none" rtlCol="0">
            <a:spAutoFit/>
          </a:bodyPr>
          <a:lstStyle/>
          <a:p>
            <a:r>
              <a:rPr lang="en-US" sz="1800" err="1">
                <a:solidFill>
                  <a:srgbClr val="7F7F7F"/>
                </a:solidFill>
                <a:latin typeface="Courier New"/>
                <a:cs typeface="Courier New"/>
              </a:rPr>
              <a:t>malloc.h</a:t>
            </a:r>
            <a:endParaRPr lang="en-US" sz="1800">
              <a:solidFill>
                <a:srgbClr val="7F7F7F"/>
              </a:solidFill>
              <a:latin typeface="Courier New"/>
              <a:cs typeface="Courier New"/>
            </a:endParaRPr>
          </a:p>
        </p:txBody>
      </p:sp>
      <p:sp>
        <p:nvSpPr>
          <p:cNvPr id="7" name="Rectangle 6"/>
          <p:cNvSpPr/>
          <p:nvPr/>
        </p:nvSpPr>
        <p:spPr>
          <a:xfrm>
            <a:off x="357017" y="3048000"/>
            <a:ext cx="7592093" cy="3693319"/>
          </a:xfrm>
          <a:prstGeom prst="rect">
            <a:avLst/>
          </a:prstGeom>
          <a:solidFill>
            <a:srgbClr val="E6E6E6"/>
          </a:solidFill>
          <a:ln w="28575" cap="flat" cmpd="sng" algn="ctr">
            <a:solidFill>
              <a:srgbClr val="000000"/>
            </a:solidFill>
            <a:prstDash val="solid"/>
            <a:round/>
            <a:headEnd type="none" w="med" len="med"/>
            <a:tailEnd type="none" w="med" len="med"/>
          </a:ln>
        </p:spPr>
        <p:txBody>
          <a:bodyPr wrap="square">
            <a:spAutoFit/>
          </a:bodyPr>
          <a:lstStyle/>
          <a:p>
            <a:r>
              <a:rPr lang="en-US" sz="1800" err="1">
                <a:latin typeface="Courier New"/>
                <a:cs typeface="Courier New"/>
              </a:rPr>
              <a:t>linux</a:t>
            </a:r>
            <a:r>
              <a:rPr lang="en-US" sz="1800">
                <a:latin typeface="Courier New"/>
                <a:cs typeface="Courier New"/>
              </a:rPr>
              <a:t>&gt; make </a:t>
            </a:r>
            <a:r>
              <a:rPr lang="en-US" sz="1800" err="1">
                <a:latin typeface="Courier New"/>
                <a:cs typeface="Courier New"/>
              </a:rPr>
              <a:t>intc</a:t>
            </a:r>
            <a:endParaRPr lang="en-US" sz="1800" b="0">
              <a:latin typeface="Courier New"/>
              <a:cs typeface="Courier New"/>
            </a:endParaRPr>
          </a:p>
          <a:p>
            <a:r>
              <a:rPr lang="en-US" sz="1800" b="0" err="1">
                <a:latin typeface="Courier New"/>
                <a:cs typeface="Courier New"/>
              </a:rPr>
              <a:t>gcc</a:t>
            </a:r>
            <a:r>
              <a:rPr lang="en-US" sz="1800" b="0">
                <a:latin typeface="Courier New"/>
                <a:cs typeface="Courier New"/>
              </a:rPr>
              <a:t> -Wall -DCOMPILETIME -c </a:t>
            </a:r>
            <a:r>
              <a:rPr lang="en-US" sz="1800" b="0" err="1">
                <a:latin typeface="Courier New"/>
                <a:cs typeface="Courier New"/>
              </a:rPr>
              <a:t>mymalloc.c</a:t>
            </a:r>
            <a:endParaRPr lang="en-US" sz="1800" b="0">
              <a:latin typeface="Courier New"/>
              <a:cs typeface="Courier New"/>
            </a:endParaRPr>
          </a:p>
          <a:p>
            <a:r>
              <a:rPr lang="en-US" sz="1800" b="0" err="1">
                <a:latin typeface="Courier New"/>
                <a:cs typeface="Courier New"/>
              </a:rPr>
              <a:t>gcc</a:t>
            </a:r>
            <a:r>
              <a:rPr lang="en-US" sz="1800" b="0">
                <a:latin typeface="Courier New"/>
                <a:cs typeface="Courier New"/>
              </a:rPr>
              <a:t> -Wall </a:t>
            </a:r>
            <a:r>
              <a:rPr lang="en-US" sz="1800" b="0">
                <a:solidFill>
                  <a:srgbClr val="C00000"/>
                </a:solidFill>
                <a:latin typeface="Courier New"/>
                <a:cs typeface="Courier New"/>
              </a:rPr>
              <a:t>-I.</a:t>
            </a:r>
            <a:r>
              <a:rPr lang="en-US" sz="1800" b="0">
                <a:latin typeface="Courier New"/>
                <a:cs typeface="Courier New"/>
              </a:rPr>
              <a:t> -o </a:t>
            </a:r>
            <a:r>
              <a:rPr lang="en-US" sz="1800" b="0" err="1">
                <a:latin typeface="Courier New"/>
                <a:cs typeface="Courier New"/>
              </a:rPr>
              <a:t>intc</a:t>
            </a:r>
            <a:r>
              <a:rPr lang="en-US" sz="1800" b="0">
                <a:latin typeface="Courier New"/>
                <a:cs typeface="Courier New"/>
              </a:rPr>
              <a:t> </a:t>
            </a:r>
            <a:r>
              <a:rPr lang="en-US" sz="1800" b="0" err="1">
                <a:latin typeface="Courier New"/>
                <a:cs typeface="Courier New"/>
              </a:rPr>
              <a:t>int.c</a:t>
            </a:r>
            <a:r>
              <a:rPr lang="en-US" sz="1800" b="0">
                <a:latin typeface="Courier New"/>
                <a:cs typeface="Courier New"/>
              </a:rPr>
              <a:t> </a:t>
            </a:r>
            <a:r>
              <a:rPr lang="en-US" sz="1800" b="0" err="1">
                <a:latin typeface="Courier New"/>
                <a:cs typeface="Courier New"/>
              </a:rPr>
              <a:t>mymalloc.o</a:t>
            </a:r>
            <a:endParaRPr lang="en-US" sz="1800" b="0">
              <a:latin typeface="Courier New"/>
              <a:cs typeface="Courier New"/>
            </a:endParaRPr>
          </a:p>
          <a:p>
            <a:r>
              <a:rPr lang="en-US" sz="1800" err="1">
                <a:latin typeface="Courier New"/>
                <a:cs typeface="Courier New"/>
              </a:rPr>
              <a:t>linux</a:t>
            </a:r>
            <a:r>
              <a:rPr lang="en-US" sz="1800">
                <a:latin typeface="Courier New"/>
                <a:cs typeface="Courier New"/>
              </a:rPr>
              <a:t>&gt; make </a:t>
            </a:r>
            <a:r>
              <a:rPr lang="en-US" sz="1800" err="1">
                <a:latin typeface="Courier New"/>
                <a:cs typeface="Courier New"/>
              </a:rPr>
              <a:t>runc</a:t>
            </a:r>
            <a:endParaRPr lang="en-US" sz="1800" b="0">
              <a:latin typeface="Courier New"/>
              <a:cs typeface="Courier New"/>
            </a:endParaRPr>
          </a:p>
          <a:p>
            <a:r>
              <a:rPr lang="en-US" sz="1800" b="0">
                <a:latin typeface="Courier New"/>
                <a:cs typeface="Courier New"/>
              </a:rPr>
              <a:t>./</a:t>
            </a:r>
            <a:r>
              <a:rPr lang="en-US" sz="1800" b="0" err="1">
                <a:latin typeface="Courier New"/>
                <a:cs typeface="Courier New"/>
              </a:rPr>
              <a:t>intc</a:t>
            </a:r>
            <a:r>
              <a:rPr lang="en-US" sz="1800" b="0">
                <a:latin typeface="Courier New"/>
                <a:cs typeface="Courier New"/>
              </a:rPr>
              <a:t> 10 100 1000</a:t>
            </a:r>
          </a:p>
          <a:p>
            <a:r>
              <a:rPr lang="en-US" sz="1800" b="0" err="1">
                <a:latin typeface="Courier New"/>
                <a:cs typeface="Courier New"/>
              </a:rPr>
              <a:t>malloc</a:t>
            </a:r>
            <a:r>
              <a:rPr lang="en-US" sz="1800" b="0">
                <a:latin typeface="Courier New"/>
                <a:cs typeface="Courier New"/>
              </a:rPr>
              <a:t>(10)=0x1ba7010</a:t>
            </a:r>
          </a:p>
          <a:p>
            <a:r>
              <a:rPr lang="en-US" sz="1800" b="0">
                <a:latin typeface="Courier New"/>
                <a:cs typeface="Courier New"/>
              </a:rPr>
              <a:t>free(0x1ba7010)</a:t>
            </a:r>
          </a:p>
          <a:p>
            <a:r>
              <a:rPr lang="en-US" sz="1800" b="0" err="1">
                <a:latin typeface="Courier New"/>
                <a:cs typeface="Courier New"/>
              </a:rPr>
              <a:t>malloc</a:t>
            </a:r>
            <a:r>
              <a:rPr lang="en-US" sz="1800" b="0">
                <a:latin typeface="Courier New"/>
                <a:cs typeface="Courier New"/>
              </a:rPr>
              <a:t>(100)=0x1ba7030</a:t>
            </a:r>
          </a:p>
          <a:p>
            <a:r>
              <a:rPr lang="en-US" sz="1800" b="0">
                <a:latin typeface="Courier New"/>
                <a:cs typeface="Courier New"/>
              </a:rPr>
              <a:t>free(0x1ba7030)</a:t>
            </a:r>
          </a:p>
          <a:p>
            <a:r>
              <a:rPr lang="en-US" sz="1800" b="0" err="1">
                <a:latin typeface="Courier New"/>
                <a:cs typeface="Courier New"/>
              </a:rPr>
              <a:t>malloc</a:t>
            </a:r>
            <a:r>
              <a:rPr lang="en-US" sz="1800" b="0">
                <a:latin typeface="Courier New"/>
                <a:cs typeface="Courier New"/>
              </a:rPr>
              <a:t>(1000)=0x1ba70a0</a:t>
            </a:r>
          </a:p>
          <a:p>
            <a:r>
              <a:rPr lang="en-US" sz="1800" b="0">
                <a:latin typeface="Courier New"/>
                <a:cs typeface="Courier New"/>
              </a:rPr>
              <a:t>free(0x1ba70a0)</a:t>
            </a:r>
          </a:p>
          <a:p>
            <a:r>
              <a:rPr lang="en-US" sz="1800" err="1">
                <a:latin typeface="Courier New"/>
                <a:cs typeface="Courier New"/>
              </a:rPr>
              <a:t>linux</a:t>
            </a:r>
            <a:r>
              <a:rPr lang="en-US" sz="1800">
                <a:latin typeface="Courier New"/>
                <a:cs typeface="Courier New"/>
              </a:rPr>
              <a:t>&gt;</a:t>
            </a:r>
          </a:p>
          <a:p>
            <a:endParaRPr lang="en-US" sz="1800">
              <a:latin typeface="Courier New"/>
              <a:cs typeface="Courier New"/>
            </a:endParaRPr>
          </a:p>
        </p:txBody>
      </p:sp>
      <p:sp>
        <p:nvSpPr>
          <p:cNvPr id="3" name="TextBox 2"/>
          <p:cNvSpPr txBox="1"/>
          <p:nvPr/>
        </p:nvSpPr>
        <p:spPr>
          <a:xfrm>
            <a:off x="3891789" y="5791200"/>
            <a:ext cx="3406514" cy="369332"/>
          </a:xfrm>
          <a:prstGeom prst="rect">
            <a:avLst/>
          </a:prstGeom>
          <a:solidFill>
            <a:srgbClr val="D5F1CF"/>
          </a:solidFill>
          <a:ln>
            <a:solidFill>
              <a:schemeClr val="tx1"/>
            </a:solidFill>
          </a:ln>
        </p:spPr>
        <p:txBody>
          <a:bodyPr wrap="none" rtlCol="0">
            <a:spAutoFit/>
          </a:bodyPr>
          <a:lstStyle/>
          <a:p>
            <a:r>
              <a:rPr lang="en-US" sz="1800">
                <a:solidFill>
                  <a:srgbClr val="C00000"/>
                </a:solidFill>
                <a:latin typeface="Calibri" pitchFamily="34" charset="0"/>
              </a:rPr>
              <a:t>Search for </a:t>
            </a:r>
            <a:r>
              <a:rPr lang="en-US" sz="1800">
                <a:solidFill>
                  <a:srgbClr val="C00000"/>
                </a:solidFill>
                <a:latin typeface="Courier New"/>
                <a:cs typeface="Courier New"/>
              </a:rPr>
              <a:t>&lt;</a:t>
            </a:r>
            <a:r>
              <a:rPr lang="en-US" sz="1800" err="1">
                <a:solidFill>
                  <a:srgbClr val="C00000"/>
                </a:solidFill>
                <a:latin typeface="Courier New"/>
                <a:cs typeface="Courier New"/>
              </a:rPr>
              <a:t>malloc.h</a:t>
            </a:r>
            <a:r>
              <a:rPr lang="en-US" sz="1800">
                <a:solidFill>
                  <a:srgbClr val="C00000"/>
                </a:solidFill>
                <a:latin typeface="Courier New"/>
                <a:cs typeface="Courier New"/>
              </a:rPr>
              <a:t>&gt;</a:t>
            </a:r>
            <a:r>
              <a:rPr lang="en-US" sz="1800">
                <a:solidFill>
                  <a:srgbClr val="C00000"/>
                </a:solidFill>
                <a:latin typeface="Calibri" pitchFamily="34" charset="0"/>
              </a:rPr>
              <a:t> leads to</a:t>
            </a:r>
          </a:p>
        </p:txBody>
      </p:sp>
      <p:cxnSp>
        <p:nvCxnSpPr>
          <p:cNvPr id="8" name="Straight Arrow Connector 7"/>
          <p:cNvCxnSpPr/>
          <p:nvPr/>
        </p:nvCxnSpPr>
        <p:spPr bwMode="auto">
          <a:xfrm>
            <a:off x="2362200" y="3886200"/>
            <a:ext cx="1529589" cy="1905000"/>
          </a:xfrm>
          <a:prstGeom prst="straightConnector1">
            <a:avLst/>
          </a:prstGeom>
          <a:noFill/>
          <a:ln w="25400" cap="flat" cmpd="sng" algn="ctr">
            <a:solidFill>
              <a:srgbClr val="008000"/>
            </a:solidFill>
            <a:prstDash val="solid"/>
            <a:round/>
            <a:headEnd type="none" w="med" len="med"/>
            <a:tailEnd type="arrow"/>
          </a:ln>
          <a:effectLst/>
        </p:spPr>
      </p:cxnSp>
      <p:cxnSp>
        <p:nvCxnSpPr>
          <p:cNvPr id="9" name="Straight Arrow Connector 8"/>
          <p:cNvCxnSpPr/>
          <p:nvPr/>
        </p:nvCxnSpPr>
        <p:spPr bwMode="auto">
          <a:xfrm flipV="1">
            <a:off x="7298303" y="2973528"/>
            <a:ext cx="1007497" cy="2817672"/>
          </a:xfrm>
          <a:prstGeom prst="straightConnector1">
            <a:avLst/>
          </a:prstGeom>
          <a:noFill/>
          <a:ln w="25400" cap="flat" cmpd="sng" algn="ctr">
            <a:solidFill>
              <a:schemeClr val="tx1"/>
            </a:solidFill>
            <a:prstDash val="solid"/>
            <a:round/>
            <a:headEnd type="none" w="med" len="med"/>
            <a:tailEnd type="arrow"/>
          </a:ln>
          <a:effectLst/>
        </p:spPr>
      </p:cxnSp>
      <p:sp>
        <p:nvSpPr>
          <p:cNvPr id="11" name="TextBox 10"/>
          <p:cNvSpPr txBox="1"/>
          <p:nvPr/>
        </p:nvSpPr>
        <p:spPr>
          <a:xfrm>
            <a:off x="4114800" y="4267200"/>
            <a:ext cx="3406514" cy="646331"/>
          </a:xfrm>
          <a:prstGeom prst="rect">
            <a:avLst/>
          </a:prstGeom>
          <a:solidFill>
            <a:srgbClr val="D5F1CF"/>
          </a:solidFill>
          <a:ln>
            <a:solidFill>
              <a:srgbClr val="008000"/>
            </a:solidFill>
          </a:ln>
        </p:spPr>
        <p:txBody>
          <a:bodyPr wrap="none" rtlCol="0">
            <a:spAutoFit/>
          </a:bodyPr>
          <a:lstStyle/>
          <a:p>
            <a:r>
              <a:rPr lang="en-US" sz="1800">
                <a:solidFill>
                  <a:srgbClr val="C00000"/>
                </a:solidFill>
                <a:latin typeface="Calibri" pitchFamily="34" charset="0"/>
              </a:rPr>
              <a:t>Search for </a:t>
            </a:r>
            <a:r>
              <a:rPr lang="en-US" sz="1800">
                <a:solidFill>
                  <a:srgbClr val="C00000"/>
                </a:solidFill>
                <a:latin typeface="Courier New"/>
                <a:cs typeface="Courier New"/>
              </a:rPr>
              <a:t>&lt;</a:t>
            </a:r>
            <a:r>
              <a:rPr lang="en-US" sz="1800" err="1">
                <a:solidFill>
                  <a:srgbClr val="C00000"/>
                </a:solidFill>
                <a:latin typeface="Courier New"/>
                <a:cs typeface="Courier New"/>
              </a:rPr>
              <a:t>malloc.h</a:t>
            </a:r>
            <a:r>
              <a:rPr lang="en-US" sz="1800">
                <a:solidFill>
                  <a:srgbClr val="C00000"/>
                </a:solidFill>
                <a:latin typeface="Courier New"/>
                <a:cs typeface="Courier New"/>
              </a:rPr>
              <a:t>&gt;</a:t>
            </a:r>
            <a:r>
              <a:rPr lang="en-US" sz="1800">
                <a:solidFill>
                  <a:srgbClr val="C00000"/>
                </a:solidFill>
                <a:latin typeface="Calibri" pitchFamily="34" charset="0"/>
              </a:rPr>
              <a:t> leads to</a:t>
            </a:r>
          </a:p>
          <a:p>
            <a:r>
              <a:rPr lang="en-US" sz="1800">
                <a:solidFill>
                  <a:srgbClr val="C00000"/>
                </a:solidFill>
                <a:latin typeface="Courier New"/>
                <a:cs typeface="Courier New"/>
              </a:rPr>
              <a:t>/</a:t>
            </a:r>
            <a:r>
              <a:rPr lang="en-US" sz="1800" err="1">
                <a:solidFill>
                  <a:srgbClr val="C00000"/>
                </a:solidFill>
                <a:latin typeface="Courier New"/>
                <a:cs typeface="Courier New"/>
              </a:rPr>
              <a:t>usr</a:t>
            </a:r>
            <a:r>
              <a:rPr lang="en-US" sz="1800">
                <a:solidFill>
                  <a:srgbClr val="C00000"/>
                </a:solidFill>
                <a:latin typeface="Courier New"/>
                <a:cs typeface="Courier New"/>
              </a:rPr>
              <a:t>/include/</a:t>
            </a:r>
            <a:r>
              <a:rPr lang="en-US" sz="1800" err="1">
                <a:solidFill>
                  <a:srgbClr val="C00000"/>
                </a:solidFill>
                <a:latin typeface="Courier New"/>
                <a:cs typeface="Courier New"/>
              </a:rPr>
              <a:t>malloc.h</a:t>
            </a:r>
            <a:endParaRPr lang="en-US" sz="1800">
              <a:solidFill>
                <a:srgbClr val="C00000"/>
              </a:solidFill>
              <a:latin typeface="Courier New"/>
              <a:cs typeface="Courier New"/>
            </a:endParaRPr>
          </a:p>
        </p:txBody>
      </p:sp>
      <p:cxnSp>
        <p:nvCxnSpPr>
          <p:cNvPr id="12" name="Straight Arrow Connector 11"/>
          <p:cNvCxnSpPr/>
          <p:nvPr/>
        </p:nvCxnSpPr>
        <p:spPr bwMode="auto">
          <a:xfrm>
            <a:off x="2362200" y="3657600"/>
            <a:ext cx="1752600" cy="609600"/>
          </a:xfrm>
          <a:prstGeom prst="straightConnector1">
            <a:avLst/>
          </a:prstGeom>
          <a:noFill/>
          <a:ln w="25400" cap="flat" cmpd="sng" algn="ctr">
            <a:solidFill>
              <a:srgbClr val="008000"/>
            </a:solidFill>
            <a:prstDash val="solid"/>
            <a:round/>
            <a:headEnd type="none" w="med" len="med"/>
            <a:tailEnd type="arrow"/>
          </a:ln>
          <a:effectLst/>
        </p:spPr>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152400"/>
            <a:ext cx="7592093" cy="762000"/>
          </a:xfrm>
        </p:spPr>
        <p:txBody>
          <a:bodyPr/>
          <a:lstStyle/>
          <a:p>
            <a:r>
              <a:rPr lang="en-US"/>
              <a:t>Link-time </a:t>
            </a:r>
            <a:r>
              <a:rPr lang="en-US" err="1"/>
              <a:t>Interpositioning</a:t>
            </a:r>
            <a:endParaRPr lang="en-US"/>
          </a:p>
        </p:txBody>
      </p:sp>
      <p:sp>
        <p:nvSpPr>
          <p:cNvPr id="4" name="Rectangle 3"/>
          <p:cNvSpPr/>
          <p:nvPr/>
        </p:nvSpPr>
        <p:spPr>
          <a:xfrm>
            <a:off x="357018" y="838200"/>
            <a:ext cx="8558382" cy="5909311"/>
          </a:xfrm>
          <a:prstGeom prst="rect">
            <a:avLst/>
          </a:prstGeom>
          <a:solidFill>
            <a:srgbClr val="F7F5CD"/>
          </a:solidFill>
          <a:ln w="28575" cap="flat" cmpd="sng" algn="ctr">
            <a:solidFill>
              <a:schemeClr val="tx1"/>
            </a:solidFill>
            <a:prstDash val="solid"/>
            <a:round/>
            <a:headEnd type="none" w="med" len="med"/>
            <a:tailEnd type="none" w="med" len="med"/>
          </a:ln>
        </p:spPr>
        <p:txBody>
          <a:bodyPr wrap="square">
            <a:spAutoFit/>
          </a:bodyPr>
          <a:lstStyle/>
          <a:p>
            <a:r>
              <a:rPr lang="en-US" sz="1800">
                <a:solidFill>
                  <a:srgbClr val="926492"/>
                </a:solidFill>
                <a:latin typeface="Courier New"/>
                <a:cs typeface="Courier New"/>
              </a:rPr>
              <a:t>#</a:t>
            </a:r>
            <a:r>
              <a:rPr lang="en-US" sz="1800" err="1">
                <a:solidFill>
                  <a:srgbClr val="926492"/>
                </a:solidFill>
                <a:latin typeface="Courier New"/>
                <a:cs typeface="Courier New"/>
              </a:rPr>
              <a:t>ifdef</a:t>
            </a:r>
            <a:r>
              <a:rPr lang="en-US" sz="1800">
                <a:solidFill>
                  <a:srgbClr val="000000"/>
                </a:solidFill>
                <a:latin typeface="Courier New"/>
                <a:cs typeface="Courier New"/>
              </a:rPr>
              <a:t> LINKTIME</a:t>
            </a:r>
          </a:p>
          <a:p>
            <a:r>
              <a:rPr lang="en-US" sz="1800">
                <a:solidFill>
                  <a:srgbClr val="926492"/>
                </a:solidFill>
                <a:latin typeface="Courier New"/>
                <a:cs typeface="Courier New"/>
              </a:rPr>
              <a:t>#include</a:t>
            </a:r>
            <a:r>
              <a:rPr lang="en-US" sz="1800">
                <a:solidFill>
                  <a:srgbClr val="000000"/>
                </a:solidFill>
                <a:latin typeface="Courier New"/>
                <a:cs typeface="Courier New"/>
              </a:rPr>
              <a:t> </a:t>
            </a:r>
            <a:r>
              <a:rPr lang="en-US" sz="1800">
                <a:solidFill>
                  <a:srgbClr val="9D206F"/>
                </a:solidFill>
                <a:latin typeface="Courier New"/>
                <a:cs typeface="Courier New"/>
              </a:rPr>
              <a:t>&lt;</a:t>
            </a:r>
            <a:r>
              <a:rPr lang="en-US" sz="1800" err="1">
                <a:solidFill>
                  <a:srgbClr val="9D206F"/>
                </a:solidFill>
                <a:latin typeface="Courier New"/>
                <a:cs typeface="Courier New"/>
              </a:rPr>
              <a:t>stdio.h</a:t>
            </a:r>
            <a:r>
              <a:rPr lang="en-US" sz="1800">
                <a:solidFill>
                  <a:srgbClr val="9D206F"/>
                </a:solidFill>
                <a:latin typeface="Courier New"/>
                <a:cs typeface="Courier New"/>
              </a:rPr>
              <a:t>&gt;</a:t>
            </a:r>
            <a:endParaRPr lang="en-US" sz="1800">
              <a:solidFill>
                <a:srgbClr val="000000"/>
              </a:solidFill>
              <a:latin typeface="Courier New"/>
              <a:cs typeface="Courier New"/>
            </a:endParaRPr>
          </a:p>
          <a:p>
            <a:endParaRPr lang="en-US" sz="1800">
              <a:solidFill>
                <a:srgbClr val="000000"/>
              </a:solidFill>
              <a:latin typeface="Courier New"/>
              <a:cs typeface="Courier New"/>
            </a:endParaRPr>
          </a:p>
          <a:p>
            <a:r>
              <a:rPr lang="en-US" sz="1800">
                <a:solidFill>
                  <a:srgbClr val="2D961E"/>
                </a:solidFill>
                <a:latin typeface="Courier New"/>
                <a:cs typeface="Courier New"/>
              </a:rPr>
              <a:t>void</a:t>
            </a:r>
            <a:r>
              <a:rPr lang="en-US" sz="1800">
                <a:solidFill>
                  <a:srgbClr val="000000"/>
                </a:solidFill>
                <a:latin typeface="Courier New"/>
                <a:cs typeface="Courier New"/>
              </a:rPr>
              <a:t> *</a:t>
            </a:r>
            <a:r>
              <a:rPr lang="en-US" sz="1800">
                <a:solidFill>
                  <a:srgbClr val="4A00FF"/>
                </a:solidFill>
                <a:latin typeface="Courier New"/>
                <a:cs typeface="Courier New"/>
              </a:rPr>
              <a:t>__</a:t>
            </a:r>
            <a:r>
              <a:rPr lang="en-US" sz="1800" err="1">
                <a:solidFill>
                  <a:srgbClr val="4A00FF"/>
                </a:solidFill>
                <a:latin typeface="Courier New"/>
                <a:cs typeface="Courier New"/>
              </a:rPr>
              <a:t>real_malloc</a:t>
            </a:r>
            <a:r>
              <a:rPr lang="en-US" sz="1800">
                <a:solidFill>
                  <a:srgbClr val="000000"/>
                </a:solidFill>
                <a:latin typeface="Courier New"/>
                <a:cs typeface="Courier New"/>
              </a:rPr>
              <a:t>(</a:t>
            </a:r>
            <a:r>
              <a:rPr lang="en-US" sz="1800" err="1">
                <a:solidFill>
                  <a:srgbClr val="2D961E"/>
                </a:solidFill>
                <a:latin typeface="Courier New"/>
                <a:cs typeface="Courier New"/>
              </a:rPr>
              <a:t>size_t</a:t>
            </a:r>
            <a:r>
              <a:rPr lang="en-US" sz="1800">
                <a:solidFill>
                  <a:srgbClr val="000000"/>
                </a:solidFill>
                <a:latin typeface="Courier New"/>
                <a:cs typeface="Courier New"/>
              </a:rPr>
              <a:t> </a:t>
            </a:r>
            <a:r>
              <a:rPr lang="en-US" sz="1800">
                <a:solidFill>
                  <a:srgbClr val="C1651C"/>
                </a:solidFill>
                <a:latin typeface="Courier New"/>
                <a:cs typeface="Courier New"/>
              </a:rPr>
              <a:t>size</a:t>
            </a:r>
            <a:r>
              <a:rPr lang="en-US" sz="1800">
                <a:solidFill>
                  <a:srgbClr val="000000"/>
                </a:solidFill>
                <a:latin typeface="Courier New"/>
                <a:cs typeface="Courier New"/>
              </a:rPr>
              <a:t>);</a:t>
            </a:r>
          </a:p>
          <a:p>
            <a:r>
              <a:rPr lang="en-US" sz="1800">
                <a:solidFill>
                  <a:srgbClr val="2D961E"/>
                </a:solidFill>
                <a:latin typeface="Courier New"/>
                <a:cs typeface="Courier New"/>
              </a:rPr>
              <a:t>void</a:t>
            </a:r>
            <a:r>
              <a:rPr lang="en-US" sz="1800">
                <a:solidFill>
                  <a:srgbClr val="000000"/>
                </a:solidFill>
                <a:latin typeface="Courier New"/>
                <a:cs typeface="Courier New"/>
              </a:rPr>
              <a:t> </a:t>
            </a:r>
            <a:r>
              <a:rPr lang="en-US" sz="1800">
                <a:solidFill>
                  <a:srgbClr val="4A00FF"/>
                </a:solidFill>
                <a:latin typeface="Courier New"/>
                <a:cs typeface="Courier New"/>
              </a:rPr>
              <a:t>__</a:t>
            </a:r>
            <a:r>
              <a:rPr lang="en-US" sz="1800" err="1">
                <a:solidFill>
                  <a:srgbClr val="4A00FF"/>
                </a:solidFill>
                <a:latin typeface="Courier New"/>
                <a:cs typeface="Courier New"/>
              </a:rPr>
              <a:t>real_free</a:t>
            </a:r>
            <a:r>
              <a:rPr lang="en-US" sz="1800">
                <a:solidFill>
                  <a:srgbClr val="000000"/>
                </a:solidFill>
                <a:latin typeface="Courier New"/>
                <a:cs typeface="Courier New"/>
              </a:rPr>
              <a:t>(</a:t>
            </a:r>
            <a:r>
              <a:rPr lang="en-US" sz="1800">
                <a:solidFill>
                  <a:srgbClr val="2D961E"/>
                </a:solidFill>
                <a:latin typeface="Courier New"/>
                <a:cs typeface="Courier New"/>
              </a:rPr>
              <a:t>void</a:t>
            </a:r>
            <a:r>
              <a:rPr lang="en-US" sz="1800">
                <a:solidFill>
                  <a:srgbClr val="000000"/>
                </a:solidFill>
                <a:latin typeface="Courier New"/>
                <a:cs typeface="Courier New"/>
              </a:rPr>
              <a:t> *</a:t>
            </a:r>
            <a:r>
              <a:rPr lang="en-US" sz="1800" err="1">
                <a:solidFill>
                  <a:srgbClr val="C1651C"/>
                </a:solidFill>
                <a:latin typeface="Courier New"/>
                <a:cs typeface="Courier New"/>
              </a:rPr>
              <a:t>ptr</a:t>
            </a:r>
            <a:r>
              <a:rPr lang="en-US" sz="1800">
                <a:solidFill>
                  <a:srgbClr val="000000"/>
                </a:solidFill>
                <a:latin typeface="Courier New"/>
                <a:cs typeface="Courier New"/>
              </a:rPr>
              <a:t>);</a:t>
            </a:r>
          </a:p>
          <a:p>
            <a:endParaRPr lang="en-US" sz="1800">
              <a:solidFill>
                <a:srgbClr val="000000"/>
              </a:solidFill>
              <a:latin typeface="Courier New"/>
              <a:cs typeface="Courier New"/>
            </a:endParaRPr>
          </a:p>
          <a:p>
            <a:r>
              <a:rPr lang="en-US" sz="1800">
                <a:solidFill>
                  <a:srgbClr val="CB2418"/>
                </a:solidFill>
                <a:latin typeface="Courier New"/>
                <a:cs typeface="Courier New"/>
              </a:rPr>
              <a:t>/* </a:t>
            </a:r>
            <a:r>
              <a:rPr lang="en-US" sz="1800" err="1">
                <a:solidFill>
                  <a:srgbClr val="CB2418"/>
                </a:solidFill>
                <a:latin typeface="Courier New"/>
                <a:cs typeface="Courier New"/>
              </a:rPr>
              <a:t>malloc</a:t>
            </a:r>
            <a:r>
              <a:rPr lang="en-US" sz="1800">
                <a:solidFill>
                  <a:srgbClr val="CB2418"/>
                </a:solidFill>
                <a:latin typeface="Courier New"/>
                <a:cs typeface="Courier New"/>
              </a:rPr>
              <a:t> wrapper function */</a:t>
            </a:r>
            <a:endParaRPr lang="en-US" sz="1800">
              <a:solidFill>
                <a:srgbClr val="000000"/>
              </a:solidFill>
              <a:latin typeface="Courier New"/>
              <a:cs typeface="Courier New"/>
            </a:endParaRPr>
          </a:p>
          <a:p>
            <a:r>
              <a:rPr lang="en-US" sz="1800">
                <a:solidFill>
                  <a:srgbClr val="2D961E"/>
                </a:solidFill>
                <a:latin typeface="Courier New"/>
                <a:cs typeface="Courier New"/>
              </a:rPr>
              <a:t>void</a:t>
            </a:r>
            <a:r>
              <a:rPr lang="en-US" sz="1800">
                <a:solidFill>
                  <a:srgbClr val="000000"/>
                </a:solidFill>
                <a:latin typeface="Courier New"/>
                <a:cs typeface="Courier New"/>
              </a:rPr>
              <a:t> *</a:t>
            </a:r>
            <a:r>
              <a:rPr lang="en-US" sz="1800">
                <a:solidFill>
                  <a:srgbClr val="4A00FF"/>
                </a:solidFill>
                <a:latin typeface="Courier New"/>
                <a:cs typeface="Courier New"/>
              </a:rPr>
              <a:t>__</a:t>
            </a:r>
            <a:r>
              <a:rPr lang="en-US" sz="1800" err="1">
                <a:solidFill>
                  <a:srgbClr val="4A00FF"/>
                </a:solidFill>
                <a:latin typeface="Courier New"/>
                <a:cs typeface="Courier New"/>
              </a:rPr>
              <a:t>wrap_malloc</a:t>
            </a:r>
            <a:r>
              <a:rPr lang="en-US" sz="1800">
                <a:solidFill>
                  <a:srgbClr val="000000"/>
                </a:solidFill>
                <a:latin typeface="Courier New"/>
                <a:cs typeface="Courier New"/>
              </a:rPr>
              <a:t>(</a:t>
            </a:r>
            <a:r>
              <a:rPr lang="en-US" sz="1800" err="1">
                <a:solidFill>
                  <a:srgbClr val="2D961E"/>
                </a:solidFill>
                <a:latin typeface="Courier New"/>
                <a:cs typeface="Courier New"/>
              </a:rPr>
              <a:t>size_t</a:t>
            </a:r>
            <a:r>
              <a:rPr lang="en-US" sz="1800">
                <a:solidFill>
                  <a:srgbClr val="000000"/>
                </a:solidFill>
                <a:latin typeface="Courier New"/>
                <a:cs typeface="Courier New"/>
              </a:rPr>
              <a:t> </a:t>
            </a:r>
            <a:r>
              <a:rPr lang="en-US" sz="1800">
                <a:solidFill>
                  <a:srgbClr val="C1651C"/>
                </a:solidFill>
                <a:latin typeface="Courier New"/>
                <a:cs typeface="Courier New"/>
              </a:rPr>
              <a:t>size</a:t>
            </a:r>
            <a:r>
              <a:rPr lang="en-US" sz="1800">
                <a:solidFill>
                  <a:srgbClr val="000000"/>
                </a:solidFill>
                <a:latin typeface="Courier New"/>
                <a:cs typeface="Courier New"/>
              </a:rPr>
              <a:t>)</a:t>
            </a:r>
          </a:p>
          <a:p>
            <a:r>
              <a:rPr lang="en-US" sz="1800">
                <a:solidFill>
                  <a:srgbClr val="000000"/>
                </a:solidFill>
                <a:latin typeface="Courier New"/>
                <a:cs typeface="Courier New"/>
              </a:rPr>
              <a:t>{</a:t>
            </a:r>
          </a:p>
          <a:p>
            <a:r>
              <a:rPr lang="en-US" sz="1800">
                <a:solidFill>
                  <a:srgbClr val="000000"/>
                </a:solidFill>
                <a:latin typeface="Courier New"/>
                <a:cs typeface="Courier New"/>
              </a:rPr>
              <a:t>    </a:t>
            </a:r>
            <a:r>
              <a:rPr lang="en-US" sz="1800">
                <a:solidFill>
                  <a:srgbClr val="2D961E"/>
                </a:solidFill>
                <a:latin typeface="Courier New"/>
                <a:cs typeface="Courier New"/>
              </a:rPr>
              <a:t>void</a:t>
            </a:r>
            <a:r>
              <a:rPr lang="en-US" sz="1800">
                <a:solidFill>
                  <a:srgbClr val="000000"/>
                </a:solidFill>
                <a:latin typeface="Courier New"/>
                <a:cs typeface="Courier New"/>
              </a:rPr>
              <a:t> *</a:t>
            </a:r>
            <a:r>
              <a:rPr lang="en-US" sz="1800" err="1">
                <a:solidFill>
                  <a:srgbClr val="C1651C"/>
                </a:solidFill>
                <a:latin typeface="Courier New"/>
                <a:cs typeface="Courier New"/>
              </a:rPr>
              <a:t>ptr</a:t>
            </a:r>
            <a:r>
              <a:rPr lang="en-US" sz="1800">
                <a:solidFill>
                  <a:srgbClr val="000000"/>
                </a:solidFill>
                <a:latin typeface="Courier New"/>
                <a:cs typeface="Courier New"/>
              </a:rPr>
              <a:t> = __</a:t>
            </a:r>
            <a:r>
              <a:rPr lang="en-US" sz="1800" err="1">
                <a:solidFill>
                  <a:srgbClr val="000000"/>
                </a:solidFill>
                <a:latin typeface="Courier New"/>
                <a:cs typeface="Courier New"/>
              </a:rPr>
              <a:t>real_malloc</a:t>
            </a:r>
            <a:r>
              <a:rPr lang="en-US" sz="1800">
                <a:solidFill>
                  <a:srgbClr val="000000"/>
                </a:solidFill>
                <a:latin typeface="Courier New"/>
                <a:cs typeface="Courier New"/>
              </a:rPr>
              <a:t>(size); </a:t>
            </a:r>
            <a:r>
              <a:rPr lang="en-US" sz="1800">
                <a:solidFill>
                  <a:srgbClr val="CB2418"/>
                </a:solidFill>
                <a:latin typeface="Courier New"/>
                <a:cs typeface="Courier New"/>
              </a:rPr>
              <a:t>/* Call </a:t>
            </a:r>
            <a:r>
              <a:rPr lang="en-US" sz="1800" err="1">
                <a:solidFill>
                  <a:srgbClr val="CB2418"/>
                </a:solidFill>
                <a:latin typeface="Courier New"/>
                <a:cs typeface="Courier New"/>
              </a:rPr>
              <a:t>libc</a:t>
            </a:r>
            <a:r>
              <a:rPr lang="en-US" sz="1800">
                <a:solidFill>
                  <a:srgbClr val="CB2418"/>
                </a:solidFill>
                <a:latin typeface="Courier New"/>
                <a:cs typeface="Courier New"/>
              </a:rPr>
              <a:t> </a:t>
            </a:r>
            <a:r>
              <a:rPr lang="en-US" sz="1800" err="1">
                <a:solidFill>
                  <a:srgbClr val="CB2418"/>
                </a:solidFill>
                <a:latin typeface="Courier New"/>
                <a:cs typeface="Courier New"/>
              </a:rPr>
              <a:t>malloc</a:t>
            </a:r>
            <a:r>
              <a:rPr lang="en-US" sz="1800">
                <a:solidFill>
                  <a:srgbClr val="CB2418"/>
                </a:solidFill>
                <a:latin typeface="Courier New"/>
                <a:cs typeface="Courier New"/>
              </a:rPr>
              <a:t> */</a:t>
            </a:r>
            <a:endParaRPr lang="en-US" sz="1800">
              <a:solidFill>
                <a:srgbClr val="000000"/>
              </a:solidFill>
              <a:latin typeface="Courier New"/>
              <a:cs typeface="Courier New"/>
            </a:endParaRPr>
          </a:p>
          <a:p>
            <a:r>
              <a:rPr lang="en-US" sz="1800">
                <a:solidFill>
                  <a:srgbClr val="000000"/>
                </a:solidFill>
                <a:latin typeface="Courier New"/>
                <a:cs typeface="Courier New"/>
              </a:rPr>
              <a:t>    </a:t>
            </a:r>
            <a:r>
              <a:rPr lang="en-US" sz="1800" err="1">
                <a:solidFill>
                  <a:srgbClr val="000000"/>
                </a:solidFill>
                <a:latin typeface="Courier New"/>
                <a:cs typeface="Courier New"/>
              </a:rPr>
              <a:t>printf</a:t>
            </a:r>
            <a:r>
              <a:rPr lang="en-US" sz="1800">
                <a:solidFill>
                  <a:srgbClr val="000000"/>
                </a:solidFill>
                <a:latin typeface="Courier New"/>
                <a:cs typeface="Courier New"/>
              </a:rPr>
              <a:t>(</a:t>
            </a:r>
            <a:r>
              <a:rPr lang="en-US" sz="1800">
                <a:solidFill>
                  <a:srgbClr val="9D206F"/>
                </a:solidFill>
                <a:latin typeface="Courier New"/>
                <a:cs typeface="Courier New"/>
              </a:rPr>
              <a:t>"</a:t>
            </a:r>
            <a:r>
              <a:rPr lang="en-US" sz="1800" err="1">
                <a:solidFill>
                  <a:srgbClr val="9D206F"/>
                </a:solidFill>
                <a:latin typeface="Courier New"/>
                <a:cs typeface="Courier New"/>
              </a:rPr>
              <a:t>malloc</a:t>
            </a:r>
            <a:r>
              <a:rPr lang="en-US" sz="1800">
                <a:solidFill>
                  <a:srgbClr val="9D206F"/>
                </a:solidFill>
                <a:latin typeface="Courier New"/>
                <a:cs typeface="Courier New"/>
              </a:rPr>
              <a:t>(%d) = %p\n"</a:t>
            </a:r>
            <a:r>
              <a:rPr lang="en-US" sz="1800">
                <a:solidFill>
                  <a:srgbClr val="000000"/>
                </a:solidFill>
                <a:latin typeface="Courier New"/>
                <a:cs typeface="Courier New"/>
              </a:rPr>
              <a:t>, (</a:t>
            </a:r>
            <a:r>
              <a:rPr lang="en-US" sz="1800" err="1">
                <a:solidFill>
                  <a:srgbClr val="2D961E"/>
                </a:solidFill>
                <a:latin typeface="Courier New"/>
                <a:cs typeface="Courier New"/>
              </a:rPr>
              <a:t>int</a:t>
            </a:r>
            <a:r>
              <a:rPr lang="en-US" sz="1800">
                <a:solidFill>
                  <a:srgbClr val="000000"/>
                </a:solidFill>
                <a:latin typeface="Courier New"/>
                <a:cs typeface="Courier New"/>
              </a:rPr>
              <a:t>)size, </a:t>
            </a:r>
            <a:r>
              <a:rPr lang="en-US" sz="1800" err="1">
                <a:solidFill>
                  <a:srgbClr val="000000"/>
                </a:solidFill>
                <a:latin typeface="Courier New"/>
                <a:cs typeface="Courier New"/>
              </a:rPr>
              <a:t>ptr</a:t>
            </a:r>
            <a:r>
              <a:rPr lang="en-US" sz="1800">
                <a:solidFill>
                  <a:srgbClr val="000000"/>
                </a:solidFill>
                <a:latin typeface="Courier New"/>
                <a:cs typeface="Courier New"/>
              </a:rPr>
              <a:t>);</a:t>
            </a:r>
          </a:p>
          <a:p>
            <a:r>
              <a:rPr lang="en-US" sz="1800">
                <a:solidFill>
                  <a:srgbClr val="000000"/>
                </a:solidFill>
                <a:latin typeface="Courier New"/>
                <a:cs typeface="Courier New"/>
              </a:rPr>
              <a:t>    </a:t>
            </a:r>
            <a:r>
              <a:rPr lang="en-US" sz="1800">
                <a:solidFill>
                  <a:srgbClr val="C200FF"/>
                </a:solidFill>
                <a:latin typeface="Courier New"/>
                <a:cs typeface="Courier New"/>
              </a:rPr>
              <a:t>return</a:t>
            </a:r>
            <a:r>
              <a:rPr lang="en-US" sz="1800">
                <a:solidFill>
                  <a:srgbClr val="000000"/>
                </a:solidFill>
                <a:latin typeface="Courier New"/>
                <a:cs typeface="Courier New"/>
              </a:rPr>
              <a:t> </a:t>
            </a:r>
            <a:r>
              <a:rPr lang="en-US" sz="1800" err="1">
                <a:solidFill>
                  <a:srgbClr val="000000"/>
                </a:solidFill>
                <a:latin typeface="Courier New"/>
                <a:cs typeface="Courier New"/>
              </a:rPr>
              <a:t>ptr</a:t>
            </a:r>
            <a:r>
              <a:rPr lang="en-US" sz="1800">
                <a:solidFill>
                  <a:srgbClr val="000000"/>
                </a:solidFill>
                <a:latin typeface="Courier New"/>
                <a:cs typeface="Courier New"/>
              </a:rPr>
              <a:t>;</a:t>
            </a:r>
          </a:p>
          <a:p>
            <a:r>
              <a:rPr lang="en-US" sz="1800">
                <a:solidFill>
                  <a:srgbClr val="000000"/>
                </a:solidFill>
                <a:latin typeface="Courier New"/>
                <a:cs typeface="Courier New"/>
              </a:rPr>
              <a:t>}</a:t>
            </a:r>
          </a:p>
          <a:p>
            <a:endParaRPr lang="en-US" sz="1800">
              <a:solidFill>
                <a:srgbClr val="000000"/>
              </a:solidFill>
              <a:latin typeface="Courier New"/>
              <a:cs typeface="Courier New"/>
            </a:endParaRPr>
          </a:p>
          <a:p>
            <a:r>
              <a:rPr lang="en-US" sz="1800">
                <a:solidFill>
                  <a:srgbClr val="CB2418"/>
                </a:solidFill>
                <a:latin typeface="Courier New"/>
                <a:cs typeface="Courier New"/>
              </a:rPr>
              <a:t>/* free wrapper function */</a:t>
            </a:r>
            <a:endParaRPr lang="en-US" sz="1800">
              <a:solidFill>
                <a:srgbClr val="000000"/>
              </a:solidFill>
              <a:latin typeface="Courier New"/>
              <a:cs typeface="Courier New"/>
            </a:endParaRPr>
          </a:p>
          <a:p>
            <a:r>
              <a:rPr lang="en-US" sz="1800">
                <a:solidFill>
                  <a:srgbClr val="2D961E"/>
                </a:solidFill>
                <a:latin typeface="Courier New"/>
                <a:cs typeface="Courier New"/>
              </a:rPr>
              <a:t>void</a:t>
            </a:r>
            <a:r>
              <a:rPr lang="en-US" sz="1800">
                <a:solidFill>
                  <a:srgbClr val="000000"/>
                </a:solidFill>
                <a:latin typeface="Courier New"/>
                <a:cs typeface="Courier New"/>
              </a:rPr>
              <a:t> </a:t>
            </a:r>
            <a:r>
              <a:rPr lang="en-US" sz="1800">
                <a:solidFill>
                  <a:srgbClr val="4A00FF"/>
                </a:solidFill>
                <a:latin typeface="Courier New"/>
                <a:cs typeface="Courier New"/>
              </a:rPr>
              <a:t>__</a:t>
            </a:r>
            <a:r>
              <a:rPr lang="en-US" sz="1800" err="1">
                <a:solidFill>
                  <a:srgbClr val="4A00FF"/>
                </a:solidFill>
                <a:latin typeface="Courier New"/>
                <a:cs typeface="Courier New"/>
              </a:rPr>
              <a:t>wrap_free</a:t>
            </a:r>
            <a:r>
              <a:rPr lang="en-US" sz="1800">
                <a:solidFill>
                  <a:srgbClr val="000000"/>
                </a:solidFill>
                <a:latin typeface="Courier New"/>
                <a:cs typeface="Courier New"/>
              </a:rPr>
              <a:t>(</a:t>
            </a:r>
            <a:r>
              <a:rPr lang="en-US" sz="1800">
                <a:solidFill>
                  <a:srgbClr val="2D961E"/>
                </a:solidFill>
                <a:latin typeface="Courier New"/>
                <a:cs typeface="Courier New"/>
              </a:rPr>
              <a:t>void</a:t>
            </a:r>
            <a:r>
              <a:rPr lang="en-US" sz="1800">
                <a:solidFill>
                  <a:srgbClr val="000000"/>
                </a:solidFill>
                <a:latin typeface="Courier New"/>
                <a:cs typeface="Courier New"/>
              </a:rPr>
              <a:t> *</a:t>
            </a:r>
            <a:r>
              <a:rPr lang="en-US" sz="1800" err="1">
                <a:solidFill>
                  <a:srgbClr val="C1651C"/>
                </a:solidFill>
                <a:latin typeface="Courier New"/>
                <a:cs typeface="Courier New"/>
              </a:rPr>
              <a:t>ptr</a:t>
            </a:r>
            <a:r>
              <a:rPr lang="en-US" sz="1800">
                <a:solidFill>
                  <a:srgbClr val="000000"/>
                </a:solidFill>
                <a:latin typeface="Courier New"/>
                <a:cs typeface="Courier New"/>
              </a:rPr>
              <a:t>)</a:t>
            </a:r>
          </a:p>
          <a:p>
            <a:r>
              <a:rPr lang="en-US" sz="1800">
                <a:solidFill>
                  <a:srgbClr val="000000"/>
                </a:solidFill>
                <a:latin typeface="Courier New"/>
                <a:cs typeface="Courier New"/>
              </a:rPr>
              <a:t>{</a:t>
            </a:r>
          </a:p>
          <a:p>
            <a:r>
              <a:rPr lang="en-US" sz="1800">
                <a:solidFill>
                  <a:srgbClr val="000000"/>
                </a:solidFill>
                <a:latin typeface="Courier New"/>
                <a:cs typeface="Courier New"/>
              </a:rPr>
              <a:t>    __</a:t>
            </a:r>
            <a:r>
              <a:rPr lang="en-US" sz="1800" err="1">
                <a:solidFill>
                  <a:srgbClr val="000000"/>
                </a:solidFill>
                <a:latin typeface="Courier New"/>
                <a:cs typeface="Courier New"/>
              </a:rPr>
              <a:t>real_free</a:t>
            </a:r>
            <a:r>
              <a:rPr lang="en-US" sz="1800">
                <a:solidFill>
                  <a:srgbClr val="000000"/>
                </a:solidFill>
                <a:latin typeface="Courier New"/>
                <a:cs typeface="Courier New"/>
              </a:rPr>
              <a:t>(</a:t>
            </a:r>
            <a:r>
              <a:rPr lang="en-US" sz="1800" err="1">
                <a:solidFill>
                  <a:srgbClr val="000000"/>
                </a:solidFill>
                <a:latin typeface="Courier New"/>
                <a:cs typeface="Courier New"/>
              </a:rPr>
              <a:t>ptr</a:t>
            </a:r>
            <a:r>
              <a:rPr lang="en-US" sz="1800">
                <a:solidFill>
                  <a:srgbClr val="000000"/>
                </a:solidFill>
                <a:latin typeface="Courier New"/>
                <a:cs typeface="Courier New"/>
              </a:rPr>
              <a:t>); </a:t>
            </a:r>
            <a:r>
              <a:rPr lang="en-US" sz="1800">
                <a:solidFill>
                  <a:srgbClr val="CB2418"/>
                </a:solidFill>
                <a:latin typeface="Courier New"/>
                <a:cs typeface="Courier New"/>
              </a:rPr>
              <a:t>/* Call </a:t>
            </a:r>
            <a:r>
              <a:rPr lang="en-US" sz="1800" err="1">
                <a:solidFill>
                  <a:srgbClr val="CB2418"/>
                </a:solidFill>
                <a:latin typeface="Courier New"/>
                <a:cs typeface="Courier New"/>
              </a:rPr>
              <a:t>libc</a:t>
            </a:r>
            <a:r>
              <a:rPr lang="en-US" sz="1800">
                <a:solidFill>
                  <a:srgbClr val="CB2418"/>
                </a:solidFill>
                <a:latin typeface="Courier New"/>
                <a:cs typeface="Courier New"/>
              </a:rPr>
              <a:t> free */</a:t>
            </a:r>
            <a:endParaRPr lang="en-US" sz="1800">
              <a:solidFill>
                <a:srgbClr val="000000"/>
              </a:solidFill>
              <a:latin typeface="Courier New"/>
              <a:cs typeface="Courier New"/>
            </a:endParaRPr>
          </a:p>
          <a:p>
            <a:r>
              <a:rPr lang="en-US" sz="1800">
                <a:solidFill>
                  <a:srgbClr val="000000"/>
                </a:solidFill>
                <a:latin typeface="Courier New"/>
                <a:cs typeface="Courier New"/>
              </a:rPr>
              <a:t>    </a:t>
            </a:r>
            <a:r>
              <a:rPr lang="en-US" sz="1800" err="1">
                <a:solidFill>
                  <a:srgbClr val="000000"/>
                </a:solidFill>
                <a:latin typeface="Courier New"/>
                <a:cs typeface="Courier New"/>
              </a:rPr>
              <a:t>printf</a:t>
            </a:r>
            <a:r>
              <a:rPr lang="en-US" sz="1800">
                <a:solidFill>
                  <a:srgbClr val="000000"/>
                </a:solidFill>
                <a:latin typeface="Courier New"/>
                <a:cs typeface="Courier New"/>
              </a:rPr>
              <a:t>(</a:t>
            </a:r>
            <a:r>
              <a:rPr lang="en-US" sz="1800">
                <a:solidFill>
                  <a:srgbClr val="9D206F"/>
                </a:solidFill>
                <a:latin typeface="Courier New"/>
                <a:cs typeface="Courier New"/>
              </a:rPr>
              <a:t>"free(%p)\n"</a:t>
            </a:r>
            <a:r>
              <a:rPr lang="en-US" sz="1800">
                <a:solidFill>
                  <a:srgbClr val="000000"/>
                </a:solidFill>
                <a:latin typeface="Courier New"/>
                <a:cs typeface="Courier New"/>
              </a:rPr>
              <a:t>, </a:t>
            </a:r>
            <a:r>
              <a:rPr lang="en-US" sz="1800" err="1">
                <a:solidFill>
                  <a:srgbClr val="000000"/>
                </a:solidFill>
                <a:latin typeface="Courier New"/>
                <a:cs typeface="Courier New"/>
              </a:rPr>
              <a:t>ptr</a:t>
            </a:r>
            <a:r>
              <a:rPr lang="en-US" sz="1800">
                <a:solidFill>
                  <a:srgbClr val="000000"/>
                </a:solidFill>
                <a:latin typeface="Courier New"/>
                <a:cs typeface="Courier New"/>
              </a:rPr>
              <a:t>);</a:t>
            </a:r>
          </a:p>
          <a:p>
            <a:r>
              <a:rPr lang="en-US" sz="1800">
                <a:solidFill>
                  <a:srgbClr val="000000"/>
                </a:solidFill>
                <a:latin typeface="Courier New"/>
                <a:cs typeface="Courier New"/>
              </a:rPr>
              <a:t>}</a:t>
            </a:r>
          </a:p>
          <a:p>
            <a:r>
              <a:rPr lang="en-US" sz="1800">
                <a:solidFill>
                  <a:srgbClr val="926492"/>
                </a:solidFill>
                <a:latin typeface="Courier New"/>
                <a:cs typeface="Courier New"/>
              </a:rPr>
              <a:t>#</a:t>
            </a:r>
            <a:r>
              <a:rPr lang="en-US" sz="1800" err="1">
                <a:solidFill>
                  <a:srgbClr val="926492"/>
                </a:solidFill>
                <a:latin typeface="Courier New"/>
                <a:cs typeface="Courier New"/>
              </a:rPr>
              <a:t>endif</a:t>
            </a:r>
            <a:endParaRPr lang="en-US" sz="1800">
              <a:latin typeface="Courier New"/>
              <a:cs typeface="Courier New"/>
            </a:endParaRPr>
          </a:p>
        </p:txBody>
      </p:sp>
      <p:sp>
        <p:nvSpPr>
          <p:cNvPr id="5" name="TextBox 4"/>
          <p:cNvSpPr txBox="1"/>
          <p:nvPr/>
        </p:nvSpPr>
        <p:spPr>
          <a:xfrm>
            <a:off x="7345514" y="6336268"/>
            <a:ext cx="1569886" cy="369332"/>
          </a:xfrm>
          <a:prstGeom prst="rect">
            <a:avLst/>
          </a:prstGeom>
          <a:noFill/>
        </p:spPr>
        <p:txBody>
          <a:bodyPr wrap="none" rtlCol="0">
            <a:spAutoFit/>
          </a:bodyPr>
          <a:lstStyle/>
          <a:p>
            <a:r>
              <a:rPr lang="en-US" sz="1800" err="1">
                <a:solidFill>
                  <a:srgbClr val="7F7F7F"/>
                </a:solidFill>
                <a:latin typeface="Courier New"/>
                <a:cs typeface="Courier New"/>
              </a:rPr>
              <a:t>mymalloc.c</a:t>
            </a:r>
            <a:endParaRPr lang="en-US" sz="1800">
              <a:solidFill>
                <a:srgbClr val="7F7F7F"/>
              </a:solidFill>
              <a:latin typeface="Courier New"/>
              <a:cs typeface="Courier New"/>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Link-time </a:t>
            </a:r>
            <a:r>
              <a:rPr lang="en-US" err="1"/>
              <a:t>Interpositioning</a:t>
            </a:r>
            <a:endParaRPr lang="en-US"/>
          </a:p>
        </p:txBody>
      </p:sp>
      <p:sp>
        <p:nvSpPr>
          <p:cNvPr id="3" name="Content Placeholder 2"/>
          <p:cNvSpPr>
            <a:spLocks noGrp="1"/>
          </p:cNvSpPr>
          <p:nvPr>
            <p:ph idx="1"/>
          </p:nvPr>
        </p:nvSpPr>
        <p:spPr>
          <a:xfrm>
            <a:off x="152401" y="4191000"/>
            <a:ext cx="8305799" cy="2438400"/>
          </a:xfrm>
        </p:spPr>
        <p:txBody>
          <a:bodyPr/>
          <a:lstStyle/>
          <a:p>
            <a:r>
              <a:rPr lang="en-US"/>
              <a:t>The “</a:t>
            </a:r>
            <a:r>
              <a:rPr lang="en-US">
                <a:latin typeface="Courier New" pitchFamily="49" charset="0"/>
                <a:cs typeface="Courier New" pitchFamily="49" charset="0"/>
              </a:rPr>
              <a:t>-</a:t>
            </a:r>
            <a:r>
              <a:rPr lang="en-US" err="1">
                <a:latin typeface="Courier New" pitchFamily="49" charset="0"/>
                <a:cs typeface="Courier New" pitchFamily="49" charset="0"/>
              </a:rPr>
              <a:t>Wl</a:t>
            </a:r>
            <a:r>
              <a:rPr lang="en-US"/>
              <a:t>” flag passes argument to linker, replacing each comma with a space. </a:t>
            </a:r>
          </a:p>
          <a:p>
            <a:r>
              <a:rPr lang="en-US"/>
              <a:t>The  “</a:t>
            </a:r>
            <a:r>
              <a:rPr lang="en-US">
                <a:latin typeface="Courier New"/>
                <a:cs typeface="Courier New"/>
              </a:rPr>
              <a:t>--</a:t>
            </a:r>
            <a:r>
              <a:rPr lang="en-US" err="1">
                <a:latin typeface="Courier New"/>
                <a:cs typeface="Courier New"/>
              </a:rPr>
              <a:t>wrap,malloc</a:t>
            </a:r>
            <a:r>
              <a:rPr lang="en-US"/>
              <a:t> ”</a:t>
            </a:r>
            <a:r>
              <a:rPr lang="en-US">
                <a:latin typeface="Courier New"/>
                <a:cs typeface="Courier New"/>
              </a:rPr>
              <a:t> </a:t>
            </a:r>
            <a:r>
              <a:rPr lang="en-US" err="1">
                <a:latin typeface="Courier New"/>
                <a:cs typeface="Courier New"/>
              </a:rPr>
              <a:t>arg</a:t>
            </a:r>
            <a:r>
              <a:rPr lang="en-US">
                <a:latin typeface="Courier New"/>
                <a:cs typeface="Courier New"/>
              </a:rPr>
              <a:t> </a:t>
            </a:r>
            <a:r>
              <a:rPr lang="en-US"/>
              <a:t>instructs linker to resolve references in a special way:</a:t>
            </a:r>
          </a:p>
          <a:p>
            <a:pPr lvl="1"/>
            <a:r>
              <a:rPr lang="en-US"/>
              <a:t>Refs to </a:t>
            </a:r>
            <a:r>
              <a:rPr lang="en-US" err="1">
                <a:latin typeface="Courier New"/>
                <a:cs typeface="Courier New"/>
              </a:rPr>
              <a:t>malloc</a:t>
            </a:r>
            <a:r>
              <a:rPr lang="en-US"/>
              <a:t> should be resolved as </a:t>
            </a:r>
            <a:r>
              <a:rPr lang="en-US">
                <a:latin typeface="Courier New"/>
                <a:cs typeface="Courier New"/>
              </a:rPr>
              <a:t>__</a:t>
            </a:r>
            <a:r>
              <a:rPr lang="en-US" err="1">
                <a:latin typeface="Courier New"/>
                <a:cs typeface="Courier New"/>
              </a:rPr>
              <a:t>wrap_malloc</a:t>
            </a:r>
            <a:endParaRPr lang="en-US">
              <a:latin typeface="Courier New"/>
              <a:cs typeface="Courier New"/>
            </a:endParaRPr>
          </a:p>
          <a:p>
            <a:pPr lvl="1"/>
            <a:r>
              <a:rPr lang="en-US">
                <a:latin typeface="Calibri"/>
                <a:cs typeface="Calibri"/>
              </a:rPr>
              <a:t>Refs to </a:t>
            </a:r>
            <a:r>
              <a:rPr lang="en-US">
                <a:cs typeface="Courier New"/>
              </a:rPr>
              <a:t> </a:t>
            </a:r>
            <a:r>
              <a:rPr lang="en-US"/>
              <a:t> </a:t>
            </a:r>
            <a:r>
              <a:rPr lang="en-US">
                <a:latin typeface="Courier New"/>
                <a:cs typeface="Courier New"/>
              </a:rPr>
              <a:t>__</a:t>
            </a:r>
            <a:r>
              <a:rPr lang="en-US" err="1">
                <a:latin typeface="Courier New"/>
                <a:cs typeface="Courier New"/>
              </a:rPr>
              <a:t>real_malloc</a:t>
            </a:r>
            <a:r>
              <a:rPr lang="en-US"/>
              <a:t> should be resolved as </a:t>
            </a:r>
            <a:r>
              <a:rPr lang="en-US" err="1">
                <a:latin typeface="Courier New"/>
                <a:cs typeface="Courier New"/>
              </a:rPr>
              <a:t>malloc</a:t>
            </a:r>
            <a:endParaRPr lang="en-US"/>
          </a:p>
        </p:txBody>
      </p:sp>
      <p:sp>
        <p:nvSpPr>
          <p:cNvPr id="6" name="Rectangle 5"/>
          <p:cNvSpPr/>
          <p:nvPr/>
        </p:nvSpPr>
        <p:spPr>
          <a:xfrm>
            <a:off x="357018" y="1300877"/>
            <a:ext cx="8710782" cy="2862323"/>
          </a:xfrm>
          <a:prstGeom prst="rect">
            <a:avLst/>
          </a:prstGeom>
          <a:solidFill>
            <a:srgbClr val="E6E6E6"/>
          </a:solidFill>
          <a:ln w="28575" cap="flat" cmpd="sng" algn="ctr">
            <a:solidFill>
              <a:schemeClr val="tx1"/>
            </a:solidFill>
            <a:prstDash val="solid"/>
            <a:round/>
            <a:headEnd type="none" w="med" len="med"/>
            <a:tailEnd type="none" w="med" len="med"/>
          </a:ln>
        </p:spPr>
        <p:txBody>
          <a:bodyPr wrap="square">
            <a:spAutoFit/>
          </a:bodyPr>
          <a:lstStyle/>
          <a:p>
            <a:r>
              <a:rPr lang="en-US" sz="1800" err="1">
                <a:latin typeface="Courier New"/>
                <a:cs typeface="Courier New"/>
              </a:rPr>
              <a:t>linux</a:t>
            </a:r>
            <a:r>
              <a:rPr lang="en-US" sz="1800">
                <a:latin typeface="Courier New"/>
                <a:cs typeface="Courier New"/>
              </a:rPr>
              <a:t>&gt; make </a:t>
            </a:r>
            <a:r>
              <a:rPr lang="en-US" sz="1800" err="1">
                <a:latin typeface="Courier New"/>
                <a:cs typeface="Courier New"/>
              </a:rPr>
              <a:t>intl</a:t>
            </a:r>
            <a:endParaRPr lang="en-US" sz="1800" b="0">
              <a:latin typeface="Courier New"/>
              <a:cs typeface="Courier New"/>
            </a:endParaRPr>
          </a:p>
          <a:p>
            <a:r>
              <a:rPr lang="en-US" sz="1800" b="0" err="1">
                <a:latin typeface="Courier New"/>
                <a:cs typeface="Courier New"/>
              </a:rPr>
              <a:t>gcc</a:t>
            </a:r>
            <a:r>
              <a:rPr lang="en-US" sz="1800" b="0">
                <a:latin typeface="Courier New"/>
                <a:cs typeface="Courier New"/>
              </a:rPr>
              <a:t> -Wall -DLINKTIME -c </a:t>
            </a:r>
            <a:r>
              <a:rPr lang="en-US" sz="1800" b="0" err="1">
                <a:latin typeface="Courier New"/>
                <a:cs typeface="Courier New"/>
              </a:rPr>
              <a:t>mymalloc.c</a:t>
            </a:r>
            <a:endParaRPr lang="en-US" sz="1800" b="0">
              <a:latin typeface="Courier New"/>
              <a:cs typeface="Courier New"/>
            </a:endParaRPr>
          </a:p>
          <a:p>
            <a:r>
              <a:rPr lang="en-US" sz="1800" b="0" err="1">
                <a:latin typeface="Courier New"/>
                <a:cs typeface="Courier New"/>
              </a:rPr>
              <a:t>gcc</a:t>
            </a:r>
            <a:r>
              <a:rPr lang="en-US" sz="1800" b="0">
                <a:latin typeface="Courier New"/>
                <a:cs typeface="Courier New"/>
              </a:rPr>
              <a:t> -Wall -c </a:t>
            </a:r>
            <a:r>
              <a:rPr lang="en-US" sz="1800" b="0" err="1">
                <a:latin typeface="Courier New"/>
                <a:cs typeface="Courier New"/>
              </a:rPr>
              <a:t>int.c</a:t>
            </a:r>
            <a:endParaRPr lang="en-US" sz="1800" b="0">
              <a:latin typeface="Courier New"/>
              <a:cs typeface="Courier New"/>
            </a:endParaRPr>
          </a:p>
          <a:p>
            <a:r>
              <a:rPr lang="en-US" sz="1800" b="0" err="1">
                <a:latin typeface="Courier New"/>
                <a:cs typeface="Courier New"/>
              </a:rPr>
              <a:t>gcc</a:t>
            </a:r>
            <a:r>
              <a:rPr lang="en-US" sz="1800" b="0">
                <a:latin typeface="Courier New"/>
                <a:cs typeface="Courier New"/>
              </a:rPr>
              <a:t> -Wall -</a:t>
            </a:r>
            <a:r>
              <a:rPr lang="en-US" sz="1800" b="0" err="1">
                <a:latin typeface="Courier New"/>
                <a:cs typeface="Courier New"/>
              </a:rPr>
              <a:t>Wl</a:t>
            </a:r>
            <a:r>
              <a:rPr lang="en-US" sz="1800" b="0">
                <a:latin typeface="Courier New"/>
                <a:cs typeface="Courier New"/>
              </a:rPr>
              <a:t>,--</a:t>
            </a:r>
            <a:r>
              <a:rPr lang="en-US" sz="1800" b="0" err="1">
                <a:latin typeface="Courier New"/>
                <a:cs typeface="Courier New"/>
              </a:rPr>
              <a:t>wrap,malloc</a:t>
            </a:r>
            <a:r>
              <a:rPr lang="en-US" sz="1800" b="0">
                <a:latin typeface="Courier New"/>
                <a:cs typeface="Courier New"/>
              </a:rPr>
              <a:t> -</a:t>
            </a:r>
            <a:r>
              <a:rPr lang="en-US" sz="1800" b="0" err="1">
                <a:latin typeface="Courier New"/>
                <a:cs typeface="Courier New"/>
              </a:rPr>
              <a:t>Wl</a:t>
            </a:r>
            <a:r>
              <a:rPr lang="en-US" sz="1800" b="0">
                <a:latin typeface="Courier New"/>
                <a:cs typeface="Courier New"/>
              </a:rPr>
              <a:t>,--</a:t>
            </a:r>
            <a:r>
              <a:rPr lang="en-US" sz="1800" b="0" err="1">
                <a:latin typeface="Courier New"/>
                <a:cs typeface="Courier New"/>
              </a:rPr>
              <a:t>wrap,free</a:t>
            </a:r>
            <a:r>
              <a:rPr lang="en-US" sz="1800" b="0">
                <a:latin typeface="Courier New"/>
                <a:cs typeface="Courier New"/>
              </a:rPr>
              <a:t> -o </a:t>
            </a:r>
            <a:r>
              <a:rPr lang="en-US" sz="1800" b="0" err="1">
                <a:latin typeface="Courier New"/>
                <a:cs typeface="Courier New"/>
              </a:rPr>
              <a:t>intl</a:t>
            </a:r>
            <a:r>
              <a:rPr lang="en-US" sz="1800" b="0">
                <a:latin typeface="Courier New"/>
                <a:cs typeface="Courier New"/>
              </a:rPr>
              <a:t> \</a:t>
            </a:r>
          </a:p>
          <a:p>
            <a:r>
              <a:rPr lang="en-US" sz="1800" b="0">
                <a:latin typeface="Courier New"/>
                <a:cs typeface="Courier New"/>
              </a:rPr>
              <a:t>    </a:t>
            </a:r>
            <a:r>
              <a:rPr lang="en-US" sz="1800" b="0" err="1">
                <a:latin typeface="Courier New"/>
                <a:cs typeface="Courier New"/>
              </a:rPr>
              <a:t>int.o</a:t>
            </a:r>
            <a:r>
              <a:rPr lang="en-US" sz="1800" b="0">
                <a:latin typeface="Courier New"/>
                <a:cs typeface="Courier New"/>
              </a:rPr>
              <a:t> </a:t>
            </a:r>
            <a:r>
              <a:rPr lang="en-US" sz="1800" b="0" err="1">
                <a:latin typeface="Courier New"/>
                <a:cs typeface="Courier New"/>
              </a:rPr>
              <a:t>mymalloc.o</a:t>
            </a:r>
            <a:endParaRPr lang="en-US" sz="1800" b="0">
              <a:latin typeface="Courier New"/>
              <a:cs typeface="Courier New"/>
            </a:endParaRPr>
          </a:p>
          <a:p>
            <a:r>
              <a:rPr lang="en-US" sz="1800" err="1">
                <a:latin typeface="Courier New"/>
                <a:cs typeface="Courier New"/>
              </a:rPr>
              <a:t>linux</a:t>
            </a:r>
            <a:r>
              <a:rPr lang="en-US" sz="1800">
                <a:latin typeface="Courier New"/>
                <a:cs typeface="Courier New"/>
              </a:rPr>
              <a:t>&gt; make </a:t>
            </a:r>
            <a:r>
              <a:rPr lang="en-US" sz="1800" err="1">
                <a:latin typeface="Courier New"/>
                <a:cs typeface="Courier New"/>
              </a:rPr>
              <a:t>runl</a:t>
            </a:r>
            <a:endParaRPr lang="en-US" sz="1800" b="0">
              <a:latin typeface="Courier New"/>
              <a:cs typeface="Courier New"/>
            </a:endParaRPr>
          </a:p>
          <a:p>
            <a:r>
              <a:rPr lang="en-US" sz="1800" b="0">
                <a:latin typeface="Courier New"/>
                <a:cs typeface="Courier New"/>
              </a:rPr>
              <a:t>./</a:t>
            </a:r>
            <a:r>
              <a:rPr lang="en-US" sz="1800" b="0" err="1">
                <a:latin typeface="Courier New"/>
                <a:cs typeface="Courier New"/>
              </a:rPr>
              <a:t>intl</a:t>
            </a:r>
            <a:r>
              <a:rPr lang="en-US" sz="1800" b="0">
                <a:latin typeface="Courier New"/>
                <a:cs typeface="Courier New"/>
              </a:rPr>
              <a:t> 10 100 1000</a:t>
            </a:r>
          </a:p>
          <a:p>
            <a:r>
              <a:rPr lang="fi-FI" sz="1800" b="0">
                <a:latin typeface="Courier New"/>
                <a:cs typeface="Courier New"/>
              </a:rPr>
              <a:t>malloc(10) = 0x91a010</a:t>
            </a:r>
          </a:p>
          <a:p>
            <a:r>
              <a:rPr lang="en-US" sz="1800" b="0">
                <a:latin typeface="Courier New"/>
                <a:cs typeface="Courier New"/>
              </a:rPr>
              <a:t>free(0x91a010)</a:t>
            </a:r>
          </a:p>
          <a:p>
            <a:r>
              <a:rPr lang="en-US" sz="1800">
                <a:latin typeface="Courier New"/>
                <a:cs typeface="Courier New"/>
              </a:rPr>
              <a:t>. . . </a:t>
            </a:r>
          </a:p>
        </p:txBody>
      </p:sp>
      <p:sp>
        <p:nvSpPr>
          <p:cNvPr id="5" name="TextBox 4"/>
          <p:cNvSpPr txBox="1"/>
          <p:nvPr/>
        </p:nvSpPr>
        <p:spPr>
          <a:xfrm>
            <a:off x="5645780" y="1346760"/>
            <a:ext cx="3406514" cy="646331"/>
          </a:xfrm>
          <a:prstGeom prst="rect">
            <a:avLst/>
          </a:prstGeom>
          <a:solidFill>
            <a:srgbClr val="D5F1CF"/>
          </a:solidFill>
          <a:ln>
            <a:solidFill>
              <a:schemeClr val="tx1"/>
            </a:solidFill>
          </a:ln>
        </p:spPr>
        <p:txBody>
          <a:bodyPr wrap="none" rtlCol="0">
            <a:spAutoFit/>
          </a:bodyPr>
          <a:lstStyle/>
          <a:p>
            <a:r>
              <a:rPr lang="en-US" sz="1800">
                <a:solidFill>
                  <a:srgbClr val="C00000"/>
                </a:solidFill>
                <a:latin typeface="Calibri" pitchFamily="34" charset="0"/>
              </a:rPr>
              <a:t>Search for </a:t>
            </a:r>
            <a:r>
              <a:rPr lang="en-US" sz="1800">
                <a:solidFill>
                  <a:srgbClr val="C00000"/>
                </a:solidFill>
                <a:latin typeface="Courier New"/>
                <a:cs typeface="Courier New"/>
              </a:rPr>
              <a:t>&lt;</a:t>
            </a:r>
            <a:r>
              <a:rPr lang="en-US" sz="1800" err="1">
                <a:solidFill>
                  <a:srgbClr val="C00000"/>
                </a:solidFill>
                <a:latin typeface="Courier New"/>
                <a:cs typeface="Courier New"/>
              </a:rPr>
              <a:t>malloc.h</a:t>
            </a:r>
            <a:r>
              <a:rPr lang="en-US" sz="1800">
                <a:solidFill>
                  <a:srgbClr val="C00000"/>
                </a:solidFill>
                <a:latin typeface="Courier New"/>
                <a:cs typeface="Courier New"/>
              </a:rPr>
              <a:t>&gt;</a:t>
            </a:r>
            <a:r>
              <a:rPr lang="en-US" sz="1800">
                <a:solidFill>
                  <a:srgbClr val="C00000"/>
                </a:solidFill>
                <a:latin typeface="Calibri" pitchFamily="34" charset="0"/>
              </a:rPr>
              <a:t> leads to</a:t>
            </a:r>
          </a:p>
          <a:p>
            <a:r>
              <a:rPr lang="en-US" sz="1800">
                <a:solidFill>
                  <a:srgbClr val="C00000"/>
                </a:solidFill>
                <a:latin typeface="Courier New"/>
                <a:cs typeface="Courier New"/>
              </a:rPr>
              <a:t>/</a:t>
            </a:r>
            <a:r>
              <a:rPr lang="en-US" sz="1800" err="1">
                <a:solidFill>
                  <a:srgbClr val="C00000"/>
                </a:solidFill>
                <a:latin typeface="Courier New"/>
                <a:cs typeface="Courier New"/>
              </a:rPr>
              <a:t>usr</a:t>
            </a:r>
            <a:r>
              <a:rPr lang="en-US" sz="1800">
                <a:solidFill>
                  <a:srgbClr val="C00000"/>
                </a:solidFill>
                <a:latin typeface="Courier New"/>
                <a:cs typeface="Courier New"/>
              </a:rPr>
              <a:t>/include/</a:t>
            </a:r>
            <a:r>
              <a:rPr lang="en-US" sz="1800" err="1">
                <a:solidFill>
                  <a:srgbClr val="C00000"/>
                </a:solidFill>
                <a:latin typeface="Courier New"/>
                <a:cs typeface="Courier New"/>
              </a:rPr>
              <a:t>malloc.h</a:t>
            </a:r>
            <a:endParaRPr lang="en-US" sz="1800">
              <a:solidFill>
                <a:srgbClr val="C00000"/>
              </a:solidFill>
              <a:latin typeface="Courier New"/>
              <a:cs typeface="Courier New"/>
            </a:endParaRPr>
          </a:p>
        </p:txBody>
      </p:sp>
      <p:cxnSp>
        <p:nvCxnSpPr>
          <p:cNvPr id="7" name="Straight Arrow Connector 6"/>
          <p:cNvCxnSpPr/>
          <p:nvPr/>
        </p:nvCxnSpPr>
        <p:spPr bwMode="auto">
          <a:xfrm flipV="1">
            <a:off x="3048000" y="1981200"/>
            <a:ext cx="2597780" cy="112932"/>
          </a:xfrm>
          <a:prstGeom prst="straightConnector1">
            <a:avLst/>
          </a:prstGeom>
          <a:noFill/>
          <a:ln w="25400" cap="flat" cmpd="sng" algn="ctr">
            <a:solidFill>
              <a:srgbClr val="008000"/>
            </a:solidFill>
            <a:prstDash val="solid"/>
            <a:round/>
            <a:headEnd type="none" w="med" len="med"/>
            <a:tailEnd type="arrow"/>
          </a:ln>
          <a:effectLst/>
        </p:spPr>
      </p:cxnSp>
      <p:cxnSp>
        <p:nvCxnSpPr>
          <p:cNvPr id="10" name="Straight Arrow Connector 9"/>
          <p:cNvCxnSpPr/>
          <p:nvPr/>
        </p:nvCxnSpPr>
        <p:spPr bwMode="auto">
          <a:xfrm flipV="1">
            <a:off x="3048000" y="1524000"/>
            <a:ext cx="2597780" cy="112932"/>
          </a:xfrm>
          <a:prstGeom prst="straightConnector1">
            <a:avLst/>
          </a:prstGeom>
          <a:noFill/>
          <a:ln w="25400" cap="flat" cmpd="sng" algn="ctr">
            <a:solidFill>
              <a:srgbClr val="008000"/>
            </a:solidFill>
            <a:prstDash val="solid"/>
            <a:round/>
            <a:headEnd type="none" w="med" len="med"/>
            <a:tailEnd type="arrow"/>
          </a:ln>
          <a:effectLst/>
        </p:spPr>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399" y="914400"/>
            <a:ext cx="8915401" cy="5262980"/>
          </a:xfrm>
          <a:prstGeom prst="rect">
            <a:avLst/>
          </a:prstGeom>
          <a:solidFill>
            <a:srgbClr val="F7F5CD"/>
          </a:solidFill>
          <a:ln w="28575" cap="flat" cmpd="sng" algn="ctr">
            <a:solidFill>
              <a:schemeClr val="tx1"/>
            </a:solidFill>
            <a:prstDash val="solid"/>
            <a:round/>
            <a:headEnd type="none" w="med" len="med"/>
            <a:tailEnd type="none" w="med" len="med"/>
          </a:ln>
        </p:spPr>
        <p:txBody>
          <a:bodyPr wrap="square">
            <a:spAutoFit/>
          </a:bodyPr>
          <a:lstStyle/>
          <a:p>
            <a:r>
              <a:rPr lang="en-US" sz="1600">
                <a:solidFill>
                  <a:srgbClr val="926492"/>
                </a:solidFill>
                <a:latin typeface="Courier New"/>
                <a:cs typeface="Courier New"/>
              </a:rPr>
              <a:t>#</a:t>
            </a:r>
            <a:r>
              <a:rPr lang="en-US" sz="1600" err="1">
                <a:solidFill>
                  <a:srgbClr val="926492"/>
                </a:solidFill>
                <a:latin typeface="Courier New"/>
                <a:cs typeface="Courier New"/>
              </a:rPr>
              <a:t>ifdef</a:t>
            </a:r>
            <a:r>
              <a:rPr lang="en-US" sz="1600">
                <a:solidFill>
                  <a:srgbClr val="000000"/>
                </a:solidFill>
                <a:latin typeface="Courier New"/>
                <a:cs typeface="Courier New"/>
              </a:rPr>
              <a:t> RUNTIME</a:t>
            </a:r>
          </a:p>
          <a:p>
            <a:r>
              <a:rPr lang="en-US" sz="1600">
                <a:solidFill>
                  <a:srgbClr val="926492"/>
                </a:solidFill>
                <a:latin typeface="Courier New"/>
                <a:cs typeface="Courier New"/>
              </a:rPr>
              <a:t>#define</a:t>
            </a:r>
            <a:r>
              <a:rPr lang="en-US" sz="1600">
                <a:solidFill>
                  <a:srgbClr val="000000"/>
                </a:solidFill>
                <a:latin typeface="Courier New"/>
                <a:cs typeface="Courier New"/>
              </a:rPr>
              <a:t> </a:t>
            </a:r>
            <a:r>
              <a:rPr lang="en-US" sz="1600">
                <a:solidFill>
                  <a:srgbClr val="C1651C"/>
                </a:solidFill>
                <a:latin typeface="Courier New"/>
                <a:cs typeface="Courier New"/>
              </a:rPr>
              <a:t>_GNU_SOURCE</a:t>
            </a:r>
            <a:endParaRPr lang="en-US" sz="1600">
              <a:solidFill>
                <a:srgbClr val="000000"/>
              </a:solidFill>
              <a:latin typeface="Courier New"/>
              <a:cs typeface="Courier New"/>
            </a:endParaRPr>
          </a:p>
          <a:p>
            <a:r>
              <a:rPr lang="en-US" sz="1600">
                <a:solidFill>
                  <a:srgbClr val="926492"/>
                </a:solidFill>
                <a:latin typeface="Courier New"/>
                <a:cs typeface="Courier New"/>
              </a:rPr>
              <a:t>#include</a:t>
            </a:r>
            <a:r>
              <a:rPr lang="en-US" sz="1600">
                <a:solidFill>
                  <a:srgbClr val="000000"/>
                </a:solidFill>
                <a:latin typeface="Courier New"/>
                <a:cs typeface="Courier New"/>
              </a:rPr>
              <a:t> </a:t>
            </a:r>
            <a:r>
              <a:rPr lang="en-US" sz="1600">
                <a:solidFill>
                  <a:srgbClr val="9D206F"/>
                </a:solidFill>
                <a:latin typeface="Courier New"/>
                <a:cs typeface="Courier New"/>
              </a:rPr>
              <a:t>&lt;</a:t>
            </a:r>
            <a:r>
              <a:rPr lang="en-US" sz="1600" err="1">
                <a:solidFill>
                  <a:srgbClr val="9D206F"/>
                </a:solidFill>
                <a:latin typeface="Courier New"/>
                <a:cs typeface="Courier New"/>
              </a:rPr>
              <a:t>stdio.h</a:t>
            </a:r>
            <a:r>
              <a:rPr lang="en-US" sz="1600">
                <a:solidFill>
                  <a:srgbClr val="9D206F"/>
                </a:solidFill>
                <a:latin typeface="Courier New"/>
                <a:cs typeface="Courier New"/>
              </a:rPr>
              <a:t>&gt;</a:t>
            </a:r>
            <a:endParaRPr lang="en-US" sz="1600">
              <a:solidFill>
                <a:srgbClr val="000000"/>
              </a:solidFill>
              <a:latin typeface="Courier New"/>
              <a:cs typeface="Courier New"/>
            </a:endParaRPr>
          </a:p>
          <a:p>
            <a:r>
              <a:rPr lang="en-US" sz="1600">
                <a:solidFill>
                  <a:srgbClr val="926492"/>
                </a:solidFill>
                <a:latin typeface="Courier New"/>
                <a:cs typeface="Courier New"/>
              </a:rPr>
              <a:t>#include</a:t>
            </a:r>
            <a:r>
              <a:rPr lang="en-US" sz="1600">
                <a:solidFill>
                  <a:srgbClr val="000000"/>
                </a:solidFill>
                <a:latin typeface="Courier New"/>
                <a:cs typeface="Courier New"/>
              </a:rPr>
              <a:t> </a:t>
            </a:r>
            <a:r>
              <a:rPr lang="en-US" sz="1600">
                <a:solidFill>
                  <a:srgbClr val="9D206F"/>
                </a:solidFill>
                <a:latin typeface="Courier New"/>
                <a:cs typeface="Courier New"/>
              </a:rPr>
              <a:t>&lt;</a:t>
            </a:r>
            <a:r>
              <a:rPr lang="en-US" sz="1600" err="1">
                <a:solidFill>
                  <a:srgbClr val="9D206F"/>
                </a:solidFill>
                <a:latin typeface="Courier New"/>
                <a:cs typeface="Courier New"/>
              </a:rPr>
              <a:t>stdlib.h</a:t>
            </a:r>
            <a:r>
              <a:rPr lang="en-US" sz="1600">
                <a:solidFill>
                  <a:srgbClr val="9D206F"/>
                </a:solidFill>
                <a:latin typeface="Courier New"/>
                <a:cs typeface="Courier New"/>
              </a:rPr>
              <a:t>&gt;</a:t>
            </a:r>
            <a:endParaRPr lang="en-US" sz="1600">
              <a:solidFill>
                <a:srgbClr val="000000"/>
              </a:solidFill>
              <a:latin typeface="Courier New"/>
              <a:cs typeface="Courier New"/>
            </a:endParaRPr>
          </a:p>
          <a:p>
            <a:r>
              <a:rPr lang="en-US" sz="1600">
                <a:solidFill>
                  <a:srgbClr val="926492"/>
                </a:solidFill>
                <a:latin typeface="Courier New"/>
                <a:cs typeface="Courier New"/>
              </a:rPr>
              <a:t>#include</a:t>
            </a:r>
            <a:r>
              <a:rPr lang="en-US" sz="1600">
                <a:solidFill>
                  <a:srgbClr val="000000"/>
                </a:solidFill>
                <a:latin typeface="Courier New"/>
                <a:cs typeface="Courier New"/>
              </a:rPr>
              <a:t> </a:t>
            </a:r>
            <a:r>
              <a:rPr lang="en-US" sz="1600">
                <a:solidFill>
                  <a:srgbClr val="9D206F"/>
                </a:solidFill>
                <a:latin typeface="Courier New"/>
                <a:cs typeface="Courier New"/>
              </a:rPr>
              <a:t>&lt;</a:t>
            </a:r>
            <a:r>
              <a:rPr lang="en-US" sz="1600" err="1">
                <a:solidFill>
                  <a:srgbClr val="9D206F"/>
                </a:solidFill>
                <a:latin typeface="Courier New"/>
                <a:cs typeface="Courier New"/>
              </a:rPr>
              <a:t>dlfcn.h</a:t>
            </a:r>
            <a:r>
              <a:rPr lang="en-US" sz="1600">
                <a:solidFill>
                  <a:srgbClr val="9D206F"/>
                </a:solidFill>
                <a:latin typeface="Courier New"/>
                <a:cs typeface="Courier New"/>
              </a:rPr>
              <a:t>&gt;</a:t>
            </a:r>
            <a:endParaRPr lang="en-US" sz="1600">
              <a:solidFill>
                <a:srgbClr val="000000"/>
              </a:solidFill>
              <a:latin typeface="Courier New"/>
              <a:cs typeface="Courier New"/>
            </a:endParaRPr>
          </a:p>
          <a:p>
            <a:endParaRPr lang="en-US" sz="1600">
              <a:solidFill>
                <a:srgbClr val="000000"/>
              </a:solidFill>
              <a:latin typeface="Courier New"/>
              <a:cs typeface="Courier New"/>
            </a:endParaRPr>
          </a:p>
          <a:p>
            <a:r>
              <a:rPr lang="en-US" sz="1600">
                <a:solidFill>
                  <a:srgbClr val="CB2418"/>
                </a:solidFill>
                <a:latin typeface="Courier New"/>
                <a:cs typeface="Courier New"/>
              </a:rPr>
              <a:t>/* </a:t>
            </a:r>
            <a:r>
              <a:rPr lang="en-US" sz="1600" err="1">
                <a:solidFill>
                  <a:srgbClr val="CB2418"/>
                </a:solidFill>
                <a:latin typeface="Courier New"/>
                <a:cs typeface="Courier New"/>
              </a:rPr>
              <a:t>malloc</a:t>
            </a:r>
            <a:r>
              <a:rPr lang="en-US" sz="1600">
                <a:solidFill>
                  <a:srgbClr val="CB2418"/>
                </a:solidFill>
                <a:latin typeface="Courier New"/>
                <a:cs typeface="Courier New"/>
              </a:rPr>
              <a:t> wrapper function */</a:t>
            </a:r>
            <a:endParaRPr lang="en-US" sz="1600">
              <a:solidFill>
                <a:srgbClr val="000000"/>
              </a:solidFill>
              <a:latin typeface="Courier New"/>
              <a:cs typeface="Courier New"/>
            </a:endParaRPr>
          </a:p>
          <a:p>
            <a:r>
              <a:rPr lang="en-US" sz="1600">
                <a:solidFill>
                  <a:srgbClr val="2D961E"/>
                </a:solidFill>
                <a:latin typeface="Courier New"/>
                <a:cs typeface="Courier New"/>
              </a:rPr>
              <a:t>void</a:t>
            </a:r>
            <a:r>
              <a:rPr lang="en-US" sz="1600">
                <a:solidFill>
                  <a:srgbClr val="000000"/>
                </a:solidFill>
                <a:latin typeface="Courier New"/>
                <a:cs typeface="Courier New"/>
              </a:rPr>
              <a:t> *</a:t>
            </a:r>
            <a:r>
              <a:rPr lang="en-US" sz="1600" err="1">
                <a:solidFill>
                  <a:srgbClr val="4A00FF"/>
                </a:solidFill>
                <a:latin typeface="Courier New"/>
                <a:cs typeface="Courier New"/>
              </a:rPr>
              <a:t>malloc</a:t>
            </a:r>
            <a:r>
              <a:rPr lang="en-US" sz="1600">
                <a:solidFill>
                  <a:srgbClr val="000000"/>
                </a:solidFill>
                <a:latin typeface="Courier New"/>
                <a:cs typeface="Courier New"/>
              </a:rPr>
              <a:t>(</a:t>
            </a:r>
            <a:r>
              <a:rPr lang="en-US" sz="1600" err="1">
                <a:solidFill>
                  <a:srgbClr val="2D961E"/>
                </a:solidFill>
                <a:latin typeface="Courier New"/>
                <a:cs typeface="Courier New"/>
              </a:rPr>
              <a:t>size_t</a:t>
            </a:r>
            <a:r>
              <a:rPr lang="en-US" sz="1600">
                <a:solidFill>
                  <a:srgbClr val="000000"/>
                </a:solidFill>
                <a:latin typeface="Courier New"/>
                <a:cs typeface="Courier New"/>
              </a:rPr>
              <a:t> </a:t>
            </a:r>
            <a:r>
              <a:rPr lang="en-US" sz="1600">
                <a:solidFill>
                  <a:srgbClr val="C1651C"/>
                </a:solidFill>
                <a:latin typeface="Courier New"/>
                <a:cs typeface="Courier New"/>
              </a:rPr>
              <a:t>size</a:t>
            </a:r>
            <a:r>
              <a:rPr lang="en-US" sz="1600">
                <a:solidFill>
                  <a:srgbClr val="000000"/>
                </a:solidFill>
                <a:latin typeface="Courier New"/>
                <a:cs typeface="Courier New"/>
              </a:rPr>
              <a:t>)</a:t>
            </a:r>
          </a:p>
          <a:p>
            <a:r>
              <a:rPr lang="en-US" sz="1600">
                <a:solidFill>
                  <a:srgbClr val="000000"/>
                </a:solidFill>
                <a:latin typeface="Courier New"/>
                <a:cs typeface="Courier New"/>
              </a:rPr>
              <a:t>{</a:t>
            </a:r>
          </a:p>
          <a:p>
            <a:r>
              <a:rPr lang="en-US" sz="1600">
                <a:solidFill>
                  <a:srgbClr val="000000"/>
                </a:solidFill>
                <a:latin typeface="Courier New"/>
                <a:cs typeface="Courier New"/>
              </a:rPr>
              <a:t>    </a:t>
            </a:r>
            <a:r>
              <a:rPr lang="en-US" sz="1600">
                <a:solidFill>
                  <a:srgbClr val="2D961E"/>
                </a:solidFill>
                <a:latin typeface="Courier New"/>
                <a:cs typeface="Courier New"/>
              </a:rPr>
              <a:t>void</a:t>
            </a:r>
            <a:r>
              <a:rPr lang="en-US" sz="1600">
                <a:solidFill>
                  <a:srgbClr val="000000"/>
                </a:solidFill>
                <a:latin typeface="Courier New"/>
                <a:cs typeface="Courier New"/>
              </a:rPr>
              <a:t> *(*</a:t>
            </a:r>
            <a:r>
              <a:rPr lang="en-US" sz="1600" err="1">
                <a:solidFill>
                  <a:srgbClr val="C1651C"/>
                </a:solidFill>
                <a:latin typeface="Courier New"/>
                <a:cs typeface="Courier New"/>
              </a:rPr>
              <a:t>mallocp</a:t>
            </a:r>
            <a:r>
              <a:rPr lang="en-US" sz="1600">
                <a:solidFill>
                  <a:srgbClr val="000000"/>
                </a:solidFill>
                <a:latin typeface="Courier New"/>
                <a:cs typeface="Courier New"/>
              </a:rPr>
              <a:t>)(</a:t>
            </a:r>
            <a:r>
              <a:rPr lang="en-US" sz="1600" err="1">
                <a:solidFill>
                  <a:srgbClr val="2D961E"/>
                </a:solidFill>
                <a:latin typeface="Courier New"/>
                <a:cs typeface="Courier New"/>
              </a:rPr>
              <a:t>size_t</a:t>
            </a:r>
            <a:r>
              <a:rPr lang="en-US" sz="1600">
                <a:solidFill>
                  <a:srgbClr val="000000"/>
                </a:solidFill>
                <a:latin typeface="Courier New"/>
                <a:cs typeface="Courier New"/>
              </a:rPr>
              <a:t> </a:t>
            </a:r>
            <a:r>
              <a:rPr lang="en-US" sz="1600">
                <a:solidFill>
                  <a:srgbClr val="C1651C"/>
                </a:solidFill>
                <a:latin typeface="Courier New"/>
                <a:cs typeface="Courier New"/>
              </a:rPr>
              <a:t>size</a:t>
            </a:r>
            <a:r>
              <a:rPr lang="en-US" sz="1600">
                <a:solidFill>
                  <a:srgbClr val="000000"/>
                </a:solidFill>
                <a:latin typeface="Courier New"/>
                <a:cs typeface="Courier New"/>
              </a:rPr>
              <a:t>);</a:t>
            </a:r>
          </a:p>
          <a:p>
            <a:r>
              <a:rPr lang="en-US" sz="1600">
                <a:solidFill>
                  <a:srgbClr val="000000"/>
                </a:solidFill>
                <a:latin typeface="Courier New"/>
                <a:cs typeface="Courier New"/>
              </a:rPr>
              <a:t>    </a:t>
            </a:r>
            <a:r>
              <a:rPr lang="en-US" sz="1600">
                <a:solidFill>
                  <a:srgbClr val="2D961E"/>
                </a:solidFill>
                <a:latin typeface="Courier New"/>
                <a:cs typeface="Courier New"/>
              </a:rPr>
              <a:t>char</a:t>
            </a:r>
            <a:r>
              <a:rPr lang="en-US" sz="1600">
                <a:solidFill>
                  <a:srgbClr val="000000"/>
                </a:solidFill>
                <a:latin typeface="Courier New"/>
                <a:cs typeface="Courier New"/>
              </a:rPr>
              <a:t> *</a:t>
            </a:r>
            <a:r>
              <a:rPr lang="en-US" sz="1600">
                <a:solidFill>
                  <a:srgbClr val="C1651C"/>
                </a:solidFill>
                <a:latin typeface="Courier New"/>
                <a:cs typeface="Courier New"/>
              </a:rPr>
              <a:t>error</a:t>
            </a:r>
            <a:r>
              <a:rPr lang="en-US" sz="1600">
                <a:solidFill>
                  <a:srgbClr val="000000"/>
                </a:solidFill>
                <a:latin typeface="Courier New"/>
                <a:cs typeface="Courier New"/>
              </a:rPr>
              <a:t>;</a:t>
            </a:r>
          </a:p>
          <a:p>
            <a:endParaRPr lang="en-US" sz="1600">
              <a:solidFill>
                <a:srgbClr val="000000"/>
              </a:solidFill>
              <a:latin typeface="Courier New"/>
              <a:cs typeface="Courier New"/>
            </a:endParaRPr>
          </a:p>
          <a:p>
            <a:r>
              <a:rPr lang="en-US" sz="1600">
                <a:solidFill>
                  <a:srgbClr val="000000"/>
                </a:solidFill>
                <a:latin typeface="Courier New"/>
                <a:cs typeface="Courier New"/>
              </a:rPr>
              <a:t>    </a:t>
            </a:r>
            <a:r>
              <a:rPr lang="en-US" sz="1600" err="1">
                <a:solidFill>
                  <a:srgbClr val="000000"/>
                </a:solidFill>
                <a:latin typeface="Courier New"/>
                <a:cs typeface="Courier New"/>
              </a:rPr>
              <a:t>mallocp</a:t>
            </a:r>
            <a:r>
              <a:rPr lang="en-US" sz="1600">
                <a:solidFill>
                  <a:srgbClr val="000000"/>
                </a:solidFill>
                <a:latin typeface="Courier New"/>
                <a:cs typeface="Courier New"/>
              </a:rPr>
              <a:t> = </a:t>
            </a:r>
            <a:r>
              <a:rPr lang="en-US" sz="1600" err="1">
                <a:solidFill>
                  <a:srgbClr val="000000"/>
                </a:solidFill>
                <a:latin typeface="Courier New"/>
                <a:cs typeface="Courier New"/>
              </a:rPr>
              <a:t>dlsym</a:t>
            </a:r>
            <a:r>
              <a:rPr lang="en-US" sz="1600">
                <a:solidFill>
                  <a:srgbClr val="000000"/>
                </a:solidFill>
                <a:latin typeface="Courier New"/>
                <a:cs typeface="Courier New"/>
              </a:rPr>
              <a:t>(RTLD_NEXT, </a:t>
            </a:r>
            <a:r>
              <a:rPr lang="en-US" sz="1600">
                <a:solidFill>
                  <a:srgbClr val="9D206F"/>
                </a:solidFill>
                <a:latin typeface="Courier New"/>
                <a:cs typeface="Courier New"/>
              </a:rPr>
              <a:t>"</a:t>
            </a:r>
            <a:r>
              <a:rPr lang="en-US" sz="1600" err="1">
                <a:solidFill>
                  <a:srgbClr val="9D206F"/>
                </a:solidFill>
                <a:latin typeface="Courier New"/>
                <a:cs typeface="Courier New"/>
              </a:rPr>
              <a:t>malloc</a:t>
            </a:r>
            <a:r>
              <a:rPr lang="en-US" sz="1600">
                <a:solidFill>
                  <a:srgbClr val="9D206F"/>
                </a:solidFill>
                <a:latin typeface="Courier New"/>
                <a:cs typeface="Courier New"/>
              </a:rPr>
              <a:t>"</a:t>
            </a:r>
            <a:r>
              <a:rPr lang="en-US" sz="1600">
                <a:solidFill>
                  <a:srgbClr val="000000"/>
                </a:solidFill>
                <a:latin typeface="Courier New"/>
                <a:cs typeface="Courier New"/>
              </a:rPr>
              <a:t>); </a:t>
            </a:r>
            <a:r>
              <a:rPr lang="en-US" sz="1600">
                <a:solidFill>
                  <a:srgbClr val="CB2418"/>
                </a:solidFill>
                <a:latin typeface="Courier New"/>
                <a:cs typeface="Courier New"/>
              </a:rPr>
              <a:t>/* Get </a:t>
            </a:r>
            <a:r>
              <a:rPr lang="en-US" sz="1600" err="1">
                <a:solidFill>
                  <a:srgbClr val="CB2418"/>
                </a:solidFill>
                <a:latin typeface="Courier New"/>
                <a:cs typeface="Courier New"/>
              </a:rPr>
              <a:t>addr</a:t>
            </a:r>
            <a:r>
              <a:rPr lang="en-US" sz="1600">
                <a:solidFill>
                  <a:srgbClr val="CB2418"/>
                </a:solidFill>
                <a:latin typeface="Courier New"/>
                <a:cs typeface="Courier New"/>
              </a:rPr>
              <a:t> of </a:t>
            </a:r>
            <a:r>
              <a:rPr lang="en-US" sz="1600" err="1">
                <a:solidFill>
                  <a:srgbClr val="CB2418"/>
                </a:solidFill>
                <a:latin typeface="Courier New"/>
                <a:cs typeface="Courier New"/>
              </a:rPr>
              <a:t>libc</a:t>
            </a:r>
            <a:r>
              <a:rPr lang="en-US" sz="1600">
                <a:solidFill>
                  <a:srgbClr val="CB2418"/>
                </a:solidFill>
                <a:latin typeface="Courier New"/>
                <a:cs typeface="Courier New"/>
              </a:rPr>
              <a:t> </a:t>
            </a:r>
            <a:r>
              <a:rPr lang="en-US" sz="1600" err="1">
                <a:solidFill>
                  <a:srgbClr val="CB2418"/>
                </a:solidFill>
                <a:latin typeface="Courier New"/>
                <a:cs typeface="Courier New"/>
              </a:rPr>
              <a:t>malloc</a:t>
            </a:r>
            <a:r>
              <a:rPr lang="en-US" sz="1600">
                <a:solidFill>
                  <a:srgbClr val="CB2418"/>
                </a:solidFill>
                <a:latin typeface="Courier New"/>
                <a:cs typeface="Courier New"/>
              </a:rPr>
              <a:t> */</a:t>
            </a:r>
            <a:endParaRPr lang="en-US" sz="1600">
              <a:solidFill>
                <a:srgbClr val="000000"/>
              </a:solidFill>
              <a:latin typeface="Courier New"/>
              <a:cs typeface="Courier New"/>
            </a:endParaRPr>
          </a:p>
          <a:p>
            <a:r>
              <a:rPr lang="en-US" sz="1600">
                <a:solidFill>
                  <a:srgbClr val="000000"/>
                </a:solidFill>
                <a:latin typeface="Courier New"/>
                <a:cs typeface="Courier New"/>
              </a:rPr>
              <a:t>    </a:t>
            </a:r>
            <a:r>
              <a:rPr lang="en-US" sz="1600">
                <a:solidFill>
                  <a:srgbClr val="C200FF"/>
                </a:solidFill>
                <a:latin typeface="Courier New"/>
                <a:cs typeface="Courier New"/>
              </a:rPr>
              <a:t>if</a:t>
            </a:r>
            <a:r>
              <a:rPr lang="en-US" sz="1600">
                <a:solidFill>
                  <a:srgbClr val="000000"/>
                </a:solidFill>
                <a:latin typeface="Courier New"/>
                <a:cs typeface="Courier New"/>
              </a:rPr>
              <a:t> ((error = </a:t>
            </a:r>
            <a:r>
              <a:rPr lang="en-US" sz="1600" err="1">
                <a:solidFill>
                  <a:srgbClr val="000000"/>
                </a:solidFill>
                <a:latin typeface="Courier New"/>
                <a:cs typeface="Courier New"/>
              </a:rPr>
              <a:t>dlerror</a:t>
            </a:r>
            <a:r>
              <a:rPr lang="en-US" sz="1600">
                <a:solidFill>
                  <a:srgbClr val="000000"/>
                </a:solidFill>
                <a:latin typeface="Courier New"/>
                <a:cs typeface="Courier New"/>
              </a:rPr>
              <a:t>()) != </a:t>
            </a:r>
            <a:r>
              <a:rPr lang="en-US" sz="1600">
                <a:solidFill>
                  <a:srgbClr val="2C9290"/>
                </a:solidFill>
                <a:latin typeface="Courier New"/>
                <a:cs typeface="Courier New"/>
              </a:rPr>
              <a:t>NULL</a:t>
            </a:r>
            <a:r>
              <a:rPr lang="en-US" sz="1600">
                <a:solidFill>
                  <a:srgbClr val="000000"/>
                </a:solidFill>
                <a:latin typeface="Courier New"/>
                <a:cs typeface="Courier New"/>
              </a:rPr>
              <a:t>) {</a:t>
            </a:r>
          </a:p>
          <a:p>
            <a:r>
              <a:rPr lang="en-US" sz="1600">
                <a:solidFill>
                  <a:srgbClr val="000000"/>
                </a:solidFill>
                <a:latin typeface="Courier New"/>
                <a:cs typeface="Courier New"/>
              </a:rPr>
              <a:t>        </a:t>
            </a:r>
            <a:r>
              <a:rPr lang="en-US" sz="1600" err="1">
                <a:solidFill>
                  <a:srgbClr val="000000"/>
                </a:solidFill>
                <a:latin typeface="Courier New"/>
                <a:cs typeface="Courier New"/>
              </a:rPr>
              <a:t>fputs</a:t>
            </a:r>
            <a:r>
              <a:rPr lang="en-US" sz="1600">
                <a:solidFill>
                  <a:srgbClr val="000000"/>
                </a:solidFill>
                <a:latin typeface="Courier New"/>
                <a:cs typeface="Courier New"/>
              </a:rPr>
              <a:t>(error, </a:t>
            </a:r>
            <a:r>
              <a:rPr lang="en-US" sz="1600" err="1">
                <a:solidFill>
                  <a:srgbClr val="000000"/>
                </a:solidFill>
                <a:latin typeface="Courier New"/>
                <a:cs typeface="Courier New"/>
              </a:rPr>
              <a:t>stderr</a:t>
            </a:r>
            <a:r>
              <a:rPr lang="en-US" sz="1600">
                <a:solidFill>
                  <a:srgbClr val="000000"/>
                </a:solidFill>
                <a:latin typeface="Courier New"/>
                <a:cs typeface="Courier New"/>
              </a:rPr>
              <a:t>);</a:t>
            </a:r>
          </a:p>
          <a:p>
            <a:r>
              <a:rPr lang="en-US" sz="1600">
                <a:solidFill>
                  <a:srgbClr val="000000"/>
                </a:solidFill>
                <a:latin typeface="Courier New"/>
                <a:cs typeface="Courier New"/>
              </a:rPr>
              <a:t>        exit(1);</a:t>
            </a:r>
          </a:p>
          <a:p>
            <a:r>
              <a:rPr lang="en-US" sz="1600">
                <a:solidFill>
                  <a:srgbClr val="000000"/>
                </a:solidFill>
                <a:latin typeface="Courier New"/>
                <a:cs typeface="Courier New"/>
              </a:rPr>
              <a:t>    }</a:t>
            </a:r>
          </a:p>
          <a:p>
            <a:r>
              <a:rPr lang="en-US" sz="1600">
                <a:solidFill>
                  <a:srgbClr val="000000"/>
                </a:solidFill>
                <a:latin typeface="Courier New"/>
                <a:cs typeface="Courier New"/>
              </a:rPr>
              <a:t>    </a:t>
            </a:r>
            <a:r>
              <a:rPr lang="en-US" sz="1600">
                <a:solidFill>
                  <a:srgbClr val="2D961E"/>
                </a:solidFill>
                <a:latin typeface="Courier New"/>
                <a:cs typeface="Courier New"/>
              </a:rPr>
              <a:t>char</a:t>
            </a:r>
            <a:r>
              <a:rPr lang="en-US" sz="1600">
                <a:solidFill>
                  <a:srgbClr val="000000"/>
                </a:solidFill>
                <a:latin typeface="Courier New"/>
                <a:cs typeface="Courier New"/>
              </a:rPr>
              <a:t> *</a:t>
            </a:r>
            <a:r>
              <a:rPr lang="en-US" sz="1600" err="1">
                <a:solidFill>
                  <a:srgbClr val="C1651C"/>
                </a:solidFill>
                <a:latin typeface="Courier New"/>
                <a:cs typeface="Courier New"/>
              </a:rPr>
              <a:t>ptr</a:t>
            </a:r>
            <a:r>
              <a:rPr lang="en-US" sz="1600">
                <a:solidFill>
                  <a:srgbClr val="000000"/>
                </a:solidFill>
                <a:latin typeface="Courier New"/>
                <a:cs typeface="Courier New"/>
              </a:rPr>
              <a:t> = </a:t>
            </a:r>
            <a:r>
              <a:rPr lang="en-US" sz="1600" err="1">
                <a:solidFill>
                  <a:srgbClr val="000000"/>
                </a:solidFill>
                <a:latin typeface="Courier New"/>
                <a:cs typeface="Courier New"/>
              </a:rPr>
              <a:t>mallocp</a:t>
            </a:r>
            <a:r>
              <a:rPr lang="en-US" sz="1600">
                <a:solidFill>
                  <a:srgbClr val="000000"/>
                </a:solidFill>
                <a:latin typeface="Courier New"/>
                <a:cs typeface="Courier New"/>
              </a:rPr>
              <a:t>(size); </a:t>
            </a:r>
            <a:r>
              <a:rPr lang="en-US" sz="1600">
                <a:solidFill>
                  <a:srgbClr val="CB2418"/>
                </a:solidFill>
                <a:latin typeface="Courier New"/>
                <a:cs typeface="Courier New"/>
              </a:rPr>
              <a:t>/* Call </a:t>
            </a:r>
            <a:r>
              <a:rPr lang="en-US" sz="1600" err="1">
                <a:solidFill>
                  <a:srgbClr val="CB2418"/>
                </a:solidFill>
                <a:latin typeface="Courier New"/>
                <a:cs typeface="Courier New"/>
              </a:rPr>
              <a:t>libc</a:t>
            </a:r>
            <a:r>
              <a:rPr lang="en-US" sz="1600">
                <a:solidFill>
                  <a:srgbClr val="CB2418"/>
                </a:solidFill>
                <a:latin typeface="Courier New"/>
                <a:cs typeface="Courier New"/>
              </a:rPr>
              <a:t> </a:t>
            </a:r>
            <a:r>
              <a:rPr lang="en-US" sz="1600" err="1">
                <a:solidFill>
                  <a:srgbClr val="CB2418"/>
                </a:solidFill>
                <a:latin typeface="Courier New"/>
                <a:cs typeface="Courier New"/>
              </a:rPr>
              <a:t>malloc</a:t>
            </a:r>
            <a:r>
              <a:rPr lang="en-US" sz="1600">
                <a:solidFill>
                  <a:srgbClr val="CB2418"/>
                </a:solidFill>
                <a:latin typeface="Courier New"/>
                <a:cs typeface="Courier New"/>
              </a:rPr>
              <a:t> */</a:t>
            </a:r>
            <a:endParaRPr lang="en-US" sz="1600">
              <a:solidFill>
                <a:srgbClr val="000000"/>
              </a:solidFill>
              <a:latin typeface="Courier New"/>
              <a:cs typeface="Courier New"/>
            </a:endParaRPr>
          </a:p>
          <a:p>
            <a:r>
              <a:rPr lang="en-US" sz="1600">
                <a:solidFill>
                  <a:srgbClr val="000000"/>
                </a:solidFill>
                <a:latin typeface="Courier New"/>
                <a:cs typeface="Courier New"/>
              </a:rPr>
              <a:t>    </a:t>
            </a:r>
            <a:r>
              <a:rPr lang="en-US" sz="1600" err="1">
                <a:solidFill>
                  <a:srgbClr val="000000"/>
                </a:solidFill>
                <a:latin typeface="Courier New"/>
                <a:cs typeface="Courier New"/>
              </a:rPr>
              <a:t>printf</a:t>
            </a:r>
            <a:r>
              <a:rPr lang="en-US" sz="1600">
                <a:solidFill>
                  <a:srgbClr val="000000"/>
                </a:solidFill>
                <a:latin typeface="Courier New"/>
                <a:cs typeface="Courier New"/>
              </a:rPr>
              <a:t>(</a:t>
            </a:r>
            <a:r>
              <a:rPr lang="en-US" sz="1600">
                <a:solidFill>
                  <a:srgbClr val="9D206F"/>
                </a:solidFill>
                <a:latin typeface="Courier New"/>
                <a:cs typeface="Courier New"/>
              </a:rPr>
              <a:t>"</a:t>
            </a:r>
            <a:r>
              <a:rPr lang="en-US" sz="1600" err="1">
                <a:solidFill>
                  <a:srgbClr val="9D206F"/>
                </a:solidFill>
                <a:latin typeface="Courier New"/>
                <a:cs typeface="Courier New"/>
              </a:rPr>
              <a:t>malloc</a:t>
            </a:r>
            <a:r>
              <a:rPr lang="en-US" sz="1600">
                <a:solidFill>
                  <a:srgbClr val="9D206F"/>
                </a:solidFill>
                <a:latin typeface="Courier New"/>
                <a:cs typeface="Courier New"/>
              </a:rPr>
              <a:t>(%d) = %p\n"</a:t>
            </a:r>
            <a:r>
              <a:rPr lang="en-US" sz="1600">
                <a:solidFill>
                  <a:srgbClr val="000000"/>
                </a:solidFill>
                <a:latin typeface="Courier New"/>
                <a:cs typeface="Courier New"/>
              </a:rPr>
              <a:t>, (</a:t>
            </a:r>
            <a:r>
              <a:rPr lang="en-US" sz="1600" err="1">
                <a:solidFill>
                  <a:srgbClr val="2D961E"/>
                </a:solidFill>
                <a:latin typeface="Courier New"/>
                <a:cs typeface="Courier New"/>
              </a:rPr>
              <a:t>int</a:t>
            </a:r>
            <a:r>
              <a:rPr lang="en-US" sz="1600">
                <a:solidFill>
                  <a:srgbClr val="000000"/>
                </a:solidFill>
                <a:latin typeface="Courier New"/>
                <a:cs typeface="Courier New"/>
              </a:rPr>
              <a:t>)size, </a:t>
            </a:r>
            <a:r>
              <a:rPr lang="en-US" sz="1600" err="1">
                <a:solidFill>
                  <a:srgbClr val="000000"/>
                </a:solidFill>
                <a:latin typeface="Courier New"/>
                <a:cs typeface="Courier New"/>
              </a:rPr>
              <a:t>ptr</a:t>
            </a:r>
            <a:r>
              <a:rPr lang="en-US" sz="1600">
                <a:solidFill>
                  <a:srgbClr val="000000"/>
                </a:solidFill>
                <a:latin typeface="Courier New"/>
                <a:cs typeface="Courier New"/>
              </a:rPr>
              <a:t>);</a:t>
            </a:r>
          </a:p>
          <a:p>
            <a:r>
              <a:rPr lang="en-US" sz="1600">
                <a:solidFill>
                  <a:srgbClr val="000000"/>
                </a:solidFill>
                <a:latin typeface="Courier New"/>
                <a:cs typeface="Courier New"/>
              </a:rPr>
              <a:t>    </a:t>
            </a:r>
            <a:r>
              <a:rPr lang="en-US" sz="1600">
                <a:solidFill>
                  <a:srgbClr val="C200FF"/>
                </a:solidFill>
                <a:latin typeface="Courier New"/>
                <a:cs typeface="Courier New"/>
              </a:rPr>
              <a:t>return</a:t>
            </a:r>
            <a:r>
              <a:rPr lang="en-US" sz="1600">
                <a:solidFill>
                  <a:srgbClr val="000000"/>
                </a:solidFill>
                <a:latin typeface="Courier New"/>
                <a:cs typeface="Courier New"/>
              </a:rPr>
              <a:t> </a:t>
            </a:r>
            <a:r>
              <a:rPr lang="en-US" sz="1600" err="1">
                <a:solidFill>
                  <a:srgbClr val="000000"/>
                </a:solidFill>
                <a:latin typeface="Courier New"/>
                <a:cs typeface="Courier New"/>
              </a:rPr>
              <a:t>ptr</a:t>
            </a:r>
            <a:r>
              <a:rPr lang="en-US" sz="1600">
                <a:solidFill>
                  <a:srgbClr val="000000"/>
                </a:solidFill>
                <a:latin typeface="Courier New"/>
                <a:cs typeface="Courier New"/>
              </a:rPr>
              <a:t>;</a:t>
            </a:r>
          </a:p>
          <a:p>
            <a:r>
              <a:rPr lang="en-US" sz="1600">
                <a:solidFill>
                  <a:srgbClr val="000000"/>
                </a:solidFill>
                <a:latin typeface="Courier New"/>
                <a:cs typeface="Courier New"/>
              </a:rPr>
              <a:t>}</a:t>
            </a:r>
            <a:endParaRPr lang="en-US" sz="1600">
              <a:latin typeface="Courier New"/>
              <a:cs typeface="Courier New"/>
            </a:endParaRPr>
          </a:p>
        </p:txBody>
      </p:sp>
      <p:sp>
        <p:nvSpPr>
          <p:cNvPr id="2" name="Title 1"/>
          <p:cNvSpPr>
            <a:spLocks noGrp="1"/>
          </p:cNvSpPr>
          <p:nvPr>
            <p:ph type="title"/>
          </p:nvPr>
        </p:nvSpPr>
        <p:spPr>
          <a:xfrm>
            <a:off x="5181600" y="304800"/>
            <a:ext cx="3657599" cy="1219200"/>
          </a:xfrm>
          <a:solidFill>
            <a:schemeClr val="bg1"/>
          </a:solidFill>
          <a:ln w="28575" cap="flat" cmpd="sng" algn="ctr">
            <a:solidFill>
              <a:schemeClr val="tx1"/>
            </a:solidFill>
            <a:prstDash val="solid"/>
            <a:miter lim="800000"/>
            <a:headEnd type="none" w="med" len="med"/>
            <a:tailEnd type="none" w="med" len="med"/>
          </a:ln>
        </p:spPr>
        <p:txBody>
          <a:bodyPr/>
          <a:lstStyle/>
          <a:p>
            <a:pPr algn="ctr"/>
            <a:r>
              <a:rPr lang="en-US"/>
              <a:t>Load/Run-time </a:t>
            </a:r>
            <a:br>
              <a:rPr lang="en-US"/>
            </a:br>
            <a:r>
              <a:rPr lang="en-US" err="1"/>
              <a:t>Interpositioning</a:t>
            </a:r>
            <a:endParaRPr lang="en-US"/>
          </a:p>
        </p:txBody>
      </p:sp>
      <p:sp>
        <p:nvSpPr>
          <p:cNvPr id="5" name="TextBox 4"/>
          <p:cNvSpPr txBox="1"/>
          <p:nvPr/>
        </p:nvSpPr>
        <p:spPr>
          <a:xfrm>
            <a:off x="7466627" y="5766890"/>
            <a:ext cx="1569886" cy="369332"/>
          </a:xfrm>
          <a:prstGeom prst="rect">
            <a:avLst/>
          </a:prstGeom>
          <a:noFill/>
        </p:spPr>
        <p:txBody>
          <a:bodyPr wrap="none" rtlCol="0">
            <a:spAutoFit/>
          </a:bodyPr>
          <a:lstStyle/>
          <a:p>
            <a:r>
              <a:rPr lang="en-US" sz="1800" err="1">
                <a:solidFill>
                  <a:srgbClr val="7F7F7F"/>
                </a:solidFill>
                <a:latin typeface="Courier New"/>
                <a:cs typeface="Courier New"/>
              </a:rPr>
              <a:t>mymalloc.c</a:t>
            </a:r>
            <a:endParaRPr lang="en-US" sz="1800">
              <a:solidFill>
                <a:srgbClr val="7F7F7F"/>
              </a:solidFill>
              <a:latin typeface="Courier New"/>
              <a:cs typeface="Courier New"/>
            </a:endParaRPr>
          </a:p>
        </p:txBody>
      </p:sp>
      <p:sp>
        <p:nvSpPr>
          <p:cNvPr id="7" name="TextBox 6"/>
          <p:cNvSpPr txBox="1"/>
          <p:nvPr/>
        </p:nvSpPr>
        <p:spPr>
          <a:xfrm>
            <a:off x="3581400" y="1669924"/>
            <a:ext cx="2816584" cy="646331"/>
          </a:xfrm>
          <a:prstGeom prst="rect">
            <a:avLst/>
          </a:prstGeom>
          <a:solidFill>
            <a:srgbClr val="DEDFF5"/>
          </a:solidFill>
          <a:ln>
            <a:solidFill>
              <a:schemeClr val="tx1"/>
            </a:solidFill>
          </a:ln>
        </p:spPr>
        <p:txBody>
          <a:bodyPr wrap="none" rtlCol="0">
            <a:spAutoFit/>
          </a:bodyPr>
          <a:lstStyle/>
          <a:p>
            <a:r>
              <a:rPr lang="en-US" sz="1800">
                <a:solidFill>
                  <a:srgbClr val="C00000"/>
                </a:solidFill>
                <a:latin typeface="Calibri" pitchFamily="34" charset="0"/>
              </a:rPr>
              <a:t>Observe that DON’T have </a:t>
            </a:r>
          </a:p>
          <a:p>
            <a:r>
              <a:rPr lang="en-US" sz="1800">
                <a:solidFill>
                  <a:srgbClr val="C00000"/>
                </a:solidFill>
                <a:latin typeface="Courier New"/>
                <a:cs typeface="Courier New"/>
              </a:rPr>
              <a:t>#include &lt;</a:t>
            </a:r>
            <a:r>
              <a:rPr lang="en-US" sz="1800" err="1">
                <a:solidFill>
                  <a:srgbClr val="C00000"/>
                </a:solidFill>
                <a:latin typeface="Courier New"/>
                <a:cs typeface="Courier New"/>
              </a:rPr>
              <a:t>malloc.h</a:t>
            </a:r>
            <a:r>
              <a:rPr lang="en-US" sz="1800">
                <a:solidFill>
                  <a:srgbClr val="C00000"/>
                </a:solidFill>
                <a:latin typeface="Courier New"/>
                <a:cs typeface="Courier New"/>
              </a:rPr>
              <a:t>&gt;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Load/Run-time </a:t>
            </a:r>
            <a:r>
              <a:rPr lang="en-US" err="1"/>
              <a:t>Interpositioning</a:t>
            </a:r>
            <a:endParaRPr lang="en-US"/>
          </a:p>
        </p:txBody>
      </p:sp>
      <p:sp>
        <p:nvSpPr>
          <p:cNvPr id="4" name="Rectangle 3"/>
          <p:cNvSpPr/>
          <p:nvPr/>
        </p:nvSpPr>
        <p:spPr>
          <a:xfrm>
            <a:off x="152400" y="1524000"/>
            <a:ext cx="8763000" cy="4524316"/>
          </a:xfrm>
          <a:prstGeom prst="rect">
            <a:avLst/>
          </a:prstGeom>
          <a:solidFill>
            <a:srgbClr val="F7F5CD"/>
          </a:solidFill>
          <a:ln w="28575" cap="flat" cmpd="sng" algn="ctr">
            <a:solidFill>
              <a:schemeClr val="tx1"/>
            </a:solidFill>
            <a:prstDash val="solid"/>
            <a:round/>
            <a:headEnd type="none" w="med" len="med"/>
            <a:tailEnd type="none" w="med" len="med"/>
          </a:ln>
        </p:spPr>
        <p:txBody>
          <a:bodyPr wrap="square">
            <a:spAutoFit/>
          </a:bodyPr>
          <a:lstStyle/>
          <a:p>
            <a:r>
              <a:rPr lang="en-US" sz="1600">
                <a:solidFill>
                  <a:srgbClr val="CB2418"/>
                </a:solidFill>
                <a:latin typeface="Courier New"/>
                <a:cs typeface="Courier New"/>
              </a:rPr>
              <a:t>/* free wrapper function */</a:t>
            </a:r>
            <a:endParaRPr lang="en-US" sz="1600">
              <a:solidFill>
                <a:srgbClr val="000000"/>
              </a:solidFill>
              <a:latin typeface="Courier New"/>
              <a:cs typeface="Courier New"/>
            </a:endParaRPr>
          </a:p>
          <a:p>
            <a:r>
              <a:rPr lang="en-US" sz="1600">
                <a:solidFill>
                  <a:srgbClr val="2D961E"/>
                </a:solidFill>
                <a:latin typeface="Courier New"/>
                <a:cs typeface="Courier New"/>
              </a:rPr>
              <a:t>void</a:t>
            </a:r>
            <a:r>
              <a:rPr lang="en-US" sz="1600">
                <a:solidFill>
                  <a:srgbClr val="000000"/>
                </a:solidFill>
                <a:latin typeface="Courier New"/>
                <a:cs typeface="Courier New"/>
              </a:rPr>
              <a:t> </a:t>
            </a:r>
            <a:r>
              <a:rPr lang="en-US" sz="1600">
                <a:solidFill>
                  <a:srgbClr val="4A00FF"/>
                </a:solidFill>
                <a:latin typeface="Courier New"/>
                <a:cs typeface="Courier New"/>
              </a:rPr>
              <a:t>free</a:t>
            </a:r>
            <a:r>
              <a:rPr lang="en-US" sz="1600">
                <a:solidFill>
                  <a:srgbClr val="000000"/>
                </a:solidFill>
                <a:latin typeface="Courier New"/>
                <a:cs typeface="Courier New"/>
              </a:rPr>
              <a:t>(</a:t>
            </a:r>
            <a:r>
              <a:rPr lang="en-US" sz="1600">
                <a:solidFill>
                  <a:srgbClr val="2D961E"/>
                </a:solidFill>
                <a:latin typeface="Courier New"/>
                <a:cs typeface="Courier New"/>
              </a:rPr>
              <a:t>void</a:t>
            </a:r>
            <a:r>
              <a:rPr lang="en-US" sz="1600">
                <a:solidFill>
                  <a:srgbClr val="000000"/>
                </a:solidFill>
                <a:latin typeface="Courier New"/>
                <a:cs typeface="Courier New"/>
              </a:rPr>
              <a:t> *</a:t>
            </a:r>
            <a:r>
              <a:rPr lang="en-US" sz="1600" err="1">
                <a:solidFill>
                  <a:srgbClr val="C1651C"/>
                </a:solidFill>
                <a:latin typeface="Courier New"/>
                <a:cs typeface="Courier New"/>
              </a:rPr>
              <a:t>ptr</a:t>
            </a:r>
            <a:r>
              <a:rPr lang="en-US" sz="1600">
                <a:solidFill>
                  <a:srgbClr val="000000"/>
                </a:solidFill>
                <a:latin typeface="Courier New"/>
                <a:cs typeface="Courier New"/>
              </a:rPr>
              <a:t>)</a:t>
            </a:r>
          </a:p>
          <a:p>
            <a:r>
              <a:rPr lang="en-US" sz="1600">
                <a:solidFill>
                  <a:srgbClr val="000000"/>
                </a:solidFill>
                <a:latin typeface="Courier New"/>
                <a:cs typeface="Courier New"/>
              </a:rPr>
              <a:t>{</a:t>
            </a:r>
          </a:p>
          <a:p>
            <a:r>
              <a:rPr lang="fi-FI" sz="1600">
                <a:solidFill>
                  <a:srgbClr val="000000"/>
                </a:solidFill>
                <a:latin typeface="Courier New"/>
                <a:cs typeface="Courier New"/>
              </a:rPr>
              <a:t>    </a:t>
            </a:r>
            <a:r>
              <a:rPr lang="fi-FI" sz="1600" err="1">
                <a:solidFill>
                  <a:srgbClr val="2D961E"/>
                </a:solidFill>
                <a:latin typeface="Courier New"/>
                <a:cs typeface="Courier New"/>
              </a:rPr>
              <a:t>void</a:t>
            </a:r>
            <a:r>
              <a:rPr lang="fi-FI" sz="1600">
                <a:solidFill>
                  <a:srgbClr val="000000"/>
                </a:solidFill>
                <a:latin typeface="Courier New"/>
                <a:cs typeface="Courier New"/>
              </a:rPr>
              <a:t> (*</a:t>
            </a:r>
            <a:r>
              <a:rPr lang="fi-FI" sz="1600" err="1">
                <a:solidFill>
                  <a:srgbClr val="C1651C"/>
                </a:solidFill>
                <a:latin typeface="Courier New"/>
                <a:cs typeface="Courier New"/>
              </a:rPr>
              <a:t>freep</a:t>
            </a:r>
            <a:r>
              <a:rPr lang="fi-FI" sz="1600" err="1">
                <a:solidFill>
                  <a:srgbClr val="000000"/>
                </a:solidFill>
                <a:latin typeface="Courier New"/>
                <a:cs typeface="Courier New"/>
              </a:rPr>
              <a:t>)(</a:t>
            </a:r>
            <a:r>
              <a:rPr lang="fi-FI" sz="1600" err="1">
                <a:solidFill>
                  <a:srgbClr val="2D961E"/>
                </a:solidFill>
                <a:latin typeface="Courier New"/>
                <a:cs typeface="Courier New"/>
              </a:rPr>
              <a:t>void</a:t>
            </a:r>
            <a:r>
              <a:rPr lang="fi-FI" sz="1600">
                <a:solidFill>
                  <a:srgbClr val="000000"/>
                </a:solidFill>
                <a:latin typeface="Courier New"/>
                <a:cs typeface="Courier New"/>
              </a:rPr>
              <a:t> *) = </a:t>
            </a:r>
            <a:r>
              <a:rPr lang="fi-FI" sz="1600">
                <a:solidFill>
                  <a:srgbClr val="2C9290"/>
                </a:solidFill>
                <a:latin typeface="Courier New"/>
                <a:cs typeface="Courier New"/>
              </a:rPr>
              <a:t>NULL</a:t>
            </a:r>
            <a:r>
              <a:rPr lang="fi-FI" sz="1600">
                <a:solidFill>
                  <a:srgbClr val="000000"/>
                </a:solidFill>
                <a:latin typeface="Courier New"/>
                <a:cs typeface="Courier New"/>
              </a:rPr>
              <a:t>;</a:t>
            </a:r>
          </a:p>
          <a:p>
            <a:r>
              <a:rPr lang="fi-FI" sz="1600">
                <a:solidFill>
                  <a:srgbClr val="000000"/>
                </a:solidFill>
                <a:latin typeface="Courier New"/>
                <a:cs typeface="Courier New"/>
              </a:rPr>
              <a:t>    </a:t>
            </a:r>
            <a:r>
              <a:rPr lang="fi-FI" sz="1600" err="1">
                <a:solidFill>
                  <a:srgbClr val="2D961E"/>
                </a:solidFill>
                <a:latin typeface="Courier New"/>
                <a:cs typeface="Courier New"/>
              </a:rPr>
              <a:t>char</a:t>
            </a:r>
            <a:r>
              <a:rPr lang="fi-FI" sz="1600">
                <a:solidFill>
                  <a:srgbClr val="000000"/>
                </a:solidFill>
                <a:latin typeface="Courier New"/>
                <a:cs typeface="Courier New"/>
              </a:rPr>
              <a:t> *</a:t>
            </a:r>
            <a:r>
              <a:rPr lang="fi-FI" sz="1600" err="1">
                <a:solidFill>
                  <a:srgbClr val="C1651C"/>
                </a:solidFill>
                <a:latin typeface="Courier New"/>
                <a:cs typeface="Courier New"/>
              </a:rPr>
              <a:t>error</a:t>
            </a:r>
            <a:r>
              <a:rPr lang="fi-FI" sz="1600">
                <a:solidFill>
                  <a:srgbClr val="000000"/>
                </a:solidFill>
                <a:latin typeface="Courier New"/>
                <a:cs typeface="Courier New"/>
              </a:rPr>
              <a:t>;</a:t>
            </a:r>
          </a:p>
          <a:p>
            <a:endParaRPr lang="fi-FI" sz="1600">
              <a:solidFill>
                <a:srgbClr val="000000"/>
              </a:solidFill>
              <a:latin typeface="Courier New"/>
              <a:cs typeface="Courier New"/>
            </a:endParaRPr>
          </a:p>
          <a:p>
            <a:r>
              <a:rPr lang="en-US" sz="1600">
                <a:solidFill>
                  <a:srgbClr val="000000"/>
                </a:solidFill>
                <a:latin typeface="Courier New"/>
                <a:cs typeface="Courier New"/>
              </a:rPr>
              <a:t>    </a:t>
            </a:r>
            <a:r>
              <a:rPr lang="en-US" sz="1600">
                <a:solidFill>
                  <a:srgbClr val="C200FF"/>
                </a:solidFill>
                <a:latin typeface="Courier New"/>
                <a:cs typeface="Courier New"/>
              </a:rPr>
              <a:t>if</a:t>
            </a:r>
            <a:r>
              <a:rPr lang="en-US" sz="1600">
                <a:solidFill>
                  <a:srgbClr val="000000"/>
                </a:solidFill>
                <a:latin typeface="Courier New"/>
                <a:cs typeface="Courier New"/>
              </a:rPr>
              <a:t> (!</a:t>
            </a:r>
            <a:r>
              <a:rPr lang="en-US" sz="1600" err="1">
                <a:solidFill>
                  <a:srgbClr val="000000"/>
                </a:solidFill>
                <a:latin typeface="Courier New"/>
                <a:cs typeface="Courier New"/>
              </a:rPr>
              <a:t>ptr</a:t>
            </a:r>
            <a:r>
              <a:rPr lang="en-US" sz="1600">
                <a:solidFill>
                  <a:srgbClr val="000000"/>
                </a:solidFill>
                <a:latin typeface="Courier New"/>
                <a:cs typeface="Courier New"/>
              </a:rPr>
              <a:t>)</a:t>
            </a:r>
          </a:p>
          <a:p>
            <a:r>
              <a:rPr lang="is-IS" sz="1600">
                <a:solidFill>
                  <a:srgbClr val="000000"/>
                </a:solidFill>
                <a:latin typeface="Courier New"/>
                <a:cs typeface="Courier New"/>
              </a:rPr>
              <a:t>        </a:t>
            </a:r>
            <a:r>
              <a:rPr lang="is-IS" sz="1600">
                <a:solidFill>
                  <a:srgbClr val="C200FF"/>
                </a:solidFill>
                <a:latin typeface="Courier New"/>
                <a:cs typeface="Courier New"/>
              </a:rPr>
              <a:t>return</a:t>
            </a:r>
            <a:r>
              <a:rPr lang="is-IS" sz="1600">
                <a:solidFill>
                  <a:srgbClr val="000000"/>
                </a:solidFill>
                <a:latin typeface="Courier New"/>
                <a:cs typeface="Courier New"/>
              </a:rPr>
              <a:t>;</a:t>
            </a:r>
          </a:p>
          <a:p>
            <a:endParaRPr lang="is-IS" sz="1600">
              <a:solidFill>
                <a:srgbClr val="000000"/>
              </a:solidFill>
              <a:latin typeface="Courier New"/>
              <a:cs typeface="Courier New"/>
            </a:endParaRPr>
          </a:p>
          <a:p>
            <a:r>
              <a:rPr lang="en-US" sz="1600">
                <a:solidFill>
                  <a:srgbClr val="000000"/>
                </a:solidFill>
                <a:latin typeface="Courier New"/>
                <a:cs typeface="Courier New"/>
              </a:rPr>
              <a:t>    </a:t>
            </a:r>
            <a:r>
              <a:rPr lang="en-US" sz="1600" err="1">
                <a:solidFill>
                  <a:srgbClr val="000000"/>
                </a:solidFill>
                <a:latin typeface="Courier New"/>
                <a:cs typeface="Courier New"/>
              </a:rPr>
              <a:t>freep</a:t>
            </a:r>
            <a:r>
              <a:rPr lang="en-US" sz="1600">
                <a:solidFill>
                  <a:srgbClr val="000000"/>
                </a:solidFill>
                <a:latin typeface="Courier New"/>
                <a:cs typeface="Courier New"/>
              </a:rPr>
              <a:t> = </a:t>
            </a:r>
            <a:r>
              <a:rPr lang="en-US" sz="1600" err="1">
                <a:solidFill>
                  <a:srgbClr val="000000"/>
                </a:solidFill>
                <a:latin typeface="Courier New"/>
                <a:cs typeface="Courier New"/>
              </a:rPr>
              <a:t>dlsym</a:t>
            </a:r>
            <a:r>
              <a:rPr lang="en-US" sz="1600">
                <a:solidFill>
                  <a:srgbClr val="000000"/>
                </a:solidFill>
                <a:latin typeface="Courier New"/>
                <a:cs typeface="Courier New"/>
              </a:rPr>
              <a:t>(RTLD_NEXT, </a:t>
            </a:r>
            <a:r>
              <a:rPr lang="en-US" sz="1600">
                <a:solidFill>
                  <a:srgbClr val="9D206F"/>
                </a:solidFill>
                <a:latin typeface="Courier New"/>
                <a:cs typeface="Courier New"/>
              </a:rPr>
              <a:t>"free"</a:t>
            </a:r>
            <a:r>
              <a:rPr lang="en-US" sz="1600">
                <a:solidFill>
                  <a:srgbClr val="000000"/>
                </a:solidFill>
                <a:latin typeface="Courier New"/>
                <a:cs typeface="Courier New"/>
              </a:rPr>
              <a:t>); </a:t>
            </a:r>
            <a:r>
              <a:rPr lang="en-US" sz="1600">
                <a:solidFill>
                  <a:srgbClr val="CB2418"/>
                </a:solidFill>
                <a:latin typeface="Courier New"/>
                <a:cs typeface="Courier New"/>
              </a:rPr>
              <a:t>/* Get address of </a:t>
            </a:r>
            <a:r>
              <a:rPr lang="en-US" sz="1600" err="1">
                <a:solidFill>
                  <a:srgbClr val="CB2418"/>
                </a:solidFill>
                <a:latin typeface="Courier New"/>
                <a:cs typeface="Courier New"/>
              </a:rPr>
              <a:t>libc</a:t>
            </a:r>
            <a:r>
              <a:rPr lang="en-US" sz="1600">
                <a:solidFill>
                  <a:srgbClr val="CB2418"/>
                </a:solidFill>
                <a:latin typeface="Courier New"/>
                <a:cs typeface="Courier New"/>
              </a:rPr>
              <a:t> free */</a:t>
            </a:r>
            <a:endParaRPr lang="en-US" sz="1600">
              <a:solidFill>
                <a:srgbClr val="000000"/>
              </a:solidFill>
              <a:latin typeface="Courier New"/>
              <a:cs typeface="Courier New"/>
            </a:endParaRPr>
          </a:p>
          <a:p>
            <a:r>
              <a:rPr lang="en-US" sz="1600">
                <a:solidFill>
                  <a:srgbClr val="000000"/>
                </a:solidFill>
                <a:latin typeface="Courier New"/>
                <a:cs typeface="Courier New"/>
              </a:rPr>
              <a:t>    </a:t>
            </a:r>
            <a:r>
              <a:rPr lang="en-US" sz="1600">
                <a:solidFill>
                  <a:srgbClr val="C200FF"/>
                </a:solidFill>
                <a:latin typeface="Courier New"/>
                <a:cs typeface="Courier New"/>
              </a:rPr>
              <a:t>if</a:t>
            </a:r>
            <a:r>
              <a:rPr lang="en-US" sz="1600">
                <a:solidFill>
                  <a:srgbClr val="000000"/>
                </a:solidFill>
                <a:latin typeface="Courier New"/>
                <a:cs typeface="Courier New"/>
              </a:rPr>
              <a:t> ((error = </a:t>
            </a:r>
            <a:r>
              <a:rPr lang="en-US" sz="1600" err="1">
                <a:solidFill>
                  <a:srgbClr val="000000"/>
                </a:solidFill>
                <a:latin typeface="Courier New"/>
                <a:cs typeface="Courier New"/>
              </a:rPr>
              <a:t>dlerror</a:t>
            </a:r>
            <a:r>
              <a:rPr lang="en-US" sz="1600">
                <a:solidFill>
                  <a:srgbClr val="000000"/>
                </a:solidFill>
                <a:latin typeface="Courier New"/>
                <a:cs typeface="Courier New"/>
              </a:rPr>
              <a:t>()) != </a:t>
            </a:r>
            <a:r>
              <a:rPr lang="en-US" sz="1600">
                <a:solidFill>
                  <a:srgbClr val="2C9290"/>
                </a:solidFill>
                <a:latin typeface="Courier New"/>
                <a:cs typeface="Courier New"/>
              </a:rPr>
              <a:t>NULL</a:t>
            </a:r>
            <a:r>
              <a:rPr lang="en-US" sz="1600">
                <a:solidFill>
                  <a:srgbClr val="000000"/>
                </a:solidFill>
                <a:latin typeface="Courier New"/>
                <a:cs typeface="Courier New"/>
              </a:rPr>
              <a:t>) {</a:t>
            </a:r>
          </a:p>
          <a:p>
            <a:r>
              <a:rPr lang="en-US" sz="1600">
                <a:solidFill>
                  <a:srgbClr val="000000"/>
                </a:solidFill>
                <a:latin typeface="Courier New"/>
                <a:cs typeface="Courier New"/>
              </a:rPr>
              <a:t>        </a:t>
            </a:r>
            <a:r>
              <a:rPr lang="en-US" sz="1600" err="1">
                <a:solidFill>
                  <a:srgbClr val="000000"/>
                </a:solidFill>
                <a:latin typeface="Courier New"/>
                <a:cs typeface="Courier New"/>
              </a:rPr>
              <a:t>fputs</a:t>
            </a:r>
            <a:r>
              <a:rPr lang="en-US" sz="1600">
                <a:solidFill>
                  <a:srgbClr val="000000"/>
                </a:solidFill>
                <a:latin typeface="Courier New"/>
                <a:cs typeface="Courier New"/>
              </a:rPr>
              <a:t>(error, </a:t>
            </a:r>
            <a:r>
              <a:rPr lang="en-US" sz="1600" err="1">
                <a:solidFill>
                  <a:srgbClr val="000000"/>
                </a:solidFill>
                <a:latin typeface="Courier New"/>
                <a:cs typeface="Courier New"/>
              </a:rPr>
              <a:t>stderr</a:t>
            </a:r>
            <a:r>
              <a:rPr lang="en-US" sz="1600">
                <a:solidFill>
                  <a:srgbClr val="000000"/>
                </a:solidFill>
                <a:latin typeface="Courier New"/>
                <a:cs typeface="Courier New"/>
              </a:rPr>
              <a:t>);</a:t>
            </a:r>
          </a:p>
          <a:p>
            <a:r>
              <a:rPr lang="en-US" sz="1600">
                <a:solidFill>
                  <a:srgbClr val="000000"/>
                </a:solidFill>
                <a:latin typeface="Courier New"/>
                <a:cs typeface="Courier New"/>
              </a:rPr>
              <a:t>        exit(1);</a:t>
            </a:r>
          </a:p>
          <a:p>
            <a:r>
              <a:rPr lang="en-US" sz="1600">
                <a:solidFill>
                  <a:srgbClr val="000000"/>
                </a:solidFill>
                <a:latin typeface="Courier New"/>
                <a:cs typeface="Courier New"/>
              </a:rPr>
              <a:t>    }</a:t>
            </a:r>
          </a:p>
          <a:p>
            <a:r>
              <a:rPr lang="en-US" sz="1600">
                <a:solidFill>
                  <a:srgbClr val="000000"/>
                </a:solidFill>
                <a:latin typeface="Courier New"/>
                <a:cs typeface="Courier New"/>
              </a:rPr>
              <a:t>    </a:t>
            </a:r>
            <a:r>
              <a:rPr lang="en-US" sz="1600" err="1">
                <a:solidFill>
                  <a:srgbClr val="000000"/>
                </a:solidFill>
                <a:latin typeface="Courier New"/>
                <a:cs typeface="Courier New"/>
              </a:rPr>
              <a:t>freep</a:t>
            </a:r>
            <a:r>
              <a:rPr lang="en-US" sz="1600">
                <a:solidFill>
                  <a:srgbClr val="000000"/>
                </a:solidFill>
                <a:latin typeface="Courier New"/>
                <a:cs typeface="Courier New"/>
              </a:rPr>
              <a:t>(</a:t>
            </a:r>
            <a:r>
              <a:rPr lang="en-US" sz="1600" err="1">
                <a:solidFill>
                  <a:srgbClr val="000000"/>
                </a:solidFill>
                <a:latin typeface="Courier New"/>
                <a:cs typeface="Courier New"/>
              </a:rPr>
              <a:t>ptr</a:t>
            </a:r>
            <a:r>
              <a:rPr lang="en-US" sz="1600">
                <a:solidFill>
                  <a:srgbClr val="000000"/>
                </a:solidFill>
                <a:latin typeface="Courier New"/>
                <a:cs typeface="Courier New"/>
              </a:rPr>
              <a:t>); </a:t>
            </a:r>
            <a:r>
              <a:rPr lang="en-US" sz="1600">
                <a:solidFill>
                  <a:srgbClr val="CB2418"/>
                </a:solidFill>
                <a:latin typeface="Courier New"/>
                <a:cs typeface="Courier New"/>
              </a:rPr>
              <a:t>/* Call </a:t>
            </a:r>
            <a:r>
              <a:rPr lang="en-US" sz="1600" err="1">
                <a:solidFill>
                  <a:srgbClr val="CB2418"/>
                </a:solidFill>
                <a:latin typeface="Courier New"/>
                <a:cs typeface="Courier New"/>
              </a:rPr>
              <a:t>libc</a:t>
            </a:r>
            <a:r>
              <a:rPr lang="en-US" sz="1600">
                <a:solidFill>
                  <a:srgbClr val="CB2418"/>
                </a:solidFill>
                <a:latin typeface="Courier New"/>
                <a:cs typeface="Courier New"/>
              </a:rPr>
              <a:t> free */</a:t>
            </a:r>
            <a:endParaRPr lang="en-US" sz="1600">
              <a:solidFill>
                <a:srgbClr val="000000"/>
              </a:solidFill>
              <a:latin typeface="Courier New"/>
              <a:cs typeface="Courier New"/>
            </a:endParaRPr>
          </a:p>
          <a:p>
            <a:r>
              <a:rPr lang="en-US" sz="1600">
                <a:solidFill>
                  <a:srgbClr val="000000"/>
                </a:solidFill>
                <a:latin typeface="Courier New"/>
                <a:cs typeface="Courier New"/>
              </a:rPr>
              <a:t>    </a:t>
            </a:r>
            <a:r>
              <a:rPr lang="en-US" sz="1600" err="1">
                <a:solidFill>
                  <a:srgbClr val="000000"/>
                </a:solidFill>
                <a:latin typeface="Courier New"/>
                <a:cs typeface="Courier New"/>
              </a:rPr>
              <a:t>printf</a:t>
            </a:r>
            <a:r>
              <a:rPr lang="en-US" sz="1600">
                <a:solidFill>
                  <a:srgbClr val="000000"/>
                </a:solidFill>
                <a:latin typeface="Courier New"/>
                <a:cs typeface="Courier New"/>
              </a:rPr>
              <a:t>(</a:t>
            </a:r>
            <a:r>
              <a:rPr lang="en-US" sz="1600">
                <a:solidFill>
                  <a:srgbClr val="9D206F"/>
                </a:solidFill>
                <a:latin typeface="Courier New"/>
                <a:cs typeface="Courier New"/>
              </a:rPr>
              <a:t>"free(%p)\n"</a:t>
            </a:r>
            <a:r>
              <a:rPr lang="en-US" sz="1600">
                <a:solidFill>
                  <a:srgbClr val="000000"/>
                </a:solidFill>
                <a:latin typeface="Courier New"/>
                <a:cs typeface="Courier New"/>
              </a:rPr>
              <a:t>, </a:t>
            </a:r>
            <a:r>
              <a:rPr lang="en-US" sz="1600" err="1">
                <a:solidFill>
                  <a:srgbClr val="000000"/>
                </a:solidFill>
                <a:latin typeface="Courier New"/>
                <a:cs typeface="Courier New"/>
              </a:rPr>
              <a:t>ptr</a:t>
            </a:r>
            <a:r>
              <a:rPr lang="en-US" sz="1600">
                <a:solidFill>
                  <a:srgbClr val="000000"/>
                </a:solidFill>
                <a:latin typeface="Courier New"/>
                <a:cs typeface="Courier New"/>
              </a:rPr>
              <a:t>);</a:t>
            </a:r>
          </a:p>
          <a:p>
            <a:r>
              <a:rPr lang="en-US" sz="1600">
                <a:solidFill>
                  <a:srgbClr val="000000"/>
                </a:solidFill>
                <a:latin typeface="Courier New"/>
                <a:cs typeface="Courier New"/>
              </a:rPr>
              <a:t>}</a:t>
            </a:r>
          </a:p>
          <a:p>
            <a:r>
              <a:rPr lang="en-US" sz="1600">
                <a:solidFill>
                  <a:srgbClr val="926492"/>
                </a:solidFill>
                <a:latin typeface="Courier New"/>
                <a:cs typeface="Courier New"/>
              </a:rPr>
              <a:t>#</a:t>
            </a:r>
            <a:r>
              <a:rPr lang="en-US" sz="1600" err="1">
                <a:solidFill>
                  <a:srgbClr val="926492"/>
                </a:solidFill>
                <a:latin typeface="Courier New"/>
                <a:cs typeface="Courier New"/>
              </a:rPr>
              <a:t>endif</a:t>
            </a:r>
            <a:endParaRPr lang="en-US" sz="1600">
              <a:latin typeface="Courier New"/>
              <a:cs typeface="Courier New"/>
            </a:endParaRPr>
          </a:p>
        </p:txBody>
      </p:sp>
      <p:sp>
        <p:nvSpPr>
          <p:cNvPr id="6" name="TextBox 5"/>
          <p:cNvSpPr txBox="1"/>
          <p:nvPr/>
        </p:nvSpPr>
        <p:spPr>
          <a:xfrm>
            <a:off x="6812114" y="5955268"/>
            <a:ext cx="1569886" cy="369332"/>
          </a:xfrm>
          <a:prstGeom prst="rect">
            <a:avLst/>
          </a:prstGeom>
          <a:noFill/>
        </p:spPr>
        <p:txBody>
          <a:bodyPr wrap="none" rtlCol="0">
            <a:spAutoFit/>
          </a:bodyPr>
          <a:lstStyle/>
          <a:p>
            <a:r>
              <a:rPr lang="en-US" sz="1800" err="1">
                <a:solidFill>
                  <a:srgbClr val="7F7F7F"/>
                </a:solidFill>
                <a:latin typeface="Courier New"/>
                <a:cs typeface="Courier New"/>
              </a:rPr>
              <a:t>mymalloc.c</a:t>
            </a:r>
            <a:endParaRPr lang="en-US" sz="1800">
              <a:solidFill>
                <a:srgbClr val="7F7F7F"/>
              </a:solidFill>
              <a:latin typeface="Courier New"/>
              <a:cs typeface="Courier New"/>
            </a:endParaRPr>
          </a:p>
        </p:txBody>
      </p:sp>
    </p:spTree>
    <p:extLst>
      <p:ext uri="{BB962C8B-B14F-4D97-AF65-F5344CB8AC3E}">
        <p14:creationId xmlns:p14="http://schemas.microsoft.com/office/powerpoint/2010/main" val="15570422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Load/Run-time </a:t>
            </a:r>
            <a:r>
              <a:rPr lang="en-US" err="1"/>
              <a:t>Interpositioning</a:t>
            </a:r>
            <a:endParaRPr lang="en-US"/>
          </a:p>
        </p:txBody>
      </p:sp>
      <p:sp>
        <p:nvSpPr>
          <p:cNvPr id="3" name="Content Placeholder 2"/>
          <p:cNvSpPr>
            <a:spLocks noGrp="1"/>
          </p:cNvSpPr>
          <p:nvPr>
            <p:ph idx="1"/>
          </p:nvPr>
        </p:nvSpPr>
        <p:spPr>
          <a:xfrm>
            <a:off x="152401" y="4114800"/>
            <a:ext cx="8991599" cy="2362200"/>
          </a:xfrm>
        </p:spPr>
        <p:txBody>
          <a:bodyPr/>
          <a:lstStyle/>
          <a:p>
            <a:r>
              <a:rPr lang="en-US" dirty="0"/>
              <a:t> </a:t>
            </a:r>
            <a:r>
              <a:rPr lang="en-US" dirty="0">
                <a:latin typeface="Courier New"/>
                <a:cs typeface="Courier New"/>
              </a:rPr>
              <a:t>The LD_PRELOAD </a:t>
            </a:r>
            <a:r>
              <a:rPr lang="en-US" dirty="0"/>
              <a:t>environment variable tells the dynamic linker to resolve unresolved refs (e.g., to </a:t>
            </a:r>
            <a:r>
              <a:rPr lang="en-US" dirty="0">
                <a:latin typeface="Courier New"/>
                <a:cs typeface="Courier New"/>
              </a:rPr>
              <a:t>malloc)</a:t>
            </a:r>
            <a:r>
              <a:rPr lang="en-US" dirty="0"/>
              <a:t>by looking in </a:t>
            </a:r>
            <a:r>
              <a:rPr lang="en-US" dirty="0" err="1">
                <a:latin typeface="Courier New"/>
                <a:cs typeface="Courier New"/>
              </a:rPr>
              <a:t>mymalloc.so</a:t>
            </a:r>
            <a:r>
              <a:rPr lang="en-US" dirty="0"/>
              <a:t> first.</a:t>
            </a:r>
          </a:p>
          <a:p>
            <a:r>
              <a:rPr lang="en-US" dirty="0"/>
              <a:t>Type into (some) shells as:</a:t>
            </a:r>
          </a:p>
          <a:p>
            <a:pPr marL="57150" indent="0">
              <a:buNone/>
            </a:pPr>
            <a:r>
              <a:rPr lang="en-US" sz="2000" b="0" dirty="0">
                <a:latin typeface="Courier New"/>
                <a:cs typeface="Courier New"/>
              </a:rPr>
              <a:t>env LD_PRELOAD=./</a:t>
            </a:r>
            <a:r>
              <a:rPr lang="en-US" sz="2000" b="0" dirty="0" err="1">
                <a:latin typeface="Courier New"/>
                <a:cs typeface="Courier New"/>
              </a:rPr>
              <a:t>mymalloc.so</a:t>
            </a:r>
            <a:r>
              <a:rPr lang="en-US" sz="2000" b="0" dirty="0">
                <a:latin typeface="Courier New"/>
                <a:cs typeface="Courier New"/>
              </a:rPr>
              <a:t> ./</a:t>
            </a:r>
            <a:r>
              <a:rPr lang="en-US" sz="2000" b="0" dirty="0" err="1">
                <a:latin typeface="Courier New"/>
                <a:cs typeface="Courier New"/>
              </a:rPr>
              <a:t>intr</a:t>
            </a:r>
            <a:r>
              <a:rPr lang="en-US" sz="2000" b="0" dirty="0">
                <a:latin typeface="Courier New"/>
                <a:cs typeface="Courier New"/>
              </a:rPr>
              <a:t> 10 100 1000)</a:t>
            </a:r>
          </a:p>
          <a:p>
            <a:pPr lvl="1"/>
            <a:endParaRPr lang="en-US" dirty="0"/>
          </a:p>
          <a:p>
            <a:endParaRPr lang="en-US" dirty="0"/>
          </a:p>
        </p:txBody>
      </p:sp>
      <p:sp>
        <p:nvSpPr>
          <p:cNvPr id="6" name="Rectangle 5"/>
          <p:cNvSpPr/>
          <p:nvPr/>
        </p:nvSpPr>
        <p:spPr>
          <a:xfrm>
            <a:off x="152402" y="1300877"/>
            <a:ext cx="8991598" cy="2585323"/>
          </a:xfrm>
          <a:prstGeom prst="rect">
            <a:avLst/>
          </a:prstGeom>
          <a:solidFill>
            <a:srgbClr val="E6E6E6"/>
          </a:solidFill>
          <a:ln w="28575" cap="flat" cmpd="sng" algn="ctr">
            <a:solidFill>
              <a:schemeClr val="tx1"/>
            </a:solidFill>
            <a:prstDash val="solid"/>
            <a:round/>
            <a:headEnd type="none" w="med" len="med"/>
            <a:tailEnd type="none" w="med" len="med"/>
          </a:ln>
        </p:spPr>
        <p:txBody>
          <a:bodyPr wrap="square">
            <a:spAutoFit/>
          </a:bodyPr>
          <a:lstStyle/>
          <a:p>
            <a:r>
              <a:rPr lang="en-US" sz="1800" err="1">
                <a:latin typeface="Courier New"/>
                <a:cs typeface="Courier New"/>
              </a:rPr>
              <a:t>linux</a:t>
            </a:r>
            <a:r>
              <a:rPr lang="en-US" sz="1800">
                <a:latin typeface="Courier New"/>
                <a:cs typeface="Courier New"/>
              </a:rPr>
              <a:t>&gt; make </a:t>
            </a:r>
            <a:r>
              <a:rPr lang="en-US" sz="1800" err="1">
                <a:latin typeface="Courier New"/>
                <a:cs typeface="Courier New"/>
              </a:rPr>
              <a:t>intr</a:t>
            </a:r>
            <a:endParaRPr lang="en-US" sz="1800" b="0">
              <a:latin typeface="Courier New"/>
              <a:cs typeface="Courier New"/>
            </a:endParaRPr>
          </a:p>
          <a:p>
            <a:r>
              <a:rPr lang="en-US" sz="1800" b="0" err="1">
                <a:latin typeface="Courier New"/>
                <a:cs typeface="Courier New"/>
              </a:rPr>
              <a:t>gcc</a:t>
            </a:r>
            <a:r>
              <a:rPr lang="en-US" sz="1800" b="0">
                <a:latin typeface="Courier New"/>
                <a:cs typeface="Courier New"/>
              </a:rPr>
              <a:t> -Wall -DRUNTIME -shared -</a:t>
            </a:r>
            <a:r>
              <a:rPr lang="en-US" sz="1800" b="0" err="1">
                <a:latin typeface="Courier New"/>
                <a:cs typeface="Courier New"/>
              </a:rPr>
              <a:t>fpic</a:t>
            </a:r>
            <a:r>
              <a:rPr lang="en-US" sz="1800" b="0">
                <a:latin typeface="Courier New"/>
                <a:cs typeface="Courier New"/>
              </a:rPr>
              <a:t> -o </a:t>
            </a:r>
            <a:r>
              <a:rPr lang="en-US" sz="1800" b="0" err="1">
                <a:latin typeface="Courier New"/>
                <a:cs typeface="Courier New"/>
              </a:rPr>
              <a:t>mymalloc.so</a:t>
            </a:r>
            <a:r>
              <a:rPr lang="en-US" sz="1800" b="0">
                <a:latin typeface="Courier New"/>
                <a:cs typeface="Courier New"/>
              </a:rPr>
              <a:t> </a:t>
            </a:r>
            <a:r>
              <a:rPr lang="en-US" sz="1800" b="0" err="1">
                <a:latin typeface="Courier New"/>
                <a:cs typeface="Courier New"/>
              </a:rPr>
              <a:t>mymalloc.c</a:t>
            </a:r>
            <a:r>
              <a:rPr lang="en-US" sz="1800" b="0">
                <a:latin typeface="Courier New"/>
                <a:cs typeface="Courier New"/>
              </a:rPr>
              <a:t> -</a:t>
            </a:r>
            <a:r>
              <a:rPr lang="en-US" sz="1800" b="0" err="1">
                <a:latin typeface="Courier New"/>
                <a:cs typeface="Courier New"/>
              </a:rPr>
              <a:t>ldl</a:t>
            </a:r>
            <a:endParaRPr lang="en-US" sz="1800" b="0">
              <a:latin typeface="Courier New"/>
              <a:cs typeface="Courier New"/>
            </a:endParaRPr>
          </a:p>
          <a:p>
            <a:r>
              <a:rPr lang="en-US" sz="1800" b="0" err="1">
                <a:latin typeface="Courier New"/>
                <a:cs typeface="Courier New"/>
              </a:rPr>
              <a:t>gcc</a:t>
            </a:r>
            <a:r>
              <a:rPr lang="en-US" sz="1800" b="0">
                <a:latin typeface="Courier New"/>
                <a:cs typeface="Courier New"/>
              </a:rPr>
              <a:t> -Wall -o </a:t>
            </a:r>
            <a:r>
              <a:rPr lang="en-US" sz="1800" b="0" err="1">
                <a:latin typeface="Courier New"/>
                <a:cs typeface="Courier New"/>
              </a:rPr>
              <a:t>intr</a:t>
            </a:r>
            <a:r>
              <a:rPr lang="en-US" sz="1800" b="0">
                <a:latin typeface="Courier New"/>
                <a:cs typeface="Courier New"/>
              </a:rPr>
              <a:t> </a:t>
            </a:r>
            <a:r>
              <a:rPr lang="en-US" sz="1800" b="0" err="1">
                <a:latin typeface="Courier New"/>
                <a:cs typeface="Courier New"/>
              </a:rPr>
              <a:t>int.c</a:t>
            </a:r>
            <a:endParaRPr lang="en-US" sz="1800" b="0">
              <a:latin typeface="Courier New"/>
              <a:cs typeface="Courier New"/>
            </a:endParaRPr>
          </a:p>
          <a:p>
            <a:r>
              <a:rPr lang="en-US" sz="1800" err="1">
                <a:latin typeface="Courier New"/>
                <a:cs typeface="Courier New"/>
              </a:rPr>
              <a:t>linux</a:t>
            </a:r>
            <a:r>
              <a:rPr lang="en-US" sz="1800">
                <a:latin typeface="Courier New"/>
                <a:cs typeface="Courier New"/>
              </a:rPr>
              <a:t>&gt; make </a:t>
            </a:r>
            <a:r>
              <a:rPr lang="en-US" sz="1800" err="1">
                <a:latin typeface="Courier New"/>
                <a:cs typeface="Courier New"/>
              </a:rPr>
              <a:t>runr</a:t>
            </a:r>
            <a:endParaRPr lang="en-US" sz="1800">
              <a:latin typeface="Courier New"/>
              <a:cs typeface="Courier New"/>
            </a:endParaRPr>
          </a:p>
          <a:p>
            <a:r>
              <a:rPr lang="en-US" sz="1800" b="0">
                <a:latin typeface="Courier New"/>
                <a:cs typeface="Courier New"/>
              </a:rPr>
              <a:t>(LD_PRELOAD="./</a:t>
            </a:r>
            <a:r>
              <a:rPr lang="en-US" sz="1800" b="0" err="1">
                <a:latin typeface="Courier New"/>
                <a:cs typeface="Courier New"/>
              </a:rPr>
              <a:t>mymalloc.so</a:t>
            </a:r>
            <a:r>
              <a:rPr lang="en-US" sz="1800" b="0">
                <a:latin typeface="Courier New"/>
                <a:cs typeface="Courier New"/>
              </a:rPr>
              <a:t>" ./</a:t>
            </a:r>
            <a:r>
              <a:rPr lang="en-US" sz="1800" b="0" err="1">
                <a:latin typeface="Courier New"/>
                <a:cs typeface="Courier New"/>
              </a:rPr>
              <a:t>intr</a:t>
            </a:r>
            <a:r>
              <a:rPr lang="en-US" sz="1800" b="0">
                <a:latin typeface="Courier New"/>
                <a:cs typeface="Courier New"/>
              </a:rPr>
              <a:t> 10 100 1000)</a:t>
            </a:r>
          </a:p>
          <a:p>
            <a:r>
              <a:rPr lang="fi-FI" sz="1800" b="0">
                <a:latin typeface="Courier New"/>
                <a:cs typeface="Courier New"/>
              </a:rPr>
              <a:t>malloc(10) = 0x91a010</a:t>
            </a:r>
          </a:p>
          <a:p>
            <a:r>
              <a:rPr lang="en-US" sz="1800" b="0">
                <a:latin typeface="Courier New"/>
                <a:cs typeface="Courier New"/>
              </a:rPr>
              <a:t>free(0x91a010)</a:t>
            </a:r>
          </a:p>
          <a:p>
            <a:r>
              <a:rPr lang="en-US" sz="1800">
                <a:latin typeface="Courier New"/>
                <a:cs typeface="Courier New"/>
              </a:rPr>
              <a:t>. . . </a:t>
            </a:r>
          </a:p>
          <a:p>
            <a:r>
              <a:rPr lang="en-US" sz="1800" err="1">
                <a:latin typeface="Courier New"/>
                <a:cs typeface="Courier New"/>
              </a:rPr>
              <a:t>linux</a:t>
            </a:r>
            <a:r>
              <a:rPr lang="en-US" sz="1800">
                <a:latin typeface="Courier New"/>
                <a:cs typeface="Courier New"/>
              </a:rPr>
              <a:t>&gt;</a:t>
            </a:r>
          </a:p>
        </p:txBody>
      </p:sp>
      <p:sp>
        <p:nvSpPr>
          <p:cNvPr id="5" name="TextBox 4"/>
          <p:cNvSpPr txBox="1"/>
          <p:nvPr/>
        </p:nvSpPr>
        <p:spPr>
          <a:xfrm>
            <a:off x="4953000" y="2895600"/>
            <a:ext cx="3406514" cy="646331"/>
          </a:xfrm>
          <a:prstGeom prst="rect">
            <a:avLst/>
          </a:prstGeom>
          <a:solidFill>
            <a:srgbClr val="D5F1CF"/>
          </a:solidFill>
          <a:ln>
            <a:solidFill>
              <a:schemeClr val="tx1"/>
            </a:solidFill>
          </a:ln>
        </p:spPr>
        <p:txBody>
          <a:bodyPr wrap="none" rtlCol="0">
            <a:spAutoFit/>
          </a:bodyPr>
          <a:lstStyle/>
          <a:p>
            <a:r>
              <a:rPr lang="en-US" sz="1800">
                <a:solidFill>
                  <a:srgbClr val="C00000"/>
                </a:solidFill>
                <a:latin typeface="Calibri" pitchFamily="34" charset="0"/>
              </a:rPr>
              <a:t>Search for </a:t>
            </a:r>
            <a:r>
              <a:rPr lang="en-US" sz="1800">
                <a:solidFill>
                  <a:srgbClr val="C00000"/>
                </a:solidFill>
                <a:latin typeface="Courier New"/>
                <a:cs typeface="Courier New"/>
              </a:rPr>
              <a:t>&lt;</a:t>
            </a:r>
            <a:r>
              <a:rPr lang="en-US" sz="1800" err="1">
                <a:solidFill>
                  <a:srgbClr val="C00000"/>
                </a:solidFill>
                <a:latin typeface="Courier New"/>
                <a:cs typeface="Courier New"/>
              </a:rPr>
              <a:t>malloc.h</a:t>
            </a:r>
            <a:r>
              <a:rPr lang="en-US" sz="1800">
                <a:solidFill>
                  <a:srgbClr val="C00000"/>
                </a:solidFill>
                <a:latin typeface="Courier New"/>
                <a:cs typeface="Courier New"/>
              </a:rPr>
              <a:t>&gt;</a:t>
            </a:r>
            <a:r>
              <a:rPr lang="en-US" sz="1800">
                <a:solidFill>
                  <a:srgbClr val="C00000"/>
                </a:solidFill>
                <a:latin typeface="Calibri" pitchFamily="34" charset="0"/>
              </a:rPr>
              <a:t> leads to</a:t>
            </a:r>
          </a:p>
          <a:p>
            <a:r>
              <a:rPr lang="en-US" sz="1800">
                <a:solidFill>
                  <a:srgbClr val="C00000"/>
                </a:solidFill>
                <a:latin typeface="Courier New"/>
                <a:cs typeface="Courier New"/>
              </a:rPr>
              <a:t>/</a:t>
            </a:r>
            <a:r>
              <a:rPr lang="en-US" sz="1800" err="1">
                <a:solidFill>
                  <a:srgbClr val="C00000"/>
                </a:solidFill>
                <a:latin typeface="Courier New"/>
                <a:cs typeface="Courier New"/>
              </a:rPr>
              <a:t>usr</a:t>
            </a:r>
            <a:r>
              <a:rPr lang="en-US" sz="1800">
                <a:solidFill>
                  <a:srgbClr val="C00000"/>
                </a:solidFill>
                <a:latin typeface="Courier New"/>
                <a:cs typeface="Courier New"/>
              </a:rPr>
              <a:t>/include/</a:t>
            </a:r>
            <a:r>
              <a:rPr lang="en-US" sz="1800" err="1">
                <a:solidFill>
                  <a:srgbClr val="C00000"/>
                </a:solidFill>
                <a:latin typeface="Courier New"/>
                <a:cs typeface="Courier New"/>
              </a:rPr>
              <a:t>malloc.h</a:t>
            </a:r>
            <a:endParaRPr lang="en-US" sz="1800">
              <a:solidFill>
                <a:srgbClr val="C00000"/>
              </a:solidFill>
              <a:latin typeface="Courier New"/>
              <a:cs typeface="Courier New"/>
            </a:endParaRPr>
          </a:p>
        </p:txBody>
      </p:sp>
      <p:cxnSp>
        <p:nvCxnSpPr>
          <p:cNvPr id="7" name="Straight Arrow Connector 6"/>
          <p:cNvCxnSpPr/>
          <p:nvPr/>
        </p:nvCxnSpPr>
        <p:spPr bwMode="auto">
          <a:xfrm>
            <a:off x="3581400" y="2057400"/>
            <a:ext cx="1371600" cy="838200"/>
          </a:xfrm>
          <a:prstGeom prst="straightConnector1">
            <a:avLst/>
          </a:prstGeom>
          <a:noFill/>
          <a:ln w="25400" cap="flat" cmpd="sng" algn="ctr">
            <a:solidFill>
              <a:schemeClr val="tx1"/>
            </a:solidFill>
            <a:prstDash val="solid"/>
            <a:round/>
            <a:headEnd type="none" w="med" len="med"/>
            <a:tailEnd type="arrow"/>
          </a:ln>
          <a:effectLst/>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r>
              <a:rPr lang="en-US"/>
              <a:t>Why Linkers? (cont)</a:t>
            </a:r>
          </a:p>
        </p:txBody>
      </p:sp>
      <p:sp>
        <p:nvSpPr>
          <p:cNvPr id="281603" name="Rectangle 3"/>
          <p:cNvSpPr>
            <a:spLocks noGrp="1" noChangeArrowheads="1"/>
          </p:cNvSpPr>
          <p:nvPr>
            <p:ph type="body" idx="1"/>
          </p:nvPr>
        </p:nvSpPr>
        <p:spPr/>
        <p:txBody>
          <a:bodyPr/>
          <a:lstStyle/>
          <a:p>
            <a:r>
              <a:rPr lang="en-US" dirty="0"/>
              <a:t>Reason 2: Efficiency</a:t>
            </a:r>
          </a:p>
          <a:p>
            <a:pPr lvl="1"/>
            <a:r>
              <a:rPr lang="en-US" dirty="0"/>
              <a:t>Time: Separate compilation</a:t>
            </a:r>
          </a:p>
          <a:p>
            <a:pPr lvl="2"/>
            <a:r>
              <a:rPr lang="en-US" dirty="0"/>
              <a:t>Change one source file, compile, and then relink.</a:t>
            </a:r>
          </a:p>
          <a:p>
            <a:pPr lvl="2"/>
            <a:r>
              <a:rPr lang="en-US" dirty="0"/>
              <a:t>No need to recompile other source files.</a:t>
            </a:r>
          </a:p>
          <a:p>
            <a:pPr lvl="2"/>
            <a:r>
              <a:rPr lang="en-US" dirty="0"/>
              <a:t>Can compile multiple files concurrently.</a:t>
            </a:r>
          </a:p>
          <a:p>
            <a:pPr lvl="1"/>
            <a:r>
              <a:rPr lang="en-US" dirty="0"/>
              <a:t>Space: Libraries </a:t>
            </a:r>
          </a:p>
          <a:p>
            <a:pPr lvl="2"/>
            <a:r>
              <a:rPr lang="en-US" dirty="0"/>
              <a:t>Common functions can be aggregated into a single file...</a:t>
            </a:r>
          </a:p>
          <a:p>
            <a:pPr lvl="2"/>
            <a:r>
              <a:rPr lang="en-US" b="1" dirty="0"/>
              <a:t>Option 1: </a:t>
            </a:r>
            <a:r>
              <a:rPr lang="en-US" b="1" i="1" dirty="0"/>
              <a:t>Static Linking</a:t>
            </a:r>
          </a:p>
          <a:p>
            <a:pPr lvl="3"/>
            <a:r>
              <a:rPr lang="en-US" dirty="0"/>
              <a:t>Executable files and running memory images contain only the library code they actually use</a:t>
            </a:r>
          </a:p>
          <a:p>
            <a:pPr lvl="2"/>
            <a:r>
              <a:rPr lang="en-US" b="1" dirty="0"/>
              <a:t>Option 2: </a:t>
            </a:r>
            <a:r>
              <a:rPr lang="en-US" b="1" i="1" dirty="0"/>
              <a:t>Dynamic linking</a:t>
            </a:r>
          </a:p>
          <a:p>
            <a:pPr lvl="3"/>
            <a:r>
              <a:rPr lang="en-US" dirty="0"/>
              <a:t>Executable files contain no library code</a:t>
            </a:r>
          </a:p>
          <a:p>
            <a:pPr lvl="3"/>
            <a:r>
              <a:rPr lang="en-US" dirty="0"/>
              <a:t>During execution, single copy of library code can be shared across all executing processes</a:t>
            </a:r>
          </a:p>
          <a:p>
            <a:pPr marL="1371600" lvl="3" indent="0">
              <a:buNone/>
            </a:pPr>
            <a:endParaRPr lang="en-US" dirty="0"/>
          </a:p>
          <a:p>
            <a:endParaRPr lang="en-US" dirty="0"/>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Interpositioning</a:t>
            </a:r>
            <a:r>
              <a:rPr lang="en-US"/>
              <a:t> Recap</a:t>
            </a:r>
          </a:p>
        </p:txBody>
      </p:sp>
      <p:sp>
        <p:nvSpPr>
          <p:cNvPr id="3" name="Content Placeholder 2"/>
          <p:cNvSpPr>
            <a:spLocks noGrp="1"/>
          </p:cNvSpPr>
          <p:nvPr>
            <p:ph idx="1"/>
          </p:nvPr>
        </p:nvSpPr>
        <p:spPr/>
        <p:txBody>
          <a:bodyPr/>
          <a:lstStyle/>
          <a:p>
            <a:r>
              <a:rPr lang="en-US" dirty="0"/>
              <a:t>Compile Time</a:t>
            </a:r>
          </a:p>
          <a:p>
            <a:pPr lvl="1"/>
            <a:r>
              <a:rPr lang="en-US" dirty="0"/>
              <a:t>Apparent calls to </a:t>
            </a:r>
            <a:r>
              <a:rPr lang="en-US" b="1" dirty="0">
                <a:latin typeface="Courier New"/>
                <a:cs typeface="Courier New"/>
              </a:rPr>
              <a:t>mallo</a:t>
            </a:r>
            <a:r>
              <a:rPr lang="en-US" dirty="0"/>
              <a:t>c/</a:t>
            </a:r>
            <a:r>
              <a:rPr lang="en-US" b="1" dirty="0">
                <a:latin typeface="Courier New"/>
                <a:cs typeface="Courier New"/>
              </a:rPr>
              <a:t>free</a:t>
            </a:r>
            <a:r>
              <a:rPr lang="en-US" dirty="0"/>
              <a:t> get macro-expanded into calls to </a:t>
            </a:r>
            <a:r>
              <a:rPr lang="en-US" b="1" dirty="0" err="1">
                <a:latin typeface="Courier New"/>
                <a:cs typeface="Courier New"/>
              </a:rPr>
              <a:t>mymalloc</a:t>
            </a:r>
            <a:r>
              <a:rPr lang="en-US" dirty="0"/>
              <a:t>/</a:t>
            </a:r>
            <a:r>
              <a:rPr lang="en-US" b="1" dirty="0" err="1">
                <a:latin typeface="Courier New"/>
                <a:cs typeface="Courier New"/>
              </a:rPr>
              <a:t>myfree</a:t>
            </a:r>
            <a:endParaRPr lang="en-US" b="1" dirty="0">
              <a:latin typeface="Courier New"/>
              <a:cs typeface="Courier New"/>
            </a:endParaRPr>
          </a:p>
          <a:p>
            <a:pPr lvl="1"/>
            <a:r>
              <a:rPr lang="en-US" dirty="0"/>
              <a:t>Simple approach.  Must have access to source &amp; recompile</a:t>
            </a:r>
            <a:endParaRPr lang="en-US" b="1" dirty="0">
              <a:latin typeface="Courier New"/>
              <a:cs typeface="Courier New"/>
            </a:endParaRPr>
          </a:p>
          <a:p>
            <a:r>
              <a:rPr lang="en-US" dirty="0"/>
              <a:t>Link Time</a:t>
            </a:r>
          </a:p>
          <a:p>
            <a:pPr lvl="1"/>
            <a:r>
              <a:rPr lang="en-US" dirty="0"/>
              <a:t>Use linker trick to have special name resolutions</a:t>
            </a:r>
          </a:p>
          <a:p>
            <a:pPr lvl="2"/>
            <a:r>
              <a:rPr lang="en-US" b="1" dirty="0">
                <a:latin typeface="Courier New"/>
                <a:cs typeface="Courier New"/>
              </a:rPr>
              <a:t>malloc </a:t>
            </a:r>
            <a:r>
              <a:rPr lang="en-US" dirty="0">
                <a:sym typeface="Wingdings" pitchFamily="2" charset="2"/>
              </a:rPr>
              <a:t> </a:t>
            </a:r>
            <a:r>
              <a:rPr lang="en-US" b="1" dirty="0">
                <a:latin typeface="Courier New"/>
                <a:cs typeface="Courier New"/>
                <a:sym typeface="Wingdings" pitchFamily="2" charset="2"/>
              </a:rPr>
              <a:t>__</a:t>
            </a:r>
            <a:r>
              <a:rPr lang="en-US" b="1" dirty="0" err="1">
                <a:latin typeface="Courier New"/>
                <a:cs typeface="Courier New"/>
                <a:sym typeface="Wingdings" pitchFamily="2" charset="2"/>
              </a:rPr>
              <a:t>wrap_malloc</a:t>
            </a:r>
            <a:endParaRPr lang="en-US" b="1" dirty="0">
              <a:latin typeface="Courier New"/>
              <a:cs typeface="Courier New"/>
              <a:sym typeface="Wingdings" pitchFamily="2" charset="2"/>
            </a:endParaRPr>
          </a:p>
          <a:p>
            <a:pPr lvl="2"/>
            <a:r>
              <a:rPr lang="en-US" b="1" dirty="0">
                <a:latin typeface="Courier New"/>
                <a:cs typeface="Courier New"/>
                <a:sym typeface="Wingdings" pitchFamily="2" charset="2"/>
              </a:rPr>
              <a:t>__</a:t>
            </a:r>
            <a:r>
              <a:rPr lang="en-US" b="1" dirty="0" err="1">
                <a:latin typeface="Courier New"/>
                <a:cs typeface="Courier New"/>
                <a:sym typeface="Wingdings" pitchFamily="2" charset="2"/>
              </a:rPr>
              <a:t>real_malloc</a:t>
            </a:r>
            <a:r>
              <a:rPr lang="en-US" dirty="0">
                <a:sym typeface="Wingdings" pitchFamily="2" charset="2"/>
              </a:rPr>
              <a:t>  </a:t>
            </a:r>
            <a:r>
              <a:rPr lang="en-US" b="1" dirty="0">
                <a:latin typeface="Courier New"/>
                <a:cs typeface="Courier New"/>
                <a:sym typeface="Wingdings" pitchFamily="2" charset="2"/>
              </a:rPr>
              <a:t>malloc</a:t>
            </a:r>
          </a:p>
          <a:p>
            <a:r>
              <a:rPr lang="en-US" dirty="0">
                <a:sym typeface="Wingdings" pitchFamily="2" charset="2"/>
              </a:rPr>
              <a:t>Load/Run Time</a:t>
            </a:r>
          </a:p>
          <a:p>
            <a:pPr lvl="1"/>
            <a:r>
              <a:rPr lang="en-US" dirty="0">
                <a:sym typeface="Wingdings" pitchFamily="2" charset="2"/>
              </a:rPr>
              <a:t>Implement custom version of </a:t>
            </a:r>
            <a:r>
              <a:rPr lang="en-US" b="1" dirty="0">
                <a:latin typeface="Courier New"/>
                <a:cs typeface="Courier New"/>
                <a:sym typeface="Wingdings" pitchFamily="2" charset="2"/>
              </a:rPr>
              <a:t>malloc</a:t>
            </a:r>
            <a:r>
              <a:rPr lang="en-US" dirty="0">
                <a:sym typeface="Wingdings" pitchFamily="2" charset="2"/>
              </a:rPr>
              <a:t>/</a:t>
            </a:r>
            <a:r>
              <a:rPr lang="en-US" b="1" dirty="0">
                <a:latin typeface="Courier New"/>
                <a:cs typeface="Courier New"/>
                <a:sym typeface="Wingdings" pitchFamily="2" charset="2"/>
              </a:rPr>
              <a:t>free</a:t>
            </a:r>
            <a:r>
              <a:rPr lang="en-US" dirty="0">
                <a:sym typeface="Wingdings" pitchFamily="2" charset="2"/>
              </a:rPr>
              <a:t> that use dynamic linking to load library </a:t>
            </a:r>
            <a:r>
              <a:rPr lang="en-US" b="1" dirty="0">
                <a:latin typeface="Courier New"/>
                <a:cs typeface="Courier New"/>
                <a:sym typeface="Wingdings" pitchFamily="2" charset="2"/>
              </a:rPr>
              <a:t>malloc</a:t>
            </a:r>
            <a:r>
              <a:rPr lang="en-US" dirty="0">
                <a:sym typeface="Wingdings" pitchFamily="2" charset="2"/>
              </a:rPr>
              <a:t>/</a:t>
            </a:r>
            <a:r>
              <a:rPr lang="en-US" b="1" dirty="0">
                <a:latin typeface="Courier New"/>
                <a:cs typeface="Courier New"/>
                <a:sym typeface="Wingdings" pitchFamily="2" charset="2"/>
              </a:rPr>
              <a:t>free</a:t>
            </a:r>
            <a:r>
              <a:rPr lang="en-US" dirty="0">
                <a:sym typeface="Wingdings" pitchFamily="2" charset="2"/>
              </a:rPr>
              <a:t> under different names</a:t>
            </a:r>
          </a:p>
          <a:p>
            <a:pPr lvl="1"/>
            <a:r>
              <a:rPr lang="en-US" dirty="0">
                <a:sym typeface="Wingdings" pitchFamily="2" charset="2"/>
              </a:rPr>
              <a:t>Can use with ANY dynamically linked binary</a:t>
            </a:r>
          </a:p>
          <a:p>
            <a:pPr marL="57150" indent="0">
              <a:buNone/>
            </a:pPr>
            <a:r>
              <a:rPr lang="en-US" sz="1800" b="0" dirty="0">
                <a:latin typeface="Courier New"/>
                <a:cs typeface="Courier New"/>
              </a:rPr>
              <a:t>env LD_PRELOAD=./</a:t>
            </a:r>
            <a:r>
              <a:rPr lang="en-US" sz="1800" b="0" dirty="0" err="1">
                <a:latin typeface="Courier New"/>
                <a:cs typeface="Courier New"/>
              </a:rPr>
              <a:t>mymalloc.so</a:t>
            </a:r>
            <a:r>
              <a:rPr lang="en-US" sz="1800" b="0" dirty="0">
                <a:latin typeface="Courier New"/>
                <a:cs typeface="Courier New"/>
              </a:rPr>
              <a:t> </a:t>
            </a:r>
            <a:r>
              <a:rPr lang="en-US" sz="1800" b="0" dirty="0" err="1">
                <a:latin typeface="Courier New"/>
                <a:cs typeface="Courier New"/>
              </a:rPr>
              <a:t>gcc</a:t>
            </a:r>
            <a:r>
              <a:rPr lang="en-US" sz="1800" b="0" dirty="0">
                <a:latin typeface="Courier New"/>
                <a:cs typeface="Courier New"/>
              </a:rPr>
              <a:t> –c </a:t>
            </a:r>
            <a:r>
              <a:rPr lang="en-US" sz="1800" b="0" dirty="0" err="1">
                <a:latin typeface="Courier New"/>
                <a:cs typeface="Courier New"/>
              </a:rPr>
              <a:t>int.c</a:t>
            </a:r>
            <a:r>
              <a:rPr lang="en-US" sz="1800" b="0" dirty="0">
                <a:latin typeface="Courier New"/>
                <a:cs typeface="Courier New"/>
              </a:rPr>
              <a:t>)</a:t>
            </a:r>
          </a:p>
          <a:p>
            <a:pPr lvl="1"/>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Linking Recap</a:t>
            </a:r>
          </a:p>
        </p:txBody>
      </p:sp>
      <p:sp>
        <p:nvSpPr>
          <p:cNvPr id="3" name="Content Placeholder 2"/>
          <p:cNvSpPr>
            <a:spLocks noGrp="1"/>
          </p:cNvSpPr>
          <p:nvPr>
            <p:ph idx="1"/>
          </p:nvPr>
        </p:nvSpPr>
        <p:spPr/>
        <p:txBody>
          <a:bodyPr/>
          <a:lstStyle/>
          <a:p>
            <a:r>
              <a:rPr lang="en-US"/>
              <a:t>Usually: Just happens, no big deal</a:t>
            </a:r>
          </a:p>
          <a:p>
            <a:r>
              <a:rPr lang="en-US"/>
              <a:t>Sometimes: Strange errors</a:t>
            </a:r>
          </a:p>
          <a:p>
            <a:pPr lvl="1"/>
            <a:r>
              <a:rPr lang="en-US"/>
              <a:t>Bad symbol resolution</a:t>
            </a:r>
          </a:p>
          <a:p>
            <a:pPr lvl="1"/>
            <a:r>
              <a:rPr lang="en-US"/>
              <a:t>Ordering dependence of linked .o, .a, and .so files</a:t>
            </a:r>
          </a:p>
          <a:p>
            <a:r>
              <a:rPr lang="en-US"/>
              <a:t>For power users:</a:t>
            </a:r>
          </a:p>
          <a:p>
            <a:pPr lvl="1"/>
            <a:r>
              <a:rPr lang="en-US" err="1"/>
              <a:t>Interpositioning</a:t>
            </a:r>
            <a:r>
              <a:rPr lang="en-US"/>
              <a:t> to trace programs with &amp; without source</a:t>
            </a:r>
          </a:p>
          <a:p>
            <a:endParaRPr lang="en-US"/>
          </a:p>
        </p:txBody>
      </p:sp>
    </p:spTree>
    <p:extLst>
      <p:ext uri="{BB962C8B-B14F-4D97-AF65-F5344CB8AC3E}">
        <p14:creationId xmlns:p14="http://schemas.microsoft.com/office/powerpoint/2010/main" val="509386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2" name="Rectangle 4"/>
          <p:cNvSpPr>
            <a:spLocks noGrp="1" noChangeArrowheads="1"/>
          </p:cNvSpPr>
          <p:nvPr>
            <p:ph type="title"/>
          </p:nvPr>
        </p:nvSpPr>
        <p:spPr>
          <a:xfrm>
            <a:off x="404813" y="457200"/>
            <a:ext cx="6986587" cy="781050"/>
          </a:xfrm>
        </p:spPr>
        <p:txBody>
          <a:bodyPr/>
          <a:lstStyle/>
          <a:p>
            <a:r>
              <a:rPr lang="en-US"/>
              <a:t>What Do Linkers Do?</a:t>
            </a:r>
          </a:p>
        </p:txBody>
      </p:sp>
      <p:sp>
        <p:nvSpPr>
          <p:cNvPr id="196613" name="Rectangle 5"/>
          <p:cNvSpPr>
            <a:spLocks noGrp="1" noChangeArrowheads="1"/>
          </p:cNvSpPr>
          <p:nvPr>
            <p:ph type="body" idx="1"/>
          </p:nvPr>
        </p:nvSpPr>
        <p:spPr>
          <a:xfrm>
            <a:off x="290513" y="1449388"/>
            <a:ext cx="8853487" cy="5484812"/>
          </a:xfrm>
        </p:spPr>
        <p:txBody>
          <a:bodyPr/>
          <a:lstStyle/>
          <a:p>
            <a:r>
              <a:rPr lang="en-US"/>
              <a:t>Step 1: Symbol resolution</a:t>
            </a:r>
          </a:p>
          <a:p>
            <a:pPr lvl="1"/>
            <a:endParaRPr lang="en-US"/>
          </a:p>
          <a:p>
            <a:pPr lvl="1"/>
            <a:r>
              <a:rPr lang="en-US"/>
              <a:t>Programs define and reference </a:t>
            </a:r>
            <a:r>
              <a:rPr lang="en-US" i="1"/>
              <a:t>symbols</a:t>
            </a:r>
            <a:r>
              <a:rPr lang="en-US"/>
              <a:t> (global variables and functions):</a:t>
            </a:r>
          </a:p>
          <a:p>
            <a:pPr lvl="2"/>
            <a:r>
              <a:rPr lang="en-US" sz="1800" b="1">
                <a:latin typeface="Courier New" charset="0"/>
              </a:rPr>
              <a:t>void swap() {…}   /* define symbol swap */</a:t>
            </a:r>
          </a:p>
          <a:p>
            <a:pPr lvl="2"/>
            <a:r>
              <a:rPr lang="en-US" sz="1800" b="1">
                <a:latin typeface="Courier New" charset="0"/>
              </a:rPr>
              <a:t>swap();           /* reference symbol swap */</a:t>
            </a:r>
          </a:p>
          <a:p>
            <a:pPr lvl="2"/>
            <a:r>
              <a:rPr lang="en-US" sz="1800" b="1" err="1">
                <a:latin typeface="Courier New" charset="0"/>
              </a:rPr>
              <a:t>int</a:t>
            </a:r>
            <a:r>
              <a:rPr lang="en-US" sz="1800" b="1">
                <a:latin typeface="Courier New" charset="0"/>
              </a:rPr>
              <a:t> *</a:t>
            </a:r>
            <a:r>
              <a:rPr lang="en-US" sz="1800" b="1" err="1">
                <a:latin typeface="Courier New" charset="0"/>
              </a:rPr>
              <a:t>xp</a:t>
            </a:r>
            <a:r>
              <a:rPr lang="en-US" sz="1800" b="1">
                <a:latin typeface="Courier New" charset="0"/>
              </a:rPr>
              <a:t> = &amp;</a:t>
            </a:r>
            <a:r>
              <a:rPr lang="en-US" sz="1800" b="1" err="1">
                <a:latin typeface="Courier New" charset="0"/>
              </a:rPr>
              <a:t>x</a:t>
            </a:r>
            <a:r>
              <a:rPr lang="en-US" sz="1800" b="1">
                <a:latin typeface="Courier New" charset="0"/>
              </a:rPr>
              <a:t>;     /* define symbol </a:t>
            </a:r>
            <a:r>
              <a:rPr lang="en-US" sz="1800" b="1" err="1">
                <a:latin typeface="Courier New" charset="0"/>
              </a:rPr>
              <a:t>xp</a:t>
            </a:r>
            <a:r>
              <a:rPr lang="en-US" sz="1800" b="1">
                <a:latin typeface="Courier New" charset="0"/>
              </a:rPr>
              <a:t>, reference </a:t>
            </a:r>
            <a:r>
              <a:rPr lang="en-US" sz="1800" b="1" err="1">
                <a:latin typeface="Courier New" charset="0"/>
              </a:rPr>
              <a:t>x</a:t>
            </a:r>
            <a:r>
              <a:rPr lang="en-US" sz="1800" b="1">
                <a:latin typeface="Courier New" charset="0"/>
              </a:rPr>
              <a:t> */</a:t>
            </a:r>
            <a:endParaRPr lang="en-US" sz="1800" b="1"/>
          </a:p>
          <a:p>
            <a:pPr lvl="1"/>
            <a:endParaRPr lang="en-US"/>
          </a:p>
          <a:p>
            <a:pPr lvl="1"/>
            <a:r>
              <a:rPr lang="en-US"/>
              <a:t>Symbol definitions are stored in object file (by assembler) in </a:t>
            </a:r>
            <a:r>
              <a:rPr lang="en-US" i="1"/>
              <a:t>symbol table</a:t>
            </a:r>
            <a:r>
              <a:rPr lang="en-US"/>
              <a:t>.</a:t>
            </a:r>
          </a:p>
          <a:p>
            <a:pPr lvl="2"/>
            <a:r>
              <a:rPr lang="en-US"/>
              <a:t>Symbol table is an array of entries</a:t>
            </a:r>
            <a:endParaRPr lang="en-US">
              <a:latin typeface="Courier New"/>
              <a:cs typeface="Courier New"/>
            </a:endParaRPr>
          </a:p>
          <a:p>
            <a:pPr lvl="2"/>
            <a:r>
              <a:rPr lang="en-US"/>
              <a:t>Each entry includes name, size, and location of symbol.</a:t>
            </a:r>
          </a:p>
          <a:p>
            <a:pPr lvl="1"/>
            <a:endParaRPr lang="en-US"/>
          </a:p>
          <a:p>
            <a:pPr lvl="1"/>
            <a:r>
              <a:rPr lang="en-US" b="1">
                <a:solidFill>
                  <a:srgbClr val="FF0000"/>
                </a:solidFill>
              </a:rPr>
              <a:t>During symbol resolution step, the linker associates each symbol reference with exactly one symbol definition.</a:t>
            </a:r>
          </a:p>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5" name="Rectangle 7"/>
          <p:cNvSpPr>
            <a:spLocks noGrp="1" noChangeArrowheads="1"/>
          </p:cNvSpPr>
          <p:nvPr>
            <p:ph type="title"/>
          </p:nvPr>
        </p:nvSpPr>
        <p:spPr/>
        <p:txBody>
          <a:bodyPr/>
          <a:lstStyle/>
          <a:p>
            <a:r>
              <a:rPr lang="en-US"/>
              <a:t>Symbols in Example C Program</a:t>
            </a:r>
          </a:p>
        </p:txBody>
      </p:sp>
      <p:sp>
        <p:nvSpPr>
          <p:cNvPr id="201731" name="Rectangle 3"/>
          <p:cNvSpPr>
            <a:spLocks noChangeArrowheads="1"/>
          </p:cNvSpPr>
          <p:nvPr/>
        </p:nvSpPr>
        <p:spPr bwMode="auto">
          <a:xfrm>
            <a:off x="139700" y="1928813"/>
            <a:ext cx="4508500" cy="2862323"/>
          </a:xfrm>
          <a:prstGeom prst="rect">
            <a:avLst/>
          </a:prstGeom>
          <a:solidFill>
            <a:srgbClr val="F7F5CD"/>
          </a:solidFill>
          <a:ln w="3175">
            <a:solidFill>
              <a:schemeClr val="tx1"/>
            </a:solidFill>
            <a:miter lim="800000"/>
            <a:headEnd/>
            <a:tailEnd/>
          </a:ln>
          <a:effectLst/>
        </p:spPr>
        <p:txBody>
          <a:bodyPr wrap="square">
            <a:prstTxWarp prst="textNoShape">
              <a:avLst/>
            </a:prstTxWarp>
            <a:spAutoFit/>
          </a:bodyPr>
          <a:lstStyle/>
          <a:p>
            <a:r>
              <a:rPr lang="en-US" sz="1800" err="1">
                <a:latin typeface="Courier New"/>
                <a:cs typeface="Courier New"/>
              </a:rPr>
              <a:t>int</a:t>
            </a:r>
            <a:r>
              <a:rPr lang="en-US" sz="1800">
                <a:latin typeface="Courier New"/>
                <a:cs typeface="Courier New"/>
              </a:rPr>
              <a:t> sum(</a:t>
            </a:r>
            <a:r>
              <a:rPr lang="en-US" sz="1800" err="1">
                <a:latin typeface="Courier New"/>
                <a:cs typeface="Courier New"/>
              </a:rPr>
              <a:t>int</a:t>
            </a:r>
            <a:r>
              <a:rPr lang="en-US" sz="1800">
                <a:latin typeface="Courier New"/>
                <a:cs typeface="Courier New"/>
              </a:rPr>
              <a:t> *a, </a:t>
            </a:r>
            <a:r>
              <a:rPr lang="en-US" sz="1800" err="1">
                <a:latin typeface="Courier New"/>
                <a:cs typeface="Courier New"/>
              </a:rPr>
              <a:t>int</a:t>
            </a:r>
            <a:r>
              <a:rPr lang="en-US" sz="1800">
                <a:latin typeface="Courier New"/>
                <a:cs typeface="Courier New"/>
              </a:rPr>
              <a:t> n);</a:t>
            </a:r>
          </a:p>
          <a:p>
            <a:endParaRPr lang="en-US" sz="1800">
              <a:latin typeface="Courier New"/>
              <a:cs typeface="Courier New"/>
            </a:endParaRPr>
          </a:p>
          <a:p>
            <a:r>
              <a:rPr lang="hu-HU" sz="1800">
                <a:latin typeface="Courier New"/>
                <a:cs typeface="Courier New"/>
              </a:rPr>
              <a:t>int </a:t>
            </a:r>
            <a:r>
              <a:rPr lang="hu-HU" sz="1800">
                <a:solidFill>
                  <a:schemeClr val="accent2"/>
                </a:solidFill>
                <a:latin typeface="Courier New"/>
                <a:cs typeface="Courier New"/>
              </a:rPr>
              <a:t>array</a:t>
            </a:r>
            <a:r>
              <a:rPr lang="hu-HU" sz="1800">
                <a:latin typeface="Courier New"/>
                <a:cs typeface="Courier New"/>
              </a:rPr>
              <a:t>[2] = {1, 2};</a:t>
            </a:r>
          </a:p>
          <a:p>
            <a:endParaRPr lang="hu-HU" sz="1800">
              <a:latin typeface="Courier New"/>
              <a:cs typeface="Courier New"/>
            </a:endParaRPr>
          </a:p>
          <a:p>
            <a:r>
              <a:rPr lang="en-US" sz="1800" err="1">
                <a:latin typeface="Courier New"/>
                <a:cs typeface="Courier New"/>
              </a:rPr>
              <a:t>int</a:t>
            </a:r>
            <a:r>
              <a:rPr lang="en-US" sz="1800">
                <a:latin typeface="Courier New"/>
                <a:cs typeface="Courier New"/>
              </a:rPr>
              <a:t> </a:t>
            </a:r>
            <a:r>
              <a:rPr lang="en-US" sz="1800">
                <a:solidFill>
                  <a:srgbClr val="3333CC"/>
                </a:solidFill>
                <a:latin typeface="Courier New"/>
                <a:cs typeface="Courier New"/>
              </a:rPr>
              <a:t>main</a:t>
            </a:r>
            <a:r>
              <a:rPr lang="en-US" sz="1800">
                <a:latin typeface="Courier New"/>
                <a:cs typeface="Courier New"/>
              </a:rPr>
              <a:t>(</a:t>
            </a:r>
            <a:r>
              <a:rPr lang="en-US" sz="1800" err="1">
                <a:latin typeface="Courier New"/>
                <a:cs typeface="Courier New"/>
              </a:rPr>
              <a:t>int</a:t>
            </a:r>
            <a:r>
              <a:rPr lang="en-US" sz="1800">
                <a:latin typeface="Courier New"/>
                <a:cs typeface="Courier New"/>
              </a:rPr>
              <a:t> </a:t>
            </a:r>
            <a:r>
              <a:rPr lang="en-US" sz="1800" err="1">
                <a:latin typeface="Courier New"/>
                <a:cs typeface="Courier New"/>
              </a:rPr>
              <a:t>argc</a:t>
            </a:r>
            <a:r>
              <a:rPr lang="en-US" sz="1800">
                <a:latin typeface="Courier New"/>
                <a:cs typeface="Courier New"/>
              </a:rPr>
              <a:t>, char** </a:t>
            </a:r>
            <a:r>
              <a:rPr lang="en-US" sz="1800" err="1">
                <a:latin typeface="Courier New"/>
                <a:cs typeface="Courier New"/>
              </a:rPr>
              <a:t>argv</a:t>
            </a:r>
            <a:r>
              <a:rPr lang="en-US" sz="1800">
                <a:latin typeface="Courier New"/>
                <a:cs typeface="Courier New"/>
              </a:rPr>
              <a:t>)</a:t>
            </a:r>
          </a:p>
          <a:p>
            <a:r>
              <a:rPr lang="en-US" sz="1800">
                <a:latin typeface="Courier New"/>
                <a:cs typeface="Courier New"/>
              </a:rPr>
              <a:t>{</a:t>
            </a:r>
          </a:p>
          <a:p>
            <a:r>
              <a:rPr lang="fr-FR" sz="1800">
                <a:latin typeface="Courier New"/>
                <a:cs typeface="Courier New"/>
              </a:rPr>
              <a:t>    </a:t>
            </a:r>
            <a:r>
              <a:rPr lang="fr-FR" sz="1800" err="1">
                <a:latin typeface="Courier New"/>
                <a:cs typeface="Courier New"/>
              </a:rPr>
              <a:t>int</a:t>
            </a:r>
            <a:r>
              <a:rPr lang="fr-FR" sz="1800">
                <a:latin typeface="Courier New"/>
                <a:cs typeface="Courier New"/>
              </a:rPr>
              <a:t> val = </a:t>
            </a:r>
            <a:r>
              <a:rPr lang="fr-FR" sz="1800" err="1">
                <a:solidFill>
                  <a:srgbClr val="C00000"/>
                </a:solidFill>
                <a:latin typeface="Courier New"/>
                <a:cs typeface="Courier New"/>
              </a:rPr>
              <a:t>sum</a:t>
            </a:r>
            <a:r>
              <a:rPr lang="fr-FR" sz="1800">
                <a:latin typeface="Courier New"/>
                <a:cs typeface="Courier New"/>
              </a:rPr>
              <a:t>(</a:t>
            </a:r>
            <a:r>
              <a:rPr lang="fr-FR" sz="1800" err="1">
                <a:latin typeface="Courier New"/>
                <a:cs typeface="Courier New"/>
              </a:rPr>
              <a:t>array</a:t>
            </a:r>
            <a:r>
              <a:rPr lang="fr-FR" sz="1800">
                <a:latin typeface="Courier New"/>
                <a:cs typeface="Courier New"/>
              </a:rPr>
              <a:t>, 2);</a:t>
            </a:r>
          </a:p>
          <a:p>
            <a:r>
              <a:rPr lang="fr-FR" sz="1800">
                <a:latin typeface="Courier New"/>
                <a:cs typeface="Courier New"/>
              </a:rPr>
              <a:t>    return val;</a:t>
            </a:r>
          </a:p>
          <a:p>
            <a:r>
              <a:rPr lang="fr-FR" sz="1800">
                <a:latin typeface="Courier New"/>
                <a:cs typeface="Courier New"/>
              </a:rPr>
              <a:t>}</a:t>
            </a:r>
          </a:p>
          <a:p>
            <a:endParaRPr lang="en-US" sz="1800">
              <a:latin typeface="Courier New"/>
              <a:cs typeface="Courier New"/>
            </a:endParaRPr>
          </a:p>
        </p:txBody>
      </p:sp>
      <p:sp>
        <p:nvSpPr>
          <p:cNvPr id="201734" name="Rectangle 6"/>
          <p:cNvSpPr>
            <a:spLocks noChangeArrowheads="1"/>
          </p:cNvSpPr>
          <p:nvPr/>
        </p:nvSpPr>
        <p:spPr bwMode="auto">
          <a:xfrm>
            <a:off x="4724400" y="1928813"/>
            <a:ext cx="4256209" cy="2862323"/>
          </a:xfrm>
          <a:prstGeom prst="rect">
            <a:avLst/>
          </a:prstGeom>
          <a:solidFill>
            <a:srgbClr val="DBF2DA"/>
          </a:solidFill>
          <a:ln w="3175">
            <a:solidFill>
              <a:schemeClr val="tx1"/>
            </a:solidFill>
            <a:miter lim="800000"/>
            <a:headEnd/>
            <a:tailEnd/>
          </a:ln>
          <a:effectLst/>
        </p:spPr>
        <p:txBody>
          <a:bodyPr wrap="none">
            <a:prstTxWarp prst="textNoShape">
              <a:avLst/>
            </a:prstTxWarp>
            <a:spAutoFit/>
          </a:bodyPr>
          <a:lstStyle/>
          <a:p>
            <a:r>
              <a:rPr lang="en-US" sz="1800" err="1">
                <a:solidFill>
                  <a:srgbClr val="000000"/>
                </a:solidFill>
                <a:latin typeface="Courier New"/>
                <a:cs typeface="Courier New"/>
              </a:rPr>
              <a:t>int</a:t>
            </a:r>
            <a:r>
              <a:rPr lang="en-US" sz="1800">
                <a:solidFill>
                  <a:srgbClr val="000000"/>
                </a:solidFill>
                <a:latin typeface="Courier New"/>
                <a:cs typeface="Courier New"/>
              </a:rPr>
              <a:t> </a:t>
            </a:r>
            <a:r>
              <a:rPr lang="en-US" sz="1800">
                <a:solidFill>
                  <a:srgbClr val="3333CC"/>
                </a:solidFill>
                <a:latin typeface="Courier New"/>
                <a:cs typeface="Courier New"/>
              </a:rPr>
              <a:t>sum</a:t>
            </a:r>
            <a:r>
              <a:rPr lang="en-US" sz="1800">
                <a:solidFill>
                  <a:srgbClr val="000000"/>
                </a:solidFill>
                <a:latin typeface="Courier New"/>
                <a:cs typeface="Courier New"/>
              </a:rPr>
              <a:t>(</a:t>
            </a:r>
            <a:r>
              <a:rPr lang="en-US" sz="1800" err="1">
                <a:solidFill>
                  <a:srgbClr val="000000"/>
                </a:solidFill>
                <a:latin typeface="Courier New"/>
                <a:cs typeface="Courier New"/>
              </a:rPr>
              <a:t>int</a:t>
            </a:r>
            <a:r>
              <a:rPr lang="en-US" sz="1800">
                <a:solidFill>
                  <a:srgbClr val="000000"/>
                </a:solidFill>
                <a:latin typeface="Courier New"/>
                <a:cs typeface="Courier New"/>
              </a:rPr>
              <a:t> *a, </a:t>
            </a:r>
            <a:r>
              <a:rPr lang="en-US" sz="1800" err="1">
                <a:solidFill>
                  <a:srgbClr val="000000"/>
                </a:solidFill>
                <a:latin typeface="Courier New"/>
                <a:cs typeface="Courier New"/>
              </a:rPr>
              <a:t>int</a:t>
            </a:r>
            <a:r>
              <a:rPr lang="en-US" sz="1800">
                <a:solidFill>
                  <a:srgbClr val="000000"/>
                </a:solidFill>
                <a:latin typeface="Courier New"/>
                <a:cs typeface="Courier New"/>
              </a:rPr>
              <a:t> n)</a:t>
            </a:r>
          </a:p>
          <a:p>
            <a:r>
              <a:rPr lang="en-US" sz="1800">
                <a:solidFill>
                  <a:srgbClr val="000000"/>
                </a:solidFill>
                <a:latin typeface="Courier New"/>
                <a:cs typeface="Courier New"/>
              </a:rPr>
              <a:t>{</a:t>
            </a:r>
          </a:p>
          <a:p>
            <a:r>
              <a:rPr lang="fr-FR" sz="1800">
                <a:solidFill>
                  <a:srgbClr val="000000"/>
                </a:solidFill>
                <a:latin typeface="Courier New"/>
                <a:cs typeface="Courier New"/>
              </a:rPr>
              <a:t>    </a:t>
            </a:r>
            <a:r>
              <a:rPr lang="fr-FR" sz="1800" err="1">
                <a:solidFill>
                  <a:srgbClr val="000000"/>
                </a:solidFill>
                <a:latin typeface="Courier New"/>
                <a:cs typeface="Courier New"/>
              </a:rPr>
              <a:t>int</a:t>
            </a:r>
            <a:r>
              <a:rPr lang="fr-FR" sz="1800">
                <a:solidFill>
                  <a:srgbClr val="000000"/>
                </a:solidFill>
                <a:latin typeface="Courier New"/>
                <a:cs typeface="Courier New"/>
              </a:rPr>
              <a:t> i, s = 0;</a:t>
            </a:r>
          </a:p>
          <a:p>
            <a:endParaRPr lang="fr-FR" sz="1800">
              <a:solidFill>
                <a:srgbClr val="000000"/>
              </a:solidFill>
              <a:latin typeface="Courier New"/>
              <a:cs typeface="Courier New"/>
            </a:endParaRPr>
          </a:p>
          <a:p>
            <a:r>
              <a:rPr lang="da-DK" sz="1800">
                <a:solidFill>
                  <a:srgbClr val="000000"/>
                </a:solidFill>
                <a:latin typeface="Courier New"/>
                <a:cs typeface="Courier New"/>
              </a:rPr>
              <a:t>    for (i = 0; i &lt; n; i++) {</a:t>
            </a:r>
          </a:p>
          <a:p>
            <a:r>
              <a:rPr lang="da-DK" sz="1800">
                <a:solidFill>
                  <a:srgbClr val="000000"/>
                </a:solidFill>
                <a:latin typeface="Courier New"/>
                <a:cs typeface="Courier New"/>
              </a:rPr>
              <a:t>        s += a[i];</a:t>
            </a:r>
          </a:p>
          <a:p>
            <a:r>
              <a:rPr lang="da-DK" sz="1800">
                <a:solidFill>
                  <a:srgbClr val="000000"/>
                </a:solidFill>
                <a:latin typeface="Courier New"/>
                <a:cs typeface="Courier New"/>
              </a:rPr>
              <a:t>    }</a:t>
            </a:r>
          </a:p>
          <a:p>
            <a:r>
              <a:rPr lang="is-IS" sz="1800">
                <a:solidFill>
                  <a:srgbClr val="000000"/>
                </a:solidFill>
                <a:latin typeface="Courier New"/>
                <a:cs typeface="Courier New"/>
              </a:rPr>
              <a:t>    return s;</a:t>
            </a:r>
          </a:p>
          <a:p>
            <a:r>
              <a:rPr lang="is-IS" sz="1800">
                <a:solidFill>
                  <a:srgbClr val="000000"/>
                </a:solidFill>
                <a:latin typeface="Courier New"/>
                <a:cs typeface="Courier New"/>
              </a:rPr>
              <a:t>}</a:t>
            </a:r>
          </a:p>
          <a:p>
            <a:endParaRPr lang="is-IS" sz="1800">
              <a:solidFill>
                <a:srgbClr val="000000"/>
              </a:solidFill>
              <a:latin typeface="Courier New"/>
              <a:cs typeface="Courier New"/>
            </a:endParaRPr>
          </a:p>
        </p:txBody>
      </p:sp>
      <p:sp>
        <p:nvSpPr>
          <p:cNvPr id="7" name="Rectangle 3"/>
          <p:cNvSpPr>
            <a:spLocks noChangeArrowheads="1"/>
          </p:cNvSpPr>
          <p:nvPr/>
        </p:nvSpPr>
        <p:spPr bwMode="auto">
          <a:xfrm>
            <a:off x="3199906" y="4442937"/>
            <a:ext cx="1067294"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err="1">
                <a:solidFill>
                  <a:schemeClr val="tx1">
                    <a:lumMod val="50000"/>
                    <a:lumOff val="50000"/>
                  </a:schemeClr>
                </a:solidFill>
                <a:latin typeface="Courier New" pitchFamily="49" charset="0"/>
                <a:ea typeface="msgothic" charset="0"/>
                <a:cs typeface="msgothic" charset="0"/>
              </a:rPr>
              <a:t>main.c</a:t>
            </a:r>
            <a:endParaRPr lang="en-GB" sz="1800" b="1" i="1">
              <a:solidFill>
                <a:schemeClr val="tx1">
                  <a:lumMod val="50000"/>
                  <a:lumOff val="50000"/>
                </a:schemeClr>
              </a:solidFill>
              <a:latin typeface="Courier New" pitchFamily="49" charset="0"/>
              <a:ea typeface="msgothic" charset="0"/>
              <a:cs typeface="msgothic" charset="0"/>
            </a:endParaRPr>
          </a:p>
        </p:txBody>
      </p:sp>
      <p:sp>
        <p:nvSpPr>
          <p:cNvPr id="8" name="Rectangle 3"/>
          <p:cNvSpPr>
            <a:spLocks noChangeArrowheads="1"/>
          </p:cNvSpPr>
          <p:nvPr/>
        </p:nvSpPr>
        <p:spPr bwMode="auto">
          <a:xfrm>
            <a:off x="7871984" y="4433473"/>
            <a:ext cx="928772"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err="1">
                <a:solidFill>
                  <a:schemeClr val="tx1">
                    <a:lumMod val="50000"/>
                    <a:lumOff val="50000"/>
                  </a:schemeClr>
                </a:solidFill>
                <a:latin typeface="Courier New" pitchFamily="49" charset="0"/>
                <a:ea typeface="msgothic" charset="0"/>
                <a:cs typeface="msgothic" charset="0"/>
              </a:rPr>
              <a:t>sum.c</a:t>
            </a:r>
            <a:endParaRPr lang="en-GB" sz="1800" b="1" i="1">
              <a:solidFill>
                <a:schemeClr val="tx1">
                  <a:lumMod val="50000"/>
                  <a:lumOff val="50000"/>
                </a:schemeClr>
              </a:solidFill>
              <a:latin typeface="Courier New" pitchFamily="49" charset="0"/>
              <a:ea typeface="msgothic" charset="0"/>
              <a:cs typeface="msgothic" charset="0"/>
            </a:endParaRPr>
          </a:p>
        </p:txBody>
      </p:sp>
      <p:sp>
        <p:nvSpPr>
          <p:cNvPr id="2" name="Oval 1"/>
          <p:cNvSpPr/>
          <p:nvPr/>
        </p:nvSpPr>
        <p:spPr bwMode="auto">
          <a:xfrm>
            <a:off x="685800" y="2514600"/>
            <a:ext cx="838200" cy="381000"/>
          </a:xfrm>
          <a:prstGeom prst="ellipse">
            <a:avLst/>
          </a:prstGeom>
          <a:noFill/>
          <a:ln w="28575" cap="flat" cmpd="sng" algn="ctr">
            <a:solidFill>
              <a:schemeClr val="accent2"/>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accent2"/>
              </a:solidFill>
              <a:latin typeface="Calibri" pitchFamily="34" charset="0"/>
            </a:endParaRPr>
          </a:p>
        </p:txBody>
      </p:sp>
      <p:sp>
        <p:nvSpPr>
          <p:cNvPr id="9" name="Oval 8"/>
          <p:cNvSpPr/>
          <p:nvPr/>
        </p:nvSpPr>
        <p:spPr bwMode="auto">
          <a:xfrm>
            <a:off x="673497" y="3048000"/>
            <a:ext cx="838200" cy="381000"/>
          </a:xfrm>
          <a:prstGeom prst="ellipse">
            <a:avLst/>
          </a:prstGeom>
          <a:noFill/>
          <a:ln w="28575" cap="flat" cmpd="sng" algn="ctr">
            <a:solidFill>
              <a:schemeClr val="accent2"/>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accent2"/>
              </a:solidFill>
              <a:latin typeface="Calibri" pitchFamily="34" charset="0"/>
            </a:endParaRPr>
          </a:p>
        </p:txBody>
      </p:sp>
      <p:sp>
        <p:nvSpPr>
          <p:cNvPr id="10" name="Oval 9"/>
          <p:cNvSpPr/>
          <p:nvPr/>
        </p:nvSpPr>
        <p:spPr bwMode="auto">
          <a:xfrm>
            <a:off x="5181600" y="1924613"/>
            <a:ext cx="838200" cy="381000"/>
          </a:xfrm>
          <a:prstGeom prst="ellipse">
            <a:avLst/>
          </a:prstGeom>
          <a:noFill/>
          <a:ln w="28575" cap="flat" cmpd="sng" algn="ctr">
            <a:solidFill>
              <a:schemeClr val="accent2"/>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accent2"/>
              </a:solidFill>
              <a:latin typeface="Calibri" pitchFamily="34" charset="0"/>
            </a:endParaRPr>
          </a:p>
        </p:txBody>
      </p:sp>
      <p:sp>
        <p:nvSpPr>
          <p:cNvPr id="11" name="Oval 10"/>
          <p:cNvSpPr/>
          <p:nvPr/>
        </p:nvSpPr>
        <p:spPr bwMode="auto">
          <a:xfrm>
            <a:off x="1930436" y="3581400"/>
            <a:ext cx="838200" cy="381000"/>
          </a:xfrm>
          <a:prstGeom prst="ellipse">
            <a:avLst/>
          </a:prstGeom>
          <a:noFill/>
          <a:ln w="28575" cap="flat" cmpd="sng" algn="ctr">
            <a:solidFill>
              <a:srgbClr val="C0000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accent2"/>
              </a:solidFill>
              <a:latin typeface="Calibri" pitchFamily="34" charset="0"/>
            </a:endParaRPr>
          </a:p>
        </p:txBody>
      </p:sp>
      <p:cxnSp>
        <p:nvCxnSpPr>
          <p:cNvPr id="4" name="Straight Connector 3"/>
          <p:cNvCxnSpPr>
            <a:stCxn id="2" idx="7"/>
          </p:cNvCxnSpPr>
          <p:nvPr/>
        </p:nvCxnSpPr>
        <p:spPr bwMode="auto">
          <a:xfrm flipV="1">
            <a:off x="1401248" y="1600200"/>
            <a:ext cx="2484952" cy="970196"/>
          </a:xfrm>
          <a:prstGeom prst="line">
            <a:avLst/>
          </a:prstGeom>
          <a:noFill/>
          <a:ln w="25400" cap="flat" cmpd="sng" algn="ctr">
            <a:solidFill>
              <a:schemeClr val="accent2"/>
            </a:solidFill>
            <a:prstDash val="solid"/>
            <a:round/>
            <a:headEnd type="none" w="med" len="med"/>
            <a:tailEnd type="none" w="med" len="med"/>
          </a:ln>
          <a:effectLst/>
        </p:spPr>
      </p:cxnSp>
      <p:cxnSp>
        <p:nvCxnSpPr>
          <p:cNvPr id="13" name="Straight Connector 12"/>
          <p:cNvCxnSpPr>
            <a:stCxn id="9" idx="7"/>
          </p:cNvCxnSpPr>
          <p:nvPr/>
        </p:nvCxnSpPr>
        <p:spPr bwMode="auto">
          <a:xfrm flipV="1">
            <a:off x="1388945" y="1600200"/>
            <a:ext cx="2878255" cy="1503596"/>
          </a:xfrm>
          <a:prstGeom prst="line">
            <a:avLst/>
          </a:prstGeom>
          <a:noFill/>
          <a:ln w="25400" cap="flat" cmpd="sng" algn="ctr">
            <a:solidFill>
              <a:schemeClr val="accent2"/>
            </a:solidFill>
            <a:prstDash val="solid"/>
            <a:round/>
            <a:headEnd type="none" w="med" len="med"/>
            <a:tailEnd type="none" w="med" len="med"/>
          </a:ln>
          <a:effectLst/>
        </p:spPr>
      </p:cxnSp>
      <p:cxnSp>
        <p:nvCxnSpPr>
          <p:cNvPr id="17" name="Straight Connector 16"/>
          <p:cNvCxnSpPr>
            <a:stCxn id="10" idx="1"/>
          </p:cNvCxnSpPr>
          <p:nvPr/>
        </p:nvCxnSpPr>
        <p:spPr bwMode="auto">
          <a:xfrm flipH="1" flipV="1">
            <a:off x="4495800" y="1600200"/>
            <a:ext cx="808552" cy="380209"/>
          </a:xfrm>
          <a:prstGeom prst="line">
            <a:avLst/>
          </a:prstGeom>
          <a:noFill/>
          <a:ln w="25400" cap="flat" cmpd="sng" algn="ctr">
            <a:solidFill>
              <a:schemeClr val="accent2"/>
            </a:solidFill>
            <a:prstDash val="solid"/>
            <a:round/>
            <a:headEnd type="none" w="med" len="med"/>
            <a:tailEnd type="none" w="med" len="med"/>
          </a:ln>
          <a:effectLst/>
        </p:spPr>
      </p:cxnSp>
      <p:sp>
        <p:nvSpPr>
          <p:cNvPr id="16" name="TextBox 15"/>
          <p:cNvSpPr txBox="1"/>
          <p:nvPr/>
        </p:nvSpPr>
        <p:spPr>
          <a:xfrm>
            <a:off x="3652169" y="1233496"/>
            <a:ext cx="1230062" cy="369332"/>
          </a:xfrm>
          <a:prstGeom prst="rect">
            <a:avLst/>
          </a:prstGeom>
          <a:noFill/>
        </p:spPr>
        <p:txBody>
          <a:bodyPr wrap="none" rtlCol="0">
            <a:spAutoFit/>
          </a:bodyPr>
          <a:lstStyle/>
          <a:p>
            <a:pPr algn="ctr"/>
            <a:r>
              <a:rPr lang="en-US" sz="1800">
                <a:latin typeface="Calibri" pitchFamily="34" charset="0"/>
              </a:rPr>
              <a:t>Definitions</a:t>
            </a:r>
          </a:p>
        </p:txBody>
      </p:sp>
      <p:sp>
        <p:nvSpPr>
          <p:cNvPr id="21" name="TextBox 20"/>
          <p:cNvSpPr txBox="1"/>
          <p:nvPr/>
        </p:nvSpPr>
        <p:spPr>
          <a:xfrm>
            <a:off x="3488908" y="4966320"/>
            <a:ext cx="1159292" cy="369332"/>
          </a:xfrm>
          <a:prstGeom prst="rect">
            <a:avLst/>
          </a:prstGeom>
          <a:noFill/>
        </p:spPr>
        <p:txBody>
          <a:bodyPr wrap="none" rtlCol="0">
            <a:spAutoFit/>
          </a:bodyPr>
          <a:lstStyle/>
          <a:p>
            <a:pPr algn="ctr"/>
            <a:r>
              <a:rPr lang="en-US" sz="1800">
                <a:latin typeface="Calibri" pitchFamily="34" charset="0"/>
              </a:rPr>
              <a:t>Reference</a:t>
            </a:r>
          </a:p>
        </p:txBody>
      </p:sp>
      <p:cxnSp>
        <p:nvCxnSpPr>
          <p:cNvPr id="22" name="Straight Connector 21"/>
          <p:cNvCxnSpPr>
            <a:stCxn id="11" idx="5"/>
          </p:cNvCxnSpPr>
          <p:nvPr/>
        </p:nvCxnSpPr>
        <p:spPr bwMode="auto">
          <a:xfrm>
            <a:off x="2645884" y="3906604"/>
            <a:ext cx="1341952" cy="1046396"/>
          </a:xfrm>
          <a:prstGeom prst="line">
            <a:avLst/>
          </a:prstGeom>
          <a:noFill/>
          <a:ln w="25400" cap="flat" cmpd="sng" algn="ctr">
            <a:solidFill>
              <a:srgbClr val="C00000"/>
            </a:solidFill>
            <a:prstDash val="solid"/>
            <a:round/>
            <a:headEnd type="none" w="med" len="med"/>
            <a:tailEnd type="none" w="med" len="med"/>
          </a:ln>
          <a:effectLst/>
        </p:spPr>
      </p:cxnSp>
    </p:spTree>
    <p:extLst>
      <p:ext uri="{BB962C8B-B14F-4D97-AF65-F5344CB8AC3E}">
        <p14:creationId xmlns:p14="http://schemas.microsoft.com/office/powerpoint/2010/main" val="1055557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r>
              <a:rPr lang="en-US" dirty="0"/>
              <a:t>What Do Linkers Do? (cont’d)</a:t>
            </a:r>
          </a:p>
        </p:txBody>
      </p:sp>
      <p:sp>
        <p:nvSpPr>
          <p:cNvPr id="280579" name="Rectangle 3"/>
          <p:cNvSpPr>
            <a:spLocks noGrp="1" noChangeArrowheads="1"/>
          </p:cNvSpPr>
          <p:nvPr>
            <p:ph type="body" idx="1"/>
          </p:nvPr>
        </p:nvSpPr>
        <p:spPr/>
        <p:txBody>
          <a:bodyPr/>
          <a:lstStyle/>
          <a:p>
            <a:r>
              <a:rPr lang="en-US"/>
              <a:t>Step 2: Relocation</a:t>
            </a:r>
          </a:p>
          <a:p>
            <a:pPr lvl="1"/>
            <a:endParaRPr lang="en-US"/>
          </a:p>
          <a:p>
            <a:pPr lvl="1"/>
            <a:r>
              <a:rPr lang="en-US"/>
              <a:t>Merges separate code and data sections into single sections</a:t>
            </a:r>
          </a:p>
          <a:p>
            <a:pPr lvl="1"/>
            <a:endParaRPr lang="en-US"/>
          </a:p>
          <a:p>
            <a:pPr lvl="1"/>
            <a:r>
              <a:rPr lang="en-US"/>
              <a:t>Relocates symbols from their relative locations in the </a:t>
            </a:r>
            <a:r>
              <a:rPr lang="en-US">
                <a:latin typeface="Courier New"/>
                <a:cs typeface="Courier New"/>
              </a:rPr>
              <a:t>.</a:t>
            </a:r>
            <a:r>
              <a:rPr lang="en-US" err="1">
                <a:latin typeface="Courier New"/>
                <a:cs typeface="Courier New"/>
              </a:rPr>
              <a:t>o</a:t>
            </a:r>
            <a:r>
              <a:rPr lang="en-US"/>
              <a:t> files to their final absolute memory locations in the executable.</a:t>
            </a:r>
          </a:p>
          <a:p>
            <a:pPr lvl="1"/>
            <a:endParaRPr lang="en-US"/>
          </a:p>
          <a:p>
            <a:pPr lvl="1"/>
            <a:r>
              <a:rPr lang="en-US"/>
              <a:t>Updates all references to these symbols to reflect their new positions.</a:t>
            </a:r>
          </a:p>
          <a:p>
            <a:endParaRPr lang="en-US"/>
          </a:p>
        </p:txBody>
      </p:sp>
      <p:sp>
        <p:nvSpPr>
          <p:cNvPr id="2" name="TextBox 1"/>
          <p:cNvSpPr txBox="1"/>
          <p:nvPr/>
        </p:nvSpPr>
        <p:spPr>
          <a:xfrm>
            <a:off x="396875" y="5331767"/>
            <a:ext cx="5978469" cy="461665"/>
          </a:xfrm>
          <a:prstGeom prst="rect">
            <a:avLst/>
          </a:prstGeom>
          <a:noFill/>
        </p:spPr>
        <p:txBody>
          <a:bodyPr wrap="none" rtlCol="0">
            <a:spAutoFit/>
          </a:bodyPr>
          <a:lstStyle/>
          <a:p>
            <a:r>
              <a:rPr lang="en-US">
                <a:latin typeface="Calibri" pitchFamily="34" charset="0"/>
              </a:rPr>
              <a:t>Let’s look at these two steps in more detail….</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20000"/>
            <a:lumOff val="80000"/>
          </a:schemeClr>
        </a:solidFill>
        <a:ln w="28575" cap="flat" cmpd="sng" algn="ctr">
          <a:solidFill>
            <a:schemeClr val="tx1"/>
          </a:solidFill>
          <a:prstDash val="solid"/>
          <a:round/>
          <a:headEnd type="none" w="med" len="med"/>
          <a:tailEnd type="triangle" w="med" len="med"/>
        </a:ln>
        <a:effectLst/>
      </a:spPr>
      <a:bodyPr vert="horz" wrap="square" lIns="91440" tIns="45720" rIns="91440" bIns="45720" numCol="1" rtlCol="0"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dirty="0" smtClean="0">
            <a:latin typeface="Calibri" pitchFamily="34" charset="0"/>
          </a:defRPr>
        </a:defPPr>
      </a:lstStyle>
    </a:spDef>
    <a:lnDef>
      <a:spPr bwMode="auto">
        <a:noFill/>
        <a:ln w="25400"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imple Light">
  <a:themeElements>
    <a:clrScheme name="Simple Light">
      <a:dk1>
        <a:srgbClr val="4D4D4D"/>
      </a:dk1>
      <a:lt1>
        <a:srgbClr val="FFFFFF"/>
      </a:lt1>
      <a:dk2>
        <a:srgbClr val="B3B3B3"/>
      </a:dk2>
      <a:lt2>
        <a:srgbClr val="EEEEEE"/>
      </a:lt2>
      <a:accent1>
        <a:srgbClr val="CC002B"/>
      </a:accent1>
      <a:accent2>
        <a:srgbClr val="8D0016"/>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template2007</Template>
  <TotalTime>26578</TotalTime>
  <Words>6777</Words>
  <Application>Microsoft Office PowerPoint</Application>
  <PresentationFormat>On-screen Show (4:3)</PresentationFormat>
  <Paragraphs>1196</Paragraphs>
  <Slides>61</Slides>
  <Notes>56</Notes>
  <HiddenSlides>1</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61</vt:i4>
      </vt:variant>
    </vt:vector>
  </HeadingPairs>
  <TitlesOfParts>
    <vt:vector size="74" baseType="lpstr">
      <vt:lpstr>Arial</vt:lpstr>
      <vt:lpstr>Arial Narrow</vt:lpstr>
      <vt:lpstr>Calibri</vt:lpstr>
      <vt:lpstr>Century Gothic</vt:lpstr>
      <vt:lpstr>Courier</vt:lpstr>
      <vt:lpstr>Courier New</vt:lpstr>
      <vt:lpstr>Open Sans</vt:lpstr>
      <vt:lpstr>Source Serif Pro</vt:lpstr>
      <vt:lpstr>Times New Roman</vt:lpstr>
      <vt:lpstr>Wingdings</vt:lpstr>
      <vt:lpstr>Wingdings 2</vt:lpstr>
      <vt:lpstr>template2007</vt:lpstr>
      <vt:lpstr>Simple Light</vt:lpstr>
      <vt:lpstr>Linking  15-213/18-213/15-513: Introduction to Computer Systems 14th Lecture, July 7, 2021</vt:lpstr>
      <vt:lpstr>Today</vt:lpstr>
      <vt:lpstr>Example C Program</vt:lpstr>
      <vt:lpstr>Linking</vt:lpstr>
      <vt:lpstr>Why Linkers?</vt:lpstr>
      <vt:lpstr>Why Linkers? (cont)</vt:lpstr>
      <vt:lpstr>What Do Linkers Do?</vt:lpstr>
      <vt:lpstr>Symbols in Example C Program</vt:lpstr>
      <vt:lpstr>What Do Linkers Do? (cont’d)</vt:lpstr>
      <vt:lpstr>Three Kinds of Object Files (Modules)</vt:lpstr>
      <vt:lpstr>Executable and Linkable Format (ELF)</vt:lpstr>
      <vt:lpstr>ELF Object File Format</vt:lpstr>
      <vt:lpstr>ELF Object File Format (cont.)</vt:lpstr>
      <vt:lpstr>Linker Symbols </vt:lpstr>
      <vt:lpstr>Step 1: Symbol Resolution</vt:lpstr>
      <vt:lpstr>Symbol Identification</vt:lpstr>
      <vt:lpstr>Local Symbols</vt:lpstr>
      <vt:lpstr>How Linker Resolves Duplicate Symbol Definitions</vt:lpstr>
      <vt:lpstr>Linker’s Symbol Rules</vt:lpstr>
      <vt:lpstr>Linker Puzzles</vt:lpstr>
      <vt:lpstr>Type Mismatch Example</vt:lpstr>
      <vt:lpstr>Global Variables</vt:lpstr>
      <vt:lpstr>Use of extern in .h Files (#1)</vt:lpstr>
      <vt:lpstr>Use of .h Files (#2)</vt:lpstr>
      <vt:lpstr>Linking Example</vt:lpstr>
      <vt:lpstr>Step 2: Relocation</vt:lpstr>
      <vt:lpstr>Relocation Entries</vt:lpstr>
      <vt:lpstr>Relocated .text section</vt:lpstr>
      <vt:lpstr>Loading Executable Object Files</vt:lpstr>
      <vt:lpstr>Quiz Time!</vt:lpstr>
      <vt:lpstr>Libraries: Packaging a Set of Functions</vt:lpstr>
      <vt:lpstr>Old-Fashioned Solution: Static Libraries</vt:lpstr>
      <vt:lpstr>Creating Static Libraries</vt:lpstr>
      <vt:lpstr>Commonly Used Libraries</vt:lpstr>
      <vt:lpstr>Linking with Static Libraries</vt:lpstr>
      <vt:lpstr>Linking with Static Libraries</vt:lpstr>
      <vt:lpstr>Using Static Libraries</vt:lpstr>
      <vt:lpstr>Modern Solution: Shared Libraries</vt:lpstr>
      <vt:lpstr>Shared Libraries (cont.)</vt:lpstr>
      <vt:lpstr>What dynamic libraries are required?</vt:lpstr>
      <vt:lpstr>Dynamic Library Example</vt:lpstr>
      <vt:lpstr>Dynamic Linking at Load-time</vt:lpstr>
      <vt:lpstr>Dynamic Linking at Run-time</vt:lpstr>
      <vt:lpstr>Dynamic Linking at Run-time (cont’d)</vt:lpstr>
      <vt:lpstr>Dynamic Linking at Run-time</vt:lpstr>
      <vt:lpstr>Linking Summary </vt:lpstr>
      <vt:lpstr>Plagiarism</vt:lpstr>
      <vt:lpstr>Today</vt:lpstr>
      <vt:lpstr>Case Study: Library Interpositioning</vt:lpstr>
      <vt:lpstr>Some Interpositioning Applications</vt:lpstr>
      <vt:lpstr>Some Interpositioning Applications</vt:lpstr>
      <vt:lpstr>Example program  </vt:lpstr>
      <vt:lpstr>Compile-time Interpositioning</vt:lpstr>
      <vt:lpstr>Compile-time Interpositioning</vt:lpstr>
      <vt:lpstr>Link-time Interpositioning</vt:lpstr>
      <vt:lpstr>Link-time Interpositioning</vt:lpstr>
      <vt:lpstr>Load/Run-time  Interpositioning</vt:lpstr>
      <vt:lpstr>Load/Run-time Interpositioning</vt:lpstr>
      <vt:lpstr>Load/Run-time Interpositioning</vt:lpstr>
      <vt:lpstr>Interpositioning Recap</vt:lpstr>
      <vt:lpstr>Linking Recap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dc:title>
  <dc:creator>Markus Pueschel</dc:creator>
  <dc:description>Redesign of slides created by Randal E. Bryant and David R. O'Hallaron</dc:description>
  <cp:lastModifiedBy>Brian Railing</cp:lastModifiedBy>
  <cp:revision>675</cp:revision>
  <cp:lastPrinted>2017-10-10T16:05:23Z</cp:lastPrinted>
  <dcterms:created xsi:type="dcterms:W3CDTF">2012-10-04T19:17:13Z</dcterms:created>
  <dcterms:modified xsi:type="dcterms:W3CDTF">2021-07-07T16:10:26Z</dcterms:modified>
</cp:coreProperties>
</file>