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45.xml" ContentType="application/vnd.openxmlformats-officedocument.presentationml.notesSlide+xml"/>
  <Override PartName="/ppt/notesSlides/notesSlide46.xml" ContentType="application/vnd.openxmlformats-officedocument.presentationml.notesSlide+xml"/>
  <Override PartName="/ppt/notesSlides/notesSlide47.xml" ContentType="application/vnd.openxmlformats-officedocument.presentationml.notesSlide+xml"/>
  <Override PartName="/ppt/notesSlides/notesSlide48.xml" ContentType="application/vnd.openxmlformats-officedocument.presentationml.notesSlide+xml"/>
  <Override PartName="/ppt/notesSlides/notesSlide49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51.xml" ContentType="application/vnd.openxmlformats-officedocument.presentationml.notesSlide+xml"/>
  <Override PartName="/ppt/notesSlides/notesSlide52.xml" ContentType="application/vnd.openxmlformats-officedocument.presentationml.notesSlide+xml"/>
  <Override PartName="/ppt/notesSlides/notesSlide53.xml" ContentType="application/vnd.openxmlformats-officedocument.presentationml.notesSlide+xml"/>
  <Override PartName="/ppt/notesSlides/notesSlide54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90" r:id="rId2"/>
    <p:sldMasterId id="2147483662" r:id="rId3"/>
    <p:sldMasterId id="2147483676" r:id="rId4"/>
  </p:sldMasterIdLst>
  <p:notesMasterIdLst>
    <p:notesMasterId r:id="rId62"/>
  </p:notesMasterIdLst>
  <p:handoutMasterIdLst>
    <p:handoutMasterId r:id="rId63"/>
  </p:handoutMasterIdLst>
  <p:sldIdLst>
    <p:sldId id="1473" r:id="rId5"/>
    <p:sldId id="1522" r:id="rId6"/>
    <p:sldId id="1421" r:id="rId7"/>
    <p:sldId id="1500" r:id="rId8"/>
    <p:sldId id="1474" r:id="rId9"/>
    <p:sldId id="1527" r:id="rId10"/>
    <p:sldId id="1428" r:id="rId11"/>
    <p:sldId id="1468" r:id="rId12"/>
    <p:sldId id="1429" r:id="rId13"/>
    <p:sldId id="1502" r:id="rId14"/>
    <p:sldId id="1431" r:id="rId15"/>
    <p:sldId id="1433" r:id="rId16"/>
    <p:sldId id="1432" r:id="rId17"/>
    <p:sldId id="1434" r:id="rId18"/>
    <p:sldId id="1503" r:id="rId19"/>
    <p:sldId id="1435" r:id="rId20"/>
    <p:sldId id="1496" r:id="rId21"/>
    <p:sldId id="1437" r:id="rId22"/>
    <p:sldId id="1438" r:id="rId23"/>
    <p:sldId id="1439" r:id="rId24"/>
    <p:sldId id="1440" r:id="rId25"/>
    <p:sldId id="1436" r:id="rId26"/>
    <p:sldId id="1498" r:id="rId27"/>
    <p:sldId id="1475" r:id="rId28"/>
    <p:sldId id="1476" r:id="rId29"/>
    <p:sldId id="1477" r:id="rId30"/>
    <p:sldId id="1478" r:id="rId31"/>
    <p:sldId id="1479" r:id="rId32"/>
    <p:sldId id="1480" r:id="rId33"/>
    <p:sldId id="1481" r:id="rId34"/>
    <p:sldId id="1491" r:id="rId35"/>
    <p:sldId id="1493" r:id="rId36"/>
    <p:sldId id="1528" r:id="rId37"/>
    <p:sldId id="1482" r:id="rId38"/>
    <p:sldId id="1483" r:id="rId39"/>
    <p:sldId id="1484" r:id="rId40"/>
    <p:sldId id="1485" r:id="rId41"/>
    <p:sldId id="1486" r:id="rId42"/>
    <p:sldId id="1487" r:id="rId43"/>
    <p:sldId id="1523" r:id="rId44"/>
    <p:sldId id="1448" r:id="rId45"/>
    <p:sldId id="1445" r:id="rId46"/>
    <p:sldId id="1505" r:id="rId47"/>
    <p:sldId id="1506" r:id="rId48"/>
    <p:sldId id="1507" r:id="rId49"/>
    <p:sldId id="1508" r:id="rId50"/>
    <p:sldId id="1509" r:id="rId51"/>
    <p:sldId id="1510" r:id="rId52"/>
    <p:sldId id="1511" r:id="rId53"/>
    <p:sldId id="1512" r:id="rId54"/>
    <p:sldId id="1513" r:id="rId55"/>
    <p:sldId id="1514" r:id="rId56"/>
    <p:sldId id="1515" r:id="rId57"/>
    <p:sldId id="1516" r:id="rId58"/>
    <p:sldId id="1495" r:id="rId59"/>
    <p:sldId id="1525" r:id="rId60"/>
    <p:sldId id="1524" r:id="rId61"/>
  </p:sldIdLst>
  <p:sldSz cx="9144000" cy="6858000" type="screen4x3"/>
  <p:notesSz cx="7302500" cy="9586913"/>
  <p:custDataLst>
    <p:tags r:id="rId64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 Narrow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C0000"/>
    <a:srgbClr val="00AC00"/>
    <a:srgbClr val="00FF00"/>
    <a:srgbClr val="990000"/>
    <a:srgbClr val="F6F5BD"/>
    <a:srgbClr val="F1C7C7"/>
    <a:srgbClr val="EBAFAF"/>
    <a:srgbClr val="ACE3A1"/>
    <a:srgbClr val="D5F1CF"/>
    <a:srgbClr val="CCCC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75DCB02-9BB8-47FD-8907-85C794F793BA}" styleName="Themed Style 1 - Accent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E25E649-3F16-4E02-A733-19D2CDBF48F0}" styleName="Medium Style 3 - Accent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2" autoAdjust="0"/>
    <p:restoredTop sz="94649" autoAdjust="0"/>
  </p:normalViewPr>
  <p:slideViewPr>
    <p:cSldViewPr snapToObjects="1">
      <p:cViewPr varScale="1">
        <p:scale>
          <a:sx n="86" d="100"/>
          <a:sy n="86" d="100"/>
        </p:scale>
        <p:origin x="933" y="45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Object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handoutMaster" Target="handoutMasters/handoutMaster1.xml"/><Relationship Id="rId68" Type="http://schemas.openxmlformats.org/officeDocument/2006/relationships/tableStyles" Target="tableStyles.xml"/><Relationship Id="rId7" Type="http://schemas.openxmlformats.org/officeDocument/2006/relationships/slide" Target="slides/slide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66" Type="http://schemas.openxmlformats.org/officeDocument/2006/relationships/viewProps" Target="viewProps.xml"/><Relationship Id="rId5" Type="http://schemas.openxmlformats.org/officeDocument/2006/relationships/slide" Target="slides/slide1.xml"/><Relationship Id="rId61" Type="http://schemas.openxmlformats.org/officeDocument/2006/relationships/slide" Target="slides/slide57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56" Type="http://schemas.openxmlformats.org/officeDocument/2006/relationships/slide" Target="slides/slide52.xml"/><Relationship Id="rId64" Type="http://schemas.openxmlformats.org/officeDocument/2006/relationships/tags" Target="tags/tag1.xml"/><Relationship Id="rId69" Type="http://schemas.microsoft.com/office/2016/11/relationships/changesInfo" Target="changesInfos/changesInfo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46" Type="http://schemas.openxmlformats.org/officeDocument/2006/relationships/slide" Target="slides/slide42.xml"/><Relationship Id="rId59" Type="http://schemas.openxmlformats.org/officeDocument/2006/relationships/slide" Target="slides/slide55.xml"/><Relationship Id="rId67" Type="http://schemas.openxmlformats.org/officeDocument/2006/relationships/theme" Target="theme/theme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54" Type="http://schemas.openxmlformats.org/officeDocument/2006/relationships/slide" Target="slides/slide50.xml"/><Relationship Id="rId62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49" Type="http://schemas.openxmlformats.org/officeDocument/2006/relationships/slide" Target="slides/slide45.xml"/><Relationship Id="rId57" Type="http://schemas.openxmlformats.org/officeDocument/2006/relationships/slide" Target="slides/slide53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44" Type="http://schemas.openxmlformats.org/officeDocument/2006/relationships/slide" Target="slides/slide40.xml"/><Relationship Id="rId52" Type="http://schemas.openxmlformats.org/officeDocument/2006/relationships/slide" Target="slides/slide48.xml"/><Relationship Id="rId60" Type="http://schemas.openxmlformats.org/officeDocument/2006/relationships/slide" Target="slides/slide56.xml"/><Relationship Id="rId65" Type="http://schemas.openxmlformats.org/officeDocument/2006/relationships/presProps" Target="presProp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Phil Gibbons" userId="f619c6e5d38ed7a7" providerId="LiveId" clId="{6BC9BD61-126B-4150-993C-F6D0D6DCD30D}"/>
    <pc:docChg chg="undo modSld">
      <pc:chgData name="Phil Gibbons" userId="f619c6e5d38ed7a7" providerId="LiveId" clId="{6BC9BD61-126B-4150-993C-F6D0D6DCD30D}" dt="2019-10-16T18:44:02.731" v="25" actId="14100"/>
      <pc:docMkLst>
        <pc:docMk/>
      </pc:docMkLst>
      <pc:sldChg chg="modSp">
        <pc:chgData name="Phil Gibbons" userId="f619c6e5d38ed7a7" providerId="LiveId" clId="{6BC9BD61-126B-4150-993C-F6D0D6DCD30D}" dt="2019-10-16T18:44:02.731" v="25" actId="14100"/>
        <pc:sldMkLst>
          <pc:docMk/>
          <pc:sldMk cId="0" sldId="1446"/>
        </pc:sldMkLst>
        <pc:spChg chg="mod">
          <ac:chgData name="Phil Gibbons" userId="f619c6e5d38ed7a7" providerId="LiveId" clId="{6BC9BD61-126B-4150-993C-F6D0D6DCD30D}" dt="2019-10-16T18:40:50.286" v="0" actId="14100"/>
          <ac:spMkLst>
            <pc:docMk/>
            <pc:sldMk cId="0" sldId="1446"/>
            <ac:spMk id="24582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1:26.177" v="6" actId="1076"/>
          <ac:spMkLst>
            <pc:docMk/>
            <pc:sldMk cId="0" sldId="1446"/>
            <ac:spMk id="24583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4:02.731" v="25" actId="14100"/>
          <ac:spMkLst>
            <pc:docMk/>
            <pc:sldMk cId="0" sldId="1446"/>
            <ac:spMk id="24584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2:14.550" v="11" actId="14100"/>
          <ac:spMkLst>
            <pc:docMk/>
            <pc:sldMk cId="0" sldId="1446"/>
            <ac:spMk id="24604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2:40.289" v="16" actId="1076"/>
          <ac:spMkLst>
            <pc:docMk/>
            <pc:sldMk cId="0" sldId="1446"/>
            <ac:spMk id="24605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3:42.457" v="24" actId="14100"/>
          <ac:spMkLst>
            <pc:docMk/>
            <pc:sldMk cId="0" sldId="1446"/>
            <ac:spMk id="24606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2:56.848" v="17" actId="14100"/>
          <ac:spMkLst>
            <pc:docMk/>
            <pc:sldMk cId="0" sldId="1446"/>
            <ac:spMk id="24626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3:05.457" v="19" actId="14100"/>
          <ac:spMkLst>
            <pc:docMk/>
            <pc:sldMk cId="0" sldId="1446"/>
            <ac:spMk id="24627" creationId="{00000000-0000-0000-0000-000000000000}"/>
          </ac:spMkLst>
        </pc:spChg>
        <pc:spChg chg="mod">
          <ac:chgData name="Phil Gibbons" userId="f619c6e5d38ed7a7" providerId="LiveId" clId="{6BC9BD61-126B-4150-993C-F6D0D6DCD30D}" dt="2019-10-16T18:43:30.874" v="23" actId="14100"/>
          <ac:spMkLst>
            <pc:docMk/>
            <pc:sldMk cId="0" sldId="1446"/>
            <ac:spMk id="24628" creationId="{00000000-0000-0000-0000-000000000000}"/>
          </ac:spMkLst>
        </pc:spChg>
        <pc:grpChg chg="mod">
          <ac:chgData name="Phil Gibbons" userId="f619c6e5d38ed7a7" providerId="LiveId" clId="{6BC9BD61-126B-4150-993C-F6D0D6DCD30D}" dt="2019-10-16T18:42:29.686" v="14" actId="1076"/>
          <ac:grpSpMkLst>
            <pc:docMk/>
            <pc:sldMk cId="0" sldId="1446"/>
            <ac:grpSpMk id="78" creationId="{00000000-0000-0000-0000-000000000000}"/>
          </ac:grpSpMkLst>
        </pc:gr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29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DAC 2001 Tutorial</a:t>
            </a:r>
          </a:p>
        </p:txBody>
      </p:sp>
      <p:sp>
        <p:nvSpPr>
          <p:cNvPr id="25293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71950" y="0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t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293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defTabSz="965200">
              <a:defRPr sz="1200" smtClean="0">
                <a:latin typeface="Times New Roman" pitchFamily="18" charset="0"/>
                <a:cs typeface="Times New Roman" pitchFamily="18" charset="0"/>
              </a:defRPr>
            </a:lvl1pPr>
          </a:lstStyle>
          <a:p>
            <a:pPr>
              <a:defRPr/>
            </a:pPr>
            <a:r>
              <a:rPr lang="en-US"/>
              <a:t>©R.A. Rutenbar, 2001</a:t>
            </a:r>
          </a:p>
        </p:txBody>
      </p:sp>
      <p:sp>
        <p:nvSpPr>
          <p:cNvPr id="25293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71950" y="9091613"/>
            <a:ext cx="3130550" cy="48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422" tIns="48211" rIns="96422" bIns="48211" numCol="1" anchor="b" anchorCtr="0" compatLnSpc="1">
            <a:prstTxWarp prst="textNoShape">
              <a:avLst/>
            </a:prstTxWarp>
          </a:bodyPr>
          <a:lstStyle>
            <a:lvl1pPr algn="r" defTabSz="965200">
              <a:defRPr sz="120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83587096-7852-44F5-9A71-D621B1FF2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552612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8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14800" y="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01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19200" y="685800"/>
            <a:ext cx="4876800" cy="36576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8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0600" y="4572000"/>
            <a:ext cx="53340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408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08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14800" y="9144000"/>
            <a:ext cx="3200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 smtClean="0">
                <a:latin typeface="Times New Roman" pitchFamily="18" charset="0"/>
              </a:defRPr>
            </a:lvl1pPr>
          </a:lstStyle>
          <a:p>
            <a:pPr>
              <a:defRPr/>
            </a:pPr>
            <a:fld id="{40F64717-A5A5-4C4E-9291-2F18B7410B0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82098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5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5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5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5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5120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F803353-72E2-470C-8E67-87750F01FAF1}" type="slidenum">
              <a:rPr lang="en-US"/>
              <a:pPr/>
              <a:t>1</a:t>
            </a:fld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91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01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22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12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32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42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17</a:t>
            </a:fld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632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734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6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837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378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1507998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3" name="Text Box 1"/>
          <p:cNvSpPr txBox="1">
            <a:spLocks noChangeArrowheads="1"/>
          </p:cNvSpPr>
          <p:nvPr/>
        </p:nvSpPr>
        <p:spPr bwMode="auto">
          <a:xfrm>
            <a:off x="1179610" y="724518"/>
            <a:ext cx="4955028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593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19004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23</a:t>
            </a:fld>
            <a:endParaRPr lang="en-US" dirty="0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0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861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6963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065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168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27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37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475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087785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0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499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639660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577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680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782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885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7987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 dirty="0">
              <a:latin typeface="Calibri" pitchFamily="34" charset="0"/>
            </a:endParaRPr>
          </a:p>
        </p:txBody>
      </p:sp>
      <p:sp>
        <p:nvSpPr>
          <p:cNvPr id="80898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5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758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259872" y="722823"/>
            <a:ext cx="4779588" cy="3585582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1294" tIns="45647" rIns="91294" bIns="45647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3033" y="4555686"/>
            <a:ext cx="5356434" cy="4313160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645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874730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6258160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0871840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141546"/>
      </p:ext>
    </p:extLst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5963836"/>
      </p:ext>
    </p:extLst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3925883"/>
      </p:ext>
    </p:extLst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618917"/>
      </p:ext>
    </p:extLst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643505"/>
      </p:ext>
    </p:extLst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79607"/>
      </p:ext>
    </p:extLst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10113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9326804"/>
      </p:ext>
    </p:extLst>
  </p:cSld>
  <p:clrMapOvr>
    <a:masterClrMapping/>
  </p:clrMapOvr>
</p:notes>
</file>

<file path=ppt/notesSlides/notesSlide5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8923940"/>
      </p:ext>
    </p:extLst>
  </p:cSld>
  <p:clrMapOvr>
    <a:masterClrMapping/>
  </p:clrMapOvr>
</p:notes>
</file>

<file path=ppt/notesSlides/notesSlide5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1" name="Text Box 1"/>
          <p:cNvSpPr txBox="1">
            <a:spLocks noChangeArrowheads="1"/>
          </p:cNvSpPr>
          <p:nvPr/>
        </p:nvSpPr>
        <p:spPr bwMode="auto">
          <a:xfrm>
            <a:off x="1174576" y="724519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22" tIns="47311" rIns="94622" bIns="47311" anchor="ctr"/>
          <a:lstStyle/>
          <a:p>
            <a:endParaRPr lang="en-US"/>
          </a:p>
        </p:txBody>
      </p:sp>
      <p:sp>
        <p:nvSpPr>
          <p:cNvPr id="66562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5513727"/>
      </p:ext>
    </p:extLst>
  </p:cSld>
  <p:clrMapOvr>
    <a:masterClrMapping/>
  </p:clrMapOvr>
</p:notes>
</file>

<file path=ppt/notesSlides/notesSlide5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50976"/>
      </p:ext>
    </p:extLst>
  </p:cSld>
  <p:clrMapOvr>
    <a:masterClrMapping/>
  </p:clrMapOvr>
</p:notes>
</file>

<file path=ppt/notesSlides/notesSlide5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2063" y="723900"/>
            <a:ext cx="4778375" cy="3582988"/>
          </a:xfrm>
          <a:ln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3219" y="4555725"/>
            <a:ext cx="5356062" cy="4313140"/>
          </a:xfrm>
          <a:noFill/>
          <a:ln w="9525"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7024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0F64717-A5A5-4C4E-9291-2F18B7410B06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27578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Text Box 1"/>
          <p:cNvSpPr txBox="1">
            <a:spLocks noChangeArrowheads="1"/>
          </p:cNvSpPr>
          <p:nvPr/>
        </p:nvSpPr>
        <p:spPr bwMode="auto">
          <a:xfrm>
            <a:off x="1181287" y="726135"/>
            <a:ext cx="4953350" cy="358053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7106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24461"/>
          </a:xfrm>
          <a:prstGeom prst="rect">
            <a:avLst/>
          </a:prstGeom>
          <a:solidFill>
            <a:srgbClr val="FFFFFF"/>
          </a:solidFill>
          <a:ln w="9360">
            <a:solidFill>
              <a:srgbClr val="000000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29" name="Text Box 1"/>
          <p:cNvSpPr txBox="1">
            <a:spLocks noChangeArrowheads="1"/>
          </p:cNvSpPr>
          <p:nvPr/>
        </p:nvSpPr>
        <p:spPr bwMode="auto">
          <a:xfrm>
            <a:off x="1174575" y="724518"/>
            <a:ext cx="4955029" cy="358215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4631" tIns="47316" rIns="94631" bIns="47316" anchor="ctr"/>
          <a:lstStyle/>
          <a:p>
            <a:endParaRPr lang="en-US"/>
          </a:p>
        </p:txBody>
      </p:sp>
      <p:sp>
        <p:nvSpPr>
          <p:cNvPr id="4813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74898" y="4555725"/>
            <a:ext cx="5352706" cy="4314758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708012"/>
            <a:ext cx="7772400" cy="14700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886200"/>
            <a:ext cx="7677492" cy="1752600"/>
          </a:xfrm>
        </p:spPr>
        <p:txBody>
          <a:bodyPr/>
          <a:lstStyle>
            <a:lvl1pPr marL="0" indent="0" algn="l">
              <a:buNone/>
              <a:defRPr sz="2000" b="0">
                <a:latin typeface="Calibri" pitchFamily="34" charset="0"/>
              </a:defRPr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018" y="435678"/>
            <a:ext cx="7592093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latin typeface="Calibri" pitchFamily="34" charset="0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 sz="2800">
                <a:latin typeface="Calibri" pitchFamily="34" charset="0"/>
              </a:defRPr>
            </a:lvl1pPr>
            <a:lvl2pPr>
              <a:defRPr sz="2400">
                <a:latin typeface="Calibri" pitchFamily="34" charset="0"/>
              </a:defRPr>
            </a:lvl2pPr>
            <a:lvl3pPr>
              <a:defRPr sz="2000">
                <a:latin typeface="Calibri" pitchFamily="34" charset="0"/>
              </a:defRPr>
            </a:lvl3pPr>
            <a:lvl4pPr>
              <a:defRPr sz="1800">
                <a:latin typeface="Calibri" pitchFamily="34" charset="0"/>
              </a:defRPr>
            </a:lvl4pPr>
            <a:lvl5pPr>
              <a:defRPr sz="1800">
                <a:latin typeface="Calibri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>
                <a:latin typeface="Calibri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>
                <a:latin typeface="Calibri" pitchFamily="34" charset="0"/>
              </a:defRPr>
            </a:lvl1pPr>
            <a:lvl2pPr>
              <a:defRPr sz="2000">
                <a:latin typeface="Calibri" pitchFamily="34" charset="0"/>
              </a:defRPr>
            </a:lvl2pPr>
            <a:lvl3pPr>
              <a:defRPr sz="1800">
                <a:latin typeface="Calibri" pitchFamily="34" charset="0"/>
              </a:defRPr>
            </a:lvl3pPr>
            <a:lvl4pPr>
              <a:defRPr sz="1600">
                <a:latin typeface="Calibri" pitchFamily="34" charset="0"/>
              </a:defRPr>
            </a:lvl4pPr>
            <a:lvl5pPr>
              <a:defRPr sz="1600">
                <a:latin typeface="Calibri" pitchFamily="34" charset="0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58013" y="228600"/>
            <a:ext cx="2185987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96875" y="228600"/>
            <a:ext cx="6408738" cy="6105525"/>
          </a:xfrm>
        </p:spPr>
        <p:txBody>
          <a:bodyPr vert="eaVert"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62488" y="1362075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62488" y="3924300"/>
            <a:ext cx="3871912" cy="2409825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6875" y="228600"/>
            <a:ext cx="87471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38175" y="1362075"/>
            <a:ext cx="3871913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2488" y="1362075"/>
            <a:ext cx="3871912" cy="497205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  <a:lvl2pPr>
              <a:defRPr>
                <a:latin typeface="Calibri" pitchFamily="34" charset="0"/>
              </a:defRPr>
            </a:lvl2pPr>
            <a:lvl3pPr>
              <a:defRPr>
                <a:latin typeface="Calibri" pitchFamily="34" charset="0"/>
              </a:defRPr>
            </a:lvl3pPr>
            <a:lvl4pPr>
              <a:defRPr>
                <a:latin typeface="Calibri" pitchFamily="34" charset="0"/>
              </a:defRPr>
            </a:lvl4pPr>
            <a:lvl5pPr>
              <a:defRPr>
                <a:latin typeface="Calibri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57762" y="445070"/>
            <a:ext cx="7591425" cy="762000"/>
          </a:xfrm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>
                <a:latin typeface="Calibri" pitchFamily="34" charset="0"/>
              </a:defRPr>
            </a:lvl1pPr>
            <a:lvl2pPr>
              <a:defRPr sz="2800">
                <a:latin typeface="Calibri" pitchFamily="34" charset="0"/>
              </a:defRPr>
            </a:lvl2pPr>
            <a:lvl3pPr>
              <a:defRPr sz="2400">
                <a:latin typeface="Calibri" pitchFamily="34" charset="0"/>
              </a:defRPr>
            </a:lvl3pPr>
            <a:lvl4pPr>
              <a:defRPr sz="2000">
                <a:latin typeface="Calibri" pitchFamily="34" charset="0"/>
              </a:defRPr>
            </a:lvl4pPr>
            <a:lvl5pPr>
              <a:defRPr sz="2000">
                <a:latin typeface="Calibri" pitchFamily="34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>
                <a:latin typeface="Calibri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>
                <a:latin typeface="Calibri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Calibri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7.xml"/><Relationship Id="rId13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2.xml"/><Relationship Id="rId7" Type="http://schemas.openxmlformats.org/officeDocument/2006/relationships/slideLayout" Target="../slideLayouts/slideLayout46.xml"/><Relationship Id="rId12" Type="http://schemas.openxmlformats.org/officeDocument/2006/relationships/slideLayout" Target="../slideLayouts/slideLayout51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6" Type="http://schemas.openxmlformats.org/officeDocument/2006/relationships/slideLayout" Target="../slideLayouts/slideLayout45.xml"/><Relationship Id="rId11" Type="http://schemas.openxmlformats.org/officeDocument/2006/relationships/slideLayout" Target="../slideLayouts/slideLayout50.xml"/><Relationship Id="rId5" Type="http://schemas.openxmlformats.org/officeDocument/2006/relationships/slideLayout" Target="../slideLayouts/slideLayout44.xml"/><Relationship Id="rId10" Type="http://schemas.openxmlformats.org/officeDocument/2006/relationships/slideLayout" Target="../slideLayouts/slideLayout49.xml"/><Relationship Id="rId4" Type="http://schemas.openxmlformats.org/officeDocument/2006/relationships/slideLayout" Target="../slideLayouts/slideLayout43.xml"/><Relationship Id="rId9" Type="http://schemas.openxmlformats.org/officeDocument/2006/relationships/slideLayout" Target="../slideLayouts/slideLayout48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3855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j-lt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>
              <a:latin typeface="+mj-lt"/>
            </a:endParaRPr>
          </a:p>
        </p:txBody>
      </p:sp>
      <p:sp>
        <p:nvSpPr>
          <p:cNvPr id="8" name="TextBox 7"/>
          <p:cNvSpPr txBox="1"/>
          <p:nvPr userDrawn="1"/>
        </p:nvSpPr>
        <p:spPr>
          <a:xfrm>
            <a:off x="-16031" y="6629400"/>
            <a:ext cx="464934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b="0" i="0" dirty="0">
                <a:latin typeface="Calibri" pitchFamily="34" charset="0"/>
              </a:rPr>
              <a:t>Bryant</a:t>
            </a:r>
            <a:r>
              <a:rPr lang="en-US" sz="1000" b="0" i="0" baseline="0" dirty="0">
                <a:latin typeface="Calibri" pitchFamily="34" charset="0"/>
              </a:rPr>
              <a:t> and </a:t>
            </a:r>
            <a:r>
              <a:rPr lang="en-US" sz="1000" b="0" i="0" baseline="0" dirty="0" err="1">
                <a:latin typeface="Calibri" pitchFamily="34" charset="0"/>
              </a:rPr>
              <a:t>O’Hallaron</a:t>
            </a:r>
            <a:r>
              <a:rPr lang="en-US" sz="1000" b="0" i="0" baseline="0" dirty="0">
                <a:latin typeface="Calibri" pitchFamily="34" charset="0"/>
              </a:rPr>
              <a:t>, Computer Systems: A Programmer’s Perspective, Third Edition</a:t>
            </a:r>
            <a:endParaRPr lang="en-US" sz="1000" b="0" i="0" dirty="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  <p:sldLayoutId id="2147483650" r:id="rId12"/>
    <p:sldLayoutId id="214748364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8830843" y="6611779"/>
            <a:ext cx="313157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F5551B27-49BC-4291-80C6-707CDCF1D651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 Narrow" pitchFamily="-96" charset="0"/>
                <a:ea typeface="ＭＳ Ｐゴシック" pitchFamily="-96" charset="-128"/>
                <a:cs typeface="ＭＳ Ｐゴシック" pitchFamily="-96" charset="-128"/>
              </a:rPr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4" r:id="rId12"/>
    <p:sldLayoutId id="2147483675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74090" y="371182"/>
            <a:ext cx="7591425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96875" y="1362075"/>
            <a:ext cx="78962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0" y="0"/>
            <a:ext cx="9144000" cy="228600"/>
          </a:xfrm>
          <a:prstGeom prst="rect">
            <a:avLst/>
          </a:prstGeom>
          <a:solidFill>
            <a:srgbClr val="990000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endParaRPr lang="en-US" b="0">
              <a:latin typeface="Times New Roman" pitchFamily="18" charset="0"/>
            </a:endParaRPr>
          </a:p>
        </p:txBody>
      </p:sp>
      <p:sp>
        <p:nvSpPr>
          <p:cNvPr id="7" name="Text Box 5"/>
          <p:cNvSpPr txBox="1">
            <a:spLocks noChangeArrowheads="1"/>
          </p:cNvSpPr>
          <p:nvPr/>
        </p:nvSpPr>
        <p:spPr bwMode="auto">
          <a:xfrm>
            <a:off x="7897813" y="-26988"/>
            <a:ext cx="1309687" cy="277813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defRPr/>
            </a:pPr>
            <a:r>
              <a:rPr lang="en-US" sz="1200" dirty="0">
                <a:solidFill>
                  <a:schemeClr val="bg1"/>
                </a:solidFill>
                <a:latin typeface="Times New Roman" pitchFamily="18" charset="0"/>
              </a:rPr>
              <a:t>Carnegie Mellon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  <p:sldLayoutId id="2147483688" r:id="rId12"/>
    <p:sldLayoutId id="2147483689" r:id="rId13"/>
  </p:sldLayoutIdLst>
  <p:txStyles>
    <p:titleStyle>
      <a:lvl1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Calibri" pitchFamily="34" charset="0"/>
          <a:ea typeface="+mj-ea"/>
          <a:cs typeface="+mj-cs"/>
        </a:defRPr>
      </a:lvl1pPr>
      <a:lvl2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2pPr>
      <a:lvl3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3pPr>
      <a:lvl4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4pPr>
      <a:lvl5pPr marL="119063" indent="-1190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5pPr>
      <a:lvl6pPr marL="5762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6pPr>
      <a:lvl7pPr marL="10334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7pPr>
      <a:lvl8pPr marL="14906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8pPr>
      <a:lvl9pPr marL="1947863" algn="l" rtl="0" eaLnBrk="1" fontAlgn="base" hangingPunct="1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 Narrow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60000"/>
        <a:buFont typeface="Wingdings 2" pitchFamily="18" charset="2"/>
        <a:buChar char="¢"/>
        <a:defRPr sz="2400" b="1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990000"/>
        </a:buClr>
        <a:buSzPct val="11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SzPct val="80000"/>
        <a:buFont typeface="Wingdings" pitchFamily="2" charset="2"/>
        <a:buChar char="§"/>
        <a:defRPr sz="2000">
          <a:solidFill>
            <a:schemeClr val="tx1"/>
          </a:solidFill>
          <a:latin typeface="Calibri" pitchFamily="34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 pitchFamily="34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Calibri" pitchFamily="34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Arial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https://canvas.cmu.edu/courses/28101/quizzes/77022" TargetMode="External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1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2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3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4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/>
          </p:nvPr>
        </p:nvSpPr>
        <p:spPr>
          <a:xfrm>
            <a:off x="685800" y="1708150"/>
            <a:ext cx="7772400" cy="1720850"/>
          </a:xfrm>
        </p:spPr>
        <p:txBody>
          <a:bodyPr/>
          <a:lstStyle/>
          <a:p>
            <a:pPr marL="0" indent="0"/>
            <a:r>
              <a:rPr lang="en-US" dirty="0"/>
              <a:t>Dynamic Memory Allocation: </a:t>
            </a:r>
            <a:br>
              <a:rPr lang="en-US" dirty="0"/>
            </a:br>
            <a:r>
              <a:rPr lang="en-US" dirty="0"/>
              <a:t>Advanced Concepts</a:t>
            </a:r>
            <a:br>
              <a:rPr lang="en-US" dirty="0"/>
            </a:br>
            <a:br>
              <a:rPr lang="en-US" dirty="0"/>
            </a:br>
            <a:r>
              <a:rPr lang="en-US" sz="2000" b="0" dirty="0"/>
              <a:t>15-213/14-513/15-513: Introduction to Computer Systems</a:t>
            </a:r>
            <a:br>
              <a:rPr lang="en-US" sz="2000" b="0" dirty="0"/>
            </a:br>
            <a:r>
              <a:rPr lang="en-US" sz="2000" b="0" dirty="0"/>
              <a:t>14</a:t>
            </a:r>
            <a:r>
              <a:rPr lang="en-US" sz="2000" b="0" baseline="30000" dirty="0"/>
              <a:t>th</a:t>
            </a:r>
            <a:r>
              <a:rPr lang="en-US" sz="2000" b="0" dirty="0"/>
              <a:t> Lecture, March 3, 2022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74549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Explicit Free Lists</a:t>
            </a:r>
          </a:p>
        </p:txBody>
      </p:sp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29024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i="1" dirty="0">
                <a:solidFill>
                  <a:srgbClr val="C00000"/>
                </a:solidFill>
              </a:rPr>
              <a:t>Insertion policy</a:t>
            </a:r>
            <a:r>
              <a:rPr lang="en-GB" dirty="0">
                <a:solidFill>
                  <a:srgbClr val="C00000"/>
                </a:solidFill>
              </a:rPr>
              <a:t>: </a:t>
            </a:r>
            <a:r>
              <a:rPr lang="en-GB" dirty="0"/>
              <a:t>Where in the free list do you put a newly freed block?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Unordered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LIFO (last-in-first-out)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beginning of the free list</a:t>
            </a:r>
          </a:p>
          <a:p>
            <a:pPr lvl="1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FIFO (first-in-first-out) policy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 at the end of the free list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simple and constant time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studies suggest fragmentation is worse than address ordered</a:t>
            </a:r>
          </a:p>
          <a:p>
            <a:pPr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/>
              <a:t>Address-ordered policy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freed blocks so that free list blocks are always in address order: </a:t>
            </a:r>
            <a:br>
              <a:rPr lang="en-GB" dirty="0"/>
            </a:br>
            <a:r>
              <a:rPr lang="en-GB" dirty="0"/>
              <a:t>	        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prev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</a:t>
            </a:r>
            <a:r>
              <a:rPr lang="en-GB" i="1" dirty="0" err="1"/>
              <a:t>curr</a:t>
            </a:r>
            <a:r>
              <a:rPr lang="en-GB" i="1" dirty="0"/>
              <a:t>) &lt; </a:t>
            </a:r>
            <a:r>
              <a:rPr lang="en-GB" i="1" dirty="0" err="1"/>
              <a:t>addr</a:t>
            </a:r>
            <a:r>
              <a:rPr lang="en-GB" i="1" dirty="0"/>
              <a:t>(next)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Con:</a:t>
            </a:r>
            <a:r>
              <a:rPr lang="en-GB" dirty="0"/>
              <a:t> requires search</a:t>
            </a:r>
          </a:p>
          <a:p>
            <a:pPr lvl="1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</a:t>
            </a:r>
            <a:r>
              <a:rPr lang="en-GB" b="1" i="1" dirty="0">
                <a:solidFill>
                  <a:srgbClr val="C00000"/>
                </a:solidFill>
              </a:rPr>
              <a:t>Pro:</a:t>
            </a:r>
            <a:r>
              <a:rPr lang="en-GB" dirty="0"/>
              <a:t> studies suggest fragmentation is lower than LIFO/FIFO</a:t>
            </a:r>
          </a:p>
        </p:txBody>
      </p:sp>
    </p:spTree>
    <p:extLst>
      <p:ext uri="{BB962C8B-B14F-4D97-AF65-F5344CB8AC3E}">
        <p14:creationId xmlns:p14="http://schemas.microsoft.com/office/powerpoint/2010/main" val="221750591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76" name="Rectangle 60"/>
          <p:cNvSpPr>
            <a:spLocks noChangeArrowheads="1"/>
          </p:cNvSpPr>
          <p:nvPr/>
        </p:nvSpPr>
        <p:spPr bwMode="auto">
          <a:xfrm>
            <a:off x="382588" y="4652963"/>
            <a:ext cx="8151812" cy="1747837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5" name="Rectangle 59"/>
          <p:cNvSpPr>
            <a:spLocks noChangeArrowheads="1"/>
          </p:cNvSpPr>
          <p:nvPr/>
        </p:nvSpPr>
        <p:spPr bwMode="auto">
          <a:xfrm>
            <a:off x="382588" y="1681163"/>
            <a:ext cx="8151812" cy="203517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3997325" y="2844801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8" name="Freeform 2"/>
          <p:cNvSpPr>
            <a:spLocks/>
          </p:cNvSpPr>
          <p:nvPr/>
        </p:nvSpPr>
        <p:spPr bwMode="auto">
          <a:xfrm>
            <a:off x="1474788" y="2684463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1)</a:t>
            </a:r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90513" y="4022725"/>
            <a:ext cx="8307387" cy="55403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Insert the freed block at the root of the list</a:t>
            </a: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3997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2" name="Rectangle 6"/>
          <p:cNvSpPr>
            <a:spLocks noChangeArrowheads="1"/>
          </p:cNvSpPr>
          <p:nvPr/>
        </p:nvSpPr>
        <p:spPr bwMode="auto">
          <a:xfrm>
            <a:off x="4302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4606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4" name="Rectangle 8"/>
          <p:cNvSpPr>
            <a:spLocks noChangeArrowheads="1"/>
          </p:cNvSpPr>
          <p:nvPr/>
        </p:nvSpPr>
        <p:spPr bwMode="auto">
          <a:xfrm>
            <a:off x="4911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5" name="Rectangle 9"/>
          <p:cNvSpPr>
            <a:spLocks noChangeArrowheads="1"/>
          </p:cNvSpPr>
          <p:nvPr/>
        </p:nvSpPr>
        <p:spPr bwMode="auto">
          <a:xfrm>
            <a:off x="5826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6" name="Rectangle 10"/>
          <p:cNvSpPr>
            <a:spLocks noChangeArrowheads="1"/>
          </p:cNvSpPr>
          <p:nvPr/>
        </p:nvSpPr>
        <p:spPr bwMode="auto">
          <a:xfrm>
            <a:off x="6130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7" name="Rectangle 11"/>
          <p:cNvSpPr>
            <a:spLocks noChangeArrowheads="1"/>
          </p:cNvSpPr>
          <p:nvPr/>
        </p:nvSpPr>
        <p:spPr bwMode="auto">
          <a:xfrm>
            <a:off x="27781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8" name="Rectangle 12"/>
          <p:cNvSpPr>
            <a:spLocks noChangeArrowheads="1"/>
          </p:cNvSpPr>
          <p:nvPr/>
        </p:nvSpPr>
        <p:spPr bwMode="auto">
          <a:xfrm>
            <a:off x="30829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29" name="Rectangle 13"/>
          <p:cNvSpPr>
            <a:spLocks noChangeArrowheads="1"/>
          </p:cNvSpPr>
          <p:nvPr/>
        </p:nvSpPr>
        <p:spPr bwMode="auto">
          <a:xfrm>
            <a:off x="33877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0" name="Rectangle 14"/>
          <p:cNvSpPr>
            <a:spLocks noChangeArrowheads="1"/>
          </p:cNvSpPr>
          <p:nvPr/>
        </p:nvSpPr>
        <p:spPr bwMode="auto">
          <a:xfrm>
            <a:off x="3692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1" name="Rectangle 15"/>
          <p:cNvSpPr>
            <a:spLocks noChangeArrowheads="1"/>
          </p:cNvSpPr>
          <p:nvPr/>
        </p:nvSpPr>
        <p:spPr bwMode="auto">
          <a:xfrm>
            <a:off x="52165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2" name="Rectangle 16"/>
          <p:cNvSpPr>
            <a:spLocks noChangeArrowheads="1"/>
          </p:cNvSpPr>
          <p:nvPr/>
        </p:nvSpPr>
        <p:spPr bwMode="auto">
          <a:xfrm>
            <a:off x="5521325" y="2921001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33" name="Rectangle 17"/>
          <p:cNvSpPr>
            <a:spLocks noChangeArrowheads="1"/>
          </p:cNvSpPr>
          <p:nvPr/>
        </p:nvSpPr>
        <p:spPr bwMode="auto">
          <a:xfrm>
            <a:off x="1177925" y="2921001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8"/>
          <p:cNvGrpSpPr>
            <a:grpSpLocks/>
          </p:cNvGrpSpPr>
          <p:nvPr/>
        </p:nvGrpSpPr>
        <p:grpSpPr bwMode="auto">
          <a:xfrm>
            <a:off x="7350125" y="2844801"/>
            <a:ext cx="1065213" cy="455612"/>
            <a:chOff x="4560" y="1399"/>
            <a:chExt cx="671" cy="287"/>
          </a:xfrm>
        </p:grpSpPr>
        <p:sp>
          <p:nvSpPr>
            <p:cNvPr id="9235" name="Rectangle 19"/>
            <p:cNvSpPr>
              <a:spLocks noChangeArrowheads="1"/>
            </p:cNvSpPr>
            <p:nvPr/>
          </p:nvSpPr>
          <p:spPr bwMode="auto">
            <a:xfrm>
              <a:off x="4560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6" name="Rectangle 20"/>
            <p:cNvSpPr>
              <a:spLocks noChangeArrowheads="1"/>
            </p:cNvSpPr>
            <p:nvPr/>
          </p:nvSpPr>
          <p:spPr bwMode="auto">
            <a:xfrm>
              <a:off x="4752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4944" y="1447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5040" y="1399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39" name="Oval 23"/>
          <p:cNvSpPr>
            <a:spLocks noChangeArrowheads="1"/>
          </p:cNvSpPr>
          <p:nvPr/>
        </p:nvSpPr>
        <p:spPr bwMode="auto">
          <a:xfrm>
            <a:off x="7426325" y="2997201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0" name="Line 24"/>
          <p:cNvSpPr>
            <a:spLocks noChangeShapeType="1"/>
          </p:cNvSpPr>
          <p:nvPr/>
        </p:nvSpPr>
        <p:spPr bwMode="auto">
          <a:xfrm>
            <a:off x="7502525" y="3073401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1" name="Oval 25"/>
          <p:cNvSpPr>
            <a:spLocks noChangeArrowheads="1"/>
          </p:cNvSpPr>
          <p:nvPr/>
        </p:nvSpPr>
        <p:spPr bwMode="auto">
          <a:xfrm>
            <a:off x="7731125" y="2997201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2" name="Text Box 26"/>
          <p:cNvSpPr txBox="1">
            <a:spLocks noChangeArrowheads="1"/>
          </p:cNvSpPr>
          <p:nvPr/>
        </p:nvSpPr>
        <p:spPr bwMode="auto">
          <a:xfrm>
            <a:off x="3625850" y="2006601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9243" name="Oval 27"/>
          <p:cNvSpPr>
            <a:spLocks noChangeArrowheads="1"/>
          </p:cNvSpPr>
          <p:nvPr/>
        </p:nvSpPr>
        <p:spPr bwMode="auto">
          <a:xfrm>
            <a:off x="4606925" y="2159001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4" name="Line 28"/>
          <p:cNvSpPr>
            <a:spLocks noChangeShapeType="1"/>
          </p:cNvSpPr>
          <p:nvPr/>
        </p:nvSpPr>
        <p:spPr bwMode="auto">
          <a:xfrm flipH="1">
            <a:off x="4148138" y="2235201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45" name="Rectangle 29"/>
          <p:cNvSpPr>
            <a:spLocks noChangeArrowheads="1"/>
          </p:cNvSpPr>
          <p:nvPr/>
        </p:nvSpPr>
        <p:spPr bwMode="auto">
          <a:xfrm>
            <a:off x="39973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6" name="Rectangle 30"/>
          <p:cNvSpPr>
            <a:spLocks noChangeArrowheads="1"/>
          </p:cNvSpPr>
          <p:nvPr/>
        </p:nvSpPr>
        <p:spPr bwMode="auto">
          <a:xfrm>
            <a:off x="43021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7" name="Rectangle 31"/>
          <p:cNvSpPr>
            <a:spLocks noChangeArrowheads="1"/>
          </p:cNvSpPr>
          <p:nvPr/>
        </p:nvSpPr>
        <p:spPr bwMode="auto">
          <a:xfrm>
            <a:off x="46069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8" name="Rectangle 32"/>
          <p:cNvSpPr>
            <a:spLocks noChangeArrowheads="1"/>
          </p:cNvSpPr>
          <p:nvPr/>
        </p:nvSpPr>
        <p:spPr bwMode="auto">
          <a:xfrm>
            <a:off x="4911725" y="5532438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49" name="Rectangle 33"/>
          <p:cNvSpPr>
            <a:spLocks noChangeArrowheads="1"/>
          </p:cNvSpPr>
          <p:nvPr/>
        </p:nvSpPr>
        <p:spPr bwMode="auto">
          <a:xfrm>
            <a:off x="5826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0" name="Rectangle 34"/>
          <p:cNvSpPr>
            <a:spLocks noChangeArrowheads="1"/>
          </p:cNvSpPr>
          <p:nvPr/>
        </p:nvSpPr>
        <p:spPr bwMode="auto">
          <a:xfrm>
            <a:off x="6130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1" name="Rectangle 35"/>
          <p:cNvSpPr>
            <a:spLocks noChangeArrowheads="1"/>
          </p:cNvSpPr>
          <p:nvPr/>
        </p:nvSpPr>
        <p:spPr bwMode="auto">
          <a:xfrm>
            <a:off x="27781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2" name="Rectangle 36"/>
          <p:cNvSpPr>
            <a:spLocks noChangeArrowheads="1"/>
          </p:cNvSpPr>
          <p:nvPr/>
        </p:nvSpPr>
        <p:spPr bwMode="auto">
          <a:xfrm>
            <a:off x="30829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3" name="Rectangle 37"/>
          <p:cNvSpPr>
            <a:spLocks noChangeArrowheads="1"/>
          </p:cNvSpPr>
          <p:nvPr/>
        </p:nvSpPr>
        <p:spPr bwMode="auto">
          <a:xfrm>
            <a:off x="33877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4" name="Rectangle 38"/>
          <p:cNvSpPr>
            <a:spLocks noChangeArrowheads="1"/>
          </p:cNvSpPr>
          <p:nvPr/>
        </p:nvSpPr>
        <p:spPr bwMode="auto">
          <a:xfrm>
            <a:off x="3692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5" name="Oval 39"/>
          <p:cNvSpPr>
            <a:spLocks noChangeArrowheads="1"/>
          </p:cNvSpPr>
          <p:nvPr/>
        </p:nvSpPr>
        <p:spPr bwMode="auto">
          <a:xfrm>
            <a:off x="40735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6" name="Rectangle 40"/>
          <p:cNvSpPr>
            <a:spLocks noChangeArrowheads="1"/>
          </p:cNvSpPr>
          <p:nvPr/>
        </p:nvSpPr>
        <p:spPr bwMode="auto">
          <a:xfrm>
            <a:off x="55213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57" name="Rectangle 41"/>
          <p:cNvSpPr>
            <a:spLocks noChangeArrowheads="1"/>
          </p:cNvSpPr>
          <p:nvPr/>
        </p:nvSpPr>
        <p:spPr bwMode="auto">
          <a:xfrm>
            <a:off x="1202639" y="5532438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42"/>
          <p:cNvGrpSpPr>
            <a:grpSpLocks/>
          </p:cNvGrpSpPr>
          <p:nvPr/>
        </p:nvGrpSpPr>
        <p:grpSpPr bwMode="auto">
          <a:xfrm>
            <a:off x="7350125" y="5456238"/>
            <a:ext cx="1065213" cy="455612"/>
            <a:chOff x="4560" y="3395"/>
            <a:chExt cx="671" cy="287"/>
          </a:xfrm>
        </p:grpSpPr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4560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4752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4944" y="34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5040" y="33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263" name="Oval 47"/>
          <p:cNvSpPr>
            <a:spLocks noChangeArrowheads="1"/>
          </p:cNvSpPr>
          <p:nvPr/>
        </p:nvSpPr>
        <p:spPr bwMode="auto">
          <a:xfrm>
            <a:off x="7426325" y="5608638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4" name="Line 48"/>
          <p:cNvSpPr>
            <a:spLocks noChangeShapeType="1"/>
          </p:cNvSpPr>
          <p:nvPr/>
        </p:nvSpPr>
        <p:spPr bwMode="auto">
          <a:xfrm>
            <a:off x="7502525" y="5684838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65" name="Oval 49"/>
          <p:cNvSpPr>
            <a:spLocks noChangeArrowheads="1"/>
          </p:cNvSpPr>
          <p:nvPr/>
        </p:nvSpPr>
        <p:spPr bwMode="auto">
          <a:xfrm>
            <a:off x="7731125" y="5608638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6" name="Rectangle 50"/>
          <p:cNvSpPr>
            <a:spLocks noChangeArrowheads="1"/>
          </p:cNvSpPr>
          <p:nvPr/>
        </p:nvSpPr>
        <p:spPr bwMode="auto">
          <a:xfrm>
            <a:off x="5216525" y="5532438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7" name="Freeform 51"/>
          <p:cNvSpPr>
            <a:spLocks/>
          </p:cNvSpPr>
          <p:nvPr/>
        </p:nvSpPr>
        <p:spPr bwMode="auto">
          <a:xfrm>
            <a:off x="4149725" y="5380038"/>
            <a:ext cx="3200400" cy="304800"/>
          </a:xfrm>
          <a:custGeom>
            <a:avLst/>
            <a:gdLst/>
            <a:ahLst/>
            <a:cxnLst>
              <a:cxn ang="0">
                <a:pos x="0" y="218"/>
              </a:cxn>
              <a:cxn ang="0">
                <a:pos x="472" y="31"/>
              </a:cxn>
              <a:cxn ang="0">
                <a:pos x="2109" y="31"/>
              </a:cxn>
              <a:cxn ang="0">
                <a:pos x="2784" y="218"/>
              </a:cxn>
            </a:cxnLst>
            <a:rect l="0" t="0" r="r" b="b"/>
            <a:pathLst>
              <a:path w="2784" h="218">
                <a:moveTo>
                  <a:pt x="0" y="218"/>
                </a:moveTo>
                <a:cubicBezTo>
                  <a:pt x="79" y="187"/>
                  <a:pt x="121" y="62"/>
                  <a:pt x="472" y="31"/>
                </a:cubicBezTo>
                <a:cubicBezTo>
                  <a:pt x="823" y="0"/>
                  <a:pt x="1724" y="0"/>
                  <a:pt x="2109" y="31"/>
                </a:cubicBezTo>
                <a:cubicBezTo>
                  <a:pt x="2494" y="62"/>
                  <a:pt x="2644" y="179"/>
                  <a:pt x="2784" y="218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8" name="Freeform 52"/>
          <p:cNvSpPr>
            <a:spLocks/>
          </p:cNvSpPr>
          <p:nvPr/>
        </p:nvSpPr>
        <p:spPr bwMode="auto">
          <a:xfrm>
            <a:off x="5059363" y="5692775"/>
            <a:ext cx="2752725" cy="371475"/>
          </a:xfrm>
          <a:custGeom>
            <a:avLst/>
            <a:gdLst/>
            <a:ahLst/>
            <a:cxnLst>
              <a:cxn ang="0">
                <a:pos x="1734" y="0"/>
              </a:cxn>
              <a:cxn ang="0">
                <a:pos x="1481" y="192"/>
              </a:cxn>
              <a:cxn ang="0">
                <a:pos x="304" y="217"/>
              </a:cxn>
              <a:cxn ang="0">
                <a:pos x="0" y="91"/>
              </a:cxn>
            </a:cxnLst>
            <a:rect l="0" t="0" r="r" b="b"/>
            <a:pathLst>
              <a:path w="1734" h="234">
                <a:moveTo>
                  <a:pt x="1734" y="0"/>
                </a:moveTo>
                <a:cubicBezTo>
                  <a:pt x="1692" y="32"/>
                  <a:pt x="1719" y="156"/>
                  <a:pt x="1481" y="192"/>
                </a:cubicBezTo>
                <a:cubicBezTo>
                  <a:pt x="1243" y="228"/>
                  <a:pt x="551" y="234"/>
                  <a:pt x="304" y="217"/>
                </a:cubicBezTo>
                <a:cubicBezTo>
                  <a:pt x="57" y="200"/>
                  <a:pt x="63" y="117"/>
                  <a:pt x="0" y="91"/>
                </a:cubicBezTo>
              </a:path>
            </a:pathLst>
          </a:custGeom>
          <a:noFill/>
          <a:ln w="57240">
            <a:solidFill>
              <a:srgbClr val="C0000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400050" y="2868613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415925" y="5481638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435624" y="1690688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420688" y="4652963"/>
            <a:ext cx="74417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After</a:t>
            </a:r>
          </a:p>
        </p:txBody>
      </p:sp>
      <p:sp>
        <p:nvSpPr>
          <p:cNvPr id="9273" name="Oval 57"/>
          <p:cNvSpPr>
            <a:spLocks noChangeArrowheads="1"/>
          </p:cNvSpPr>
          <p:nvPr/>
        </p:nvSpPr>
        <p:spPr bwMode="auto">
          <a:xfrm>
            <a:off x="4378325" y="5608638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274" name="Freeform 58"/>
          <p:cNvSpPr>
            <a:spLocks/>
          </p:cNvSpPr>
          <p:nvPr/>
        </p:nvSpPr>
        <p:spPr bwMode="auto">
          <a:xfrm>
            <a:off x="1482725" y="5243513"/>
            <a:ext cx="2671763" cy="441325"/>
          </a:xfrm>
          <a:custGeom>
            <a:avLst/>
            <a:gdLst/>
            <a:ahLst/>
            <a:cxnLst>
              <a:cxn ang="0">
                <a:pos x="0" y="278"/>
              </a:cxn>
              <a:cxn ang="0">
                <a:pos x="480" y="41"/>
              </a:cxn>
              <a:cxn ang="0">
                <a:pos x="1445" y="30"/>
              </a:cxn>
              <a:cxn ang="0">
                <a:pos x="1683" y="182"/>
              </a:cxn>
            </a:cxnLst>
            <a:rect l="0" t="0" r="r" b="b"/>
            <a:pathLst>
              <a:path w="1683" h="278">
                <a:moveTo>
                  <a:pt x="0" y="278"/>
                </a:moveTo>
                <a:cubicBezTo>
                  <a:pt x="80" y="238"/>
                  <a:pt x="239" y="82"/>
                  <a:pt x="480" y="41"/>
                </a:cubicBezTo>
                <a:cubicBezTo>
                  <a:pt x="721" y="0"/>
                  <a:pt x="1245" y="7"/>
                  <a:pt x="1445" y="30"/>
                </a:cubicBezTo>
                <a:cubicBezTo>
                  <a:pt x="1645" y="53"/>
                  <a:pt x="1634" y="150"/>
                  <a:pt x="1683" y="182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2" name="TextBox 61"/>
          <p:cNvSpPr txBox="1"/>
          <p:nvPr/>
        </p:nvSpPr>
        <p:spPr>
          <a:xfrm>
            <a:off x="6676350" y="1333115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F4A7A164-567B-4B64-8415-8650C2578D81}"/>
              </a:ext>
            </a:extLst>
          </p:cNvPr>
          <p:cNvGrpSpPr/>
          <p:nvPr/>
        </p:nvGrpSpPr>
        <p:grpSpPr>
          <a:xfrm>
            <a:off x="2920589" y="1162790"/>
            <a:ext cx="3425059" cy="305622"/>
            <a:chOff x="2820166" y="1307690"/>
            <a:chExt cx="3425059" cy="305622"/>
          </a:xfrm>
        </p:grpSpPr>
        <p:sp>
          <p:nvSpPr>
            <p:cNvPr id="63" name="Rectangle 2">
              <a:extLst>
                <a:ext uri="{FF2B5EF4-FFF2-40B4-BE49-F238E27FC236}">
                  <a16:creationId xmlns:a16="http://schemas.microsoft.com/office/drawing/2014/main" id="{759DD9D2-8476-4FF6-A3FA-E73FEFE617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961606" y="1308101"/>
              <a:ext cx="1143000" cy="304800"/>
            </a:xfrm>
            <a:prstGeom prst="rect">
              <a:avLst/>
            </a:prstGeom>
            <a:solidFill>
              <a:srgbClr val="F6F5BD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4" name="Rectangle 3">
              <a:extLst>
                <a:ext uri="{FF2B5EF4-FFF2-40B4-BE49-F238E27FC236}">
                  <a16:creationId xmlns:a16="http://schemas.microsoft.com/office/drawing/2014/main" id="{67E21CC7-9B7B-402C-B3A5-E1613CFD8C7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2820166" y="1308512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  <p:sp>
          <p:nvSpPr>
            <p:cNvPr id="65" name="Rectangle 4">
              <a:extLst>
                <a:ext uri="{FF2B5EF4-FFF2-40B4-BE49-F238E27FC236}">
                  <a16:creationId xmlns:a16="http://schemas.microsoft.com/office/drawing/2014/main" id="{1ADF3B39-6E20-4B41-9999-8744EF201DFB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102225" y="1307690"/>
              <a:ext cx="1143000" cy="304800"/>
            </a:xfrm>
            <a:prstGeom prst="rect">
              <a:avLst/>
            </a:prstGeom>
            <a:solidFill>
              <a:srgbClr val="D5F1CF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</a:rPr>
                <a:t>A</a:t>
              </a:r>
              <a:r>
                <a:rPr lang="en-GB" sz="1600" b="1" dirty="0">
                  <a:latin typeface="Calibri" pitchFamily="34" charset="0"/>
                </a:rPr>
                <a:t>llocated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76" grpId="0" animBg="1"/>
      <p:bldP spid="9245" grpId="0" animBg="1"/>
      <p:bldP spid="9246" grpId="0" animBg="1"/>
      <p:bldP spid="9247" grpId="0" animBg="1"/>
      <p:bldP spid="9248" grpId="0" animBg="1"/>
      <p:bldP spid="9249" grpId="0" animBg="1"/>
      <p:bldP spid="9250" grpId="0" animBg="1"/>
      <p:bldP spid="9251" grpId="0" animBg="1"/>
      <p:bldP spid="9252" grpId="0" animBg="1"/>
      <p:bldP spid="9253" grpId="0" animBg="1"/>
      <p:bldP spid="9254" grpId="0" animBg="1"/>
      <p:bldP spid="9255" grpId="0" animBg="1"/>
      <p:bldP spid="9256" grpId="0" animBg="1"/>
      <p:bldP spid="9257" grpId="0" animBg="1"/>
      <p:bldP spid="9263" grpId="0" animBg="1"/>
      <p:bldP spid="9264" grpId="0" animBg="1"/>
      <p:bldP spid="9265" grpId="0" animBg="1"/>
      <p:bldP spid="9266" grpId="0" animBg="1"/>
      <p:bldP spid="9267" grpId="0" animBg="1"/>
      <p:bldP spid="9268" grpId="0" animBg="1"/>
      <p:bldP spid="9270" grpId="0"/>
      <p:bldP spid="9272" grpId="0"/>
      <p:bldP spid="9273" grpId="0" animBg="1"/>
      <p:bldP spid="927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59" name="Rectangle 95"/>
          <p:cNvSpPr>
            <a:spLocks noChangeArrowheads="1"/>
          </p:cNvSpPr>
          <p:nvPr/>
        </p:nvSpPr>
        <p:spPr bwMode="auto">
          <a:xfrm>
            <a:off x="397476" y="1450974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4012213" y="2397124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2" name="Freeform 8"/>
          <p:cNvSpPr>
            <a:spLocks/>
          </p:cNvSpPr>
          <p:nvPr/>
        </p:nvSpPr>
        <p:spPr bwMode="auto">
          <a:xfrm>
            <a:off x="1489676" y="2236787"/>
            <a:ext cx="5862637" cy="388937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3" name="Rectangle 9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2)</a:t>
            </a:r>
          </a:p>
        </p:txBody>
      </p:sp>
      <p:sp>
        <p:nvSpPr>
          <p:cNvPr id="11274" name="Rectangle 10"/>
          <p:cNvSpPr>
            <a:spLocks noGrp="1" noChangeArrowheads="1"/>
          </p:cNvSpPr>
          <p:nvPr>
            <p:ph type="body" idx="1"/>
          </p:nvPr>
        </p:nvSpPr>
        <p:spPr>
          <a:xfrm>
            <a:off x="288324" y="3879849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successor block, coalesce both memory blocks, and insert the new block at the root of the list</a:t>
            </a:r>
          </a:p>
        </p:txBody>
      </p:sp>
      <p:sp>
        <p:nvSpPr>
          <p:cNvPr id="11275" name="Rectangle 11"/>
          <p:cNvSpPr>
            <a:spLocks noChangeArrowheads="1"/>
          </p:cNvSpPr>
          <p:nvPr/>
        </p:nvSpPr>
        <p:spPr bwMode="auto">
          <a:xfrm>
            <a:off x="40122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6" name="Rectangle 12"/>
          <p:cNvSpPr>
            <a:spLocks noChangeArrowheads="1"/>
          </p:cNvSpPr>
          <p:nvPr/>
        </p:nvSpPr>
        <p:spPr bwMode="auto">
          <a:xfrm>
            <a:off x="4317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7" name="Rectangle 13"/>
          <p:cNvSpPr>
            <a:spLocks noChangeArrowheads="1"/>
          </p:cNvSpPr>
          <p:nvPr/>
        </p:nvSpPr>
        <p:spPr bwMode="auto">
          <a:xfrm>
            <a:off x="4621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8" name="Rectangle 14"/>
          <p:cNvSpPr>
            <a:spLocks noChangeArrowheads="1"/>
          </p:cNvSpPr>
          <p:nvPr/>
        </p:nvSpPr>
        <p:spPr bwMode="auto">
          <a:xfrm>
            <a:off x="4926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79" name="Rectangle 15"/>
          <p:cNvSpPr>
            <a:spLocks noChangeArrowheads="1"/>
          </p:cNvSpPr>
          <p:nvPr/>
        </p:nvSpPr>
        <p:spPr bwMode="auto">
          <a:xfrm>
            <a:off x="58410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0" name="Rectangle 16"/>
          <p:cNvSpPr>
            <a:spLocks noChangeArrowheads="1"/>
          </p:cNvSpPr>
          <p:nvPr/>
        </p:nvSpPr>
        <p:spPr bwMode="auto">
          <a:xfrm>
            <a:off x="61458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1" name="Rectangle 17"/>
          <p:cNvSpPr>
            <a:spLocks noChangeArrowheads="1"/>
          </p:cNvSpPr>
          <p:nvPr/>
        </p:nvSpPr>
        <p:spPr bwMode="auto">
          <a:xfrm>
            <a:off x="27930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2" name="Rectangle 18"/>
          <p:cNvSpPr>
            <a:spLocks noChangeArrowheads="1"/>
          </p:cNvSpPr>
          <p:nvPr/>
        </p:nvSpPr>
        <p:spPr bwMode="auto">
          <a:xfrm>
            <a:off x="30978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3" name="Rectangle 19"/>
          <p:cNvSpPr>
            <a:spLocks noChangeArrowheads="1"/>
          </p:cNvSpPr>
          <p:nvPr/>
        </p:nvSpPr>
        <p:spPr bwMode="auto">
          <a:xfrm>
            <a:off x="34026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4" name="Rectangle 20"/>
          <p:cNvSpPr>
            <a:spLocks noChangeArrowheads="1"/>
          </p:cNvSpPr>
          <p:nvPr/>
        </p:nvSpPr>
        <p:spPr bwMode="auto">
          <a:xfrm>
            <a:off x="3707413" y="2473324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5" name="Rectangle 21"/>
          <p:cNvSpPr>
            <a:spLocks noChangeArrowheads="1"/>
          </p:cNvSpPr>
          <p:nvPr/>
        </p:nvSpPr>
        <p:spPr bwMode="auto">
          <a:xfrm>
            <a:off x="52314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86" name="Rectangle 22"/>
          <p:cNvSpPr>
            <a:spLocks noChangeArrowheads="1"/>
          </p:cNvSpPr>
          <p:nvPr/>
        </p:nvSpPr>
        <p:spPr bwMode="auto">
          <a:xfrm>
            <a:off x="5536213" y="2473324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3" name="Group 23"/>
          <p:cNvGrpSpPr>
            <a:grpSpLocks/>
          </p:cNvGrpSpPr>
          <p:nvPr/>
        </p:nvGrpSpPr>
        <p:grpSpPr bwMode="auto">
          <a:xfrm>
            <a:off x="5231413" y="1711324"/>
            <a:ext cx="1065213" cy="455613"/>
            <a:chOff x="3216" y="876"/>
            <a:chExt cx="671" cy="287"/>
          </a:xfrm>
        </p:grpSpPr>
        <p:sp>
          <p:nvSpPr>
            <p:cNvPr id="11288" name="Rectangle 24"/>
            <p:cNvSpPr>
              <a:spLocks noChangeArrowheads="1"/>
            </p:cNvSpPr>
            <p:nvPr/>
          </p:nvSpPr>
          <p:spPr bwMode="auto">
            <a:xfrm>
              <a:off x="3216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3408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3600" y="924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3696" y="876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" name="Group 28"/>
          <p:cNvGrpSpPr>
            <a:grpSpLocks/>
          </p:cNvGrpSpPr>
          <p:nvPr/>
        </p:nvGrpSpPr>
        <p:grpSpPr bwMode="auto">
          <a:xfrm>
            <a:off x="5231413" y="3082924"/>
            <a:ext cx="1065213" cy="455613"/>
            <a:chOff x="3216" y="1740"/>
            <a:chExt cx="671" cy="287"/>
          </a:xfrm>
        </p:grpSpPr>
        <p:sp>
          <p:nvSpPr>
            <p:cNvPr id="11293" name="Rectangle 29"/>
            <p:cNvSpPr>
              <a:spLocks noChangeArrowheads="1"/>
            </p:cNvSpPr>
            <p:nvPr/>
          </p:nvSpPr>
          <p:spPr bwMode="auto">
            <a:xfrm>
              <a:off x="3216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3408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3600" y="1788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3696" y="1740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297" name="Oval 33"/>
          <p:cNvSpPr>
            <a:spLocks noChangeArrowheads="1"/>
          </p:cNvSpPr>
          <p:nvPr/>
        </p:nvSpPr>
        <p:spPr bwMode="auto">
          <a:xfrm>
            <a:off x="53076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298" name="Line 34"/>
          <p:cNvSpPr>
            <a:spLocks noChangeShapeType="1"/>
          </p:cNvSpPr>
          <p:nvPr/>
        </p:nvSpPr>
        <p:spPr bwMode="auto">
          <a:xfrm>
            <a:off x="53838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299" name="Oval 35"/>
          <p:cNvSpPr>
            <a:spLocks noChangeArrowheads="1"/>
          </p:cNvSpPr>
          <p:nvPr/>
        </p:nvSpPr>
        <p:spPr bwMode="auto">
          <a:xfrm>
            <a:off x="5307613" y="18637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0" name="Line 36"/>
          <p:cNvSpPr>
            <a:spLocks noChangeShapeType="1"/>
          </p:cNvSpPr>
          <p:nvPr/>
        </p:nvSpPr>
        <p:spPr bwMode="auto">
          <a:xfrm>
            <a:off x="5383813" y="19399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1" name="Oval 37"/>
          <p:cNvSpPr>
            <a:spLocks noChangeArrowheads="1"/>
          </p:cNvSpPr>
          <p:nvPr/>
        </p:nvSpPr>
        <p:spPr bwMode="auto">
          <a:xfrm flipV="1">
            <a:off x="5612413" y="32353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2" name="Line 38"/>
          <p:cNvSpPr>
            <a:spLocks noChangeShapeType="1"/>
          </p:cNvSpPr>
          <p:nvPr/>
        </p:nvSpPr>
        <p:spPr bwMode="auto">
          <a:xfrm flipV="1">
            <a:off x="5688613" y="27765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3" name="Oval 39"/>
          <p:cNvSpPr>
            <a:spLocks noChangeArrowheads="1"/>
          </p:cNvSpPr>
          <p:nvPr/>
        </p:nvSpPr>
        <p:spPr bwMode="auto">
          <a:xfrm flipV="1">
            <a:off x="5612413" y="25495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04" name="Line 40"/>
          <p:cNvSpPr>
            <a:spLocks noChangeShapeType="1"/>
          </p:cNvSpPr>
          <p:nvPr/>
        </p:nvSpPr>
        <p:spPr bwMode="auto">
          <a:xfrm flipV="1">
            <a:off x="5688613" y="2090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05" name="Rectangle 41"/>
          <p:cNvSpPr>
            <a:spLocks noChangeArrowheads="1"/>
          </p:cNvSpPr>
          <p:nvPr/>
        </p:nvSpPr>
        <p:spPr bwMode="auto">
          <a:xfrm>
            <a:off x="1192813" y="2473324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42"/>
          <p:cNvGrpSpPr>
            <a:grpSpLocks/>
          </p:cNvGrpSpPr>
          <p:nvPr/>
        </p:nvGrpSpPr>
        <p:grpSpPr bwMode="auto">
          <a:xfrm>
            <a:off x="7365013" y="2397124"/>
            <a:ext cx="1065213" cy="455613"/>
            <a:chOff x="4560" y="1308"/>
            <a:chExt cx="671" cy="287"/>
          </a:xfrm>
        </p:grpSpPr>
        <p:sp>
          <p:nvSpPr>
            <p:cNvPr id="11307" name="Rectangle 43"/>
            <p:cNvSpPr>
              <a:spLocks noChangeArrowheads="1"/>
            </p:cNvSpPr>
            <p:nvPr/>
          </p:nvSpPr>
          <p:spPr bwMode="auto">
            <a:xfrm>
              <a:off x="4560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8" name="Rectangle 44"/>
            <p:cNvSpPr>
              <a:spLocks noChangeArrowheads="1"/>
            </p:cNvSpPr>
            <p:nvPr/>
          </p:nvSpPr>
          <p:spPr bwMode="auto">
            <a:xfrm>
              <a:off x="4752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4944" y="1356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5040" y="1308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1311" name="Oval 47"/>
          <p:cNvSpPr>
            <a:spLocks noChangeArrowheads="1"/>
          </p:cNvSpPr>
          <p:nvPr/>
        </p:nvSpPr>
        <p:spPr bwMode="auto">
          <a:xfrm>
            <a:off x="7441213" y="25495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2" name="Line 48"/>
          <p:cNvSpPr>
            <a:spLocks noChangeShapeType="1"/>
          </p:cNvSpPr>
          <p:nvPr/>
        </p:nvSpPr>
        <p:spPr bwMode="auto">
          <a:xfrm>
            <a:off x="7517413" y="2625724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13" name="Oval 49"/>
          <p:cNvSpPr>
            <a:spLocks noChangeArrowheads="1"/>
          </p:cNvSpPr>
          <p:nvPr/>
        </p:nvSpPr>
        <p:spPr bwMode="auto">
          <a:xfrm>
            <a:off x="7746013" y="2549524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4" name="Text Box 50"/>
          <p:cNvSpPr txBox="1">
            <a:spLocks noChangeArrowheads="1"/>
          </p:cNvSpPr>
          <p:nvPr/>
        </p:nvSpPr>
        <p:spPr bwMode="auto">
          <a:xfrm>
            <a:off x="3640738" y="1558924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1315" name="Oval 51"/>
          <p:cNvSpPr>
            <a:spLocks noChangeArrowheads="1"/>
          </p:cNvSpPr>
          <p:nvPr/>
        </p:nvSpPr>
        <p:spPr bwMode="auto">
          <a:xfrm>
            <a:off x="4621813" y="1711324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16" name="Line 52"/>
          <p:cNvSpPr>
            <a:spLocks noChangeShapeType="1"/>
          </p:cNvSpPr>
          <p:nvPr/>
        </p:nvSpPr>
        <p:spPr bwMode="auto">
          <a:xfrm flipH="1">
            <a:off x="4163026" y="1787524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350" name="Oval 86"/>
          <p:cNvSpPr>
            <a:spLocks noChangeArrowheads="1"/>
          </p:cNvSpPr>
          <p:nvPr/>
        </p:nvSpPr>
        <p:spPr bwMode="auto">
          <a:xfrm>
            <a:off x="5307613" y="3235324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3" name="Oval 89"/>
          <p:cNvSpPr>
            <a:spLocks noChangeArrowheads="1"/>
          </p:cNvSpPr>
          <p:nvPr/>
        </p:nvSpPr>
        <p:spPr bwMode="auto">
          <a:xfrm flipV="1">
            <a:off x="5612413" y="1863724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1354" name="Text Box 90"/>
          <p:cNvSpPr txBox="1">
            <a:spLocks noChangeArrowheads="1"/>
          </p:cNvSpPr>
          <p:nvPr/>
        </p:nvSpPr>
        <p:spPr bwMode="auto">
          <a:xfrm>
            <a:off x="414938" y="24209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1356" name="Text Box 92"/>
          <p:cNvSpPr txBox="1">
            <a:spLocks noChangeArrowheads="1"/>
          </p:cNvSpPr>
          <p:nvPr/>
        </p:nvSpPr>
        <p:spPr bwMode="auto">
          <a:xfrm>
            <a:off x="430813" y="1463674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BD5C7AB1-70D5-47DD-B1ED-1D095A7A7DD9}"/>
              </a:ext>
            </a:extLst>
          </p:cNvPr>
          <p:cNvGrpSpPr/>
          <p:nvPr/>
        </p:nvGrpSpPr>
        <p:grpSpPr>
          <a:xfrm>
            <a:off x="397476" y="4762499"/>
            <a:ext cx="8151812" cy="1943101"/>
            <a:chOff x="397476" y="4762499"/>
            <a:chExt cx="8151812" cy="1943101"/>
          </a:xfrm>
        </p:grpSpPr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397476" y="4762499"/>
              <a:ext cx="8151812" cy="19431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5231413" y="6243119"/>
              <a:ext cx="1065213" cy="431848"/>
              <a:chOff x="3216" y="3782"/>
              <a:chExt cx="671" cy="287"/>
            </a:xfrm>
          </p:grpSpPr>
          <p:sp>
            <p:nvSpPr>
              <p:cNvPr id="11267" name="Rectangle 3"/>
              <p:cNvSpPr>
                <a:spLocks noChangeArrowheads="1"/>
              </p:cNvSpPr>
              <p:nvPr/>
            </p:nvSpPr>
            <p:spPr bwMode="auto">
              <a:xfrm>
                <a:off x="3216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8" name="Rectangle 4"/>
              <p:cNvSpPr>
                <a:spLocks noChangeArrowheads="1"/>
              </p:cNvSpPr>
              <p:nvPr/>
            </p:nvSpPr>
            <p:spPr bwMode="auto">
              <a:xfrm>
                <a:off x="3408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69" name="Rectangle 5"/>
              <p:cNvSpPr>
                <a:spLocks noChangeArrowheads="1"/>
              </p:cNvSpPr>
              <p:nvPr/>
            </p:nvSpPr>
            <p:spPr bwMode="auto">
              <a:xfrm>
                <a:off x="3600" y="38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270" name="Rectangle 6"/>
              <p:cNvSpPr>
                <a:spLocks noChangeArrowheads="1"/>
              </p:cNvSpPr>
              <p:nvPr/>
            </p:nvSpPr>
            <p:spPr bwMode="auto">
              <a:xfrm>
                <a:off x="3696" y="37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271" name="Line 7"/>
            <p:cNvSpPr>
              <a:spLocks noChangeShapeType="1"/>
            </p:cNvSpPr>
            <p:nvPr/>
          </p:nvSpPr>
          <p:spPr bwMode="auto">
            <a:xfrm flipV="1">
              <a:off x="5688613" y="5302685"/>
              <a:ext cx="1588" cy="115861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17" name="Rectangle 53"/>
            <p:cNvSpPr>
              <a:spLocks noChangeArrowheads="1"/>
            </p:cNvSpPr>
            <p:nvPr/>
          </p:nvSpPr>
          <p:spPr bwMode="auto">
            <a:xfrm>
              <a:off x="4012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4317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4621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49266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1" name="Rectangle 57"/>
            <p:cNvSpPr>
              <a:spLocks noChangeArrowheads="1"/>
            </p:cNvSpPr>
            <p:nvPr/>
          </p:nvSpPr>
          <p:spPr bwMode="auto">
            <a:xfrm>
              <a:off x="58410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61458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3" name="Rectangle 59"/>
            <p:cNvSpPr>
              <a:spLocks noChangeArrowheads="1"/>
            </p:cNvSpPr>
            <p:nvPr/>
          </p:nvSpPr>
          <p:spPr bwMode="auto">
            <a:xfrm>
              <a:off x="27930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4" name="Rectangle 60"/>
            <p:cNvSpPr>
              <a:spLocks noChangeArrowheads="1"/>
            </p:cNvSpPr>
            <p:nvPr/>
          </p:nvSpPr>
          <p:spPr bwMode="auto">
            <a:xfrm>
              <a:off x="30978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5" name="Rectangle 61"/>
            <p:cNvSpPr>
              <a:spLocks noChangeArrowheads="1"/>
            </p:cNvSpPr>
            <p:nvPr/>
          </p:nvSpPr>
          <p:spPr bwMode="auto">
            <a:xfrm>
              <a:off x="34026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6" name="Rectangle 62"/>
            <p:cNvSpPr>
              <a:spLocks noChangeArrowheads="1"/>
            </p:cNvSpPr>
            <p:nvPr/>
          </p:nvSpPr>
          <p:spPr bwMode="auto">
            <a:xfrm>
              <a:off x="3707413" y="5665316"/>
              <a:ext cx="304800" cy="288901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7" name="Oval 63"/>
            <p:cNvSpPr>
              <a:spLocks noChangeArrowheads="1"/>
            </p:cNvSpPr>
            <p:nvPr/>
          </p:nvSpPr>
          <p:spPr bwMode="auto">
            <a:xfrm>
              <a:off x="40884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28" name="Rectangle 64"/>
            <p:cNvSpPr>
              <a:spLocks noChangeArrowheads="1"/>
            </p:cNvSpPr>
            <p:nvPr/>
          </p:nvSpPr>
          <p:spPr bwMode="auto">
            <a:xfrm>
              <a:off x="55362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65"/>
            <p:cNvGrpSpPr>
              <a:grpSpLocks/>
            </p:cNvGrpSpPr>
            <p:nvPr/>
          </p:nvGrpSpPr>
          <p:grpSpPr bwMode="auto">
            <a:xfrm>
              <a:off x="5231413" y="4943062"/>
              <a:ext cx="1065213" cy="431848"/>
              <a:chOff x="3216" y="2918"/>
              <a:chExt cx="671" cy="287"/>
            </a:xfrm>
          </p:grpSpPr>
          <p:sp>
            <p:nvSpPr>
              <p:cNvPr id="11330" name="Rectangle 66"/>
              <p:cNvSpPr>
                <a:spLocks noChangeArrowheads="1"/>
              </p:cNvSpPr>
              <p:nvPr/>
            </p:nvSpPr>
            <p:spPr bwMode="auto">
              <a:xfrm>
                <a:off x="3216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1" name="Rectangle 67"/>
              <p:cNvSpPr>
                <a:spLocks noChangeArrowheads="1"/>
              </p:cNvSpPr>
              <p:nvPr/>
            </p:nvSpPr>
            <p:spPr bwMode="auto">
              <a:xfrm>
                <a:off x="3408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2" name="Rectangle 68"/>
              <p:cNvSpPr>
                <a:spLocks noChangeArrowheads="1"/>
              </p:cNvSpPr>
              <p:nvPr/>
            </p:nvSpPr>
            <p:spPr bwMode="auto">
              <a:xfrm>
                <a:off x="3600" y="2966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33" name="Rectangle 69"/>
              <p:cNvSpPr>
                <a:spLocks noChangeArrowheads="1"/>
              </p:cNvSpPr>
              <p:nvPr/>
            </p:nvSpPr>
            <p:spPr bwMode="auto">
              <a:xfrm>
                <a:off x="3696" y="2918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34" name="Oval 70"/>
            <p:cNvSpPr>
              <a:spLocks noChangeArrowheads="1"/>
            </p:cNvSpPr>
            <p:nvPr/>
          </p:nvSpPr>
          <p:spPr bwMode="auto">
            <a:xfrm>
              <a:off x="5307613" y="5087513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5" name="Line 71"/>
            <p:cNvSpPr>
              <a:spLocks noChangeShapeType="1"/>
            </p:cNvSpPr>
            <p:nvPr/>
          </p:nvSpPr>
          <p:spPr bwMode="auto">
            <a:xfrm>
              <a:off x="5383813" y="5159739"/>
              <a:ext cx="1588" cy="1155606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36" name="Oval 72"/>
            <p:cNvSpPr>
              <a:spLocks noChangeArrowheads="1"/>
            </p:cNvSpPr>
            <p:nvPr/>
          </p:nvSpPr>
          <p:spPr bwMode="auto">
            <a:xfrm flipV="1">
              <a:off x="5612413" y="6386066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37" name="Rectangle 73"/>
            <p:cNvSpPr>
              <a:spLocks noChangeArrowheads="1"/>
            </p:cNvSpPr>
            <p:nvPr/>
          </p:nvSpPr>
          <p:spPr bwMode="auto">
            <a:xfrm>
              <a:off x="1192813" y="5665316"/>
              <a:ext cx="304800" cy="288901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593091"/>
              <a:ext cx="1065213" cy="431848"/>
              <a:chOff x="4560" y="3350"/>
              <a:chExt cx="671" cy="287"/>
            </a:xfrm>
          </p:grpSpPr>
          <p:sp>
            <p:nvSpPr>
              <p:cNvPr id="11339" name="Rectangle 75"/>
              <p:cNvSpPr>
                <a:spLocks noChangeArrowheads="1"/>
              </p:cNvSpPr>
              <p:nvPr/>
            </p:nvSpPr>
            <p:spPr bwMode="auto">
              <a:xfrm>
                <a:off x="4560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0" name="Rectangle 76"/>
              <p:cNvSpPr>
                <a:spLocks noChangeArrowheads="1"/>
              </p:cNvSpPr>
              <p:nvPr/>
            </p:nvSpPr>
            <p:spPr bwMode="auto">
              <a:xfrm>
                <a:off x="4752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1" name="Rectangle 77"/>
              <p:cNvSpPr>
                <a:spLocks noChangeArrowheads="1"/>
              </p:cNvSpPr>
              <p:nvPr/>
            </p:nvSpPr>
            <p:spPr bwMode="auto">
              <a:xfrm>
                <a:off x="4944" y="33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1342" name="Rectangle 78"/>
              <p:cNvSpPr>
                <a:spLocks noChangeArrowheads="1"/>
              </p:cNvSpPr>
              <p:nvPr/>
            </p:nvSpPr>
            <p:spPr bwMode="auto">
              <a:xfrm>
                <a:off x="5040" y="33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1343" name="Oval 79"/>
            <p:cNvSpPr>
              <a:spLocks noChangeArrowheads="1"/>
            </p:cNvSpPr>
            <p:nvPr/>
          </p:nvSpPr>
          <p:spPr bwMode="auto">
            <a:xfrm>
              <a:off x="7441213" y="5737542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4" name="Line 80"/>
            <p:cNvSpPr>
              <a:spLocks noChangeShapeType="1"/>
            </p:cNvSpPr>
            <p:nvPr/>
          </p:nvSpPr>
          <p:spPr bwMode="auto">
            <a:xfrm>
              <a:off x="7517413" y="5809767"/>
              <a:ext cx="1588" cy="50557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1345" name="Oval 81"/>
            <p:cNvSpPr>
              <a:spLocks noChangeArrowheads="1"/>
            </p:cNvSpPr>
            <p:nvPr/>
          </p:nvSpPr>
          <p:spPr bwMode="auto">
            <a:xfrm>
              <a:off x="7746013" y="5737542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5231413" y="5665316"/>
              <a:ext cx="304800" cy="288901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7" name="Oval 83"/>
            <p:cNvSpPr>
              <a:spLocks noChangeArrowheads="1"/>
            </p:cNvSpPr>
            <p:nvPr/>
          </p:nvSpPr>
          <p:spPr bwMode="auto">
            <a:xfrm>
              <a:off x="4393213" y="5737542"/>
              <a:ext cx="152400" cy="144451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8" name="Freeform 84"/>
            <p:cNvSpPr>
              <a:spLocks/>
            </p:cNvSpPr>
            <p:nvPr/>
          </p:nvSpPr>
          <p:spPr bwMode="auto">
            <a:xfrm>
              <a:off x="4151913" y="5474220"/>
              <a:ext cx="3213100" cy="335547"/>
            </a:xfrm>
            <a:custGeom>
              <a:avLst/>
              <a:gdLst/>
              <a:ahLst/>
              <a:cxnLst>
                <a:cxn ang="0">
                  <a:pos x="0" y="223"/>
                </a:cxn>
                <a:cxn ang="0">
                  <a:pos x="288" y="31"/>
                </a:cxn>
                <a:cxn ang="0">
                  <a:pos x="1349" y="36"/>
                </a:cxn>
                <a:cxn ang="0">
                  <a:pos x="2024" y="223"/>
                </a:cxn>
              </a:cxnLst>
              <a:rect l="0" t="0" r="r" b="b"/>
              <a:pathLst>
                <a:path w="2024" h="223">
                  <a:moveTo>
                    <a:pt x="0" y="223"/>
                  </a:moveTo>
                  <a:cubicBezTo>
                    <a:pt x="48" y="191"/>
                    <a:pt x="63" y="62"/>
                    <a:pt x="288" y="31"/>
                  </a:cubicBezTo>
                  <a:cubicBezTo>
                    <a:pt x="513" y="0"/>
                    <a:pt x="1060" y="4"/>
                    <a:pt x="1349" y="36"/>
                  </a:cubicBezTo>
                  <a:cubicBezTo>
                    <a:pt x="1638" y="68"/>
                    <a:pt x="1884" y="184"/>
                    <a:pt x="2024" y="223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49" name="Freeform 85"/>
            <p:cNvSpPr>
              <a:spLocks/>
            </p:cNvSpPr>
            <p:nvPr/>
          </p:nvSpPr>
          <p:spPr bwMode="auto">
            <a:xfrm>
              <a:off x="6450613" y="5787197"/>
              <a:ext cx="1371600" cy="346080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1" name="Oval 87"/>
            <p:cNvSpPr>
              <a:spLocks noChangeArrowheads="1"/>
            </p:cNvSpPr>
            <p:nvPr/>
          </p:nvSpPr>
          <p:spPr bwMode="auto">
            <a:xfrm>
              <a:off x="5307613" y="6387570"/>
              <a:ext cx="152400" cy="144451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2" name="Oval 88"/>
            <p:cNvSpPr>
              <a:spLocks noChangeArrowheads="1"/>
            </p:cNvSpPr>
            <p:nvPr/>
          </p:nvSpPr>
          <p:spPr bwMode="auto">
            <a:xfrm flipV="1">
              <a:off x="5612413" y="5086009"/>
              <a:ext cx="152400" cy="144451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1355" name="Text Box 91"/>
            <p:cNvSpPr txBox="1">
              <a:spLocks noChangeArrowheads="1"/>
            </p:cNvSpPr>
            <p:nvPr/>
          </p:nvSpPr>
          <p:spPr bwMode="auto">
            <a:xfrm>
              <a:off x="430813" y="5617166"/>
              <a:ext cx="697692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1357" name="Text Box 93"/>
            <p:cNvSpPr txBox="1">
              <a:spLocks noChangeArrowheads="1"/>
            </p:cNvSpPr>
            <p:nvPr/>
          </p:nvSpPr>
          <p:spPr bwMode="auto">
            <a:xfrm>
              <a:off x="448635" y="4770140"/>
              <a:ext cx="744178" cy="40464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11358" name="Freeform 94"/>
            <p:cNvSpPr>
              <a:spLocks/>
            </p:cNvSpPr>
            <p:nvPr/>
          </p:nvSpPr>
          <p:spPr bwMode="auto">
            <a:xfrm>
              <a:off x="1481738" y="5388452"/>
              <a:ext cx="2662238" cy="413792"/>
            </a:xfrm>
            <a:custGeom>
              <a:avLst/>
              <a:gdLst/>
              <a:ahLst/>
              <a:cxnLst>
                <a:cxn ang="0">
                  <a:pos x="0" y="275"/>
                </a:cxn>
                <a:cxn ang="0">
                  <a:pos x="515" y="43"/>
                </a:cxn>
                <a:cxn ang="0">
                  <a:pos x="1389" y="22"/>
                </a:cxn>
                <a:cxn ang="0">
                  <a:pos x="1677" y="174"/>
                </a:cxn>
              </a:cxnLst>
              <a:rect l="0" t="0" r="r" b="b"/>
              <a:pathLst>
                <a:path w="1677" h="275">
                  <a:moveTo>
                    <a:pt x="0" y="275"/>
                  </a:moveTo>
                  <a:cubicBezTo>
                    <a:pt x="86" y="236"/>
                    <a:pt x="284" y="85"/>
                    <a:pt x="515" y="43"/>
                  </a:cubicBezTo>
                  <a:cubicBezTo>
                    <a:pt x="746" y="1"/>
                    <a:pt x="1195" y="0"/>
                    <a:pt x="1389" y="22"/>
                  </a:cubicBezTo>
                  <a:cubicBezTo>
                    <a:pt x="1583" y="44"/>
                    <a:pt x="1617" y="142"/>
                    <a:pt x="1677" y="174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078468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00" name="Rectangle 5">
            <a:extLst>
              <a:ext uri="{FF2B5EF4-FFF2-40B4-BE49-F238E27FC236}">
                <a16:creationId xmlns:a16="http://schemas.microsoft.com/office/drawing/2014/main" id="{ED51D5B9-AC8F-48F0-BCB7-8041521C762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Rectangle 6">
            <a:extLst>
              <a:ext uri="{FF2B5EF4-FFF2-40B4-BE49-F238E27FC236}">
                <a16:creationId xmlns:a16="http://schemas.microsoft.com/office/drawing/2014/main" id="{AEA1D0A6-F6CD-438E-B638-126B3600FA8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07313" y="1030762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2" name="Rectangle 7">
            <a:extLst>
              <a:ext uri="{FF2B5EF4-FFF2-40B4-BE49-F238E27FC236}">
                <a16:creationId xmlns:a16="http://schemas.microsoft.com/office/drawing/2014/main" id="{FBC8F91D-C318-4712-80E2-A381C00014A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30762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35" name="Rectangle 95"/>
          <p:cNvSpPr>
            <a:spLocks noChangeArrowheads="1"/>
          </p:cNvSpPr>
          <p:nvPr/>
        </p:nvSpPr>
        <p:spPr bwMode="auto">
          <a:xfrm>
            <a:off x="397476" y="1522412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4012213" y="2433637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4" name="Freeform 14"/>
          <p:cNvSpPr>
            <a:spLocks/>
          </p:cNvSpPr>
          <p:nvPr/>
        </p:nvSpPr>
        <p:spPr bwMode="auto">
          <a:xfrm>
            <a:off x="1489676" y="2273299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5" name="Rectangle 15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Freeing With a LIFO Policy (Case 3)</a:t>
            </a:r>
          </a:p>
        </p:txBody>
      </p:sp>
      <p:sp>
        <p:nvSpPr>
          <p:cNvPr id="10256" name="Rectangle 16"/>
          <p:cNvSpPr>
            <a:spLocks noGrp="1" noChangeArrowheads="1"/>
          </p:cNvSpPr>
          <p:nvPr>
            <p:ph type="body" idx="1"/>
          </p:nvPr>
        </p:nvSpPr>
        <p:spPr>
          <a:xfrm>
            <a:off x="267300" y="3774503"/>
            <a:ext cx="8307387" cy="78422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block, coalesce both memory blocks, and insert the new block at the root of the list</a:t>
            </a:r>
          </a:p>
        </p:txBody>
      </p:sp>
      <p:sp>
        <p:nvSpPr>
          <p:cNvPr id="10257" name="Rectangle 17"/>
          <p:cNvSpPr>
            <a:spLocks noChangeArrowheads="1"/>
          </p:cNvSpPr>
          <p:nvPr/>
        </p:nvSpPr>
        <p:spPr bwMode="auto">
          <a:xfrm>
            <a:off x="4012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8" name="Rectangle 18"/>
          <p:cNvSpPr>
            <a:spLocks noChangeArrowheads="1"/>
          </p:cNvSpPr>
          <p:nvPr/>
        </p:nvSpPr>
        <p:spPr bwMode="auto">
          <a:xfrm>
            <a:off x="4317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59" name="Rectangle 19"/>
          <p:cNvSpPr>
            <a:spLocks noChangeArrowheads="1"/>
          </p:cNvSpPr>
          <p:nvPr/>
        </p:nvSpPr>
        <p:spPr bwMode="auto">
          <a:xfrm>
            <a:off x="4621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0" name="Rectangle 20"/>
          <p:cNvSpPr>
            <a:spLocks noChangeArrowheads="1"/>
          </p:cNvSpPr>
          <p:nvPr/>
        </p:nvSpPr>
        <p:spPr bwMode="auto">
          <a:xfrm>
            <a:off x="49266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1" name="Rectangle 21"/>
          <p:cNvSpPr>
            <a:spLocks noChangeArrowheads="1"/>
          </p:cNvSpPr>
          <p:nvPr/>
        </p:nvSpPr>
        <p:spPr bwMode="auto">
          <a:xfrm>
            <a:off x="58410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2" name="Rectangle 22"/>
          <p:cNvSpPr>
            <a:spLocks noChangeArrowheads="1"/>
          </p:cNvSpPr>
          <p:nvPr/>
        </p:nvSpPr>
        <p:spPr bwMode="auto">
          <a:xfrm>
            <a:off x="61458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3" name="Rectangle 23"/>
          <p:cNvSpPr>
            <a:spLocks noChangeArrowheads="1"/>
          </p:cNvSpPr>
          <p:nvPr/>
        </p:nvSpPr>
        <p:spPr bwMode="auto">
          <a:xfrm>
            <a:off x="27930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4" name="Rectangle 24"/>
          <p:cNvSpPr>
            <a:spLocks noChangeArrowheads="1"/>
          </p:cNvSpPr>
          <p:nvPr/>
        </p:nvSpPr>
        <p:spPr bwMode="auto">
          <a:xfrm>
            <a:off x="30978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5" name="Rectangle 25"/>
          <p:cNvSpPr>
            <a:spLocks noChangeArrowheads="1"/>
          </p:cNvSpPr>
          <p:nvPr/>
        </p:nvSpPr>
        <p:spPr bwMode="auto">
          <a:xfrm>
            <a:off x="34026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66" name="Rectangle 26"/>
          <p:cNvSpPr>
            <a:spLocks noChangeArrowheads="1"/>
          </p:cNvSpPr>
          <p:nvPr/>
        </p:nvSpPr>
        <p:spPr bwMode="auto">
          <a:xfrm>
            <a:off x="3707413" y="2509837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" name="Group 27"/>
          <p:cNvGrpSpPr>
            <a:grpSpLocks/>
          </p:cNvGrpSpPr>
          <p:nvPr/>
        </p:nvGrpSpPr>
        <p:grpSpPr bwMode="auto">
          <a:xfrm>
            <a:off x="2793013" y="1747837"/>
            <a:ext cx="1065213" cy="455612"/>
            <a:chOff x="1680" y="831"/>
            <a:chExt cx="671" cy="287"/>
          </a:xfrm>
        </p:grpSpPr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1680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1872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2064" y="879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160" y="831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5" name="Group 32"/>
          <p:cNvGrpSpPr>
            <a:grpSpLocks/>
          </p:cNvGrpSpPr>
          <p:nvPr/>
        </p:nvGrpSpPr>
        <p:grpSpPr bwMode="auto">
          <a:xfrm>
            <a:off x="2793013" y="3119437"/>
            <a:ext cx="1065213" cy="455612"/>
            <a:chOff x="1680" y="1695"/>
            <a:chExt cx="671" cy="287"/>
          </a:xfrm>
        </p:grpSpPr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1680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1872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064" y="174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160" y="169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77" name="Oval 37"/>
          <p:cNvSpPr>
            <a:spLocks noChangeArrowheads="1"/>
          </p:cNvSpPr>
          <p:nvPr/>
        </p:nvSpPr>
        <p:spPr bwMode="auto">
          <a:xfrm>
            <a:off x="2869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78" name="Line 38"/>
          <p:cNvSpPr>
            <a:spLocks noChangeShapeType="1"/>
          </p:cNvSpPr>
          <p:nvPr/>
        </p:nvSpPr>
        <p:spPr bwMode="auto">
          <a:xfrm>
            <a:off x="2945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79" name="Oval 39"/>
          <p:cNvSpPr>
            <a:spLocks noChangeArrowheads="1"/>
          </p:cNvSpPr>
          <p:nvPr/>
        </p:nvSpPr>
        <p:spPr bwMode="auto">
          <a:xfrm>
            <a:off x="2869213" y="19002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0" name="Line 40"/>
          <p:cNvSpPr>
            <a:spLocks noChangeShapeType="1"/>
          </p:cNvSpPr>
          <p:nvPr/>
        </p:nvSpPr>
        <p:spPr bwMode="auto">
          <a:xfrm>
            <a:off x="2945413" y="19764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1" name="Oval 41"/>
          <p:cNvSpPr>
            <a:spLocks noChangeArrowheads="1"/>
          </p:cNvSpPr>
          <p:nvPr/>
        </p:nvSpPr>
        <p:spPr bwMode="auto">
          <a:xfrm flipV="1">
            <a:off x="3174013" y="32702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2" name="Line 42"/>
          <p:cNvSpPr>
            <a:spLocks noChangeShapeType="1"/>
          </p:cNvSpPr>
          <p:nvPr/>
        </p:nvSpPr>
        <p:spPr bwMode="auto">
          <a:xfrm flipV="1">
            <a:off x="3250213" y="28114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3" name="Oval 43"/>
          <p:cNvSpPr>
            <a:spLocks noChangeArrowheads="1"/>
          </p:cNvSpPr>
          <p:nvPr/>
        </p:nvSpPr>
        <p:spPr bwMode="auto">
          <a:xfrm flipV="1">
            <a:off x="3174013" y="25844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4" name="Line 44"/>
          <p:cNvSpPr>
            <a:spLocks noChangeShapeType="1"/>
          </p:cNvSpPr>
          <p:nvPr/>
        </p:nvSpPr>
        <p:spPr bwMode="auto">
          <a:xfrm flipV="1">
            <a:off x="3250213" y="2125662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85" name="Rectangle 45"/>
          <p:cNvSpPr>
            <a:spLocks noChangeArrowheads="1"/>
          </p:cNvSpPr>
          <p:nvPr/>
        </p:nvSpPr>
        <p:spPr bwMode="auto">
          <a:xfrm>
            <a:off x="52314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6" name="Rectangle 46"/>
          <p:cNvSpPr>
            <a:spLocks noChangeArrowheads="1"/>
          </p:cNvSpPr>
          <p:nvPr/>
        </p:nvSpPr>
        <p:spPr bwMode="auto">
          <a:xfrm>
            <a:off x="5536213" y="2509837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87" name="Rectangle 47"/>
          <p:cNvSpPr>
            <a:spLocks noChangeArrowheads="1"/>
          </p:cNvSpPr>
          <p:nvPr/>
        </p:nvSpPr>
        <p:spPr bwMode="auto">
          <a:xfrm>
            <a:off x="1192813" y="2509837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6" name="Group 48"/>
          <p:cNvGrpSpPr>
            <a:grpSpLocks/>
          </p:cNvGrpSpPr>
          <p:nvPr/>
        </p:nvGrpSpPr>
        <p:grpSpPr bwMode="auto">
          <a:xfrm>
            <a:off x="7365013" y="2433637"/>
            <a:ext cx="1065213" cy="455612"/>
            <a:chOff x="4560" y="1263"/>
            <a:chExt cx="671" cy="287"/>
          </a:xfrm>
        </p:grpSpPr>
        <p:sp>
          <p:nvSpPr>
            <p:cNvPr id="10289" name="Rectangle 49"/>
            <p:cNvSpPr>
              <a:spLocks noChangeArrowheads="1"/>
            </p:cNvSpPr>
            <p:nvPr/>
          </p:nvSpPr>
          <p:spPr bwMode="auto">
            <a:xfrm>
              <a:off x="4560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0" name="Rectangle 50"/>
            <p:cNvSpPr>
              <a:spLocks noChangeArrowheads="1"/>
            </p:cNvSpPr>
            <p:nvPr/>
          </p:nvSpPr>
          <p:spPr bwMode="auto">
            <a:xfrm>
              <a:off x="4752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1" name="Rectangle 51"/>
            <p:cNvSpPr>
              <a:spLocks noChangeArrowheads="1"/>
            </p:cNvSpPr>
            <p:nvPr/>
          </p:nvSpPr>
          <p:spPr bwMode="auto">
            <a:xfrm>
              <a:off x="4944" y="131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292" name="Rectangle 52"/>
            <p:cNvSpPr>
              <a:spLocks noChangeArrowheads="1"/>
            </p:cNvSpPr>
            <p:nvPr/>
          </p:nvSpPr>
          <p:spPr bwMode="auto">
            <a:xfrm>
              <a:off x="5040" y="126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0293" name="Oval 53"/>
          <p:cNvSpPr>
            <a:spLocks noChangeArrowheads="1"/>
          </p:cNvSpPr>
          <p:nvPr/>
        </p:nvSpPr>
        <p:spPr bwMode="auto">
          <a:xfrm>
            <a:off x="7441213" y="25860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4" name="Line 54"/>
          <p:cNvSpPr>
            <a:spLocks noChangeShapeType="1"/>
          </p:cNvSpPr>
          <p:nvPr/>
        </p:nvSpPr>
        <p:spPr bwMode="auto">
          <a:xfrm>
            <a:off x="7517413" y="2662237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95" name="Oval 55"/>
          <p:cNvSpPr>
            <a:spLocks noChangeArrowheads="1"/>
          </p:cNvSpPr>
          <p:nvPr/>
        </p:nvSpPr>
        <p:spPr bwMode="auto">
          <a:xfrm>
            <a:off x="7746013" y="2586037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6" name="Text Box 56"/>
          <p:cNvSpPr txBox="1">
            <a:spLocks noChangeArrowheads="1"/>
          </p:cNvSpPr>
          <p:nvPr/>
        </p:nvSpPr>
        <p:spPr bwMode="auto">
          <a:xfrm>
            <a:off x="3640738" y="1595437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0297" name="Oval 57"/>
          <p:cNvSpPr>
            <a:spLocks noChangeArrowheads="1"/>
          </p:cNvSpPr>
          <p:nvPr/>
        </p:nvSpPr>
        <p:spPr bwMode="auto">
          <a:xfrm>
            <a:off x="4621813" y="1747837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298" name="Line 58"/>
          <p:cNvSpPr>
            <a:spLocks noChangeShapeType="1"/>
          </p:cNvSpPr>
          <p:nvPr/>
        </p:nvSpPr>
        <p:spPr bwMode="auto">
          <a:xfrm flipH="1">
            <a:off x="4163026" y="1824037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327" name="Oval 87"/>
          <p:cNvSpPr>
            <a:spLocks noChangeArrowheads="1"/>
          </p:cNvSpPr>
          <p:nvPr/>
        </p:nvSpPr>
        <p:spPr bwMode="auto">
          <a:xfrm>
            <a:off x="2869213" y="3271837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0" name="Oval 90"/>
          <p:cNvSpPr>
            <a:spLocks noChangeArrowheads="1"/>
          </p:cNvSpPr>
          <p:nvPr/>
        </p:nvSpPr>
        <p:spPr bwMode="auto">
          <a:xfrm flipV="1">
            <a:off x="3174013" y="1898649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31" name="Text Box 91"/>
          <p:cNvSpPr txBox="1">
            <a:spLocks noChangeArrowheads="1"/>
          </p:cNvSpPr>
          <p:nvPr/>
        </p:nvSpPr>
        <p:spPr bwMode="auto">
          <a:xfrm>
            <a:off x="414938" y="2457449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0333" name="Text Box 93"/>
          <p:cNvSpPr txBox="1">
            <a:spLocks noChangeArrowheads="1"/>
          </p:cNvSpPr>
          <p:nvPr/>
        </p:nvSpPr>
        <p:spPr bwMode="auto">
          <a:xfrm>
            <a:off x="430813" y="1525711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8" name="Group 7">
            <a:extLst>
              <a:ext uri="{FF2B5EF4-FFF2-40B4-BE49-F238E27FC236}">
                <a16:creationId xmlns:a16="http://schemas.microsoft.com/office/drawing/2014/main" id="{2D533954-12F9-49EF-9CB9-3F3634CB577C}"/>
              </a:ext>
            </a:extLst>
          </p:cNvPr>
          <p:cNvGrpSpPr/>
          <p:nvPr/>
        </p:nvGrpSpPr>
        <p:grpSpPr>
          <a:xfrm>
            <a:off x="378424" y="4712244"/>
            <a:ext cx="8151812" cy="1933105"/>
            <a:chOff x="397476" y="4848695"/>
            <a:chExt cx="8151812" cy="1933105"/>
          </a:xfrm>
        </p:grpSpPr>
        <p:sp>
          <p:nvSpPr>
            <p:cNvPr id="10336" name="Rectangle 96"/>
            <p:cNvSpPr>
              <a:spLocks noChangeArrowheads="1"/>
            </p:cNvSpPr>
            <p:nvPr/>
          </p:nvSpPr>
          <p:spPr bwMode="auto">
            <a:xfrm>
              <a:off x="397476" y="4848695"/>
              <a:ext cx="8151812" cy="193310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793013" y="6324599"/>
              <a:ext cx="1065213" cy="455613"/>
              <a:chOff x="1680" y="3714"/>
              <a:chExt cx="671" cy="287"/>
            </a:xfrm>
          </p:grpSpPr>
          <p:sp>
            <p:nvSpPr>
              <p:cNvPr id="10243" name="Rectangle 3"/>
              <p:cNvSpPr>
                <a:spLocks noChangeArrowheads="1"/>
              </p:cNvSpPr>
              <p:nvPr/>
            </p:nvSpPr>
            <p:spPr bwMode="auto">
              <a:xfrm>
                <a:off x="1680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4" name="Rectangle 4"/>
              <p:cNvSpPr>
                <a:spLocks noChangeArrowheads="1"/>
              </p:cNvSpPr>
              <p:nvPr/>
            </p:nvSpPr>
            <p:spPr bwMode="auto">
              <a:xfrm>
                <a:off x="1872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5" name="Rectangle 5"/>
              <p:cNvSpPr>
                <a:spLocks noChangeArrowheads="1"/>
              </p:cNvSpPr>
              <p:nvPr/>
            </p:nvSpPr>
            <p:spPr bwMode="auto">
              <a:xfrm>
                <a:off x="2064" y="3762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46" name="Rectangle 6"/>
              <p:cNvSpPr>
                <a:spLocks noChangeArrowheads="1"/>
              </p:cNvSpPr>
              <p:nvPr/>
            </p:nvSpPr>
            <p:spPr bwMode="auto">
              <a:xfrm>
                <a:off x="2160" y="3714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47" name="Line 7"/>
            <p:cNvSpPr>
              <a:spLocks noChangeShapeType="1"/>
            </p:cNvSpPr>
            <p:nvPr/>
          </p:nvSpPr>
          <p:spPr bwMode="auto">
            <a:xfrm flipV="1">
              <a:off x="3250213" y="53324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793013" y="4952999"/>
              <a:ext cx="1065213" cy="455613"/>
              <a:chOff x="1680" y="2850"/>
              <a:chExt cx="671" cy="287"/>
            </a:xfrm>
          </p:grpSpPr>
          <p:sp>
            <p:nvSpPr>
              <p:cNvPr id="10249" name="Rectangle 9"/>
              <p:cNvSpPr>
                <a:spLocks noChangeArrowheads="1"/>
              </p:cNvSpPr>
              <p:nvPr/>
            </p:nvSpPr>
            <p:spPr bwMode="auto">
              <a:xfrm>
                <a:off x="1680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0" name="Rectangle 10"/>
              <p:cNvSpPr>
                <a:spLocks noChangeArrowheads="1"/>
              </p:cNvSpPr>
              <p:nvPr/>
            </p:nvSpPr>
            <p:spPr bwMode="auto">
              <a:xfrm>
                <a:off x="1872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1" name="Rectangle 11"/>
              <p:cNvSpPr>
                <a:spLocks noChangeArrowheads="1"/>
              </p:cNvSpPr>
              <p:nvPr/>
            </p:nvSpPr>
            <p:spPr bwMode="auto">
              <a:xfrm>
                <a:off x="2064" y="2898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252" name="Rectangle 12"/>
              <p:cNvSpPr>
                <a:spLocks noChangeArrowheads="1"/>
              </p:cNvSpPr>
              <p:nvPr/>
            </p:nvSpPr>
            <p:spPr bwMode="auto">
              <a:xfrm>
                <a:off x="2160" y="2850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253" name="Line 13"/>
            <p:cNvSpPr>
              <a:spLocks noChangeShapeType="1"/>
            </p:cNvSpPr>
            <p:nvPr/>
          </p:nvSpPr>
          <p:spPr bwMode="auto">
            <a:xfrm>
              <a:off x="2945413" y="5181599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Rectangle 59"/>
            <p:cNvSpPr>
              <a:spLocks noChangeArrowheads="1"/>
            </p:cNvSpPr>
            <p:nvPr/>
          </p:nvSpPr>
          <p:spPr bwMode="auto">
            <a:xfrm>
              <a:off x="40122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0" name="Rectangle 60"/>
            <p:cNvSpPr>
              <a:spLocks noChangeArrowheads="1"/>
            </p:cNvSpPr>
            <p:nvPr/>
          </p:nvSpPr>
          <p:spPr bwMode="auto">
            <a:xfrm>
              <a:off x="4317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1" name="Rectangle 61"/>
            <p:cNvSpPr>
              <a:spLocks noChangeArrowheads="1"/>
            </p:cNvSpPr>
            <p:nvPr/>
          </p:nvSpPr>
          <p:spPr bwMode="auto">
            <a:xfrm>
              <a:off x="4621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2" name="Rectangle 62"/>
            <p:cNvSpPr>
              <a:spLocks noChangeArrowheads="1"/>
            </p:cNvSpPr>
            <p:nvPr/>
          </p:nvSpPr>
          <p:spPr bwMode="auto">
            <a:xfrm>
              <a:off x="4926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3" name="Rectangle 63"/>
            <p:cNvSpPr>
              <a:spLocks noChangeArrowheads="1"/>
            </p:cNvSpPr>
            <p:nvPr/>
          </p:nvSpPr>
          <p:spPr bwMode="auto">
            <a:xfrm>
              <a:off x="58410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4" name="Rectangle 64"/>
            <p:cNvSpPr>
              <a:spLocks noChangeArrowheads="1"/>
            </p:cNvSpPr>
            <p:nvPr/>
          </p:nvSpPr>
          <p:spPr bwMode="auto">
            <a:xfrm>
              <a:off x="61458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5" name="Rectangle 65"/>
            <p:cNvSpPr>
              <a:spLocks noChangeArrowheads="1"/>
            </p:cNvSpPr>
            <p:nvPr/>
          </p:nvSpPr>
          <p:spPr bwMode="auto">
            <a:xfrm>
              <a:off x="27930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6" name="Rectangle 66"/>
            <p:cNvSpPr>
              <a:spLocks noChangeArrowheads="1"/>
            </p:cNvSpPr>
            <p:nvPr/>
          </p:nvSpPr>
          <p:spPr bwMode="auto">
            <a:xfrm>
              <a:off x="30978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7" name="Rectangle 67"/>
            <p:cNvSpPr>
              <a:spLocks noChangeArrowheads="1"/>
            </p:cNvSpPr>
            <p:nvPr/>
          </p:nvSpPr>
          <p:spPr bwMode="auto">
            <a:xfrm>
              <a:off x="34026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8" name="Rectangle 68"/>
            <p:cNvSpPr>
              <a:spLocks noChangeArrowheads="1"/>
            </p:cNvSpPr>
            <p:nvPr/>
          </p:nvSpPr>
          <p:spPr bwMode="auto">
            <a:xfrm>
              <a:off x="3707413" y="5714999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09" name="Oval 69"/>
            <p:cNvSpPr>
              <a:spLocks noChangeArrowheads="1"/>
            </p:cNvSpPr>
            <p:nvPr/>
          </p:nvSpPr>
          <p:spPr bwMode="auto">
            <a:xfrm>
              <a:off x="2869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0" name="Oval 70"/>
            <p:cNvSpPr>
              <a:spLocks noChangeArrowheads="1"/>
            </p:cNvSpPr>
            <p:nvPr/>
          </p:nvSpPr>
          <p:spPr bwMode="auto">
            <a:xfrm>
              <a:off x="2869213" y="51053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1" name="Oval 71"/>
            <p:cNvSpPr>
              <a:spLocks noChangeArrowheads="1"/>
            </p:cNvSpPr>
            <p:nvPr/>
          </p:nvSpPr>
          <p:spPr bwMode="auto">
            <a:xfrm flipV="1">
              <a:off x="3174013" y="64754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2" name="Rectangle 72"/>
            <p:cNvSpPr>
              <a:spLocks noChangeArrowheads="1"/>
            </p:cNvSpPr>
            <p:nvPr/>
          </p:nvSpPr>
          <p:spPr bwMode="auto">
            <a:xfrm>
              <a:off x="55362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13" name="Rectangle 73"/>
            <p:cNvSpPr>
              <a:spLocks noChangeArrowheads="1"/>
            </p:cNvSpPr>
            <p:nvPr/>
          </p:nvSpPr>
          <p:spPr bwMode="auto">
            <a:xfrm>
              <a:off x="1192813" y="5714999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7" name="Group 74"/>
            <p:cNvGrpSpPr>
              <a:grpSpLocks/>
            </p:cNvGrpSpPr>
            <p:nvPr/>
          </p:nvGrpSpPr>
          <p:grpSpPr bwMode="auto">
            <a:xfrm>
              <a:off x="7365013" y="5638799"/>
              <a:ext cx="1065213" cy="455613"/>
              <a:chOff x="4560" y="3282"/>
              <a:chExt cx="671" cy="287"/>
            </a:xfrm>
          </p:grpSpPr>
          <p:sp>
            <p:nvSpPr>
              <p:cNvPr id="10315" name="Rectangle 75"/>
              <p:cNvSpPr>
                <a:spLocks noChangeArrowheads="1"/>
              </p:cNvSpPr>
              <p:nvPr/>
            </p:nvSpPr>
            <p:spPr bwMode="auto">
              <a:xfrm>
                <a:off x="4560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6" name="Rectangle 76"/>
              <p:cNvSpPr>
                <a:spLocks noChangeArrowheads="1"/>
              </p:cNvSpPr>
              <p:nvPr/>
            </p:nvSpPr>
            <p:spPr bwMode="auto">
              <a:xfrm>
                <a:off x="4752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7" name="Rectangle 77"/>
              <p:cNvSpPr>
                <a:spLocks noChangeArrowheads="1"/>
              </p:cNvSpPr>
              <p:nvPr/>
            </p:nvSpPr>
            <p:spPr bwMode="auto">
              <a:xfrm>
                <a:off x="4944" y="3330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318" name="Rectangle 78"/>
              <p:cNvSpPr>
                <a:spLocks noChangeArrowheads="1"/>
              </p:cNvSpPr>
              <p:nvPr/>
            </p:nvSpPr>
            <p:spPr bwMode="auto">
              <a:xfrm>
                <a:off x="5040" y="3282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319" name="Oval 79"/>
            <p:cNvSpPr>
              <a:spLocks noChangeArrowheads="1"/>
            </p:cNvSpPr>
            <p:nvPr/>
          </p:nvSpPr>
          <p:spPr bwMode="auto">
            <a:xfrm>
              <a:off x="7441213" y="57911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7517413" y="5867399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1" name="Oval 81"/>
            <p:cNvSpPr>
              <a:spLocks noChangeArrowheads="1"/>
            </p:cNvSpPr>
            <p:nvPr/>
          </p:nvSpPr>
          <p:spPr bwMode="auto">
            <a:xfrm>
              <a:off x="7746013" y="5791199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1421413" y="5867399"/>
              <a:ext cx="1371600" cy="1588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0323" name="Rectangle 83"/>
            <p:cNvSpPr>
              <a:spLocks noChangeArrowheads="1"/>
            </p:cNvSpPr>
            <p:nvPr/>
          </p:nvSpPr>
          <p:spPr bwMode="auto">
            <a:xfrm>
              <a:off x="5231413" y="5714999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4" name="Oval 84"/>
            <p:cNvSpPr>
              <a:spLocks noChangeArrowheads="1"/>
            </p:cNvSpPr>
            <p:nvPr/>
          </p:nvSpPr>
          <p:spPr bwMode="auto">
            <a:xfrm>
              <a:off x="3174013" y="5791199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5" name="Freeform 85"/>
            <p:cNvSpPr>
              <a:spLocks/>
            </p:cNvSpPr>
            <p:nvPr/>
          </p:nvSpPr>
          <p:spPr bwMode="auto">
            <a:xfrm>
              <a:off x="2945413" y="5521324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6" name="Freeform 86"/>
            <p:cNvSpPr>
              <a:spLocks/>
            </p:cNvSpPr>
            <p:nvPr/>
          </p:nvSpPr>
          <p:spPr bwMode="auto">
            <a:xfrm>
              <a:off x="5091713" y="5867399"/>
              <a:ext cx="2730500" cy="395288"/>
            </a:xfrm>
            <a:custGeom>
              <a:avLst/>
              <a:gdLst/>
              <a:ahLst/>
              <a:cxnLst>
                <a:cxn ang="0">
                  <a:pos x="1720" y="0"/>
                </a:cxn>
                <a:cxn ang="0">
                  <a:pos x="1389" y="212"/>
                </a:cxn>
                <a:cxn ang="0">
                  <a:pos x="262" y="222"/>
                </a:cxn>
                <a:cxn ang="0">
                  <a:pos x="0" y="101"/>
                </a:cxn>
              </a:cxnLst>
              <a:rect l="0" t="0" r="r" b="b"/>
              <a:pathLst>
                <a:path w="1720" h="249">
                  <a:moveTo>
                    <a:pt x="1720" y="0"/>
                  </a:moveTo>
                  <a:cubicBezTo>
                    <a:pt x="1665" y="35"/>
                    <a:pt x="1632" y="175"/>
                    <a:pt x="1389" y="212"/>
                  </a:cubicBezTo>
                  <a:cubicBezTo>
                    <a:pt x="1146" y="249"/>
                    <a:pt x="493" y="240"/>
                    <a:pt x="262" y="222"/>
                  </a:cubicBezTo>
                  <a:cubicBezTo>
                    <a:pt x="31" y="204"/>
                    <a:pt x="55" y="126"/>
                    <a:pt x="0" y="101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8" name="Oval 88"/>
            <p:cNvSpPr>
              <a:spLocks noChangeArrowheads="1"/>
            </p:cNvSpPr>
            <p:nvPr/>
          </p:nvSpPr>
          <p:spPr bwMode="auto">
            <a:xfrm>
              <a:off x="2869213" y="6476999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29" name="Oval 89"/>
            <p:cNvSpPr>
              <a:spLocks noChangeArrowheads="1"/>
            </p:cNvSpPr>
            <p:nvPr/>
          </p:nvSpPr>
          <p:spPr bwMode="auto">
            <a:xfrm flipV="1">
              <a:off x="3174013" y="5103812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332" name="Text Box 92"/>
            <p:cNvSpPr txBox="1">
              <a:spLocks noChangeArrowheads="1"/>
            </p:cNvSpPr>
            <p:nvPr/>
          </p:nvSpPr>
          <p:spPr bwMode="auto">
            <a:xfrm>
              <a:off x="430813" y="5664199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0334" name="Text Box 94"/>
            <p:cNvSpPr txBox="1">
              <a:spLocks noChangeArrowheads="1"/>
            </p:cNvSpPr>
            <p:nvPr/>
          </p:nvSpPr>
          <p:spPr bwMode="auto">
            <a:xfrm>
              <a:off x="439564" y="4890355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98" name="TextBox 97"/>
          <p:cNvSpPr txBox="1"/>
          <p:nvPr/>
        </p:nvSpPr>
        <p:spPr>
          <a:xfrm>
            <a:off x="6676350" y="117642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99" name="Rectangle 5">
            <a:extLst>
              <a:ext uri="{FF2B5EF4-FFF2-40B4-BE49-F238E27FC236}">
                <a16:creationId xmlns:a16="http://schemas.microsoft.com/office/drawing/2014/main" id="{0A99BDE4-0F59-4624-9510-1ED753A49C9C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6">
            <a:extLst>
              <a:ext uri="{FF2B5EF4-FFF2-40B4-BE49-F238E27FC236}">
                <a16:creationId xmlns:a16="http://schemas.microsoft.com/office/drawing/2014/main" id="{4CAFA6EA-303D-42A9-88E2-3538DF3D015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81600" y="1027347"/>
            <a:ext cx="1143000" cy="3048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A</a:t>
            </a:r>
            <a:r>
              <a:rPr lang="en-GB" sz="1600" b="1" dirty="0">
                <a:latin typeface="Calibri" pitchFamily="34" charset="0"/>
              </a:rPr>
              <a:t>llocated</a:t>
            </a:r>
          </a:p>
        </p:txBody>
      </p:sp>
      <p:sp>
        <p:nvSpPr>
          <p:cNvPr id="101" name="Rectangle 7">
            <a:extLst>
              <a:ext uri="{FF2B5EF4-FFF2-40B4-BE49-F238E27FC236}">
                <a16:creationId xmlns:a16="http://schemas.microsoft.com/office/drawing/2014/main" id="{7CF85211-538E-42C7-A3ED-0BC9CCF54E52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19" name="Rectangle 131"/>
          <p:cNvSpPr>
            <a:spLocks noChangeArrowheads="1"/>
          </p:cNvSpPr>
          <p:nvPr/>
        </p:nvSpPr>
        <p:spPr bwMode="auto">
          <a:xfrm>
            <a:off x="405329" y="1527175"/>
            <a:ext cx="8151812" cy="2130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4020066" y="2473325"/>
            <a:ext cx="1219200" cy="457200"/>
          </a:xfrm>
          <a:prstGeom prst="rect">
            <a:avLst/>
          </a:prstGeom>
          <a:solidFill>
            <a:srgbClr val="F6F5BD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8" name="Freeform 20"/>
          <p:cNvSpPr>
            <a:spLocks/>
          </p:cNvSpPr>
          <p:nvPr/>
        </p:nvSpPr>
        <p:spPr bwMode="auto">
          <a:xfrm>
            <a:off x="1497529" y="2312987"/>
            <a:ext cx="5862637" cy="388938"/>
          </a:xfrm>
          <a:custGeom>
            <a:avLst/>
            <a:gdLst/>
            <a:ahLst/>
            <a:cxnLst>
              <a:cxn ang="0">
                <a:pos x="0" y="245"/>
              </a:cxn>
              <a:cxn ang="0">
                <a:pos x="677" y="33"/>
              </a:cxn>
              <a:cxn ang="0">
                <a:pos x="3057" y="48"/>
              </a:cxn>
              <a:cxn ang="0">
                <a:pos x="3693" y="245"/>
              </a:cxn>
            </a:cxnLst>
            <a:rect l="0" t="0" r="r" b="b"/>
            <a:pathLst>
              <a:path w="3693" h="245">
                <a:moveTo>
                  <a:pt x="0" y="245"/>
                </a:moveTo>
                <a:cubicBezTo>
                  <a:pt x="113" y="210"/>
                  <a:pt x="168" y="66"/>
                  <a:pt x="677" y="33"/>
                </a:cubicBezTo>
                <a:cubicBezTo>
                  <a:pt x="1186" y="0"/>
                  <a:pt x="2554" y="13"/>
                  <a:pt x="3057" y="48"/>
                </a:cubicBezTo>
                <a:cubicBezTo>
                  <a:pt x="3560" y="83"/>
                  <a:pt x="3560" y="204"/>
                  <a:pt x="3693" y="245"/>
                </a:cubicBezTo>
              </a:path>
            </a:pathLst>
          </a:custGeom>
          <a:noFill/>
          <a:ln w="57240">
            <a:solidFill>
              <a:srgbClr val="00B050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09" name="Rectangle 2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3603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With a LIFO Policy (Case 4)</a:t>
            </a:r>
          </a:p>
        </p:txBody>
      </p:sp>
      <p:sp>
        <p:nvSpPr>
          <p:cNvPr id="12310" name="Rectangle 22"/>
          <p:cNvSpPr>
            <a:spLocks noGrp="1" noChangeArrowheads="1"/>
          </p:cNvSpPr>
          <p:nvPr>
            <p:ph type="body" idx="1"/>
          </p:nvPr>
        </p:nvSpPr>
        <p:spPr>
          <a:xfrm>
            <a:off x="304800" y="3777617"/>
            <a:ext cx="8472487" cy="1131888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Splice out adjacent predecessor and successor blocks, coalesce all 3 blocks, and insert the new block at the root of the list</a:t>
            </a:r>
          </a:p>
        </p:txBody>
      </p:sp>
      <p:sp>
        <p:nvSpPr>
          <p:cNvPr id="12311" name="Rectangle 23"/>
          <p:cNvSpPr>
            <a:spLocks noChangeArrowheads="1"/>
          </p:cNvSpPr>
          <p:nvPr/>
        </p:nvSpPr>
        <p:spPr bwMode="auto">
          <a:xfrm>
            <a:off x="40200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2" name="Rectangle 24"/>
          <p:cNvSpPr>
            <a:spLocks noChangeArrowheads="1"/>
          </p:cNvSpPr>
          <p:nvPr/>
        </p:nvSpPr>
        <p:spPr bwMode="auto">
          <a:xfrm>
            <a:off x="43248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3" name="Rectangle 25"/>
          <p:cNvSpPr>
            <a:spLocks noChangeArrowheads="1"/>
          </p:cNvSpPr>
          <p:nvPr/>
        </p:nvSpPr>
        <p:spPr bwMode="auto">
          <a:xfrm>
            <a:off x="46296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4" name="Rectangle 26"/>
          <p:cNvSpPr>
            <a:spLocks noChangeArrowheads="1"/>
          </p:cNvSpPr>
          <p:nvPr/>
        </p:nvSpPr>
        <p:spPr bwMode="auto">
          <a:xfrm>
            <a:off x="4934466" y="2549525"/>
            <a:ext cx="304800" cy="304800"/>
          </a:xfrm>
          <a:prstGeom prst="rect">
            <a:avLst/>
          </a:prstGeom>
          <a:solidFill>
            <a:srgbClr val="C0C0C0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5" name="Rectangle 27"/>
          <p:cNvSpPr>
            <a:spLocks noChangeArrowheads="1"/>
          </p:cNvSpPr>
          <p:nvPr/>
        </p:nvSpPr>
        <p:spPr bwMode="auto">
          <a:xfrm>
            <a:off x="5848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6" name="Rectangle 28"/>
          <p:cNvSpPr>
            <a:spLocks noChangeArrowheads="1"/>
          </p:cNvSpPr>
          <p:nvPr/>
        </p:nvSpPr>
        <p:spPr bwMode="auto">
          <a:xfrm>
            <a:off x="6153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7" name="Rectangle 29"/>
          <p:cNvSpPr>
            <a:spLocks noChangeArrowheads="1"/>
          </p:cNvSpPr>
          <p:nvPr/>
        </p:nvSpPr>
        <p:spPr bwMode="auto">
          <a:xfrm>
            <a:off x="28008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8" name="Rectangle 30"/>
          <p:cNvSpPr>
            <a:spLocks noChangeArrowheads="1"/>
          </p:cNvSpPr>
          <p:nvPr/>
        </p:nvSpPr>
        <p:spPr bwMode="auto">
          <a:xfrm>
            <a:off x="31056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19" name="Rectangle 31"/>
          <p:cNvSpPr>
            <a:spLocks noChangeArrowheads="1"/>
          </p:cNvSpPr>
          <p:nvPr/>
        </p:nvSpPr>
        <p:spPr bwMode="auto">
          <a:xfrm>
            <a:off x="34104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20" name="Rectangle 32"/>
          <p:cNvSpPr>
            <a:spLocks noChangeArrowheads="1"/>
          </p:cNvSpPr>
          <p:nvPr/>
        </p:nvSpPr>
        <p:spPr bwMode="auto">
          <a:xfrm>
            <a:off x="3715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5" name="Group 33"/>
          <p:cNvGrpSpPr>
            <a:grpSpLocks/>
          </p:cNvGrpSpPr>
          <p:nvPr/>
        </p:nvGrpSpPr>
        <p:grpSpPr bwMode="auto">
          <a:xfrm>
            <a:off x="2800866" y="1787525"/>
            <a:ext cx="1065213" cy="455612"/>
            <a:chOff x="1680" y="853"/>
            <a:chExt cx="671" cy="287"/>
          </a:xfrm>
        </p:grpSpPr>
        <p:sp>
          <p:nvSpPr>
            <p:cNvPr id="12322" name="Rectangle 34"/>
            <p:cNvSpPr>
              <a:spLocks noChangeArrowheads="1"/>
            </p:cNvSpPr>
            <p:nvPr/>
          </p:nvSpPr>
          <p:spPr bwMode="auto">
            <a:xfrm>
              <a:off x="168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3" name="Rectangle 35"/>
            <p:cNvSpPr>
              <a:spLocks noChangeArrowheads="1"/>
            </p:cNvSpPr>
            <p:nvPr/>
          </p:nvSpPr>
          <p:spPr bwMode="auto">
            <a:xfrm>
              <a:off x="1872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4" name="Rectangle 36"/>
            <p:cNvSpPr>
              <a:spLocks noChangeArrowheads="1"/>
            </p:cNvSpPr>
            <p:nvPr/>
          </p:nvSpPr>
          <p:spPr bwMode="auto">
            <a:xfrm>
              <a:off x="2064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5" name="Rectangle 37"/>
            <p:cNvSpPr>
              <a:spLocks noChangeArrowheads="1"/>
            </p:cNvSpPr>
            <p:nvPr/>
          </p:nvSpPr>
          <p:spPr bwMode="auto">
            <a:xfrm>
              <a:off x="2160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6" name="Group 38"/>
          <p:cNvGrpSpPr>
            <a:grpSpLocks/>
          </p:cNvGrpSpPr>
          <p:nvPr/>
        </p:nvGrpSpPr>
        <p:grpSpPr bwMode="auto">
          <a:xfrm>
            <a:off x="2800866" y="3159125"/>
            <a:ext cx="1065213" cy="455612"/>
            <a:chOff x="1680" y="1717"/>
            <a:chExt cx="671" cy="287"/>
          </a:xfrm>
        </p:grpSpPr>
        <p:sp>
          <p:nvSpPr>
            <p:cNvPr id="12327" name="Rectangle 39"/>
            <p:cNvSpPr>
              <a:spLocks noChangeArrowheads="1"/>
            </p:cNvSpPr>
            <p:nvPr/>
          </p:nvSpPr>
          <p:spPr bwMode="auto">
            <a:xfrm>
              <a:off x="168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8" name="Rectangle 40"/>
            <p:cNvSpPr>
              <a:spLocks noChangeArrowheads="1"/>
            </p:cNvSpPr>
            <p:nvPr/>
          </p:nvSpPr>
          <p:spPr bwMode="auto">
            <a:xfrm>
              <a:off x="1872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29" name="Rectangle 41"/>
            <p:cNvSpPr>
              <a:spLocks noChangeArrowheads="1"/>
            </p:cNvSpPr>
            <p:nvPr/>
          </p:nvSpPr>
          <p:spPr bwMode="auto">
            <a:xfrm>
              <a:off x="2064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30" name="Rectangle 42"/>
            <p:cNvSpPr>
              <a:spLocks noChangeArrowheads="1"/>
            </p:cNvSpPr>
            <p:nvPr/>
          </p:nvSpPr>
          <p:spPr bwMode="auto">
            <a:xfrm>
              <a:off x="2160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31" name="Oval 43"/>
          <p:cNvSpPr>
            <a:spLocks noChangeArrowheads="1"/>
          </p:cNvSpPr>
          <p:nvPr/>
        </p:nvSpPr>
        <p:spPr bwMode="auto">
          <a:xfrm>
            <a:off x="2877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2" name="Line 44"/>
          <p:cNvSpPr>
            <a:spLocks noChangeShapeType="1"/>
          </p:cNvSpPr>
          <p:nvPr/>
        </p:nvSpPr>
        <p:spPr bwMode="auto">
          <a:xfrm>
            <a:off x="2953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3" name="Oval 45"/>
          <p:cNvSpPr>
            <a:spLocks noChangeArrowheads="1"/>
          </p:cNvSpPr>
          <p:nvPr/>
        </p:nvSpPr>
        <p:spPr bwMode="auto">
          <a:xfrm>
            <a:off x="28770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4" name="Line 46"/>
          <p:cNvSpPr>
            <a:spLocks noChangeShapeType="1"/>
          </p:cNvSpPr>
          <p:nvPr/>
        </p:nvSpPr>
        <p:spPr bwMode="auto">
          <a:xfrm>
            <a:off x="29532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5" name="Oval 47"/>
          <p:cNvSpPr>
            <a:spLocks noChangeArrowheads="1"/>
          </p:cNvSpPr>
          <p:nvPr/>
        </p:nvSpPr>
        <p:spPr bwMode="auto">
          <a:xfrm flipV="1">
            <a:off x="31818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6" name="Line 48"/>
          <p:cNvSpPr>
            <a:spLocks noChangeShapeType="1"/>
          </p:cNvSpPr>
          <p:nvPr/>
        </p:nvSpPr>
        <p:spPr bwMode="auto">
          <a:xfrm flipV="1">
            <a:off x="32580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7" name="Oval 49"/>
          <p:cNvSpPr>
            <a:spLocks noChangeArrowheads="1"/>
          </p:cNvSpPr>
          <p:nvPr/>
        </p:nvSpPr>
        <p:spPr bwMode="auto">
          <a:xfrm flipV="1">
            <a:off x="31818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38" name="Line 50"/>
          <p:cNvSpPr>
            <a:spLocks noChangeShapeType="1"/>
          </p:cNvSpPr>
          <p:nvPr/>
        </p:nvSpPr>
        <p:spPr bwMode="auto">
          <a:xfrm flipV="1">
            <a:off x="32580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39" name="Rectangle 51"/>
          <p:cNvSpPr>
            <a:spLocks noChangeArrowheads="1"/>
          </p:cNvSpPr>
          <p:nvPr/>
        </p:nvSpPr>
        <p:spPr bwMode="auto">
          <a:xfrm>
            <a:off x="52392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40" name="Rectangle 52"/>
          <p:cNvSpPr>
            <a:spLocks noChangeArrowheads="1"/>
          </p:cNvSpPr>
          <p:nvPr/>
        </p:nvSpPr>
        <p:spPr bwMode="auto">
          <a:xfrm>
            <a:off x="5544066" y="2549525"/>
            <a:ext cx="3048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7" name="Group 53"/>
          <p:cNvGrpSpPr>
            <a:grpSpLocks/>
          </p:cNvGrpSpPr>
          <p:nvPr/>
        </p:nvGrpSpPr>
        <p:grpSpPr bwMode="auto">
          <a:xfrm>
            <a:off x="5239266" y="1787525"/>
            <a:ext cx="1065213" cy="455612"/>
            <a:chOff x="3216" y="853"/>
            <a:chExt cx="671" cy="287"/>
          </a:xfrm>
        </p:grpSpPr>
        <p:sp>
          <p:nvSpPr>
            <p:cNvPr id="12342" name="Rectangle 54"/>
            <p:cNvSpPr>
              <a:spLocks noChangeArrowheads="1"/>
            </p:cNvSpPr>
            <p:nvPr/>
          </p:nvSpPr>
          <p:spPr bwMode="auto">
            <a:xfrm>
              <a:off x="3216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3" name="Rectangle 55"/>
            <p:cNvSpPr>
              <a:spLocks noChangeArrowheads="1"/>
            </p:cNvSpPr>
            <p:nvPr/>
          </p:nvSpPr>
          <p:spPr bwMode="auto">
            <a:xfrm>
              <a:off x="3408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4" name="Rectangle 56"/>
            <p:cNvSpPr>
              <a:spLocks noChangeArrowheads="1"/>
            </p:cNvSpPr>
            <p:nvPr/>
          </p:nvSpPr>
          <p:spPr bwMode="auto">
            <a:xfrm>
              <a:off x="3600" y="901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5" name="Rectangle 57"/>
            <p:cNvSpPr>
              <a:spLocks noChangeArrowheads="1"/>
            </p:cNvSpPr>
            <p:nvPr/>
          </p:nvSpPr>
          <p:spPr bwMode="auto">
            <a:xfrm>
              <a:off x="3696" y="853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8" name="Group 58"/>
          <p:cNvGrpSpPr>
            <a:grpSpLocks/>
          </p:cNvGrpSpPr>
          <p:nvPr/>
        </p:nvGrpSpPr>
        <p:grpSpPr bwMode="auto">
          <a:xfrm>
            <a:off x="5239266" y="3159125"/>
            <a:ext cx="1065213" cy="455612"/>
            <a:chOff x="3216" y="1717"/>
            <a:chExt cx="671" cy="287"/>
          </a:xfrm>
        </p:grpSpPr>
        <p:sp>
          <p:nvSpPr>
            <p:cNvPr id="12347" name="Rectangle 59"/>
            <p:cNvSpPr>
              <a:spLocks noChangeArrowheads="1"/>
            </p:cNvSpPr>
            <p:nvPr/>
          </p:nvSpPr>
          <p:spPr bwMode="auto">
            <a:xfrm>
              <a:off x="3216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8" name="Rectangle 60"/>
            <p:cNvSpPr>
              <a:spLocks noChangeArrowheads="1"/>
            </p:cNvSpPr>
            <p:nvPr/>
          </p:nvSpPr>
          <p:spPr bwMode="auto">
            <a:xfrm>
              <a:off x="3408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49" name="Rectangle 61"/>
            <p:cNvSpPr>
              <a:spLocks noChangeArrowheads="1"/>
            </p:cNvSpPr>
            <p:nvPr/>
          </p:nvSpPr>
          <p:spPr bwMode="auto">
            <a:xfrm>
              <a:off x="3600" y="1765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50" name="Rectangle 62"/>
            <p:cNvSpPr>
              <a:spLocks noChangeArrowheads="1"/>
            </p:cNvSpPr>
            <p:nvPr/>
          </p:nvSpPr>
          <p:spPr bwMode="auto">
            <a:xfrm>
              <a:off x="3696" y="1717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51" name="Oval 63"/>
          <p:cNvSpPr>
            <a:spLocks noChangeArrowheads="1"/>
          </p:cNvSpPr>
          <p:nvPr/>
        </p:nvSpPr>
        <p:spPr bwMode="auto">
          <a:xfrm>
            <a:off x="53154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2" name="Line 64"/>
          <p:cNvSpPr>
            <a:spLocks noChangeShapeType="1"/>
          </p:cNvSpPr>
          <p:nvPr/>
        </p:nvSpPr>
        <p:spPr bwMode="auto">
          <a:xfrm>
            <a:off x="53916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3" name="Oval 65"/>
          <p:cNvSpPr>
            <a:spLocks noChangeArrowheads="1"/>
          </p:cNvSpPr>
          <p:nvPr/>
        </p:nvSpPr>
        <p:spPr bwMode="auto">
          <a:xfrm>
            <a:off x="5315466" y="19399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4" name="Line 66"/>
          <p:cNvSpPr>
            <a:spLocks noChangeShapeType="1"/>
          </p:cNvSpPr>
          <p:nvPr/>
        </p:nvSpPr>
        <p:spPr bwMode="auto">
          <a:xfrm>
            <a:off x="5391666" y="20161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5" name="Oval 67"/>
          <p:cNvSpPr>
            <a:spLocks noChangeArrowheads="1"/>
          </p:cNvSpPr>
          <p:nvPr/>
        </p:nvSpPr>
        <p:spPr bwMode="auto">
          <a:xfrm flipV="1">
            <a:off x="5620266" y="33115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6" name="Line 68"/>
          <p:cNvSpPr>
            <a:spLocks noChangeShapeType="1"/>
          </p:cNvSpPr>
          <p:nvPr/>
        </p:nvSpPr>
        <p:spPr bwMode="auto">
          <a:xfrm flipV="1">
            <a:off x="5696466" y="28527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7" name="Oval 69"/>
          <p:cNvSpPr>
            <a:spLocks noChangeArrowheads="1"/>
          </p:cNvSpPr>
          <p:nvPr/>
        </p:nvSpPr>
        <p:spPr bwMode="auto">
          <a:xfrm flipV="1">
            <a:off x="5620266" y="26257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58" name="Line 70"/>
          <p:cNvSpPr>
            <a:spLocks noChangeShapeType="1"/>
          </p:cNvSpPr>
          <p:nvPr/>
        </p:nvSpPr>
        <p:spPr bwMode="auto">
          <a:xfrm flipV="1">
            <a:off x="5696466" y="2166937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59" name="Rectangle 71"/>
          <p:cNvSpPr>
            <a:spLocks noChangeArrowheads="1"/>
          </p:cNvSpPr>
          <p:nvPr/>
        </p:nvSpPr>
        <p:spPr bwMode="auto">
          <a:xfrm>
            <a:off x="1200666" y="2549525"/>
            <a:ext cx="304800" cy="304800"/>
          </a:xfrm>
          <a:prstGeom prst="rect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9" name="Group 72"/>
          <p:cNvGrpSpPr>
            <a:grpSpLocks/>
          </p:cNvGrpSpPr>
          <p:nvPr/>
        </p:nvGrpSpPr>
        <p:grpSpPr bwMode="auto">
          <a:xfrm>
            <a:off x="7372866" y="2473325"/>
            <a:ext cx="1065213" cy="455612"/>
            <a:chOff x="4560" y="1285"/>
            <a:chExt cx="671" cy="287"/>
          </a:xfrm>
        </p:grpSpPr>
        <p:sp>
          <p:nvSpPr>
            <p:cNvPr id="12361" name="Rectangle 73"/>
            <p:cNvSpPr>
              <a:spLocks noChangeArrowheads="1"/>
            </p:cNvSpPr>
            <p:nvPr/>
          </p:nvSpPr>
          <p:spPr bwMode="auto">
            <a:xfrm>
              <a:off x="4560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2" name="Rectangle 74"/>
            <p:cNvSpPr>
              <a:spLocks noChangeArrowheads="1"/>
            </p:cNvSpPr>
            <p:nvPr/>
          </p:nvSpPr>
          <p:spPr bwMode="auto">
            <a:xfrm>
              <a:off x="4752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3" name="Rectangle 75"/>
            <p:cNvSpPr>
              <a:spLocks noChangeArrowheads="1"/>
            </p:cNvSpPr>
            <p:nvPr/>
          </p:nvSpPr>
          <p:spPr bwMode="auto">
            <a:xfrm>
              <a:off x="4944" y="1333"/>
              <a:ext cx="192" cy="192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64" name="Rectangle 76"/>
            <p:cNvSpPr>
              <a:spLocks noChangeArrowheads="1"/>
            </p:cNvSpPr>
            <p:nvPr/>
          </p:nvSpPr>
          <p:spPr bwMode="auto">
            <a:xfrm>
              <a:off x="5040" y="1285"/>
              <a:ext cx="192" cy="288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12365" name="Oval 77"/>
          <p:cNvSpPr>
            <a:spLocks noChangeArrowheads="1"/>
          </p:cNvSpPr>
          <p:nvPr/>
        </p:nvSpPr>
        <p:spPr bwMode="auto">
          <a:xfrm>
            <a:off x="7449066" y="26257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6" name="Line 78"/>
          <p:cNvSpPr>
            <a:spLocks noChangeShapeType="1"/>
          </p:cNvSpPr>
          <p:nvPr/>
        </p:nvSpPr>
        <p:spPr bwMode="auto">
          <a:xfrm>
            <a:off x="7525266" y="2701925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367" name="Oval 79"/>
          <p:cNvSpPr>
            <a:spLocks noChangeArrowheads="1"/>
          </p:cNvSpPr>
          <p:nvPr/>
        </p:nvSpPr>
        <p:spPr bwMode="auto">
          <a:xfrm>
            <a:off x="7753866" y="2625725"/>
            <a:ext cx="152400" cy="152400"/>
          </a:xfrm>
          <a:prstGeom prst="ellipse">
            <a:avLst/>
          </a:prstGeom>
          <a:noFill/>
          <a:ln w="28440">
            <a:solidFill>
              <a:srgbClr val="C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68" name="Text Box 80"/>
          <p:cNvSpPr txBox="1">
            <a:spLocks noChangeArrowheads="1"/>
          </p:cNvSpPr>
          <p:nvPr/>
        </p:nvSpPr>
        <p:spPr bwMode="auto">
          <a:xfrm>
            <a:off x="3648591" y="1635125"/>
            <a:ext cx="1382751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>
                <a:latin typeface="Courier New" pitchFamily="49" charset="0"/>
                <a:ea typeface="msgothic" charset="0"/>
                <a:cs typeface="msgothic" charset="0"/>
              </a:rPr>
              <a:t>free( )</a:t>
            </a:r>
          </a:p>
        </p:txBody>
      </p:sp>
      <p:sp>
        <p:nvSpPr>
          <p:cNvPr id="12369" name="Oval 81"/>
          <p:cNvSpPr>
            <a:spLocks noChangeArrowheads="1"/>
          </p:cNvSpPr>
          <p:nvPr/>
        </p:nvSpPr>
        <p:spPr bwMode="auto">
          <a:xfrm>
            <a:off x="4629666" y="1787525"/>
            <a:ext cx="152400" cy="1524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370" name="Line 82"/>
          <p:cNvSpPr>
            <a:spLocks noChangeShapeType="1"/>
          </p:cNvSpPr>
          <p:nvPr/>
        </p:nvSpPr>
        <p:spPr bwMode="auto">
          <a:xfrm flipH="1">
            <a:off x="4170879" y="1863725"/>
            <a:ext cx="536575" cy="685800"/>
          </a:xfrm>
          <a:prstGeom prst="line">
            <a:avLst/>
          </a:prstGeom>
          <a:noFill/>
          <a:ln w="5724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2407" name="Oval 119"/>
          <p:cNvSpPr>
            <a:spLocks noChangeArrowheads="1"/>
          </p:cNvSpPr>
          <p:nvPr/>
        </p:nvSpPr>
        <p:spPr bwMode="auto">
          <a:xfrm>
            <a:off x="53154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08" name="Oval 120"/>
          <p:cNvSpPr>
            <a:spLocks noChangeArrowheads="1"/>
          </p:cNvSpPr>
          <p:nvPr/>
        </p:nvSpPr>
        <p:spPr bwMode="auto">
          <a:xfrm>
            <a:off x="2877066" y="3311525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2" name="Oval 124"/>
          <p:cNvSpPr>
            <a:spLocks noChangeArrowheads="1"/>
          </p:cNvSpPr>
          <p:nvPr/>
        </p:nvSpPr>
        <p:spPr bwMode="auto">
          <a:xfrm flipV="1">
            <a:off x="56202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4" name="Oval 126"/>
          <p:cNvSpPr>
            <a:spLocks noChangeArrowheads="1"/>
          </p:cNvSpPr>
          <p:nvPr/>
        </p:nvSpPr>
        <p:spPr bwMode="auto">
          <a:xfrm flipV="1">
            <a:off x="3181866" y="193992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2415" name="Text Box 127"/>
          <p:cNvSpPr txBox="1">
            <a:spLocks noChangeArrowheads="1"/>
          </p:cNvSpPr>
          <p:nvPr/>
        </p:nvSpPr>
        <p:spPr bwMode="auto">
          <a:xfrm>
            <a:off x="422791" y="2497137"/>
            <a:ext cx="697692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dirty="0">
                <a:latin typeface="Calibri" pitchFamily="34" charset="0"/>
                <a:ea typeface="msgothic" charset="0"/>
                <a:cs typeface="msgothic" charset="0"/>
              </a:rPr>
              <a:t>Root</a:t>
            </a:r>
          </a:p>
        </p:txBody>
      </p:sp>
      <p:sp>
        <p:nvSpPr>
          <p:cNvPr id="12417" name="Text Box 129"/>
          <p:cNvSpPr txBox="1">
            <a:spLocks noChangeArrowheads="1"/>
          </p:cNvSpPr>
          <p:nvPr/>
        </p:nvSpPr>
        <p:spPr bwMode="auto">
          <a:xfrm>
            <a:off x="438666" y="1539875"/>
            <a:ext cx="937949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405329" y="4648200"/>
            <a:ext cx="8151812" cy="1981200"/>
            <a:chOff x="405329" y="4498975"/>
            <a:chExt cx="8151812" cy="2130425"/>
          </a:xfrm>
        </p:grpSpPr>
        <p:sp>
          <p:nvSpPr>
            <p:cNvPr id="12420" name="Rectangle 132"/>
            <p:cNvSpPr>
              <a:spLocks noChangeArrowheads="1"/>
            </p:cNvSpPr>
            <p:nvPr/>
          </p:nvSpPr>
          <p:spPr bwMode="auto">
            <a:xfrm>
              <a:off x="405329" y="4498975"/>
              <a:ext cx="8151812" cy="21304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2" name="Group 2"/>
            <p:cNvGrpSpPr>
              <a:grpSpLocks/>
            </p:cNvGrpSpPr>
            <p:nvPr/>
          </p:nvGrpSpPr>
          <p:grpSpPr bwMode="auto">
            <a:xfrm>
              <a:off x="2800866" y="6096000"/>
              <a:ext cx="1065213" cy="455612"/>
              <a:chOff x="1680" y="3827"/>
              <a:chExt cx="671" cy="287"/>
            </a:xfrm>
          </p:grpSpPr>
          <p:sp>
            <p:nvSpPr>
              <p:cNvPr id="12291" name="Rectangle 3"/>
              <p:cNvSpPr>
                <a:spLocks noChangeArrowheads="1"/>
              </p:cNvSpPr>
              <p:nvPr/>
            </p:nvSpPr>
            <p:spPr bwMode="auto">
              <a:xfrm>
                <a:off x="168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2" name="Rectangle 4"/>
              <p:cNvSpPr>
                <a:spLocks noChangeArrowheads="1"/>
              </p:cNvSpPr>
              <p:nvPr/>
            </p:nvSpPr>
            <p:spPr bwMode="auto">
              <a:xfrm>
                <a:off x="1872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3" name="Rectangle 5"/>
              <p:cNvSpPr>
                <a:spLocks noChangeArrowheads="1"/>
              </p:cNvSpPr>
              <p:nvPr/>
            </p:nvSpPr>
            <p:spPr bwMode="auto">
              <a:xfrm>
                <a:off x="2064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4" name="Rectangle 6"/>
              <p:cNvSpPr>
                <a:spLocks noChangeArrowheads="1"/>
              </p:cNvSpPr>
              <p:nvPr/>
            </p:nvSpPr>
            <p:spPr bwMode="auto">
              <a:xfrm>
                <a:off x="2160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295" name="Line 7"/>
            <p:cNvSpPr>
              <a:spLocks noChangeShapeType="1"/>
            </p:cNvSpPr>
            <p:nvPr/>
          </p:nvSpPr>
          <p:spPr bwMode="auto">
            <a:xfrm flipV="1">
              <a:off x="32580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3" name="Group 8"/>
            <p:cNvGrpSpPr>
              <a:grpSpLocks/>
            </p:cNvGrpSpPr>
            <p:nvPr/>
          </p:nvGrpSpPr>
          <p:grpSpPr bwMode="auto">
            <a:xfrm>
              <a:off x="2800866" y="4724400"/>
              <a:ext cx="1065213" cy="455612"/>
              <a:chOff x="1680" y="2963"/>
              <a:chExt cx="671" cy="287"/>
            </a:xfrm>
          </p:grpSpPr>
          <p:sp>
            <p:nvSpPr>
              <p:cNvPr id="12297" name="Rectangle 9"/>
              <p:cNvSpPr>
                <a:spLocks noChangeArrowheads="1"/>
              </p:cNvSpPr>
              <p:nvPr/>
            </p:nvSpPr>
            <p:spPr bwMode="auto">
              <a:xfrm>
                <a:off x="168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8" name="Rectangle 10"/>
              <p:cNvSpPr>
                <a:spLocks noChangeArrowheads="1"/>
              </p:cNvSpPr>
              <p:nvPr/>
            </p:nvSpPr>
            <p:spPr bwMode="auto">
              <a:xfrm>
                <a:off x="1872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299" name="Rectangle 11"/>
              <p:cNvSpPr>
                <a:spLocks noChangeArrowheads="1"/>
              </p:cNvSpPr>
              <p:nvPr/>
            </p:nvSpPr>
            <p:spPr bwMode="auto">
              <a:xfrm>
                <a:off x="2064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0" name="Rectangle 12"/>
              <p:cNvSpPr>
                <a:spLocks noChangeArrowheads="1"/>
              </p:cNvSpPr>
              <p:nvPr/>
            </p:nvSpPr>
            <p:spPr bwMode="auto">
              <a:xfrm>
                <a:off x="2160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1" name="Line 13"/>
            <p:cNvSpPr>
              <a:spLocks noChangeShapeType="1"/>
            </p:cNvSpPr>
            <p:nvPr/>
          </p:nvSpPr>
          <p:spPr bwMode="auto">
            <a:xfrm>
              <a:off x="29532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grpSp>
          <p:nvGrpSpPr>
            <p:cNvPr id="4" name="Group 14"/>
            <p:cNvGrpSpPr>
              <a:grpSpLocks/>
            </p:cNvGrpSpPr>
            <p:nvPr/>
          </p:nvGrpSpPr>
          <p:grpSpPr bwMode="auto">
            <a:xfrm>
              <a:off x="5239266" y="6096000"/>
              <a:ext cx="1065213" cy="455612"/>
              <a:chOff x="3216" y="3827"/>
              <a:chExt cx="671" cy="287"/>
            </a:xfrm>
          </p:grpSpPr>
          <p:sp>
            <p:nvSpPr>
              <p:cNvPr id="12303" name="Rectangle 15"/>
              <p:cNvSpPr>
                <a:spLocks noChangeArrowheads="1"/>
              </p:cNvSpPr>
              <p:nvPr/>
            </p:nvSpPr>
            <p:spPr bwMode="auto">
              <a:xfrm>
                <a:off x="3216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4" name="Rectangle 16"/>
              <p:cNvSpPr>
                <a:spLocks noChangeArrowheads="1"/>
              </p:cNvSpPr>
              <p:nvPr/>
            </p:nvSpPr>
            <p:spPr bwMode="auto">
              <a:xfrm>
                <a:off x="3408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5" name="Rectangle 17"/>
              <p:cNvSpPr>
                <a:spLocks noChangeArrowheads="1"/>
              </p:cNvSpPr>
              <p:nvPr/>
            </p:nvSpPr>
            <p:spPr bwMode="auto">
              <a:xfrm>
                <a:off x="3600" y="3875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06" name="Rectangle 18"/>
              <p:cNvSpPr>
                <a:spLocks noChangeArrowheads="1"/>
              </p:cNvSpPr>
              <p:nvPr/>
            </p:nvSpPr>
            <p:spPr bwMode="auto">
              <a:xfrm>
                <a:off x="3696" y="3827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07" name="Line 19"/>
            <p:cNvSpPr>
              <a:spLocks noChangeShapeType="1"/>
            </p:cNvSpPr>
            <p:nvPr/>
          </p:nvSpPr>
          <p:spPr bwMode="auto">
            <a:xfrm flipV="1">
              <a:off x="5696466" y="5103812"/>
              <a:ext cx="1588" cy="1222375"/>
            </a:xfrm>
            <a:prstGeom prst="line">
              <a:avLst/>
            </a:prstGeom>
            <a:noFill/>
            <a:ln w="57240">
              <a:solidFill>
                <a:srgbClr val="C0000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71" name="Rectangle 83"/>
            <p:cNvSpPr>
              <a:spLocks noChangeArrowheads="1"/>
            </p:cNvSpPr>
            <p:nvPr/>
          </p:nvSpPr>
          <p:spPr bwMode="auto">
            <a:xfrm>
              <a:off x="4020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2" name="Rectangle 84"/>
            <p:cNvSpPr>
              <a:spLocks noChangeArrowheads="1"/>
            </p:cNvSpPr>
            <p:nvPr/>
          </p:nvSpPr>
          <p:spPr bwMode="auto">
            <a:xfrm>
              <a:off x="4324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3" name="Rectangle 85"/>
            <p:cNvSpPr>
              <a:spLocks noChangeArrowheads="1"/>
            </p:cNvSpPr>
            <p:nvPr/>
          </p:nvSpPr>
          <p:spPr bwMode="auto">
            <a:xfrm>
              <a:off x="4629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4" name="Rectangle 86"/>
            <p:cNvSpPr>
              <a:spLocks noChangeArrowheads="1"/>
            </p:cNvSpPr>
            <p:nvPr/>
          </p:nvSpPr>
          <p:spPr bwMode="auto">
            <a:xfrm>
              <a:off x="4934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5" name="Rectangle 87"/>
            <p:cNvSpPr>
              <a:spLocks noChangeArrowheads="1"/>
            </p:cNvSpPr>
            <p:nvPr/>
          </p:nvSpPr>
          <p:spPr bwMode="auto">
            <a:xfrm>
              <a:off x="5848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6" name="Rectangle 88"/>
            <p:cNvSpPr>
              <a:spLocks noChangeArrowheads="1"/>
            </p:cNvSpPr>
            <p:nvPr/>
          </p:nvSpPr>
          <p:spPr bwMode="auto">
            <a:xfrm>
              <a:off x="6153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7" name="Rectangle 89"/>
            <p:cNvSpPr>
              <a:spLocks noChangeArrowheads="1"/>
            </p:cNvSpPr>
            <p:nvPr/>
          </p:nvSpPr>
          <p:spPr bwMode="auto">
            <a:xfrm>
              <a:off x="28008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8" name="Rectangle 90"/>
            <p:cNvSpPr>
              <a:spLocks noChangeArrowheads="1"/>
            </p:cNvSpPr>
            <p:nvPr/>
          </p:nvSpPr>
          <p:spPr bwMode="auto">
            <a:xfrm>
              <a:off x="31056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79" name="Rectangle 91"/>
            <p:cNvSpPr>
              <a:spLocks noChangeArrowheads="1"/>
            </p:cNvSpPr>
            <p:nvPr/>
          </p:nvSpPr>
          <p:spPr bwMode="auto">
            <a:xfrm>
              <a:off x="34104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0" name="Rectangle 92"/>
            <p:cNvSpPr>
              <a:spLocks noChangeArrowheads="1"/>
            </p:cNvSpPr>
            <p:nvPr/>
          </p:nvSpPr>
          <p:spPr bwMode="auto">
            <a:xfrm>
              <a:off x="3715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1" name="Oval 93"/>
            <p:cNvSpPr>
              <a:spLocks noChangeArrowheads="1"/>
            </p:cNvSpPr>
            <p:nvPr/>
          </p:nvSpPr>
          <p:spPr bwMode="auto">
            <a:xfrm>
              <a:off x="2877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2" name="Oval 94"/>
            <p:cNvSpPr>
              <a:spLocks noChangeArrowheads="1"/>
            </p:cNvSpPr>
            <p:nvPr/>
          </p:nvSpPr>
          <p:spPr bwMode="auto">
            <a:xfrm>
              <a:off x="28770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3" name="Oval 95"/>
            <p:cNvSpPr>
              <a:spLocks noChangeArrowheads="1"/>
            </p:cNvSpPr>
            <p:nvPr/>
          </p:nvSpPr>
          <p:spPr bwMode="auto">
            <a:xfrm flipV="1">
              <a:off x="31818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84" name="Rectangle 96"/>
            <p:cNvSpPr>
              <a:spLocks noChangeArrowheads="1"/>
            </p:cNvSpPr>
            <p:nvPr/>
          </p:nvSpPr>
          <p:spPr bwMode="auto">
            <a:xfrm>
              <a:off x="55440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" name="Group 97"/>
            <p:cNvGrpSpPr>
              <a:grpSpLocks/>
            </p:cNvGrpSpPr>
            <p:nvPr/>
          </p:nvGrpSpPr>
          <p:grpSpPr bwMode="auto">
            <a:xfrm>
              <a:off x="5239266" y="4724400"/>
              <a:ext cx="1065213" cy="455612"/>
              <a:chOff x="3216" y="2963"/>
              <a:chExt cx="671" cy="287"/>
            </a:xfrm>
          </p:grpSpPr>
          <p:sp>
            <p:nvSpPr>
              <p:cNvPr id="12386" name="Rectangle 98"/>
              <p:cNvSpPr>
                <a:spLocks noChangeArrowheads="1"/>
              </p:cNvSpPr>
              <p:nvPr/>
            </p:nvSpPr>
            <p:spPr bwMode="auto">
              <a:xfrm>
                <a:off x="3216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7" name="Rectangle 99"/>
              <p:cNvSpPr>
                <a:spLocks noChangeArrowheads="1"/>
              </p:cNvSpPr>
              <p:nvPr/>
            </p:nvSpPr>
            <p:spPr bwMode="auto">
              <a:xfrm>
                <a:off x="3408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8" name="Rectangle 100"/>
              <p:cNvSpPr>
                <a:spLocks noChangeArrowheads="1"/>
              </p:cNvSpPr>
              <p:nvPr/>
            </p:nvSpPr>
            <p:spPr bwMode="auto">
              <a:xfrm>
                <a:off x="3600" y="3011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89" name="Rectangle 101"/>
              <p:cNvSpPr>
                <a:spLocks noChangeArrowheads="1"/>
              </p:cNvSpPr>
              <p:nvPr/>
            </p:nvSpPr>
            <p:spPr bwMode="auto">
              <a:xfrm>
                <a:off x="3696" y="2963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0" name="Oval 102"/>
            <p:cNvSpPr>
              <a:spLocks noChangeArrowheads="1"/>
            </p:cNvSpPr>
            <p:nvPr/>
          </p:nvSpPr>
          <p:spPr bwMode="auto">
            <a:xfrm>
              <a:off x="5315466" y="4876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1" name="Line 103"/>
            <p:cNvSpPr>
              <a:spLocks noChangeShapeType="1"/>
            </p:cNvSpPr>
            <p:nvPr/>
          </p:nvSpPr>
          <p:spPr bwMode="auto">
            <a:xfrm>
              <a:off x="5391666" y="4953000"/>
              <a:ext cx="1588" cy="12192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392" name="Oval 104"/>
            <p:cNvSpPr>
              <a:spLocks noChangeArrowheads="1"/>
            </p:cNvSpPr>
            <p:nvPr/>
          </p:nvSpPr>
          <p:spPr bwMode="auto">
            <a:xfrm flipV="1">
              <a:off x="5620266" y="62484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393" name="Rectangle 105"/>
            <p:cNvSpPr>
              <a:spLocks noChangeArrowheads="1"/>
            </p:cNvSpPr>
            <p:nvPr/>
          </p:nvSpPr>
          <p:spPr bwMode="auto">
            <a:xfrm>
              <a:off x="1200666" y="5486400"/>
              <a:ext cx="304800" cy="304800"/>
            </a:xfrm>
            <a:prstGeom prst="rect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1" name="Group 106"/>
            <p:cNvGrpSpPr>
              <a:grpSpLocks/>
            </p:cNvGrpSpPr>
            <p:nvPr/>
          </p:nvGrpSpPr>
          <p:grpSpPr bwMode="auto">
            <a:xfrm>
              <a:off x="7372866" y="5410200"/>
              <a:ext cx="1065213" cy="455612"/>
              <a:chOff x="4560" y="3395"/>
              <a:chExt cx="671" cy="287"/>
            </a:xfrm>
          </p:grpSpPr>
          <p:sp>
            <p:nvSpPr>
              <p:cNvPr id="12395" name="Rectangle 107"/>
              <p:cNvSpPr>
                <a:spLocks noChangeArrowheads="1"/>
              </p:cNvSpPr>
              <p:nvPr/>
            </p:nvSpPr>
            <p:spPr bwMode="auto">
              <a:xfrm>
                <a:off x="4560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6" name="Rectangle 108"/>
              <p:cNvSpPr>
                <a:spLocks noChangeArrowheads="1"/>
              </p:cNvSpPr>
              <p:nvPr/>
            </p:nvSpPr>
            <p:spPr bwMode="auto">
              <a:xfrm>
                <a:off x="4752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7" name="Rectangle 109"/>
              <p:cNvSpPr>
                <a:spLocks noChangeArrowheads="1"/>
              </p:cNvSpPr>
              <p:nvPr/>
            </p:nvSpPr>
            <p:spPr bwMode="auto">
              <a:xfrm>
                <a:off x="4944" y="3443"/>
                <a:ext cx="192" cy="192"/>
              </a:xfrm>
              <a:prstGeom prst="rect">
                <a:avLst/>
              </a:prstGeom>
              <a:solidFill>
                <a:srgbClr val="FFFFFF"/>
              </a:solidFill>
              <a:ln w="3240">
                <a:solidFill>
                  <a:srgbClr val="000066"/>
                </a:solidFill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2398" name="Rectangle 110"/>
              <p:cNvSpPr>
                <a:spLocks noChangeArrowheads="1"/>
              </p:cNvSpPr>
              <p:nvPr/>
            </p:nvSpPr>
            <p:spPr bwMode="auto">
              <a:xfrm>
                <a:off x="5040" y="3395"/>
                <a:ext cx="192" cy="288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2399" name="Oval 111"/>
            <p:cNvSpPr>
              <a:spLocks noChangeArrowheads="1"/>
            </p:cNvSpPr>
            <p:nvPr/>
          </p:nvSpPr>
          <p:spPr bwMode="auto">
            <a:xfrm>
              <a:off x="7449066" y="55626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0" name="Line 112"/>
            <p:cNvSpPr>
              <a:spLocks noChangeShapeType="1"/>
            </p:cNvSpPr>
            <p:nvPr/>
          </p:nvSpPr>
          <p:spPr bwMode="auto">
            <a:xfrm>
              <a:off x="7525266" y="5638800"/>
              <a:ext cx="1588" cy="533400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1" name="Oval 113"/>
            <p:cNvSpPr>
              <a:spLocks noChangeArrowheads="1"/>
            </p:cNvSpPr>
            <p:nvPr/>
          </p:nvSpPr>
          <p:spPr bwMode="auto">
            <a:xfrm>
              <a:off x="7753866" y="55626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2" name="Line 114"/>
            <p:cNvSpPr>
              <a:spLocks noChangeShapeType="1"/>
            </p:cNvSpPr>
            <p:nvPr/>
          </p:nvSpPr>
          <p:spPr bwMode="auto">
            <a:xfrm>
              <a:off x="1429266" y="5638800"/>
              <a:ext cx="1371600" cy="1587"/>
            </a:xfrm>
            <a:prstGeom prst="line">
              <a:avLst/>
            </a:prstGeom>
            <a:noFill/>
            <a:ln w="57240">
              <a:solidFill>
                <a:srgbClr val="00B050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12403" name="Rectangle 115"/>
            <p:cNvSpPr>
              <a:spLocks noChangeArrowheads="1"/>
            </p:cNvSpPr>
            <p:nvPr/>
          </p:nvSpPr>
          <p:spPr bwMode="auto">
            <a:xfrm>
              <a:off x="5239266" y="54864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4" name="Oval 116"/>
            <p:cNvSpPr>
              <a:spLocks noChangeArrowheads="1"/>
            </p:cNvSpPr>
            <p:nvPr/>
          </p:nvSpPr>
          <p:spPr bwMode="auto">
            <a:xfrm>
              <a:off x="3181866" y="5562600"/>
              <a:ext cx="152400" cy="152400"/>
            </a:xfrm>
            <a:prstGeom prst="ellipse">
              <a:avLst/>
            </a:prstGeom>
            <a:noFill/>
            <a:ln w="28440">
              <a:solidFill>
                <a:srgbClr val="C000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5" name="Freeform 117"/>
            <p:cNvSpPr>
              <a:spLocks/>
            </p:cNvSpPr>
            <p:nvPr/>
          </p:nvSpPr>
          <p:spPr bwMode="auto">
            <a:xfrm>
              <a:off x="2953266" y="5292725"/>
              <a:ext cx="4419600" cy="346075"/>
            </a:xfrm>
            <a:custGeom>
              <a:avLst/>
              <a:gdLst/>
              <a:ahLst/>
              <a:cxnLst>
                <a:cxn ang="0">
                  <a:pos x="0" y="218"/>
                </a:cxn>
                <a:cxn ang="0">
                  <a:pos x="472" y="31"/>
                </a:cxn>
                <a:cxn ang="0">
                  <a:pos x="2109" y="31"/>
                </a:cxn>
                <a:cxn ang="0">
                  <a:pos x="2784" y="218"/>
                </a:cxn>
              </a:cxnLst>
              <a:rect l="0" t="0" r="r" b="b"/>
              <a:pathLst>
                <a:path w="2784" h="218">
                  <a:moveTo>
                    <a:pt x="0" y="218"/>
                  </a:moveTo>
                  <a:cubicBezTo>
                    <a:pt x="79" y="187"/>
                    <a:pt x="121" y="62"/>
                    <a:pt x="472" y="31"/>
                  </a:cubicBezTo>
                  <a:cubicBezTo>
                    <a:pt x="823" y="0"/>
                    <a:pt x="1724" y="0"/>
                    <a:pt x="2109" y="31"/>
                  </a:cubicBezTo>
                  <a:cubicBezTo>
                    <a:pt x="2494" y="62"/>
                    <a:pt x="2644" y="179"/>
                    <a:pt x="2784" y="218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6" name="Freeform 118"/>
            <p:cNvSpPr>
              <a:spLocks/>
            </p:cNvSpPr>
            <p:nvPr/>
          </p:nvSpPr>
          <p:spPr bwMode="auto">
            <a:xfrm>
              <a:off x="6458466" y="5614987"/>
              <a:ext cx="1371600" cy="365125"/>
            </a:xfrm>
            <a:custGeom>
              <a:avLst/>
              <a:gdLst/>
              <a:ahLst/>
              <a:cxnLst>
                <a:cxn ang="0">
                  <a:pos x="864" y="15"/>
                </a:cxn>
                <a:cxn ang="0">
                  <a:pos x="745" y="227"/>
                </a:cxn>
                <a:cxn ang="0">
                  <a:pos x="210" y="35"/>
                </a:cxn>
                <a:cxn ang="0">
                  <a:pos x="0" y="15"/>
                </a:cxn>
              </a:cxnLst>
              <a:rect l="0" t="0" r="r" b="b"/>
              <a:pathLst>
                <a:path w="864" h="230">
                  <a:moveTo>
                    <a:pt x="864" y="15"/>
                  </a:moveTo>
                  <a:cubicBezTo>
                    <a:pt x="844" y="50"/>
                    <a:pt x="854" y="224"/>
                    <a:pt x="745" y="227"/>
                  </a:cubicBezTo>
                  <a:cubicBezTo>
                    <a:pt x="636" y="230"/>
                    <a:pt x="334" y="70"/>
                    <a:pt x="210" y="35"/>
                  </a:cubicBezTo>
                  <a:cubicBezTo>
                    <a:pt x="86" y="0"/>
                    <a:pt x="44" y="19"/>
                    <a:pt x="0" y="15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09" name="Oval 121"/>
            <p:cNvSpPr>
              <a:spLocks noChangeArrowheads="1"/>
            </p:cNvSpPr>
            <p:nvPr/>
          </p:nvSpPr>
          <p:spPr bwMode="auto">
            <a:xfrm>
              <a:off x="28770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0" name="Oval 122"/>
            <p:cNvSpPr>
              <a:spLocks noChangeArrowheads="1"/>
            </p:cNvSpPr>
            <p:nvPr/>
          </p:nvSpPr>
          <p:spPr bwMode="auto">
            <a:xfrm>
              <a:off x="5315466" y="62484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1" name="Oval 123"/>
            <p:cNvSpPr>
              <a:spLocks noChangeArrowheads="1"/>
            </p:cNvSpPr>
            <p:nvPr/>
          </p:nvSpPr>
          <p:spPr bwMode="auto">
            <a:xfrm flipV="1">
              <a:off x="56202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3" name="Oval 125"/>
            <p:cNvSpPr>
              <a:spLocks noChangeArrowheads="1"/>
            </p:cNvSpPr>
            <p:nvPr/>
          </p:nvSpPr>
          <p:spPr bwMode="auto">
            <a:xfrm flipV="1">
              <a:off x="3181866" y="4876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2416" name="Text Box 128"/>
            <p:cNvSpPr txBox="1">
              <a:spLocks noChangeArrowheads="1"/>
            </p:cNvSpPr>
            <p:nvPr/>
          </p:nvSpPr>
          <p:spPr bwMode="auto">
            <a:xfrm>
              <a:off x="438666" y="5435600"/>
              <a:ext cx="69769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dirty="0">
                  <a:latin typeface="Calibri" pitchFamily="34" charset="0"/>
                  <a:ea typeface="msgothic" charset="0"/>
                  <a:cs typeface="msgothic" charset="0"/>
                </a:rPr>
                <a:t>Root</a:t>
              </a:r>
            </a:p>
          </p:txBody>
        </p:sp>
        <p:sp>
          <p:nvSpPr>
            <p:cNvPr id="12418" name="Text Box 130"/>
            <p:cNvSpPr txBox="1">
              <a:spLocks noChangeArrowheads="1"/>
            </p:cNvSpPr>
            <p:nvPr/>
          </p:nvSpPr>
          <p:spPr bwMode="auto">
            <a:xfrm>
              <a:off x="443429" y="4516437"/>
              <a:ext cx="744178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</p:grpSp>
      <p:sp>
        <p:nvSpPr>
          <p:cNvPr id="134" name="TextBox 133"/>
          <p:cNvSpPr txBox="1"/>
          <p:nvPr/>
        </p:nvSpPr>
        <p:spPr>
          <a:xfrm>
            <a:off x="6701064" y="1188352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  <p:sp>
        <p:nvSpPr>
          <p:cNvPr id="136" name="Rectangle 5">
            <a:extLst>
              <a:ext uri="{FF2B5EF4-FFF2-40B4-BE49-F238E27FC236}">
                <a16:creationId xmlns:a16="http://schemas.microsoft.com/office/drawing/2014/main" id="{332EBAFD-0367-43B4-8B34-E8B4780B1F80}"/>
              </a:ext>
            </a:extLst>
          </p:cNvPr>
          <p:cNvSpPr>
            <a:spLocks noChangeArrowheads="1"/>
          </p:cNvSpPr>
          <p:nvPr/>
        </p:nvSpPr>
        <p:spPr bwMode="auto">
          <a:xfrm>
            <a:off x="4050313" y="1026712"/>
            <a:ext cx="1143000" cy="304800"/>
          </a:xfrm>
          <a:prstGeom prst="rect">
            <a:avLst/>
          </a:prstGeom>
          <a:solidFill>
            <a:srgbClr val="F6F5BD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38" name="Rectangle 7">
            <a:extLst>
              <a:ext uri="{FF2B5EF4-FFF2-40B4-BE49-F238E27FC236}">
                <a16:creationId xmlns:a16="http://schemas.microsoft.com/office/drawing/2014/main" id="{11189CD8-1611-403C-A2F6-6AAC404064A3}"/>
              </a:ext>
            </a:extLst>
          </p:cNvPr>
          <p:cNvSpPr>
            <a:spLocks noChangeArrowheads="1"/>
          </p:cNvSpPr>
          <p:nvPr/>
        </p:nvSpPr>
        <p:spPr bwMode="auto">
          <a:xfrm>
            <a:off x="2971800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  <p:sp>
        <p:nvSpPr>
          <p:cNvPr id="139" name="Rectangle 7">
            <a:extLst>
              <a:ext uri="{FF2B5EF4-FFF2-40B4-BE49-F238E27FC236}">
                <a16:creationId xmlns:a16="http://schemas.microsoft.com/office/drawing/2014/main" id="{FF53B84F-9AF6-416C-A914-C8FFD6D38255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93313" y="1025525"/>
            <a:ext cx="1143000" cy="3048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F</a:t>
            </a:r>
            <a:r>
              <a:rPr lang="en-GB" sz="1600" b="1" dirty="0">
                <a:latin typeface="Calibri" pitchFamily="34" charset="0"/>
              </a:rPr>
              <a:t>ree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Some Advice: An Implementation Trick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3581401"/>
            <a:ext cx="7896225" cy="2752724"/>
          </a:xfrm>
        </p:spPr>
        <p:txBody>
          <a:bodyPr/>
          <a:lstStyle/>
          <a:p>
            <a:r>
              <a:rPr lang="en-US" dirty="0"/>
              <a:t>Use circular, doubly-linked list</a:t>
            </a:r>
          </a:p>
          <a:p>
            <a:r>
              <a:rPr lang="en-US" dirty="0"/>
              <a:t>Support multiple approaches with single data structure</a:t>
            </a:r>
          </a:p>
          <a:p>
            <a:r>
              <a:rPr lang="en-US" dirty="0"/>
              <a:t>First-fit vs. next-fit</a:t>
            </a:r>
          </a:p>
          <a:p>
            <a:pPr lvl="1"/>
            <a:r>
              <a:rPr lang="en-US" dirty="0"/>
              <a:t>Either keep free pointer fixed or move as search list</a:t>
            </a:r>
          </a:p>
          <a:p>
            <a:r>
              <a:rPr lang="en-US" dirty="0"/>
              <a:t>LIFO vs. FIFO</a:t>
            </a:r>
          </a:p>
          <a:p>
            <a:pPr lvl="1"/>
            <a:r>
              <a:rPr lang="en-US" dirty="0"/>
              <a:t>Insert as next block (LIFO), or previous block (FIFO)</a:t>
            </a:r>
          </a:p>
          <a:p>
            <a:pPr lvl="1"/>
            <a:endParaRPr lang="en-US" dirty="0"/>
          </a:p>
        </p:txBody>
      </p:sp>
      <p:sp>
        <p:nvSpPr>
          <p:cNvPr id="4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5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1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8" name="Line 2"/>
          <p:cNvSpPr>
            <a:spLocks noChangeShapeType="1"/>
          </p:cNvSpPr>
          <p:nvPr/>
        </p:nvSpPr>
        <p:spPr bwMode="auto">
          <a:xfrm>
            <a:off x="5792788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0" name="Line 9"/>
          <p:cNvSpPr>
            <a:spLocks noChangeShapeType="1"/>
          </p:cNvSpPr>
          <p:nvPr/>
        </p:nvSpPr>
        <p:spPr bwMode="auto">
          <a:xfrm flipH="1">
            <a:off x="5791201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3" name="Line 9"/>
          <p:cNvSpPr>
            <a:spLocks noChangeShapeType="1"/>
          </p:cNvSpPr>
          <p:nvPr/>
        </p:nvSpPr>
        <p:spPr bwMode="auto">
          <a:xfrm flipH="1">
            <a:off x="7011989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4" name="Rounded Rectangle 23"/>
          <p:cNvSpPr/>
          <p:nvPr/>
        </p:nvSpPr>
        <p:spPr bwMode="auto">
          <a:xfrm>
            <a:off x="1905000" y="16002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00AC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5" name="Rounded Rectangle 24"/>
          <p:cNvSpPr/>
          <p:nvPr/>
        </p:nvSpPr>
        <p:spPr bwMode="auto">
          <a:xfrm>
            <a:off x="1905000" y="2209800"/>
            <a:ext cx="5638800" cy="457200"/>
          </a:xfrm>
          <a:prstGeom prst="roundRect">
            <a:avLst/>
          </a:prstGeom>
          <a:noFill/>
          <a:ln w="25400" cap="flat" cmpd="sng" algn="ctr">
            <a:solidFill>
              <a:srgbClr val="AC0000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4954588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22" name="Rectangle 21"/>
          <p:cNvSpPr>
            <a:spLocks noChangeArrowheads="1"/>
          </p:cNvSpPr>
          <p:nvPr/>
        </p:nvSpPr>
        <p:spPr bwMode="auto">
          <a:xfrm>
            <a:off x="6175376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D</a:t>
            </a:r>
          </a:p>
        </p:txBody>
      </p:sp>
      <p:sp>
        <p:nvSpPr>
          <p:cNvPr id="26" name="Line 10"/>
          <p:cNvSpPr>
            <a:spLocks noChangeShapeType="1"/>
          </p:cNvSpPr>
          <p:nvPr/>
        </p:nvSpPr>
        <p:spPr bwMode="auto">
          <a:xfrm flipH="1" flipV="1">
            <a:off x="4041774" y="2286001"/>
            <a:ext cx="0" cy="533399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7" name="Line 10"/>
          <p:cNvSpPr>
            <a:spLocks noChangeShapeType="1"/>
          </p:cNvSpPr>
          <p:nvPr/>
        </p:nvSpPr>
        <p:spPr bwMode="auto">
          <a:xfrm flipV="1">
            <a:off x="1219200" y="2819400"/>
            <a:ext cx="2822574" cy="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 type="none"/>
            <a:tailEnd type="non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8" name="TextBox 27"/>
          <p:cNvSpPr txBox="1"/>
          <p:nvPr/>
        </p:nvSpPr>
        <p:spPr>
          <a:xfrm>
            <a:off x="404727" y="2527012"/>
            <a:ext cx="812041" cy="58477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>
                <a:latin typeface="Calibri" pitchFamily="34" charset="0"/>
              </a:rPr>
              <a:t>Free</a:t>
            </a:r>
          </a:p>
          <a:p>
            <a:pPr algn="r"/>
            <a:r>
              <a:rPr lang="en-US" sz="1600" dirty="0">
                <a:latin typeface="Calibri" pitchFamily="34" charset="0"/>
              </a:rPr>
              <a:t>Pointer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76200" y="1219200"/>
            <a:ext cx="3545555" cy="1143000"/>
            <a:chOff x="76200" y="1219200"/>
            <a:chExt cx="3545555" cy="1143000"/>
          </a:xfrm>
        </p:grpSpPr>
        <p:sp>
          <p:nvSpPr>
            <p:cNvPr id="30" name="Oval 29"/>
            <p:cNvSpPr/>
            <p:nvPr/>
          </p:nvSpPr>
          <p:spPr bwMode="auto">
            <a:xfrm>
              <a:off x="3469355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solidFill>
                  <a:schemeClr val="bg2">
                    <a:lumMod val="75000"/>
                  </a:schemeClr>
                </a:solidFill>
                <a:latin typeface="+mn-lt"/>
              </a:endParaRPr>
            </a:p>
          </p:txBody>
        </p:sp>
        <p:sp>
          <p:nvSpPr>
            <p:cNvPr id="31" name="Line 10"/>
            <p:cNvSpPr>
              <a:spLocks noChangeShapeType="1"/>
            </p:cNvSpPr>
            <p:nvPr/>
          </p:nvSpPr>
          <p:spPr bwMode="auto">
            <a:xfrm>
              <a:off x="1676400" y="1523999"/>
              <a:ext cx="1792955" cy="457201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>
                <a:solidFill>
                  <a:schemeClr val="bg2">
                    <a:lumMod val="75000"/>
                  </a:schemeClr>
                </a:solidFill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76200" y="1219200"/>
              <a:ext cx="1600200" cy="646331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FIFO Insertion</a:t>
              </a:r>
            </a:p>
            <a:p>
              <a:pPr algn="r"/>
              <a:r>
                <a:rPr lang="en-US" sz="1800" dirty="0">
                  <a:solidFill>
                    <a:schemeClr val="bg2">
                      <a:lumMod val="75000"/>
                    </a:schemeClr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14" name="Group 13"/>
          <p:cNvGrpSpPr/>
          <p:nvPr/>
        </p:nvGrpSpPr>
        <p:grpSpPr>
          <a:xfrm>
            <a:off x="4648200" y="972235"/>
            <a:ext cx="3200399" cy="1389965"/>
            <a:chOff x="4648200" y="972235"/>
            <a:chExt cx="3200399" cy="1389965"/>
          </a:xfrm>
        </p:grpSpPr>
        <p:sp>
          <p:nvSpPr>
            <p:cNvPr id="6" name="Oval 5"/>
            <p:cNvSpPr/>
            <p:nvPr/>
          </p:nvSpPr>
          <p:spPr bwMode="auto">
            <a:xfrm>
              <a:off x="4648200" y="1905000"/>
              <a:ext cx="152400" cy="457200"/>
            </a:xfrm>
            <a:prstGeom prst="ellipse">
              <a:avLst/>
            </a:prstGeom>
            <a:noFill/>
            <a:ln w="28575" cap="flat" cmpd="sng" algn="ctr">
              <a:solidFill>
                <a:schemeClr val="bg2">
                  <a:lumMod val="75000"/>
                </a:schemeClr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2" name="Line 10"/>
            <p:cNvSpPr>
              <a:spLocks noChangeShapeType="1"/>
            </p:cNvSpPr>
            <p:nvPr/>
          </p:nvSpPr>
          <p:spPr bwMode="auto">
            <a:xfrm flipH="1">
              <a:off x="4800599" y="1295401"/>
              <a:ext cx="1447800" cy="685799"/>
            </a:xfrm>
            <a:prstGeom prst="line">
              <a:avLst/>
            </a:prstGeom>
            <a:noFill/>
            <a:ln w="25560">
              <a:solidFill>
                <a:schemeClr val="bg2">
                  <a:lumMod val="75000"/>
                </a:schemeClr>
              </a:solidFill>
              <a:miter lim="800000"/>
              <a:headEnd type="none"/>
              <a:tailEnd type="non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6248399" y="972235"/>
              <a:ext cx="1600200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LIFO Insertion</a:t>
              </a:r>
            </a:p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Point</a:t>
              </a:r>
            </a:p>
          </p:txBody>
        </p:sp>
      </p:grpSp>
      <p:grpSp>
        <p:nvGrpSpPr>
          <p:cNvPr id="34" name="Group 33"/>
          <p:cNvGrpSpPr/>
          <p:nvPr/>
        </p:nvGrpSpPr>
        <p:grpSpPr>
          <a:xfrm>
            <a:off x="3654426" y="2286000"/>
            <a:ext cx="3697085" cy="825788"/>
            <a:chOff x="3654426" y="2286000"/>
            <a:chExt cx="3697085" cy="825788"/>
          </a:xfrm>
        </p:grpSpPr>
        <p:grpSp>
          <p:nvGrpSpPr>
            <p:cNvPr id="16" name="Group 15"/>
            <p:cNvGrpSpPr/>
            <p:nvPr/>
          </p:nvGrpSpPr>
          <p:grpSpPr>
            <a:xfrm>
              <a:off x="3654426" y="2286000"/>
              <a:ext cx="2822574" cy="533399"/>
              <a:chOff x="3654426" y="2286000"/>
              <a:chExt cx="2822574" cy="533399"/>
            </a:xfrm>
          </p:grpSpPr>
          <p:sp>
            <p:nvSpPr>
              <p:cNvPr id="21" name="Line 10"/>
              <p:cNvSpPr>
                <a:spLocks noChangeShapeType="1"/>
              </p:cNvSpPr>
              <p:nvPr/>
            </p:nvSpPr>
            <p:spPr bwMode="auto">
              <a:xfrm flipH="1" flipV="1">
                <a:off x="6477000" y="2286000"/>
                <a:ext cx="0" cy="533399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/>
                <a:tailEnd type="triangl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29" name="Line 10"/>
              <p:cNvSpPr>
                <a:spLocks noChangeShapeType="1"/>
              </p:cNvSpPr>
              <p:nvPr/>
            </p:nvSpPr>
            <p:spPr bwMode="auto">
              <a:xfrm flipV="1">
                <a:off x="3654426" y="2819399"/>
                <a:ext cx="2822574" cy="0"/>
              </a:xfrm>
              <a:prstGeom prst="line">
                <a:avLst/>
              </a:prstGeom>
              <a:noFill/>
              <a:ln w="25560">
                <a:solidFill>
                  <a:schemeClr val="bg2">
                    <a:lumMod val="75000"/>
                  </a:schemeClr>
                </a:solidFill>
                <a:prstDash val="sysDash"/>
                <a:miter lim="800000"/>
                <a:headEnd type="none"/>
                <a:tailEnd type="none" w="med" len="med"/>
              </a:ln>
              <a:effectLst/>
            </p:spPr>
            <p:txBody>
              <a:bodyPr/>
              <a:lstStyle/>
              <a:p>
                <a:endParaRPr lang="en-US"/>
              </a:p>
            </p:txBody>
          </p:sp>
        </p:grpSp>
        <p:sp>
          <p:nvSpPr>
            <p:cNvPr id="17" name="TextBox 16"/>
            <p:cNvSpPr txBox="1"/>
            <p:nvPr/>
          </p:nvSpPr>
          <p:spPr>
            <a:xfrm>
              <a:off x="6452369" y="2742456"/>
              <a:ext cx="8991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800" dirty="0">
                  <a:solidFill>
                    <a:srgbClr val="606060"/>
                  </a:solidFill>
                  <a:latin typeface="Calibri" pitchFamily="34" charset="0"/>
                </a:rPr>
                <a:t>Next fit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206642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17500" y="493713"/>
            <a:ext cx="65405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List Summary</a:t>
            </a:r>
          </a:p>
        </p:txBody>
      </p:sp>
      <p:sp>
        <p:nvSpPr>
          <p:cNvPr id="133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5080" y="1220788"/>
            <a:ext cx="8307387" cy="5475287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Comparison to implicit list: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is linear time in number of </a:t>
            </a:r>
            <a:r>
              <a:rPr lang="en-GB" b="1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 instead of </a:t>
            </a:r>
            <a:r>
              <a:rPr lang="en-GB" b="1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i="1" dirty="0">
                <a:solidFill>
                  <a:srgbClr val="C00000"/>
                </a:solidFill>
              </a:rPr>
              <a:t>Much faster </a:t>
            </a:r>
            <a:r>
              <a:rPr lang="en-GB" dirty="0"/>
              <a:t>when most of the memory is full 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Slightly more complicated allocate and free because need to splice blocks in and out of the list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Some extra space for the links (2 extra words needed for each block)</a:t>
            </a:r>
          </a:p>
          <a:p>
            <a:pPr lvl="2"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Does this increase internal fragmentation?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/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04800" y="493713"/>
            <a:ext cx="8229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Segregated List (Seglist) Allocators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362" name="Rectangle 2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ln/>
            </p:spPr>
            <p:txBody>
              <a:bodyPr/>
              <a:lstStyle/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Each </a:t>
                </a:r>
                <a:r>
                  <a:rPr lang="en-GB" i="1" dirty="0">
                    <a:solidFill>
                      <a:srgbClr val="C00000"/>
                    </a:solidFill>
                  </a:rPr>
                  <a:t>size class</a:t>
                </a:r>
                <a:r>
                  <a:rPr lang="en-GB" dirty="0">
                    <a:solidFill>
                      <a:srgbClr val="C00000"/>
                    </a:solidFill>
                  </a:rPr>
                  <a:t> </a:t>
                </a:r>
                <a:r>
                  <a:rPr lang="en-GB" dirty="0"/>
                  <a:t>of blocks has its own free list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 marL="0" indent="0">
                  <a:lnSpc>
                    <a:spcPct val="95000"/>
                  </a:lnSpc>
                  <a:buNone/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endParaRPr lang="en-GB" dirty="0"/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Often have separate classes for each small size</a:t>
                </a:r>
              </a:p>
              <a:p>
                <a:pPr>
                  <a:lnSpc>
                    <a:spcPct val="95000"/>
                  </a:lnSpc>
                  <a:tabLst>
                    <a:tab pos="319088" algn="l"/>
                    <a:tab pos="846138" algn="l"/>
                    <a:tab pos="1760538" algn="l"/>
                    <a:tab pos="2674938" algn="l"/>
                    <a:tab pos="3589338" algn="l"/>
                    <a:tab pos="4503738" algn="l"/>
                    <a:tab pos="5418138" algn="l"/>
                    <a:tab pos="6332538" algn="l"/>
                    <a:tab pos="7246938" algn="l"/>
                    <a:tab pos="8161338" algn="l"/>
                    <a:tab pos="9075738" algn="l"/>
                    <a:tab pos="9990138" algn="l"/>
                  </a:tabLst>
                </a:pPr>
                <a:r>
                  <a:rPr lang="en-GB" dirty="0"/>
                  <a:t>For larger sizes: One class for each size [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</m:sup>
                    </m:sSup>
                    <m:r>
                      <a:rPr lang="en-US" b="1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b="1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b="1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e>
                      <m:sup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𝒊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US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p>
                    </m:sSup>
                  </m:oMath>
                </a14:m>
                <a:r>
                  <a:rPr lang="en-GB" dirty="0"/>
                  <a:t>]</a:t>
                </a:r>
              </a:p>
            </p:txBody>
          </p:sp>
        </mc:Choice>
        <mc:Fallback xmlns="">
          <p:sp>
            <p:nvSpPr>
              <p:cNvPr id="15362" name="Rectang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302625" y="1220788"/>
                <a:ext cx="8307387" cy="5256212"/>
              </a:xfrm>
              <a:blipFill>
                <a:blip r:embed="rId3"/>
                <a:stretch>
                  <a:fillRect l="-153" t="-1208"/>
                </a:stretch>
              </a:blipFill>
              <a:ln/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363" name="Rectangle 3"/>
          <p:cNvSpPr>
            <a:spLocks noChangeArrowheads="1"/>
          </p:cNvSpPr>
          <p:nvPr/>
        </p:nvSpPr>
        <p:spPr bwMode="auto">
          <a:xfrm>
            <a:off x="1447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Rectangle 4"/>
          <p:cNvSpPr>
            <a:spLocks noChangeArrowheads="1"/>
          </p:cNvSpPr>
          <p:nvPr/>
        </p:nvSpPr>
        <p:spPr bwMode="auto">
          <a:xfrm>
            <a:off x="1752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Rectangle 5"/>
          <p:cNvSpPr>
            <a:spLocks noChangeArrowheads="1"/>
          </p:cNvSpPr>
          <p:nvPr/>
        </p:nvSpPr>
        <p:spPr bwMode="auto">
          <a:xfrm>
            <a:off x="23622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6" name="Rectangle 6"/>
          <p:cNvSpPr>
            <a:spLocks noChangeArrowheads="1"/>
          </p:cNvSpPr>
          <p:nvPr/>
        </p:nvSpPr>
        <p:spPr bwMode="auto">
          <a:xfrm>
            <a:off x="2667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7" name="Rectangle 7"/>
          <p:cNvSpPr>
            <a:spLocks noChangeArrowheads="1"/>
          </p:cNvSpPr>
          <p:nvPr/>
        </p:nvSpPr>
        <p:spPr bwMode="auto">
          <a:xfrm>
            <a:off x="32766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8" name="Rectangle 8"/>
          <p:cNvSpPr>
            <a:spLocks noChangeArrowheads="1"/>
          </p:cNvSpPr>
          <p:nvPr/>
        </p:nvSpPr>
        <p:spPr bwMode="auto">
          <a:xfrm>
            <a:off x="35814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69" name="Rectangle 9"/>
          <p:cNvSpPr>
            <a:spLocks noChangeArrowheads="1"/>
          </p:cNvSpPr>
          <p:nvPr/>
        </p:nvSpPr>
        <p:spPr bwMode="auto">
          <a:xfrm>
            <a:off x="41910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70" name="Rectangle 10"/>
          <p:cNvSpPr>
            <a:spLocks noChangeArrowheads="1"/>
          </p:cNvSpPr>
          <p:nvPr/>
        </p:nvSpPr>
        <p:spPr bwMode="auto">
          <a:xfrm>
            <a:off x="4495800" y="194945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3" name="Rectangle 23"/>
          <p:cNvSpPr>
            <a:spLocks noChangeArrowheads="1"/>
          </p:cNvSpPr>
          <p:nvPr/>
        </p:nvSpPr>
        <p:spPr bwMode="auto">
          <a:xfrm>
            <a:off x="1447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4" name="Rectangle 24"/>
          <p:cNvSpPr>
            <a:spLocks noChangeArrowheads="1"/>
          </p:cNvSpPr>
          <p:nvPr/>
        </p:nvSpPr>
        <p:spPr bwMode="auto">
          <a:xfrm>
            <a:off x="1752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5" name="Rectangle 25"/>
          <p:cNvSpPr>
            <a:spLocks noChangeArrowheads="1"/>
          </p:cNvSpPr>
          <p:nvPr/>
        </p:nvSpPr>
        <p:spPr bwMode="auto">
          <a:xfrm>
            <a:off x="2057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6" name="Rectangle 26"/>
          <p:cNvSpPr>
            <a:spLocks noChangeArrowheads="1"/>
          </p:cNvSpPr>
          <p:nvPr/>
        </p:nvSpPr>
        <p:spPr bwMode="auto">
          <a:xfrm>
            <a:off x="2362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7" name="Rectangle 27"/>
          <p:cNvSpPr>
            <a:spLocks noChangeArrowheads="1"/>
          </p:cNvSpPr>
          <p:nvPr/>
        </p:nvSpPr>
        <p:spPr bwMode="auto">
          <a:xfrm>
            <a:off x="2971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8" name="Rectangle 28"/>
          <p:cNvSpPr>
            <a:spLocks noChangeArrowheads="1"/>
          </p:cNvSpPr>
          <p:nvPr/>
        </p:nvSpPr>
        <p:spPr bwMode="auto">
          <a:xfrm>
            <a:off x="32766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89" name="Rectangle 29"/>
          <p:cNvSpPr>
            <a:spLocks noChangeArrowheads="1"/>
          </p:cNvSpPr>
          <p:nvPr/>
        </p:nvSpPr>
        <p:spPr bwMode="auto">
          <a:xfrm>
            <a:off x="35814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0" name="Rectangle 30"/>
          <p:cNvSpPr>
            <a:spLocks noChangeArrowheads="1"/>
          </p:cNvSpPr>
          <p:nvPr/>
        </p:nvSpPr>
        <p:spPr bwMode="auto">
          <a:xfrm>
            <a:off x="38862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5" name="Rectangle 35"/>
          <p:cNvSpPr>
            <a:spLocks noChangeArrowheads="1"/>
          </p:cNvSpPr>
          <p:nvPr/>
        </p:nvSpPr>
        <p:spPr bwMode="auto">
          <a:xfrm>
            <a:off x="1447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6" name="Rectangle 36"/>
          <p:cNvSpPr>
            <a:spLocks noChangeArrowheads="1"/>
          </p:cNvSpPr>
          <p:nvPr/>
        </p:nvSpPr>
        <p:spPr bwMode="auto">
          <a:xfrm>
            <a:off x="1752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2057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8" name="Rectangle 38"/>
          <p:cNvSpPr>
            <a:spLocks noChangeArrowheads="1"/>
          </p:cNvSpPr>
          <p:nvPr/>
        </p:nvSpPr>
        <p:spPr bwMode="auto">
          <a:xfrm>
            <a:off x="23622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399" name="Rectangle 39"/>
          <p:cNvSpPr>
            <a:spLocks noChangeArrowheads="1"/>
          </p:cNvSpPr>
          <p:nvPr/>
        </p:nvSpPr>
        <p:spPr bwMode="auto">
          <a:xfrm>
            <a:off x="26670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0" name="Rectangle 40"/>
          <p:cNvSpPr>
            <a:spLocks noChangeArrowheads="1"/>
          </p:cNvSpPr>
          <p:nvPr/>
        </p:nvSpPr>
        <p:spPr bwMode="auto">
          <a:xfrm>
            <a:off x="29718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1" name="Rectangle 41"/>
          <p:cNvSpPr>
            <a:spLocks noChangeArrowheads="1"/>
          </p:cNvSpPr>
          <p:nvPr/>
        </p:nvSpPr>
        <p:spPr bwMode="auto">
          <a:xfrm>
            <a:off x="32766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02" name="Rectangle 42"/>
          <p:cNvSpPr>
            <a:spLocks noChangeArrowheads="1"/>
          </p:cNvSpPr>
          <p:nvPr/>
        </p:nvSpPr>
        <p:spPr bwMode="auto">
          <a:xfrm>
            <a:off x="3581400" y="3063008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5428" name="Text Box 68"/>
          <p:cNvSpPr txBox="1">
            <a:spLocks noChangeArrowheads="1"/>
          </p:cNvSpPr>
          <p:nvPr/>
        </p:nvSpPr>
        <p:spPr bwMode="auto">
          <a:xfrm>
            <a:off x="762000" y="1949450"/>
            <a:ext cx="390148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16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762000" y="2496632"/>
            <a:ext cx="66105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32-48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" y="3048000"/>
            <a:ext cx="717674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64–</a:t>
            </a: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inf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15433" name="Line 73"/>
          <p:cNvSpPr>
            <a:spLocks noChangeShapeType="1"/>
          </p:cNvSpPr>
          <p:nvPr/>
        </p:nvSpPr>
        <p:spPr bwMode="auto">
          <a:xfrm>
            <a:off x="2057400" y="211354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5448" name="Rectangle 88"/>
          <p:cNvSpPr>
            <a:spLocks noChangeArrowheads="1"/>
          </p:cNvSpPr>
          <p:nvPr/>
        </p:nvSpPr>
        <p:spPr bwMode="auto">
          <a:xfrm>
            <a:off x="457200" y="5410200"/>
            <a:ext cx="8534400" cy="12954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360" tIns="44280" rIns="90360" bIns="44280"/>
          <a:lstStyle/>
          <a:p>
            <a:pPr marL="742950" lvl="1" indent="-246063" eaLnBrk="1" hangingPunct="1">
              <a:lnSpc>
                <a:spcPct val="100000"/>
              </a:lnSpc>
              <a:spcBef>
                <a:spcPts val="625"/>
              </a:spcBef>
              <a:buClr>
                <a:srgbClr val="660033"/>
              </a:buClr>
              <a:buSzPct val="75000"/>
              <a:buFont typeface="Wingdings" charset="2"/>
              <a:buNone/>
              <a:tabLst>
                <a:tab pos="742950" algn="l"/>
                <a:tab pos="1657350" algn="l"/>
                <a:tab pos="2571750" algn="l"/>
                <a:tab pos="3486150" algn="l"/>
                <a:tab pos="4400550" algn="l"/>
                <a:tab pos="5314950" algn="l"/>
                <a:tab pos="6229350" algn="l"/>
                <a:tab pos="7143750" algn="l"/>
                <a:tab pos="8058150" algn="l"/>
                <a:tab pos="8972550" algn="l"/>
                <a:tab pos="9886950" algn="l"/>
                <a:tab pos="10801350" algn="l"/>
              </a:tabLst>
            </a:pPr>
            <a:endParaRPr lang="en-GB" sz="2000" dirty="0">
              <a:solidFill>
                <a:srgbClr val="000066"/>
              </a:solidFill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90" name="Line 73">
            <a:extLst>
              <a:ext uri="{FF2B5EF4-FFF2-40B4-BE49-F238E27FC236}">
                <a16:creationId xmlns:a16="http://schemas.microsoft.com/office/drawing/2014/main" id="{FAEDB9E4-B517-804A-9957-FF8BB1F88E92}"/>
              </a:ext>
            </a:extLst>
          </p:cNvPr>
          <p:cNvSpPr>
            <a:spLocks noChangeShapeType="1"/>
          </p:cNvSpPr>
          <p:nvPr/>
        </p:nvSpPr>
        <p:spPr bwMode="auto">
          <a:xfrm>
            <a:off x="2971800" y="2103871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1" name="Line 73">
            <a:extLst>
              <a:ext uri="{FF2B5EF4-FFF2-40B4-BE49-F238E27FC236}">
                <a16:creationId xmlns:a16="http://schemas.microsoft.com/office/drawing/2014/main" id="{96664BBA-00C9-EE4E-ABAE-CCFF5C1F5FF2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2094202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2" name="Line 73">
            <a:extLst>
              <a:ext uri="{FF2B5EF4-FFF2-40B4-BE49-F238E27FC236}">
                <a16:creationId xmlns:a16="http://schemas.microsoft.com/office/drawing/2014/main" id="{1D303E60-79D9-A744-AC05-E0C9C0A12E91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084533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3" name="Line 73">
            <a:extLst>
              <a:ext uri="{FF2B5EF4-FFF2-40B4-BE49-F238E27FC236}">
                <a16:creationId xmlns:a16="http://schemas.microsoft.com/office/drawing/2014/main" id="{58B6F018-8406-2045-AFB9-8B572EF4C4E2}"/>
              </a:ext>
            </a:extLst>
          </p:cNvPr>
          <p:cNvSpPr>
            <a:spLocks noChangeShapeType="1"/>
          </p:cNvSpPr>
          <p:nvPr/>
        </p:nvSpPr>
        <p:spPr bwMode="auto">
          <a:xfrm>
            <a:off x="2667000" y="2639437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4" name="Line 73">
            <a:extLst>
              <a:ext uri="{FF2B5EF4-FFF2-40B4-BE49-F238E27FC236}">
                <a16:creationId xmlns:a16="http://schemas.microsoft.com/office/drawing/2014/main" id="{1B40C92C-1302-6E4B-B868-4C1D7B426D28}"/>
              </a:ext>
            </a:extLst>
          </p:cNvPr>
          <p:cNvSpPr>
            <a:spLocks noChangeShapeType="1"/>
          </p:cNvSpPr>
          <p:nvPr/>
        </p:nvSpPr>
        <p:spPr bwMode="auto">
          <a:xfrm>
            <a:off x="4800600" y="2651560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95" name="Rectangle 30">
            <a:extLst>
              <a:ext uri="{FF2B5EF4-FFF2-40B4-BE49-F238E27FC236}">
                <a16:creationId xmlns:a16="http://schemas.microsoft.com/office/drawing/2014/main" id="{59E5CB06-EF03-9D4F-8D97-E6ED6DA03A0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910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6" name="Rectangle 30">
            <a:extLst>
              <a:ext uri="{FF2B5EF4-FFF2-40B4-BE49-F238E27FC236}">
                <a16:creationId xmlns:a16="http://schemas.microsoft.com/office/drawing/2014/main" id="{A9153B07-04AF-0B40-86EE-EE618173EE4D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5800" y="2494540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7" name="Rectangle 23">
            <a:extLst>
              <a:ext uri="{FF2B5EF4-FFF2-40B4-BE49-F238E27FC236}">
                <a16:creationId xmlns:a16="http://schemas.microsoft.com/office/drawing/2014/main" id="{747E1DC1-DBD4-754A-8F92-0EE96D503F2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054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8" name="Rectangle 24">
            <a:extLst>
              <a:ext uri="{FF2B5EF4-FFF2-40B4-BE49-F238E27FC236}">
                <a16:creationId xmlns:a16="http://schemas.microsoft.com/office/drawing/2014/main" id="{396026B9-BE23-B944-9884-E9EDCA29ED8C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102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99" name="Rectangle 25">
            <a:extLst>
              <a:ext uri="{FF2B5EF4-FFF2-40B4-BE49-F238E27FC236}">
                <a16:creationId xmlns:a16="http://schemas.microsoft.com/office/drawing/2014/main" id="{F137678E-A405-054B-8F27-5395BF2BD34B}"/>
              </a:ext>
            </a:extLst>
          </p:cNvPr>
          <p:cNvSpPr>
            <a:spLocks noChangeArrowheads="1"/>
          </p:cNvSpPr>
          <p:nvPr/>
        </p:nvSpPr>
        <p:spPr bwMode="auto">
          <a:xfrm>
            <a:off x="57150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0" name="Rectangle 26">
            <a:extLst>
              <a:ext uri="{FF2B5EF4-FFF2-40B4-BE49-F238E27FC236}">
                <a16:creationId xmlns:a16="http://schemas.microsoft.com/office/drawing/2014/main" id="{57D0960A-F89C-704E-BE8A-420C00A6509F}"/>
              </a:ext>
            </a:extLst>
          </p:cNvPr>
          <p:cNvSpPr>
            <a:spLocks noChangeArrowheads="1"/>
          </p:cNvSpPr>
          <p:nvPr/>
        </p:nvSpPr>
        <p:spPr bwMode="auto">
          <a:xfrm>
            <a:off x="6019800" y="2493782"/>
            <a:ext cx="3048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1905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1" name="Line 73">
            <a:extLst>
              <a:ext uri="{FF2B5EF4-FFF2-40B4-BE49-F238E27FC236}">
                <a16:creationId xmlns:a16="http://schemas.microsoft.com/office/drawing/2014/main" id="{ACC07793-DA17-2B4A-B4E8-BBB84CD27470}"/>
              </a:ext>
            </a:extLst>
          </p:cNvPr>
          <p:cNvSpPr>
            <a:spLocks noChangeShapeType="1"/>
          </p:cNvSpPr>
          <p:nvPr/>
        </p:nvSpPr>
        <p:spPr bwMode="auto">
          <a:xfrm>
            <a:off x="6324600" y="2637129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102" name="Line 73">
            <a:extLst>
              <a:ext uri="{FF2B5EF4-FFF2-40B4-BE49-F238E27FC236}">
                <a16:creationId xmlns:a16="http://schemas.microsoft.com/office/drawing/2014/main" id="{DCC20C0B-1B79-EB40-8AAA-66D1B645F403}"/>
              </a:ext>
            </a:extLst>
          </p:cNvPr>
          <p:cNvSpPr>
            <a:spLocks noChangeShapeType="1"/>
          </p:cNvSpPr>
          <p:nvPr/>
        </p:nvSpPr>
        <p:spPr bwMode="auto">
          <a:xfrm>
            <a:off x="3886200" y="3215408"/>
            <a:ext cx="304800" cy="0"/>
          </a:xfrm>
          <a:prstGeom prst="line">
            <a:avLst/>
          </a:prstGeom>
          <a:noFill/>
          <a:ln w="1905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Seglist Allocator</a:t>
            </a:r>
          </a:p>
        </p:txBody>
      </p:sp>
      <p:sp>
        <p:nvSpPr>
          <p:cNvPr id="1638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37021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Given an array of free lists, each one for some size class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allocate a block of size </a:t>
            </a:r>
            <a:r>
              <a:rPr lang="en-GB" i="1" dirty="0"/>
              <a:t>n</a:t>
            </a:r>
            <a:r>
              <a:rPr lang="en-GB" dirty="0"/>
              <a:t>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Search appropriate free list for block of size </a:t>
            </a:r>
            <a:r>
              <a:rPr lang="en-GB" i="1" dirty="0"/>
              <a:t>m &gt; n </a:t>
            </a:r>
            <a:r>
              <a:rPr lang="en-GB" dirty="0"/>
              <a:t>(i.e., first fit)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an appropriate block is found: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Split block and place fragment on appropriate list </a:t>
            </a:r>
          </a:p>
          <a:p>
            <a:pPr lvl="2">
              <a:lnSpc>
                <a:spcPct val="9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found, try next larger class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Repeat until block is found</a:t>
            </a:r>
          </a:p>
          <a:p>
            <a:pPr lvl="1">
              <a:lnSpc>
                <a:spcPct val="9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If no block is found: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Request additional heap memory from OS (using </a:t>
            </a:r>
            <a:r>
              <a:rPr lang="en-GB" b="1" dirty="0" err="1">
                <a:latin typeface="Courier New" pitchFamily="49" charset="0"/>
              </a:rPr>
              <a:t>sbrk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dirty="0"/>
              <a:t>)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block of </a:t>
            </a:r>
            <a:r>
              <a:rPr lang="en-GB" i="1" dirty="0"/>
              <a:t>n</a:t>
            </a:r>
            <a:r>
              <a:rPr lang="en-GB" dirty="0"/>
              <a:t> bytes from this new memory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Place remainder as a single free block in appropriate size class.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Review: Dynamic Memory Allocation	</a:t>
            </a:r>
          </a:p>
        </p:txBody>
      </p:sp>
      <p:sp>
        <p:nvSpPr>
          <p:cNvPr id="28" name="Content Placeholder 27"/>
          <p:cNvSpPr>
            <a:spLocks noGrp="1"/>
          </p:cNvSpPr>
          <p:nvPr>
            <p:ph idx="1"/>
          </p:nvPr>
        </p:nvSpPr>
        <p:spPr>
          <a:xfrm>
            <a:off x="280875" y="2940909"/>
            <a:ext cx="4093996" cy="3815473"/>
          </a:xfrm>
        </p:spPr>
        <p:txBody>
          <a:bodyPr/>
          <a:lstStyle/>
          <a:p>
            <a:r>
              <a:rPr lang="en-US" dirty="0"/>
              <a:t>Programmers use </a:t>
            </a:r>
            <a:r>
              <a:rPr lang="en-US" i="1" dirty="0">
                <a:solidFill>
                  <a:srgbClr val="990000"/>
                </a:solidFill>
              </a:rPr>
              <a:t>dynamic memory allocators </a:t>
            </a:r>
            <a:r>
              <a:rPr lang="en-US" dirty="0"/>
              <a:t>(such as </a:t>
            </a:r>
            <a:r>
              <a:rPr lang="en-US" dirty="0">
                <a:latin typeface="Courier New"/>
                <a:cs typeface="Courier New"/>
              </a:rPr>
              <a:t>malloc</a:t>
            </a:r>
            <a:r>
              <a:rPr lang="en-US" dirty="0"/>
              <a:t>) to acquire virtual memory (VM) at runtime</a:t>
            </a:r>
          </a:p>
          <a:p>
            <a:pPr lvl="1"/>
            <a:r>
              <a:rPr lang="en-US" dirty="0"/>
              <a:t>For data structures whose size is only known at runtime</a:t>
            </a:r>
          </a:p>
          <a:p>
            <a:r>
              <a:rPr lang="en-US" dirty="0"/>
              <a:t>Dynamic memory allocators manage an area of process VM known as the </a:t>
            </a:r>
            <a:r>
              <a:rPr lang="en-US" i="1" dirty="0">
                <a:solidFill>
                  <a:srgbClr val="990000"/>
                </a:solidFill>
              </a:rPr>
              <a:t>heap</a:t>
            </a:r>
            <a:r>
              <a:rPr lang="en-US" dirty="0"/>
              <a:t> 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3959F402-DA8D-4BA1-8DCC-12F3B2AF8AE4}"/>
              </a:ext>
            </a:extLst>
          </p:cNvPr>
          <p:cNvGrpSpPr/>
          <p:nvPr/>
        </p:nvGrpSpPr>
        <p:grpSpPr>
          <a:xfrm>
            <a:off x="701418" y="1362074"/>
            <a:ext cx="3505200" cy="1371600"/>
            <a:chOff x="4189412" y="1362075"/>
            <a:chExt cx="3505200" cy="1371600"/>
          </a:xfrm>
        </p:grpSpPr>
        <p:sp>
          <p:nvSpPr>
            <p:cNvPr id="29" name="Rectangle 4"/>
            <p:cNvSpPr>
              <a:spLocks noChangeArrowheads="1"/>
            </p:cNvSpPr>
            <p:nvPr/>
          </p:nvSpPr>
          <p:spPr bwMode="auto">
            <a:xfrm>
              <a:off x="4189412" y="13620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Application</a:t>
              </a:r>
            </a:p>
          </p:txBody>
        </p:sp>
        <p:sp>
          <p:nvSpPr>
            <p:cNvPr id="30" name="Rectangle 5"/>
            <p:cNvSpPr>
              <a:spLocks noChangeArrowheads="1"/>
            </p:cNvSpPr>
            <p:nvPr/>
          </p:nvSpPr>
          <p:spPr bwMode="auto">
            <a:xfrm>
              <a:off x="4189412" y="1819275"/>
              <a:ext cx="3505200" cy="457200"/>
            </a:xfrm>
            <a:prstGeom prst="rect">
              <a:avLst/>
            </a:prstGeom>
            <a:solidFill>
              <a:srgbClr val="F6F5BD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>
                  <a:latin typeface="+mn-lt"/>
                </a:rPr>
                <a:t>Dynamic Memory Allocator</a:t>
              </a:r>
            </a:p>
          </p:txBody>
        </p:sp>
        <p:sp>
          <p:nvSpPr>
            <p:cNvPr id="31" name="Rectangle 6"/>
            <p:cNvSpPr>
              <a:spLocks noChangeArrowheads="1"/>
            </p:cNvSpPr>
            <p:nvPr/>
          </p:nvSpPr>
          <p:spPr bwMode="auto">
            <a:xfrm>
              <a:off x="4189412" y="2276475"/>
              <a:ext cx="3505200" cy="457200"/>
            </a:xfrm>
            <a:prstGeom prst="rect">
              <a:avLst/>
            </a:prstGeom>
            <a:solidFill>
              <a:schemeClr val="bg1"/>
            </a:solidFill>
            <a:ln w="254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pPr algn="ctr">
                <a:lnSpc>
                  <a:spcPct val="100000"/>
                </a:lnSpc>
              </a:pPr>
              <a:r>
                <a:rPr lang="en-US" sz="2000" dirty="0">
                  <a:latin typeface="+mn-lt"/>
                </a:rPr>
                <a:t>Heap</a:t>
              </a:r>
            </a:p>
          </p:txBody>
        </p:sp>
      </p:grpSp>
      <p:grpSp>
        <p:nvGrpSpPr>
          <p:cNvPr id="3" name="Group 2">
            <a:extLst>
              <a:ext uri="{FF2B5EF4-FFF2-40B4-BE49-F238E27FC236}">
                <a16:creationId xmlns:a16="http://schemas.microsoft.com/office/drawing/2014/main" id="{46547B32-6206-4367-B7C8-5DDEB992958D}"/>
              </a:ext>
            </a:extLst>
          </p:cNvPr>
          <p:cNvGrpSpPr/>
          <p:nvPr/>
        </p:nvGrpSpPr>
        <p:grpSpPr>
          <a:xfrm>
            <a:off x="3985528" y="1057491"/>
            <a:ext cx="5172476" cy="5876709"/>
            <a:chOff x="3985528" y="1057491"/>
            <a:chExt cx="5172476" cy="5876709"/>
          </a:xfrm>
        </p:grpSpPr>
        <p:sp>
          <p:nvSpPr>
            <p:cNvPr id="48" name="Rectangle 14">
              <a:extLst>
                <a:ext uri="{FF2B5EF4-FFF2-40B4-BE49-F238E27FC236}">
                  <a16:creationId xmlns:a16="http://schemas.microsoft.com/office/drawing/2014/main" id="{3C6BC731-BCC7-4ECB-9878-B084C0C64404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328954"/>
              <a:ext cx="2789237" cy="487362"/>
            </a:xfrm>
            <a:prstGeom prst="rect">
              <a:avLst/>
            </a:prstGeom>
            <a:solidFill>
              <a:srgbClr val="F1C7C7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Kernel virtual memory</a:t>
              </a:r>
            </a:p>
          </p:txBody>
        </p:sp>
        <p:sp>
          <p:nvSpPr>
            <p:cNvPr id="49" name="Rectangle 15">
              <a:extLst>
                <a:ext uri="{FF2B5EF4-FFF2-40B4-BE49-F238E27FC236}">
                  <a16:creationId xmlns:a16="http://schemas.microsoft.com/office/drawing/2014/main" id="{71DF70EE-8BA3-40E2-AC0D-4E5BC103D37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030754"/>
              <a:ext cx="2789237" cy="669925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Memory-mapped region for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shared libraries</a:t>
              </a:r>
            </a:p>
          </p:txBody>
        </p:sp>
        <p:sp>
          <p:nvSpPr>
            <p:cNvPr id="50" name="Rectangle 16">
              <a:extLst>
                <a:ext uri="{FF2B5EF4-FFF2-40B4-BE49-F238E27FC236}">
                  <a16:creationId xmlns:a16="http://schemas.microsoft.com/office/drawing/2014/main" id="{4467A38E-A137-4ED9-A1C9-28C0DC7D7ED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3695916"/>
              <a:ext cx="2789237" cy="7239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2" name="Rectangle 18">
              <a:extLst>
                <a:ext uri="{FF2B5EF4-FFF2-40B4-BE49-F238E27FC236}">
                  <a16:creationId xmlns:a16="http://schemas.microsoft.com/office/drawing/2014/main" id="{68B8D680-7A45-47D5-B75E-C44C19F6887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2121116"/>
              <a:ext cx="2789237" cy="906463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3" name="Line 19">
              <a:extLst>
                <a:ext uri="{FF2B5EF4-FFF2-40B4-BE49-F238E27FC236}">
                  <a16:creationId xmlns:a16="http://schemas.microsoft.com/office/drawing/2014/main" id="{DEE5B908-3B29-4F80-8A43-61B40520512C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4024529"/>
              <a:ext cx="1588" cy="3841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4" name="Rectangle 20">
              <a:extLst>
                <a:ext uri="{FF2B5EF4-FFF2-40B4-BE49-F238E27FC236}">
                  <a16:creationId xmlns:a16="http://schemas.microsoft.com/office/drawing/2014/main" id="{DC92565D-8865-4ED7-ABD4-8546053FB1D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1786154"/>
              <a:ext cx="2789237" cy="563562"/>
            </a:xfrm>
            <a:prstGeom prst="rect">
              <a:avLst/>
            </a:prstGeom>
            <a:solidFill>
              <a:srgbClr val="D5F1C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stack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at runtime)</a:t>
              </a:r>
            </a:p>
          </p:txBody>
        </p:sp>
        <p:sp>
          <p:nvSpPr>
            <p:cNvPr id="55" name="Line 21">
              <a:extLst>
                <a:ext uri="{FF2B5EF4-FFF2-40B4-BE49-F238E27FC236}">
                  <a16:creationId xmlns:a16="http://schemas.microsoft.com/office/drawing/2014/main" id="{489F7873-687C-4A92-B1E0-FFF5AB5646A6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6388782" y="2805329"/>
              <a:ext cx="1588" cy="2317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6" name="Line 22">
              <a:extLst>
                <a:ext uri="{FF2B5EF4-FFF2-40B4-BE49-F238E27FC236}">
                  <a16:creationId xmlns:a16="http://schemas.microsoft.com/office/drawing/2014/main" id="{7F85D09C-7BA7-4CEC-A02C-8D764B0990A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6388782" y="2349716"/>
              <a:ext cx="1588" cy="228600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57" name="Rectangle 23">
              <a:extLst>
                <a:ext uri="{FF2B5EF4-FFF2-40B4-BE49-F238E27FC236}">
                  <a16:creationId xmlns:a16="http://schemas.microsoft.com/office/drawing/2014/main" id="{D93691E9-1304-4426-A712-535E2AAEDAC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6379849"/>
              <a:ext cx="2789238" cy="396875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Unused</a:t>
              </a:r>
            </a:p>
          </p:txBody>
        </p:sp>
        <p:sp>
          <p:nvSpPr>
            <p:cNvPr id="58" name="Text Box 24">
              <a:extLst>
                <a:ext uri="{FF2B5EF4-FFF2-40B4-BE49-F238E27FC236}">
                  <a16:creationId xmlns:a16="http://schemas.microsoft.com/office/drawing/2014/main" id="{69070789-7074-4E29-9825-CA471704523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733026" y="6598401"/>
              <a:ext cx="285954" cy="335799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0</a:t>
              </a:r>
            </a:p>
          </p:txBody>
        </p:sp>
        <p:sp>
          <p:nvSpPr>
            <p:cNvPr id="59" name="Text Box 25">
              <a:extLst>
                <a:ext uri="{FF2B5EF4-FFF2-40B4-BE49-F238E27FC236}">
                  <a16:creationId xmlns:a16="http://schemas.microsoft.com/office/drawing/2014/main" id="{3A65B827-6A3C-4488-88A6-40D81BD3915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146053" y="2175091"/>
              <a:ext cx="869831" cy="808556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%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rsp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(stack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pointer)</a:t>
              </a:r>
            </a:p>
          </p:txBody>
        </p:sp>
        <p:sp>
          <p:nvSpPr>
            <p:cNvPr id="60" name="Line 26">
              <a:extLst>
                <a:ext uri="{FF2B5EF4-FFF2-40B4-BE49-F238E27FC236}">
                  <a16:creationId xmlns:a16="http://schemas.microsoft.com/office/drawing/2014/main" id="{0DE4F69E-885B-4E2B-A696-A98D610F5537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39666" y="2346541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1" name="Text Box 27">
              <a:extLst>
                <a:ext uri="{FF2B5EF4-FFF2-40B4-BE49-F238E27FC236}">
                  <a16:creationId xmlns:a16="http://schemas.microsoft.com/office/drawing/2014/main" id="{3095C856-5C32-4095-A5F8-54ECCE767088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008032" y="1057491"/>
              <a:ext cx="1149972" cy="818367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Memory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invisible to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user code</a:t>
              </a:r>
            </a:p>
          </p:txBody>
        </p:sp>
        <p:sp>
          <p:nvSpPr>
            <p:cNvPr id="62" name="Line 28">
              <a:extLst>
                <a:ext uri="{FF2B5EF4-FFF2-40B4-BE49-F238E27FC236}">
                  <a16:creationId xmlns:a16="http://schemas.microsoft.com/office/drawing/2014/main" id="{9974C533-5AC4-4A28-AA60-8A8181E18B43}"/>
                </a:ext>
              </a:extLst>
            </p:cNvPr>
            <p:cNvSpPr>
              <a:spLocks noChangeShapeType="1"/>
            </p:cNvSpPr>
            <p:nvPr/>
          </p:nvSpPr>
          <p:spPr bwMode="auto">
            <a:xfrm flipV="1">
              <a:off x="7855632" y="1324459"/>
              <a:ext cx="1588" cy="460375"/>
            </a:xfrm>
            <a:prstGeom prst="line">
              <a:avLst/>
            </a:prstGeom>
            <a:noFill/>
            <a:ln w="3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3" name="Text Box 29">
              <a:extLst>
                <a:ext uri="{FF2B5EF4-FFF2-40B4-BE49-F238E27FC236}">
                  <a16:creationId xmlns:a16="http://schemas.microsoft.com/office/drawing/2014/main" id="{F5216458-C0DC-4DA7-9E11-D6122C2BEEB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8200120" y="4240429"/>
              <a:ext cx="552052" cy="325988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>
                  <a:latin typeface="Courier New" pitchFamily="49" charset="0"/>
                  <a:ea typeface="msgothic" charset="0"/>
                  <a:cs typeface="msgothic" charset="0"/>
                </a:rPr>
                <a:t>brk</a:t>
              </a:r>
            </a:p>
          </p:txBody>
        </p:sp>
        <p:sp>
          <p:nvSpPr>
            <p:cNvPr id="64" name="Line 30">
              <a:extLst>
                <a:ext uri="{FF2B5EF4-FFF2-40B4-BE49-F238E27FC236}">
                  <a16:creationId xmlns:a16="http://schemas.microsoft.com/office/drawing/2014/main" id="{0D03DCEE-4D5D-474D-B273-F51B91F9B2BE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7815945" y="4407116"/>
              <a:ext cx="384175" cy="1588"/>
            </a:xfrm>
            <a:prstGeom prst="line">
              <a:avLst/>
            </a:prstGeom>
            <a:noFill/>
            <a:ln w="3240">
              <a:solidFill>
                <a:srgbClr val="000066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65" name="Text Box 32">
              <a:extLst>
                <a:ext uri="{FF2B5EF4-FFF2-40B4-BE49-F238E27FC236}">
                  <a16:creationId xmlns:a16="http://schemas.microsoft.com/office/drawing/2014/main" id="{A9EA6A47-1273-4984-91DA-0AD78F8ECFA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3985528" y="6256343"/>
              <a:ext cx="1043672" cy="29918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400" b="1" dirty="0">
                  <a:latin typeface="Courier New" pitchFamily="49" charset="0"/>
                  <a:ea typeface="msgothic" charset="0"/>
                  <a:cs typeface="msgothic" charset="0"/>
                </a:rPr>
                <a:t>0x400000</a:t>
              </a:r>
            </a:p>
          </p:txBody>
        </p:sp>
        <p:sp>
          <p:nvSpPr>
            <p:cNvPr id="66" name="Rectangle 34">
              <a:extLst>
                <a:ext uri="{FF2B5EF4-FFF2-40B4-BE49-F238E27FC236}">
                  <a16:creationId xmlns:a16="http://schemas.microsoft.com/office/drawing/2014/main" id="{A34C9A30-356D-41C0-A8B6-38A25A8CB6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084449"/>
              <a:ext cx="2789238" cy="669925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Read/write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bss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7" name="Rectangle 35">
              <a:extLst>
                <a:ext uri="{FF2B5EF4-FFF2-40B4-BE49-F238E27FC236}">
                  <a16:creationId xmlns:a16="http://schemas.microsoft.com/office/drawing/2014/main" id="{F6E1B079-3169-48E3-B21E-9B83D7C1D17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1" y="5709924"/>
              <a:ext cx="2789238" cy="669925"/>
            </a:xfrm>
            <a:prstGeom prst="rect">
              <a:avLst/>
            </a:prstGeom>
            <a:solidFill>
              <a:srgbClr val="F6F5BD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Read-only segment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.init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.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text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, </a:t>
              </a:r>
              <a:r>
                <a:rPr lang="en-GB" sz="1600" b="1" dirty="0">
                  <a:latin typeface="Courier New" pitchFamily="49" charset="0"/>
                  <a:ea typeface="msgothic" charset="0"/>
                  <a:cs typeface="msgothic" charset="0"/>
                </a:rPr>
                <a:t>.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rodata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  <p:sp>
          <p:nvSpPr>
            <p:cNvPr id="68" name="AutoShape 36">
              <a:extLst>
                <a:ext uri="{FF2B5EF4-FFF2-40B4-BE49-F238E27FC236}">
                  <a16:creationId xmlns:a16="http://schemas.microsoft.com/office/drawing/2014/main" id="{A5118769-711D-4D83-971A-3B3ED1712A8F}"/>
                </a:ext>
              </a:extLst>
            </p:cNvPr>
            <p:cNvSpPr>
              <a:spLocks/>
            </p:cNvSpPr>
            <p:nvPr/>
          </p:nvSpPr>
          <p:spPr bwMode="auto">
            <a:xfrm>
              <a:off x="7836582" y="5092916"/>
              <a:ext cx="76200" cy="1295400"/>
            </a:xfrm>
            <a:prstGeom prst="rightBrace">
              <a:avLst>
                <a:gd name="adj1" fmla="val 141667"/>
                <a:gd name="adj2" fmla="val 50000"/>
              </a:avLst>
            </a:prstGeom>
            <a:noFill/>
            <a:ln w="1260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9" name="Text Box 37">
              <a:extLst>
                <a:ext uri="{FF2B5EF4-FFF2-40B4-BE49-F238E27FC236}">
                  <a16:creationId xmlns:a16="http://schemas.microsoft.com/office/drawing/2014/main" id="{BDD0E81B-FCD2-476D-9F94-60248BFF36B6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88982" y="5077041"/>
              <a:ext cx="1149459" cy="13009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Loaded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from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the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executable </a:t>
              </a:r>
            </a:p>
            <a:p>
              <a:pPr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file</a:t>
              </a:r>
            </a:p>
          </p:txBody>
        </p:sp>
        <p:sp>
          <p:nvSpPr>
            <p:cNvPr id="51" name="Rectangle 17">
              <a:extLst>
                <a:ext uri="{FF2B5EF4-FFF2-40B4-BE49-F238E27FC236}">
                  <a16:creationId xmlns:a16="http://schemas.microsoft.com/office/drawing/2014/main" id="{8D2750E6-4CB4-4B36-B725-F6B8B2E9CDE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998662" y="4417699"/>
              <a:ext cx="2789237" cy="669925"/>
            </a:xfrm>
            <a:prstGeom prst="rect">
              <a:avLst/>
            </a:prstGeom>
            <a:solidFill>
              <a:srgbClr val="D5F1CF"/>
            </a:solidFill>
            <a:ln w="38100">
              <a:solidFill>
                <a:srgbClr val="FF0000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Run-time heap</a:t>
              </a:r>
            </a:p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(created by </a:t>
              </a:r>
              <a:r>
                <a:rPr lang="en-GB" sz="1600" b="1" dirty="0" err="1">
                  <a:latin typeface="Courier New" pitchFamily="49" charset="0"/>
                  <a:ea typeface="msgothic" charset="0"/>
                  <a:cs typeface="msgothic" charset="0"/>
                </a:rPr>
                <a:t>malloc</a:t>
              </a: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97001788"/>
      </p:ext>
    </p:extLst>
  </p:cSld>
  <p:clrMapOvr>
    <a:masterClrMapping/>
  </p:clrMapOvr>
  <p:transition spd="med"/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 err="1"/>
              <a:t>Seglist</a:t>
            </a:r>
            <a:r>
              <a:rPr lang="en-GB" dirty="0"/>
              <a:t> Allocator (cont.)</a:t>
            </a:r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5189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free a block: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Coalesce and place on appropriate list </a:t>
            </a:r>
          </a:p>
          <a:p>
            <a:pPr lvl="1">
              <a:lnSpc>
                <a:spcPct val="100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Advantages of </a:t>
            </a:r>
            <a:r>
              <a:rPr lang="en-GB" dirty="0" err="1"/>
              <a:t>seglist</a:t>
            </a:r>
            <a:r>
              <a:rPr lang="en-GB" dirty="0"/>
              <a:t> allocators vs. non-</a:t>
            </a:r>
            <a:r>
              <a:rPr lang="en-GB" dirty="0" err="1"/>
              <a:t>seglist</a:t>
            </a:r>
            <a:r>
              <a:rPr lang="en-GB" dirty="0"/>
              <a:t> allocators (both with first-fit)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Higher throughput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 log time for power-of-two size classes vs. linear time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Better memory utilization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First-fit search of segregated free list approximates a best-fit search of entire heap.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Extreme case: Giving each block its own size class is equivalent to best-fit.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30200" y="304800"/>
            <a:ext cx="7899400" cy="1096963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More Info on Allocators</a:t>
            </a:r>
          </a:p>
        </p:txBody>
      </p:sp>
      <p:sp>
        <p:nvSpPr>
          <p:cNvPr id="184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7192" y="1447800"/>
            <a:ext cx="8535987" cy="4876800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D. Knuth, </a:t>
            </a:r>
            <a:r>
              <a:rPr lang="en-GB" i="1" dirty="0"/>
              <a:t>The Art of Computer Programming, </a:t>
            </a:r>
            <a:r>
              <a:rPr lang="en-GB" dirty="0" err="1"/>
              <a:t>vol</a:t>
            </a:r>
            <a:r>
              <a:rPr lang="en-GB" dirty="0"/>
              <a:t> 1, 3</a:t>
            </a:r>
            <a:r>
              <a:rPr lang="en-GB" baseline="30000" dirty="0"/>
              <a:t>rd</a:t>
            </a:r>
            <a:r>
              <a:rPr lang="en-GB" dirty="0"/>
              <a:t> edition, Addison Wesley, 1997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reference on dynamic storage allocation</a:t>
            </a:r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Wilson et al, “</a:t>
            </a:r>
            <a:r>
              <a:rPr lang="en-GB" i="1" dirty="0"/>
              <a:t>Dynamic Storage Allocation: A Survey and Critical Review</a:t>
            </a:r>
            <a:r>
              <a:rPr lang="en-GB" dirty="0"/>
              <a:t>”, Proc. 1995 Int’l Workshop on Memory Management, Kinross, Scotland, Sept, 1995.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Comprehensive survey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Available from CS:APP student site (csapp.cs.cmu.edu)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Quiz Time!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9C05B1-8F6D-754C-9547-33FED72A010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Check out:</a:t>
            </a:r>
          </a:p>
          <a:p>
            <a:endParaRPr lang="en-US" dirty="0"/>
          </a:p>
          <a:p>
            <a:r>
              <a:rPr lang="en-US">
                <a:hlinkClick r:id="rId3"/>
              </a:rPr>
              <a:t>https://canvas.cmu.edu/courses/28101/quizzes/77022</a:t>
            </a:r>
            <a:r>
              <a:rPr lang="en-US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48095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solidFill>
                  <a:srgbClr val="7F7F7F"/>
                </a:solidFill>
              </a:rPr>
              <a:t>Explicit free lists</a:t>
            </a:r>
            <a:r>
              <a:rPr lang="en-US" dirty="0"/>
              <a:t>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rgbClr val="000000"/>
                </a:solidFill>
              </a:rPr>
              <a:t>Memory-related perils and pitfalls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6286" y="493713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Memory-Related Perils and Pitfalls</a:t>
            </a:r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Dereferencing bad pointers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Reading uninitialized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Overwriting memory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nonexistent variables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Freeing blocks multiple times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Referencing freed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Failing to free blocks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2746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Dereferencing Bad Pointers</a:t>
            </a:r>
          </a:p>
        </p:txBody>
      </p:sp>
      <p:sp>
        <p:nvSpPr>
          <p:cNvPr id="286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905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classic </a:t>
            </a:r>
            <a:r>
              <a:rPr lang="en-GB" dirty="0" err="1">
                <a:latin typeface="Courier New" pitchFamily="49" charset="0"/>
              </a:rPr>
              <a:t>scanf</a:t>
            </a:r>
            <a:r>
              <a:rPr lang="en-GB" dirty="0"/>
              <a:t> bug</a:t>
            </a:r>
          </a:p>
        </p:txBody>
      </p:sp>
      <p:sp>
        <p:nvSpPr>
          <p:cNvPr id="28675" name="Text Box 3"/>
          <p:cNvSpPr txBox="1">
            <a:spLocks noChangeArrowheads="1"/>
          </p:cNvSpPr>
          <p:nvPr/>
        </p:nvSpPr>
        <p:spPr bwMode="auto">
          <a:xfrm>
            <a:off x="762000" y="1948003"/>
            <a:ext cx="2764146" cy="1694952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 err="1">
                <a:latin typeface="Courier New" pitchFamily="49" charset="0"/>
                <a:ea typeface="msgothic" charset="0"/>
                <a:cs typeface="msgothic" charset="0"/>
              </a:rPr>
              <a:t>scanf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ru-RU" sz="2000" dirty="0"/>
              <a:t>"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%d</a:t>
            </a:r>
            <a:r>
              <a:rPr lang="ru-RU" sz="2000" dirty="0"/>
              <a:t>"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b="1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b="1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</p:txBody>
      </p:sp>
    </p:spTree>
  </p:cSld>
  <p:clrMapOvr>
    <a:masterClrMapping/>
  </p:clrMapOvr>
  <p:transition spd="med"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3810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Reading Uninitialized Memory</a:t>
            </a:r>
          </a:p>
        </p:txBody>
      </p:sp>
      <p:sp>
        <p:nvSpPr>
          <p:cNvPr id="296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Assuming that heap data is initialized to zero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avoid by using </a:t>
            </a:r>
            <a:r>
              <a:rPr lang="en-GB" dirty="0" err="1">
                <a:latin typeface="Courier New"/>
                <a:cs typeface="Courier New"/>
              </a:rPr>
              <a:t>calloc</a:t>
            </a:r>
            <a:endParaRPr lang="en-GB" dirty="0">
              <a:latin typeface="Courier New"/>
              <a:cs typeface="Courier New"/>
            </a:endParaRPr>
          </a:p>
        </p:txBody>
      </p:sp>
      <p:sp>
        <p:nvSpPr>
          <p:cNvPr id="29699" name="Text Box 3"/>
          <p:cNvSpPr txBox="1">
            <a:spLocks noChangeArrowheads="1"/>
          </p:cNvSpPr>
          <p:nvPr/>
        </p:nvSpPr>
        <p:spPr bwMode="auto">
          <a:xfrm>
            <a:off x="809727" y="1930144"/>
            <a:ext cx="5413959" cy="3480056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return y =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Ax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matvec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**A,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*x) {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 *y 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j;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for (j=0; j&lt;N; j++)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+=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A[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][j]*x[j];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y;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95400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Allocating the (possibly) wrong sized object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you spot the bug?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812703" y="21336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**p;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(i=0; i&lt;N; i++)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p[i]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Off-by-</a:t>
            </a:r>
            <a:r>
              <a:rPr lang="en-GB"/>
              <a:t>one errors</a:t>
            </a:r>
            <a:endParaRPr lang="en-GB" dirty="0"/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838200" y="1981200"/>
            <a:ext cx="5106183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>
                <a:latin typeface="Courier New" pitchFamily="49" charset="0"/>
                <a:ea typeface="msgothic" charset="0"/>
                <a:cs typeface="msgothic" charset="0"/>
              </a:rPr>
              <a:t>char **p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&lt;=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N;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sp>
        <p:nvSpPr>
          <p:cNvPr id="5" name="Text Box 3"/>
          <p:cNvSpPr txBox="1">
            <a:spLocks noChangeArrowheads="1"/>
          </p:cNvSpPr>
          <p:nvPr/>
        </p:nvSpPr>
        <p:spPr bwMode="auto">
          <a:xfrm>
            <a:off x="838200" y="4572000"/>
            <a:ext cx="3567851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*p;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p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strlen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(s));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strcpy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p,s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Overwriting Memory</a:t>
            </a:r>
          </a:p>
        </p:txBody>
      </p:sp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20788"/>
            <a:ext cx="8307387" cy="44942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checking the max string size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Basis for classic buffer overflow attacks</a:t>
            </a:r>
          </a:p>
        </p:txBody>
      </p:sp>
      <p:sp>
        <p:nvSpPr>
          <p:cNvPr id="32771" name="Text Box 3"/>
          <p:cNvSpPr txBox="1">
            <a:spLocks noChangeArrowheads="1"/>
          </p:cNvSpPr>
          <p:nvPr/>
        </p:nvSpPr>
        <p:spPr bwMode="auto">
          <a:xfrm>
            <a:off x="821724" y="1871803"/>
            <a:ext cx="7106730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char s[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8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gets(s);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/* reads “123456789” from </a:t>
            </a:r>
            <a:r>
              <a:rPr lang="en-GB" sz="2000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stdin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*/ 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</p:txBody>
      </p:sp>
    </p:spTree>
  </p:cSld>
  <p:clrMapOvr>
    <a:masterClrMapping/>
  </p:clrMapOvr>
  <p:transition spd="med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1197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289925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(e.g.,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3" name="TextBox 42"/>
          <p:cNvSpPr txBox="1"/>
          <p:nvPr/>
        </p:nvSpPr>
        <p:spPr>
          <a:xfrm>
            <a:off x="7515332" y="1739897"/>
            <a:ext cx="1507207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to tag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each block as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allocated/free</a:t>
            </a:r>
          </a:p>
        </p:txBody>
      </p:sp>
      <p:sp>
        <p:nvSpPr>
          <p:cNvPr id="44" name="TextBox 43"/>
          <p:cNvSpPr txBox="1"/>
          <p:nvPr/>
        </p:nvSpPr>
        <p:spPr>
          <a:xfrm>
            <a:off x="7667893" y="3791634"/>
            <a:ext cx="13142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Need space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for pointers</a:t>
            </a:r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388210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11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Misunderstanding pointer arithmetic</a:t>
            </a:r>
          </a:p>
        </p:txBody>
      </p:sp>
      <p:sp>
        <p:nvSpPr>
          <p:cNvPr id="33795" name="Text Box 3"/>
          <p:cNvSpPr txBox="1">
            <a:spLocks noChangeArrowheads="1"/>
          </p:cNvSpPr>
          <p:nvPr/>
        </p:nvSpPr>
        <p:spPr bwMode="auto">
          <a:xfrm>
            <a:off x="823918" y="2018250"/>
            <a:ext cx="4798406" cy="22489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*search(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while (p &amp;&amp; *p !=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p += 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p;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What gets decremented?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(See next slide)</a:t>
            </a:r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auto">
          <a:xfrm>
            <a:off x="533400" y="1295400"/>
            <a:ext cx="6705600" cy="41148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25400" cap="flat" cmpd="sng" algn="ctr">
            <a:noFill/>
            <a:prstDash val="solid"/>
            <a:round/>
            <a:headEnd type="none" w="med" len="med"/>
            <a:tailEnd type="triangle" w="med" len="med"/>
          </a:ln>
          <a:effectLst/>
        </p:spPr>
        <p:txBody>
          <a:bodyPr vert="horz" wrap="squar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en-US" dirty="0">
              <a:latin typeface="Calibri" pitchFamily="34" charset="0"/>
            </a:endParaRPr>
          </a:p>
        </p:txBody>
      </p:sp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31799" y="341312"/>
            <a:ext cx="5080000" cy="573088"/>
          </a:xfrm>
        </p:spPr>
        <p:txBody>
          <a:bodyPr/>
          <a:lstStyle/>
          <a:p>
            <a:r>
              <a:rPr lang="en-US" dirty="0"/>
              <a:t>C operators</a:t>
            </a:r>
          </a:p>
        </p:txBody>
      </p:sp>
      <p:sp>
        <p:nvSpPr>
          <p:cNvPr id="354307" name="Text Box 3"/>
          <p:cNvSpPr txBox="1">
            <a:spLocks noChangeArrowheads="1"/>
          </p:cNvSpPr>
          <p:nvPr/>
        </p:nvSpPr>
        <p:spPr bwMode="auto">
          <a:xfrm>
            <a:off x="466619" y="962085"/>
            <a:ext cx="6924781" cy="452431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i="1" dirty="0">
                <a:solidFill>
                  <a:srgbClr val="C00000"/>
                </a:solidFill>
                <a:latin typeface="Calibri" pitchFamily="34" charset="0"/>
              </a:rPr>
              <a:t>Operators					Associativity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()  []  -&gt;</a:t>
            </a:r>
            <a:r>
              <a:rPr lang="en-US" sz="1800" dirty="0">
                <a:latin typeface="Courier New" pitchFamily="49" charset="0"/>
              </a:rPr>
              <a:t>  . ++ --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!  ~  ++ --  +  -  </a:t>
            </a:r>
            <a:r>
              <a:rPr lang="en-US" sz="1800" dirty="0">
                <a:solidFill>
                  <a:srgbClr val="C00000"/>
                </a:solidFill>
                <a:latin typeface="Courier New" pitchFamily="49" charset="0"/>
              </a:rPr>
              <a:t>*  &amp;</a:t>
            </a:r>
            <a:r>
              <a:rPr lang="en-US" sz="1800" dirty="0">
                <a:latin typeface="Courier New" pitchFamily="49" charset="0"/>
              </a:rPr>
              <a:t> (type) </a:t>
            </a:r>
            <a:r>
              <a:rPr lang="en-US" sz="1800" dirty="0" err="1">
                <a:latin typeface="Courier New" pitchFamily="49" charset="0"/>
              </a:rPr>
              <a:t>sizeof</a:t>
            </a:r>
            <a:r>
              <a:rPr lang="en-US" sz="1800" dirty="0">
                <a:latin typeface="Courier New" pitchFamily="49" charset="0"/>
              </a:rPr>
              <a:t>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*  /  %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+  -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&lt;&lt;  &gt;&gt;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&lt;  &lt;=  &gt;  &gt;=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==  !=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^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&amp;&amp;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||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?:				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= += -= *= /= %= &amp;= ^= != &lt;&lt;= &gt;&gt;=		</a:t>
            </a:r>
            <a:r>
              <a:rPr lang="en-US" sz="1800" b="0" dirty="0">
                <a:solidFill>
                  <a:srgbClr val="0070C0"/>
                </a:solidFill>
                <a:latin typeface="Calibri" pitchFamily="34" charset="0"/>
              </a:rPr>
              <a:t>right to left</a:t>
            </a:r>
          </a:p>
          <a:p>
            <a:pPr algn="l">
              <a:lnSpc>
                <a:spcPct val="100000"/>
              </a:lnSpc>
            </a:pPr>
            <a:r>
              <a:rPr lang="en-US" sz="1800" dirty="0">
                <a:latin typeface="Courier New" pitchFamily="49" charset="0"/>
              </a:rPr>
              <a:t>,						</a:t>
            </a:r>
            <a:r>
              <a:rPr lang="en-US" sz="1800" b="0" dirty="0">
                <a:latin typeface="Calibri" pitchFamily="34" charset="0"/>
              </a:rPr>
              <a:t>left to right</a:t>
            </a:r>
          </a:p>
        </p:txBody>
      </p:sp>
      <p:sp>
        <p:nvSpPr>
          <p:cNvPr id="35430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5638800"/>
            <a:ext cx="7162800" cy="1143000"/>
          </a:xfrm>
          <a:noFill/>
          <a:ln/>
        </p:spPr>
        <p:txBody>
          <a:bodyPr/>
          <a:lstStyle/>
          <a:p>
            <a:pPr marL="63500" indent="-238125"/>
            <a:r>
              <a:rPr lang="en-US" sz="2000" dirty="0"/>
              <a:t> </a:t>
            </a:r>
            <a:r>
              <a:rPr lang="en-US" sz="2000" dirty="0">
                <a:latin typeface="Courier New" pitchFamily="49" charset="0"/>
              </a:rPr>
              <a:t>-&gt;</a:t>
            </a:r>
            <a:r>
              <a:rPr lang="en-US" sz="2000" dirty="0"/>
              <a:t>, </a:t>
            </a:r>
            <a:r>
              <a:rPr lang="en-US" sz="2000" dirty="0">
                <a:latin typeface="Courier New"/>
                <a:cs typeface="Courier New"/>
              </a:rPr>
              <a:t>()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[]</a:t>
            </a:r>
            <a:r>
              <a:rPr lang="en-US" sz="2000" dirty="0"/>
              <a:t> have high precedence, with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and </a:t>
            </a:r>
            <a:r>
              <a:rPr lang="en-US" sz="2000" dirty="0">
                <a:latin typeface="Courier New"/>
                <a:cs typeface="Courier New"/>
              </a:rPr>
              <a:t>&amp;</a:t>
            </a:r>
            <a:r>
              <a:rPr lang="en-US" sz="2000" dirty="0"/>
              <a:t> just below</a:t>
            </a:r>
          </a:p>
          <a:p>
            <a:pPr marL="63500" indent="-238125"/>
            <a:r>
              <a:rPr lang="en-US" sz="2000" dirty="0"/>
              <a:t>Unary </a:t>
            </a:r>
            <a:r>
              <a:rPr lang="en-US" sz="2000" dirty="0">
                <a:latin typeface="Courier New"/>
                <a:cs typeface="Courier New"/>
              </a:rPr>
              <a:t>+</a:t>
            </a:r>
            <a:r>
              <a:rPr lang="en-US" sz="2000" dirty="0">
                <a:latin typeface="+mn-lt"/>
                <a:cs typeface="Courier New"/>
              </a:rPr>
              <a:t>,</a:t>
            </a:r>
            <a:r>
              <a:rPr lang="en-US" sz="2000" dirty="0">
                <a:latin typeface="Courier New"/>
                <a:cs typeface="Courier New"/>
              </a:rPr>
              <a:t> -</a:t>
            </a:r>
            <a:r>
              <a:rPr lang="en-US" sz="2000" dirty="0"/>
              <a:t>, and </a:t>
            </a:r>
            <a:r>
              <a:rPr lang="en-US" sz="2000" dirty="0">
                <a:latin typeface="Courier New"/>
                <a:cs typeface="Courier New"/>
              </a:rPr>
              <a:t>*</a:t>
            </a:r>
            <a:r>
              <a:rPr lang="en-US" sz="2000" dirty="0"/>
              <a:t> have higher precedence than binary forms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791200" y="6473551"/>
            <a:ext cx="309047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page 53, updated</a:t>
            </a:r>
          </a:p>
        </p:txBody>
      </p:sp>
      <p:grpSp>
        <p:nvGrpSpPr>
          <p:cNvPr id="13" name="Group 12"/>
          <p:cNvGrpSpPr/>
          <p:nvPr/>
        </p:nvGrpSpPr>
        <p:grpSpPr>
          <a:xfrm>
            <a:off x="457200" y="808196"/>
            <a:ext cx="3742486" cy="1784092"/>
            <a:chOff x="457200" y="808196"/>
            <a:chExt cx="3742486" cy="1784092"/>
          </a:xfrm>
        </p:grpSpPr>
        <p:sp>
          <p:nvSpPr>
            <p:cNvPr id="2" name="Oval 1"/>
            <p:cNvSpPr/>
            <p:nvPr/>
          </p:nvSpPr>
          <p:spPr bwMode="auto">
            <a:xfrm>
              <a:off x="2362200" y="12192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8" name="Oval 7"/>
            <p:cNvSpPr/>
            <p:nvPr/>
          </p:nvSpPr>
          <p:spPr bwMode="auto">
            <a:xfrm>
              <a:off x="1295400" y="15240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9" name="Oval 8"/>
            <p:cNvSpPr/>
            <p:nvPr/>
          </p:nvSpPr>
          <p:spPr bwMode="auto">
            <a:xfrm>
              <a:off x="2209800" y="1546083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10" name="Oval 9"/>
            <p:cNvSpPr/>
            <p:nvPr/>
          </p:nvSpPr>
          <p:spPr bwMode="auto">
            <a:xfrm>
              <a:off x="457200" y="2057400"/>
              <a:ext cx="914400" cy="381000"/>
            </a:xfrm>
            <a:prstGeom prst="ellipse">
              <a:avLst/>
            </a:prstGeom>
            <a:noFill/>
            <a:ln w="28575" cap="flat" cmpd="sng" algn="ctr">
              <a:solidFill>
                <a:srgbClr val="3366FF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cxnSp>
          <p:nvCxnSpPr>
            <p:cNvPr id="4" name="Straight Arrow Connector 3"/>
            <p:cNvCxnSpPr/>
            <p:nvPr/>
          </p:nvCxnSpPr>
          <p:spPr bwMode="auto">
            <a:xfrm flipH="1">
              <a:off x="3124200" y="962085"/>
              <a:ext cx="381000" cy="333315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3429000" y="1927083"/>
              <a:ext cx="64633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Unary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2905521" y="1897797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6" name="TextBox 15"/>
            <p:cNvSpPr txBox="1"/>
            <p:nvPr/>
          </p:nvSpPr>
          <p:spPr>
            <a:xfrm>
              <a:off x="3502059" y="808196"/>
              <a:ext cx="69762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Postfix</a:t>
              </a:r>
            </a:p>
          </p:txBody>
        </p:sp>
        <p:sp>
          <p:nvSpPr>
            <p:cNvPr id="17" name="TextBox 16"/>
            <p:cNvSpPr txBox="1"/>
            <p:nvPr/>
          </p:nvSpPr>
          <p:spPr>
            <a:xfrm>
              <a:off x="1886634" y="2284511"/>
              <a:ext cx="671979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Binary</a:t>
              </a: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flipH="1" flipV="1">
              <a:off x="1363155" y="2255225"/>
              <a:ext cx="599679" cy="159603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  <p:sp>
          <p:nvSpPr>
            <p:cNvPr id="19" name="TextBox 18"/>
            <p:cNvSpPr txBox="1"/>
            <p:nvPr/>
          </p:nvSpPr>
          <p:spPr>
            <a:xfrm>
              <a:off x="2585839" y="2159284"/>
              <a:ext cx="62068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400" dirty="0">
                  <a:solidFill>
                    <a:srgbClr val="0000FF"/>
                  </a:solidFill>
                  <a:latin typeface="Calibri" pitchFamily="34" charset="0"/>
                </a:rPr>
                <a:t>Prefix</a:t>
              </a:r>
            </a:p>
          </p:txBody>
        </p:sp>
        <p:cxnSp>
          <p:nvCxnSpPr>
            <p:cNvPr id="20" name="Straight Arrow Connector 19"/>
            <p:cNvCxnSpPr>
              <a:endCxn id="8" idx="5"/>
            </p:cNvCxnSpPr>
            <p:nvPr/>
          </p:nvCxnSpPr>
          <p:spPr bwMode="auto">
            <a:xfrm flipH="1" flipV="1">
              <a:off x="2075889" y="1849204"/>
              <a:ext cx="586151" cy="440398"/>
            </a:xfrm>
            <a:prstGeom prst="straightConnector1">
              <a:avLst/>
            </a:prstGeom>
            <a:noFill/>
            <a:ln w="28575" cmpd="sng">
              <a:solidFill>
                <a:srgbClr val="3366FF"/>
              </a:solidFill>
              <a:miter lim="800000"/>
              <a:headEnd type="none" w="med" len="med"/>
              <a:tailEnd type="arrow"/>
            </a:ln>
            <a:effectLst/>
          </p:spPr>
        </p:cxnSp>
      </p:grpSp>
      <p:sp>
        <p:nvSpPr>
          <p:cNvPr id="21" name="Oval 20">
            <a:extLst>
              <a:ext uri="{FF2B5EF4-FFF2-40B4-BE49-F238E27FC236}">
                <a16:creationId xmlns:a16="http://schemas.microsoft.com/office/drawing/2014/main" id="{34F679E7-8C1C-456F-802C-04B4868872D4}"/>
              </a:ext>
            </a:extLst>
          </p:cNvPr>
          <p:cNvSpPr/>
          <p:nvPr/>
        </p:nvSpPr>
        <p:spPr bwMode="auto">
          <a:xfrm>
            <a:off x="3409784" y="1579235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0FA1B2E-7CDB-461B-86B4-188D87817FE5}"/>
              </a:ext>
            </a:extLst>
          </p:cNvPr>
          <p:cNvSpPr txBox="1"/>
          <p:nvPr/>
        </p:nvSpPr>
        <p:spPr>
          <a:xfrm>
            <a:off x="4506740" y="1942599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Unary</a:t>
            </a:r>
          </a:p>
        </p:txBody>
      </p:sp>
      <p:cxnSp>
        <p:nvCxnSpPr>
          <p:cNvPr id="23" name="Straight Arrow Connector 22">
            <a:extLst>
              <a:ext uri="{FF2B5EF4-FFF2-40B4-BE49-F238E27FC236}">
                <a16:creationId xmlns:a16="http://schemas.microsoft.com/office/drawing/2014/main" id="{A0542ECF-2679-4AF9-BF45-F24F412218C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3828405" y="1828802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  <p:sp>
        <p:nvSpPr>
          <p:cNvPr id="30" name="Oval 29">
            <a:extLst>
              <a:ext uri="{FF2B5EF4-FFF2-40B4-BE49-F238E27FC236}">
                <a16:creationId xmlns:a16="http://schemas.microsoft.com/office/drawing/2014/main" id="{1E8F5FDC-4ED8-448A-AD46-78A5AE07E715}"/>
              </a:ext>
            </a:extLst>
          </p:cNvPr>
          <p:cNvSpPr/>
          <p:nvPr/>
        </p:nvSpPr>
        <p:spPr bwMode="auto">
          <a:xfrm>
            <a:off x="425669" y="3170351"/>
            <a:ext cx="418621" cy="334054"/>
          </a:xfrm>
          <a:prstGeom prst="ellipse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3A0FCD8E-6153-431F-ABF8-89607534F394}"/>
              </a:ext>
            </a:extLst>
          </p:cNvPr>
          <p:cNvSpPr txBox="1"/>
          <p:nvPr/>
        </p:nvSpPr>
        <p:spPr>
          <a:xfrm>
            <a:off x="1522625" y="3533715"/>
            <a:ext cx="7484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alibri" pitchFamily="34" charset="0"/>
              </a:rPr>
              <a:t>Binary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159195A5-6225-4E49-ADDD-60731C05935C}"/>
              </a:ext>
            </a:extLst>
          </p:cNvPr>
          <p:cNvCxnSpPr>
            <a:cxnSpLocks/>
          </p:cNvCxnSpPr>
          <p:nvPr/>
        </p:nvCxnSpPr>
        <p:spPr bwMode="auto">
          <a:xfrm flipH="1" flipV="1">
            <a:off x="844290" y="3419918"/>
            <a:ext cx="728688" cy="214809"/>
          </a:xfrm>
          <a:prstGeom prst="straightConnector1">
            <a:avLst/>
          </a:prstGeom>
          <a:noFill/>
          <a:ln w="28575" cmpd="sng">
            <a:solidFill>
              <a:srgbClr val="3366FF"/>
            </a:solidFill>
            <a:miter lim="800000"/>
            <a:headEnd type="none" w="med" len="med"/>
            <a:tailEnd type="arrow"/>
          </a:ln>
          <a:effectLst/>
        </p:spPr>
      </p:cxn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2" grpId="0"/>
      <p:bldP spid="30" grpId="0" animBg="1"/>
      <p:bldP spid="31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Overwriting Memory</a:t>
            </a:r>
          </a:p>
        </p:txBody>
      </p:sp>
      <p:sp>
        <p:nvSpPr>
          <p:cNvPr id="440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Referencing a pointer instead of the object it points to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Same effect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size--;</a:t>
            </a:r>
            <a:endParaRPr lang="en-GB" dirty="0"/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 as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kern="12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(*size)--;</a:t>
            </a:r>
            <a:endParaRPr lang="en-GB" dirty="0"/>
          </a:p>
        </p:txBody>
      </p:sp>
      <p:sp>
        <p:nvSpPr>
          <p:cNvPr id="44035" name="Text Box 3"/>
          <p:cNvSpPr txBox="1">
            <a:spLocks noChangeArrowheads="1"/>
          </p:cNvSpPr>
          <p:nvPr/>
        </p:nvSpPr>
        <p:spPr bwMode="auto">
          <a:xfrm>
            <a:off x="838200" y="1752600"/>
            <a:ext cx="7260619" cy="255672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BinheapDelete(int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*size)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*packet;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packet = binheap[0];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binheap[0]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[*size - 1];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*size--;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Heapify(binheap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, *size, 0);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return(packet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  <p:grpSp>
        <p:nvGrpSpPr>
          <p:cNvPr id="7" name="Group 6"/>
          <p:cNvGrpSpPr/>
          <p:nvPr/>
        </p:nvGrpSpPr>
        <p:grpSpPr>
          <a:xfrm>
            <a:off x="4572000" y="3810000"/>
            <a:ext cx="4305300" cy="2815004"/>
            <a:chOff x="4572000" y="3810000"/>
            <a:chExt cx="4305300" cy="2815004"/>
          </a:xfrm>
        </p:grpSpPr>
        <p:pic>
          <p:nvPicPr>
            <p:cNvPr id="2" name="Picture 1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572000" y="3810000"/>
              <a:ext cx="4305300" cy="2815004"/>
            </a:xfrm>
            <a:prstGeom prst="rect">
              <a:avLst/>
            </a:prstGeom>
          </p:spPr>
        </p:pic>
        <p:sp>
          <p:nvSpPr>
            <p:cNvPr id="8" name="Oval 7"/>
            <p:cNvSpPr/>
            <p:nvPr/>
          </p:nvSpPr>
          <p:spPr bwMode="auto">
            <a:xfrm>
              <a:off x="6096000" y="4180409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  <p:sp>
          <p:nvSpPr>
            <p:cNvPr id="3" name="Oval 2"/>
            <p:cNvSpPr/>
            <p:nvPr/>
          </p:nvSpPr>
          <p:spPr bwMode="auto">
            <a:xfrm>
              <a:off x="6019800" y="3993936"/>
              <a:ext cx="304800" cy="228600"/>
            </a:xfrm>
            <a:prstGeom prst="ellipse">
              <a:avLst/>
            </a:prstGeom>
            <a:noFill/>
            <a:ln w="34925" cap="flat" cmpd="sng" algn="ctr">
              <a:solidFill>
                <a:srgbClr val="C00000"/>
              </a:solidFill>
              <a:prstDash val="solid"/>
              <a:round/>
              <a:headEnd type="none" w="med" len="med"/>
              <a:tailEnd type="arrow" w="med" len="med"/>
            </a:ln>
            <a:effectLst/>
          </p:spPr>
          <p:txBody>
            <a:bodyPr rtlCol="0" anchor="ctr"/>
            <a:lstStyle/>
            <a:p>
              <a:pPr algn="ctr"/>
              <a:endParaRPr lang="en-US" sz="1600" dirty="0">
                <a:latin typeface="+mn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2759581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4270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Nonexistent Variables</a:t>
            </a:r>
          </a:p>
        </p:txBody>
      </p:sp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7375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Forgetting that local variables disappear when a function returns</a:t>
            </a:r>
          </a:p>
        </p:txBody>
      </p:sp>
      <p:sp>
        <p:nvSpPr>
          <p:cNvPr id="34819" name="Text Box 3"/>
          <p:cNvSpPr txBox="1">
            <a:spLocks noChangeArrowheads="1"/>
          </p:cNvSpPr>
          <p:nvPr/>
        </p:nvSpPr>
        <p:spPr bwMode="auto">
          <a:xfrm>
            <a:off x="914400" y="2310714"/>
            <a:ext cx="2490082" cy="1633397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*foo 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&amp;</a:t>
            </a:r>
            <a:r>
              <a:rPr lang="en-GB" sz="2000" dirty="0" err="1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  </a:t>
            </a:r>
          </a:p>
        </p:txBody>
      </p:sp>
    </p:spTree>
  </p:cSld>
  <p:clrMapOvr>
    <a:masterClrMapping/>
  </p:clrMapOvr>
  <p:transition spd="med"/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Freeing Blocks Multiple Times</a:t>
            </a:r>
          </a:p>
        </p:txBody>
      </p:sp>
      <p:sp>
        <p:nvSpPr>
          <p:cNvPr id="3584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/>
              <a:t>Nasty!</a:t>
            </a:r>
          </a:p>
        </p:txBody>
      </p:sp>
      <p:sp>
        <p:nvSpPr>
          <p:cNvPr id="35843" name="Text Box 3"/>
          <p:cNvSpPr txBox="1">
            <a:spLocks noChangeArrowheads="1"/>
          </p:cNvSpPr>
          <p:nvPr/>
        </p:nvSpPr>
        <p:spPr bwMode="auto">
          <a:xfrm>
            <a:off x="805248" y="19812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 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y&gt;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</p:txBody>
      </p:sp>
    </p:spTree>
  </p:cSld>
  <p:clrMapOvr>
    <a:masterClrMapping/>
  </p:clrMapOvr>
  <p:transition spd="med"/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57200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Referencing Freed Blocks</a:t>
            </a:r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7651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Evil! </a:t>
            </a:r>
          </a:p>
        </p:txBody>
      </p:sp>
      <p:sp>
        <p:nvSpPr>
          <p:cNvPr id="36867" name="Text Box 3"/>
          <p:cNvSpPr txBox="1">
            <a:spLocks noChangeArrowheads="1"/>
          </p:cNvSpPr>
          <p:nvPr/>
        </p:nvSpPr>
        <p:spPr bwMode="auto">
          <a:xfrm>
            <a:off x="838200" y="1905000"/>
            <a:ext cx="4343400" cy="22288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&lt;manipulate x&gt;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free(x);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y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(M*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for 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&lt;M;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++)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y[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 =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x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[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]++;</a:t>
            </a:r>
          </a:p>
        </p:txBody>
      </p:sp>
    </p:spTree>
  </p:cSld>
  <p:clrMapOvr>
    <a:masterClrMapping/>
  </p:clrMapOvr>
  <p:transition spd="med"/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78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838" y="125253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Slow, long-term killer! </a:t>
            </a:r>
          </a:p>
        </p:txBody>
      </p:sp>
      <p:sp>
        <p:nvSpPr>
          <p:cNvPr id="37891" name="Text Box 3"/>
          <p:cNvSpPr txBox="1">
            <a:spLocks noChangeArrowheads="1"/>
          </p:cNvSpPr>
          <p:nvPr/>
        </p:nvSpPr>
        <p:spPr bwMode="auto">
          <a:xfrm>
            <a:off x="786714" y="2009775"/>
            <a:ext cx="5486400" cy="16192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foo()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*x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(N*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));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...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return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50838" y="287338"/>
            <a:ext cx="8716962" cy="1008062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Failing to Free Blocks (Memory Leaks)</a:t>
            </a:r>
          </a:p>
        </p:txBody>
      </p:sp>
      <p:sp>
        <p:nvSpPr>
          <p:cNvPr id="3891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62937" y="1220788"/>
            <a:ext cx="8307387" cy="5224462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Freeing only part of a data structure</a:t>
            </a:r>
          </a:p>
        </p:txBody>
      </p:sp>
      <p:sp>
        <p:nvSpPr>
          <p:cNvPr id="38915" name="Text Box 3"/>
          <p:cNvSpPr txBox="1">
            <a:spLocks noChangeArrowheads="1"/>
          </p:cNvSpPr>
          <p:nvPr/>
        </p:nvSpPr>
        <p:spPr bwMode="auto">
          <a:xfrm>
            <a:off x="457200" y="1885950"/>
            <a:ext cx="8077200" cy="4362450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int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*next;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2000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foo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 *head = 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malloc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sizeof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(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struct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list));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</a:t>
            </a:r>
            <a:r>
              <a:rPr lang="en-GB" sz="2000" dirty="0" err="1">
                <a:latin typeface="Courier New" pitchFamily="49" charset="0"/>
                <a:ea typeface="msgothic" charset="0"/>
                <a:cs typeface="msgothic" charset="0"/>
              </a:rPr>
              <a:t>val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= 0;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head-&gt;next = NULL;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&lt;create and manipulate the rest of the list&gt;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 ...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2000" dirty="0">
                <a:solidFill>
                  <a:srgbClr val="C00000"/>
                </a:solidFill>
                <a:latin typeface="Courier New" pitchFamily="49" charset="0"/>
                <a:ea typeface="msgothic" charset="0"/>
                <a:cs typeface="msgothic" charset="0"/>
              </a:rPr>
              <a:t>free(head)</a:t>
            </a: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dirty="0">
                <a:latin typeface="Courier New" pitchFamily="49" charset="0"/>
                <a:ea typeface="msgothic" charset="0"/>
                <a:cs typeface="msgothic" charset="0"/>
              </a:rPr>
              <a:t>}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36562"/>
            <a:ext cx="8716962" cy="782638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Dealing With Memory Bugs</a:t>
            </a:r>
          </a:p>
        </p:txBody>
      </p:sp>
      <p:sp>
        <p:nvSpPr>
          <p:cNvPr id="3993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522446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Debugger: </a:t>
            </a:r>
            <a:r>
              <a:rPr lang="en-GB" dirty="0" err="1">
                <a:latin typeface="Courier New"/>
                <a:cs typeface="Courier New"/>
              </a:rPr>
              <a:t>gdb</a:t>
            </a:r>
            <a:endParaRPr lang="en-GB" dirty="0">
              <a:latin typeface="Courier New"/>
              <a:cs typeface="Courier New"/>
            </a:endParaRP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Good for finding  bad pointer dereferences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Hard to detect the other memory bugs</a:t>
            </a:r>
          </a:p>
          <a:p>
            <a:pPr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Data structure consistency checker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Runs silently, prints message only on error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 as a probe to zero in on error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Binary translator:  </a:t>
            </a:r>
            <a:r>
              <a:rPr lang="en-GB" dirty="0" err="1">
                <a:latin typeface="Courier New"/>
                <a:cs typeface="Courier New"/>
              </a:rPr>
              <a:t>valgrind</a:t>
            </a:r>
            <a:r>
              <a:rPr lang="en-GB" dirty="0"/>
              <a:t> </a:t>
            </a:r>
          </a:p>
          <a:p>
            <a:pPr lvl="1"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Powerful debugging and analysis technique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Rewrites text section of executable object file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Checks each individual reference at runtime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Bad pointers, overwrites, refs outside of allocated block</a:t>
            </a:r>
          </a:p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 err="1"/>
              <a:t>glibc</a:t>
            </a:r>
            <a:r>
              <a:rPr lang="en-GB" dirty="0"/>
              <a:t> </a:t>
            </a:r>
            <a:r>
              <a:rPr lang="en-GB" dirty="0" err="1"/>
              <a:t>malloc</a:t>
            </a:r>
            <a:r>
              <a:rPr lang="en-GB" dirty="0"/>
              <a:t> contains checking code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/>
                <a:cs typeface="Courier New"/>
              </a:rPr>
              <a:t>setenv</a:t>
            </a:r>
            <a:r>
              <a:rPr lang="en-GB" b="1" dirty="0">
                <a:latin typeface="Courier New"/>
                <a:cs typeface="Courier New"/>
              </a:rPr>
              <a:t> MALLOC_CHECK_ 3 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Rectangle 1"/>
          <p:cNvSpPr>
            <a:spLocks noGrp="1" noChangeArrowheads="1"/>
          </p:cNvSpPr>
          <p:nvPr>
            <p:ph type="title"/>
          </p:nvPr>
        </p:nvSpPr>
        <p:spPr>
          <a:xfrm>
            <a:off x="440724" y="458703"/>
            <a:ext cx="6756400" cy="573087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Review: Implicit Lists Summary</a:t>
            </a:r>
          </a:p>
        </p:txBody>
      </p:sp>
      <p:sp>
        <p:nvSpPr>
          <p:cNvPr id="337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40266" y="1160463"/>
            <a:ext cx="8307387" cy="5392737"/>
          </a:xfrm>
          <a:ln/>
        </p:spPr>
        <p:txBody>
          <a:bodyPr/>
          <a:lstStyle/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Implementation: very simple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Allocate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linear time worst case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Free cost: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constant time worst case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even with coalescing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Memory Overhead: </a:t>
            </a:r>
          </a:p>
          <a:p>
            <a:pPr lvl="1">
              <a:lnSpc>
                <a:spcPct val="83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Depends on placement policy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Strategies include first fit, next fit, and best fit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Not used in practice for </a:t>
            </a:r>
            <a:r>
              <a:rPr lang="en-GB" dirty="0" err="1">
                <a:latin typeface="Courier New" pitchFamily="49" charset="0"/>
              </a:rPr>
              <a:t>malloc</a:t>
            </a:r>
            <a:r>
              <a:rPr lang="en-GB" dirty="0">
                <a:latin typeface="Courier New" pitchFamily="49" charset="0"/>
              </a:rPr>
              <a:t>/free </a:t>
            </a:r>
            <a:r>
              <a:rPr lang="en-GB" dirty="0"/>
              <a:t>because of linear-time allocation</a:t>
            </a:r>
          </a:p>
          <a:p>
            <a:pPr lvl="1">
              <a:lnSpc>
                <a:spcPct val="88000"/>
              </a:lnSpc>
              <a:spcBef>
                <a:spcPts val="600"/>
              </a:spcBef>
              <a:buSzTx/>
              <a:buFont typeface="Wingdings" pitchFamily="2" charset="2"/>
              <a:buChar char="§"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used in many special purpose applications</a:t>
            </a:r>
          </a:p>
          <a:p>
            <a:pPr>
              <a:lnSpc>
                <a:spcPct val="83000"/>
              </a:lnSpc>
              <a:spcBef>
                <a:spcPts val="12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However, the concepts of splitting and boundary tag coalescing are general to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allocators</a:t>
            </a:r>
          </a:p>
        </p:txBody>
      </p:sp>
    </p:spTree>
    <p:extLst>
      <p:ext uri="{BB962C8B-B14F-4D97-AF65-F5344CB8AC3E}">
        <p14:creationId xmlns:p14="http://schemas.microsoft.com/office/powerpoint/2010/main" val="2941903380"/>
      </p:ext>
    </p:extLst>
  </p:cSld>
  <p:clrMapOvr>
    <a:masterClrMapping/>
  </p:clrMapOvr>
  <p:transition spd="med"/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Supplemental slides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3516430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373063"/>
            <a:ext cx="8001000" cy="76993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Conservative Mark &amp; Sweep in C</a:t>
            </a:r>
          </a:p>
        </p:txBody>
      </p:sp>
      <p:sp>
        <p:nvSpPr>
          <p:cNvPr id="266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79413" y="1220788"/>
            <a:ext cx="8307387" cy="4498975"/>
          </a:xfrm>
          <a:ln/>
        </p:spPr>
        <p:txBody>
          <a:bodyPr/>
          <a:lstStyle/>
          <a:p>
            <a:pPr>
              <a:lnSpc>
                <a:spcPct val="9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A “conservative garbage collector” for C programs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b="1" dirty="0" err="1">
                <a:latin typeface="Courier New" pitchFamily="49" charset="0"/>
              </a:rPr>
              <a:t>is_ptr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 </a:t>
            </a:r>
            <a:r>
              <a:rPr lang="en-GB" dirty="0"/>
              <a:t>determines if a word is a pointer by checking if it points to an allocated block of memory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But, in C pointers can point to the middle of a block</a:t>
            </a:r>
            <a:br>
              <a:rPr lang="en-GB" dirty="0"/>
            </a:b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 lvl="1">
              <a:lnSpc>
                <a:spcPct val="100000"/>
              </a:lnSpc>
              <a:buFont typeface="Wingdings" charset="2"/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95000"/>
              </a:lnSpc>
              <a:spcBef>
                <a:spcPts val="1800"/>
              </a:spcBef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mark header, need to find the beginning of the block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binary tree to keep track of all allocated blocks (key is start-of-block)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Balanced-tree pointers can be stored in header (use two additional words)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2607276" y="3216275"/>
            <a:ext cx="32004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6072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29" name="Text Box 5"/>
          <p:cNvSpPr txBox="1">
            <a:spLocks noChangeArrowheads="1"/>
          </p:cNvSpPr>
          <p:nvPr/>
        </p:nvSpPr>
        <p:spPr bwMode="auto">
          <a:xfrm>
            <a:off x="2360820" y="2886761"/>
            <a:ext cx="80212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Header</a:t>
            </a:r>
          </a:p>
        </p:txBody>
      </p:sp>
      <p:sp>
        <p:nvSpPr>
          <p:cNvPr id="26630" name="Text Box 6"/>
          <p:cNvSpPr txBox="1">
            <a:spLocks noChangeArrowheads="1"/>
          </p:cNvSpPr>
          <p:nvPr/>
        </p:nvSpPr>
        <p:spPr bwMode="auto">
          <a:xfrm>
            <a:off x="3829651" y="2590800"/>
            <a:ext cx="452438" cy="3381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alibri" pitchFamily="34" charset="0"/>
                <a:ea typeface="msgothic" charset="0"/>
                <a:cs typeface="msgothic" charset="0"/>
              </a:rPr>
              <a:t>ptr</a:t>
            </a:r>
            <a:endParaRPr lang="en-GB" sz="1600" b="1" dirty="0">
              <a:latin typeface="Calibri" pitchFamily="34" charset="0"/>
              <a:ea typeface="msgothic" charset="0"/>
              <a:cs typeface="msgothic" charset="0"/>
            </a:endParaRPr>
          </a:p>
        </p:txBody>
      </p:sp>
      <p:sp>
        <p:nvSpPr>
          <p:cNvPr id="26631" name="Line 7"/>
          <p:cNvSpPr>
            <a:spLocks noChangeShapeType="1"/>
          </p:cNvSpPr>
          <p:nvPr/>
        </p:nvSpPr>
        <p:spPr bwMode="auto">
          <a:xfrm>
            <a:off x="4055076" y="2911475"/>
            <a:ext cx="1588" cy="3048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32" name="Rectangle 8"/>
          <p:cNvSpPr>
            <a:spLocks noChangeArrowheads="1"/>
          </p:cNvSpPr>
          <p:nvPr/>
        </p:nvSpPr>
        <p:spPr bwMode="auto">
          <a:xfrm>
            <a:off x="1235676" y="3216275"/>
            <a:ext cx="13716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3" name="Rectangle 9"/>
          <p:cNvSpPr>
            <a:spLocks noChangeArrowheads="1"/>
          </p:cNvSpPr>
          <p:nvPr/>
        </p:nvSpPr>
        <p:spPr bwMode="auto">
          <a:xfrm>
            <a:off x="12356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Rectangle 10"/>
          <p:cNvSpPr>
            <a:spLocks noChangeArrowheads="1"/>
          </p:cNvSpPr>
          <p:nvPr/>
        </p:nvSpPr>
        <p:spPr bwMode="auto">
          <a:xfrm>
            <a:off x="4969476" y="3216275"/>
            <a:ext cx="304800" cy="304800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5" name="Rectangle 11"/>
          <p:cNvSpPr>
            <a:spLocks noChangeArrowheads="1"/>
          </p:cNvSpPr>
          <p:nvPr/>
        </p:nvSpPr>
        <p:spPr bwMode="auto">
          <a:xfrm>
            <a:off x="2879725" y="5759450"/>
            <a:ext cx="1097280" cy="33535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8" name="Rectangle 14"/>
          <p:cNvSpPr>
            <a:spLocks noChangeArrowheads="1"/>
          </p:cNvSpPr>
          <p:nvPr/>
        </p:nvSpPr>
        <p:spPr bwMode="auto">
          <a:xfrm>
            <a:off x="3962400" y="5759450"/>
            <a:ext cx="1828800" cy="335358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3074845" y="5438775"/>
            <a:ext cx="625890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Head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4400104" y="5438775"/>
            <a:ext cx="580906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D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ata</a:t>
            </a:r>
          </a:p>
        </p:txBody>
      </p:sp>
      <p:sp>
        <p:nvSpPr>
          <p:cNvPr id="26642" name="Line 18"/>
          <p:cNvSpPr>
            <a:spLocks noChangeShapeType="1"/>
          </p:cNvSpPr>
          <p:nvPr/>
        </p:nvSpPr>
        <p:spPr bwMode="auto">
          <a:xfrm>
            <a:off x="3794125" y="5988050"/>
            <a:ext cx="228600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6643" name="Text Box 19"/>
          <p:cNvSpPr txBox="1">
            <a:spLocks noChangeArrowheads="1"/>
          </p:cNvSpPr>
          <p:nvPr/>
        </p:nvSpPr>
        <p:spPr bwMode="auto">
          <a:xfrm>
            <a:off x="2888110" y="6369050"/>
            <a:ext cx="500755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L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eft</a:t>
            </a:r>
          </a:p>
        </p:txBody>
      </p:sp>
      <p:sp>
        <p:nvSpPr>
          <p:cNvPr id="26644" name="Text Box 20"/>
          <p:cNvSpPr txBox="1">
            <a:spLocks noChangeArrowheads="1"/>
          </p:cNvSpPr>
          <p:nvPr/>
        </p:nvSpPr>
        <p:spPr bwMode="auto">
          <a:xfrm>
            <a:off x="3698464" y="6369050"/>
            <a:ext cx="624287" cy="34073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  <a:ea typeface="msgothic" charset="0"/>
                <a:cs typeface="msgothic" charset="0"/>
              </a:rPr>
              <a:t>R</a:t>
            </a: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ight</a:t>
            </a:r>
          </a:p>
        </p:txBody>
      </p:sp>
      <p:sp>
        <p:nvSpPr>
          <p:cNvPr id="26645" name="Text Box 21"/>
          <p:cNvSpPr txBox="1">
            <a:spLocks noChangeArrowheads="1"/>
          </p:cNvSpPr>
          <p:nvPr/>
        </p:nvSpPr>
        <p:spPr bwMode="auto">
          <a:xfrm>
            <a:off x="2838227" y="5784850"/>
            <a:ext cx="469121" cy="30995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400" dirty="0">
                <a:latin typeface="Calibri" pitchFamily="34" charset="0"/>
                <a:ea typeface="msgothic" charset="0"/>
                <a:cs typeface="msgothic" charset="0"/>
              </a:rPr>
              <a:t>S</a:t>
            </a:r>
            <a:r>
              <a:rPr lang="en-GB" sz="1400" b="1" dirty="0">
                <a:latin typeface="Calibri" pitchFamily="34" charset="0"/>
                <a:ea typeface="msgothic" charset="0"/>
                <a:cs typeface="msgothic" charset="0"/>
              </a:rPr>
              <a:t>ize</a:t>
            </a:r>
          </a:p>
        </p:txBody>
      </p:sp>
      <p:sp>
        <p:nvSpPr>
          <p:cNvPr id="23" name="Rectangle 4"/>
          <p:cNvSpPr>
            <a:spLocks noChangeArrowheads="1"/>
          </p:cNvSpPr>
          <p:nvPr/>
        </p:nvSpPr>
        <p:spPr bwMode="auto">
          <a:xfrm>
            <a:off x="3276600" y="5756190"/>
            <a:ext cx="338618" cy="338618"/>
          </a:xfrm>
          <a:prstGeom prst="rect">
            <a:avLst/>
          </a:prstGeom>
          <a:solidFill>
            <a:srgbClr val="F1C7C7"/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6641" name="Line 17"/>
          <p:cNvSpPr>
            <a:spLocks noChangeShapeType="1"/>
          </p:cNvSpPr>
          <p:nvPr/>
        </p:nvSpPr>
        <p:spPr bwMode="auto">
          <a:xfrm flipH="1">
            <a:off x="3106738" y="5988050"/>
            <a:ext cx="307975" cy="457200"/>
          </a:xfrm>
          <a:prstGeom prst="line">
            <a:avLst/>
          </a:prstGeom>
          <a:noFill/>
          <a:ln w="25560">
            <a:solidFill>
              <a:schemeClr val="tx1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6400800" y="5943600"/>
            <a:ext cx="23669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Left:</a:t>
            </a:r>
            <a:r>
              <a:rPr lang="en-US" sz="1800" b="0" dirty="0">
                <a:latin typeface="Calibri" pitchFamily="34" charset="0"/>
              </a:rPr>
              <a:t> smaller addresses</a:t>
            </a:r>
          </a:p>
          <a:p>
            <a:r>
              <a:rPr lang="en-US" sz="1800" dirty="0">
                <a:latin typeface="Calibri" pitchFamily="34" charset="0"/>
              </a:rPr>
              <a:t>Right:</a:t>
            </a:r>
            <a:r>
              <a:rPr lang="en-US" sz="1800" b="0" dirty="0">
                <a:latin typeface="Calibri" pitchFamily="34" charset="0"/>
              </a:rPr>
              <a:t> larger addresses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212B81B0-2CCE-45AA-8957-642236833C70}"/>
              </a:ext>
            </a:extLst>
          </p:cNvPr>
          <p:cNvSpPr txBox="1"/>
          <p:nvPr/>
        </p:nvSpPr>
        <p:spPr>
          <a:xfrm>
            <a:off x="6115519" y="2819400"/>
            <a:ext cx="29718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800" b="0" dirty="0">
                <a:latin typeface="Calibri" pitchFamily="34" charset="0"/>
              </a:rPr>
              <a:t>Assumes </a:t>
            </a:r>
            <a:r>
              <a:rPr lang="en-US" sz="1800" b="0" dirty="0" err="1">
                <a:latin typeface="Calibri" pitchFamily="34" charset="0"/>
              </a:rPr>
              <a:t>ptr</a:t>
            </a:r>
            <a:r>
              <a:rPr lang="en-US" sz="1800" b="0" dirty="0">
                <a:latin typeface="Calibri" pitchFamily="34" charset="0"/>
              </a:rPr>
              <a:t> in middle can be</a:t>
            </a:r>
          </a:p>
          <a:p>
            <a:pPr algn="ctr"/>
            <a:r>
              <a:rPr lang="en-US" sz="1800" b="0" dirty="0">
                <a:latin typeface="Calibri" pitchFamily="34" charset="0"/>
              </a:rPr>
              <a:t>used to reach anywhere in</a:t>
            </a:r>
            <a:br>
              <a:rPr lang="en-US" sz="1800" b="0" dirty="0">
                <a:latin typeface="Calibri" pitchFamily="34" charset="0"/>
              </a:rPr>
            </a:br>
            <a:r>
              <a:rPr lang="en-US" sz="1800" b="0" dirty="0">
                <a:latin typeface="Calibri" pitchFamily="34" charset="0"/>
              </a:rPr>
              <a:t>the block, but no other block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35" grpId="0" animBg="1"/>
      <p:bldP spid="26638" grpId="0" animBg="1"/>
      <p:bldP spid="26639" grpId="0"/>
      <p:bldP spid="26640" grpId="0"/>
      <p:bldP spid="26642" grpId="0" animBg="1"/>
      <p:bldP spid="26643" grpId="0"/>
      <p:bldP spid="26644" grpId="0"/>
      <p:bldP spid="26645" grpId="0"/>
      <p:bldP spid="23" grpId="0" animBg="1"/>
      <p:bldP spid="26641" grpId="0" animBg="1"/>
      <p:bldP spid="22" grpId="0"/>
      <p:bldP spid="25" grpId="0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93713"/>
            <a:ext cx="84582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Assumptions For a Simple Implementation</a:t>
            </a:r>
          </a:p>
        </p:txBody>
      </p:sp>
      <p:sp>
        <p:nvSpPr>
          <p:cNvPr id="2355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81000" y="1174750"/>
            <a:ext cx="8701087" cy="5378450"/>
          </a:xfrm>
          <a:ln/>
        </p:spPr>
        <p:txBody>
          <a:bodyPr/>
          <a:lstStyle/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Application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new(n)</a:t>
            </a:r>
            <a:r>
              <a:rPr lang="en-GB" b="1" dirty="0"/>
              <a:t>:  </a:t>
            </a:r>
            <a:r>
              <a:rPr lang="en-GB" dirty="0"/>
              <a:t>returns pointer to new block with all locations cleared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read(</a:t>
            </a:r>
            <a:r>
              <a:rPr lang="en-GB" b="1" dirty="0" err="1">
                <a:latin typeface="Courier New" pitchFamily="49" charset="0"/>
              </a:rPr>
              <a:t>b,i</a:t>
            </a:r>
            <a:r>
              <a:rPr lang="en-GB" b="1" dirty="0">
                <a:latin typeface="Courier New" pitchFamily="49" charset="0"/>
              </a:rPr>
              <a:t>):</a:t>
            </a:r>
            <a:r>
              <a:rPr lang="en-GB" b="1" dirty="0"/>
              <a:t> </a:t>
            </a:r>
            <a:r>
              <a:rPr lang="en-GB" dirty="0"/>
              <a:t>read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  <a:r>
              <a:rPr lang="en-GB" dirty="0"/>
              <a:t> into register</a:t>
            </a:r>
          </a:p>
          <a:p>
            <a:pPr marL="568325" lvl="1" indent="-279400">
              <a:lnSpc>
                <a:spcPct val="100000"/>
              </a:lnSpc>
              <a:buClr>
                <a:srgbClr val="000000"/>
              </a:buClr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latin typeface="Courier New" pitchFamily="49" charset="0"/>
              </a:rPr>
              <a:t>write(</a:t>
            </a:r>
            <a:r>
              <a:rPr lang="en-GB" b="1" dirty="0" err="1">
                <a:latin typeface="Courier New" pitchFamily="49" charset="0"/>
              </a:rPr>
              <a:t>b,i,v</a:t>
            </a:r>
            <a:r>
              <a:rPr lang="en-GB" b="1" dirty="0">
                <a:latin typeface="Courier New" pitchFamily="49" charset="0"/>
              </a:rPr>
              <a:t>): </a:t>
            </a:r>
            <a:r>
              <a:rPr lang="en-GB" dirty="0"/>
              <a:t>write </a:t>
            </a:r>
            <a:r>
              <a:rPr lang="en-GB" b="1" dirty="0">
                <a:latin typeface="Courier New" pitchFamily="49" charset="0"/>
              </a:rPr>
              <a:t>v</a:t>
            </a:r>
            <a:r>
              <a:rPr lang="en-GB" dirty="0"/>
              <a:t> into location </a:t>
            </a:r>
            <a:r>
              <a:rPr lang="en-GB" b="1" dirty="0" err="1">
                <a:latin typeface="Courier New" pitchFamily="49" charset="0"/>
              </a:rPr>
              <a:t>i</a:t>
            </a:r>
            <a:r>
              <a:rPr lang="en-GB" dirty="0"/>
              <a:t> of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0" indent="0">
              <a:lnSpc>
                <a:spcPct val="95000"/>
              </a:lnSpc>
              <a:spcBef>
                <a:spcPts val="1125"/>
              </a:spcBef>
              <a:buSzPct val="100000"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sz="1800" dirty="0">
              <a:solidFill>
                <a:srgbClr val="000066"/>
              </a:solidFill>
            </a:endParaRPr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Each block will have a header word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addressed as </a:t>
            </a:r>
            <a:r>
              <a:rPr lang="en-GB" b="1" dirty="0">
                <a:latin typeface="Courier New" pitchFamily="49" charset="0"/>
              </a:rPr>
              <a:t>b[-1]</a:t>
            </a:r>
            <a:r>
              <a:rPr lang="en-GB" dirty="0"/>
              <a:t>, for a block </a:t>
            </a:r>
            <a:r>
              <a:rPr lang="en-GB" b="1" dirty="0">
                <a:latin typeface="Courier New" pitchFamily="49" charset="0"/>
              </a:rPr>
              <a:t>b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Used for different purposes in different collectors</a:t>
            </a:r>
          </a:p>
          <a:p>
            <a:pPr marL="431800" lvl="1" indent="-215900">
              <a:lnSpc>
                <a:spcPct val="100000"/>
              </a:lnSpc>
              <a:buSzPct val="75000"/>
              <a:buFont typeface="Wingdings" charset="2"/>
              <a:buNone/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endParaRPr lang="en-GB" dirty="0"/>
          </a:p>
          <a:p>
            <a:pPr marL="288925" indent="-288925">
              <a:lnSpc>
                <a:spcPct val="95000"/>
              </a:lnSpc>
              <a:tabLst>
                <a:tab pos="288925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dirty="0"/>
              <a:t>Instructions used by the Garbage Collector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solidFill>
                  <a:srgbClr val="990000"/>
                </a:solidFill>
                <a:latin typeface="Courier New" pitchFamily="49" charset="0"/>
              </a:rPr>
              <a:t>is_ptr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(p):</a:t>
            </a:r>
            <a:r>
              <a:rPr lang="en-GB" dirty="0">
                <a:solidFill>
                  <a:srgbClr val="990000"/>
                </a:solidFill>
              </a:rPr>
              <a:t> determines whether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p</a:t>
            </a:r>
            <a:r>
              <a:rPr lang="en-GB" dirty="0">
                <a:solidFill>
                  <a:srgbClr val="990000"/>
                </a:solidFill>
              </a:rPr>
              <a:t> is a pointer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length(b</a:t>
            </a:r>
            <a:r>
              <a:rPr lang="en-GB" b="1" dirty="0">
                <a:solidFill>
                  <a:srgbClr val="990000"/>
                </a:solidFill>
              </a:rPr>
              <a:t>):  </a:t>
            </a:r>
            <a:r>
              <a:rPr lang="en-GB" dirty="0">
                <a:solidFill>
                  <a:srgbClr val="990000"/>
                </a:solidFill>
              </a:rPr>
              <a:t>returns the length of block </a:t>
            </a:r>
            <a:r>
              <a:rPr lang="en-GB" b="1" dirty="0">
                <a:solidFill>
                  <a:srgbClr val="990000"/>
                </a:solidFill>
                <a:latin typeface="Courier New" pitchFamily="49" charset="0"/>
              </a:rPr>
              <a:t>b</a:t>
            </a:r>
            <a:r>
              <a:rPr lang="en-GB" dirty="0">
                <a:solidFill>
                  <a:srgbClr val="990000"/>
                </a:solidFill>
              </a:rPr>
              <a:t>, not including the header</a:t>
            </a:r>
          </a:p>
          <a:p>
            <a:pPr marL="568325" lvl="1" indent="-279400">
              <a:lnSpc>
                <a:spcPct val="100000"/>
              </a:lnSpc>
              <a:tabLst>
                <a:tab pos="0" algn="l"/>
                <a:tab pos="527050" algn="l"/>
                <a:tab pos="1441450" algn="l"/>
                <a:tab pos="2355850" algn="l"/>
                <a:tab pos="3270250" algn="l"/>
                <a:tab pos="4184650" algn="l"/>
                <a:tab pos="5099050" algn="l"/>
                <a:tab pos="6013450" algn="l"/>
                <a:tab pos="6927850" algn="l"/>
                <a:tab pos="7842250" algn="l"/>
                <a:tab pos="8756650" algn="l"/>
                <a:tab pos="9671050" algn="l"/>
              </a:tabLst>
            </a:pPr>
            <a:r>
              <a:rPr lang="en-GB" b="1" dirty="0" err="1">
                <a:latin typeface="Courier New" pitchFamily="49" charset="0"/>
              </a:rPr>
              <a:t>get_roots</a:t>
            </a:r>
            <a:r>
              <a:rPr lang="en-GB" b="1" dirty="0">
                <a:latin typeface="Courier New" pitchFamily="49" charset="0"/>
              </a:rPr>
              <a:t>()</a:t>
            </a:r>
            <a:r>
              <a:rPr lang="en-GB" b="1" dirty="0"/>
              <a:t>:  </a:t>
            </a:r>
            <a:r>
              <a:rPr lang="en-GB" dirty="0"/>
              <a:t>returns all the roots</a:t>
            </a:r>
          </a:p>
        </p:txBody>
      </p:sp>
    </p:spTree>
    <p:extLst>
      <p:ext uri="{BB962C8B-B14F-4D97-AF65-F5344CB8AC3E}">
        <p14:creationId xmlns:p14="http://schemas.microsoft.com/office/powerpoint/2010/main" val="17872181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1828800"/>
            <a:ext cx="4572000" cy="1524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326852140"/>
      </p:ext>
    </p:extLst>
  </p:cSld>
  <p:clrMapOvr>
    <a:masterClrMapping/>
  </p:clrMapOvr>
  <p:transition spd="med"/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133600"/>
            <a:ext cx="4572000" cy="13716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193529928"/>
      </p:ext>
    </p:extLst>
  </p:cSld>
  <p:clrMapOvr>
    <a:masterClrMapping/>
  </p:clrMapOvr>
  <p:transition spd="med"/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362200"/>
            <a:ext cx="4572000" cy="1143000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094479025"/>
      </p:ext>
    </p:extLst>
  </p:cSld>
  <p:clrMapOvr>
    <a:masterClrMapping/>
  </p:clrMapOvr>
  <p:transition spd="med"/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945375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recursively call mark on all words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 in the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2" name="Rectangle 1"/>
          <p:cNvSpPr/>
          <p:nvPr/>
        </p:nvSpPr>
        <p:spPr bwMode="auto">
          <a:xfrm>
            <a:off x="4419600" y="2625458"/>
            <a:ext cx="4572000" cy="879742"/>
          </a:xfrm>
          <a:prstGeom prst="rect">
            <a:avLst/>
          </a:prstGeom>
          <a:solidFill>
            <a:srgbClr val="F6F5BD"/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4221200697"/>
      </p:ext>
    </p:extLst>
  </p:cSld>
  <p:clrMapOvr>
    <a:masterClrMapping/>
  </p:clrMapOvr>
  <p:transition spd="med"/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64754225"/>
      </p:ext>
    </p:extLst>
  </p:cSld>
  <p:clrMapOvr>
    <a:masterClrMapping/>
  </p:clrMapOvr>
  <p:transition spd="med"/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</p:spTree>
    <p:extLst>
      <p:ext uri="{BB962C8B-B14F-4D97-AF65-F5344CB8AC3E}">
        <p14:creationId xmlns:p14="http://schemas.microsoft.com/office/powerpoint/2010/main" val="346696787"/>
      </p:ext>
    </p:extLst>
  </p:cSld>
  <p:clrMapOvr>
    <a:masterClrMapping/>
  </p:clrMapOvr>
  <p:transition spd="med"/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</a:t>
            </a:r>
            <a:b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48832534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Explicit free lists	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Segregated free lists</a:t>
            </a:r>
          </a:p>
          <a:p>
            <a:r>
              <a:rPr lang="en-US" dirty="0">
                <a:solidFill>
                  <a:schemeClr val="bg1">
                    <a:lumMod val="50000"/>
                  </a:schemeClr>
                </a:solidFill>
              </a:rPr>
              <a:t>Memory-related perils and pitfalls</a:t>
            </a:r>
            <a:endParaRPr lang="en-US" dirty="0"/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521063326"/>
      </p:ext>
    </p:extLst>
  </p:cSld>
  <p:clrMapOvr>
    <a:masterClrMapping/>
  </p:clrMapOvr>
  <p:transition spd="med"/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507704970"/>
      </p:ext>
    </p:extLst>
  </p:cSld>
  <p:clrMapOvr>
    <a:masterClrMapping/>
  </p:clrMapOvr>
  <p:transition spd="med"/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3079178119"/>
      </p:ext>
    </p:extLst>
  </p:cSld>
  <p:clrMapOvr>
    <a:masterClrMapping/>
  </p:clrMapOvr>
  <p:transition spd="med"/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215836355"/>
      </p:ext>
    </p:extLst>
  </p:cSld>
  <p:clrMapOvr>
    <a:masterClrMapping/>
  </p:clrMapOvr>
  <p:transition spd="med"/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48048" y="490152"/>
            <a:ext cx="67818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Mark and Sweep Pseudocode</a:t>
            </a:r>
          </a:p>
        </p:txBody>
      </p:sp>
      <p:sp>
        <p:nvSpPr>
          <p:cNvPr id="25602" name="Text Box 2"/>
          <p:cNvSpPr txBox="1">
            <a:spLocks noChangeArrowheads="1"/>
          </p:cNvSpPr>
          <p:nvPr/>
        </p:nvSpPr>
        <p:spPr bwMode="auto">
          <a:xfrm>
            <a:off x="198625" y="1593316"/>
            <a:ext cx="8575081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mark(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p) {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(!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is_ptr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not pointer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return;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if already marked -&gt; do nothing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setMarkBit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(p);      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set the mark bit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for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=0;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&lt; length(p);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++)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for each word in p’s block</a:t>
            </a:r>
            <a:endParaRPr lang="en-GB" sz="1600" b="1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mark(p[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i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]);              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make recursive call 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		</a:t>
            </a:r>
            <a:endParaRPr lang="en-GB" sz="1600" dirty="0">
              <a:solidFill>
                <a:srgbClr val="990000"/>
              </a:solidFill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return;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 </a:t>
            </a:r>
          </a:p>
        </p:txBody>
      </p:sp>
      <p:sp>
        <p:nvSpPr>
          <p:cNvPr id="25603" name="Text Box 3"/>
          <p:cNvSpPr txBox="1">
            <a:spLocks noChangeArrowheads="1"/>
          </p:cNvSpPr>
          <p:nvPr/>
        </p:nvSpPr>
        <p:spPr bwMode="auto">
          <a:xfrm>
            <a:off x="362154" y="1212316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Mark using depth-first traversal of the memory graph </a:t>
            </a:r>
          </a:p>
        </p:txBody>
      </p:sp>
      <p:sp>
        <p:nvSpPr>
          <p:cNvPr id="5" name="Text Box 4"/>
          <p:cNvSpPr txBox="1">
            <a:spLocks noChangeArrowheads="1"/>
          </p:cNvSpPr>
          <p:nvPr/>
        </p:nvSpPr>
        <p:spPr bwMode="auto">
          <a:xfrm>
            <a:off x="381000" y="3946525"/>
            <a:ext cx="7696200" cy="3984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2000" b="1" dirty="0">
                <a:latin typeface="Calibri" pitchFamily="34" charset="0"/>
                <a:ea typeface="msgothic" charset="0"/>
                <a:cs typeface="msgothic" charset="0"/>
              </a:rPr>
              <a:t>Sweep using lengths to find next block</a:t>
            </a:r>
          </a:p>
        </p:txBody>
      </p:sp>
      <p:sp>
        <p:nvSpPr>
          <p:cNvPr id="6" name="Text Box 5"/>
          <p:cNvSpPr txBox="1">
            <a:spLocks noChangeArrowheads="1"/>
          </p:cNvSpPr>
          <p:nvPr/>
        </p:nvSpPr>
        <p:spPr bwMode="auto">
          <a:xfrm>
            <a:off x="198626" y="4337050"/>
            <a:ext cx="8575080" cy="2064284"/>
          </a:xfrm>
          <a:prstGeom prst="rect">
            <a:avLst/>
          </a:prstGeom>
          <a:solidFill>
            <a:srgbClr val="F6F5BD"/>
          </a:solidFill>
          <a:ln w="324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90000" tIns="46800" rIns="90000" bIns="46800">
            <a:spAutoFit/>
          </a:bodyPr>
          <a:lstStyle/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sweep(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p,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ptr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end) {</a:t>
            </a:r>
          </a:p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while (p &lt; end) {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for entire heap</a:t>
            </a:r>
            <a:endParaRPr lang="en-GB" sz="1600" b="1" dirty="0">
              <a:latin typeface="Courier New" pitchFamily="49" charset="0"/>
              <a:ea typeface="msgothic" charset="0"/>
              <a:cs typeface="msgothic" charset="0"/>
            </a:endParaRP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if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markBitSet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	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did we reach this block?</a:t>
            </a:r>
            <a:b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</a:b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clearMarkBit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();	   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so just clear mark bit 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else if (</a:t>
            </a:r>
            <a:r>
              <a:rPr lang="en-GB" sz="1600" b="1" dirty="0" err="1">
                <a:latin typeface="Courier New" pitchFamily="49" charset="0"/>
                <a:ea typeface="msgothic" charset="0"/>
                <a:cs typeface="msgothic" charset="0"/>
              </a:rPr>
              <a:t>allocateBitSet</a:t>
            </a: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(p)) </a:t>
            </a:r>
            <a:r>
              <a:rPr lang="en-GB" sz="1600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never reached: is it allocated?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   free(p);		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 yes -&gt; its garbage, free it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      p += length(p+1);           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// </a:t>
            </a:r>
            <a:r>
              <a:rPr lang="en-GB" sz="1600" b="1" dirty="0" err="1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goto</a:t>
            </a:r>
            <a:r>
              <a:rPr lang="en-GB" sz="1600" b="1" dirty="0">
                <a:solidFill>
                  <a:srgbClr val="990000"/>
                </a:solidFill>
                <a:latin typeface="Courier New" pitchFamily="49" charset="0"/>
                <a:ea typeface="msgothic" charset="0"/>
                <a:cs typeface="msgothic" charset="0"/>
              </a:rPr>
              <a:t> next block</a:t>
            </a:r>
          </a:p>
          <a:p>
            <a:pPr>
              <a:lnSpc>
                <a:spcPct val="100000"/>
              </a:lnSpc>
              <a:buFont typeface="Courier New" pitchFamily="49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ourier New" pitchFamily="49" charset="0"/>
                <a:ea typeface="msgothic" charset="0"/>
                <a:cs typeface="msgothic" charset="0"/>
              </a:rPr>
              <a:t>}     </a:t>
            </a:r>
          </a:p>
        </p:txBody>
      </p:sp>
    </p:spTree>
    <p:extLst>
      <p:ext uri="{BB962C8B-B14F-4D97-AF65-F5344CB8AC3E}">
        <p14:creationId xmlns:p14="http://schemas.microsoft.com/office/powerpoint/2010/main" val="1289837011"/>
      </p:ext>
    </p:extLst>
  </p:cSld>
  <p:clrMapOvr>
    <a:masterClrMapping/>
  </p:clrMapOvr>
  <p:transition spd="med"/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4801314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solidFill>
                  <a:srgbClr val="0070C0"/>
                </a:solidFill>
                <a:latin typeface="+mn-lt"/>
              </a:rPr>
              <a:t>p is an array[13] of pointer to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p</a:t>
            </a:r>
            <a:r>
              <a:rPr lang="en-US" sz="1800" b="0" dirty="0">
                <a:solidFill>
                  <a:srgbClr val="0070C0"/>
                </a:solidFill>
                <a:latin typeface="+mn-lt"/>
              </a:rPr>
              <a:t> is a pointer to an array[13] of </a:t>
            </a:r>
            <a:r>
              <a:rPr lang="en-US" sz="1800" b="0" dirty="0" err="1">
                <a:solidFill>
                  <a:srgbClr val="0070C0"/>
                </a:solidFill>
                <a:latin typeface="+mn-lt"/>
              </a:rPr>
              <a:t>int</a:t>
            </a:r>
            <a:endParaRPr lang="en-US" sz="1800" b="0" dirty="0">
              <a:solidFill>
                <a:srgbClr val="0070C0"/>
              </a:solidFill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function returning a pointer to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f</a:t>
            </a:r>
            <a:r>
              <a:rPr lang="en-US" sz="1800" b="0" dirty="0">
                <a:solidFill>
                  <a:srgbClr val="C00000"/>
                </a:solidFill>
                <a:latin typeface="+mn-lt"/>
              </a:rPr>
              <a:t> is a pointer to a function returning </a:t>
            </a:r>
            <a:r>
              <a:rPr lang="en-US" sz="1800" b="0" dirty="0" err="1">
                <a:solidFill>
                  <a:srgbClr val="C00000"/>
                </a:solidFill>
                <a:latin typeface="+mn-lt"/>
              </a:rPr>
              <a:t>int</a:t>
            </a:r>
            <a:endParaRPr lang="en-US" sz="1800" b="0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70501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  <p:extLst>
      <p:ext uri="{BB962C8B-B14F-4D97-AF65-F5344CB8AC3E}">
        <p14:creationId xmlns:p14="http://schemas.microsoft.com/office/powerpoint/2010/main" val="40253374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81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81988" grpId="0" autoUpdateAnimBg="0"/>
      <p:bldP spid="681989" grpId="0" autoUpdateAnimBg="0"/>
      <p:bldP spid="681990" grpId="0" autoUpdateAnimBg="0"/>
      <p:bldP spid="681991" grpId="0" autoUpdateAnimBg="0"/>
      <p:bldP spid="681992" grpId="0" autoUpdateAnimBg="0"/>
      <p:bldP spid="681993" grpId="0" autoUpdateAnimBg="0"/>
      <p:bldP spid="681994" grpId="0" autoUpdateAnimBg="0"/>
      <p:bldP spid="681996" grpId="0" autoUpdateAnimBg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1986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417513"/>
            <a:ext cx="7924800" cy="573087"/>
          </a:xfrm>
        </p:spPr>
        <p:txBody>
          <a:bodyPr/>
          <a:lstStyle/>
          <a:p>
            <a:pPr eaLnBrk="1" hangingPunct="1"/>
            <a:r>
              <a:rPr lang="en-US" dirty="0"/>
              <a:t>C Pointer Declarations: Test Yourself!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381000" y="1143000"/>
            <a:ext cx="2971800" cy="5355312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*p[13]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*(p[13])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**</a:t>
            </a:r>
            <a:r>
              <a:rPr lang="en-US" sz="1800" dirty="0" err="1">
                <a:latin typeface="Courier New" charset="0"/>
              </a:rPr>
              <a:t>p</a:t>
            </a:r>
            <a:r>
              <a:rPr lang="en-US" sz="1800" dirty="0">
                <a:latin typeface="Courier New" charset="0"/>
              </a:rPr>
              <a:t>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(*p)[13]		</a:t>
            </a:r>
            <a:endParaRPr lang="en-US" sz="1800" dirty="0"/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()	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</a:t>
            </a:r>
            <a:r>
              <a:rPr lang="en-US" sz="1800" dirty="0" err="1">
                <a:latin typeface="Courier New" charset="0"/>
              </a:rPr>
              <a:t>f</a:t>
            </a:r>
            <a:r>
              <a:rPr lang="en-US" sz="1800" dirty="0">
                <a:latin typeface="Courier New" charset="0"/>
              </a:rPr>
              <a:t>)()		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(*(*x[3])())[5]</a:t>
            </a: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endParaRPr lang="en-US" sz="1800" dirty="0">
              <a:latin typeface="Courier New" charset="0"/>
            </a:endParaRPr>
          </a:p>
          <a:p>
            <a:pPr algn="l">
              <a:lnSpc>
                <a:spcPct val="100000"/>
              </a:lnSpc>
            </a:pPr>
            <a:r>
              <a:rPr lang="en-US" sz="1800" dirty="0" err="1">
                <a:latin typeface="Courier New" charset="0"/>
              </a:rPr>
              <a:t>int</a:t>
            </a:r>
            <a:r>
              <a:rPr lang="en-US" sz="1800" dirty="0">
                <a:latin typeface="Courier New" charset="0"/>
              </a:rPr>
              <a:t> (*(*f())[13])()	</a:t>
            </a:r>
          </a:p>
          <a:p>
            <a:pPr algn="l">
              <a:lnSpc>
                <a:spcPct val="100000"/>
              </a:lnSpc>
            </a:pPr>
            <a:endParaRPr lang="en-US" sz="1800" dirty="0"/>
          </a:p>
        </p:txBody>
      </p:sp>
      <p:sp>
        <p:nvSpPr>
          <p:cNvPr id="681988" name="Text Box 4"/>
          <p:cNvSpPr txBox="1">
            <a:spLocks noChangeArrowheads="1"/>
          </p:cNvSpPr>
          <p:nvPr/>
        </p:nvSpPr>
        <p:spPr bwMode="auto">
          <a:xfrm>
            <a:off x="3733800" y="1143000"/>
            <a:ext cx="1902023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89" name="Text Box 5"/>
          <p:cNvSpPr txBox="1">
            <a:spLocks noChangeArrowheads="1"/>
          </p:cNvSpPr>
          <p:nvPr/>
        </p:nvSpPr>
        <p:spPr bwMode="auto">
          <a:xfrm>
            <a:off x="3733800" y="1676400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an array[13] of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0" name="Text Box 6"/>
          <p:cNvSpPr txBox="1">
            <a:spLocks noChangeArrowheads="1"/>
          </p:cNvSpPr>
          <p:nvPr/>
        </p:nvSpPr>
        <p:spPr bwMode="auto">
          <a:xfrm>
            <a:off x="3733800" y="2224088"/>
            <a:ext cx="3203386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an array[13] of pointer to int</a:t>
            </a:r>
          </a:p>
        </p:txBody>
      </p:sp>
      <p:sp>
        <p:nvSpPr>
          <p:cNvPr id="681991" name="Text Box 7"/>
          <p:cNvSpPr txBox="1">
            <a:spLocks noChangeArrowheads="1"/>
          </p:cNvSpPr>
          <p:nvPr/>
        </p:nvSpPr>
        <p:spPr bwMode="auto">
          <a:xfrm>
            <a:off x="3733800" y="2757488"/>
            <a:ext cx="336625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>
                <a:latin typeface="+mn-lt"/>
              </a:rPr>
              <a:t>p is a pointer to a pointer to an int</a:t>
            </a:r>
          </a:p>
        </p:txBody>
      </p:sp>
      <p:sp>
        <p:nvSpPr>
          <p:cNvPr id="681992" name="Text Box 8"/>
          <p:cNvSpPr txBox="1">
            <a:spLocks noChangeArrowheads="1"/>
          </p:cNvSpPr>
          <p:nvPr/>
        </p:nvSpPr>
        <p:spPr bwMode="auto">
          <a:xfrm>
            <a:off x="3733800" y="3352800"/>
            <a:ext cx="3369522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p</a:t>
            </a:r>
            <a:r>
              <a:rPr lang="en-US" sz="1800" b="0" dirty="0">
                <a:latin typeface="+mn-lt"/>
              </a:rPr>
              <a:t> is a pointer to an array[13] of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3" name="Text Box 9"/>
          <p:cNvSpPr txBox="1">
            <a:spLocks noChangeArrowheads="1"/>
          </p:cNvSpPr>
          <p:nvPr/>
        </p:nvSpPr>
        <p:spPr bwMode="auto">
          <a:xfrm>
            <a:off x="3733800" y="3844925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function returning a pointer to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4" name="Text Box 10"/>
          <p:cNvSpPr txBox="1">
            <a:spLocks noChangeArrowheads="1"/>
          </p:cNvSpPr>
          <p:nvPr/>
        </p:nvSpPr>
        <p:spPr bwMode="auto">
          <a:xfrm>
            <a:off x="3733800" y="4419600"/>
            <a:ext cx="3816084" cy="369332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/>
            <a:r>
              <a:rPr lang="en-US" sz="1800" b="0" dirty="0" err="1">
                <a:latin typeface="+mn-lt"/>
              </a:rPr>
              <a:t>f</a:t>
            </a:r>
            <a:r>
              <a:rPr lang="en-US" sz="1800" b="0" dirty="0">
                <a:latin typeface="+mn-lt"/>
              </a:rPr>
              <a:t> is a pointer to a function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5" name="Text Box 11"/>
          <p:cNvSpPr txBox="1">
            <a:spLocks noChangeArrowheads="1"/>
          </p:cNvSpPr>
          <p:nvPr/>
        </p:nvSpPr>
        <p:spPr bwMode="auto">
          <a:xfrm>
            <a:off x="3733800" y="5761166"/>
            <a:ext cx="4140692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f is a function returning </a:t>
            </a:r>
            <a:r>
              <a:rPr lang="en-US" sz="1800" b="0" dirty="0" err="1">
                <a:latin typeface="+mn-lt"/>
              </a:rPr>
              <a:t>ptr</a:t>
            </a:r>
            <a:r>
              <a:rPr lang="en-US" sz="1800" b="0" dirty="0">
                <a:latin typeface="+mn-lt"/>
              </a:rPr>
              <a:t> to an array[13]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of pointers to functions returning </a:t>
            </a:r>
            <a:r>
              <a:rPr lang="en-US" sz="1800" b="0" dirty="0" err="1">
                <a:latin typeface="+mn-lt"/>
              </a:rPr>
              <a:t>int</a:t>
            </a:r>
            <a:endParaRPr lang="en-US" sz="1800" b="0" dirty="0">
              <a:latin typeface="+mn-lt"/>
            </a:endParaRPr>
          </a:p>
        </p:txBody>
      </p:sp>
      <p:sp>
        <p:nvSpPr>
          <p:cNvPr id="681996" name="Text Box 12"/>
          <p:cNvSpPr txBox="1">
            <a:spLocks noChangeArrowheads="1"/>
          </p:cNvSpPr>
          <p:nvPr/>
        </p:nvSpPr>
        <p:spPr bwMode="auto">
          <a:xfrm>
            <a:off x="3733800" y="4932362"/>
            <a:ext cx="3844149" cy="646331"/>
          </a:xfrm>
          <a:prstGeom prst="rect">
            <a:avLst/>
          </a:prstGeom>
          <a:noFill/>
          <a:ln w="19050">
            <a:noFill/>
            <a:miter lim="800000"/>
            <a:headEnd/>
            <a:tailEnd type="none" w="sm" len="sm"/>
          </a:ln>
        </p:spPr>
        <p:txBody>
          <a:bodyPr wrap="none" lIns="45720" rIns="45720">
            <a:prstTxWarp prst="textNoShape">
              <a:avLst/>
            </a:prstTxWarp>
            <a:spAutoFit/>
          </a:bodyPr>
          <a:lstStyle/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x is an array[3] of pointers  to functions </a:t>
            </a:r>
          </a:p>
          <a:p>
            <a:pPr algn="l">
              <a:lnSpc>
                <a:spcPct val="100000"/>
              </a:lnSpc>
            </a:pPr>
            <a:r>
              <a:rPr lang="en-US" sz="1800" b="0" dirty="0">
                <a:latin typeface="+mn-lt"/>
              </a:rPr>
              <a:t>returning pointers to array[5] of </a:t>
            </a:r>
            <a:r>
              <a:rPr lang="en-US" sz="1800" b="0" dirty="0" err="1">
                <a:latin typeface="+mn-lt"/>
              </a:rPr>
              <a:t>ints</a:t>
            </a:r>
            <a:endParaRPr lang="en-US" sz="1800" b="0" dirty="0"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400800" y="6444734"/>
            <a:ext cx="22108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bg1">
                    <a:lumMod val="50000"/>
                  </a:schemeClr>
                </a:solidFill>
                <a:latin typeface="Calibri" pitchFamily="34" charset="0"/>
              </a:rPr>
              <a:t>Source: K&amp;R Sec 5.12</a:t>
            </a:r>
          </a:p>
        </p:txBody>
      </p:sp>
    </p:spTree>
    <p:extLst>
      <p:ext uri="{BB962C8B-B14F-4D97-AF65-F5344CB8AC3E}">
        <p14:creationId xmlns:p14="http://schemas.microsoft.com/office/powerpoint/2010/main" val="93583797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Parsing:  </a:t>
            </a:r>
            <a:r>
              <a:rPr lang="en-US" dirty="0" err="1">
                <a:latin typeface="Courier New" panose="02070309020205020404" pitchFamily="49" charset="0"/>
                <a:cs typeface="Courier New" panose="02070309020205020404" pitchFamily="49" charset="0"/>
              </a:rPr>
              <a:t>int</a:t>
            </a:r>
            <a:r>
              <a:rPr lang="en-US" dirty="0">
                <a:latin typeface="Courier New" panose="02070309020205020404" pitchFamily="49" charset="0"/>
                <a:cs typeface="Courier New" panose="02070309020205020404" pitchFamily="49" charset="0"/>
              </a:rPr>
              <a:t> (*(*f())[13])()</a:t>
            </a:r>
            <a:endParaRPr lang="en-US" dirty="0"/>
          </a:p>
        </p:txBody>
      </p:sp>
      <p:grpSp>
        <p:nvGrpSpPr>
          <p:cNvPr id="3" name="Group 2"/>
          <p:cNvGrpSpPr/>
          <p:nvPr/>
        </p:nvGrpSpPr>
        <p:grpSpPr>
          <a:xfrm>
            <a:off x="762000" y="1143000"/>
            <a:ext cx="3928646" cy="400110"/>
            <a:chOff x="1176754" y="1143000"/>
            <a:chExt cx="3928646" cy="400110"/>
          </a:xfrm>
        </p:grpSpPr>
        <p:sp>
          <p:nvSpPr>
            <p:cNvPr id="4" name="TextBox 3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())[13])()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4766846" y="1143000"/>
              <a:ext cx="33855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779585" y="2260096"/>
            <a:ext cx="6544747" cy="707886"/>
            <a:chOff x="1176754" y="2807622"/>
            <a:chExt cx="6544747" cy="707886"/>
          </a:xfrm>
        </p:grpSpPr>
        <p:sp>
          <p:nvSpPr>
            <p:cNvPr id="8" name="TextBox 7"/>
            <p:cNvSpPr txBox="1"/>
            <p:nvPr/>
          </p:nvSpPr>
          <p:spPr>
            <a:xfrm>
              <a:off x="1176754" y="2807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[13])()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4766846" y="2807622"/>
              <a:ext cx="2954655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791308" y="4300521"/>
            <a:ext cx="8083630" cy="707886"/>
            <a:chOff x="1176754" y="3569622"/>
            <a:chExt cx="8083630" cy="707886"/>
          </a:xfrm>
        </p:grpSpPr>
        <p:sp>
          <p:nvSpPr>
            <p:cNvPr id="10" name="TextBox 9"/>
            <p:cNvSpPr txBox="1"/>
            <p:nvPr/>
          </p:nvSpPr>
          <p:spPr>
            <a:xfrm>
              <a:off x="1176754" y="3569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(*f())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4766846" y="3569622"/>
              <a:ext cx="4493538" cy="707886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773723" y="3126420"/>
            <a:ext cx="7621965" cy="1015663"/>
            <a:chOff x="1176754" y="4407822"/>
            <a:chExt cx="7621965" cy="1015663"/>
          </a:xfrm>
        </p:grpSpPr>
        <p:sp>
          <p:nvSpPr>
            <p:cNvPr id="12" name="TextBox 11"/>
            <p:cNvSpPr txBox="1"/>
            <p:nvPr/>
          </p:nvSpPr>
          <p:spPr>
            <a:xfrm>
              <a:off x="1176754" y="44078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</a:t>
              </a:r>
              <a:r>
                <a:rPr lang="en-US" sz="2000" dirty="0">
                  <a:solidFill>
                    <a:schemeClr val="bg1">
                      <a:lumMod val="65000"/>
                    </a:schemeClr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*(*f())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[13]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)()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4766846" y="4407822"/>
              <a:ext cx="4031873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</a:t>
              </a:r>
            </a:p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that returns 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to an </a:t>
              </a:r>
              <a:b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array of 13</a:t>
              </a:r>
            </a:p>
          </p:txBody>
        </p:sp>
      </p:grpSp>
      <p:grpSp>
        <p:nvGrpSpPr>
          <p:cNvPr id="20" name="Group 19"/>
          <p:cNvGrpSpPr/>
          <p:nvPr/>
        </p:nvGrpSpPr>
        <p:grpSpPr>
          <a:xfrm>
            <a:off x="762000" y="5474622"/>
            <a:ext cx="8237518" cy="1015663"/>
            <a:chOff x="1176754" y="5474622"/>
            <a:chExt cx="8237518" cy="1015663"/>
          </a:xfrm>
        </p:grpSpPr>
        <p:sp>
          <p:nvSpPr>
            <p:cNvPr id="14" name="TextBox 13"/>
            <p:cNvSpPr txBox="1"/>
            <p:nvPr/>
          </p:nvSpPr>
          <p:spPr>
            <a:xfrm>
              <a:off x="1176754" y="5474622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</a:t>
              </a:r>
              <a:r>
                <a:rPr lang="en-US" sz="2000" dirty="0">
                  <a:solidFill>
                    <a:schemeClr val="bg2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(*(*f())[13])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()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766846" y="5474622"/>
              <a:ext cx="4647426" cy="1015663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 is a function that returns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a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to an array of 13 </a:t>
              </a:r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ptrs</a:t>
              </a:r>
              <a:b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</a:b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to 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functions returning an </a:t>
              </a:r>
              <a:r>
                <a:rPr lang="en-US" sz="2000" dirty="0" err="1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endParaRPr lang="en-US" sz="2000" dirty="0">
                <a:solidFill>
                  <a:srgbClr val="FF0000"/>
                </a:solidFill>
                <a:latin typeface="Courier New" panose="02070309020205020404" pitchFamily="49" charset="0"/>
                <a:cs typeface="Courier New" panose="02070309020205020404" pitchFamily="49" charset="0"/>
              </a:endParaRPr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762000" y="1701548"/>
            <a:ext cx="6083082" cy="400110"/>
            <a:chOff x="1176754" y="1143000"/>
            <a:chExt cx="6083082" cy="400110"/>
          </a:xfrm>
        </p:grpSpPr>
        <p:sp>
          <p:nvSpPr>
            <p:cNvPr id="22" name="TextBox 21"/>
            <p:cNvSpPr txBox="1"/>
            <p:nvPr/>
          </p:nvSpPr>
          <p:spPr>
            <a:xfrm>
              <a:off x="1176754" y="1143000"/>
              <a:ext cx="31085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 err="1">
                  <a:latin typeface="Courier New" panose="02070309020205020404" pitchFamily="49" charset="0"/>
                  <a:cs typeface="Courier New" panose="02070309020205020404" pitchFamily="49" charset="0"/>
                </a:rPr>
                <a:t>int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 (*(*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f()</a:t>
              </a:r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)[13])()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4766846" y="1143000"/>
              <a:ext cx="249299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000" dirty="0">
                  <a:latin typeface="Courier New" panose="02070309020205020404" pitchFamily="49" charset="0"/>
                  <a:cs typeface="Courier New" panose="02070309020205020404" pitchFamily="49" charset="0"/>
                </a:rPr>
                <a:t>f</a:t>
              </a:r>
              <a:r>
                <a:rPr lang="en-US" sz="2000" dirty="0">
                  <a:solidFill>
                    <a:srgbClr val="FF0000"/>
                  </a:solidFill>
                  <a:latin typeface="Courier New" panose="02070309020205020404" pitchFamily="49" charset="0"/>
                  <a:cs typeface="Courier New" panose="02070309020205020404" pitchFamily="49" charset="0"/>
                </a:rPr>
                <a:t> is a function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6267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Rectangle 41"/>
          <p:cNvSpPr/>
          <p:nvPr/>
        </p:nvSpPr>
        <p:spPr bwMode="auto">
          <a:xfrm>
            <a:off x="396875" y="2721678"/>
            <a:ext cx="7146925" cy="1850322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arrow" w="med" len="med"/>
          </a:ln>
          <a:effectLst/>
        </p:spPr>
        <p:txBody>
          <a:bodyPr rtlCol="0" anchor="ctr"/>
          <a:lstStyle/>
          <a:p>
            <a:pPr algn="ctr"/>
            <a:endParaRPr lang="en-US" sz="1600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Keeping Track of Free Blocks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6875" y="1254210"/>
            <a:ext cx="8625664" cy="5375190"/>
          </a:xfrm>
        </p:spPr>
        <p:txBody>
          <a:bodyPr/>
          <a:lstStyle/>
          <a:p>
            <a:r>
              <a:rPr lang="en-US" dirty="0"/>
              <a:t>Method 1: </a:t>
            </a:r>
            <a:r>
              <a:rPr lang="en-US" i="1" dirty="0">
                <a:solidFill>
                  <a:srgbClr val="C00000"/>
                </a:solidFill>
              </a:rPr>
              <a:t>Implicit list </a:t>
            </a:r>
            <a:r>
              <a:rPr lang="en-US" dirty="0"/>
              <a:t>using length—links all blocks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Method 2: </a:t>
            </a:r>
            <a:r>
              <a:rPr lang="en-GB" i="1" dirty="0">
                <a:solidFill>
                  <a:srgbClr val="C00000"/>
                </a:solidFill>
              </a:rPr>
              <a:t>Explicit list</a:t>
            </a:r>
            <a:r>
              <a:rPr lang="en-GB" dirty="0">
                <a:solidFill>
                  <a:srgbClr val="C00000"/>
                </a:solidFill>
              </a:rPr>
              <a:t> </a:t>
            </a:r>
            <a:r>
              <a:rPr lang="en-GB" dirty="0"/>
              <a:t>among the free blocks using pointers</a:t>
            </a:r>
          </a:p>
          <a:p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buNone/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Method 3: </a:t>
            </a:r>
            <a:r>
              <a:rPr lang="en-GB" i="1" dirty="0">
                <a:solidFill>
                  <a:srgbClr val="C00000"/>
                </a:solidFill>
              </a:rPr>
              <a:t>Segregated free list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Different free lists for different size classes</a:t>
            </a:r>
            <a:endParaRPr lang="en-US" dirty="0"/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US" dirty="0"/>
          </a:p>
          <a:p>
            <a:pPr>
              <a:lnSpc>
                <a:spcPct val="83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US" dirty="0"/>
              <a:t>Method 4: </a:t>
            </a:r>
            <a:r>
              <a:rPr lang="en-GB" i="1" dirty="0">
                <a:solidFill>
                  <a:srgbClr val="C00000"/>
                </a:solidFill>
              </a:rPr>
              <a:t>Blocks sorted by size</a:t>
            </a:r>
          </a:p>
          <a:p>
            <a:pPr lvl="1">
              <a:lnSpc>
                <a:spcPct val="88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Can use a balanced tree (e.g. Red-Black tree) with pointers within each free block, and the length used as a key</a:t>
            </a:r>
          </a:p>
        </p:txBody>
      </p:sp>
      <p:sp>
        <p:nvSpPr>
          <p:cNvPr id="21" name="Freeform 39"/>
          <p:cNvSpPr>
            <a:spLocks/>
          </p:cNvSpPr>
          <p:nvPr/>
        </p:nvSpPr>
        <p:spPr bwMode="auto">
          <a:xfrm>
            <a:off x="17526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28" y="0"/>
              </a:cxn>
              <a:cxn ang="0">
                <a:pos x="960" y="144"/>
              </a:cxn>
            </a:cxnLst>
            <a:rect l="0" t="0" r="r" b="b"/>
            <a:pathLst>
              <a:path w="960" h="144">
                <a:moveTo>
                  <a:pt x="0" y="144"/>
                </a:moveTo>
                <a:cubicBezTo>
                  <a:pt x="184" y="72"/>
                  <a:pt x="368" y="0"/>
                  <a:pt x="528" y="0"/>
                </a:cubicBezTo>
                <a:cubicBezTo>
                  <a:pt x="688" y="0"/>
                  <a:pt x="824" y="72"/>
                  <a:pt x="960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2" name="Freeform 40"/>
          <p:cNvSpPr>
            <a:spLocks/>
          </p:cNvSpPr>
          <p:nvPr/>
        </p:nvSpPr>
        <p:spPr bwMode="auto">
          <a:xfrm>
            <a:off x="2981432" y="1959678"/>
            <a:ext cx="1819168" cy="231374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384" y="0"/>
              </a:cxn>
              <a:cxn ang="0">
                <a:pos x="768" y="144"/>
              </a:cxn>
            </a:cxnLst>
            <a:rect l="0" t="0" r="r" b="b"/>
            <a:pathLst>
              <a:path w="768" h="144">
                <a:moveTo>
                  <a:pt x="0" y="144"/>
                </a:moveTo>
                <a:cubicBezTo>
                  <a:pt x="128" y="72"/>
                  <a:pt x="256" y="0"/>
                  <a:pt x="384" y="0"/>
                </a:cubicBezTo>
                <a:cubicBezTo>
                  <a:pt x="512" y="0"/>
                  <a:pt x="640" y="72"/>
                  <a:pt x="768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23" name="Freeform 41"/>
          <p:cNvSpPr>
            <a:spLocks/>
          </p:cNvSpPr>
          <p:nvPr/>
        </p:nvSpPr>
        <p:spPr bwMode="auto">
          <a:xfrm>
            <a:off x="4838700" y="1972962"/>
            <a:ext cx="1188261" cy="228600"/>
          </a:xfrm>
          <a:custGeom>
            <a:avLst/>
            <a:gdLst/>
            <a:ahLst/>
            <a:cxnLst>
              <a:cxn ang="0">
                <a:pos x="0" y="144"/>
              </a:cxn>
              <a:cxn ang="0">
                <a:pos x="576" y="0"/>
              </a:cxn>
              <a:cxn ang="0">
                <a:pos x="1152" y="144"/>
              </a:cxn>
            </a:cxnLst>
            <a:rect l="0" t="0" r="r" b="b"/>
            <a:pathLst>
              <a:path w="1152" h="144">
                <a:moveTo>
                  <a:pt x="0" y="144"/>
                </a:moveTo>
                <a:cubicBezTo>
                  <a:pt x="192" y="72"/>
                  <a:pt x="384" y="0"/>
                  <a:pt x="576" y="0"/>
                </a:cubicBezTo>
                <a:cubicBezTo>
                  <a:pt x="768" y="0"/>
                  <a:pt x="960" y="72"/>
                  <a:pt x="1152" y="144"/>
                </a:cubicBezTo>
              </a:path>
            </a:pathLst>
          </a:custGeom>
          <a:noFill/>
          <a:ln w="25560">
            <a:solidFill>
              <a:schemeClr val="tx1"/>
            </a:solidFill>
            <a:prstDash val="sysDash"/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46" name="Text Box 410"/>
          <p:cNvSpPr txBox="1">
            <a:spLocks noChangeAspect="1" noChangeArrowheads="1"/>
          </p:cNvSpPr>
          <p:nvPr/>
        </p:nvSpPr>
        <p:spPr bwMode="auto">
          <a:xfrm>
            <a:off x="962681" y="1922408"/>
            <a:ext cx="744113" cy="30777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  <a:spAutoFit/>
          </a:bodyPr>
          <a:lstStyle/>
          <a:p>
            <a:pPr algn="ctr"/>
            <a:r>
              <a:rPr lang="en-US" sz="1400" b="0" dirty="0">
                <a:latin typeface="Calibri" panose="020F0502020204030204" pitchFamily="34" charset="0"/>
                <a:cs typeface="Calibri" panose="020F0502020204030204" pitchFamily="34" charset="0"/>
              </a:rPr>
              <a:t>Unused</a:t>
            </a:r>
          </a:p>
        </p:txBody>
      </p:sp>
      <p:grpSp>
        <p:nvGrpSpPr>
          <p:cNvPr id="48" name="Group 47"/>
          <p:cNvGrpSpPr/>
          <p:nvPr/>
        </p:nvGrpSpPr>
        <p:grpSpPr>
          <a:xfrm>
            <a:off x="1288544" y="2209800"/>
            <a:ext cx="5188456" cy="311019"/>
            <a:chOff x="1288544" y="2209800"/>
            <a:chExt cx="5188456" cy="311019"/>
          </a:xfrm>
        </p:grpSpPr>
        <p:sp>
          <p:nvSpPr>
            <p:cNvPr id="4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8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9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0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2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3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14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5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6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17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18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20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47" name="Rectangle 7"/>
            <p:cNvSpPr>
              <a:spLocks noChangeArrowheads="1"/>
            </p:cNvSpPr>
            <p:nvPr/>
          </p:nvSpPr>
          <p:spPr bwMode="auto">
            <a:xfrm>
              <a:off x="1288544" y="2216019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grpSp>
        <p:nvGrpSpPr>
          <p:cNvPr id="49" name="Group 48"/>
          <p:cNvGrpSpPr/>
          <p:nvPr/>
        </p:nvGrpSpPr>
        <p:grpSpPr>
          <a:xfrm>
            <a:off x="1322111" y="3962399"/>
            <a:ext cx="5181600" cy="304800"/>
            <a:chOff x="1295400" y="2209800"/>
            <a:chExt cx="5181600" cy="304800"/>
          </a:xfrm>
        </p:grpSpPr>
        <p:sp>
          <p:nvSpPr>
            <p:cNvPr id="50" name="Rectangle 4"/>
            <p:cNvSpPr>
              <a:spLocks noChangeArrowheads="1"/>
            </p:cNvSpPr>
            <p:nvPr/>
          </p:nvSpPr>
          <p:spPr bwMode="auto">
            <a:xfrm>
              <a:off x="1600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4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51" name="Rectangle 5"/>
            <p:cNvSpPr>
              <a:spLocks noChangeArrowheads="1"/>
            </p:cNvSpPr>
            <p:nvPr/>
          </p:nvSpPr>
          <p:spPr bwMode="auto">
            <a:xfrm>
              <a:off x="1905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2" name="Rectangle 6"/>
            <p:cNvSpPr>
              <a:spLocks noChangeArrowheads="1"/>
            </p:cNvSpPr>
            <p:nvPr/>
          </p:nvSpPr>
          <p:spPr bwMode="auto">
            <a:xfrm>
              <a:off x="2209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3" name="Rectangle 7"/>
            <p:cNvSpPr>
              <a:spLocks noChangeArrowheads="1"/>
            </p:cNvSpPr>
            <p:nvPr/>
          </p:nvSpPr>
          <p:spPr bwMode="auto">
            <a:xfrm>
              <a:off x="2514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4" name="Rectangle 8"/>
            <p:cNvSpPr>
              <a:spLocks noChangeArrowheads="1"/>
            </p:cNvSpPr>
            <p:nvPr/>
          </p:nvSpPr>
          <p:spPr bwMode="auto">
            <a:xfrm>
              <a:off x="2819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48</a:t>
              </a:r>
            </a:p>
          </p:txBody>
        </p:sp>
        <p:sp>
          <p:nvSpPr>
            <p:cNvPr id="55" name="Rectangle 9"/>
            <p:cNvSpPr>
              <a:spLocks noChangeArrowheads="1"/>
            </p:cNvSpPr>
            <p:nvPr/>
          </p:nvSpPr>
          <p:spPr bwMode="auto">
            <a:xfrm>
              <a:off x="3124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6" name="Rectangle 10"/>
            <p:cNvSpPr>
              <a:spLocks noChangeArrowheads="1"/>
            </p:cNvSpPr>
            <p:nvPr/>
          </p:nvSpPr>
          <p:spPr bwMode="auto">
            <a:xfrm>
              <a:off x="34290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7" name="Rectangle 11"/>
            <p:cNvSpPr>
              <a:spLocks noChangeArrowheads="1"/>
            </p:cNvSpPr>
            <p:nvPr/>
          </p:nvSpPr>
          <p:spPr bwMode="auto">
            <a:xfrm>
              <a:off x="37338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8" name="Rectangle 12"/>
            <p:cNvSpPr>
              <a:spLocks noChangeArrowheads="1"/>
            </p:cNvSpPr>
            <p:nvPr/>
          </p:nvSpPr>
          <p:spPr bwMode="auto">
            <a:xfrm>
              <a:off x="40386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59" name="Rectangle 13"/>
            <p:cNvSpPr>
              <a:spLocks noChangeArrowheads="1"/>
            </p:cNvSpPr>
            <p:nvPr/>
          </p:nvSpPr>
          <p:spPr bwMode="auto">
            <a:xfrm>
              <a:off x="46482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r>
                <a:rPr lang="en-US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32</a:t>
              </a:r>
            </a:p>
          </p:txBody>
        </p:sp>
        <p:sp>
          <p:nvSpPr>
            <p:cNvPr id="60" name="Rectangle 14"/>
            <p:cNvSpPr>
              <a:spLocks noChangeArrowheads="1"/>
            </p:cNvSpPr>
            <p:nvPr/>
          </p:nvSpPr>
          <p:spPr bwMode="auto">
            <a:xfrm>
              <a:off x="49530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1" name="Rectangle 15"/>
            <p:cNvSpPr>
              <a:spLocks noChangeArrowheads="1"/>
            </p:cNvSpPr>
            <p:nvPr/>
          </p:nvSpPr>
          <p:spPr bwMode="auto">
            <a:xfrm>
              <a:off x="52578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2" name="Rectangle 16"/>
            <p:cNvSpPr>
              <a:spLocks noChangeArrowheads="1"/>
            </p:cNvSpPr>
            <p:nvPr/>
          </p:nvSpPr>
          <p:spPr bwMode="auto">
            <a:xfrm>
              <a:off x="5562600" y="2209800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b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3" name="Rectangle 17"/>
            <p:cNvSpPr>
              <a:spLocks noChangeArrowheads="1"/>
            </p:cNvSpPr>
            <p:nvPr/>
          </p:nvSpPr>
          <p:spPr bwMode="auto">
            <a:xfrm>
              <a:off x="5867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0" dirty="0">
                  <a:latin typeface="Calibri" panose="020F0502020204030204" pitchFamily="34" charset="0"/>
                  <a:cs typeface="Calibri" panose="020F0502020204030204" pitchFamily="34" charset="0"/>
                </a:rPr>
                <a:t>16</a:t>
              </a:r>
            </a:p>
          </p:txBody>
        </p:sp>
        <p:sp>
          <p:nvSpPr>
            <p:cNvPr id="64" name="Rectangle 18"/>
            <p:cNvSpPr>
              <a:spLocks noChangeArrowheads="1"/>
            </p:cNvSpPr>
            <p:nvPr/>
          </p:nvSpPr>
          <p:spPr bwMode="auto">
            <a:xfrm>
              <a:off x="61722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5" name="Rectangle 20"/>
            <p:cNvSpPr>
              <a:spLocks noChangeArrowheads="1"/>
            </p:cNvSpPr>
            <p:nvPr/>
          </p:nvSpPr>
          <p:spPr bwMode="auto">
            <a:xfrm>
              <a:off x="4343400" y="2209800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98000"/>
                </a:lnSpc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endParaRPr lang="en-GB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  <p:sp>
          <p:nvSpPr>
            <p:cNvPr id="66" name="Rectangle 7"/>
            <p:cNvSpPr>
              <a:spLocks noChangeArrowheads="1"/>
            </p:cNvSpPr>
            <p:nvPr/>
          </p:nvSpPr>
          <p:spPr bwMode="auto">
            <a:xfrm>
              <a:off x="1295400" y="2209800"/>
              <a:ext cx="304800" cy="304800"/>
            </a:xfrm>
            <a:prstGeom prst="rect">
              <a:avLst/>
            </a:prstGeom>
            <a:pattFill prst="wdUpDiag">
              <a:fgClr>
                <a:schemeClr val="bg2"/>
              </a:fgClr>
              <a:bgClr>
                <a:schemeClr val="bg1"/>
              </a:bgClr>
            </a:pattFill>
            <a:ln w="3240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 algn="ctr"/>
              <a:endParaRPr lang="en-US" sz="1600" b="0" dirty="0">
                <a:latin typeface="Calibri" panose="020F0502020204030204" pitchFamily="34" charset="0"/>
                <a:cs typeface="Calibri" panose="020F0502020204030204" pitchFamily="34" charset="0"/>
              </a:endParaRPr>
            </a:p>
          </p:txBody>
        </p:sp>
      </p:grpSp>
      <p:sp>
        <p:nvSpPr>
          <p:cNvPr id="41" name="Freeform 38"/>
          <p:cNvSpPr>
            <a:spLocks/>
          </p:cNvSpPr>
          <p:nvPr/>
        </p:nvSpPr>
        <p:spPr bwMode="auto">
          <a:xfrm>
            <a:off x="2076381" y="3550334"/>
            <a:ext cx="2733568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Freeform 38"/>
          <p:cNvSpPr>
            <a:spLocks/>
          </p:cNvSpPr>
          <p:nvPr/>
        </p:nvSpPr>
        <p:spPr bwMode="auto">
          <a:xfrm>
            <a:off x="5103805" y="3621689"/>
            <a:ext cx="1677996" cy="482600"/>
          </a:xfrm>
          <a:custGeom>
            <a:avLst/>
            <a:gdLst/>
            <a:ahLst/>
            <a:cxnLst>
              <a:cxn ang="0">
                <a:pos x="0" y="304"/>
              </a:cxn>
              <a:cxn ang="0">
                <a:pos x="912" y="16"/>
              </a:cxn>
              <a:cxn ang="0">
                <a:pos x="1536" y="208"/>
              </a:cxn>
            </a:cxnLst>
            <a:rect l="0" t="0" r="r" b="b"/>
            <a:pathLst>
              <a:path w="1536" h="304">
                <a:moveTo>
                  <a:pt x="0" y="304"/>
                </a:moveTo>
                <a:cubicBezTo>
                  <a:pt x="328" y="167"/>
                  <a:pt x="656" y="31"/>
                  <a:pt x="912" y="16"/>
                </a:cubicBezTo>
                <a:cubicBezTo>
                  <a:pt x="1167" y="0"/>
                  <a:pt x="1351" y="104"/>
                  <a:pt x="1536" y="208"/>
                </a:cubicBezTo>
              </a:path>
            </a:pathLst>
          </a:custGeom>
          <a:noFill/>
          <a:ln w="2556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2143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43779" y="4372761"/>
            <a:ext cx="8307387" cy="1843087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Maintain list(s) of </a:t>
            </a:r>
            <a:r>
              <a:rPr lang="en-GB" i="1" dirty="0">
                <a:solidFill>
                  <a:srgbClr val="C00000"/>
                </a:solidFill>
              </a:rPr>
              <a:t>free</a:t>
            </a:r>
            <a:r>
              <a:rPr lang="en-GB" dirty="0"/>
              <a:t> blocks, not </a:t>
            </a:r>
            <a:r>
              <a:rPr lang="en-GB" i="1" dirty="0">
                <a:solidFill>
                  <a:srgbClr val="C00000"/>
                </a:solidFill>
              </a:rPr>
              <a:t>all</a:t>
            </a:r>
            <a:r>
              <a:rPr lang="en-GB" dirty="0"/>
              <a:t> blocks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Luckily we track only free blocks, so we can use payload area</a:t>
            </a:r>
          </a:p>
          <a:p>
            <a:pPr lvl="1">
              <a:lnSpc>
                <a:spcPct val="10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The “next” free block could be anywhere</a:t>
            </a:r>
          </a:p>
          <a:p>
            <a:pPr lvl="2">
              <a:lnSpc>
                <a:spcPct val="107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So we need to store forward/back pointers, not just sizes</a:t>
            </a:r>
          </a:p>
          <a:p>
            <a:pPr lvl="1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Still need boundary tags for coalescing</a:t>
            </a:r>
          </a:p>
          <a:p>
            <a:pPr lvl="2">
              <a:lnSpc>
                <a:spcPct val="90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To find adjacent blocks according to memory order</a:t>
            </a:r>
          </a:p>
        </p:txBody>
      </p:sp>
      <p:sp>
        <p:nvSpPr>
          <p:cNvPr id="48" name="Rectangle 3"/>
          <p:cNvSpPr>
            <a:spLocks noChangeArrowheads="1"/>
          </p:cNvSpPr>
          <p:nvPr/>
        </p:nvSpPr>
        <p:spPr bwMode="auto">
          <a:xfrm>
            <a:off x="16002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49" name="Rectangle 6"/>
          <p:cNvSpPr>
            <a:spLocks noChangeArrowheads="1"/>
          </p:cNvSpPr>
          <p:nvPr/>
        </p:nvSpPr>
        <p:spPr bwMode="auto">
          <a:xfrm>
            <a:off x="1600200" y="2133600"/>
            <a:ext cx="1676400" cy="1524000"/>
          </a:xfrm>
          <a:prstGeom prst="rect">
            <a:avLst/>
          </a:prstGeom>
          <a:solidFill>
            <a:srgbClr val="D5F1C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P</a:t>
            </a:r>
            <a:r>
              <a:rPr lang="en-GB" sz="1600" b="1" dirty="0">
                <a:latin typeface="Calibri" pitchFamily="34" charset="0"/>
              </a:rPr>
              <a:t>ayload and</a:t>
            </a:r>
          </a:p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padding</a:t>
            </a:r>
          </a:p>
        </p:txBody>
      </p:sp>
      <p:sp>
        <p:nvSpPr>
          <p:cNvPr id="51" name="Rectangle 8"/>
          <p:cNvSpPr>
            <a:spLocks noChangeArrowheads="1"/>
          </p:cNvSpPr>
          <p:nvPr/>
        </p:nvSpPr>
        <p:spPr bwMode="auto">
          <a:xfrm>
            <a:off x="29718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2" name="Rectangle 9"/>
          <p:cNvSpPr>
            <a:spLocks noChangeArrowheads="1"/>
          </p:cNvSpPr>
          <p:nvPr/>
        </p:nvSpPr>
        <p:spPr bwMode="auto">
          <a:xfrm>
            <a:off x="15986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53" name="Rectangle 10"/>
          <p:cNvSpPr>
            <a:spLocks noChangeArrowheads="1"/>
          </p:cNvSpPr>
          <p:nvPr/>
        </p:nvSpPr>
        <p:spPr bwMode="auto">
          <a:xfrm>
            <a:off x="29718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59" name="Rectangle 3"/>
          <p:cNvSpPr>
            <a:spLocks noChangeArrowheads="1"/>
          </p:cNvSpPr>
          <p:nvPr/>
        </p:nvSpPr>
        <p:spPr bwMode="auto">
          <a:xfrm>
            <a:off x="5105400" y="1752600"/>
            <a:ext cx="1370013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0" name="Rectangle 6"/>
          <p:cNvSpPr>
            <a:spLocks noChangeArrowheads="1"/>
          </p:cNvSpPr>
          <p:nvPr/>
        </p:nvSpPr>
        <p:spPr bwMode="auto">
          <a:xfrm>
            <a:off x="5105400" y="2895600"/>
            <a:ext cx="1676400" cy="7620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endParaRPr lang="en-GB" sz="1600" b="1" dirty="0">
              <a:latin typeface="Calibri" pitchFamily="34" charset="0"/>
            </a:endParaRPr>
          </a:p>
        </p:txBody>
      </p:sp>
      <p:sp>
        <p:nvSpPr>
          <p:cNvPr id="61" name="Rectangle 8"/>
          <p:cNvSpPr>
            <a:spLocks noChangeArrowheads="1"/>
          </p:cNvSpPr>
          <p:nvPr/>
        </p:nvSpPr>
        <p:spPr bwMode="auto">
          <a:xfrm>
            <a:off x="6477000" y="1752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2" name="Rectangle 9"/>
          <p:cNvSpPr>
            <a:spLocks noChangeArrowheads="1"/>
          </p:cNvSpPr>
          <p:nvPr/>
        </p:nvSpPr>
        <p:spPr bwMode="auto">
          <a:xfrm>
            <a:off x="5103812" y="3657600"/>
            <a:ext cx="1373187" cy="381000"/>
          </a:xfrm>
          <a:prstGeom prst="rect">
            <a:avLst/>
          </a:prstGeom>
          <a:solidFill>
            <a:srgbClr val="F1C7C7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S</a:t>
            </a:r>
            <a:r>
              <a:rPr lang="en-GB" sz="1600" b="1" dirty="0">
                <a:latin typeface="Calibri" pitchFamily="34" charset="0"/>
              </a:rPr>
              <a:t>ize</a:t>
            </a:r>
          </a:p>
        </p:txBody>
      </p:sp>
      <p:sp>
        <p:nvSpPr>
          <p:cNvPr id="63" name="Rectangle 10"/>
          <p:cNvSpPr>
            <a:spLocks noChangeArrowheads="1"/>
          </p:cNvSpPr>
          <p:nvPr/>
        </p:nvSpPr>
        <p:spPr bwMode="auto">
          <a:xfrm>
            <a:off x="6477000" y="3657600"/>
            <a:ext cx="304800" cy="381000"/>
          </a:xfrm>
          <a:prstGeom prst="rect">
            <a:avLst/>
          </a:prstGeom>
          <a:solidFill>
            <a:srgbClr val="EBAFA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</a:rPr>
              <a:t>a</a:t>
            </a:r>
          </a:p>
        </p:txBody>
      </p:sp>
      <p:sp>
        <p:nvSpPr>
          <p:cNvPr id="64" name="Rectangle 3"/>
          <p:cNvSpPr>
            <a:spLocks noChangeArrowheads="1"/>
          </p:cNvSpPr>
          <p:nvPr/>
        </p:nvSpPr>
        <p:spPr bwMode="auto">
          <a:xfrm>
            <a:off x="5105400" y="2133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>
                <a:latin typeface="Calibri" pitchFamily="34" charset="0"/>
              </a:rPr>
              <a:t>N</a:t>
            </a:r>
            <a:r>
              <a:rPr lang="en-GB" sz="1600" b="1" dirty="0">
                <a:latin typeface="Calibri" pitchFamily="34" charset="0"/>
              </a:rPr>
              <a:t>ext</a:t>
            </a:r>
          </a:p>
        </p:txBody>
      </p:sp>
      <p:sp>
        <p:nvSpPr>
          <p:cNvPr id="65" name="Rectangle 3"/>
          <p:cNvSpPr>
            <a:spLocks noChangeArrowheads="1"/>
          </p:cNvSpPr>
          <p:nvPr/>
        </p:nvSpPr>
        <p:spPr bwMode="auto">
          <a:xfrm>
            <a:off x="5105400" y="2514600"/>
            <a:ext cx="1676400" cy="38100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98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dirty="0" err="1">
                <a:latin typeface="Calibri" pitchFamily="34" charset="0"/>
              </a:rPr>
              <a:t>P</a:t>
            </a:r>
            <a:r>
              <a:rPr lang="en-GB" sz="1600" b="1" dirty="0" err="1">
                <a:latin typeface="Calibri" pitchFamily="34" charset="0"/>
              </a:rPr>
              <a:t>rev</a:t>
            </a:r>
            <a:endParaRPr lang="en-GB" sz="1600" b="1" dirty="0">
              <a:latin typeface="Calibri" pitchFamily="34" charset="0"/>
            </a:endParaRPr>
          </a:p>
        </p:txBody>
      </p:sp>
      <p:sp>
        <p:nvSpPr>
          <p:cNvPr id="66" name="TextBox 65"/>
          <p:cNvSpPr txBox="1"/>
          <p:nvPr/>
        </p:nvSpPr>
        <p:spPr>
          <a:xfrm>
            <a:off x="1371600" y="1307068"/>
            <a:ext cx="2163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Allocated (as before)</a:t>
            </a:r>
          </a:p>
        </p:txBody>
      </p:sp>
      <p:sp>
        <p:nvSpPr>
          <p:cNvPr id="67" name="TextBox 66"/>
          <p:cNvSpPr txBox="1"/>
          <p:nvPr/>
        </p:nvSpPr>
        <p:spPr>
          <a:xfrm>
            <a:off x="5638800" y="1295400"/>
            <a:ext cx="6004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Free</a:t>
            </a:r>
          </a:p>
        </p:txBody>
      </p:sp>
      <p:cxnSp>
        <p:nvCxnSpPr>
          <p:cNvPr id="3" name="Straight Arrow Connector 2">
            <a:extLst>
              <a:ext uri="{FF2B5EF4-FFF2-40B4-BE49-F238E27FC236}">
                <a16:creationId xmlns:a16="http://schemas.microsoft.com/office/drawing/2014/main" id="{02712C88-8A46-234C-B0CD-8E23918B603B}"/>
              </a:ext>
            </a:extLst>
          </p:cNvPr>
          <p:cNvCxnSpPr/>
          <p:nvPr/>
        </p:nvCxnSpPr>
        <p:spPr bwMode="auto">
          <a:xfrm>
            <a:off x="1143000" y="3505200"/>
            <a:ext cx="455612" cy="304800"/>
          </a:xfrm>
          <a:prstGeom prst="straightConnector1">
            <a:avLst/>
          </a:prstGeom>
          <a:noFill/>
          <a:ln w="12700">
            <a:solidFill>
              <a:srgbClr val="000000"/>
            </a:solidFill>
            <a:miter lim="800000"/>
            <a:headEnd type="none" w="med" len="med"/>
            <a:tailEnd type="triangle"/>
          </a:ln>
          <a:effectLst/>
        </p:spPr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A5C30A4A-5BCE-7543-82DA-21BD3D18A6DB}"/>
              </a:ext>
            </a:extLst>
          </p:cNvPr>
          <p:cNvSpPr txBox="1"/>
          <p:nvPr/>
        </p:nvSpPr>
        <p:spPr>
          <a:xfrm>
            <a:off x="386309" y="3183337"/>
            <a:ext cx="101572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latin typeface="Calibri" pitchFamily="34" charset="0"/>
              </a:rPr>
              <a:t>Optional</a:t>
            </a:r>
          </a:p>
        </p:txBody>
      </p:sp>
    </p:spTree>
  </p:cSld>
  <p:clrMapOvr>
    <a:masterClrMapping/>
  </p:clrMapOvr>
  <p:transition spd="med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Line 1"/>
          <p:cNvSpPr>
            <a:spLocks noChangeShapeType="1"/>
          </p:cNvSpPr>
          <p:nvPr/>
        </p:nvSpPr>
        <p:spPr bwMode="auto">
          <a:xfrm>
            <a:off x="3276600" y="2057399"/>
            <a:ext cx="4572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6" name="Line 2"/>
          <p:cNvSpPr>
            <a:spLocks noChangeShapeType="1"/>
          </p:cNvSpPr>
          <p:nvPr/>
        </p:nvSpPr>
        <p:spPr bwMode="auto">
          <a:xfrm>
            <a:off x="4572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7" name="Line 3"/>
          <p:cNvSpPr>
            <a:spLocks noChangeShapeType="1"/>
          </p:cNvSpPr>
          <p:nvPr/>
        </p:nvSpPr>
        <p:spPr bwMode="auto">
          <a:xfrm>
            <a:off x="6096000" y="2057399"/>
            <a:ext cx="381000" cy="0"/>
          </a:xfrm>
          <a:prstGeom prst="line">
            <a:avLst/>
          </a:prstGeom>
          <a:noFill/>
          <a:ln w="2556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title" idx="4294967295"/>
          </p:nvPr>
        </p:nvSpPr>
        <p:spPr>
          <a:xfrm>
            <a:off x="292688" y="481601"/>
            <a:ext cx="60706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Explicit Free Lists</a:t>
            </a:r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308681" y="1269236"/>
            <a:ext cx="8307387" cy="2436812"/>
          </a:xfrm>
          <a:ln/>
        </p:spPr>
        <p:txBody>
          <a:bodyPr/>
          <a:lstStyle/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Logically:</a:t>
            </a:r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endParaRPr lang="en-GB" dirty="0"/>
          </a:p>
          <a:p>
            <a:pPr>
              <a:lnSpc>
                <a:spcPct val="85000"/>
              </a:lnSpc>
              <a:tabLst>
                <a:tab pos="319088" algn="l"/>
                <a:tab pos="846138" algn="l"/>
                <a:tab pos="1760538" algn="l"/>
                <a:tab pos="2674938" algn="l"/>
                <a:tab pos="3589338" algn="l"/>
                <a:tab pos="4503738" algn="l"/>
                <a:tab pos="5418138" algn="l"/>
                <a:tab pos="6332538" algn="l"/>
                <a:tab pos="7246938" algn="l"/>
                <a:tab pos="8161338" algn="l"/>
                <a:tab pos="9075738" algn="l"/>
                <a:tab pos="9990138" algn="l"/>
              </a:tabLst>
            </a:pPr>
            <a:r>
              <a:rPr lang="en-GB" dirty="0"/>
              <a:t>Physically: blocks can be in any order</a:t>
            </a:r>
          </a:p>
        </p:txBody>
      </p:sp>
      <p:sp>
        <p:nvSpPr>
          <p:cNvPr id="6150" name="Rectangle 6"/>
          <p:cNvSpPr>
            <a:spLocks noChangeArrowheads="1"/>
          </p:cNvSpPr>
          <p:nvPr/>
        </p:nvSpPr>
        <p:spPr bwMode="auto">
          <a:xfrm>
            <a:off x="24384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A</a:t>
            </a:r>
          </a:p>
        </p:txBody>
      </p:sp>
      <p:sp>
        <p:nvSpPr>
          <p:cNvPr id="6151" name="Rectangle 7"/>
          <p:cNvSpPr>
            <a:spLocks noChangeArrowheads="1"/>
          </p:cNvSpPr>
          <p:nvPr/>
        </p:nvSpPr>
        <p:spPr bwMode="auto">
          <a:xfrm>
            <a:off x="3733800" y="1981200"/>
            <a:ext cx="8382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B</a:t>
            </a:r>
          </a:p>
        </p:txBody>
      </p:sp>
      <p:sp>
        <p:nvSpPr>
          <p:cNvPr id="6152" name="Rectangle 8"/>
          <p:cNvSpPr>
            <a:spLocks noChangeArrowheads="1"/>
          </p:cNvSpPr>
          <p:nvPr/>
        </p:nvSpPr>
        <p:spPr bwMode="auto">
          <a:xfrm>
            <a:off x="4953000" y="1981200"/>
            <a:ext cx="1143000" cy="304800"/>
          </a:xfrm>
          <a:prstGeom prst="rect">
            <a:avLst/>
          </a:prstGeom>
          <a:solidFill>
            <a:schemeClr val="bg1">
              <a:lumMod val="95000"/>
            </a:schemeClr>
          </a:solidFill>
          <a:ln w="2556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lIns="90000" tIns="46800" rIns="90000" bIns="46800" anchor="ctr"/>
          <a:lstStyle/>
          <a:p>
            <a:pPr algn="ctr">
              <a:lnSpc>
                <a:spcPct val="10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600" b="1" dirty="0">
                <a:latin typeface="Calibri" pitchFamily="34" charset="0"/>
                <a:ea typeface="msgothic" charset="0"/>
                <a:cs typeface="msgothic" charset="0"/>
              </a:rPr>
              <a:t>C</a:t>
            </a:r>
          </a:p>
        </p:txBody>
      </p:sp>
      <p:sp>
        <p:nvSpPr>
          <p:cNvPr id="6153" name="Line 9"/>
          <p:cNvSpPr>
            <a:spLocks noChangeShapeType="1"/>
          </p:cNvSpPr>
          <p:nvPr/>
        </p:nvSpPr>
        <p:spPr bwMode="auto">
          <a:xfrm flipH="1">
            <a:off x="4570413" y="2209800"/>
            <a:ext cx="3841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4" name="Line 10"/>
          <p:cNvSpPr>
            <a:spLocks noChangeShapeType="1"/>
          </p:cNvSpPr>
          <p:nvPr/>
        </p:nvSpPr>
        <p:spPr bwMode="auto">
          <a:xfrm flipH="1">
            <a:off x="3275013" y="2209800"/>
            <a:ext cx="4603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6155" name="Line 11"/>
          <p:cNvSpPr>
            <a:spLocks noChangeShapeType="1"/>
          </p:cNvSpPr>
          <p:nvPr/>
        </p:nvSpPr>
        <p:spPr bwMode="auto">
          <a:xfrm flipH="1">
            <a:off x="2132013" y="2209800"/>
            <a:ext cx="307975" cy="1587"/>
          </a:xfrm>
          <a:prstGeom prst="line">
            <a:avLst/>
          </a:prstGeom>
          <a:noFill/>
          <a:ln w="2556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051D6558-6B62-43C4-AB55-898AADAF9C4F}"/>
              </a:ext>
            </a:extLst>
          </p:cNvPr>
          <p:cNvGrpSpPr/>
          <p:nvPr/>
        </p:nvGrpSpPr>
        <p:grpSpPr>
          <a:xfrm>
            <a:off x="1186389" y="3986212"/>
            <a:ext cx="7516841" cy="1728788"/>
            <a:chOff x="1186389" y="3986212"/>
            <a:chExt cx="7516841" cy="1728788"/>
          </a:xfrm>
        </p:grpSpPr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1186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1491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1795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2100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405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710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015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3319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929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4234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4539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48439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5148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57583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3624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48</a:t>
              </a: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66727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  <a:endParaRPr lang="en-GB" sz="1600" b="1" dirty="0">
                <a:latin typeface="Calibri" pitchFamily="34" charset="0"/>
                <a:ea typeface="msgothic" charset="0"/>
                <a:cs typeface="msgothic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54535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60631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6367989" y="4891087"/>
              <a:ext cx="304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69775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72823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7587189" y="4891087"/>
              <a:ext cx="304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 algn="ctr"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32</a:t>
              </a:r>
            </a:p>
          </p:txBody>
        </p:sp>
        <p:sp>
          <p:nvSpPr>
            <p:cNvPr id="6178" name="Freeform 34"/>
            <p:cNvSpPr>
              <a:spLocks/>
            </p:cNvSpPr>
            <p:nvPr/>
          </p:nvSpPr>
          <p:spPr bwMode="auto">
            <a:xfrm>
              <a:off x="1643589" y="4484687"/>
              <a:ext cx="5181600" cy="558800"/>
            </a:xfrm>
            <a:custGeom>
              <a:avLst/>
              <a:gdLst/>
              <a:ahLst/>
              <a:cxnLst>
                <a:cxn ang="0">
                  <a:pos x="0" y="352"/>
                </a:cxn>
                <a:cxn ang="0">
                  <a:pos x="1968" y="16"/>
                </a:cxn>
                <a:cxn ang="0">
                  <a:pos x="3264" y="256"/>
                </a:cxn>
              </a:cxnLst>
              <a:rect l="0" t="0" r="r" b="b"/>
              <a:pathLst>
                <a:path w="3264" h="352">
                  <a:moveTo>
                    <a:pt x="0" y="352"/>
                  </a:moveTo>
                  <a:cubicBezTo>
                    <a:pt x="712" y="191"/>
                    <a:pt x="1424" y="31"/>
                    <a:pt x="1968" y="16"/>
                  </a:cubicBezTo>
                  <a:cubicBezTo>
                    <a:pt x="2511" y="0"/>
                    <a:pt x="2887" y="128"/>
                    <a:pt x="3264" y="256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79" name="Freeform 35"/>
            <p:cNvSpPr>
              <a:spLocks/>
            </p:cNvSpPr>
            <p:nvPr/>
          </p:nvSpPr>
          <p:spPr bwMode="auto">
            <a:xfrm>
              <a:off x="3777189" y="4408487"/>
              <a:ext cx="3352800" cy="635000"/>
            </a:xfrm>
            <a:custGeom>
              <a:avLst/>
              <a:gdLst/>
              <a:ahLst/>
              <a:cxnLst>
                <a:cxn ang="0">
                  <a:pos x="2112" y="400"/>
                </a:cxn>
                <a:cxn ang="0">
                  <a:pos x="1680" y="16"/>
                </a:cxn>
                <a:cxn ang="0">
                  <a:pos x="0" y="304"/>
                </a:cxn>
              </a:cxnLst>
              <a:rect l="0" t="0" r="r" b="b"/>
              <a:pathLst>
                <a:path w="2112" h="400">
                  <a:moveTo>
                    <a:pt x="2112" y="400"/>
                  </a:moveTo>
                  <a:cubicBezTo>
                    <a:pt x="2072" y="216"/>
                    <a:pt x="2032" y="32"/>
                    <a:pt x="1680" y="16"/>
                  </a:cubicBezTo>
                  <a:cubicBezTo>
                    <a:pt x="1328" y="0"/>
                    <a:pt x="280" y="256"/>
                    <a:pt x="0" y="304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0" name="Freeform 36"/>
            <p:cNvSpPr>
              <a:spLocks/>
            </p:cNvSpPr>
            <p:nvPr/>
          </p:nvSpPr>
          <p:spPr bwMode="auto">
            <a:xfrm>
              <a:off x="1338789" y="5043487"/>
              <a:ext cx="6096000" cy="671513"/>
            </a:xfrm>
            <a:custGeom>
              <a:avLst/>
              <a:gdLst/>
              <a:ahLst/>
              <a:cxnLst>
                <a:cxn ang="0">
                  <a:pos x="3840" y="0"/>
                </a:cxn>
                <a:cxn ang="0">
                  <a:pos x="3072" y="336"/>
                </a:cxn>
                <a:cxn ang="0">
                  <a:pos x="672" y="384"/>
                </a:cxn>
                <a:cxn ang="0">
                  <a:pos x="0" y="96"/>
                </a:cxn>
              </a:cxnLst>
              <a:rect l="0" t="0" r="r" b="b"/>
              <a:pathLst>
                <a:path w="3840" h="423">
                  <a:moveTo>
                    <a:pt x="3840" y="0"/>
                  </a:moveTo>
                  <a:cubicBezTo>
                    <a:pt x="3719" y="136"/>
                    <a:pt x="3599" y="272"/>
                    <a:pt x="3072" y="336"/>
                  </a:cubicBezTo>
                  <a:cubicBezTo>
                    <a:pt x="2544" y="399"/>
                    <a:pt x="1183" y="423"/>
                    <a:pt x="672" y="384"/>
                  </a:cubicBezTo>
                  <a:cubicBezTo>
                    <a:pt x="160" y="344"/>
                    <a:pt x="80" y="220"/>
                    <a:pt x="0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1" name="Freeform 37"/>
            <p:cNvSpPr>
              <a:spLocks/>
            </p:cNvSpPr>
            <p:nvPr/>
          </p:nvSpPr>
          <p:spPr bwMode="auto">
            <a:xfrm>
              <a:off x="4386789" y="5043487"/>
              <a:ext cx="2438400" cy="481013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816" y="288"/>
                </a:cxn>
                <a:cxn ang="0">
                  <a:pos x="1536" y="96"/>
                </a:cxn>
              </a:cxnLst>
              <a:rect l="0" t="0" r="r" b="b"/>
              <a:pathLst>
                <a:path w="1536" h="303">
                  <a:moveTo>
                    <a:pt x="0" y="0"/>
                  </a:moveTo>
                  <a:cubicBezTo>
                    <a:pt x="280" y="136"/>
                    <a:pt x="560" y="272"/>
                    <a:pt x="816" y="288"/>
                  </a:cubicBezTo>
                  <a:cubicBezTo>
                    <a:pt x="1071" y="303"/>
                    <a:pt x="1303" y="199"/>
                    <a:pt x="1536" y="96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2" name="Text Box 38"/>
            <p:cNvSpPr txBox="1">
              <a:spLocks noChangeArrowheads="1"/>
            </p:cNvSpPr>
            <p:nvPr/>
          </p:nvSpPr>
          <p:spPr bwMode="auto">
            <a:xfrm>
              <a:off x="6826777" y="4205287"/>
              <a:ext cx="1876453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66FF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00B050"/>
                  </a:solidFill>
                  <a:latin typeface="Calibri" pitchFamily="34" charset="0"/>
                  <a:ea typeface="msgothic" charset="0"/>
                  <a:cs typeface="msgothic" charset="0"/>
                </a:rPr>
                <a:t>Forward (next) links</a:t>
              </a:r>
            </a:p>
          </p:txBody>
        </p:sp>
        <p:sp>
          <p:nvSpPr>
            <p:cNvPr id="6183" name="Text Box 39"/>
            <p:cNvSpPr txBox="1">
              <a:spLocks noChangeArrowheads="1"/>
            </p:cNvSpPr>
            <p:nvPr/>
          </p:nvSpPr>
          <p:spPr bwMode="auto">
            <a:xfrm>
              <a:off x="7112527" y="5341937"/>
              <a:ext cx="1572908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Clr>
                  <a:srgbClr val="FF0066"/>
                </a:buClr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Back (</a:t>
              </a:r>
              <a:r>
                <a:rPr lang="en-GB" sz="1600" b="1" dirty="0" err="1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prev</a:t>
              </a:r>
              <a:r>
                <a:rPr lang="en-GB" sz="1600" b="1" dirty="0">
                  <a:solidFill>
                    <a:srgbClr val="C00000"/>
                  </a:solidFill>
                  <a:latin typeface="Calibri" pitchFamily="34" charset="0"/>
                  <a:ea typeface="msgothic" charset="0"/>
                  <a:cs typeface="msgothic" charset="0"/>
                </a:rPr>
                <a:t>) links</a:t>
              </a:r>
            </a:p>
          </p:txBody>
        </p:sp>
        <p:sp>
          <p:nvSpPr>
            <p:cNvPr id="6185" name="Freeform 41"/>
            <p:cNvSpPr>
              <a:spLocks/>
            </p:cNvSpPr>
            <p:nvPr/>
          </p:nvSpPr>
          <p:spPr bwMode="auto">
            <a:xfrm>
              <a:off x="4081989" y="3986212"/>
              <a:ext cx="3495675" cy="1057275"/>
            </a:xfrm>
            <a:custGeom>
              <a:avLst/>
              <a:gdLst/>
              <a:ahLst/>
              <a:cxnLst>
                <a:cxn ang="0">
                  <a:pos x="0" y="666"/>
                </a:cxn>
                <a:cxn ang="0">
                  <a:pos x="422" y="178"/>
                </a:cxn>
                <a:cxn ang="0">
                  <a:pos x="2202" y="0"/>
                </a:cxn>
              </a:cxnLst>
              <a:rect l="0" t="0" r="r" b="b"/>
              <a:pathLst>
                <a:path w="2202" h="666">
                  <a:moveTo>
                    <a:pt x="0" y="666"/>
                  </a:moveTo>
                  <a:cubicBezTo>
                    <a:pt x="70" y="585"/>
                    <a:pt x="55" y="289"/>
                    <a:pt x="422" y="178"/>
                  </a:cubicBezTo>
                  <a:cubicBezTo>
                    <a:pt x="789" y="67"/>
                    <a:pt x="1831" y="37"/>
                    <a:pt x="2202" y="0"/>
                  </a:cubicBezTo>
                </a:path>
              </a:pathLst>
            </a:custGeom>
            <a:noFill/>
            <a:ln w="25560">
              <a:solidFill>
                <a:srgbClr val="00B05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6" name="Freeform 42"/>
            <p:cNvSpPr>
              <a:spLocks/>
            </p:cNvSpPr>
            <p:nvPr/>
          </p:nvSpPr>
          <p:spPr bwMode="auto">
            <a:xfrm>
              <a:off x="1186389" y="5043487"/>
              <a:ext cx="762000" cy="457200"/>
            </a:xfrm>
            <a:custGeom>
              <a:avLst/>
              <a:gdLst/>
              <a:ahLst/>
              <a:cxnLst>
                <a:cxn ang="0">
                  <a:pos x="480" y="0"/>
                </a:cxn>
                <a:cxn ang="0">
                  <a:pos x="336" y="240"/>
                </a:cxn>
                <a:cxn ang="0">
                  <a:pos x="0" y="288"/>
                </a:cxn>
              </a:cxnLst>
              <a:rect l="0" t="0" r="r" b="b"/>
              <a:pathLst>
                <a:path w="480" h="288">
                  <a:moveTo>
                    <a:pt x="480" y="0"/>
                  </a:moveTo>
                  <a:cubicBezTo>
                    <a:pt x="448" y="96"/>
                    <a:pt x="416" y="192"/>
                    <a:pt x="336" y="240"/>
                  </a:cubicBezTo>
                  <a:cubicBezTo>
                    <a:pt x="256" y="288"/>
                    <a:pt x="128" y="288"/>
                    <a:pt x="0" y="288"/>
                  </a:cubicBezTo>
                </a:path>
              </a:pathLst>
            </a:custGeom>
            <a:noFill/>
            <a:ln w="25560">
              <a:solidFill>
                <a:srgbClr val="C00000"/>
              </a:solidFill>
              <a:round/>
              <a:headEnd type="none" w="med" len="med"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87" name="Text Box 43"/>
            <p:cNvSpPr txBox="1">
              <a:spLocks noChangeArrowheads="1"/>
            </p:cNvSpPr>
            <p:nvPr/>
          </p:nvSpPr>
          <p:spPr bwMode="auto">
            <a:xfrm>
              <a:off x="1624539" y="4581525"/>
              <a:ext cx="30679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A</a:t>
              </a:r>
            </a:p>
          </p:txBody>
        </p:sp>
        <p:sp>
          <p:nvSpPr>
            <p:cNvPr id="6188" name="Text Box 44"/>
            <p:cNvSpPr txBox="1">
              <a:spLocks noChangeArrowheads="1"/>
            </p:cNvSpPr>
            <p:nvPr/>
          </p:nvSpPr>
          <p:spPr bwMode="auto">
            <a:xfrm>
              <a:off x="7207777" y="4586287"/>
              <a:ext cx="297174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B</a:t>
              </a:r>
            </a:p>
          </p:txBody>
        </p:sp>
        <p:sp>
          <p:nvSpPr>
            <p:cNvPr id="6189" name="Text Box 45"/>
            <p:cNvSpPr txBox="1">
              <a:spLocks noChangeArrowheads="1"/>
            </p:cNvSpPr>
            <p:nvPr/>
          </p:nvSpPr>
          <p:spPr bwMode="auto">
            <a:xfrm>
              <a:off x="4386789" y="5197475"/>
              <a:ext cx="290762" cy="340735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>
              <a:spAutoFit/>
            </a:bodyPr>
            <a:lstStyle/>
            <a:p>
              <a:pPr>
                <a:lnSpc>
                  <a:spcPct val="10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sz="1600" b="1" dirty="0">
                  <a:latin typeface="Calibri" pitchFamily="34" charset="0"/>
                  <a:ea typeface="msgothic" charset="0"/>
                  <a:cs typeface="msgothic" charset="0"/>
                </a:rPr>
                <a:t>C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40" name="Rectangle 72"/>
          <p:cNvSpPr>
            <a:spLocks noChangeArrowheads="1"/>
          </p:cNvSpPr>
          <p:nvPr/>
        </p:nvSpPr>
        <p:spPr bwMode="auto">
          <a:xfrm>
            <a:off x="487480" y="1377950"/>
            <a:ext cx="7607300" cy="2003425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69" name="Rectangle 1"/>
          <p:cNvSpPr>
            <a:spLocks noGrp="1" noChangeArrowheads="1"/>
          </p:cNvSpPr>
          <p:nvPr>
            <p:ph type="title" idx="4294967295"/>
          </p:nvPr>
        </p:nvSpPr>
        <p:spPr>
          <a:xfrm>
            <a:off x="381000" y="469312"/>
            <a:ext cx="8001000" cy="573087"/>
          </a:xfrm>
          <a:ln/>
        </p:spPr>
        <p:txBody>
          <a:bodyPr/>
          <a:lstStyle/>
          <a:p>
            <a:pPr>
              <a:lnSpc>
                <a:spcPct val="87000"/>
              </a:lnSpc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Allocating From Explicit Free Lists</a:t>
            </a:r>
          </a:p>
        </p:txBody>
      </p:sp>
      <p:sp>
        <p:nvSpPr>
          <p:cNvPr id="7186" name="Rectangle 18"/>
          <p:cNvSpPr>
            <a:spLocks noChangeArrowheads="1"/>
          </p:cNvSpPr>
          <p:nvPr/>
        </p:nvSpPr>
        <p:spPr bwMode="auto">
          <a:xfrm>
            <a:off x="2567105" y="2227263"/>
            <a:ext cx="36576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1" name="Rectangle 23"/>
          <p:cNvSpPr>
            <a:spLocks noChangeArrowheads="1"/>
          </p:cNvSpPr>
          <p:nvPr/>
        </p:nvSpPr>
        <p:spPr bwMode="auto">
          <a:xfrm>
            <a:off x="2567103" y="1541465"/>
            <a:ext cx="762001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6" name="Rectangle 28"/>
          <p:cNvSpPr>
            <a:spLocks noChangeArrowheads="1"/>
          </p:cNvSpPr>
          <p:nvPr/>
        </p:nvSpPr>
        <p:spPr bwMode="auto">
          <a:xfrm>
            <a:off x="2567105" y="2913063"/>
            <a:ext cx="762000" cy="304800"/>
          </a:xfrm>
          <a:prstGeom prst="rect">
            <a:avLst/>
          </a:prstGeom>
          <a:solidFill>
            <a:srgbClr val="FFFFFF"/>
          </a:solidFill>
          <a:ln w="3240">
            <a:solidFill>
              <a:srgbClr val="000066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0" name="Oval 32"/>
          <p:cNvSpPr>
            <a:spLocks noChangeArrowheads="1"/>
          </p:cNvSpPr>
          <p:nvPr/>
        </p:nvSpPr>
        <p:spPr bwMode="auto">
          <a:xfrm>
            <a:off x="2643305" y="23034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1" name="Line 33"/>
          <p:cNvSpPr>
            <a:spLocks noChangeShapeType="1"/>
          </p:cNvSpPr>
          <p:nvPr/>
        </p:nvSpPr>
        <p:spPr bwMode="auto">
          <a:xfrm>
            <a:off x="2719505" y="23796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2" name="Oval 34"/>
          <p:cNvSpPr>
            <a:spLocks noChangeArrowheads="1"/>
          </p:cNvSpPr>
          <p:nvPr/>
        </p:nvSpPr>
        <p:spPr bwMode="auto">
          <a:xfrm>
            <a:off x="2643305" y="16176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3" name="Line 35"/>
          <p:cNvSpPr>
            <a:spLocks noChangeShapeType="1"/>
          </p:cNvSpPr>
          <p:nvPr/>
        </p:nvSpPr>
        <p:spPr bwMode="auto">
          <a:xfrm>
            <a:off x="2719505" y="1693863"/>
            <a:ext cx="1588" cy="533400"/>
          </a:xfrm>
          <a:prstGeom prst="line">
            <a:avLst/>
          </a:prstGeom>
          <a:noFill/>
          <a:ln w="57240">
            <a:solidFill>
              <a:srgbClr val="00B05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/>
          </a:p>
        </p:txBody>
      </p:sp>
      <p:sp>
        <p:nvSpPr>
          <p:cNvPr id="7204" name="Oval 36"/>
          <p:cNvSpPr>
            <a:spLocks noChangeArrowheads="1"/>
          </p:cNvSpPr>
          <p:nvPr/>
        </p:nvSpPr>
        <p:spPr bwMode="auto">
          <a:xfrm flipV="1">
            <a:off x="2948105" y="29876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5" name="Line 37"/>
          <p:cNvSpPr>
            <a:spLocks noChangeShapeType="1"/>
          </p:cNvSpPr>
          <p:nvPr/>
        </p:nvSpPr>
        <p:spPr bwMode="auto">
          <a:xfrm flipV="1">
            <a:off x="3024305" y="25288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06" name="Oval 38"/>
          <p:cNvSpPr>
            <a:spLocks noChangeArrowheads="1"/>
          </p:cNvSpPr>
          <p:nvPr/>
        </p:nvSpPr>
        <p:spPr bwMode="auto">
          <a:xfrm flipV="1">
            <a:off x="2948105" y="23018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07" name="Line 39"/>
          <p:cNvSpPr>
            <a:spLocks noChangeShapeType="1"/>
          </p:cNvSpPr>
          <p:nvPr/>
        </p:nvSpPr>
        <p:spPr bwMode="auto">
          <a:xfrm flipV="1">
            <a:off x="3024305" y="1843088"/>
            <a:ext cx="1588" cy="536575"/>
          </a:xfrm>
          <a:prstGeom prst="line">
            <a:avLst/>
          </a:prstGeom>
          <a:noFill/>
          <a:ln w="57240">
            <a:solidFill>
              <a:srgbClr val="C00000"/>
            </a:solidFill>
            <a:miter lim="800000"/>
            <a:headEnd/>
            <a:tailEnd type="triangle" w="med" len="med"/>
          </a:ln>
          <a:effectLst/>
        </p:spPr>
        <p:txBody>
          <a:bodyPr/>
          <a:lstStyle/>
          <a:p>
            <a:endParaRPr lang="en-US">
              <a:solidFill>
                <a:srgbClr val="C00000"/>
              </a:solidFill>
            </a:endParaRPr>
          </a:p>
        </p:txBody>
      </p:sp>
      <p:sp>
        <p:nvSpPr>
          <p:cNvPr id="7227" name="Oval 59"/>
          <p:cNvSpPr>
            <a:spLocks noChangeArrowheads="1"/>
          </p:cNvSpPr>
          <p:nvPr/>
        </p:nvSpPr>
        <p:spPr bwMode="auto">
          <a:xfrm>
            <a:off x="2643305" y="2989263"/>
            <a:ext cx="152400" cy="152400"/>
          </a:xfrm>
          <a:prstGeom prst="ellipse">
            <a:avLst/>
          </a:prstGeom>
          <a:solidFill>
            <a:srgbClr val="00B05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0" name="Oval 62"/>
          <p:cNvSpPr>
            <a:spLocks noChangeArrowheads="1"/>
          </p:cNvSpPr>
          <p:nvPr/>
        </p:nvSpPr>
        <p:spPr bwMode="auto">
          <a:xfrm flipV="1">
            <a:off x="2948105" y="1616075"/>
            <a:ext cx="152400" cy="152400"/>
          </a:xfrm>
          <a:prstGeom prst="ellipse">
            <a:avLst/>
          </a:prstGeom>
          <a:solidFill>
            <a:srgbClr val="C00000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231" name="Text Box 63"/>
          <p:cNvSpPr txBox="1">
            <a:spLocks noChangeArrowheads="1"/>
          </p:cNvSpPr>
          <p:nvPr/>
        </p:nvSpPr>
        <p:spPr bwMode="auto">
          <a:xfrm>
            <a:off x="552097" y="1371600"/>
            <a:ext cx="932498" cy="4269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45720" tIns="46800" rIns="45720" bIns="46800">
            <a:spAutoFit/>
          </a:bodyPr>
          <a:lstStyle/>
          <a:p>
            <a:pPr algn="ctr">
              <a:lnSpc>
                <a:spcPct val="90000"/>
              </a:lnSpc>
              <a:buFont typeface="Helvetica" pitchFamily="32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b="1" i="1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  <a:ea typeface="msgothic" charset="0"/>
                <a:cs typeface="msgothic" charset="0"/>
              </a:rPr>
              <a:t>Before</a:t>
            </a:r>
          </a:p>
        </p:txBody>
      </p:sp>
      <p:sp>
        <p:nvSpPr>
          <p:cNvPr id="7194" name="Rectangle 26"/>
          <p:cNvSpPr>
            <a:spLocks noChangeArrowheads="1"/>
          </p:cNvSpPr>
          <p:nvPr/>
        </p:nvSpPr>
        <p:spPr bwMode="auto">
          <a:xfrm>
            <a:off x="3329104" y="1465265"/>
            <a:ext cx="304800" cy="457200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7199" name="Rectangle 31"/>
          <p:cNvSpPr>
            <a:spLocks noChangeArrowheads="1"/>
          </p:cNvSpPr>
          <p:nvPr/>
        </p:nvSpPr>
        <p:spPr bwMode="auto">
          <a:xfrm>
            <a:off x="3329105" y="2836863"/>
            <a:ext cx="304800" cy="457199"/>
          </a:xfrm>
          <a:prstGeom prst="rect">
            <a:avLst/>
          </a:prstGeom>
          <a:solidFill>
            <a:schemeClr val="bg2">
              <a:lumMod val="20000"/>
              <a:lumOff val="80000"/>
            </a:scheme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487480" y="3649663"/>
            <a:ext cx="7607300" cy="2828925"/>
            <a:chOff x="487480" y="3649663"/>
            <a:chExt cx="7607300" cy="2828925"/>
          </a:xfrm>
        </p:grpSpPr>
        <p:sp>
          <p:nvSpPr>
            <p:cNvPr id="7241" name="Rectangle 73"/>
            <p:cNvSpPr>
              <a:spLocks noChangeArrowheads="1"/>
            </p:cNvSpPr>
            <p:nvPr/>
          </p:nvSpPr>
          <p:spPr bwMode="auto">
            <a:xfrm>
              <a:off x="487480" y="3649663"/>
              <a:ext cx="7607300" cy="2828925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1" name="Rectangle 3"/>
            <p:cNvSpPr>
              <a:spLocks noChangeArrowheads="1"/>
            </p:cNvSpPr>
            <p:nvPr/>
          </p:nvSpPr>
          <p:spPr bwMode="auto">
            <a:xfrm>
              <a:off x="2567105" y="5181600"/>
              <a:ext cx="7620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6" name="Rectangle 8"/>
            <p:cNvSpPr>
              <a:spLocks noChangeArrowheads="1"/>
            </p:cNvSpPr>
            <p:nvPr/>
          </p:nvSpPr>
          <p:spPr bwMode="auto">
            <a:xfrm>
              <a:off x="2567104" y="3810000"/>
              <a:ext cx="761999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0" name="Oval 42"/>
            <p:cNvSpPr>
              <a:spLocks noChangeArrowheads="1"/>
            </p:cNvSpPr>
            <p:nvPr/>
          </p:nvSpPr>
          <p:spPr bwMode="auto">
            <a:xfrm>
              <a:off x="1576505" y="6096000"/>
              <a:ext cx="152400" cy="152400"/>
            </a:xfrm>
            <a:prstGeom prst="ellipse">
              <a:avLst/>
            </a:prstGeom>
            <a:solidFill>
              <a:schemeClr val="tx1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1" name="Line 43"/>
            <p:cNvSpPr>
              <a:spLocks noChangeShapeType="1"/>
            </p:cNvSpPr>
            <p:nvPr/>
          </p:nvSpPr>
          <p:spPr bwMode="auto">
            <a:xfrm flipV="1">
              <a:off x="1652705" y="4799013"/>
              <a:ext cx="914400" cy="1374775"/>
            </a:xfrm>
            <a:prstGeom prst="line">
              <a:avLst/>
            </a:prstGeom>
            <a:noFill/>
            <a:ln w="57240">
              <a:solidFill>
                <a:schemeClr val="tx1"/>
              </a:solidFill>
              <a:miter lim="800000"/>
              <a:headEnd/>
              <a:tailEnd type="triangle" w="med" len="med"/>
            </a:ln>
            <a:effectLst/>
          </p:spPr>
          <p:txBody>
            <a:bodyPr/>
            <a:lstStyle/>
            <a:p>
              <a:endParaRPr lang="en-US"/>
            </a:p>
          </p:txBody>
        </p:sp>
        <p:sp>
          <p:nvSpPr>
            <p:cNvPr id="7214" name="Rectangle 46"/>
            <p:cNvSpPr>
              <a:spLocks noChangeArrowheads="1"/>
            </p:cNvSpPr>
            <p:nvPr/>
          </p:nvSpPr>
          <p:spPr bwMode="auto">
            <a:xfrm>
              <a:off x="4395905" y="4495800"/>
              <a:ext cx="1828800" cy="304800"/>
            </a:xfrm>
            <a:prstGeom prst="rect">
              <a:avLst/>
            </a:prstGeom>
            <a:solidFill>
              <a:srgbClr val="FFFFFF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18" name="Rectangle 50"/>
            <p:cNvSpPr>
              <a:spLocks noChangeArrowheads="1"/>
            </p:cNvSpPr>
            <p:nvPr/>
          </p:nvSpPr>
          <p:spPr bwMode="auto">
            <a:xfrm>
              <a:off x="2567105" y="4495800"/>
              <a:ext cx="1828800" cy="304800"/>
            </a:xfrm>
            <a:prstGeom prst="rect">
              <a:avLst/>
            </a:prstGeom>
            <a:solidFill>
              <a:srgbClr val="C0C0C0"/>
            </a:solidFill>
            <a:ln w="3240">
              <a:solidFill>
                <a:srgbClr val="000066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2" name="Oval 54"/>
            <p:cNvSpPr>
              <a:spLocks noChangeArrowheads="1"/>
            </p:cNvSpPr>
            <p:nvPr/>
          </p:nvSpPr>
          <p:spPr bwMode="auto">
            <a:xfrm>
              <a:off x="4472105" y="45720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3" name="Oval 55"/>
            <p:cNvSpPr>
              <a:spLocks noChangeArrowheads="1"/>
            </p:cNvSpPr>
            <p:nvPr/>
          </p:nvSpPr>
          <p:spPr bwMode="auto">
            <a:xfrm>
              <a:off x="2643305" y="38862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4" name="Oval 56"/>
            <p:cNvSpPr>
              <a:spLocks noChangeArrowheads="1"/>
            </p:cNvSpPr>
            <p:nvPr/>
          </p:nvSpPr>
          <p:spPr bwMode="auto">
            <a:xfrm flipV="1">
              <a:off x="2948105" y="52578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8" name="Oval 60"/>
            <p:cNvSpPr>
              <a:spLocks noChangeArrowheads="1"/>
            </p:cNvSpPr>
            <p:nvPr/>
          </p:nvSpPr>
          <p:spPr bwMode="auto">
            <a:xfrm>
              <a:off x="2643305" y="5257800"/>
              <a:ext cx="152400" cy="152400"/>
            </a:xfrm>
            <a:prstGeom prst="ellipse">
              <a:avLst/>
            </a:prstGeom>
            <a:solidFill>
              <a:srgbClr val="00B05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29" name="Oval 61"/>
            <p:cNvSpPr>
              <a:spLocks noChangeArrowheads="1"/>
            </p:cNvSpPr>
            <p:nvPr/>
          </p:nvSpPr>
          <p:spPr bwMode="auto">
            <a:xfrm flipV="1">
              <a:off x="2948105" y="38862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2" name="Text Box 64"/>
            <p:cNvSpPr txBox="1">
              <a:spLocks noChangeArrowheads="1"/>
            </p:cNvSpPr>
            <p:nvPr/>
          </p:nvSpPr>
          <p:spPr bwMode="auto">
            <a:xfrm>
              <a:off x="552097" y="3657600"/>
              <a:ext cx="740459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After</a:t>
              </a:r>
            </a:p>
          </p:txBody>
        </p:sp>
        <p:sp>
          <p:nvSpPr>
            <p:cNvPr id="7233" name="Oval 65"/>
            <p:cNvSpPr>
              <a:spLocks noChangeArrowheads="1"/>
            </p:cNvSpPr>
            <p:nvPr/>
          </p:nvSpPr>
          <p:spPr bwMode="auto">
            <a:xfrm flipV="1">
              <a:off x="4776905" y="4572000"/>
              <a:ext cx="152400" cy="152400"/>
            </a:xfrm>
            <a:prstGeom prst="ellipse">
              <a:avLst/>
            </a:prstGeom>
            <a:solidFill>
              <a:srgbClr val="C00000"/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4" name="Freeform 66"/>
            <p:cNvSpPr>
              <a:spLocks/>
            </p:cNvSpPr>
            <p:nvPr/>
          </p:nvSpPr>
          <p:spPr bwMode="auto">
            <a:xfrm>
              <a:off x="2719505" y="39624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5" name="Freeform 67"/>
            <p:cNvSpPr>
              <a:spLocks/>
            </p:cNvSpPr>
            <p:nvPr/>
          </p:nvSpPr>
          <p:spPr bwMode="auto">
            <a:xfrm flipH="1">
              <a:off x="2719505" y="4648200"/>
              <a:ext cx="1828800" cy="53340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3" y="197"/>
                </a:cxn>
                <a:cxn ang="0">
                  <a:pos x="965" y="207"/>
                </a:cxn>
                <a:cxn ang="0">
                  <a:pos x="1152" y="336"/>
                </a:cxn>
              </a:cxnLst>
              <a:rect l="0" t="0" r="r" b="b"/>
              <a:pathLst>
                <a:path w="1152" h="336">
                  <a:moveTo>
                    <a:pt x="0" y="0"/>
                  </a:moveTo>
                  <a:cubicBezTo>
                    <a:pt x="50" y="33"/>
                    <a:pt x="142" y="163"/>
                    <a:pt x="303" y="197"/>
                  </a:cubicBezTo>
                  <a:cubicBezTo>
                    <a:pt x="464" y="231"/>
                    <a:pt x="824" y="184"/>
                    <a:pt x="965" y="207"/>
                  </a:cubicBezTo>
                  <a:cubicBezTo>
                    <a:pt x="1106" y="230"/>
                    <a:pt x="1113" y="309"/>
                    <a:pt x="1152" y="336"/>
                  </a:cubicBezTo>
                </a:path>
              </a:pathLst>
            </a:custGeom>
            <a:noFill/>
            <a:ln w="57240">
              <a:solidFill>
                <a:srgbClr val="00B05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8" name="Text Box 70"/>
            <p:cNvSpPr txBox="1">
              <a:spLocks noChangeArrowheads="1"/>
            </p:cNvSpPr>
            <p:nvPr/>
          </p:nvSpPr>
          <p:spPr bwMode="auto">
            <a:xfrm>
              <a:off x="1762243" y="5972175"/>
              <a:ext cx="212013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Courier New" pitchFamily="49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>
                  <a:latin typeface="Courier New" pitchFamily="49" charset="0"/>
                  <a:ea typeface="msgothic" charset="0"/>
                  <a:cs typeface="msgothic" charset="0"/>
                </a:rPr>
                <a:t>= malloc(…)</a:t>
              </a:r>
            </a:p>
          </p:txBody>
        </p:sp>
        <p:sp>
          <p:nvSpPr>
            <p:cNvPr id="7239" name="Text Box 71"/>
            <p:cNvSpPr txBox="1">
              <a:spLocks noChangeArrowheads="1"/>
            </p:cNvSpPr>
            <p:nvPr/>
          </p:nvSpPr>
          <p:spPr bwMode="auto">
            <a:xfrm>
              <a:off x="6086043" y="3657600"/>
              <a:ext cx="1967462" cy="426913"/>
            </a:xfrm>
            <a:prstGeom prst="rect">
              <a:avLst/>
            </a:prstGeom>
            <a:noFill/>
            <a:ln w="9525">
              <a:noFill/>
              <a:round/>
              <a:headEnd/>
              <a:tailEnd/>
            </a:ln>
            <a:effectLst/>
          </p:spPr>
          <p:txBody>
            <a:bodyPr wrap="none" lIns="45720" tIns="46800" rIns="45720" bIns="46800">
              <a:spAutoFit/>
            </a:bodyPr>
            <a:lstStyle/>
            <a:p>
              <a:pPr algn="ctr">
                <a:lnSpc>
                  <a:spcPct val="90000"/>
                </a:lnSpc>
                <a:buFont typeface="Helvetica" pitchFamily="32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</a:pPr>
              <a:r>
                <a:rPr lang="en-GB" b="1" i="1" dirty="0">
                  <a:solidFill>
                    <a:schemeClr val="tx1">
                      <a:lumMod val="50000"/>
                      <a:lumOff val="50000"/>
                    </a:schemeClr>
                  </a:solidFill>
                  <a:latin typeface="Calibri" pitchFamily="34" charset="0"/>
                  <a:ea typeface="msgothic" charset="0"/>
                  <a:cs typeface="msgothic" charset="0"/>
                </a:rPr>
                <a:t>(with splitting)</a:t>
              </a:r>
            </a:p>
          </p:txBody>
        </p:sp>
        <p:sp>
          <p:nvSpPr>
            <p:cNvPr id="7179" name="Rectangle 11"/>
            <p:cNvSpPr>
              <a:spLocks noChangeArrowheads="1"/>
            </p:cNvSpPr>
            <p:nvPr/>
          </p:nvSpPr>
          <p:spPr bwMode="auto">
            <a:xfrm>
              <a:off x="3329105" y="37338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7" name="Freeform 69"/>
            <p:cNvSpPr>
              <a:spLocks/>
            </p:cNvSpPr>
            <p:nvPr/>
          </p:nvSpPr>
          <p:spPr bwMode="auto">
            <a:xfrm>
              <a:off x="3176704" y="4038600"/>
              <a:ext cx="1684339" cy="596900"/>
            </a:xfrm>
            <a:custGeom>
              <a:avLst/>
              <a:gdLst/>
              <a:ahLst/>
              <a:cxnLst>
                <a:cxn ang="0">
                  <a:pos x="965" y="424"/>
                </a:cxn>
                <a:cxn ang="0">
                  <a:pos x="758" y="126"/>
                </a:cxn>
                <a:cxn ang="0">
                  <a:pos x="263" y="76"/>
                </a:cxn>
                <a:cxn ang="0">
                  <a:pos x="0" y="0"/>
                </a:cxn>
              </a:cxnLst>
              <a:rect l="0" t="0" r="r" b="b"/>
              <a:pathLst>
                <a:path w="965" h="424">
                  <a:moveTo>
                    <a:pt x="965" y="424"/>
                  </a:moveTo>
                  <a:cubicBezTo>
                    <a:pt x="930" y="374"/>
                    <a:pt x="875" y="184"/>
                    <a:pt x="758" y="126"/>
                  </a:cubicBezTo>
                  <a:cubicBezTo>
                    <a:pt x="641" y="68"/>
                    <a:pt x="389" y="97"/>
                    <a:pt x="263" y="76"/>
                  </a:cubicBezTo>
                  <a:cubicBezTo>
                    <a:pt x="137" y="55"/>
                    <a:pt x="55" y="16"/>
                    <a:pt x="0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  <p:sp>
          <p:nvSpPr>
            <p:cNvPr id="7174" name="Rectangle 6"/>
            <p:cNvSpPr>
              <a:spLocks noChangeArrowheads="1"/>
            </p:cNvSpPr>
            <p:nvPr/>
          </p:nvSpPr>
          <p:spPr bwMode="auto">
            <a:xfrm>
              <a:off x="3329105" y="5105400"/>
              <a:ext cx="304800" cy="457201"/>
            </a:xfrm>
            <a:prstGeom prst="rect">
              <a:avLst/>
            </a:prstGeom>
            <a:solidFill>
              <a:schemeClr val="bg2">
                <a:lumMod val="20000"/>
                <a:lumOff val="80000"/>
              </a:schemeClr>
            </a:solidFill>
            <a:ln w="9525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236" name="Freeform 68"/>
            <p:cNvSpPr>
              <a:spLocks/>
            </p:cNvSpPr>
            <p:nvPr/>
          </p:nvSpPr>
          <p:spPr bwMode="auto">
            <a:xfrm>
              <a:off x="3024305" y="4800600"/>
              <a:ext cx="1828800" cy="533400"/>
            </a:xfrm>
            <a:custGeom>
              <a:avLst/>
              <a:gdLst/>
              <a:ahLst/>
              <a:cxnLst>
                <a:cxn ang="0">
                  <a:pos x="0" y="336"/>
                </a:cxn>
                <a:cxn ang="0">
                  <a:pos x="318" y="184"/>
                </a:cxn>
                <a:cxn ang="0">
                  <a:pos x="955" y="154"/>
                </a:cxn>
                <a:cxn ang="0">
                  <a:pos x="1152" y="0"/>
                </a:cxn>
              </a:cxnLst>
              <a:rect l="0" t="0" r="r" b="b"/>
              <a:pathLst>
                <a:path w="1152" h="336">
                  <a:moveTo>
                    <a:pt x="0" y="336"/>
                  </a:moveTo>
                  <a:cubicBezTo>
                    <a:pt x="53" y="311"/>
                    <a:pt x="159" y="214"/>
                    <a:pt x="318" y="184"/>
                  </a:cubicBezTo>
                  <a:cubicBezTo>
                    <a:pt x="477" y="154"/>
                    <a:pt x="816" y="185"/>
                    <a:pt x="955" y="154"/>
                  </a:cubicBezTo>
                  <a:cubicBezTo>
                    <a:pt x="1094" y="123"/>
                    <a:pt x="1111" y="32"/>
                    <a:pt x="1152" y="0"/>
                  </a:cubicBezTo>
                </a:path>
              </a:pathLst>
            </a:custGeom>
            <a:noFill/>
            <a:ln w="57240">
              <a:solidFill>
                <a:srgbClr val="C00000"/>
              </a:solidFill>
              <a:round/>
              <a:headEnd/>
              <a:tailEnd type="triangle" w="med" len="med"/>
            </a:ln>
            <a:effectLst/>
          </p:spPr>
          <p:txBody>
            <a:bodyPr wrap="none" anchor="ctr"/>
            <a:lstStyle/>
            <a:p>
              <a:endParaRPr lang="en-US">
                <a:solidFill>
                  <a:srgbClr val="C00000"/>
                </a:solidFill>
              </a:endParaRPr>
            </a:p>
          </p:txBody>
        </p:sp>
      </p:grpSp>
      <p:sp>
        <p:nvSpPr>
          <p:cNvPr id="42" name="TextBox 41"/>
          <p:cNvSpPr txBox="1"/>
          <p:nvPr/>
        </p:nvSpPr>
        <p:spPr>
          <a:xfrm>
            <a:off x="6243864" y="1066800"/>
            <a:ext cx="19857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b="0" dirty="0">
                <a:solidFill>
                  <a:schemeClr val="tx1">
                    <a:lumMod val="50000"/>
                    <a:lumOff val="50000"/>
                  </a:schemeClr>
                </a:solidFill>
                <a:latin typeface="Calibri" pitchFamily="34" charset="0"/>
              </a:rPr>
              <a:t>conceptual graphic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EXPOINTINIT" val=""/>
  <p:tag name="USEAMSFONTS" val="True"/>
  <p:tag name="EMBEDFONTS" val="False"/>
  <p:tag name="USEBOLDAMS" val="False"/>
  <p:tag name="DEFAULTDISPLAYSOURCE" val="\documentclass{slides}\pagestyle{empty}&#10;\begin{document}&#10;&#10;\end{document}&#10;"/>
  <p:tag name="TEX2PS" val="latex $(base).tex; dvips -D $(res) -E -o $(base).ps $(base).dvi"/>
  <p:tag name="EXTERNALEDITCOMMAND" val="notepad %"/>
  <p:tag name="GHOSTSCRIPTCOMMAND" val="gswin32c"/>
  <p:tag name="DEFAULTBITMAP" val="pngmono"/>
  <p:tag name="DEFAULTBLEND" val="False"/>
  <p:tag name="DEFAULTTRANSPARENT" val="False"/>
  <p:tag name="DEFAULTWORKAROUNDTRANSPARENCYBUG" val="False"/>
  <p:tag name="DEFAULTRESOLUTION" val="1200"/>
  <p:tag name="DEFAULTMAGNIFICATION" val="0.8"/>
  <p:tag name="DEFAULTFONTSIZE" val="10"/>
  <p:tag name="DEFAULTWIDTH" val="418"/>
  <p:tag name="DEFAULTHEIGHT" val="316"/>
</p:tagLst>
</file>

<file path=ppt/theme/theme1.xml><?xml version="1.0" encoding="utf-8"?>
<a:theme xmlns:a="http://schemas.openxmlformats.org/drawingml/2006/main" name="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template2007">
  <a:themeElements>
    <a:clrScheme name="Custom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00000"/>
      </a:hlink>
      <a:folHlink>
        <a:srgbClr val="C000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95000"/>
          </a:schemeClr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arrow" w="med" len="med"/>
        </a:ln>
        <a:effectLst/>
      </a:spPr>
      <a:bodyPr rtlCol="0" anchor="ctr"/>
      <a:lstStyle>
        <a:defPPr algn="ctr">
          <a:defRPr sz="1600" dirty="0" smtClean="0">
            <a:latin typeface="+mn-lt"/>
          </a:defRPr>
        </a:defPPr>
      </a:lstStyle>
    </a:spDef>
    <a:lnDef>
      <a:spPr bwMode="auto">
        <a:noFill/>
        <a:ln w="12700">
          <a:solidFill>
            <a:srgbClr val="000000"/>
          </a:solidFill>
          <a:miter lim="800000"/>
          <a:headEnd type="none" w="med" len="med"/>
          <a:tailEnd type="triangle" w="med" len="med"/>
        </a:ln>
        <a:effectLst/>
      </a:spPr>
      <a:bodyPr/>
      <a:lstStyle/>
    </a:lnDef>
    <a:txDef>
      <a:spPr>
        <a:noFill/>
      </a:spPr>
      <a:bodyPr wrap="none" rtlCol="0">
        <a:spAutoFit/>
      </a:bodyPr>
      <a:lstStyle>
        <a:defPPr>
          <a:defRPr sz="1800" dirty="0" smtClean="0">
            <a:latin typeface="Calibri" pitchFamily="34" charset="0"/>
          </a:defRPr>
        </a:defPPr>
      </a:lstStyle>
    </a:txDef>
  </a:objectDefaults>
  <a:extraClrSchemeLst>
    <a:extraClrScheme>
      <a:clrScheme name="class1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1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1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template2007</Template>
  <TotalTime>15578</TotalTime>
  <Words>4799</Words>
  <Application>Microsoft Office PowerPoint</Application>
  <PresentationFormat>On-screen Show (4:3)</PresentationFormat>
  <Paragraphs>789</Paragraphs>
  <Slides>57</Slides>
  <Notes>54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57</vt:i4>
      </vt:variant>
    </vt:vector>
  </HeadingPairs>
  <TitlesOfParts>
    <vt:vector size="70" baseType="lpstr">
      <vt:lpstr>Arial</vt:lpstr>
      <vt:lpstr>Arial Narrow</vt:lpstr>
      <vt:lpstr>Calibri</vt:lpstr>
      <vt:lpstr>Cambria Math</vt:lpstr>
      <vt:lpstr>Courier New</vt:lpstr>
      <vt:lpstr>Helvetica</vt:lpstr>
      <vt:lpstr>Times New Roman</vt:lpstr>
      <vt:lpstr>Wingdings</vt:lpstr>
      <vt:lpstr>Wingdings 2</vt:lpstr>
      <vt:lpstr>template2007</vt:lpstr>
      <vt:lpstr>3_template2007</vt:lpstr>
      <vt:lpstr>1_template2007</vt:lpstr>
      <vt:lpstr>2_template2007</vt:lpstr>
      <vt:lpstr>Dynamic Memory Allocation:  Advanced Concepts  15-213/14-513/15-513: Introduction to Computer Systems 14th Lecture, March 3, 2022</vt:lpstr>
      <vt:lpstr>Review: Dynamic Memory Allocation </vt:lpstr>
      <vt:lpstr>Review: Keeping Track of Free Blocks</vt:lpstr>
      <vt:lpstr>Review: Implicit Lists Summary</vt:lpstr>
      <vt:lpstr>Today</vt:lpstr>
      <vt:lpstr>Keeping Track of Free Blocks</vt:lpstr>
      <vt:lpstr>Explicit Free Lists</vt:lpstr>
      <vt:lpstr>Explicit Free Lists</vt:lpstr>
      <vt:lpstr>Allocating From Explicit Free Lists</vt:lpstr>
      <vt:lpstr>Freeing With Explicit Free Lists</vt:lpstr>
      <vt:lpstr>Freeing With a LIFO Policy (Case 1)</vt:lpstr>
      <vt:lpstr>Freeing With a LIFO Policy (Case 2)</vt:lpstr>
      <vt:lpstr>Freeing With a LIFO Policy (Case 3)</vt:lpstr>
      <vt:lpstr>Freeing With a LIFO Policy (Case 4)</vt:lpstr>
      <vt:lpstr>Some Advice: An Implementation Trick</vt:lpstr>
      <vt:lpstr>Explicit List Summary</vt:lpstr>
      <vt:lpstr>Today</vt:lpstr>
      <vt:lpstr>Segregated List (Seglist) Allocators</vt:lpstr>
      <vt:lpstr>Seglist Allocator</vt:lpstr>
      <vt:lpstr>Seglist Allocator (cont.)</vt:lpstr>
      <vt:lpstr>More Info on Allocators</vt:lpstr>
      <vt:lpstr>Quiz Time!</vt:lpstr>
      <vt:lpstr>Today</vt:lpstr>
      <vt:lpstr>Memory-Related Perils and Pitfalls</vt:lpstr>
      <vt:lpstr>Dereferencing Bad Pointers</vt:lpstr>
      <vt:lpstr>Reading Uninitialized Memory</vt:lpstr>
      <vt:lpstr>Overwriting Memory</vt:lpstr>
      <vt:lpstr>Overwriting Memory</vt:lpstr>
      <vt:lpstr>Overwriting Memory</vt:lpstr>
      <vt:lpstr>Overwriting Memory</vt:lpstr>
      <vt:lpstr>Overwriting Memory</vt:lpstr>
      <vt:lpstr>C operators</vt:lpstr>
      <vt:lpstr>Overwriting Memory</vt:lpstr>
      <vt:lpstr>Referencing Nonexistent Variables</vt:lpstr>
      <vt:lpstr>Freeing Blocks Multiple Times</vt:lpstr>
      <vt:lpstr>Referencing Freed Blocks</vt:lpstr>
      <vt:lpstr>Failing to Free Blocks (Memory Leaks)</vt:lpstr>
      <vt:lpstr>Failing to Free Blocks (Memory Leaks)</vt:lpstr>
      <vt:lpstr>Dealing With Memory Bugs</vt:lpstr>
      <vt:lpstr>Supplemental slides</vt:lpstr>
      <vt:lpstr>Conservative Mark &amp; Sweep in C</vt:lpstr>
      <vt:lpstr>Assumptions For a Simple Implementation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Mark and Sweep Pseudocode</vt:lpstr>
      <vt:lpstr>C Pointer Declarations: Test Yourself!</vt:lpstr>
      <vt:lpstr>C Pointer Declarations: Test Yourself!</vt:lpstr>
      <vt:lpstr>Parsing:  int (*(*f())[13])()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 to Computer Systems 15-213/18-243, spring 2009</dc:title>
  <dc:creator>Markus Pueschel</dc:creator>
  <dc:description>Redesign of slides created by Randal E. Bryant and David R. O'Hallaron</dc:description>
  <cp:lastModifiedBy>David Varodayan</cp:lastModifiedBy>
  <cp:revision>731</cp:revision>
  <cp:lastPrinted>2016-11-01T18:34:42Z</cp:lastPrinted>
  <dcterms:created xsi:type="dcterms:W3CDTF">2012-11-01T14:52:42Z</dcterms:created>
  <dcterms:modified xsi:type="dcterms:W3CDTF">2022-02-28T19:54:19Z</dcterms:modified>
</cp:coreProperties>
</file>