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542" r:id="rId2"/>
    <p:sldId id="1251" r:id="rId3"/>
    <p:sldId id="1159" r:id="rId4"/>
    <p:sldId id="1200" r:id="rId5"/>
    <p:sldId id="1201" r:id="rId6"/>
    <p:sldId id="1202" r:id="rId7"/>
    <p:sldId id="1203" r:id="rId8"/>
    <p:sldId id="1204" r:id="rId9"/>
    <p:sldId id="1242" r:id="rId10"/>
    <p:sldId id="1205" r:id="rId11"/>
    <p:sldId id="1206" r:id="rId12"/>
    <p:sldId id="1207" r:id="rId13"/>
    <p:sldId id="1168" r:id="rId14"/>
    <p:sldId id="1169" r:id="rId15"/>
    <p:sldId id="1170" r:id="rId16"/>
    <p:sldId id="1196" r:id="rId17"/>
    <p:sldId id="1241" r:id="rId18"/>
    <p:sldId id="1235" r:id="rId19"/>
    <p:sldId id="1178" r:id="rId20"/>
    <p:sldId id="1179" r:id="rId21"/>
    <p:sldId id="1180" r:id="rId22"/>
    <p:sldId id="1245" r:id="rId23"/>
    <p:sldId id="1199" r:id="rId24"/>
    <p:sldId id="1240" r:id="rId25"/>
    <p:sldId id="1247" r:id="rId26"/>
    <p:sldId id="1250" r:id="rId27"/>
    <p:sldId id="1172" r:id="rId28"/>
    <p:sldId id="1173" r:id="rId29"/>
    <p:sldId id="1176" r:id="rId30"/>
    <p:sldId id="1187" r:id="rId31"/>
    <p:sldId id="1249" r:id="rId32"/>
    <p:sldId id="1181" r:id="rId33"/>
    <p:sldId id="1182" r:id="rId34"/>
    <p:sldId id="1183" r:id="rId35"/>
    <p:sldId id="1184" r:id="rId36"/>
    <p:sldId id="1236" r:id="rId37"/>
    <p:sldId id="1185" r:id="rId38"/>
    <p:sldId id="1186" r:id="rId39"/>
    <p:sldId id="1208" r:id="rId40"/>
    <p:sldId id="1209" r:id="rId41"/>
    <p:sldId id="1238" r:id="rId42"/>
    <p:sldId id="1246" r:id="rId43"/>
    <p:sldId id="1210" r:id="rId44"/>
    <p:sldId id="1211" r:id="rId45"/>
    <p:sldId id="1212" r:id="rId46"/>
    <p:sldId id="1244" r:id="rId47"/>
    <p:sldId id="1231" r:id="rId48"/>
    <p:sldId id="1223" r:id="rId49"/>
    <p:sldId id="1224" r:id="rId50"/>
    <p:sldId id="1225" r:id="rId51"/>
    <p:sldId id="1233" r:id="rId52"/>
    <p:sldId id="1215" r:id="rId53"/>
    <p:sldId id="1216" r:id="rId54"/>
    <p:sldId id="1218" r:id="rId55"/>
    <p:sldId id="1219" r:id="rId56"/>
    <p:sldId id="1220" r:id="rId57"/>
    <p:sldId id="1221" r:id="rId58"/>
    <p:sldId id="1234" r:id="rId59"/>
    <p:sldId id="1222" r:id="rId60"/>
    <p:sldId id="1230" r:id="rId61"/>
    <p:sldId id="1243" r:id="rId62"/>
  </p:sldIdLst>
  <p:sldSz cx="9144000" cy="6858000" type="screen4x3"/>
  <p:notesSz cx="7302500" cy="9586913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02" autoAdjust="0"/>
    <p:restoredTop sz="87322" autoAdjust="0"/>
  </p:normalViewPr>
  <p:slideViewPr>
    <p:cSldViewPr snapToObjects="1">
      <p:cViewPr varScale="1">
        <p:scale>
          <a:sx n="93" d="100"/>
          <a:sy n="93" d="100"/>
        </p:scale>
        <p:origin x="1722" y="84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4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3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</a:p>
          <a:p>
            <a:endParaRPr lang="en-US" dirty="0"/>
          </a:p>
          <a:p>
            <a:r>
              <a:rPr lang="en-US" dirty="0" err="1"/>
              <a:t>incr</a:t>
            </a:r>
            <a:r>
              <a:rPr lang="en-US" dirty="0"/>
              <a:t>, foo, main, </a:t>
            </a:r>
            <a:r>
              <a:rPr lang="en-US" dirty="0" err="1"/>
              <a:t>printf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actually make a case for “%d\n”: it’s a global</a:t>
            </a:r>
            <a:r>
              <a:rPr lang="en-US" baseline="0" dirty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If you are not aware of these rules, you can run into very nasty,</a:t>
            </a:r>
            <a:r>
              <a:rPr lang="en-US" baseline="0"/>
              <a:t> difficult problems.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5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Try:</a:t>
            </a:r>
          </a:p>
          <a:p>
            <a:endParaRPr lang="en-US" dirty="0"/>
          </a:p>
          <a:p>
            <a:r>
              <a:rPr lang="en-US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main.o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variable.o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96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691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76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System code including code</a:t>
            </a:r>
            <a:r>
              <a:rPr lang="en-US" baseline="0"/>
              <a:t> that runs before and after main.  Sets up </a:t>
            </a:r>
            <a:r>
              <a:rPr lang="en-US" baseline="0" err="1"/>
              <a:t>argc</a:t>
            </a:r>
            <a:r>
              <a:rPr lang="en-US" baseline="0"/>
              <a:t>/v and takes the return value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prog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generates LOTS of stuff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What are the </a:t>
            </a:r>
            <a:r>
              <a:rPr lang="en-US" err="1"/>
              <a:t>globals</a:t>
            </a:r>
            <a:r>
              <a:rPr lang="en-US"/>
              <a:t>?  Where are they (address / section)?</a:t>
            </a:r>
            <a:r>
              <a:rPr lang="en-US" baseline="0"/>
              <a:t>  … Then click.</a:t>
            </a:r>
          </a:p>
          <a:p>
            <a:endParaRPr lang="en-US" baseline="0"/>
          </a:p>
          <a:p>
            <a:r>
              <a:rPr lang="en-US" baseline="0"/>
              <a:t>PC32, PC relative to next RIP – 0x4 for the offset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Large heap in the high addresses (</a:t>
            </a:r>
            <a:r>
              <a:rPr lang="en-US" err="1"/>
              <a:t>mmap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06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833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518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86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The convention</a:t>
            </a:r>
            <a:r>
              <a:rPr lang="en-US" baseline="0"/>
              <a:t> is that libraries are always prefixed with “lib”</a:t>
            </a:r>
          </a:p>
          <a:p>
            <a:r>
              <a:rPr lang="en-US"/>
              <a:t> $(CC) $(CFLAGS) -o </a:t>
            </a:r>
            <a:r>
              <a:rPr lang="en-US" err="1"/>
              <a:t>csim</a:t>
            </a:r>
            <a:r>
              <a:rPr lang="en-US"/>
              <a:t> </a:t>
            </a:r>
            <a:r>
              <a:rPr lang="en-US" err="1"/>
              <a:t>csim.c</a:t>
            </a:r>
            <a:r>
              <a:rPr lang="en-US"/>
              <a:t> </a:t>
            </a:r>
            <a:r>
              <a:rPr lang="en-US" err="1"/>
              <a:t>cachelab.c</a:t>
            </a:r>
            <a:r>
              <a:rPr lang="en-US"/>
              <a:t> -lm</a:t>
            </a:r>
          </a:p>
        </p:txBody>
      </p:sp>
    </p:spTree>
    <p:extLst>
      <p:ext uri="{BB962C8B-B14F-4D97-AF65-F5344CB8AC3E}">
        <p14:creationId xmlns:p14="http://schemas.microsoft.com/office/powerpoint/2010/main" val="5965769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Try</a:t>
            </a:r>
            <a:r>
              <a:rPr lang="en-US" baseline="0" dirty="0"/>
              <a:t>:</a:t>
            </a:r>
          </a:p>
          <a:p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main2.o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main2.o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–t </a:t>
            </a:r>
            <a:r>
              <a:rPr lang="en-US" baseline="0" dirty="0" err="1"/>
              <a:t>libvector.a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</a:t>
            </a:r>
            <a:r>
              <a:rPr lang="en-US" baseline="0" dirty="0" err="1"/>
              <a:t>libvector.a</a:t>
            </a:r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750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321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2205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448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1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326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Partially linked still has relocatable entries</a:t>
            </a:r>
          </a:p>
          <a:p>
            <a:r>
              <a:rPr lang="en-US" dirty="0"/>
              <a:t>Loader</a:t>
            </a:r>
            <a:r>
              <a:rPr lang="en-US" baseline="0" dirty="0"/>
              <a:t> (i.e., the </a:t>
            </a:r>
            <a:r>
              <a:rPr lang="en-US" baseline="0" dirty="0" err="1"/>
              <a:t>execve</a:t>
            </a:r>
            <a:r>
              <a:rPr lang="en-US" baseline="0" dirty="0"/>
              <a:t> </a:t>
            </a:r>
            <a:r>
              <a:rPr lang="en-US" baseline="0" dirty="0" err="1"/>
              <a:t>syscall</a:t>
            </a:r>
            <a:r>
              <a:rPr lang="en-US" baseline="0" dirty="0"/>
              <a:t>, which we will cover later)</a:t>
            </a:r>
          </a:p>
          <a:p>
            <a:endParaRPr lang="en-US" baseline="0" dirty="0"/>
          </a:p>
          <a:p>
            <a:r>
              <a:rPr lang="en-US" baseline="0" dirty="0"/>
              <a:t>Try:</a:t>
            </a:r>
          </a:p>
          <a:p>
            <a:r>
              <a:rPr lang="en-US" baseline="0" dirty="0" err="1"/>
              <a:t>ldd</a:t>
            </a:r>
            <a:r>
              <a:rPr lang="en-US" baseline="0" dirty="0"/>
              <a:t> prog2l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–t libvector.so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libvector.so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RTLD_LAZY – don’t resolve references until requested</a:t>
            </a:r>
          </a:p>
        </p:txBody>
      </p:sp>
    </p:spTree>
    <p:extLst>
      <p:ext uri="{BB962C8B-B14F-4D97-AF65-F5344CB8AC3E}">
        <p14:creationId xmlns:p14="http://schemas.microsoft.com/office/powerpoint/2010/main" val="157636168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93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Linker</a:t>
            </a:r>
            <a:r>
              <a:rPr lang="en-US" baseline="0" dirty="0"/>
              <a:t> has no information about vector library</a:t>
            </a:r>
            <a:endParaRPr lang="en-US" dirty="0"/>
          </a:p>
          <a:p>
            <a:endParaRPr lang="en-US" baseline="0" dirty="0"/>
          </a:p>
          <a:p>
            <a:r>
              <a:rPr lang="en-US" baseline="0" dirty="0"/>
              <a:t>Try:</a:t>
            </a:r>
          </a:p>
          <a:p>
            <a:r>
              <a:rPr lang="en-US" baseline="0" dirty="0" err="1"/>
              <a:t>ldd</a:t>
            </a:r>
            <a:r>
              <a:rPr lang="en-US" baseline="0" dirty="0"/>
              <a:t> prog2r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003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technique is used to create the trace that you will use in the </a:t>
            </a:r>
            <a:r>
              <a:rPr lang="en-US" err="1"/>
              <a:t>malloc</a:t>
            </a:r>
            <a:r>
              <a:rPr lang="en-US"/>
              <a:t> lab.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24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for </a:t>
            </a:r>
            <a:r>
              <a:rPr lang="en-US" dirty="0" err="1"/>
              <a:t>interpositioning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Putting </a:t>
            </a:r>
            <a:r>
              <a:rPr lang="en-US" dirty="0" err="1"/>
              <a:t>malloc.h</a:t>
            </a:r>
            <a:r>
              <a:rPr lang="en-US" baseline="0" dirty="0"/>
              <a:t> in angle brackets is important.  Also, calling it </a:t>
            </a:r>
            <a:r>
              <a:rPr lang="en-US" baseline="0" dirty="0" err="1"/>
              <a:t>malloc.h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375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 are the wrapper</a:t>
            </a:r>
            <a:r>
              <a:rPr lang="en-US" baseline="0"/>
              <a:t> functions.</a:t>
            </a:r>
          </a:p>
          <a:p>
            <a:endParaRPr lang="en-US" baseline="0"/>
          </a:p>
          <a:p>
            <a:r>
              <a:rPr lang="en-US" baseline="0"/>
              <a:t>Now, we want the application to call the wrappers, rather than the library functions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767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Compile-time flags</a:t>
            </a:r>
            <a:r>
              <a:rPr lang="en-US" baseline="0"/>
              <a:t> are important</a:t>
            </a:r>
          </a:p>
          <a:p>
            <a:endParaRPr lang="en-US" baseline="0"/>
          </a:p>
          <a:p>
            <a:r>
              <a:rPr lang="en-US" baseline="0" err="1"/>
              <a:t>mymalloc.c</a:t>
            </a:r>
            <a:r>
              <a:rPr lang="en-US" baseline="0"/>
              <a:t> will use library version of </a:t>
            </a:r>
            <a:r>
              <a:rPr lang="en-US" baseline="0" err="1"/>
              <a:t>malloc.h</a:t>
            </a:r>
            <a:endParaRPr lang="en-US" baseline="0"/>
          </a:p>
          <a:p>
            <a:r>
              <a:rPr lang="en-US" baseline="0" err="1"/>
              <a:t>int.c</a:t>
            </a:r>
            <a:r>
              <a:rPr lang="en-US" baseline="0"/>
              <a:t> will use custom version, which redefines </a:t>
            </a:r>
            <a:r>
              <a:rPr lang="en-US" baseline="0" err="1"/>
              <a:t>malloc</a:t>
            </a:r>
            <a:r>
              <a:rPr lang="en-US" baseline="0"/>
              <a:t>/free to by </a:t>
            </a:r>
            <a:r>
              <a:rPr lang="en-US" baseline="0" err="1"/>
              <a:t>mymalloc</a:t>
            </a:r>
            <a:r>
              <a:rPr lang="en-US" baseline="0"/>
              <a:t>/</a:t>
            </a:r>
            <a:r>
              <a:rPr lang="en-US" baseline="0" err="1"/>
              <a:t>myfree</a:t>
            </a:r>
            <a:endParaRPr lang="en-US" baseline="0"/>
          </a:p>
          <a:p>
            <a:endParaRPr lang="en-US"/>
          </a:p>
          <a:p>
            <a:r>
              <a:rPr lang="en-US"/>
              <a:t>Try disassembling main when</a:t>
            </a:r>
            <a:r>
              <a:rPr lang="en-US" baseline="0"/>
              <a:t> </a:t>
            </a:r>
            <a:r>
              <a:rPr lang="en-US" baseline="0" err="1"/>
              <a:t>gdb</a:t>
            </a:r>
            <a:r>
              <a:rPr lang="en-US" baseline="0"/>
              <a:t> </a:t>
            </a:r>
            <a:r>
              <a:rPr lang="en-US" baseline="0" err="1"/>
              <a:t>intc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Run </a:t>
            </a:r>
            <a:r>
              <a:rPr lang="en-US" baseline="0" err="1"/>
              <a:t>intc</a:t>
            </a:r>
            <a:r>
              <a:rPr lang="en-US" baseline="0"/>
              <a:t> multiple times and see how heap gets randomized as a security precaution</a:t>
            </a:r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1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Both </a:t>
            </a:r>
            <a:r>
              <a:rPr lang="en-US" err="1"/>
              <a:t>mymalloc.c</a:t>
            </a:r>
            <a:r>
              <a:rPr lang="en-US" baseline="0"/>
              <a:t> &amp; </a:t>
            </a:r>
            <a:r>
              <a:rPr lang="en-US" baseline="0" err="1"/>
              <a:t>int.c</a:t>
            </a:r>
            <a:r>
              <a:rPr lang="en-US" baseline="0"/>
              <a:t> will get library version of </a:t>
            </a:r>
            <a:r>
              <a:rPr lang="en-US" baseline="0" err="1"/>
              <a:t>malloc.h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But, </a:t>
            </a:r>
            <a:r>
              <a:rPr lang="en-US" baseline="0" err="1"/>
              <a:t>interpositioning</a:t>
            </a:r>
            <a:r>
              <a:rPr lang="en-US" baseline="0"/>
              <a:t> trick causes nonstandard symbol resolution</a:t>
            </a:r>
          </a:p>
          <a:p>
            <a:endParaRPr lang="en-US" baseline="0"/>
          </a:p>
          <a:p>
            <a:r>
              <a:rPr lang="en-US" baseline="0"/>
              <a:t>Try disassembling main from within </a:t>
            </a:r>
            <a:r>
              <a:rPr lang="en-US" baseline="0" err="1"/>
              <a:t>gdb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2746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code includes &lt;</a:t>
            </a:r>
            <a:r>
              <a:rPr lang="en-US" err="1"/>
              <a:t>stdlib.h</a:t>
            </a:r>
            <a:r>
              <a:rPr lang="en-US"/>
              <a:t>&gt;, which defines</a:t>
            </a:r>
            <a:r>
              <a:rPr lang="en-US" baseline="0"/>
              <a:t> </a:t>
            </a:r>
            <a:r>
              <a:rPr lang="en-US" baseline="0" err="1"/>
              <a:t>malloc</a:t>
            </a:r>
            <a:r>
              <a:rPr lang="en-US" baseline="0"/>
              <a:t> &amp; free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7022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22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Disassemble main from within</a:t>
            </a:r>
            <a:r>
              <a:rPr lang="en-US" baseline="0" dirty="0"/>
              <a:t> intr.</a:t>
            </a:r>
          </a:p>
          <a:p>
            <a:endParaRPr lang="en-US" baseline="0" dirty="0"/>
          </a:p>
          <a:p>
            <a:r>
              <a:rPr lang="en-US" baseline="0" dirty="0"/>
              <a:t>See that will have to call dynamic linker to find it.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2006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</a:t>
            </a:r>
            <a:r>
              <a:rPr lang="en-US" baseline="0"/>
              <a:t> to trace other programs, including </a:t>
            </a:r>
            <a:r>
              <a:rPr lang="en-US" baseline="0" err="1"/>
              <a:t>gcc</a:t>
            </a:r>
            <a:r>
              <a:rPr lang="en-US" baseline="0"/>
              <a:t>.</a:t>
            </a:r>
          </a:p>
          <a:p>
            <a:endParaRPr lang="en-US" baseline="0"/>
          </a:p>
          <a:p>
            <a:r>
              <a:rPr lang="en-US" baseline="0"/>
              <a:t>Need to </a:t>
            </a:r>
          </a:p>
          <a:p>
            <a:endParaRPr lang="en-US" baseline="0"/>
          </a:p>
          <a:p>
            <a:r>
              <a:rPr lang="en-US" baseline="0" err="1"/>
              <a:t>setenv</a:t>
            </a:r>
            <a:r>
              <a:rPr lang="en-US" baseline="0"/>
              <a:t> LD_PRELOAD</a:t>
            </a:r>
          </a:p>
          <a:p>
            <a:endParaRPr lang="en-US" baseline="0"/>
          </a:p>
          <a:p>
            <a:r>
              <a:rPr lang="en-US" baseline="0"/>
              <a:t>to turn off feature.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5981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36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ity.googleblog.com/2016/02/cve-2015-7547-glibc-getaddrinfo-stack.html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15</a:t>
            </a:r>
            <a:r>
              <a:rPr lang="en-US" sz="2000" b="0" baseline="30000" dirty="0"/>
              <a:t>th</a:t>
            </a:r>
            <a:r>
              <a:rPr lang="en-US" sz="2000" b="0" dirty="0"/>
              <a:t> Lecture, March 15, 2022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Linkers Do? (cont’d)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2: Relocation</a:t>
            </a:r>
          </a:p>
          <a:p>
            <a:pPr lvl="1"/>
            <a:endParaRPr lang="en-US"/>
          </a:p>
          <a:p>
            <a:pPr lvl="1"/>
            <a:r>
              <a:rPr lang="en-US"/>
              <a:t>Merges separate code and data sections into single sections</a:t>
            </a:r>
          </a:p>
          <a:p>
            <a:pPr lvl="1"/>
            <a:endParaRPr lang="en-US"/>
          </a:p>
          <a:p>
            <a:pPr lvl="1"/>
            <a:r>
              <a:rPr lang="en-US"/>
              <a:t>Relocates symbols from their relative locations in the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files to their final absolute memory locations in the executable.</a:t>
            </a:r>
          </a:p>
          <a:p>
            <a:pPr lvl="1"/>
            <a:endParaRPr lang="en-US"/>
          </a:p>
          <a:p>
            <a:pPr lvl="1"/>
            <a:r>
              <a:rPr lang="en-US"/>
              <a:t>Updates all references to these symbols to reflect their new positions.</a:t>
            </a:r>
          </a:p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Relocatable object file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/>
              <a:t>Each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 is produced from exactly one source (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c</a:t>
            </a:r>
            <a:r>
              <a:rPr lang="en-US"/>
              <a:t>) file</a:t>
            </a:r>
          </a:p>
          <a:p>
            <a:endParaRPr lang="en-US"/>
          </a:p>
          <a:p>
            <a:r>
              <a:rPr lang="en-US"/>
              <a:t>Executable object file 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copied directly into memory and then executed.</a:t>
            </a:r>
          </a:p>
          <a:p>
            <a:endParaRPr lang="en-US"/>
          </a:p>
          <a:p>
            <a:r>
              <a:rPr lang="en-US"/>
              <a:t>Shared object file (</a:t>
            </a:r>
            <a:r>
              <a:rPr lang="en-US">
                <a:latin typeface="Courier New"/>
                <a:cs typeface="Courier New"/>
              </a:rPr>
              <a:t>.so </a:t>
            </a:r>
            <a:r>
              <a:rPr lang="en-US"/>
              <a:t>file)</a:t>
            </a:r>
          </a:p>
          <a:p>
            <a:pPr lvl="1"/>
            <a:r>
              <a:rPr lang="en-US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/>
              <a:t>Called </a:t>
            </a:r>
            <a:r>
              <a:rPr lang="en-US" i="1"/>
              <a:t>Dynamic Link Libraries</a:t>
            </a:r>
            <a:r>
              <a:rPr lang="en-US"/>
              <a:t> (DLLs) by Windows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 binary format for object files</a:t>
            </a:r>
          </a:p>
          <a:p>
            <a:endParaRPr lang="en-US"/>
          </a:p>
          <a:p>
            <a:r>
              <a:rPr lang="en-US"/>
              <a:t>One unified format for </a:t>
            </a:r>
          </a:p>
          <a:p>
            <a:pPr lvl="1"/>
            <a:r>
              <a:rPr lang="en-US"/>
              <a:t>Relocatable object files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), </a:t>
            </a:r>
          </a:p>
          <a:p>
            <a:pPr lvl="1"/>
            <a:r>
              <a:rPr lang="en-US"/>
              <a:t>Executable object files 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)</a:t>
            </a:r>
          </a:p>
          <a:p>
            <a:pPr lvl="1"/>
            <a:r>
              <a:rPr lang="en-US"/>
              <a:t>Shared object files (</a:t>
            </a:r>
            <a:r>
              <a:rPr lang="en-US">
                <a:latin typeface="Courier New"/>
                <a:cs typeface="Courier New"/>
              </a:rPr>
              <a:t>.so</a:t>
            </a:r>
            <a:r>
              <a:rPr lang="en-US"/>
              <a:t>)</a:t>
            </a:r>
          </a:p>
          <a:p>
            <a:pPr lvl="1"/>
            <a:endParaRPr lang="en-US"/>
          </a:p>
          <a:p>
            <a:r>
              <a:rPr lang="en-US"/>
              <a:t>Generic name: ELF binaries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2286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62012"/>
            <a:ext cx="55768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string constants,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e.g.,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e.g</a:t>
            </a:r>
            <a:r>
              <a:rPr lang="en-GB" dirty="0"/>
              <a:t>,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16017" y="1217472"/>
            <a:ext cx="1102549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48201"/>
            <a:ext cx="1643599" cy="2018436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363907" y="4724400"/>
            <a:ext cx="1338828" cy="1642070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843015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2286000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incr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printf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Which </a:t>
            </a:r>
            <a:r>
              <a:rPr lang="en-US" sz="2800" dirty="0"/>
              <a:t>of the following names will be in the symbol table of </a:t>
            </a:r>
            <a:r>
              <a:rPr lang="en-US" sz="2800" dirty="0" err="1">
                <a:latin typeface="Courier"/>
                <a:cs typeface="Courier"/>
              </a:rPr>
              <a:t>symbols.o</a:t>
            </a:r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entury Gothic"/>
                <a:cs typeface="Century Gothic"/>
              </a:rPr>
              <a:t>symbols</a:t>
            </a:r>
            <a:r>
              <a:rPr lang="en-US" b="1" dirty="0" err="1">
                <a:latin typeface="Century Gothic"/>
                <a:cs typeface="Century Gothic"/>
              </a:rPr>
              <a:t>.c</a:t>
            </a:r>
            <a:r>
              <a:rPr lang="en-US" b="1" dirty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78" y="2928877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sz="1800" dirty="0">
                <a:latin typeface="Courier"/>
                <a:cs typeface="Courier"/>
              </a:rPr>
              <a:t>foo(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b = a +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main(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argc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     char* </a:t>
            </a:r>
            <a:r>
              <a:rPr lang="en-US" sz="1800" dirty="0" err="1">
                <a:latin typeface="Courier"/>
                <a:cs typeface="Courier"/>
              </a:rPr>
              <a:t>argv</a:t>
            </a:r>
            <a:r>
              <a:rPr lang="en-US" sz="1800" dirty="0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printf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sz="1800" dirty="0">
                <a:latin typeface="Courier"/>
                <a:cs typeface="Courier"/>
              </a:rPr>
              <a:t>, foo(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sz="1800" dirty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03815" y="1828800"/>
            <a:ext cx="1315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286000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4495800" y="5257800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Can find this with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alibri" pitchFamily="34" charset="0"/>
              </a:rPr>
              <a:t>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15;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g()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19;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h()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1392" y="6478338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Or ones declared with specifier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extern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4BEC0-AC3A-4C70-B558-66F27FA3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Malloc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10DB7-B0D9-44A4-A1FA-598665396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Deadlines</a:t>
            </a:r>
          </a:p>
          <a:p>
            <a:pPr lvl="1"/>
            <a:r>
              <a:rPr lang="en-US" dirty="0"/>
              <a:t>Checkpoint due Tuesday March 22</a:t>
            </a:r>
          </a:p>
          <a:p>
            <a:pPr lvl="1"/>
            <a:r>
              <a:rPr lang="en-US" dirty="0"/>
              <a:t>Final Submission due Tuesday March 29</a:t>
            </a:r>
          </a:p>
          <a:p>
            <a:endParaRPr lang="en-US" dirty="0"/>
          </a:p>
          <a:p>
            <a:r>
              <a:rPr lang="en-US" dirty="0"/>
              <a:t>Malloc Bootcamp</a:t>
            </a:r>
          </a:p>
          <a:p>
            <a:pPr lvl="1"/>
            <a:r>
              <a:rPr lang="en-US" dirty="0"/>
              <a:t>Sunday March 20, 7-9pm ET at Rashid Auditorium</a:t>
            </a:r>
          </a:p>
          <a:p>
            <a:pPr lvl="1"/>
            <a:r>
              <a:rPr lang="en-US" dirty="0"/>
              <a:t>Will be recorded, but in-person will be better</a:t>
            </a:r>
          </a:p>
          <a:p>
            <a:pPr lvl="1"/>
            <a:r>
              <a:rPr lang="en-US" dirty="0"/>
              <a:t>Most helpful if you have finished the checkpoint (or are close)</a:t>
            </a:r>
          </a:p>
        </p:txBody>
      </p:sp>
    </p:spTree>
    <p:extLst>
      <p:ext uri="{BB962C8B-B14F-4D97-AF65-F5344CB8AC3E}">
        <p14:creationId xmlns:p14="http://schemas.microsoft.com/office/powerpoint/2010/main" val="161179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Can override this with </a:t>
            </a:r>
            <a:r>
              <a:rPr lang="en-GB" b="1" err="1">
                <a:latin typeface="Courier New" pitchFamily="49" charset="0"/>
              </a:rPr>
              <a:t>gcc</a:t>
            </a:r>
            <a:r>
              <a:rPr lang="en-GB" b="1">
                <a:latin typeface="Courier New" pitchFamily="49" charset="0"/>
              </a:rPr>
              <a:t> –</a:t>
            </a:r>
            <a:r>
              <a:rPr lang="en-GB" b="1" err="1">
                <a:latin typeface="Courier New" pitchFamily="49" charset="0"/>
              </a:rPr>
              <a:t>fno</a:t>
            </a:r>
            <a:r>
              <a:rPr lang="en-GB" b="1">
                <a:latin typeface="Courier New" pitchFamily="49" charset="0"/>
              </a:rPr>
              <a:t>-common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>
              <a:latin typeface="Courier New" pitchFamily="49" charset="0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/>
              <a:t>Puzzles on the next slide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4459467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Important: Linker does not do type checking.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724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Mismatch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799"/>
            <a:ext cx="7896225" cy="1457325"/>
          </a:xfrm>
        </p:spPr>
        <p:txBody>
          <a:bodyPr/>
          <a:lstStyle/>
          <a:p>
            <a:r>
              <a:rPr lang="en-US" dirty="0"/>
              <a:t>Compiles without any errors or warnings</a:t>
            </a:r>
          </a:p>
          <a:p>
            <a:r>
              <a:rPr lang="en-US" dirty="0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2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sz="1800" dirty="0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1" y="4433473"/>
            <a:ext cx="2895600" cy="354906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62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3798110" y="5473204"/>
            <a:ext cx="3938833" cy="69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/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  <a:p>
            <a:pPr lvl="2"/>
            <a:r>
              <a:rPr lang="en-US" dirty="0"/>
              <a:t>Treated as weak symbol</a:t>
            </a:r>
          </a:p>
          <a:p>
            <a:pPr lvl="2"/>
            <a:r>
              <a:rPr lang="en-US" dirty="0"/>
              <a:t>But also causes linker error if not defined in some file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extern</a:t>
            </a:r>
            <a:r>
              <a:rPr lang="en-US" dirty="0"/>
              <a:t> in .h Files (#1)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1332636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792069"/>
            <a:ext cx="1976823" cy="646331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g;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f();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global.h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 = 0;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>
                <a:latin typeface="Courier New"/>
                <a:cs typeface="Courier New"/>
              </a:rPr>
              <a:t>, char 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[]) 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</p:spTree>
    <p:extLst>
      <p:ext uri="{BB962C8B-B14F-4D97-AF65-F5344CB8AC3E}">
        <p14:creationId xmlns:p14="http://schemas.microsoft.com/office/powerpoint/2010/main" val="296636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.h Files (#2)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ifdef</a:t>
            </a:r>
            <a:r>
              <a:rPr lang="en-US" sz="1800">
                <a:latin typeface="Courier New"/>
                <a:cs typeface="Courier New"/>
              </a:rPr>
              <a:t> INITIALIZE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 static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>
                <a:latin typeface="Courier New"/>
                <a:cs typeface="Courier New"/>
              </a:rPr>
              <a:t>#else</a:t>
            </a:r>
          </a:p>
          <a:p>
            <a:r>
              <a:rPr lang="en-US" sz="1800">
                <a:latin typeface="Courier New"/>
                <a:cs typeface="Courier New"/>
              </a:rPr>
              <a:t>  extern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g;</a:t>
            </a:r>
          </a:p>
          <a:p>
            <a:r>
              <a:rPr lang="en-US" sz="1800">
                <a:latin typeface="Courier New"/>
                <a:cs typeface="Courier New"/>
              </a:rPr>
              <a:t>  static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init = 0;</a:t>
            </a:r>
          </a:p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#define INITIALIZE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 {</a:t>
            </a:r>
          </a:p>
          <a:p>
            <a:r>
              <a:rPr lang="en-US" sz="1800">
                <a:latin typeface="Courier New"/>
                <a:cs typeface="Courier New"/>
              </a:rPr>
              <a:t>  if (</a:t>
            </a:r>
            <a:r>
              <a:rPr lang="en-US" sz="1800" err="1">
                <a:latin typeface="Courier New"/>
                <a:cs typeface="Courier New"/>
              </a:rPr>
              <a:t>init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    // do something, e.g., g=31;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t = f();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printf</a:t>
            </a:r>
            <a:r>
              <a:rPr lang="en-US" sz="180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>
                <a:latin typeface="Courier New"/>
                <a:cs typeface="Courier New"/>
              </a:rPr>
              <a:t>  return 0;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77686" y="3940628"/>
            <a:ext cx="6882311" cy="838200"/>
            <a:chOff x="1077686" y="3940628"/>
            <a:chExt cx="6882311" cy="838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g = 23;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init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= 1;</a:t>
              </a:r>
            </a:p>
          </p:txBody>
        </p:sp>
        <p:cxnSp>
          <p:nvCxnSpPr>
            <p:cNvPr id="4" name="Straight Arrow Connector 3"/>
            <p:cNvCxnSpPr>
              <a:stCxn id="2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223023" y="1393180"/>
            <a:ext cx="6882311" cy="838200"/>
            <a:chOff x="1077686" y="3940628"/>
            <a:chExt cx="6882311" cy="8382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>
                  <a:latin typeface="Courier New"/>
                  <a:cs typeface="Courier New"/>
                </a:rPr>
                <a:t>extern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g;</a:t>
              </a:r>
            </a:p>
            <a:p>
              <a:r>
                <a:rPr lang="en-US" sz="1800"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</a:t>
              </a:r>
              <a:r>
                <a:rPr lang="en-US" sz="1800" err="1">
                  <a:latin typeface="Courier New"/>
                  <a:cs typeface="Courier New"/>
                </a:rPr>
                <a:t>init</a:t>
              </a:r>
              <a:r>
                <a:rPr lang="en-US" sz="1800">
                  <a:latin typeface="Courier New"/>
                  <a:cs typeface="Courier New"/>
                </a:rPr>
                <a:t> = 0;</a:t>
              </a: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Example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4565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sum()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316798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ec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4004d9: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bf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18 10 60 00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sk-SK" sz="1600" dirty="0">
                <a:solidFill>
                  <a:srgbClr val="7030A0"/>
                </a:solidFill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</a:t>
            </a:r>
            <a:r>
              <a:rPr lang="sk-SK" sz="1600" dirty="0" err="1">
                <a:latin typeface="Courier New"/>
                <a:cs typeface="Courier New"/>
              </a:rPr>
              <a:t>edi</a:t>
            </a:r>
            <a:r>
              <a:rPr lang="sk-SK" sz="1600" dirty="0">
                <a:latin typeface="Courier New"/>
                <a:cs typeface="Courier New"/>
              </a:rPr>
              <a:t> = &amp;</a:t>
            </a:r>
            <a:r>
              <a:rPr lang="sk-SK" sz="1600" dirty="0" err="1">
                <a:latin typeface="Courier New"/>
                <a:cs typeface="Courier New"/>
              </a:rPr>
              <a:t>array</a:t>
            </a:r>
            <a:endParaRPr lang="sk-SK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movslq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rcx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repz</a:t>
            </a:r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>
                <a:latin typeface="Courier New"/>
                <a:cs typeface="Courier New"/>
              </a:rPr>
              <a:t>callq</a:t>
            </a:r>
            <a:r>
              <a:rPr lang="en-US" sz="2000">
                <a:latin typeface="Calibri" pitchFamily="34" charset="0"/>
              </a:rPr>
              <a:t> instruction uses PC-relative addressing for sum():  </a:t>
            </a:r>
          </a:p>
          <a:p>
            <a:r>
              <a:rPr lang="en-US" sz="200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Linking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What it does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it works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Dynamic linking</a:t>
            </a:r>
          </a:p>
          <a:p>
            <a:r>
              <a:rPr lang="en-US" dirty="0"/>
              <a:t>Case study: Library </a:t>
            </a:r>
            <a:r>
              <a:rPr lang="en-US" dirty="0" err="1"/>
              <a:t>interpositioning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https://canvas.cmu.edu/courses/28101/quizzes/77036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06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Libraries: Packaging a Set of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Awkward,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>
                <a:solidFill>
                  <a:srgbClr val="990000"/>
                </a:solidFill>
              </a:rPr>
              <a:t>Option 1:</a:t>
            </a:r>
            <a:r>
              <a:rPr lang="en-GB"/>
              <a:t> Put all functions into 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>
                <a:solidFill>
                  <a:srgbClr val="990000"/>
                </a:solidFill>
              </a:rPr>
              <a:t>Option 2:</a:t>
            </a:r>
            <a:r>
              <a:rPr lang="en-GB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More efficient, but burdensome on the programmer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Old-Fashioned Solution: Static 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>
                <a:solidFill>
                  <a:srgbClr val="990000"/>
                </a:solidFill>
              </a:rPr>
              <a:t>Static libraries </a:t>
            </a:r>
            <a:r>
              <a:rPr lang="en-GB"/>
              <a:t>(.</a:t>
            </a:r>
            <a:r>
              <a:rPr lang="en-GB">
                <a:latin typeface="Courier New" pitchFamily="49" charset="0"/>
              </a:rPr>
              <a:t>a</a:t>
            </a:r>
            <a:r>
              <a:rPr lang="en-GB"/>
              <a:t> </a:t>
            </a:r>
            <a:r>
              <a:rPr lang="en-GB">
                <a:solidFill>
                  <a:srgbClr val="000004"/>
                </a:solidFill>
              </a:rPr>
              <a:t>archive files</a:t>
            </a:r>
            <a:r>
              <a:rPr lang="en-GB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Concatenate related </a:t>
            </a:r>
            <a:r>
              <a:rPr lang="en-GB" err="1"/>
              <a:t>relocatable</a:t>
            </a:r>
            <a:r>
              <a:rPr lang="en-GB"/>
              <a:t> object files into a single file with an index (called an </a:t>
            </a:r>
            <a:r>
              <a:rPr lang="en-GB" i="1"/>
              <a:t>archive</a:t>
            </a:r>
            <a:r>
              <a:rPr lang="en-GB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If an archive member file resolves reference, link it  into the executable.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err="1">
                <a:latin typeface="Calibri" pitchFamily="34" charset="0"/>
              </a:rPr>
              <a:t>Archiver</a:t>
            </a:r>
            <a:r>
              <a:rPr lang="en-GB" sz="2000" kern="0">
                <a:latin typeface="Calibri" pitchFamily="34" charset="0"/>
              </a:rPr>
              <a:t> allows incremental updates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err="1">
                <a:latin typeface="Courier New" pitchFamily="49" charset="0"/>
              </a:rPr>
              <a:t>libc.a</a:t>
            </a:r>
            <a:r>
              <a:rPr lang="en-GB" sz="200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4.6 MB archive of 1496 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err="1">
                <a:latin typeface="Courier New" pitchFamily="49" charset="0"/>
              </a:rPr>
              <a:t>libm.a</a:t>
            </a:r>
            <a:r>
              <a:rPr lang="en-GB" sz="200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2 MB archive of 444 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floating point math (sin, </a:t>
            </a:r>
            <a:r>
              <a:rPr lang="en-GB" sz="1800" err="1"/>
              <a:t>cos</a:t>
            </a:r>
            <a:r>
              <a:rPr lang="en-GB" sz="1800"/>
              <a:t>, tan, log, exp, </a:t>
            </a:r>
            <a:r>
              <a:rPr lang="en-GB" sz="1800" err="1"/>
              <a:t>sqrt</a:t>
            </a:r>
            <a:r>
              <a:rPr lang="en-GB" sz="1800"/>
              <a:t>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28600" y="3657600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754874" y="3677347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962400" y="838200"/>
            <a:ext cx="4876800" cy="53340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noAutofit/>
          </a:bodyPr>
          <a:lstStyle/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3452982" cy="1240722"/>
          </a:xfrm>
        </p:spPr>
        <p:txBody>
          <a:bodyPr/>
          <a:lstStyle/>
          <a:p>
            <a:r>
              <a:rPr lang="en-US"/>
              <a:t>Linking with Static Libraries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6694" y="2020989"/>
            <a:ext cx="3517106" cy="378783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vector.h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>
                <a:solidFill>
                  <a:srgbClr val="9D206F"/>
                </a:solidFill>
                <a:latin typeface="Courier New"/>
                <a:cs typeface="Courier New"/>
              </a:rPr>
              <a:t>"z = [%d %d]\n”</a:t>
            </a:r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       z[0], z[1]);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4184" y="5257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+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multvec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    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*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203940" y="5527595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42462" y="3341132"/>
            <a:ext cx="134433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914400"/>
            <a:ext cx="1762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libvector.a</a:t>
            </a:r>
            <a:endParaRPr lang="en-US" sz="1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84162"/>
            <a:ext cx="5614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519593" y="5518150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prog2c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648251" y="5378450"/>
            <a:ext cx="2210134" cy="908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(861,232 bytes)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latin typeface="Calibri" pitchFamily="34" charset="0"/>
              </a:rPr>
              <a:t>“c” for “compile-time”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5487134" y="4724400"/>
            <a:ext cx="3761264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prog2c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-L.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Scan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files and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 each new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or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file, </a:t>
            </a:r>
            <a:r>
              <a:rPr lang="en-GB" i="1" err="1"/>
              <a:t>obj</a:t>
            </a:r>
            <a:r>
              <a:rPr lang="en-GB"/>
              <a:t>, is encountered, try to resolve each unresolved reference in the list against the symbols defined in </a:t>
            </a:r>
            <a:r>
              <a:rPr lang="en-GB" i="1"/>
              <a:t>obj</a:t>
            </a:r>
            <a:r>
              <a:rPr lang="en-GB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Problem: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723613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-static -o prog2c -L. -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main2.o 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main2.o: In function `main':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main2.c:(.text+0x19): undefined reference to `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'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collect2: error: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returned 1 exit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Modern Solution: 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stored executables (every function needs </a:t>
            </a:r>
            <a:r>
              <a:rPr lang="en-GB" dirty="0" err="1"/>
              <a:t>libc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running executables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relink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Rebuild everything with </a:t>
            </a:r>
            <a:r>
              <a:rPr lang="en-GB" dirty="0" err="1"/>
              <a:t>glibc</a:t>
            </a:r>
            <a:r>
              <a:rPr lang="en-GB" dirty="0"/>
              <a:t>?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hlinkClick r:id="rId3"/>
              </a:rPr>
              <a:t>https://security.googleblog.com/2016/02/cve-2015-7547-glibc-getaddrinfo-stack.html</a:t>
            </a:r>
            <a:endParaRPr lang="en-GB" dirty="0"/>
          </a:p>
          <a:p>
            <a:pPr marL="0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000004"/>
                </a:solidFill>
              </a:rPr>
              <a:t>Modern solution: </a:t>
            </a:r>
            <a:r>
              <a:rPr lang="en-GB" dirty="0">
                <a:solidFill>
                  <a:srgbClr val="C00000"/>
                </a:solidFill>
              </a:rPr>
              <a:t>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Shared Libraries (cont.)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C library (</a:t>
            </a:r>
            <a:r>
              <a:rPr lang="en-GB" b="1" dirty="0">
                <a:latin typeface="Courier New" pitchFamily="49" charset="0"/>
              </a:rPr>
              <a:t>libc.so</a:t>
            </a:r>
            <a:r>
              <a:rPr lang="en-GB" dirty="0"/>
              <a:t>) usually dynamically linked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br>
              <a:rPr lang="en-GB" dirty="0"/>
            </a:br>
            <a:r>
              <a:rPr lang="en-GB" dirty="0"/>
              <a:t>(run-time linking)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Linux, 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dirty="0"/>
              <a:t> interface</a:t>
            </a:r>
            <a:endParaRPr lang="en-GB" dirty="0">
              <a:latin typeface="Courier New" pitchFamily="49" charset="0"/>
            </a:endParaRP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Distributing software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High-performance web servers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Runtime library </a:t>
            </a:r>
            <a:r>
              <a:rPr lang="en-GB" dirty="0" err="1"/>
              <a:t>interpositioning</a:t>
            </a:r>
            <a:endParaRPr lang="en-GB" dirty="0"/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on this when we learn about virtual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dynamic libraries are required?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interp</a:t>
            </a:r>
            <a:r>
              <a:rPr lang="en-US" dirty="0"/>
              <a:t> section</a:t>
            </a:r>
          </a:p>
          <a:p>
            <a:pPr lvl="1"/>
            <a:r>
              <a:rPr lang="en-US" dirty="0"/>
              <a:t>Specifies the dynamic linker to use (i.e., </a:t>
            </a:r>
            <a:r>
              <a:rPr lang="en-GB" b="1" dirty="0" err="1">
                <a:latin typeface="Courier New" pitchFamily="49" charset="0"/>
              </a:rPr>
              <a:t>ld-linux.so</a:t>
            </a:r>
            <a:r>
              <a:rPr lang="en-US" dirty="0"/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.dynamic</a:t>
            </a:r>
            <a:r>
              <a:rPr lang="en-US" dirty="0"/>
              <a:t> section</a:t>
            </a:r>
          </a:p>
          <a:p>
            <a:pPr lvl="1"/>
            <a:r>
              <a:rPr lang="en-US" dirty="0"/>
              <a:t>Specifies the names, </a:t>
            </a:r>
            <a:r>
              <a:rPr lang="en-US" dirty="0" err="1"/>
              <a:t>etc</a:t>
            </a:r>
            <a:r>
              <a:rPr lang="en-US" dirty="0"/>
              <a:t> of the dynamic libraries to use</a:t>
            </a:r>
          </a:p>
          <a:p>
            <a:pPr lvl="1"/>
            <a:r>
              <a:rPr lang="en-US" dirty="0"/>
              <a:t>Follow an example of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prog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(NEEDED)             Shared library: [libm.so.6]</a:t>
            </a:r>
          </a:p>
          <a:p>
            <a:r>
              <a:rPr lang="en-US" dirty="0"/>
              <a:t>Where are the libraries found?</a:t>
            </a:r>
          </a:p>
          <a:p>
            <a:pPr lvl="1"/>
            <a:r>
              <a:rPr lang="en-US" dirty="0"/>
              <a:t>Use “</a:t>
            </a:r>
            <a:r>
              <a:rPr lang="en-US" b="1" dirty="0" err="1">
                <a:latin typeface="Courier New"/>
                <a:cs typeface="Courier New"/>
              </a:rPr>
              <a:t>ldd</a:t>
            </a:r>
            <a:r>
              <a:rPr lang="en-US" dirty="0"/>
              <a:t>” to find out: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5181600"/>
            <a:ext cx="8451650" cy="1020409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ldd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prog</a:t>
            </a:r>
            <a:endParaRPr lang="en-GB" sz="16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  linux-vdso.so.1 =&gt;  (0x00007ffcf2998000)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  libc.so.6 =&gt; /lib/x86_64-linux-gnu/libc.so.6 (0x00007f99ad927000)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  /lib64/ld-linux-x86-64.so.2 (0x00007f99adcef000)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6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Library Example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071942" y="4724400"/>
            <a:ext cx="183605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10000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3962400" y="3276600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4343400" y="4648200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Dynamic v</a:t>
            </a: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ector library</a:t>
            </a:r>
          </a:p>
        </p:txBody>
      </p:sp>
      <p:sp>
        <p:nvSpPr>
          <p:cNvPr id="2" name="Rectangle 1"/>
          <p:cNvSpPr/>
          <p:nvPr/>
        </p:nvSpPr>
        <p:spPr>
          <a:xfrm>
            <a:off x="3200400" y="1905000"/>
            <a:ext cx="5867400" cy="352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Og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c 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800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01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prog2l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(8488 bytes)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724400" y="3581400"/>
            <a:ext cx="3638473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prog2l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./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04800" y="1323975"/>
            <a:ext cx="86868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nl-NL" sz="1600">
                <a:solidFill>
                  <a:srgbClr val="C1651C"/>
                </a:solidFill>
                <a:latin typeface="Courier New"/>
                <a:cs typeface="Courier New"/>
              </a:rPr>
              <a:t>handle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addvec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Dynamically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load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shared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library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that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contains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handle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dlopen(</a:t>
            </a:r>
            <a:r>
              <a:rPr lang="fi-FI" sz="1600" err="1">
                <a:solidFill>
                  <a:srgbClr val="9D206F"/>
                </a:solidFill>
                <a:latin typeface="Courier New"/>
                <a:cs typeface="Courier New"/>
              </a:rPr>
              <a:t>"./libvector.so</a:t>
            </a:r>
            <a:r>
              <a:rPr lang="fi-FI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, RTLD_LAZY);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(!handle) {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. . 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10428" y="6198631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 (cont’d)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0981" y="1371600"/>
            <a:ext cx="7964237" cy="5004167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/>
                <a:ea typeface="msgothic" charset="0"/>
                <a:cs typeface="Courier New"/>
              </a:rPr>
              <a:t>    ...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a pointer to the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() function we just loaded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(handle,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error);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Now we can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() just like any other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>
                <a:solidFill>
                  <a:srgbClr val="9D206F"/>
                </a:solidFill>
                <a:latin typeface="Courier New"/>
                <a:cs typeface="Courier New"/>
              </a:rPr>
              <a:t>"z = [%d %d]\n"</a:t>
            </a:r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, z[0], z[1]);</a:t>
            </a:r>
          </a:p>
          <a:p>
            <a:endParaRPr lang="ro-RO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>
                <a:solidFill>
                  <a:srgbClr val="CB2418"/>
                </a:solidFill>
                <a:latin typeface="Courier New"/>
                <a:cs typeface="Courier New"/>
              </a:rPr>
              <a:t>/* Unload the shared library */</a:t>
            </a:r>
            <a:endParaRPr lang="ro-RO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dlclose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(handle) &lt; 0) {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GB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05628" y="6019800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Run-time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205396" y="1010963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881671" y="2568300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68906" y="2132047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822586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prog2r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0" cy="2003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151010"/>
            <a:ext cx="0" cy="19239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5112485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3292475" y="4941777"/>
            <a:ext cx="1588" cy="168299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645052" y="4114800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455111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443046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52400" y="4191000"/>
            <a:ext cx="2133600" cy="1059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(8784 bytes)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098830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343400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7543799" y="2362200"/>
            <a:ext cx="0" cy="3276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454274" y="5454479"/>
            <a:ext cx="3200401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Call to dynamic linker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via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dlopen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H="1">
            <a:off x="5654675" y="5638800"/>
            <a:ext cx="188912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693050" y="2033776"/>
            <a:ext cx="1659326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3581400" y="3581400"/>
            <a:ext cx="4008126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rdynamic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prog2r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ldl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54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Linking is a technique that allows programs to be constructed from multiple object files</a:t>
            </a:r>
          </a:p>
          <a:p>
            <a:endParaRPr lang="en-US" dirty="0"/>
          </a:p>
          <a:p>
            <a:r>
              <a:rPr lang="en-US" dirty="0"/>
              <a:t>Linking can happen at different times in a program’s lifetime:</a:t>
            </a:r>
          </a:p>
          <a:p>
            <a:pPr lvl="1"/>
            <a:r>
              <a:rPr lang="en-US" dirty="0"/>
              <a:t>Compile time (when a program is compiled)</a:t>
            </a:r>
          </a:p>
          <a:p>
            <a:pPr lvl="1"/>
            <a:r>
              <a:rPr lang="en-US" dirty="0"/>
              <a:t>Load time (when a program is loaded into memory)</a:t>
            </a:r>
          </a:p>
          <a:p>
            <a:pPr lvl="1"/>
            <a:r>
              <a:rPr lang="en-US" dirty="0"/>
              <a:t>Run time (while a program is executing)</a:t>
            </a:r>
          </a:p>
          <a:p>
            <a:pPr lvl="1"/>
            <a:endParaRPr lang="en-US" dirty="0"/>
          </a:p>
          <a:p>
            <a:r>
              <a:rPr lang="en-US" dirty="0"/>
              <a:t>Understanding linking can help you avoid nasty errors and make you a better programmer</a:t>
            </a:r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75000"/>
                  </a:schemeClr>
                </a:solidFill>
              </a:rPr>
              <a:t>Linking</a:t>
            </a:r>
          </a:p>
          <a:p>
            <a:r>
              <a:rPr lang="en-US"/>
              <a:t>Case study: Library </a:t>
            </a:r>
            <a:r>
              <a:rPr lang="en-US" err="1"/>
              <a:t>interpositioning</a:t>
            </a:r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Study: Library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Documented in Section 7.13 of book</a:t>
            </a:r>
          </a:p>
          <a:p>
            <a:r>
              <a:rPr lang="en-GB" dirty="0"/>
              <a:t>Library </a:t>
            </a:r>
            <a:r>
              <a:rPr lang="en-GB" dirty="0" err="1"/>
              <a:t>interpositioning</a:t>
            </a:r>
            <a:r>
              <a:rPr lang="en-GB" dirty="0"/>
              <a:t>: powerful linking technique that allows programmers to intercept calls to arbitrary functions</a:t>
            </a:r>
          </a:p>
          <a:p>
            <a:r>
              <a:rPr lang="en-GB" dirty="0" err="1"/>
              <a:t>Interpositioning</a:t>
            </a:r>
            <a:r>
              <a:rPr lang="en-GB" dirty="0"/>
              <a:t> can occur at:</a:t>
            </a:r>
          </a:p>
          <a:p>
            <a:pPr lvl="1"/>
            <a:r>
              <a:rPr lang="en-GB" dirty="0"/>
              <a:t>Compile time: When the source code is compiled	</a:t>
            </a:r>
          </a:p>
          <a:p>
            <a:pPr lvl="1"/>
            <a:r>
              <a:rPr lang="en-GB" dirty="0"/>
              <a:t>Link time: When the relocatable object files are statically linked to form an executable object file</a:t>
            </a:r>
          </a:p>
          <a:p>
            <a:pPr lvl="1"/>
            <a:r>
              <a:rPr lang="en-GB" dirty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>
                <a:latin typeface="Calibri"/>
                <a:cs typeface="Calibri"/>
              </a:rPr>
              <a:t>Programs are translated and linked using a </a:t>
            </a:r>
            <a:r>
              <a:rPr lang="en-US" sz="2000" i="1">
                <a:latin typeface="Calibri"/>
                <a:cs typeface="Calibri"/>
              </a:rPr>
              <a:t>compiler driver</a:t>
            </a:r>
            <a:r>
              <a:rPr lang="en-US" sz="200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 err="1">
                <a:latin typeface="Courier New" charset="0"/>
              </a:rPr>
              <a:t>gcc</a:t>
            </a:r>
            <a:r>
              <a:rPr lang="en-US" sz="1800" i="1">
                <a:latin typeface="Courier New" charset="0"/>
              </a:rPr>
              <a:t> -</a:t>
            </a:r>
            <a:r>
              <a:rPr lang="en-US" sz="1800" i="1" err="1">
                <a:latin typeface="Courier New" charset="0"/>
              </a:rPr>
              <a:t>Og</a:t>
            </a:r>
            <a:r>
              <a:rPr lang="en-US" sz="1800" i="1">
                <a:latin typeface="Courier New" charset="0"/>
              </a:rPr>
              <a:t> -o </a:t>
            </a:r>
            <a:r>
              <a:rPr lang="en-US" sz="1800" i="1" err="1">
                <a:latin typeface="Courier New" charset="0"/>
              </a:rPr>
              <a:t>prog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main.c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sum.c</a:t>
            </a:r>
            <a:endParaRPr lang="en-US" sz="1800" i="1">
              <a:latin typeface="Courier New" charset="0"/>
            </a:endParaRP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>
                <a:latin typeface="Courier New" charset="0"/>
              </a:rPr>
              <a:t>./</a:t>
            </a:r>
            <a:r>
              <a:rPr lang="en-US" sz="1800" i="1" err="1">
                <a:latin typeface="Courier New" charset="0"/>
              </a:rPr>
              <a:t>prog</a:t>
            </a:r>
            <a:endParaRPr lang="en-US" sz="1800" i="1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main.c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sum.c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err="1">
                <a:latin typeface="Courier New"/>
                <a:cs typeface="Courier New"/>
              </a:rPr>
              <a:t>sum.o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prog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Security</a:t>
            </a:r>
          </a:p>
          <a:p>
            <a:pPr lvl="1"/>
            <a:r>
              <a:rPr lang="en-GB"/>
              <a:t>Confinement (sandboxing)</a:t>
            </a:r>
          </a:p>
          <a:p>
            <a:pPr lvl="1"/>
            <a:r>
              <a:rPr lang="en-GB"/>
              <a:t>Behind the scenes encryption</a:t>
            </a:r>
          </a:p>
          <a:p>
            <a:r>
              <a:rPr lang="en-US"/>
              <a:t>Debugging</a:t>
            </a:r>
          </a:p>
          <a:p>
            <a:pPr lvl="1"/>
            <a:r>
              <a:rPr lang="en-US"/>
              <a:t>In 2014, two Facebook engineers debugged a treacherous 1-year old bug in their iPhone app using </a:t>
            </a:r>
            <a:r>
              <a:rPr lang="en-US" err="1"/>
              <a:t>interpositioning</a:t>
            </a:r>
            <a:endParaRPr lang="en-US"/>
          </a:p>
          <a:p>
            <a:pPr lvl="1"/>
            <a:r>
              <a:rPr lang="en-US"/>
              <a:t>Code in the SPDY networking stack was writing to the wrong location</a:t>
            </a:r>
          </a:p>
          <a:p>
            <a:pPr lvl="1"/>
            <a:r>
              <a:rPr lang="en-US"/>
              <a:t>Solved by intercepting calls to </a:t>
            </a:r>
            <a:r>
              <a:rPr lang="en-US" err="1"/>
              <a:t>Posix</a:t>
            </a:r>
            <a:r>
              <a:rPr lang="en-US"/>
              <a:t> write functions (write, </a:t>
            </a:r>
            <a:r>
              <a:rPr lang="en-US" err="1"/>
              <a:t>writev</a:t>
            </a:r>
            <a:r>
              <a:rPr lang="en-US"/>
              <a:t>, </a:t>
            </a:r>
            <a:r>
              <a:rPr lang="en-US" err="1"/>
              <a:t>pwrite</a:t>
            </a:r>
            <a:r>
              <a:rPr lang="en-US"/>
              <a:t>)</a:t>
            </a:r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 sz="1600"/>
              <a:t>Source:  Facebook engineering blog post at: </a:t>
            </a:r>
          </a:p>
          <a:p>
            <a:pPr marL="457200" lvl="1" indent="0">
              <a:buNone/>
            </a:pPr>
            <a:r>
              <a:rPr lang="en-US" sz="1600" u="sng">
                <a:solidFill>
                  <a:srgbClr val="C00000"/>
                </a:solidFill>
                <a:latin typeface="Calibri"/>
                <a:cs typeface="Calibri"/>
              </a:rPr>
              <a:t>https://</a:t>
            </a:r>
            <a:r>
              <a:rPr lang="en-US" sz="1600" u="sng" err="1">
                <a:solidFill>
                  <a:srgbClr val="C00000"/>
                </a:solidFill>
                <a:latin typeface="Calibri"/>
                <a:cs typeface="Calibri"/>
              </a:rPr>
              <a:t>code.facebook.com</a:t>
            </a:r>
            <a:r>
              <a:rPr lang="en-US" sz="1600" u="sng">
                <a:solidFill>
                  <a:srgbClr val="C00000"/>
                </a:solidFill>
                <a:latin typeface="Calibri"/>
                <a:cs typeface="Calibri"/>
              </a:rPr>
              <a:t>/posts/313033472212144/debugging-file-corruption-on-</a:t>
            </a:r>
            <a:r>
              <a:rPr lang="en-US" sz="1600" u="sng" err="1">
                <a:solidFill>
                  <a:srgbClr val="C00000"/>
                </a:solidFill>
                <a:latin typeface="Calibri"/>
                <a:cs typeface="Calibri"/>
              </a:rPr>
              <a:t>ios</a:t>
            </a:r>
            <a:r>
              <a:rPr lang="en-US" sz="1600" u="sng">
                <a:solidFill>
                  <a:srgbClr val="C00000"/>
                </a:solidFill>
                <a:latin typeface="Calibri"/>
                <a:cs typeface="Calibri"/>
              </a:rPr>
              <a:t>/</a:t>
            </a: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GB" dirty="0"/>
              <a:t>Monitoring and Profiling</a:t>
            </a:r>
          </a:p>
          <a:p>
            <a:pPr lvl="1"/>
            <a:r>
              <a:rPr lang="en-GB" dirty="0"/>
              <a:t>Count number of calls to functions</a:t>
            </a:r>
          </a:p>
          <a:p>
            <a:pPr lvl="1"/>
            <a:r>
              <a:rPr lang="en-GB" dirty="0"/>
              <a:t>Characterize call sites and arguments to functions</a:t>
            </a:r>
          </a:p>
          <a:p>
            <a:pPr lvl="1"/>
            <a:r>
              <a:rPr lang="en-GB" dirty="0" err="1"/>
              <a:t>Malloc</a:t>
            </a:r>
            <a:r>
              <a:rPr lang="en-GB" dirty="0"/>
              <a:t> tracing</a:t>
            </a:r>
          </a:p>
          <a:p>
            <a:pPr lvl="2"/>
            <a:r>
              <a:rPr lang="en-GB" dirty="0"/>
              <a:t>Detecting memory leaks</a:t>
            </a:r>
          </a:p>
          <a:p>
            <a:pPr lvl="2"/>
            <a:r>
              <a:rPr lang="en-GB" b="1" dirty="0">
                <a:solidFill>
                  <a:srgbClr val="C00000"/>
                </a:solidFill>
              </a:rPr>
              <a:t>Generating address traces</a:t>
            </a:r>
          </a:p>
          <a:p>
            <a:r>
              <a:rPr lang="en-GB" dirty="0"/>
              <a:t>Error Checking</a:t>
            </a:r>
          </a:p>
          <a:p>
            <a:pPr lvl="1"/>
            <a:r>
              <a:rPr lang="en-GB" dirty="0"/>
              <a:t>C Programming Lab used customized versions of malloc/free to do careful error checking</a:t>
            </a:r>
          </a:p>
          <a:p>
            <a:pPr lvl="1"/>
            <a:r>
              <a:rPr lang="en-GB" dirty="0"/>
              <a:t>Other labs (malloc, shell, proxy) also use </a:t>
            </a:r>
            <a:r>
              <a:rPr lang="en-GB" dirty="0" err="1"/>
              <a:t>interpositioning</a:t>
            </a:r>
            <a:r>
              <a:rPr lang="en-GB" dirty="0"/>
              <a:t> to enhance checking capabilities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program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2323278"/>
          </a:xfrm>
        </p:spPr>
        <p:txBody>
          <a:bodyPr/>
          <a:lstStyle/>
          <a:p>
            <a:r>
              <a:rPr lang="en-US"/>
              <a:t>Goal: trace the addresses and sizes of the allocated and freed blocks, without breaking the program, and without modifying the source code. </a:t>
            </a:r>
          </a:p>
          <a:p>
            <a:endParaRPr lang="en-US"/>
          </a:p>
          <a:p>
            <a:r>
              <a:rPr lang="en-US"/>
              <a:t>Three solutions: interpose on the library </a:t>
            </a:r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/>
              <a:t> and </a:t>
            </a:r>
            <a:r>
              <a:rPr lang="en-US">
                <a:latin typeface="Courier New"/>
                <a:cs typeface="Courier New"/>
              </a:rPr>
              <a:t>free</a:t>
            </a:r>
            <a:r>
              <a:rPr lang="en-US"/>
              <a:t> functions at compile time, link time, and load/run time.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" y="1197678"/>
            <a:ext cx="4648199" cy="4249498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stdlib.h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</a:t>
            </a:r>
          </a:p>
          <a:p>
            <a:r>
              <a:rPr lang="en-US" sz="1800">
                <a:latin typeface="Courier New"/>
                <a:cs typeface="Courier New"/>
              </a:rPr>
              <a:t>         char *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[])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;</a:t>
            </a:r>
          </a:p>
          <a:p>
            <a:r>
              <a:rPr lang="en-US" sz="1800">
                <a:latin typeface="Courier New"/>
                <a:cs typeface="Courier New"/>
              </a:rPr>
              <a:t>  for (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 = 1; 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 &lt;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; 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++) {</a:t>
            </a:r>
          </a:p>
          <a:p>
            <a:r>
              <a:rPr lang="en-US" sz="1800">
                <a:latin typeface="Courier New"/>
                <a:cs typeface="Courier New"/>
              </a:rPr>
              <a:t>    void *p = </a:t>
            </a:r>
          </a:p>
          <a:p>
            <a:r>
              <a:rPr lang="en-US" sz="1800">
                <a:latin typeface="Courier New"/>
                <a:cs typeface="Courier New"/>
              </a:rPr>
              <a:t>          </a:t>
            </a:r>
            <a:r>
              <a:rPr lang="en-US" sz="1800" err="1">
                <a:latin typeface="Courier New"/>
                <a:cs typeface="Courier New"/>
              </a:rPr>
              <a:t>malloc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atoi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[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]));</a:t>
            </a:r>
          </a:p>
          <a:p>
            <a:r>
              <a:rPr lang="en-US" sz="1800">
                <a:latin typeface="Courier New"/>
                <a:cs typeface="Courier New"/>
              </a:rPr>
              <a:t>    free(p);</a:t>
            </a:r>
          </a:p>
          <a:p>
            <a:r>
              <a:rPr lang="en-US" sz="1800">
                <a:latin typeface="Courier New"/>
                <a:cs typeface="Courier New"/>
              </a:rPr>
              <a:t>  }</a:t>
            </a:r>
          </a:p>
          <a:p>
            <a:r>
              <a:rPr lang="en-US" sz="1800">
                <a:latin typeface="Courier New"/>
                <a:cs typeface="Courier New"/>
              </a:rPr>
              <a:t>  return(0); 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3324" y="5077844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Compile-time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018" y="1149488"/>
            <a:ext cx="8558382" cy="535531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COMPILETIME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(size);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(%d)=%p\n"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size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8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t-IT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/* free </a:t>
            </a:r>
            <a:r>
              <a:rPr lang="it-IT" sz="1800" dirty="0" err="1">
                <a:solidFill>
                  <a:srgbClr val="CB2418"/>
                </a:solidFill>
                <a:latin typeface="Courier New"/>
                <a:cs typeface="Courier New"/>
              </a:rPr>
              <a:t>wrapper</a:t>
            </a:r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CB2418"/>
                </a:solidFill>
                <a:latin typeface="Courier New"/>
                <a:cs typeface="Courier New"/>
              </a:rPr>
              <a:t>function</a:t>
            </a:r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it-IT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it-IT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32024" y="6128417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018" y="1219200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mymalloc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(size)</a:t>
            </a:r>
          </a:p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myfree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603601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048000"/>
            <a:ext cx="7592093" cy="3693319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intc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-DCOMPILETIME -c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</a:t>
            </a:r>
            <a:r>
              <a:rPr lang="en-US" sz="1800" b="0">
                <a:solidFill>
                  <a:srgbClr val="C00000"/>
                </a:solidFill>
                <a:latin typeface="Courier New"/>
                <a:cs typeface="Courier New"/>
              </a:rPr>
              <a:t>-I.</a:t>
            </a:r>
            <a:r>
              <a:rPr lang="en-US" sz="1800" b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intc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mymalloc.o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runc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>
                <a:latin typeface="Courier New"/>
                <a:cs typeface="Courier New"/>
              </a:rPr>
              <a:t>./</a:t>
            </a:r>
            <a:r>
              <a:rPr lang="en-US" sz="1800" b="0" err="1">
                <a:latin typeface="Courier New"/>
                <a:cs typeface="Courier New"/>
              </a:rPr>
              <a:t>intc</a:t>
            </a:r>
            <a:r>
              <a:rPr lang="en-US" sz="1800" b="0">
                <a:latin typeface="Courier New"/>
                <a:cs typeface="Courier New"/>
              </a:rPr>
              <a:t> 10 100 1000</a:t>
            </a:r>
          </a:p>
          <a:p>
            <a:r>
              <a:rPr lang="en-US" sz="1800" b="0" err="1">
                <a:latin typeface="Courier New"/>
                <a:cs typeface="Courier New"/>
              </a:rPr>
              <a:t>malloc</a:t>
            </a:r>
            <a:r>
              <a:rPr lang="en-US" sz="1800" b="0">
                <a:latin typeface="Courier New"/>
                <a:cs typeface="Courier New"/>
              </a:rPr>
              <a:t>(10)=0x1ba7010</a:t>
            </a:r>
          </a:p>
          <a:p>
            <a:r>
              <a:rPr lang="en-US" sz="1800" b="0">
                <a:latin typeface="Courier New"/>
                <a:cs typeface="Courier New"/>
              </a:rPr>
              <a:t>free(0x1ba7010)</a:t>
            </a:r>
          </a:p>
          <a:p>
            <a:r>
              <a:rPr lang="en-US" sz="1800" b="0" err="1">
                <a:latin typeface="Courier New"/>
                <a:cs typeface="Courier New"/>
              </a:rPr>
              <a:t>malloc</a:t>
            </a:r>
            <a:r>
              <a:rPr lang="en-US" sz="1800" b="0">
                <a:latin typeface="Courier New"/>
                <a:cs typeface="Courier New"/>
              </a:rPr>
              <a:t>(100)=0x1ba7030</a:t>
            </a:r>
          </a:p>
          <a:p>
            <a:r>
              <a:rPr lang="en-US" sz="1800" b="0">
                <a:latin typeface="Courier New"/>
                <a:cs typeface="Courier New"/>
              </a:rPr>
              <a:t>free(0x1ba7030)</a:t>
            </a:r>
          </a:p>
          <a:p>
            <a:r>
              <a:rPr lang="en-US" sz="1800" b="0" err="1">
                <a:latin typeface="Courier New"/>
                <a:cs typeface="Courier New"/>
              </a:rPr>
              <a:t>malloc</a:t>
            </a:r>
            <a:r>
              <a:rPr lang="en-US" sz="1800" b="0">
                <a:latin typeface="Courier New"/>
                <a:cs typeface="Courier New"/>
              </a:rPr>
              <a:t>(1000)=0x1ba70a0</a:t>
            </a:r>
          </a:p>
          <a:p>
            <a:r>
              <a:rPr lang="en-US" sz="1800" b="0">
                <a:latin typeface="Courier New"/>
                <a:cs typeface="Courier New"/>
              </a:rPr>
              <a:t>free(0x1ba70a0)</a:t>
            </a: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1789" y="5791200"/>
            <a:ext cx="3406514" cy="369332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362200" y="3886200"/>
            <a:ext cx="1529589" cy="19050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7298303" y="2973528"/>
            <a:ext cx="1007497" cy="281767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4800" y="426720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362200" y="3657600"/>
            <a:ext cx="1752600" cy="6096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152400"/>
            <a:ext cx="7592093" cy="762000"/>
          </a:xfrm>
        </p:spPr>
        <p:txBody>
          <a:bodyPr/>
          <a:lstStyle/>
          <a:p>
            <a:r>
              <a:rPr lang="en-US"/>
              <a:t>Link-time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018" y="838200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LINKTIME</a:t>
            </a:r>
          </a:p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real_malloc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real_free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wrap_malloc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= __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real_malloc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8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wrap_free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__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real_free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438400"/>
          </a:xfrm>
        </p:spPr>
        <p:txBody>
          <a:bodyPr/>
          <a:lstStyle/>
          <a:p>
            <a:r>
              <a:rPr lang="en-US"/>
              <a:t>The “</a:t>
            </a:r>
            <a:r>
              <a:rPr lang="en-US">
                <a:latin typeface="Courier New" pitchFamily="49" charset="0"/>
                <a:cs typeface="Courier New" pitchFamily="49" charset="0"/>
              </a:rPr>
              <a:t>-</a:t>
            </a:r>
            <a:r>
              <a:rPr lang="en-US" err="1">
                <a:latin typeface="Courier New" pitchFamily="49" charset="0"/>
                <a:cs typeface="Courier New" pitchFamily="49" charset="0"/>
              </a:rPr>
              <a:t>Wl</a:t>
            </a:r>
            <a:r>
              <a:rPr lang="en-US"/>
              <a:t>” flag passes argument to linker, replacing each comma with a space. </a:t>
            </a:r>
          </a:p>
          <a:p>
            <a:r>
              <a:rPr lang="en-US"/>
              <a:t>The  “</a:t>
            </a:r>
            <a:r>
              <a:rPr lang="en-US">
                <a:latin typeface="Courier New"/>
                <a:cs typeface="Courier New"/>
              </a:rPr>
              <a:t>--</a:t>
            </a:r>
            <a:r>
              <a:rPr lang="en-US" err="1">
                <a:latin typeface="Courier New"/>
                <a:cs typeface="Courier New"/>
              </a:rPr>
              <a:t>wrap,malloc</a:t>
            </a:r>
            <a:r>
              <a:rPr lang="en-US"/>
              <a:t> ”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arg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/>
              <a:t>instructs linker to resolve references in a special way:</a:t>
            </a:r>
          </a:p>
          <a:p>
            <a:pPr lvl="1"/>
            <a:r>
              <a:rPr lang="en-US"/>
              <a:t>Refs to </a:t>
            </a:r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/>
              <a:t> should be resolved as </a:t>
            </a:r>
            <a:r>
              <a:rPr lang="en-US">
                <a:latin typeface="Courier New"/>
                <a:cs typeface="Courier New"/>
              </a:rPr>
              <a:t>__</a:t>
            </a:r>
            <a:r>
              <a:rPr lang="en-US" err="1">
                <a:latin typeface="Courier New"/>
                <a:cs typeface="Courier New"/>
              </a:rPr>
              <a:t>wrap_malloc</a:t>
            </a:r>
            <a:endParaRPr lang="en-US">
              <a:latin typeface="Courier New"/>
              <a:cs typeface="Courier New"/>
            </a:endParaRPr>
          </a:p>
          <a:p>
            <a:pPr lvl="1"/>
            <a:r>
              <a:rPr lang="en-US">
                <a:latin typeface="Calibri"/>
                <a:cs typeface="Calibri"/>
              </a:rPr>
              <a:t>Refs to </a:t>
            </a:r>
            <a:r>
              <a:rPr lang="en-US">
                <a:cs typeface="Courier New"/>
              </a:rPr>
              <a:t> </a:t>
            </a:r>
            <a:r>
              <a:rPr lang="en-US"/>
              <a:t> </a:t>
            </a:r>
            <a:r>
              <a:rPr lang="en-US">
                <a:latin typeface="Courier New"/>
                <a:cs typeface="Courier New"/>
              </a:rPr>
              <a:t>__</a:t>
            </a:r>
            <a:r>
              <a:rPr lang="en-US" err="1">
                <a:latin typeface="Courier New"/>
                <a:cs typeface="Courier New"/>
              </a:rPr>
              <a:t>real_malloc</a:t>
            </a:r>
            <a:r>
              <a:rPr lang="en-US"/>
              <a:t> should be resolved as </a:t>
            </a:r>
            <a:r>
              <a:rPr lang="en-US" err="1">
                <a:latin typeface="Courier New"/>
                <a:cs typeface="Courier New"/>
              </a:rPr>
              <a:t>malloc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8710782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intl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-DLINKTIME -c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-c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</a:t>
            </a:r>
            <a:r>
              <a:rPr lang="en-US" sz="1800" b="0" err="1">
                <a:latin typeface="Courier New"/>
                <a:cs typeface="Courier New"/>
              </a:rPr>
              <a:t>Wl</a:t>
            </a:r>
            <a:r>
              <a:rPr lang="en-US" sz="1800" b="0">
                <a:latin typeface="Courier New"/>
                <a:cs typeface="Courier New"/>
              </a:rPr>
              <a:t>,--</a:t>
            </a:r>
            <a:r>
              <a:rPr lang="en-US" sz="1800" b="0" err="1">
                <a:latin typeface="Courier New"/>
                <a:cs typeface="Courier New"/>
              </a:rPr>
              <a:t>wrap,malloc</a:t>
            </a:r>
            <a:r>
              <a:rPr lang="en-US" sz="1800" b="0">
                <a:latin typeface="Courier New"/>
                <a:cs typeface="Courier New"/>
              </a:rPr>
              <a:t> -</a:t>
            </a:r>
            <a:r>
              <a:rPr lang="en-US" sz="1800" b="0" err="1">
                <a:latin typeface="Courier New"/>
                <a:cs typeface="Courier New"/>
              </a:rPr>
              <a:t>Wl</a:t>
            </a:r>
            <a:r>
              <a:rPr lang="en-US" sz="1800" b="0">
                <a:latin typeface="Courier New"/>
                <a:cs typeface="Courier New"/>
              </a:rPr>
              <a:t>,--</a:t>
            </a:r>
            <a:r>
              <a:rPr lang="en-US" sz="1800" b="0" err="1">
                <a:latin typeface="Courier New"/>
                <a:cs typeface="Courier New"/>
              </a:rPr>
              <a:t>wrap,free</a:t>
            </a:r>
            <a:r>
              <a:rPr lang="en-US" sz="1800" b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intl</a:t>
            </a:r>
            <a:r>
              <a:rPr lang="en-US" sz="1800" b="0">
                <a:latin typeface="Courier New"/>
                <a:cs typeface="Courier New"/>
              </a:rPr>
              <a:t> \</a:t>
            </a:r>
          </a:p>
          <a:p>
            <a:r>
              <a:rPr lang="en-US" sz="1800" b="0">
                <a:latin typeface="Courier New"/>
                <a:cs typeface="Courier New"/>
              </a:rPr>
              <a:t>    </a:t>
            </a:r>
            <a:r>
              <a:rPr lang="en-US" sz="1800" b="0" err="1">
                <a:latin typeface="Courier New"/>
                <a:cs typeface="Courier New"/>
              </a:rPr>
              <a:t>int.o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mymalloc.o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runl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>
                <a:latin typeface="Courier New"/>
                <a:cs typeface="Courier New"/>
              </a:rPr>
              <a:t>./</a:t>
            </a:r>
            <a:r>
              <a:rPr lang="en-US" sz="1800" b="0" err="1">
                <a:latin typeface="Courier New"/>
                <a:cs typeface="Courier New"/>
              </a:rPr>
              <a:t>intl</a:t>
            </a:r>
            <a:r>
              <a:rPr lang="en-US" sz="1800" b="0">
                <a:latin typeface="Courier New"/>
                <a:cs typeface="Courier New"/>
              </a:rPr>
              <a:t> 10 100 1000</a:t>
            </a:r>
          </a:p>
          <a:p>
            <a:r>
              <a:rPr lang="fi-FI" sz="1800" b="0">
                <a:latin typeface="Courier New"/>
                <a:cs typeface="Courier New"/>
              </a:rPr>
              <a:t>malloc(10) = 0x91a010</a:t>
            </a:r>
          </a:p>
          <a:p>
            <a:r>
              <a:rPr lang="en-US" sz="1800" b="0">
                <a:latin typeface="Courier New"/>
                <a:cs typeface="Courier New"/>
              </a:rPr>
              <a:t>free(0x91a010)</a:t>
            </a:r>
          </a:p>
          <a:p>
            <a:r>
              <a:rPr lang="en-US" sz="1800">
                <a:latin typeface="Courier New"/>
                <a:cs typeface="Courier New"/>
              </a:rPr>
              <a:t>. . 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45780" y="134676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048000" y="19812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3048000" y="15240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914400"/>
            <a:ext cx="8915401" cy="5262980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RUNTIME</a:t>
            </a: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_GNU_SOURCE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*(*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of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3048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/>
              <a:t>Load/Run-time </a:t>
            </a:r>
            <a:br>
              <a:rPr lang="en-US"/>
            </a:br>
            <a:r>
              <a:rPr lang="en-US" err="1"/>
              <a:t>Interpositioning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66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669924"/>
            <a:ext cx="2816584" cy="646331"/>
          </a:xfrm>
          <a:prstGeom prst="rect">
            <a:avLst/>
          </a:prstGeom>
          <a:solidFill>
            <a:srgbClr val="DEDFF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Observe that DON’T have 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#include 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Load/Run-time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763000" cy="4524316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freep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*) = </a:t>
            </a:r>
            <a:r>
              <a:rPr lang="fi-FI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"free"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address of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60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2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Load/Run-time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991599" cy="23622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The LD_PRELOAD </a:t>
            </a:r>
            <a:r>
              <a:rPr lang="en-US" dirty="0"/>
              <a:t>environment variable tells the dynamic linker to resolve unresolved refs (e.g., to </a:t>
            </a:r>
            <a:r>
              <a:rPr lang="en-US" dirty="0">
                <a:latin typeface="Courier New"/>
                <a:cs typeface="Courier New"/>
              </a:rPr>
              <a:t>malloc)</a:t>
            </a:r>
            <a:r>
              <a:rPr lang="en-US" dirty="0"/>
              <a:t>by looking in </a:t>
            </a:r>
            <a:r>
              <a:rPr lang="en-US" dirty="0" err="1">
                <a:latin typeface="Courier New"/>
                <a:cs typeface="Courier New"/>
              </a:rPr>
              <a:t>mymalloc.so</a:t>
            </a:r>
            <a:r>
              <a:rPr lang="en-US" dirty="0"/>
              <a:t> first.</a:t>
            </a:r>
          </a:p>
          <a:p>
            <a:r>
              <a:rPr lang="en-US" dirty="0"/>
              <a:t>Type into (some) shells as:</a:t>
            </a:r>
          </a:p>
          <a:p>
            <a:pPr marL="57150" indent="0">
              <a:buNone/>
            </a:pPr>
            <a:r>
              <a:rPr lang="en-US" sz="2000" b="0" dirty="0">
                <a:latin typeface="Courier New"/>
                <a:cs typeface="Courier New"/>
              </a:rPr>
              <a:t>env LD_PRELOAD=./</a:t>
            </a:r>
            <a:r>
              <a:rPr lang="en-US" sz="2000" b="0" dirty="0" err="1">
                <a:latin typeface="Courier New"/>
                <a:cs typeface="Courier New"/>
              </a:rPr>
              <a:t>mymalloc.so</a:t>
            </a:r>
            <a:r>
              <a:rPr lang="en-US" sz="2000" b="0" dirty="0">
                <a:latin typeface="Courier New"/>
                <a:cs typeface="Courier New"/>
              </a:rPr>
              <a:t> ./</a:t>
            </a:r>
            <a:r>
              <a:rPr lang="en-US" sz="2000" b="0" dirty="0" err="1">
                <a:latin typeface="Courier New"/>
                <a:cs typeface="Courier New"/>
              </a:rPr>
              <a:t>intr</a:t>
            </a:r>
            <a:r>
              <a:rPr lang="en-US" sz="2000" b="0" dirty="0">
                <a:latin typeface="Courier New"/>
                <a:cs typeface="Courier New"/>
              </a:rPr>
              <a:t> 10 100 1000)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991598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intr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-DRUNTIME -shared -</a:t>
            </a:r>
            <a:r>
              <a:rPr lang="en-US" sz="1800" b="0" err="1">
                <a:latin typeface="Courier New"/>
                <a:cs typeface="Courier New"/>
              </a:rPr>
              <a:t>fpic</a:t>
            </a:r>
            <a:r>
              <a:rPr lang="en-US" sz="1800" b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mymalloc.so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r>
              <a:rPr lang="en-US" sz="1800" b="0">
                <a:latin typeface="Courier New"/>
                <a:cs typeface="Courier New"/>
              </a:rPr>
              <a:t> -</a:t>
            </a:r>
            <a:r>
              <a:rPr lang="en-US" sz="1800" b="0" err="1">
                <a:latin typeface="Courier New"/>
                <a:cs typeface="Courier New"/>
              </a:rPr>
              <a:t>ldl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-o </a:t>
            </a:r>
            <a:r>
              <a:rPr lang="en-US" sz="1800" b="0" err="1">
                <a:latin typeface="Courier New"/>
                <a:cs typeface="Courier New"/>
              </a:rPr>
              <a:t>intr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runr</a:t>
            </a:r>
            <a:endParaRPr lang="en-US" sz="1800">
              <a:latin typeface="Courier New"/>
              <a:cs typeface="Courier New"/>
            </a:endParaRPr>
          </a:p>
          <a:p>
            <a:r>
              <a:rPr lang="en-US" sz="1800" b="0">
                <a:latin typeface="Courier New"/>
                <a:cs typeface="Courier New"/>
              </a:rPr>
              <a:t>(LD_PRELOAD="./</a:t>
            </a:r>
            <a:r>
              <a:rPr lang="en-US" sz="1800" b="0" err="1">
                <a:latin typeface="Courier New"/>
                <a:cs typeface="Courier New"/>
              </a:rPr>
              <a:t>mymalloc.so</a:t>
            </a:r>
            <a:r>
              <a:rPr lang="en-US" sz="1800" b="0">
                <a:latin typeface="Courier New"/>
                <a:cs typeface="Courier New"/>
              </a:rPr>
              <a:t>" ./</a:t>
            </a:r>
            <a:r>
              <a:rPr lang="en-US" sz="1800" b="0" err="1">
                <a:latin typeface="Courier New"/>
                <a:cs typeface="Courier New"/>
              </a:rPr>
              <a:t>intr</a:t>
            </a:r>
            <a:r>
              <a:rPr lang="en-US" sz="1800" b="0">
                <a:latin typeface="Courier New"/>
                <a:cs typeface="Courier New"/>
              </a:rPr>
              <a:t> 10 100 1000)</a:t>
            </a:r>
          </a:p>
          <a:p>
            <a:r>
              <a:rPr lang="fi-FI" sz="1800" b="0">
                <a:latin typeface="Courier New"/>
                <a:cs typeface="Courier New"/>
              </a:rPr>
              <a:t>malloc(10) = 0x91a010</a:t>
            </a:r>
          </a:p>
          <a:p>
            <a:r>
              <a:rPr lang="en-US" sz="1800" b="0">
                <a:latin typeface="Courier New"/>
                <a:cs typeface="Courier New"/>
              </a:rPr>
              <a:t>free(0x91a010)</a:t>
            </a:r>
          </a:p>
          <a:p>
            <a:r>
              <a:rPr lang="en-US" sz="1800">
                <a:latin typeface="Courier New"/>
                <a:cs typeface="Courier New"/>
              </a:rPr>
              <a:t>. . . </a:t>
            </a: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289560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2057400"/>
            <a:ext cx="1371600" cy="838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Reason 1: Modularity</a:t>
            </a:r>
          </a:p>
          <a:p>
            <a:endParaRPr lang="en-US"/>
          </a:p>
          <a:p>
            <a:pPr lvl="1"/>
            <a:r>
              <a:rPr lang="en-US"/>
              <a:t>Program can be written as a collection of smaller source files, rather than one monolithic mass.</a:t>
            </a:r>
          </a:p>
          <a:p>
            <a:pPr lvl="1"/>
            <a:endParaRPr lang="en-US"/>
          </a:p>
          <a:p>
            <a:pPr lvl="1"/>
            <a:r>
              <a:rPr lang="en-US"/>
              <a:t>Can build libraries of common functions (more on this later)</a:t>
            </a:r>
          </a:p>
          <a:p>
            <a:pPr lvl="2"/>
            <a:r>
              <a:rPr lang="en-US"/>
              <a:t>e.g., Math library, standard C library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Interpositioning</a:t>
            </a:r>
            <a:r>
              <a:rPr lang="en-US"/>
              <a:t>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 Time</a:t>
            </a:r>
          </a:p>
          <a:p>
            <a:pPr lvl="1"/>
            <a:r>
              <a:rPr lang="en-US" dirty="0"/>
              <a:t>Apparent calls to </a:t>
            </a:r>
            <a:r>
              <a:rPr lang="en-US" b="1" dirty="0">
                <a:latin typeface="Courier New"/>
                <a:cs typeface="Courier New"/>
              </a:rPr>
              <a:t>mallo</a:t>
            </a:r>
            <a:r>
              <a:rPr lang="en-US" dirty="0"/>
              <a:t>c/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get macro-expanded into calls to </a:t>
            </a:r>
            <a:r>
              <a:rPr lang="en-US" b="1" dirty="0" err="1">
                <a:latin typeface="Courier New"/>
                <a:cs typeface="Courier New"/>
              </a:rPr>
              <a:t>mymalloc</a:t>
            </a:r>
            <a:r>
              <a:rPr lang="en-US" dirty="0"/>
              <a:t>/</a:t>
            </a:r>
            <a:r>
              <a:rPr lang="en-US" b="1" dirty="0" err="1">
                <a:latin typeface="Courier New"/>
                <a:cs typeface="Courier New"/>
              </a:rPr>
              <a:t>myfree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Simple approach.  Must have access to source &amp; recompile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Link Time</a:t>
            </a:r>
          </a:p>
          <a:p>
            <a:pPr lvl="1"/>
            <a:r>
              <a:rPr lang="en-US" dirty="0"/>
              <a:t>Use linker trick to have special name resolutions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malloc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dirty="0" err="1">
                <a:latin typeface="Courier New"/>
                <a:cs typeface="Courier New"/>
                <a:sym typeface="Wingdings" pitchFamily="2" charset="2"/>
              </a:rPr>
              <a:t>wrap_malloc</a:t>
            </a:r>
            <a:endParaRPr lang="en-US" b="1" dirty="0">
              <a:latin typeface="Courier New"/>
              <a:cs typeface="Courier New"/>
              <a:sym typeface="Wingdings" pitchFamily="2" charset="2"/>
            </a:endParaRPr>
          </a:p>
          <a:p>
            <a:pPr lvl="2"/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dirty="0" err="1">
                <a:latin typeface="Courier New"/>
                <a:cs typeface="Courier New"/>
                <a:sym typeface="Wingdings" pitchFamily="2" charset="2"/>
              </a:rPr>
              <a:t>real_malloc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</a:p>
          <a:p>
            <a:r>
              <a:rPr lang="en-US" dirty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>
                <a:sym typeface="Wingdings" pitchFamily="2" charset="2"/>
              </a:rPr>
              <a:t>Implement custom version of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>
                <a:sym typeface="Wingdings" pitchFamily="2" charset="2"/>
              </a:rPr>
              <a:t> that use dynamic linking to load library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>
                <a:sym typeface="Wingdings" pitchFamily="2" charset="2"/>
              </a:rPr>
              <a:t> under different names</a:t>
            </a:r>
          </a:p>
          <a:p>
            <a:pPr lvl="1"/>
            <a:r>
              <a:rPr lang="en-US" dirty="0">
                <a:sym typeface="Wingdings" pitchFamily="2" charset="2"/>
              </a:rPr>
              <a:t>Can use with ANY dynamically linked binary</a:t>
            </a:r>
          </a:p>
          <a:p>
            <a:pPr marL="57150" indent="0">
              <a:buNone/>
            </a:pPr>
            <a:r>
              <a:rPr lang="en-US" sz="1800" b="0" dirty="0">
                <a:latin typeface="Courier New"/>
                <a:cs typeface="Courier New"/>
              </a:rPr>
              <a:t>env LD_PRELOAD=./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–c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r>
              <a:rPr lang="en-US" sz="1800" b="0" dirty="0">
                <a:latin typeface="Courier New"/>
                <a:cs typeface="Courier New"/>
              </a:rPr>
              <a:t>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Usually: Just happens, no big deal</a:t>
            </a:r>
          </a:p>
          <a:p>
            <a:r>
              <a:rPr lang="en-US"/>
              <a:t>Sometimes: Strange errors</a:t>
            </a:r>
          </a:p>
          <a:p>
            <a:pPr lvl="1"/>
            <a:r>
              <a:rPr lang="en-US"/>
              <a:t>Bad symbol resolution</a:t>
            </a:r>
          </a:p>
          <a:p>
            <a:pPr lvl="1"/>
            <a:r>
              <a:rPr lang="en-US"/>
              <a:t>Ordering dependence of linked .o, .a, and .so files</a:t>
            </a:r>
          </a:p>
          <a:p>
            <a:r>
              <a:rPr lang="en-US"/>
              <a:t>For power users:</a:t>
            </a:r>
          </a:p>
          <a:p>
            <a:pPr lvl="1"/>
            <a:r>
              <a:rPr lang="en-US" err="1"/>
              <a:t>Interpositioning</a:t>
            </a:r>
            <a:r>
              <a:rPr lang="en-US"/>
              <a:t> to trace programs with &amp; without source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relink.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r>
              <a:rPr lang="en-US" dirty="0"/>
              <a:t>Can compile multiple files concurrently.</a:t>
            </a:r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b="1" dirty="0"/>
              <a:t>Option 1: </a:t>
            </a:r>
            <a:r>
              <a:rPr lang="en-US" b="1" i="1" dirty="0"/>
              <a:t>Static Linking</a:t>
            </a:r>
          </a:p>
          <a:p>
            <a:pPr lvl="3"/>
            <a:r>
              <a:rPr lang="en-US" dirty="0"/>
              <a:t>Executable files and running memory images contain only the library code they actually use</a:t>
            </a:r>
          </a:p>
          <a:p>
            <a:pPr lvl="2"/>
            <a:r>
              <a:rPr lang="en-US" b="1" dirty="0"/>
              <a:t>Option 2: </a:t>
            </a:r>
            <a:r>
              <a:rPr lang="en-US" b="1" i="1" dirty="0"/>
              <a:t>Dynamic linking</a:t>
            </a:r>
          </a:p>
          <a:p>
            <a:pPr lvl="3"/>
            <a:r>
              <a:rPr lang="en-US" dirty="0"/>
              <a:t>Executable files contain no library code</a:t>
            </a:r>
          </a:p>
          <a:p>
            <a:pPr lvl="3"/>
            <a:r>
              <a:rPr lang="en-US" dirty="0"/>
              <a:t>During execution, single copy of library code can be shared across all executing processes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/>
              <a:t>Step 1: Symbol resolution</a:t>
            </a:r>
          </a:p>
          <a:p>
            <a:pPr lvl="1"/>
            <a:endParaRPr lang="en-US"/>
          </a:p>
          <a:p>
            <a:pPr lvl="1"/>
            <a:r>
              <a:rPr lang="en-US"/>
              <a:t>Programs define and reference </a:t>
            </a:r>
            <a:r>
              <a:rPr lang="en-US" i="1"/>
              <a:t>symbols</a:t>
            </a:r>
            <a:r>
              <a:rPr lang="en-US"/>
              <a:t> (global variables and functions):</a:t>
            </a:r>
          </a:p>
          <a:p>
            <a:pPr lvl="2"/>
            <a:r>
              <a:rPr lang="en-US" sz="1800" b="1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err="1">
                <a:latin typeface="Courier New" charset="0"/>
              </a:rPr>
              <a:t>int</a:t>
            </a:r>
            <a:r>
              <a:rPr lang="en-US" sz="1800" b="1">
                <a:latin typeface="Courier New" charset="0"/>
              </a:rPr>
              <a:t> *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 = &amp;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;     /* define symbol 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, reference 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 */</a:t>
            </a:r>
            <a:endParaRPr lang="en-US" sz="1800" b="1"/>
          </a:p>
          <a:p>
            <a:pPr lvl="1"/>
            <a:endParaRPr lang="en-US"/>
          </a:p>
          <a:p>
            <a:pPr lvl="1"/>
            <a:r>
              <a:rPr lang="en-US"/>
              <a:t>Symbol definitions are stored in object file (by assembler) in </a:t>
            </a:r>
            <a:r>
              <a:rPr lang="en-US" i="1"/>
              <a:t>symbol table</a:t>
            </a:r>
            <a:r>
              <a:rPr lang="en-US"/>
              <a:t>.</a:t>
            </a:r>
          </a:p>
          <a:p>
            <a:pPr lvl="2"/>
            <a:r>
              <a:rPr lang="en-US"/>
              <a:t>Symbol table is an array of entries</a:t>
            </a:r>
            <a:endParaRPr lang="en-US">
              <a:latin typeface="Courier New"/>
              <a:cs typeface="Courier New"/>
            </a:endParaRPr>
          </a:p>
          <a:p>
            <a:pPr lvl="2"/>
            <a:r>
              <a:rPr lang="en-US"/>
              <a:t>Each entry includes name, size, and location of symbol.</a:t>
            </a:r>
          </a:p>
          <a:p>
            <a:pPr lvl="1"/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sum(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*a,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n);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hu-HU" sz="1800">
                <a:latin typeface="Courier New"/>
                <a:cs typeface="Courier New"/>
              </a:rPr>
              <a:t>int </a:t>
            </a:r>
            <a:r>
              <a:rPr lang="hu-HU" sz="1800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latin typeface="Courier New"/>
                <a:cs typeface="Courier New"/>
              </a:rPr>
              <a:t>    </a:t>
            </a:r>
            <a:r>
              <a:rPr lang="fr-FR" sz="1800" err="1">
                <a:latin typeface="Courier New"/>
                <a:cs typeface="Courier New"/>
              </a:rPr>
              <a:t>int</a:t>
            </a:r>
            <a:r>
              <a:rPr lang="fr-FR" sz="1800">
                <a:latin typeface="Courier New"/>
                <a:cs typeface="Courier New"/>
              </a:rPr>
              <a:t> val = </a:t>
            </a:r>
            <a:r>
              <a:rPr lang="fr-FR" sz="1800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latin typeface="Courier New"/>
                <a:cs typeface="Courier New"/>
              </a:rPr>
              <a:t>(</a:t>
            </a:r>
            <a:r>
              <a:rPr lang="fr-FR" sz="1800" err="1">
                <a:latin typeface="Courier New"/>
                <a:cs typeface="Courier New"/>
              </a:rPr>
              <a:t>array</a:t>
            </a:r>
            <a:r>
              <a:rPr lang="fr-FR" sz="1800"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latin typeface="Courier New"/>
                <a:cs typeface="Courier New"/>
              </a:rPr>
              <a:t>    return val;</a:t>
            </a:r>
          </a:p>
          <a:p>
            <a:r>
              <a:rPr lang="fr-FR" sz="1800">
                <a:latin typeface="Courier New"/>
                <a:cs typeface="Courier New"/>
              </a:rPr>
              <a:t>}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5800" y="25146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3497" y="30480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1924613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30436" y="35814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1401248" y="1600200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1388945" y="1600200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4495800" y="160020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2645884" y="3906604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26602</TotalTime>
  <Words>6654</Words>
  <Application>Microsoft Office PowerPoint</Application>
  <PresentationFormat>On-screen Show (4:3)</PresentationFormat>
  <Paragraphs>1196</Paragraphs>
  <Slides>61</Slides>
  <Notes>55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Arial</vt:lpstr>
      <vt:lpstr>Arial Narrow</vt:lpstr>
      <vt:lpstr>Calibri</vt:lpstr>
      <vt:lpstr>Century Gothic</vt:lpstr>
      <vt:lpstr>Courier</vt:lpstr>
      <vt:lpstr>Courier New</vt:lpstr>
      <vt:lpstr>Times New Roman</vt:lpstr>
      <vt:lpstr>Wingdings</vt:lpstr>
      <vt:lpstr>Wingdings 2</vt:lpstr>
      <vt:lpstr>template2007</vt:lpstr>
      <vt:lpstr>Linking  15-213/14-513/15-513: Introduction to Computer Systems 15th Lecture, March 15, 2022</vt:lpstr>
      <vt:lpstr>Malloc Lab</vt:lpstr>
      <vt:lpstr>Today</vt:lpstr>
      <vt:lpstr>Example C Program</vt:lpstr>
      <vt:lpstr>Linking</vt:lpstr>
      <vt:lpstr>Why Linkers?</vt:lpstr>
      <vt:lpstr>Why Linkers? (cont)</vt:lpstr>
      <vt:lpstr>What Do Linkers Do?</vt:lpstr>
      <vt:lpstr>Symbols in Example C Program</vt:lpstr>
      <vt:lpstr>What Do Linkers Do? (cont’d)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Symbol Identification</vt:lpstr>
      <vt:lpstr>Local Symbols</vt:lpstr>
      <vt:lpstr>How Linker Resolves Duplicate Symbol Definitions</vt:lpstr>
      <vt:lpstr>Linker’s Symbol Rules</vt:lpstr>
      <vt:lpstr>Linker Puzzles</vt:lpstr>
      <vt:lpstr>Type Mismatch Example</vt:lpstr>
      <vt:lpstr>Global Variables</vt:lpstr>
      <vt:lpstr>Use of extern in .h Files (#1)</vt:lpstr>
      <vt:lpstr>Use of .h Files (#2)</vt:lpstr>
      <vt:lpstr>Linking Example</vt:lpstr>
      <vt:lpstr>Step 2: Relocation</vt:lpstr>
      <vt:lpstr>Relocation Entries</vt:lpstr>
      <vt:lpstr>Relocated .text section</vt:lpstr>
      <vt:lpstr>Loading Executable Object Files</vt:lpstr>
      <vt:lpstr>Quiz Time!</vt:lpstr>
      <vt:lpstr>Libraries: Packaging a Set of Functions</vt:lpstr>
      <vt:lpstr>Old-Fashioned Solution: Static Libraries</vt:lpstr>
      <vt:lpstr>Creating Static Libraries</vt:lpstr>
      <vt:lpstr>Commonly Used Libraries</vt:lpstr>
      <vt:lpstr>Linking with Static Libraries</vt:lpstr>
      <vt:lpstr>Linking with Static Libraries</vt:lpstr>
      <vt:lpstr>Using Static Libraries</vt:lpstr>
      <vt:lpstr>Modern Solution: Shared Libraries</vt:lpstr>
      <vt:lpstr>Shared Libraries (cont.)</vt:lpstr>
      <vt:lpstr>What dynamic libraries are required?</vt:lpstr>
      <vt:lpstr>Dynamic Library Example</vt:lpstr>
      <vt:lpstr>Dynamic Linking at Load-time</vt:lpstr>
      <vt:lpstr>Dynamic Linking at Run-time</vt:lpstr>
      <vt:lpstr>Dynamic Linking at Run-time (cont’d)</vt:lpstr>
      <vt:lpstr>Dynamic Linking at Run-time</vt:lpstr>
      <vt:lpstr>Linking Summary </vt:lpstr>
      <vt:lpstr>Today</vt:lpstr>
      <vt:lpstr>Case Study: Library Interpositioning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Load/Run-time Interpositioning</vt:lpstr>
      <vt:lpstr>Interpositioning Recap</vt:lpstr>
      <vt:lpstr>Linking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678</cp:revision>
  <cp:lastPrinted>2017-10-10T16:05:23Z</cp:lastPrinted>
  <dcterms:created xsi:type="dcterms:W3CDTF">2012-10-04T19:17:13Z</dcterms:created>
  <dcterms:modified xsi:type="dcterms:W3CDTF">2022-03-14T18:36:52Z</dcterms:modified>
</cp:coreProperties>
</file>