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542" r:id="rId2"/>
    <p:sldId id="1251" r:id="rId3"/>
    <p:sldId id="1411" r:id="rId4"/>
    <p:sldId id="1432" r:id="rId5"/>
    <p:sldId id="1262" r:id="rId6"/>
    <p:sldId id="1286" r:id="rId7"/>
    <p:sldId id="1285" r:id="rId8"/>
    <p:sldId id="1264" r:id="rId9"/>
    <p:sldId id="1412" r:id="rId10"/>
    <p:sldId id="1265" r:id="rId11"/>
    <p:sldId id="1266" r:id="rId12"/>
    <p:sldId id="1268" r:id="rId13"/>
    <p:sldId id="1289" r:id="rId14"/>
    <p:sldId id="1290" r:id="rId15"/>
    <p:sldId id="1212" r:id="rId16"/>
    <p:sldId id="1291" r:id="rId17"/>
    <p:sldId id="1292" r:id="rId18"/>
    <p:sldId id="1293" r:id="rId19"/>
    <p:sldId id="1294" r:id="rId20"/>
    <p:sldId id="1435" r:id="rId21"/>
    <p:sldId id="1430" r:id="rId22"/>
    <p:sldId id="1273" r:id="rId23"/>
    <p:sldId id="1414" r:id="rId24"/>
    <p:sldId id="1274" r:id="rId25"/>
    <p:sldId id="1295" r:id="rId26"/>
    <p:sldId id="1277" r:id="rId27"/>
    <p:sldId id="1415" r:id="rId28"/>
    <p:sldId id="1278" r:id="rId29"/>
    <p:sldId id="1436" r:id="rId30"/>
    <p:sldId id="1416" r:id="rId31"/>
    <p:sldId id="1427" r:id="rId32"/>
    <p:sldId id="1428" r:id="rId33"/>
    <p:sldId id="1417" r:id="rId34"/>
    <p:sldId id="1418" r:id="rId35"/>
    <p:sldId id="1419" r:id="rId36"/>
    <p:sldId id="1420" r:id="rId37"/>
    <p:sldId id="1421" r:id="rId38"/>
    <p:sldId id="1433" r:id="rId39"/>
    <p:sldId id="1431" r:id="rId40"/>
    <p:sldId id="1422" r:id="rId41"/>
    <p:sldId id="1423" r:id="rId42"/>
    <p:sldId id="1424" r:id="rId43"/>
    <p:sldId id="1425" r:id="rId44"/>
    <p:sldId id="1429" r:id="rId45"/>
    <p:sldId id="1426" r:id="rId46"/>
  </p:sldIdLst>
  <p:sldSz cx="9144000" cy="6858000" type="screen4x3"/>
  <p:notesSz cx="7302500" cy="9586913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7D3AC-40C9-488B-B076-99B07AD5E532}" v="4" dt="2020-10-27T02:52:21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202" autoAdjust="0"/>
    <p:restoredTop sz="94649" autoAdjust="0"/>
  </p:normalViewPr>
  <p:slideViewPr>
    <p:cSldViewPr snapToObjects="1">
      <p:cViewPr varScale="1">
        <p:scale>
          <a:sx n="86" d="100"/>
          <a:sy n="86" d="100"/>
        </p:scale>
        <p:origin x="537" y="45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796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729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9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900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014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4154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ＭＳ Ｐゴシック" pitchFamily="-96" charset="-128"/>
                <a:cs typeface="Courier New" panose="02070309020205020404" pitchFamily="49" charset="0"/>
              </a:rPr>
              <a:pPr/>
              <a:t>‹#›</a:t>
            </a:fld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35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2101850"/>
          </a:xfrm>
        </p:spPr>
        <p:txBody>
          <a:bodyPr/>
          <a:lstStyle/>
          <a:p>
            <a:pPr marL="0" indent="0"/>
            <a:r>
              <a:rPr lang="en-US" dirty="0"/>
              <a:t>Virtual Memory: Concepts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16</a:t>
            </a:r>
            <a:r>
              <a:rPr lang="en-US" sz="2000" b="0" baseline="30000" dirty="0"/>
              <a:t>th</a:t>
            </a:r>
            <a:r>
              <a:rPr lang="en-US" sz="2000" b="0" dirty="0"/>
              <a:t> Lecture, March 17,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/>
              <a:t>Conceptually,</a:t>
            </a:r>
            <a:r>
              <a:rPr lang="en-US" i="1" dirty="0">
                <a:solidFill>
                  <a:srgbClr val="990000"/>
                </a:solidFill>
              </a:rPr>
              <a:t> virtual memory</a:t>
            </a:r>
            <a:r>
              <a:rPr lang="en-US" dirty="0">
                <a:solidFill>
                  <a:srgbClr val="990000"/>
                </a:solidFill>
              </a:rPr>
              <a:t> </a:t>
            </a:r>
            <a:r>
              <a:rPr lang="en-US" dirty="0"/>
              <a:t>is an array of N contiguous bytes stored on disk. </a:t>
            </a:r>
          </a:p>
          <a:p>
            <a:r>
              <a:rPr lang="en-US" dirty="0"/>
              <a:t>The contents of the array on disk are cached in </a:t>
            </a:r>
            <a:r>
              <a:rPr lang="en-US" i="1" dirty="0">
                <a:solidFill>
                  <a:srgbClr val="990000"/>
                </a:solidFill>
              </a:rPr>
              <a:t>physical memory</a:t>
            </a:r>
            <a:r>
              <a:rPr lang="en-US" dirty="0"/>
              <a:t> (</a:t>
            </a:r>
            <a:r>
              <a:rPr lang="en-US" i="1" dirty="0">
                <a:solidFill>
                  <a:srgbClr val="990000"/>
                </a:solidFill>
              </a:rPr>
              <a:t>DRAM cache</a:t>
            </a:r>
            <a:r>
              <a:rPr lang="en-US" dirty="0"/>
              <a:t>)</a:t>
            </a:r>
          </a:p>
          <a:p>
            <a:pPr lvl="1"/>
            <a:r>
              <a:rPr lang="en-GB" dirty="0"/>
              <a:t>These cache blocks are called </a:t>
            </a:r>
            <a:r>
              <a:rPr lang="en-GB" i="1" dirty="0"/>
              <a:t>pages </a:t>
            </a:r>
            <a:r>
              <a:rPr lang="en-GB" dirty="0"/>
              <a:t>(size is P = 2</a:t>
            </a:r>
            <a:r>
              <a:rPr lang="en-GB" baseline="30000" dirty="0"/>
              <a:t>p</a:t>
            </a:r>
            <a:r>
              <a:rPr lang="en-GB" dirty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N-1</a:t>
            </a: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M-1</a:t>
            </a: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(VPs)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>
                <a:solidFill>
                  <a:srgbClr val="C00000"/>
                </a:solidFill>
              </a:rPr>
              <a:t>10,000x</a:t>
            </a:r>
            <a:r>
              <a:rPr lang="en-GB" dirty="0"/>
              <a:t> slower than DRAM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Time to load block from disk &gt; 1ms (&gt; 1 million clock cycles)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CPU can do a lot of computation during that time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Consequences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size: typically 4 KB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Linux “huge pages” are 2 MB (default) to 1 GB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VP can be placed in any PP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cache memories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sophisticated, expensive 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Enabling Data Structure: Page Table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Hit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hit: </a:t>
            </a:r>
            <a:r>
              <a:rPr lang="en-GB" dirty="0"/>
              <a:t>reference to VM word that is in physical memory (DRAM cache hit)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FC7C47B0-E212-4A68-B855-967644CE386F}"/>
              </a:ext>
            </a:extLst>
          </p:cNvPr>
          <p:cNvSpPr/>
          <p:nvPr/>
        </p:nvSpPr>
        <p:spPr bwMode="auto">
          <a:xfrm>
            <a:off x="6553200" y="2971800"/>
            <a:ext cx="1341852" cy="17176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9F85F3B-3CD5-4B91-9CAD-E929E9ABE051}"/>
              </a:ext>
            </a:extLst>
          </p:cNvPr>
          <p:cNvSpPr/>
          <p:nvPr/>
        </p:nvSpPr>
        <p:spPr bwMode="auto">
          <a:xfrm>
            <a:off x="2888165" y="3529466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2" grpId="0" animBg="1"/>
      <p:bldP spid="6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</a:rPr>
              <a:t>Page fault: </a:t>
            </a:r>
            <a:r>
              <a:rPr lang="en-GB" dirty="0"/>
              <a:t>reference to VM word that is not in physical memory (DRAM cache miss)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80CF6A43-CE96-42B8-9EAD-99B2A750EB9A}"/>
              </a:ext>
            </a:extLst>
          </p:cNvPr>
          <p:cNvSpPr/>
          <p:nvPr/>
        </p:nvSpPr>
        <p:spPr bwMode="auto">
          <a:xfrm>
            <a:off x="2951084" y="3773369"/>
            <a:ext cx="1896973" cy="22871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A4801DB-4638-465A-BFF9-63B468A9B6A3}"/>
              </a:ext>
            </a:extLst>
          </p:cNvPr>
          <p:cNvSpPr/>
          <p:nvPr/>
        </p:nvSpPr>
        <p:spPr bwMode="auto">
          <a:xfrm>
            <a:off x="6621462" y="5390831"/>
            <a:ext cx="1379538" cy="21812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  <p:bldP spid="61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Triggering a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pPr lvl="1"/>
            <a:endParaRPr lang="en-US" sz="1600" b="0" dirty="0"/>
          </a:p>
          <a:p>
            <a:pPr lvl="2"/>
            <a:endParaRPr lang="en-US" sz="1600" b="0" dirty="0"/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r>
              <a:rPr lang="en-US" sz="2000" b="0" dirty="0"/>
              <a:t>MMU triggers page fault exception</a:t>
            </a:r>
          </a:p>
          <a:p>
            <a:pPr lvl="1"/>
            <a:r>
              <a:rPr lang="en-US" sz="1600" dirty="0"/>
              <a:t>(More details in later lecture)</a:t>
            </a:r>
          </a:p>
          <a:p>
            <a:pPr lvl="1"/>
            <a:r>
              <a:rPr lang="en-US" sz="1600" b="0" dirty="0"/>
              <a:t>Raise privilege level to supervisor mode</a:t>
            </a:r>
          </a:p>
          <a:p>
            <a:pPr lvl="1"/>
            <a:r>
              <a:rPr lang="en-US" sz="1600" dirty="0"/>
              <a:t>Causes procedure call to software page fault handler</a:t>
            </a:r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400800" y="2318227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780289" y="1789058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80483b7:	c7 05 10 9d 04 08 0d 	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  $0xd,0x8049d10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215D1B-18E0-DC44-8F0A-4FC9D0B18F81}"/>
              </a:ext>
            </a:extLst>
          </p:cNvPr>
          <p:cNvGrpSpPr/>
          <p:nvPr/>
        </p:nvGrpSpPr>
        <p:grpSpPr>
          <a:xfrm>
            <a:off x="1066800" y="4191000"/>
            <a:ext cx="5715000" cy="2286000"/>
            <a:chOff x="762000" y="3581400"/>
            <a:chExt cx="5715000" cy="2286000"/>
          </a:xfrm>
        </p:grpSpPr>
        <p:sp>
          <p:nvSpPr>
            <p:cNvPr id="32" name="Rectangle 31"/>
            <p:cNvSpPr/>
            <p:nvPr/>
          </p:nvSpPr>
          <p:spPr bwMode="auto">
            <a:xfrm>
              <a:off x="762000" y="3581400"/>
              <a:ext cx="5715000" cy="2286000"/>
            </a:xfrm>
            <a:prstGeom prst="rect">
              <a:avLst/>
            </a:prstGeom>
            <a:solidFill>
              <a:srgbClr val="E9E1C9"/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20" name="Rectangle 4"/>
            <p:cNvSpPr>
              <a:spLocks noChangeArrowheads="1"/>
            </p:cNvSpPr>
            <p:nvPr/>
          </p:nvSpPr>
          <p:spPr bwMode="auto">
            <a:xfrm>
              <a:off x="838200" y="3633951"/>
              <a:ext cx="1511126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User code</a:t>
              </a:r>
            </a:p>
          </p:txBody>
        </p:sp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3581400" y="3633951"/>
              <a:ext cx="1746317" cy="4590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i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Calibri" pitchFamily="34" charset="0"/>
                </a:rPr>
                <a:t>Kernel code</a:t>
              </a:r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1652588" y="4156238"/>
              <a:ext cx="0" cy="5984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>
              <a:off x="1658938" y="4761076"/>
              <a:ext cx="28067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4" name="Line 8"/>
            <p:cNvSpPr>
              <a:spLocks noChangeShapeType="1"/>
            </p:cNvSpPr>
            <p:nvPr/>
          </p:nvSpPr>
          <p:spPr bwMode="auto">
            <a:xfrm>
              <a:off x="4471988" y="4767426"/>
              <a:ext cx="0" cy="596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>
              <a:off x="2124964" y="4395951"/>
              <a:ext cx="2213116" cy="36675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Exception: page fault</a:t>
              </a:r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4502150" y="4740166"/>
              <a:ext cx="1974850" cy="64375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79" tIns="44446" rIns="90479" bIns="44446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800" b="0" i="1" dirty="0">
                  <a:latin typeface="Calibri" pitchFamily="34" charset="0"/>
                </a:rPr>
                <a:t>Execute page fault handler</a:t>
              </a:r>
            </a:p>
          </p:txBody>
        </p:sp>
        <p:sp>
          <p:nvSpPr>
            <p:cNvPr id="30" name="Text Box 15"/>
            <p:cNvSpPr txBox="1">
              <a:spLocks noChangeArrowheads="1"/>
            </p:cNvSpPr>
            <p:nvPr/>
          </p:nvSpPr>
          <p:spPr bwMode="auto">
            <a:xfrm>
              <a:off x="1098332" y="4595649"/>
              <a:ext cx="544573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1400" b="0" dirty="0" err="1">
                  <a:latin typeface="Calibri" pitchFamily="34" charset="0"/>
                </a:rPr>
                <a:t>movl</a:t>
              </a:r>
              <a:endParaRPr lang="en-US" sz="1400" b="0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58094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Handling Page Fault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Offending instruction is restarted: page hit!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4BEC0-AC3A-4C70-B558-66F27FA31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Malloc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0DB7-B0D9-44A4-A1FA-598665396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Deadlines</a:t>
            </a:r>
          </a:p>
          <a:p>
            <a:pPr lvl="1"/>
            <a:r>
              <a:rPr lang="en-US" dirty="0"/>
              <a:t>Checkpoint due Tuesday March 22</a:t>
            </a:r>
          </a:p>
          <a:p>
            <a:pPr lvl="1"/>
            <a:r>
              <a:rPr lang="en-US" dirty="0"/>
              <a:t>Final Submission due Tuesday March 29</a:t>
            </a:r>
          </a:p>
          <a:p>
            <a:endParaRPr lang="en-US" dirty="0"/>
          </a:p>
          <a:p>
            <a:r>
              <a:rPr lang="en-US" dirty="0"/>
              <a:t>Malloc Bootcamp</a:t>
            </a:r>
          </a:p>
          <a:p>
            <a:pPr lvl="1"/>
            <a:r>
              <a:rPr lang="en-US" dirty="0"/>
              <a:t>Sunday March 20, 7-9pm ET at Rashid Auditorium</a:t>
            </a:r>
          </a:p>
          <a:p>
            <a:pPr lvl="1"/>
            <a:r>
              <a:rPr lang="en-US" dirty="0"/>
              <a:t>Will be recorded, but in-person will be better</a:t>
            </a:r>
          </a:p>
          <a:p>
            <a:pPr lvl="1"/>
            <a:r>
              <a:rPr lang="en-US" dirty="0"/>
              <a:t>Most helpful if you have finished the checkpoint (or are close)</a:t>
            </a:r>
          </a:p>
        </p:txBody>
      </p:sp>
    </p:spTree>
    <p:extLst>
      <p:ext uri="{BB962C8B-B14F-4D97-AF65-F5344CB8AC3E}">
        <p14:creationId xmlns:p14="http://schemas.microsoft.com/office/powerpoint/2010/main" val="161179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Completing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1783394"/>
          </a:xfrm>
        </p:spPr>
        <p:txBody>
          <a:bodyPr/>
          <a:lstStyle/>
          <a:p>
            <a:r>
              <a:rPr lang="en-US" sz="2000" b="0" dirty="0"/>
              <a:t>Page fault handler executes return from interrupt (</a:t>
            </a:r>
            <a:r>
              <a:rPr lang="en-US" sz="2000" dirty="0" err="1">
                <a:latin typeface="Courier" pitchFamily="2" charset="0"/>
              </a:rPr>
              <a:t>iret</a:t>
            </a:r>
            <a:r>
              <a:rPr lang="en-US" sz="2000" b="0" dirty="0"/>
              <a:t>) instruction</a:t>
            </a:r>
          </a:p>
          <a:p>
            <a:pPr lvl="1"/>
            <a:r>
              <a:rPr lang="en-US" sz="1600" dirty="0"/>
              <a:t>Like </a:t>
            </a:r>
            <a:r>
              <a:rPr lang="en-US" sz="1600" b="1" dirty="0">
                <a:latin typeface="Courier" pitchFamily="2" charset="0"/>
              </a:rPr>
              <a:t>ret</a:t>
            </a:r>
            <a:r>
              <a:rPr lang="en-US" sz="1600" dirty="0"/>
              <a:t> instruction, but also restores privilege level</a:t>
            </a:r>
          </a:p>
          <a:p>
            <a:pPr lvl="1"/>
            <a:r>
              <a:rPr lang="en-US" sz="1600" b="0" dirty="0"/>
              <a:t>Return to instruction that caused fault</a:t>
            </a:r>
          </a:p>
          <a:p>
            <a:pPr lvl="1"/>
            <a:r>
              <a:rPr lang="en-US" sz="1600" dirty="0"/>
              <a:t>But, this time there is no page fault</a:t>
            </a:r>
            <a:endParaRPr lang="en-US" sz="1600" b="0" dirty="0"/>
          </a:p>
          <a:p>
            <a:pPr lvl="1"/>
            <a:endParaRPr lang="en-US" sz="16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30166" y="2995776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153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 animBg="1"/>
      <p:bldP spid="24" grpId="0" animBg="1"/>
      <p:bldP spid="25" grpId="0" animBg="1"/>
      <p:bldP spid="26" grpId="0" animBg="1"/>
      <p:bldP spid="28" grpId="0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Allocating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Allocating a new page (VP 5) of virtual memory.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Subsequent miss will bring it into memory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3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5</a:t>
            </a: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Locality to the Rescue Again!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seems terribly inefficient, but it works because of locality. 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(after cold misses)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multiple processes run at the same time, thrashing occurs if</a:t>
            </a:r>
            <a:br>
              <a:rPr lang="en-GB" dirty="0"/>
            </a:br>
            <a:r>
              <a:rPr lang="en-GB" dirty="0"/>
              <a:t>their total working set size &gt; main memory size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  <p:sp>
        <p:nvSpPr>
          <p:cNvPr id="43" name="Rectangle 1">
            <a:extLst>
              <a:ext uri="{FF2B5EF4-FFF2-40B4-BE49-F238E27FC236}">
                <a16:creationId xmlns:a16="http://schemas.microsoft.com/office/drawing/2014/main" id="{D9AA1D00-9B61-45C0-AB49-CED09851D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001" y="533400"/>
            <a:ext cx="861060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  <a:lvl2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2pPr>
            <a:lvl3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3pPr>
            <a:lvl4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4pPr>
            <a:lvl5pPr marL="119063" indent="-1190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5pPr>
            <a:lvl6pPr marL="5762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6pPr>
            <a:lvl7pPr marL="10334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7pPr>
            <a:lvl8pPr marL="14906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8pPr>
            <a:lvl9pPr marL="1947863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VM as a Tool for Memory Management</a:t>
            </a:r>
            <a:endParaRPr lang="en-GB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VM as a Tool for Memory 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Simplifying 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virtual pages to the same physical page (here: PP 6)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library 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M</a:t>
            </a:r>
            <a:r>
              <a:rPr lang="en-GB" sz="1400" b="1" dirty="0">
                <a:latin typeface="Calibri" pitchFamily="34" charset="0"/>
              </a:rPr>
              <a:t>-1</a:t>
            </a: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Code, data, and heap always start at the same addresses.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/>
              <a:t>allocates virtual pages for .text and .data sections &amp; creates PTEs marked as invalid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system</a:t>
            </a:r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VM 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921279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 checks these bits on each access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Space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EXEC</a:t>
            </a: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8EA605-9119-4E68-913D-788743B2D274}"/>
              </a:ext>
            </a:extLst>
          </p:cNvPr>
          <p:cNvSpPr txBox="1"/>
          <p:nvPr/>
        </p:nvSpPr>
        <p:spPr>
          <a:xfrm>
            <a:off x="5714999" y="6520934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SUP: requires kernel mode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Time!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C05B1-8F6D-754C-9547-33FED72A0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Check out: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https://canvas.cmu.edu/courses/28101/quizzes/77035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809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Hmmm, How Does This Work?!	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32"/>
          <a:stretch/>
        </p:blipFill>
        <p:spPr bwMode="auto">
          <a:xfrm>
            <a:off x="4114800" y="1611212"/>
            <a:ext cx="1151406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Oval 16"/>
          <p:cNvSpPr/>
          <p:nvPr/>
        </p:nvSpPr>
        <p:spPr bwMode="auto">
          <a:xfrm>
            <a:off x="59436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1722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6400800" y="3733800"/>
            <a:ext cx="76200" cy="76200"/>
          </a:xfrm>
          <a:prstGeom prst="ellipse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78082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38600" y="1219200"/>
            <a:ext cx="1074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77070" y="1219200"/>
            <a:ext cx="1081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Process n</a:t>
            </a: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11212"/>
            <a:ext cx="292470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632549" y="6143017"/>
            <a:ext cx="4964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Solution: Virtual Memory (today and next lecture)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1" grpId="0" animBg="1"/>
      <p:bldP spid="22" grpId="0" animBg="1"/>
      <p:bldP spid="24" grpId="0"/>
      <p:bldP spid="25" grpId="0"/>
      <p:bldP spid="2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 Address Translation</a:t>
            </a:r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Virtual Address Space</a:t>
            </a:r>
          </a:p>
          <a:p>
            <a:pPr lvl="1"/>
            <a:r>
              <a:rPr lang="en-US" i="1" dirty="0"/>
              <a:t>V = {0, 1, …, N–1}</a:t>
            </a:r>
          </a:p>
          <a:p>
            <a:r>
              <a:rPr lang="en-US" dirty="0"/>
              <a:t>Physical Address Space</a:t>
            </a:r>
          </a:p>
          <a:p>
            <a:pPr lvl="1"/>
            <a:r>
              <a:rPr lang="en-US" i="1" dirty="0"/>
              <a:t>P = {0, 1, …, M–1}</a:t>
            </a:r>
          </a:p>
          <a:p>
            <a:r>
              <a:rPr lang="en-US" dirty="0"/>
              <a:t>Address Translation</a:t>
            </a:r>
          </a:p>
          <a:p>
            <a:pPr lvl="1"/>
            <a:r>
              <a:rPr lang="en-US" b="1" i="1" dirty="0"/>
              <a:t>MAP:  V </a:t>
            </a:r>
            <a:r>
              <a:rPr lang="en-US" b="1" i="1" dirty="0" err="1">
                <a:sym typeface="Symbol" charset="2"/>
              </a:rPr>
              <a:t></a:t>
            </a:r>
            <a:r>
              <a:rPr lang="en-US" b="1" i="1" dirty="0"/>
              <a:t>  P  U  {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}</a:t>
            </a:r>
          </a:p>
          <a:p>
            <a:pPr lvl="1"/>
            <a:r>
              <a:rPr lang="en-US" dirty="0"/>
              <a:t>For virtual address </a:t>
            </a:r>
            <a:r>
              <a:rPr lang="en-US" b="1" i="1" dirty="0"/>
              <a:t>a</a:t>
            </a:r>
            <a:r>
              <a:rPr lang="en-US" dirty="0"/>
              <a:t>: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 a</a:t>
            </a:r>
            <a:r>
              <a:rPr lang="en-US" i="1" dirty="0"/>
              <a:t>’</a:t>
            </a:r>
            <a:r>
              <a:rPr lang="en-US" dirty="0"/>
              <a:t>  if data at virtual address </a:t>
            </a:r>
            <a:r>
              <a:rPr lang="en-US" b="1" i="1" dirty="0"/>
              <a:t>a</a:t>
            </a:r>
            <a:r>
              <a:rPr lang="en-US" dirty="0"/>
              <a:t> is at physical address </a:t>
            </a:r>
            <a:r>
              <a:rPr lang="en-US" b="1" i="1" dirty="0"/>
              <a:t>a’</a:t>
            </a:r>
            <a:r>
              <a:rPr lang="en-US" i="1" dirty="0"/>
              <a:t> </a:t>
            </a:r>
            <a:r>
              <a:rPr lang="en-US" dirty="0"/>
              <a:t>in </a:t>
            </a:r>
            <a:r>
              <a:rPr lang="en-US" b="1" i="1" dirty="0"/>
              <a:t>P</a:t>
            </a:r>
          </a:p>
          <a:p>
            <a:pPr lvl="2"/>
            <a:r>
              <a:rPr lang="en-US" b="1" i="1" dirty="0" err="1"/>
              <a:t>MAP(a</a:t>
            </a:r>
            <a:r>
              <a:rPr lang="en-US" b="1" i="1" dirty="0"/>
              <a:t>)  = </a:t>
            </a:r>
            <a:r>
              <a:rPr lang="en-US" b="1" i="1" dirty="0" err="1">
                <a:sym typeface="Symbol" charset="2"/>
              </a:rPr>
              <a:t></a:t>
            </a:r>
            <a:r>
              <a:rPr lang="en-US" b="1" i="1" dirty="0"/>
              <a:t> </a:t>
            </a:r>
            <a:r>
              <a:rPr lang="en-US" dirty="0"/>
              <a:t>if data at virtual address </a:t>
            </a:r>
            <a:r>
              <a:rPr lang="en-US" b="1" i="1" dirty="0"/>
              <a:t>a</a:t>
            </a:r>
            <a:r>
              <a:rPr lang="en-US" dirty="0"/>
              <a:t> is not in physical memory</a:t>
            </a:r>
          </a:p>
          <a:p>
            <a:pPr lvl="3"/>
            <a:r>
              <a:rPr lang="en-US" dirty="0"/>
              <a:t>Either invalid or stored on disk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Translation With a Page Table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number (VPN)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Virtual page offset (VPO)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357762" y="1633336"/>
            <a:ext cx="1740959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base register (PTBR)</a:t>
            </a:r>
          </a:p>
          <a:p>
            <a:pPr lvl="0" algn="ctr"/>
            <a:r>
              <a:rPr lang="en-US" sz="1400" dirty="0">
                <a:solidFill>
                  <a:srgbClr val="000000"/>
                </a:solidFill>
                <a:latin typeface="Calibri" pitchFamily="34" charset="0"/>
              </a:rPr>
              <a:t>(CR3 in x86)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70345" y="1710296"/>
            <a:ext cx="859668" cy="2143874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53279" y="3196475"/>
            <a:ext cx="19030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Physical page table 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address for the current</a:t>
            </a:r>
          </a:p>
          <a:p>
            <a:r>
              <a:rPr lang="en-US" sz="1400" dirty="0">
                <a:solidFill>
                  <a:srgbClr val="990000"/>
                </a:solidFill>
                <a:latin typeface="Calibri" pitchFamily="34" charset="0"/>
              </a:rPr>
              <a:t>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8992" y="4371965"/>
            <a:ext cx="16997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>
                <a:latin typeface="Calibri" pitchFamily="34" charset="0"/>
              </a:rPr>
              <a:t>p</a:t>
            </a:r>
            <a:endParaRPr lang="en-US" sz="1200" i="1" dirty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Calibri" pitchFamily="34" charset="0"/>
              </a:rPr>
              <a:t>m-1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953000" y="4691628"/>
            <a:ext cx="10695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>
                <a:latin typeface="Calibri" pitchFamily="34" charset="0"/>
              </a:rPr>
              <a:t>Valid bit = 1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Hit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Cache/memory sends data word to processor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Translation: Page Fault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/>
              <a:t>7) Handler returns to original process, restarting faulting instruction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Disk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Page fault handler</a:t>
            </a: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Victim page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New page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Exception</a:t>
            </a: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Integrating VM and Cache</a:t>
            </a:r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CPU</a:t>
            </a: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>
                <a:latin typeface="+mn-lt"/>
              </a:rPr>
              <a:t>VA: virtual address, PA: physical address, PTE: page table entry, PTEA = PTE address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 small L1 delay</a:t>
            </a:r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Small set-associative hardware 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/>
              <a:t>Summary of Address Translation Symbols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/>
              <a:t>Basic Parameters</a:t>
            </a:r>
          </a:p>
          <a:p>
            <a:pPr lvl="1"/>
            <a:r>
              <a:rPr lang="en-US" b="1" dirty="0"/>
              <a:t>N = 2</a:t>
            </a:r>
            <a:r>
              <a:rPr lang="en-US" b="1" baseline="30000" dirty="0"/>
              <a:t>n </a:t>
            </a:r>
            <a:r>
              <a:rPr lang="en-US" dirty="0"/>
              <a:t>: Number of addresses in virtual address space</a:t>
            </a:r>
            <a:endParaRPr lang="en-US" baseline="30000" dirty="0"/>
          </a:p>
          <a:p>
            <a:pPr lvl="1"/>
            <a:r>
              <a:rPr lang="en-US" b="1" dirty="0"/>
              <a:t>M = 2</a:t>
            </a:r>
            <a:r>
              <a:rPr lang="en-US" b="1" baseline="30000" dirty="0"/>
              <a:t>m </a:t>
            </a:r>
            <a:r>
              <a:rPr lang="en-US" dirty="0"/>
              <a:t>: Number of addresses in physical address space</a:t>
            </a:r>
            <a:endParaRPr lang="en-US" baseline="30000" dirty="0"/>
          </a:p>
          <a:p>
            <a:pPr lvl="1"/>
            <a:r>
              <a:rPr lang="en-US" b="1" dirty="0"/>
              <a:t>P = 2</a:t>
            </a:r>
            <a:r>
              <a:rPr lang="en-US" b="1" baseline="30000" dirty="0"/>
              <a:t>p </a:t>
            </a:r>
            <a:r>
              <a:rPr lang="en-US" b="1" dirty="0"/>
              <a:t> </a:t>
            </a:r>
            <a:r>
              <a:rPr lang="en-US" dirty="0"/>
              <a:t>: Page size (bytes)</a:t>
            </a:r>
            <a:endParaRPr lang="en-US" baseline="30000" dirty="0"/>
          </a:p>
          <a:p>
            <a:r>
              <a:rPr lang="en-US" dirty="0"/>
              <a:t>Components of the virtual address (VA)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TLBI</a:t>
            </a:r>
            <a:r>
              <a:rPr lang="en-US" i="1" dirty="0">
                <a:solidFill>
                  <a:srgbClr val="FF0000"/>
                </a:solidFill>
              </a:rPr>
              <a:t>: TLB index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TLBT</a:t>
            </a:r>
            <a:r>
              <a:rPr lang="en-US" i="1" dirty="0">
                <a:solidFill>
                  <a:srgbClr val="FF0000"/>
                </a:solidFill>
              </a:rPr>
              <a:t>: TLB tag</a:t>
            </a:r>
          </a:p>
          <a:p>
            <a:pPr lvl="1"/>
            <a:r>
              <a:rPr lang="en-US" b="1" dirty="0"/>
              <a:t>VPO</a:t>
            </a:r>
            <a:r>
              <a:rPr lang="en-US" dirty="0"/>
              <a:t>: Virtual page offset </a:t>
            </a:r>
          </a:p>
          <a:p>
            <a:pPr lvl="1"/>
            <a:r>
              <a:rPr lang="en-US" b="1" dirty="0"/>
              <a:t>VPN</a:t>
            </a:r>
            <a:r>
              <a:rPr lang="en-US" dirty="0"/>
              <a:t>: Virtual page number </a:t>
            </a:r>
          </a:p>
          <a:p>
            <a:r>
              <a:rPr lang="en-US" dirty="0"/>
              <a:t>Components of the physical address (PA)</a:t>
            </a:r>
          </a:p>
          <a:p>
            <a:pPr lvl="1"/>
            <a:r>
              <a:rPr lang="en-US" b="1" dirty="0"/>
              <a:t>PPO</a:t>
            </a:r>
            <a:r>
              <a:rPr lang="en-US" dirty="0"/>
              <a:t>: Physical page offset (same as VPO)</a:t>
            </a:r>
          </a:p>
          <a:p>
            <a:pPr lvl="1"/>
            <a:r>
              <a:rPr lang="en-US" b="1" dirty="0"/>
              <a:t>PPN:</a:t>
            </a:r>
            <a:r>
              <a:rPr lang="en-US" dirty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338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the TLB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MMU uses the VPN portion of the virtual address to access the TLB:</a:t>
            </a:r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j-lt"/>
              </a:rPr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9527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>
                <a:latin typeface="+mj-lt"/>
              </a:rPr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latin typeface="+mj-lt"/>
            </a:endParaRP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966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j-lt"/>
              </a:rPr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6351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>
                <a:latin typeface="+mj-lt"/>
              </a:rPr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6839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+mj-lt"/>
              </a:rPr>
              <a:t>p+t</a:t>
            </a:r>
            <a:endParaRPr lang="en-US" sz="1600" dirty="0">
              <a:latin typeface="+mj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+mj-lt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j-lt"/>
              </a:rPr>
              <a:t>T = 2</a:t>
            </a:r>
            <a:r>
              <a:rPr lang="en-US" sz="1800" baseline="30000" dirty="0">
                <a:latin typeface="+mj-lt"/>
              </a:rPr>
              <a:t>t</a:t>
            </a:r>
            <a:r>
              <a:rPr lang="en-US" sz="1800" dirty="0">
                <a:latin typeface="+mj-lt"/>
              </a:rPr>
              <a:t> sets</a:t>
            </a:r>
            <a:endParaRPr lang="en-US" sz="1800" baseline="30000" dirty="0">
              <a:latin typeface="+mj-lt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+mj-lt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r>
              <a:rPr lang="en-US" dirty="0"/>
              <a:t>Address spaces					</a:t>
            </a:r>
            <a:r>
              <a:rPr lang="en-US" dirty="0">
                <a:solidFill>
                  <a:schemeClr val="bg2"/>
                </a:solidFill>
              </a:rPr>
              <a:t>CSAPP 9.1-9.2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caching				CSAPP 9.3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		CSAPP 9.4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		CSAPP 9.5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				CSAPP 9.6</a:t>
            </a:r>
          </a:p>
        </p:txBody>
      </p:sp>
    </p:spTree>
    <p:extLst>
      <p:ext uri="{BB962C8B-B14F-4D97-AF65-F5344CB8AC3E}">
        <p14:creationId xmlns:p14="http://schemas.microsoft.com/office/powerpoint/2010/main" val="23677675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Hit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92387" y="3119439"/>
            <a:ext cx="1370013" cy="541005"/>
            <a:chOff x="2592387" y="3119439"/>
            <a:chExt cx="1370013" cy="541005"/>
          </a:xfrm>
        </p:grpSpPr>
        <p:cxnSp>
          <p:nvCxnSpPr>
            <p:cNvPr id="38" name="Straight Arrow Connector 37"/>
            <p:cNvCxnSpPr>
              <a:stCxn id="37" idx="3"/>
            </p:cNvCxnSpPr>
            <p:nvPr/>
          </p:nvCxnSpPr>
          <p:spPr bwMode="auto">
            <a:xfrm flipV="1">
              <a:off x="2592387" y="3621869"/>
              <a:ext cx="1370013" cy="4569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Text Box 9"/>
            <p:cNvSpPr txBox="1">
              <a:spLocks noChangeArrowheads="1"/>
            </p:cNvSpPr>
            <p:nvPr/>
          </p:nvSpPr>
          <p:spPr bwMode="auto">
            <a:xfrm>
              <a:off x="3049587" y="3354782"/>
              <a:ext cx="387007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VA</a:t>
              </a:r>
            </a:p>
          </p:txBody>
        </p:sp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3107266" y="3119439"/>
              <a:ext cx="274637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030787" y="3352800"/>
            <a:ext cx="1522413" cy="594390"/>
            <a:chOff x="5030787" y="3352800"/>
            <a:chExt cx="1522413" cy="594390"/>
          </a:xfrm>
        </p:grpSpPr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5606298" y="3352800"/>
              <a:ext cx="374759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PA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 flipV="1">
              <a:off x="5030787" y="3605659"/>
              <a:ext cx="1522413" cy="1376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4" name="Oval 20"/>
            <p:cNvSpPr>
              <a:spLocks noChangeArrowheads="1"/>
            </p:cNvSpPr>
            <p:nvPr/>
          </p:nvSpPr>
          <p:spPr bwMode="auto">
            <a:xfrm>
              <a:off x="5656358" y="3672552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2058988" y="3893139"/>
            <a:ext cx="4494213" cy="1444567"/>
            <a:chOff x="2058988" y="3893139"/>
            <a:chExt cx="4494213" cy="1444567"/>
          </a:xfrm>
        </p:grpSpPr>
        <p:sp>
          <p:nvSpPr>
            <p:cNvPr id="9248" name="Text Box 32"/>
            <p:cNvSpPr txBox="1">
              <a:spLocks noChangeArrowheads="1"/>
            </p:cNvSpPr>
            <p:nvPr/>
          </p:nvSpPr>
          <p:spPr bwMode="auto">
            <a:xfrm>
              <a:off x="3887787" y="4778043"/>
              <a:ext cx="531020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Data</a:t>
              </a:r>
            </a:p>
          </p:txBody>
        </p:sp>
        <p:cxnSp>
          <p:nvCxnSpPr>
            <p:cNvPr id="50" name="Shape 49"/>
            <p:cNvCxnSpPr>
              <a:endCxn id="37" idx="2"/>
            </p:cNvCxnSpPr>
            <p:nvPr/>
          </p:nvCxnSpPr>
          <p:spPr bwMode="auto">
            <a:xfrm rot="10800000">
              <a:off x="2058988" y="3893139"/>
              <a:ext cx="4494213" cy="884905"/>
            </a:xfrm>
            <a:prstGeom prst="bentConnector2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Oval 21"/>
            <p:cNvSpPr>
              <a:spLocks noChangeArrowheads="1"/>
            </p:cNvSpPr>
            <p:nvPr/>
          </p:nvSpPr>
          <p:spPr bwMode="auto">
            <a:xfrm>
              <a:off x="4021666" y="5063069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solidFill>
                    <a:schemeClr val="bg1"/>
                  </a:solidFill>
                  <a:latin typeface="Calibri" pitchFamily="34" charset="0"/>
                </a:rPr>
                <a:t>5</a:t>
              </a:r>
            </a:p>
          </p:txBody>
        </p:sp>
      </p:grp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cache/memory access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28532" y="2286000"/>
            <a:ext cx="502358" cy="721259"/>
            <a:chOff x="3928532" y="2286000"/>
            <a:chExt cx="502358" cy="721259"/>
          </a:xfrm>
        </p:grpSpPr>
        <p:sp>
          <p:nvSpPr>
            <p:cNvPr id="52" name="Oval 18"/>
            <p:cNvSpPr>
              <a:spLocks noChangeArrowheads="1"/>
            </p:cNvSpPr>
            <p:nvPr/>
          </p:nvSpPr>
          <p:spPr bwMode="auto">
            <a:xfrm>
              <a:off x="4038600" y="2362200"/>
              <a:ext cx="274638" cy="27463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 rot="16200000" flipV="1">
              <a:off x="40581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0" name="Text Box 9"/>
            <p:cNvSpPr txBox="1">
              <a:spLocks noChangeArrowheads="1"/>
            </p:cNvSpPr>
            <p:nvPr/>
          </p:nvSpPr>
          <p:spPr bwMode="auto">
            <a:xfrm>
              <a:off x="3928532" y="2667000"/>
              <a:ext cx="502358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46613" y="2286000"/>
            <a:ext cx="455342" cy="721259"/>
            <a:chOff x="4646613" y="2286000"/>
            <a:chExt cx="455342" cy="721259"/>
          </a:xfrm>
        </p:grpSpPr>
        <p:sp>
          <p:nvSpPr>
            <p:cNvPr id="47" name="Text Box 9"/>
            <p:cNvSpPr txBox="1">
              <a:spLocks noChangeArrowheads="1"/>
            </p:cNvSpPr>
            <p:nvPr/>
          </p:nvSpPr>
          <p:spPr bwMode="auto">
            <a:xfrm>
              <a:off x="4648200" y="2311401"/>
              <a:ext cx="453755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PTE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rot="5400000">
              <a:off x="4286777" y="2645836"/>
              <a:ext cx="721259" cy="158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3" name="Oval 19"/>
            <p:cNvSpPr>
              <a:spLocks noChangeArrowheads="1"/>
            </p:cNvSpPr>
            <p:nvPr/>
          </p:nvSpPr>
          <p:spPr bwMode="auto">
            <a:xfrm>
              <a:off x="4737628" y="2633132"/>
              <a:ext cx="274638" cy="274637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844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b="1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TLB Miss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>
                <a:latin typeface="Calibri" pitchFamily="34" charset="0"/>
              </a:rPr>
              <a:t>Cache/</a:t>
            </a:r>
          </a:p>
          <a:p>
            <a:r>
              <a:rPr lang="en-US" sz="1600" dirty="0">
                <a:latin typeface="Calibri" pitchFamily="34" charset="0"/>
              </a:rPr>
              <a:t>Memory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</a:t>
            </a: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TLB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VPN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PTEA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82438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cache/memory access (the PTE)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Multi-Level Page Tables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/>
              <a:t>Suppose:</a:t>
            </a:r>
          </a:p>
          <a:p>
            <a:pPr lvl="1"/>
            <a:r>
              <a:rPr lang="en-GB" dirty="0"/>
              <a:t>4KB (2</a:t>
            </a:r>
            <a:r>
              <a:rPr lang="en-GB" baseline="30000" dirty="0"/>
              <a:t>12</a:t>
            </a:r>
            <a:r>
              <a:rPr lang="en-GB" dirty="0"/>
              <a:t>) page size, 48-bit address space, 8-byte PTE </a:t>
            </a:r>
          </a:p>
          <a:p>
            <a:endParaRPr lang="en-GB" dirty="0"/>
          </a:p>
          <a:p>
            <a:r>
              <a:rPr lang="en-GB" dirty="0"/>
              <a:t>Problem:</a:t>
            </a:r>
          </a:p>
          <a:p>
            <a:pPr lvl="1"/>
            <a:r>
              <a:rPr lang="en-GB" dirty="0"/>
              <a:t>Would need a 512 GB page table!</a:t>
            </a:r>
          </a:p>
          <a:p>
            <a:pPr lvl="2"/>
            <a:r>
              <a:rPr lang="en-GB" dirty="0"/>
              <a:t>2</a:t>
            </a:r>
            <a:r>
              <a:rPr lang="en-GB" baseline="30000" dirty="0"/>
              <a:t>48</a:t>
            </a:r>
            <a:r>
              <a:rPr lang="en-GB" dirty="0"/>
              <a:t> * 2</a:t>
            </a:r>
            <a:r>
              <a:rPr lang="en-GB" baseline="30000" dirty="0"/>
              <a:t>-12  </a:t>
            </a:r>
            <a:r>
              <a:rPr lang="en-GB" dirty="0"/>
              <a:t>* 2</a:t>
            </a:r>
            <a:r>
              <a:rPr lang="en-GB" baseline="30000" dirty="0"/>
              <a:t>3</a:t>
            </a:r>
            <a:r>
              <a:rPr lang="en-GB" dirty="0"/>
              <a:t> = 2</a:t>
            </a:r>
            <a:r>
              <a:rPr lang="en-GB" baseline="30000" dirty="0"/>
              <a:t>39</a:t>
            </a:r>
            <a:r>
              <a:rPr lang="en-GB" dirty="0"/>
              <a:t> bytes</a:t>
            </a:r>
          </a:p>
          <a:p>
            <a:endParaRPr lang="en-GB" dirty="0"/>
          </a:p>
          <a:p>
            <a:r>
              <a:rPr lang="en-GB" dirty="0"/>
              <a:t>Common solution: Multi-level page table</a:t>
            </a:r>
          </a:p>
          <a:p>
            <a:r>
              <a:rPr lang="en-GB" dirty="0"/>
              <a:t>Example: 2-level page table</a:t>
            </a:r>
          </a:p>
          <a:p>
            <a:pPr lvl="1"/>
            <a:r>
              <a:rPr lang="en-GB" dirty="0"/>
              <a:t>Level 1 table: each PTE points to a page table (always memory resident)</a:t>
            </a:r>
          </a:p>
          <a:p>
            <a:pPr lvl="1"/>
            <a:r>
              <a:rPr lang="en-GB" dirty="0"/>
              <a:t>Level 2 table: each PTE points to a page </a:t>
            </a:r>
            <a:br>
              <a:rPr lang="en-GB" dirty="0"/>
            </a:br>
            <a:r>
              <a:rPr lang="en-GB" dirty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05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64 bit addresses, 8KB pages, 8-byte PTEs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Page table </a:t>
            </a:r>
            <a:br>
              <a:rPr lang="en-US" sz="1600" dirty="0">
                <a:solidFill>
                  <a:srgbClr val="000000"/>
                </a:solidFill>
                <a:latin typeface="+mn-lt"/>
              </a:rPr>
            </a:br>
            <a:r>
              <a:rPr lang="en-US" sz="1600" dirty="0">
                <a:solidFill>
                  <a:srgbClr val="000000"/>
                </a:solidFill>
                <a:latin typeface="+mn-lt"/>
              </a:rPr>
              <a:t>base register</a:t>
            </a:r>
          </a:p>
          <a:p>
            <a:pPr lvl="0" algn="ctr"/>
            <a:r>
              <a:rPr lang="en-US" sz="1600" dirty="0">
                <a:solidFill>
                  <a:srgbClr val="000000"/>
                </a:solidFill>
                <a:latin typeface="+mn-lt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2915" y="2692986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47077" y="26929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11527" y="2654886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+mn-lt"/>
              </a:rPr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2915" y="5101809"/>
            <a:ext cx="2888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47077" y="5101809"/>
            <a:ext cx="46198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34004" y="5098634"/>
            <a:ext cx="51809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143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82691" y="3801646"/>
            <a:ext cx="3481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14800" y="3371562"/>
            <a:ext cx="11020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the Level 1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48236" y="3362037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2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53311" y="3352512"/>
            <a:ext cx="1073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 Level k</a:t>
            </a:r>
          </a:p>
          <a:p>
            <a:pPr algn="ctr"/>
            <a:r>
              <a:rPr lang="en-US" sz="1600" dirty="0">
                <a:latin typeface="+mn-lt"/>
              </a:rPr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view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  <a:endParaRPr lang="en-GB" dirty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System </a:t>
            </a:r>
            <a:r>
              <a:rPr lang="en-GB" dirty="0"/>
              <a:t>v</a:t>
            </a:r>
            <a:r>
              <a:rPr lang="en-GB" dirty="0">
                <a:effectLst/>
              </a:rPr>
              <a:t>iew of virtual </a:t>
            </a:r>
            <a:r>
              <a:rPr lang="en-GB" dirty="0"/>
              <a:t>m</a:t>
            </a:r>
            <a:r>
              <a:rPr lang="en-GB" dirty="0">
                <a:effectLst/>
              </a:rPr>
              <a:t>emory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Implemented via combination of hardware &amp; software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MMU, TLB, exception handling mechanisms part of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handlers, TLB management performed in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“simple” systems like embedded 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Virtual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M-1: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MMU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Virtual address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(VA)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>
                <a:solidFill>
                  <a:srgbClr val="990000"/>
                </a:solidFill>
              </a:rPr>
              <a:t>Linear address space: </a:t>
            </a:r>
            <a:r>
              <a:rPr lang="en-US" sz="2000" b="0" dirty="0"/>
              <a:t>Ordered set of contiguous non-negative integer addresses:</a:t>
            </a:r>
            <a:br>
              <a:rPr lang="en-US" sz="2000" b="0" dirty="0"/>
            </a:br>
            <a:r>
              <a:rPr lang="en-US" sz="2000" b="0" dirty="0"/>
              <a:t>		{0, 1, 2, 3 … 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Virtual address space: </a:t>
            </a:r>
            <a:r>
              <a:rPr lang="en-US" sz="2000" b="0" dirty="0"/>
              <a:t>Set of N = 2</a:t>
            </a:r>
            <a:r>
              <a:rPr lang="en-US" sz="2000" b="0" baseline="30000" dirty="0"/>
              <a:t>n</a:t>
            </a:r>
            <a:r>
              <a:rPr lang="en-US" sz="2000" b="0" dirty="0"/>
              <a:t> virtual addresses</a:t>
            </a:r>
            <a:br>
              <a:rPr lang="en-US" sz="2000" b="0" dirty="0"/>
            </a:br>
            <a:r>
              <a:rPr lang="en-US" sz="2000" b="0" dirty="0"/>
              <a:t>		{0, 1, 2, 3, …, N-1}</a:t>
            </a:r>
          </a:p>
          <a:p>
            <a:endParaRPr lang="en-US" sz="2000" dirty="0">
              <a:solidFill>
                <a:srgbClr val="990000"/>
              </a:solidFill>
            </a:endParaRPr>
          </a:p>
          <a:p>
            <a:r>
              <a:rPr lang="en-US" sz="2000" dirty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/>
              <a:t>Set of M = 2</a:t>
            </a:r>
            <a:r>
              <a:rPr lang="en-US" sz="2000" b="0" baseline="30000" dirty="0"/>
              <a:t>m</a:t>
            </a:r>
            <a:r>
              <a:rPr lang="en-US" sz="2000" b="0" dirty="0"/>
              <a:t> physical addresses</a:t>
            </a:r>
            <a:br>
              <a:rPr lang="en-US" sz="2000" b="0" dirty="0"/>
            </a:br>
            <a:r>
              <a:rPr lang="en-US" sz="2000" b="0" dirty="0"/>
              <a:t>		{0, 1, 2, 3, …, M-1}</a:t>
            </a:r>
          </a:p>
          <a:p>
            <a:pPr marL="0" indent="0">
              <a:buNone/>
            </a:pPr>
            <a:endParaRPr lang="en-US" sz="2000" b="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Memory (VM)?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Uses main </a:t>
            </a:r>
            <a:r>
              <a:rPr lang="en-GB" dirty="0"/>
              <a:t>memory efficiently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 DRAM as a cache for parts of a virtual address space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Simplifies memory 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the same uniform linear 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Isolates 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User program cannot access privileged kernel information and code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/>
              <a:t>VM as a tool for caching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19982</TotalTime>
  <Words>3335</Words>
  <Application>Microsoft Office PowerPoint</Application>
  <PresentationFormat>On-screen Show (4:3)</PresentationFormat>
  <Paragraphs>1019</Paragraphs>
  <Slides>45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4" baseType="lpstr">
      <vt:lpstr>Arial</vt:lpstr>
      <vt:lpstr>Arial Narrow</vt:lpstr>
      <vt:lpstr>Calibri</vt:lpstr>
      <vt:lpstr>Courier</vt:lpstr>
      <vt:lpstr>Courier New</vt:lpstr>
      <vt:lpstr>Times New Roman</vt:lpstr>
      <vt:lpstr>Wingdings</vt:lpstr>
      <vt:lpstr>Wingdings 2</vt:lpstr>
      <vt:lpstr>template2007</vt:lpstr>
      <vt:lpstr>Virtual Memory: Concepts  15-213/14-513/15-513: Introduction to Computer Systems 16th Lecture, March 17, 2022</vt:lpstr>
      <vt:lpstr>Malloc Lab</vt:lpstr>
      <vt:lpstr>Hmmm, How Does This Work?!  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Triggering a Page Fault</vt:lpstr>
      <vt:lpstr>Handling Page Fault</vt:lpstr>
      <vt:lpstr>Handling Page Fault</vt:lpstr>
      <vt:lpstr>Handling Page Fault</vt:lpstr>
      <vt:lpstr>Handling Page Fault</vt:lpstr>
      <vt:lpstr>Completing page fault</vt:lpstr>
      <vt:lpstr>Allocating Pages</vt:lpstr>
      <vt:lpstr>Locality to the Rescue Again!</vt:lpstr>
      <vt:lpstr>Today  </vt:lpstr>
      <vt:lpstr>PowerPoint Presentation</vt:lpstr>
      <vt:lpstr>VM as a Tool for Memory Management</vt:lpstr>
      <vt:lpstr>Simplifying Linking and Loading</vt:lpstr>
      <vt:lpstr>Today  </vt:lpstr>
      <vt:lpstr>VM as a Tool for Memory Protection</vt:lpstr>
      <vt:lpstr>Quiz Time!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Summary of Address Translation Symbols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</dc:title>
  <dc:creator>Markus Pueschel</dc:creator>
  <dc:description>Redesign of slides created by Randal E. Bryant and David R. O'Hallaron</dc:description>
  <cp:lastModifiedBy>David Varodayan</cp:lastModifiedBy>
  <cp:revision>613</cp:revision>
  <cp:lastPrinted>2019-10-21T18:08:37Z</cp:lastPrinted>
  <dcterms:created xsi:type="dcterms:W3CDTF">2011-01-05T23:17:11Z</dcterms:created>
  <dcterms:modified xsi:type="dcterms:W3CDTF">2022-03-17T01:32:44Z</dcterms:modified>
</cp:coreProperties>
</file>