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542" r:id="rId2"/>
    <p:sldId id="1710" r:id="rId3"/>
    <p:sldId id="1711" r:id="rId4"/>
    <p:sldId id="1712" r:id="rId5"/>
    <p:sldId id="1713" r:id="rId6"/>
    <p:sldId id="1714" r:id="rId7"/>
    <p:sldId id="1585" r:id="rId8"/>
    <p:sldId id="1716" r:id="rId9"/>
    <p:sldId id="1715" r:id="rId10"/>
    <p:sldId id="1717" r:id="rId11"/>
    <p:sldId id="1718" r:id="rId12"/>
    <p:sldId id="1719" r:id="rId13"/>
    <p:sldId id="1722" r:id="rId14"/>
    <p:sldId id="1587" r:id="rId15"/>
    <p:sldId id="1588" r:id="rId16"/>
    <p:sldId id="1606" r:id="rId17"/>
    <p:sldId id="1723" r:id="rId18"/>
    <p:sldId id="1724" r:id="rId19"/>
    <p:sldId id="1725" r:id="rId20"/>
    <p:sldId id="1610" r:id="rId21"/>
    <p:sldId id="1611" r:id="rId22"/>
    <p:sldId id="1612" r:id="rId23"/>
    <p:sldId id="1613" r:id="rId24"/>
    <p:sldId id="1726" r:id="rId25"/>
    <p:sldId id="1690" r:id="rId26"/>
    <p:sldId id="1706" r:id="rId27"/>
    <p:sldId id="1676" r:id="rId28"/>
    <p:sldId id="1677" r:id="rId29"/>
    <p:sldId id="1678" r:id="rId30"/>
    <p:sldId id="1679" r:id="rId31"/>
    <p:sldId id="1680" r:id="rId32"/>
    <p:sldId id="1681" r:id="rId33"/>
    <p:sldId id="1682" r:id="rId34"/>
    <p:sldId id="1683" r:id="rId35"/>
    <p:sldId id="1684" r:id="rId36"/>
    <p:sldId id="1685" r:id="rId37"/>
    <p:sldId id="1686" r:id="rId38"/>
    <p:sldId id="1687" r:id="rId39"/>
    <p:sldId id="1697" r:id="rId40"/>
    <p:sldId id="1665" r:id="rId41"/>
    <p:sldId id="1663" r:id="rId42"/>
    <p:sldId id="1694" r:id="rId43"/>
    <p:sldId id="1664" r:id="rId44"/>
    <p:sldId id="1667" r:id="rId45"/>
    <p:sldId id="1666" r:id="rId46"/>
    <p:sldId id="1668" r:id="rId47"/>
    <p:sldId id="1669" r:id="rId48"/>
    <p:sldId id="1607" r:id="rId49"/>
    <p:sldId id="1608" r:id="rId50"/>
    <p:sldId id="1728" r:id="rId51"/>
    <p:sldId id="1729" r:id="rId52"/>
    <p:sldId id="1621" r:id="rId53"/>
    <p:sldId id="1622" r:id="rId54"/>
    <p:sldId id="1623" r:id="rId55"/>
    <p:sldId id="1624" r:id="rId56"/>
    <p:sldId id="1709" r:id="rId57"/>
    <p:sldId id="1627" r:id="rId58"/>
    <p:sldId id="1630" r:id="rId59"/>
    <p:sldId id="1625" r:id="rId60"/>
    <p:sldId id="1626" r:id="rId61"/>
    <p:sldId id="1700" r:id="rId62"/>
    <p:sldId id="1730" r:id="rId63"/>
  </p:sldIdLst>
  <p:sldSz cx="9144000" cy="6858000" type="screen4x3"/>
  <p:notesSz cx="7302500" cy="9586913"/>
  <p:custDataLst>
    <p:tags r:id="rId6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7C7"/>
    <a:srgbClr val="E8E8F6"/>
    <a:srgbClr val="A5A6DF"/>
    <a:srgbClr val="FF00FF"/>
    <a:srgbClr val="D5F1CF"/>
    <a:srgbClr val="F6F5BD"/>
    <a:srgbClr val="E6E6E6"/>
    <a:srgbClr val="D5F1D2"/>
    <a:srgbClr val="D9D9D9"/>
    <a:srgbClr val="A5A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4" autoAdjust="0"/>
  </p:normalViewPr>
  <p:slideViewPr>
    <p:cSldViewPr snapToObjects="1">
      <p:cViewPr varScale="1">
        <p:scale>
          <a:sx n="113" d="100"/>
          <a:sy n="113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8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97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Plugged in RIO functions in this diagram.  We will begin by focusing on the steps to start the server and a client, starting with </a:t>
            </a:r>
            <a:r>
              <a:rPr lang="en-US" dirty="0" err="1"/>
              <a:t>getaddrinfo</a:t>
            </a:r>
            <a:r>
              <a:rPr lang="en-US" dirty="0"/>
              <a:t>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2: socket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Protocol is usually 0.  Says what number protocol in the family to use and most have only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682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453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openssl</a:t>
            </a:r>
            <a:r>
              <a:rPr lang="en-US" dirty="0"/>
              <a:t> </a:t>
            </a:r>
            <a:r>
              <a:rPr lang="en-US" dirty="0" err="1"/>
              <a:t>s_client</a:t>
            </a:r>
            <a:r>
              <a:rPr lang="en-US" dirty="0"/>
              <a:t> -connect www.somesite:443</a:t>
            </a:r>
          </a:p>
        </p:txBody>
      </p:sp>
    </p:spTree>
    <p:extLst>
      <p:ext uri="{BB962C8B-B14F-4D97-AF65-F5344CB8AC3E}">
        <p14:creationId xmlns:p14="http://schemas.microsoft.com/office/powerpoint/2010/main" val="709393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Request header examples: brand name of the browser, domain name of the origin server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openssl</a:t>
            </a:r>
            <a:r>
              <a:rPr lang="en-US" dirty="0"/>
              <a:t> </a:t>
            </a:r>
            <a:r>
              <a:rPr lang="en-US" dirty="0" err="1"/>
              <a:t>s_client</a:t>
            </a:r>
            <a:r>
              <a:rPr lang="en-US" dirty="0"/>
              <a:t> -connect www.somesite:443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98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99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75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Sa_family</a:t>
            </a:r>
            <a:r>
              <a:rPr lang="en-US" dirty="0"/>
              <a:t> = AF_INET</a:t>
            </a:r>
          </a:p>
          <a:p>
            <a:r>
              <a:rPr lang="en-US" dirty="0"/>
              <a:t>Address data </a:t>
            </a:r>
            <a:r>
              <a:rPr lang="en-US"/>
              <a:t>is address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afs/cs/academic/class/15213-m22/www/activities/netprog1.pdf" TargetMode="Externa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2396.txt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:443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afs/cs/academic/class/15213-m22/www/activities/netprog1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/>
              <a:t>Network Programming: Part II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23</a:t>
            </a:r>
            <a:r>
              <a:rPr lang="en-US" sz="2000" b="0" baseline="30000" dirty="0"/>
              <a:t>rd</a:t>
            </a:r>
            <a:r>
              <a:rPr lang="en-US" sz="2000" b="0" dirty="0"/>
              <a:t> Lecture, July 27, 2022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Unbuffered RIO </a:t>
            </a:r>
            <a:r>
              <a:rPr lang="en-US" dirty="0" err="1"/>
              <a:t>Input/Output</a:t>
            </a:r>
            <a:endParaRPr lang="en-US" dirty="0"/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if it encounters EOF</a:t>
            </a:r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never returns a short count</a:t>
            </a:r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descriptor</a:t>
            </a:r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14542453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rio_readlineb</a:t>
            </a:r>
            <a:r>
              <a:rPr lang="en-US" dirty="0"/>
              <a:t> reads a </a:t>
            </a:r>
            <a:r>
              <a:rPr lang="en-US" b="1" i="1" dirty="0">
                <a:solidFill>
                  <a:srgbClr val="0070C0"/>
                </a:solidFill>
              </a:rPr>
              <a:t>text line</a:t>
            </a:r>
            <a:r>
              <a:rPr lang="en-US" dirty="0"/>
              <a:t>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1914" y="2057400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11879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Echo Client: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457200" y="1019621"/>
            <a:ext cx="7201156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host = argv[1];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(host,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Fgets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!= </a:t>
            </a:r>
            <a:r>
              <a:rPr lang="es-ES_trad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6159490"/>
            <a:ext cx="1333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echoclient.c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63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546850" cy="573087"/>
          </a:xfrm>
        </p:spPr>
        <p:txBody>
          <a:bodyPr/>
          <a:lstStyle/>
          <a:p>
            <a:r>
              <a:rPr lang="en-US" dirty="0"/>
              <a:t>Echo Server: </a:t>
            </a:r>
            <a:r>
              <a:rPr lang="en-US" dirty="0">
                <a:latin typeface="Courier New" pitchFamily="49" charset="0"/>
              </a:rPr>
              <a:t>echo</a:t>
            </a:r>
            <a:r>
              <a:rPr lang="en-US" dirty="0">
                <a:latin typeface="+mn-lt"/>
              </a:rPr>
              <a:t> function</a:t>
            </a:r>
            <a:endParaRPr lang="en-US" dirty="0"/>
          </a:p>
        </p:txBody>
      </p:sp>
      <p:sp>
        <p:nvSpPr>
          <p:cNvPr id="742403" name="Rectangle 3"/>
          <p:cNvSpPr>
            <a:spLocks noChangeArrowheads="1"/>
          </p:cNvSpPr>
          <p:nvPr/>
        </p:nvSpPr>
        <p:spPr bwMode="auto">
          <a:xfrm>
            <a:off x="751665" y="2743200"/>
            <a:ext cx="7225957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MAXLINE)) != 0) {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"server received %d bytes\n"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9153" y="1220788"/>
            <a:ext cx="8307387" cy="1293812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The server uses RIO to read and echo text lines until EOF (end-of-file) condition is encountered.</a:t>
            </a:r>
          </a:p>
          <a:p>
            <a:pPr lvl="1"/>
            <a:r>
              <a:rPr lang="en-US" dirty="0"/>
              <a:t>EOF condition caused by client calling  </a:t>
            </a:r>
            <a:r>
              <a:rPr lang="en-US" b="1" dirty="0">
                <a:latin typeface="Courier New" pitchFamily="49" charset="0"/>
              </a:rPr>
              <a:t>close(</a:t>
            </a:r>
            <a:r>
              <a:rPr lang="en-US" b="1" dirty="0" err="1">
                <a:latin typeface="Courier New" pitchFamily="49" charset="0"/>
              </a:rPr>
              <a:t>clientfd</a:t>
            </a:r>
            <a:r>
              <a:rPr lang="en-US" b="1" dirty="0">
                <a:latin typeface="Courier New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73946" y="5410200"/>
            <a:ext cx="80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76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r>
              <a:rPr lang="en-US" dirty="0">
                <a:cs typeface="Calibri" panose="020F0502020204030204" pitchFamily="34" charset="0"/>
              </a:rPr>
              <a:t> </a:t>
            </a:r>
            <a:r>
              <a:rPr lang="en-US" i="1" dirty="0">
                <a:cs typeface="Calibri" panose="020F0502020204030204" pitchFamily="34" charset="0"/>
              </a:rPr>
              <a:t>(next lecture)</a:t>
            </a:r>
          </a:p>
          <a:p>
            <a:pPr lvl="1"/>
            <a:r>
              <a:rPr lang="en-US" dirty="0"/>
              <a:t>In C++ this would be an abstract base class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 err="1">
                <a:latin typeface="Courier New" pitchFamily="49" charset="0"/>
              </a:rPr>
              <a:t>typedef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1328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/>
              <a:t>Internet (IPv4) 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dirty="0" err="1">
                <a:latin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sockaddr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0170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442325" cy="5267325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is the modern way to convert string representations of hostnames, host addresses, ports, and service names to socket address structures.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gethostbyname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getservbyname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  <a:endParaRPr lang="en-US" dirty="0">
              <a:latin typeface="+mn-lt"/>
            </a:endParaRPr>
          </a:p>
          <a:p>
            <a:endParaRPr lang="en-US" dirty="0"/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Reentrant (can be safely used by threaded programs).</a:t>
            </a:r>
          </a:p>
          <a:p>
            <a:pPr lvl="1"/>
            <a:r>
              <a:rPr lang="en-US" dirty="0"/>
              <a:t>Allows us to write portable protocol-independent code</a:t>
            </a:r>
          </a:p>
          <a:p>
            <a:pPr lvl="2"/>
            <a:r>
              <a:rPr lang="en-US" dirty="0"/>
              <a:t>Works with both IPv4 and IPv6</a:t>
            </a:r>
          </a:p>
          <a:p>
            <a:pPr lvl="2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Somewhat complex</a:t>
            </a:r>
          </a:p>
          <a:p>
            <a:pPr lvl="1"/>
            <a:r>
              <a:rPr lang="en-US" dirty="0"/>
              <a:t>Fortunately, a small number of usage patterns suffice in most cases.</a:t>
            </a:r>
          </a:p>
        </p:txBody>
      </p:sp>
    </p:spTree>
    <p:extLst>
      <p:ext uri="{BB962C8B-B14F-4D97-AF65-F5344CB8AC3E}">
        <p14:creationId xmlns:p14="http://schemas.microsoft.com/office/powerpoint/2010/main" val="1350292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US" dirty="0">
                <a:latin typeface="+mn-lt"/>
                <a:cs typeface="Courier New"/>
              </a:rPr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30194"/>
            <a:ext cx="8442325" cy="541972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Given </a:t>
            </a:r>
            <a:r>
              <a:rPr lang="en-US" dirty="0">
                <a:latin typeface="Courier New"/>
                <a:cs typeface="Courier New"/>
              </a:rPr>
              <a:t>host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service</a:t>
            </a:r>
            <a:r>
              <a:rPr lang="en-US" dirty="0"/>
              <a:t>,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returns </a:t>
            </a:r>
            <a:r>
              <a:rPr lang="en-US" dirty="0">
                <a:latin typeface="Courier New"/>
                <a:cs typeface="Courier New"/>
              </a:rPr>
              <a:t>result</a:t>
            </a:r>
            <a:r>
              <a:rPr lang="en-US" dirty="0"/>
              <a:t> that points to a linked list of </a:t>
            </a:r>
            <a:r>
              <a:rPr lang="en-US" dirty="0" err="1">
                <a:solidFill>
                  <a:srgbClr val="FF0000"/>
                </a:solidFill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structs</a:t>
            </a:r>
            <a:r>
              <a:rPr lang="en-US" dirty="0"/>
              <a:t>, each of which points to a corresponding socket address </a:t>
            </a:r>
            <a:r>
              <a:rPr lang="en-US" dirty="0" err="1"/>
              <a:t>struct</a:t>
            </a:r>
            <a:r>
              <a:rPr lang="en-US" dirty="0"/>
              <a:t>, and which contains arguments for the sockets interface functions.</a:t>
            </a:r>
          </a:p>
          <a:p>
            <a:r>
              <a:rPr lang="en-US" dirty="0"/>
              <a:t>Helper functions: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freeadderinfo</a:t>
            </a:r>
            <a:r>
              <a:rPr lang="en-US" dirty="0"/>
              <a:t> frees the entire linked list.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gai_strerror</a:t>
            </a:r>
            <a:r>
              <a:rPr lang="en-US" dirty="0"/>
              <a:t> converts error code to an error message.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1595497"/>
            <a:ext cx="8915400" cy="22145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*host,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Hostname or address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*service,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Port or service name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*hints,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Input parameters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**result);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Output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freeaddrinfo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*result);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Free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</a:t>
            </a:r>
            <a:r>
              <a:rPr lang="en-US" sz="1600" dirty="0" err="1">
                <a:latin typeface="Courier New" pitchFamily="49" charset="0"/>
              </a:rPr>
              <a:t>gai_strerror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errcode</a:t>
            </a:r>
            <a:r>
              <a:rPr lang="en-US" sz="1600" dirty="0">
                <a:latin typeface="Courier New" pitchFamily="49" charset="0"/>
              </a:rPr>
              <a:t>);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Return error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msg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3993122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Linked List Returned by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85611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23" y="4038600"/>
            <a:ext cx="8188077" cy="1752600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returned by </a:t>
            </a:r>
            <a:r>
              <a:rPr lang="en-US" dirty="0" err="1"/>
              <a:t>getaddrinfo</a:t>
            </a:r>
            <a:r>
              <a:rPr lang="en-US" dirty="0"/>
              <a:t> contains arguments that can be passed directly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function.</a:t>
            </a:r>
          </a:p>
          <a:p>
            <a:r>
              <a:rPr lang="en-US" dirty="0"/>
              <a:t>Also points to a socket address struct that can be passed directly to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b="0" dirty="0">
                <a:cs typeface="Calibri" panose="020F0502020204030204" pitchFamily="34" charset="0"/>
              </a:rPr>
              <a:t> </a:t>
            </a:r>
            <a:r>
              <a:rPr lang="en-US" dirty="0">
                <a:latin typeface="+mn-lt"/>
                <a:cs typeface="Courier New"/>
              </a:rPr>
              <a:t>functions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0" dirty="0">
                <a:cs typeface="Calibri" panose="020F0502020204030204" pitchFamily="34" charset="0"/>
              </a:rPr>
              <a:t>(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b="0" dirty="0">
                <a:cs typeface="Calibri" panose="020F0502020204030204" pitchFamily="34" charset="0"/>
              </a:rPr>
              <a:t>,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b="0" dirty="0">
                <a:cs typeface="Calibri" panose="020F0502020204030204" pitchFamily="34" charset="0"/>
              </a:rPr>
              <a:t>,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b="0" dirty="0">
                <a:cs typeface="Calibri" panose="020F0502020204030204" pitchFamily="34" charset="0"/>
              </a:rPr>
              <a:t> to be discussed next)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333143"/>
            <a:ext cx="8458200" cy="24006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Hints argument flags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ai_family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First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ai_socktype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Second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ai_protocol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Third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ai_canonname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Canonical host name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ai_addrlen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Size of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sockaddr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address structure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ai_next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next item in linked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};</a:t>
            </a:r>
            <a:endParaRPr lang="is-IS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5662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253E-116A-47FA-8310-4BDA5562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C24B-4E35-4E10-A130-58C74C46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Questions from yesterday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Material we didn’t get to yesterday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Transmitting data using sockets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Socket addresses</a:t>
            </a:r>
          </a:p>
          <a:p>
            <a:pPr lvl="1"/>
            <a:r>
              <a:rPr lang="en-US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Setting up connections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 protocol example: HTTP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62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1835868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is the inverse of </a:t>
            </a:r>
            <a:r>
              <a:rPr lang="en-US" dirty="0" err="1"/>
              <a:t>getaddrinfo</a:t>
            </a:r>
            <a:r>
              <a:rPr lang="en-US" dirty="0"/>
              <a:t>, converting a socket address to the corresponding host and service.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gethostbyaddr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getservbyport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Reentrant and protocol independent. 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600" y="3570982"/>
            <a:ext cx="86106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getnameinfo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SA *</a:t>
            </a:r>
            <a:r>
              <a:rPr lang="en-US" sz="1600" dirty="0" err="1">
                <a:latin typeface="Courier New" pitchFamily="49" charset="0"/>
              </a:rPr>
              <a:t>sa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salen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In: socket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char *host,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hostlen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host */</a:t>
            </a:r>
          </a:p>
          <a:p>
            <a:r>
              <a:rPr lang="en-US" sz="1600" dirty="0">
                <a:latin typeface="Courier New" pitchFamily="49" charset="0"/>
              </a:rPr>
              <a:t>                char *</a:t>
            </a:r>
            <a:r>
              <a:rPr lang="en-US" sz="1600" dirty="0" err="1">
                <a:latin typeface="Courier New" pitchFamily="49" charset="0"/>
              </a:rPr>
              <a:t>serv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servlen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service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flags);        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optional flags */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43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7066" y="1817906"/>
            <a:ext cx="8708334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records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hints.ai_family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AF_INET;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IPv4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Connections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!=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error: 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gai_strerror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6296" y="5721188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99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6392" y="2133600"/>
            <a:ext cx="8214208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and display each IP address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flags = NI_NUMERICHOST;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Display address instead of name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0, flags);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buf);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40749" y="5057477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18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hostinfo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5882" y="1542634"/>
            <a:ext cx="6686918" cy="427809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localhost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127.0.0.1</a:t>
            </a:r>
          </a:p>
          <a:p>
            <a:endParaRPr lang="en-US" sz="1600" dirty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128.2.210.175</a:t>
            </a:r>
          </a:p>
          <a:p>
            <a:endParaRPr lang="en-US" sz="1600" dirty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twitter.com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199.16.156.230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199.16.156.38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199.16.156.102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199.16.156.198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google.com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172.217.15.110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2607:f8b0:4004:802::200e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3939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253E-116A-47FA-8310-4BDA5562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C24B-4E35-4E10-A130-58C74C46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Questions from yesterday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Material we didn’t get to yesterday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Transmitting data using sockets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Socket addresses</a:t>
            </a:r>
          </a:p>
          <a:p>
            <a:pPr lvl="1"/>
            <a:r>
              <a:rPr lang="en-US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Setting up connections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 protocol example: HTTP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033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2">
            <a:extLst>
              <a:ext uri="{FF2B5EF4-FFF2-40B4-BE49-F238E27FC236}">
                <a16:creationId xmlns:a16="http://schemas.microsoft.com/office/drawing/2014/main" id="{335EB8A7-1F85-4E96-BBD9-79E3A0FD852B}"/>
              </a:ext>
            </a:extLst>
          </p:cNvPr>
          <p:cNvSpPr/>
          <p:nvPr/>
        </p:nvSpPr>
        <p:spPr bwMode="auto">
          <a:xfrm>
            <a:off x="1752600" y="161572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Start client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F00DBD4-55A6-474E-A4AB-7A46CDFF18F7}"/>
              </a:ext>
            </a:extLst>
          </p:cNvPr>
          <p:cNvSpPr/>
          <p:nvPr/>
        </p:nvSpPr>
        <p:spPr bwMode="auto">
          <a:xfrm>
            <a:off x="4572000" y="161572"/>
            <a:ext cx="2057400" cy="401875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3026" y="45973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9439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Review: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308584" y="3029284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1217326" y="252231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3308584" y="3282770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3308584" y="353625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3308584" y="2649056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4639384" y="3409513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5399842" y="3156027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548126" y="264905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180053" y="2304127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82984" y="2839170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2548126" y="3156027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1217326" y="3029284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928355" y="3662999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928355" y="3662999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3308584" y="429671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3308584" y="455019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3308584" y="4803685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3308584" y="3916485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4639384" y="4676942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5399842" y="4423456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928355" y="3916485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928355" y="4930428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928355" y="4930428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928355" y="5183914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3308584" y="55641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3308584" y="581762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3308584" y="6071114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3308584" y="5183914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4639384" y="5944371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5399842" y="5690885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6E166EFD-5FCA-4EEC-9C90-BD02D2B09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36209"/>
            <a:ext cx="8716962" cy="112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00050"/>
            <a:r>
              <a:rPr lang="en-US" sz="2000" kern="0" dirty="0" err="1">
                <a:latin typeface="Courier New"/>
                <a:cs typeface="Courier New"/>
              </a:rPr>
              <a:t>getaddrinfo</a:t>
            </a:r>
            <a:r>
              <a:rPr lang="en-US" sz="2000" kern="0" dirty="0">
                <a:latin typeface="Courier New"/>
                <a:cs typeface="Courier New"/>
              </a:rPr>
              <a:t> </a:t>
            </a:r>
            <a:r>
              <a:rPr lang="en-US" b="0" kern="0" dirty="0">
                <a:cs typeface="Calibri" panose="020F0502020204030204" pitchFamily="34" charset="0"/>
              </a:rPr>
              <a:t>converts string representations of hostnames, host addresses, ports, service names to socket address structures</a:t>
            </a:r>
            <a:endParaRPr lang="en-US" sz="2000" b="0" kern="0" dirty="0">
              <a:cs typeface="Calibri" panose="020F0502020204030204" pitchFamily="34" charset="0"/>
            </a:endParaRPr>
          </a:p>
          <a:p>
            <a:pPr marL="400050"/>
            <a:endParaRPr lang="en-US" kern="0" dirty="0"/>
          </a:p>
          <a:p>
            <a:pPr lvl="1"/>
            <a:endParaRPr lang="en-US" b="0" kern="0" dirty="0"/>
          </a:p>
          <a:p>
            <a:pPr lvl="1"/>
            <a:endParaRPr lang="en-US" b="0" kern="0" dirty="0"/>
          </a:p>
          <a:p>
            <a:pPr lvl="1"/>
            <a:endParaRPr lang="en-US" b="0" kern="0" dirty="0"/>
          </a:p>
          <a:p>
            <a:endParaRPr lang="en-US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EAE155-0848-4AA4-9B1F-907ACF3CD880}"/>
              </a:ext>
            </a:extLst>
          </p:cNvPr>
          <p:cNvSpPr txBox="1"/>
          <p:nvPr/>
        </p:nvSpPr>
        <p:spPr>
          <a:xfrm>
            <a:off x="336361" y="2476314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3498803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62">
            <a:extLst>
              <a:ext uri="{FF2B5EF4-FFF2-40B4-BE49-F238E27FC236}">
                <a16:creationId xmlns:a16="http://schemas.microsoft.com/office/drawing/2014/main" id="{DA2DA967-D7F5-4812-A187-F122A658AC5A}"/>
              </a:ext>
            </a:extLst>
          </p:cNvPr>
          <p:cNvSpPr/>
          <p:nvPr/>
        </p:nvSpPr>
        <p:spPr bwMode="auto">
          <a:xfrm>
            <a:off x="1752599" y="152408"/>
            <a:ext cx="2283265" cy="402791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Start client</a:t>
            </a:r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5BE92BD4-5BD9-469E-B457-C12699BD92E0}"/>
              </a:ext>
            </a:extLst>
          </p:cNvPr>
          <p:cNvSpPr/>
          <p:nvPr/>
        </p:nvSpPr>
        <p:spPr bwMode="auto">
          <a:xfrm>
            <a:off x="4496158" y="152408"/>
            <a:ext cx="2133242" cy="40279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8D1CE-A1A1-4868-9D04-1CF8EE627A4B}"/>
              </a:ext>
            </a:extLst>
          </p:cNvPr>
          <p:cNvSpPr txBox="1"/>
          <p:nvPr/>
        </p:nvSpPr>
        <p:spPr>
          <a:xfrm>
            <a:off x="4496158" y="1287135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A6D8D91-374B-48E5-9D80-B9CDAF8B4B61}"/>
              </a:ext>
            </a:extLst>
          </p:cNvPr>
          <p:cNvSpPr txBox="1"/>
          <p:nvPr/>
        </p:nvSpPr>
        <p:spPr>
          <a:xfrm>
            <a:off x="3271492" y="1274501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288590352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socket(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domain,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type,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reliable (TCP)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3B026A5-274B-47F2-9AF3-1385843E234D}"/>
              </a:ext>
            </a:extLst>
          </p:cNvPr>
          <p:cNvSpPr txBox="1"/>
          <p:nvPr/>
        </p:nvSpPr>
        <p:spPr>
          <a:xfrm>
            <a:off x="6781800" y="3048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Protocol specific!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F4E0DA-C737-43C1-BF5B-40C19613E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96" y="5326648"/>
            <a:ext cx="6726521" cy="5847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socket(ai-&gt;</a:t>
            </a:r>
            <a:r>
              <a:rPr lang="en-US" sz="1600" dirty="0" err="1">
                <a:latin typeface="Courier New" pitchFamily="49" charset="0"/>
              </a:rPr>
              <a:t>ai_family</a:t>
            </a:r>
            <a:r>
              <a:rPr lang="en-US" sz="1600" dirty="0">
                <a:latin typeface="Courier New" pitchFamily="49" charset="0"/>
              </a:rPr>
              <a:t>, ai-&gt;</a:t>
            </a:r>
            <a:r>
              <a:rPr lang="en-US" sz="1600" dirty="0" err="1">
                <a:latin typeface="Courier New" pitchFamily="49" charset="0"/>
              </a:rPr>
              <a:t>ai_socktype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r>
              <a:rPr lang="en-US" sz="1600" dirty="0">
                <a:latin typeface="Courier New" pitchFamily="49" charset="0"/>
              </a:rPr>
              <a:t>                      ai-&gt;</a:t>
            </a:r>
            <a:r>
              <a:rPr lang="en-US" sz="1600" dirty="0" err="1">
                <a:latin typeface="Courier New" pitchFamily="49" charset="0"/>
              </a:rPr>
              <a:t>ai_protocol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3171BD-8392-452A-A049-203A617CCCCC}"/>
              </a:ext>
            </a:extLst>
          </p:cNvPr>
          <p:cNvSpPr txBox="1"/>
          <p:nvPr/>
        </p:nvSpPr>
        <p:spPr>
          <a:xfrm>
            <a:off x="4961466" y="5930882"/>
            <a:ext cx="3640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Use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getaddrinfo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 and you don’t have to know or care which protocol!</a:t>
            </a:r>
          </a:p>
        </p:txBody>
      </p:sp>
    </p:spTree>
    <p:extLst>
      <p:ext uri="{BB962C8B-B14F-4D97-AF65-F5344CB8AC3E}">
        <p14:creationId xmlns:p14="http://schemas.microsoft.com/office/powerpoint/2010/main" val="66467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8667032-8B5B-4D47-BEBA-68675874C80B}"/>
              </a:ext>
            </a:extLst>
          </p:cNvPr>
          <p:cNvSpPr/>
          <p:nvPr/>
        </p:nvSpPr>
        <p:spPr bwMode="auto">
          <a:xfrm>
            <a:off x="4435475" y="152414"/>
            <a:ext cx="2193925" cy="402791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 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29FDF-FA01-4A00-8E6F-70300793A766}"/>
              </a:ext>
            </a:extLst>
          </p:cNvPr>
          <p:cNvSpPr txBox="1"/>
          <p:nvPr/>
        </p:nvSpPr>
        <p:spPr>
          <a:xfrm>
            <a:off x="4402853" y="1966300"/>
            <a:ext cx="89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3531E52-A675-4E20-87E6-1287B78241B2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020DB4F-39CD-4117-A979-B03818B83DA9}"/>
              </a:ext>
            </a:extLst>
          </p:cNvPr>
          <p:cNvSpPr txBox="1"/>
          <p:nvPr/>
        </p:nvSpPr>
        <p:spPr>
          <a:xfrm>
            <a:off x="3325703" y="126931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0D58F0-1EA6-4CA5-B9F1-88775A92F96D}"/>
              </a:ext>
            </a:extLst>
          </p:cNvPr>
          <p:cNvSpPr txBox="1"/>
          <p:nvPr/>
        </p:nvSpPr>
        <p:spPr>
          <a:xfrm>
            <a:off x="4481317" y="129084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19627797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80AA-BF21-41AB-96CC-5A15E1C1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Stacks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7B08D9-192A-433D-849B-96300F9CD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2667000" cy="639762"/>
          </a:xfrm>
        </p:spPr>
        <p:txBody>
          <a:bodyPr/>
          <a:lstStyle/>
          <a:p>
            <a:pPr algn="ctr"/>
            <a:r>
              <a:rPr lang="en-US" dirty="0"/>
              <a:t>OSI Model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5FF4A31-B0C9-4E6D-80C6-0B24C35388C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3581353"/>
              </p:ext>
            </p:extLst>
          </p:nvPr>
        </p:nvGraphicFramePr>
        <p:xfrm>
          <a:off x="780653" y="2667000"/>
          <a:ext cx="2020094" cy="25958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020094">
                  <a:extLst>
                    <a:ext uri="{9D8B030D-6E8A-4147-A177-3AD203B41FA5}">
                      <a16:colId xmlns:a16="http://schemas.microsoft.com/office/drawing/2014/main" val="828558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342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 anchor="ctr">
                    <a:pattFill prst="ltDnDiag">
                      <a:fgClr>
                        <a:srgbClr val="FF00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47449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 anchor="ctr">
                    <a:pattFill prst="ltDnDiag">
                      <a:fgClr>
                        <a:srgbClr val="FF00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05153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 anchor="ctr"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0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 anchor="ctr">
                    <a:solidFill>
                      <a:srgbClr val="F6F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778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Link</a:t>
                      </a: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524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528790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59B3BAB-359B-496E-B9FB-0EFB13EA3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6113" y="1535113"/>
            <a:ext cx="4041775" cy="639762"/>
          </a:xfrm>
        </p:spPr>
        <p:txBody>
          <a:bodyPr/>
          <a:lstStyle/>
          <a:p>
            <a:pPr algn="ctr"/>
            <a:r>
              <a:rPr lang="en-US" dirty="0"/>
              <a:t>Internet Model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6BF7E0EB-0940-4DCD-B883-6D111459F7AB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87332289"/>
              </p:ext>
            </p:extLst>
          </p:nvPr>
        </p:nvGraphicFramePr>
        <p:xfrm>
          <a:off x="3943746" y="2667000"/>
          <a:ext cx="4895453" cy="212344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37854">
                  <a:extLst>
                    <a:ext uri="{9D8B030D-6E8A-4147-A177-3AD203B41FA5}">
                      <a16:colId xmlns:a16="http://schemas.microsoft.com/office/drawing/2014/main" val="320207166"/>
                    </a:ext>
                  </a:extLst>
                </a:gridCol>
                <a:gridCol w="720327">
                  <a:extLst>
                    <a:ext uri="{9D8B030D-6E8A-4147-A177-3AD203B41FA5}">
                      <a16:colId xmlns:a16="http://schemas.microsoft.com/office/drawing/2014/main" val="3083256176"/>
                    </a:ext>
                  </a:extLst>
                </a:gridCol>
                <a:gridCol w="498873">
                  <a:extLst>
                    <a:ext uri="{9D8B030D-6E8A-4147-A177-3AD203B41FA5}">
                      <a16:colId xmlns:a16="http://schemas.microsoft.com/office/drawing/2014/main" val="1750404983"/>
                    </a:ext>
                  </a:extLst>
                </a:gridCol>
                <a:gridCol w="480217">
                  <a:extLst>
                    <a:ext uri="{9D8B030D-6E8A-4147-A177-3AD203B41FA5}">
                      <a16:colId xmlns:a16="http://schemas.microsoft.com/office/drawing/2014/main" val="3921692306"/>
                    </a:ext>
                  </a:extLst>
                </a:gridCol>
                <a:gridCol w="738982">
                  <a:extLst>
                    <a:ext uri="{9D8B030D-6E8A-4147-A177-3AD203B41FA5}">
                      <a16:colId xmlns:a16="http://schemas.microsoft.com/office/drawing/2014/main" val="2261439961"/>
                    </a:ext>
                  </a:extLst>
                </a:gridCol>
                <a:gridCol w="240109">
                  <a:extLst>
                    <a:ext uri="{9D8B030D-6E8A-4147-A177-3AD203B41FA5}">
                      <a16:colId xmlns:a16="http://schemas.microsoft.com/office/drawing/2014/main" val="161892210"/>
                    </a:ext>
                  </a:extLst>
                </a:gridCol>
                <a:gridCol w="979091">
                  <a:extLst>
                    <a:ext uri="{9D8B030D-6E8A-4147-A177-3AD203B41FA5}">
                      <a16:colId xmlns:a16="http://schemas.microsoft.com/office/drawing/2014/main" val="3077886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HTTP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SMTP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SSH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F1C7C7"/>
                        </a:gs>
                        <a:gs pos="100000">
                          <a:srgbClr val="E8E8F6"/>
                        </a:gs>
                      </a:gsLst>
                      <a:lin ang="16200000" scaled="1"/>
                      <a:tileRect/>
                    </a:gra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885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Security</a:t>
                      </a:r>
                    </a:p>
                  </a:txBody>
                  <a:tcPr anchor="ctr">
                    <a:solidFill>
                      <a:srgbClr val="F1C7C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TLS</a:t>
                      </a:r>
                    </a:p>
                  </a:txBody>
                  <a:tcPr anchor="ctr"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89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 anchor="ctr">
                    <a:solidFill>
                      <a:srgbClr val="D5F1D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TCP</a:t>
                      </a:r>
                    </a:p>
                  </a:txBody>
                  <a:tcPr anchor="ctr">
                    <a:solidFill>
                      <a:srgbClr val="D5F1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QUIC</a:t>
                      </a:r>
                    </a:p>
                  </a:txBody>
                  <a:tcPr anchor="ctr">
                    <a:solidFill>
                      <a:srgbClr val="D5F1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UDP</a:t>
                      </a:r>
                    </a:p>
                  </a:txBody>
                  <a:tcPr anchor="ctr">
                    <a:solidFill>
                      <a:srgbClr val="D5F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395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</a:t>
                      </a:r>
                    </a:p>
                  </a:txBody>
                  <a:tcPr anchor="ctr">
                    <a:solidFill>
                      <a:srgbClr val="F6F5B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IP</a:t>
                      </a:r>
                    </a:p>
                  </a:txBody>
                  <a:tcPr anchor="ctr">
                    <a:solidFill>
                      <a:srgbClr val="F6F5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F6F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72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 Link</a:t>
                      </a: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Ethernet</a:t>
                      </a: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 err="1"/>
                        <a:t>WiFi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WiFi</a:t>
                      </a:r>
                      <a:endParaRPr lang="en-US" dirty="0"/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SDH</a:t>
                      </a: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SDH</a:t>
                      </a: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36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308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771525"/>
          </a:xfrm>
        </p:spPr>
        <p:txBody>
          <a:bodyPr/>
          <a:lstStyle/>
          <a:p>
            <a:r>
              <a:rPr lang="en-US" dirty="0"/>
              <a:t>A 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the kernel to associate the server’s socket address with a socket descriptor: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</a:rPr>
              <a:t>      </a:t>
            </a:r>
            <a:r>
              <a:rPr lang="en-US" sz="2000" dirty="0">
                <a:latin typeface="+mn-lt"/>
                <a:cs typeface="Calibri" panose="020F0502020204030204" pitchFamily="34" charset="0"/>
              </a:rPr>
              <a:t>Our convention:</a:t>
            </a:r>
            <a:r>
              <a:rPr lang="en-US" dirty="0">
                <a:latin typeface="+mn-lt"/>
              </a:rPr>
              <a:t> </a:t>
            </a:r>
            <a:r>
              <a:rPr lang="en-US" sz="1600" dirty="0">
                <a:latin typeface="Courier New" pitchFamily="49" charset="0"/>
              </a:rPr>
              <a:t>typedef struct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SA;</a:t>
            </a:r>
            <a:endParaRPr lang="en-US" dirty="0"/>
          </a:p>
          <a:p>
            <a:r>
              <a:rPr lang="en-US" dirty="0"/>
              <a:t>Process can read bytes that arrive on the connection whose endpoint is 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by reading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endParaRPr lang="en-US" dirty="0"/>
          </a:p>
          <a:p>
            <a:r>
              <a:rPr lang="en-US" dirty="0"/>
              <a:t>Similarly, writes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/>
          </a:p>
          <a:p>
            <a:r>
              <a:rPr lang="en-US" dirty="0">
                <a:latin typeface="+mn-lt"/>
                <a:cs typeface="Courier New"/>
              </a:rPr>
              <a:t>Best practice is to use 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48972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19709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1B7502-79D7-473E-B60E-F03C706E6664}"/>
              </a:ext>
            </a:extLst>
          </p:cNvPr>
          <p:cNvSpPr txBox="1"/>
          <p:nvPr/>
        </p:nvSpPr>
        <p:spPr>
          <a:xfrm>
            <a:off x="4460147" y="129821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DE22D8-D0F5-4C7A-A275-9E7DC29C114E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EC9257-6CC8-4F3E-AC34-4A1EEF2AAC69}"/>
              </a:ext>
            </a:extLst>
          </p:cNvPr>
          <p:cNvSpPr txBox="1"/>
          <p:nvPr/>
        </p:nvSpPr>
        <p:spPr>
          <a:xfrm>
            <a:off x="3998367" y="2639652"/>
            <a:ext cx="1546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&lt;-&gt; SA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3B6828D-518C-4A69-B891-1C673125AB3F}"/>
              </a:ext>
            </a:extLst>
          </p:cNvPr>
          <p:cNvSpPr txBox="1"/>
          <p:nvPr/>
        </p:nvSpPr>
        <p:spPr>
          <a:xfrm>
            <a:off x="3253362" y="1291127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9E760A8-A3B3-4E14-969C-811AB2330F73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19135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 (128-ish by default)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905000" y="3200725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listen(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3113117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7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B9A24AF-089D-40D3-879F-BA334380BCBA}"/>
              </a:ext>
            </a:extLst>
          </p:cNvPr>
          <p:cNvSpPr txBox="1"/>
          <p:nvPr/>
        </p:nvSpPr>
        <p:spPr>
          <a:xfrm>
            <a:off x="3159894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69183C-E367-420F-B022-6CF7DF735CB1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8798754-7918-4205-8102-650AE86D983E}"/>
              </a:ext>
            </a:extLst>
          </p:cNvPr>
          <p:cNvSpPr txBox="1"/>
          <p:nvPr/>
        </p:nvSpPr>
        <p:spPr>
          <a:xfrm>
            <a:off x="4435475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1114D17-B209-4772-94B1-A64BF5A69909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501BA6D-FB28-4AA5-B7C5-5CD1C8E2488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4828761-455A-402B-905C-C00320E7B7FE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20973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connfd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that can be used to communicate with the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66604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accept(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275871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7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3198747" y="1270858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4435475" y="1292810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2080892418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061325" cy="771525"/>
          </a:xfrm>
        </p:spPr>
        <p:txBody>
          <a:bodyPr/>
          <a:lstStyle/>
          <a:p>
            <a:r>
              <a:rPr lang="en-US" dirty="0"/>
              <a:t>A client establishes a connection with a server by calling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b="1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r>
              <a:rPr lang="en-US" dirty="0">
                <a:latin typeface="+mn-lt"/>
                <a:cs typeface="Courier New"/>
              </a:rPr>
              <a:t>Best practice is to use 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connect(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036286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connect/accept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3145359" y="123883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3145360" y="3107323"/>
            <a:ext cx="117211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3132660" y="4937711"/>
            <a:ext cx="117211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 and 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246567" y="5817186"/>
            <a:ext cx="92525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connfd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</a:t>
            </a:r>
            <a:r>
              <a:rPr lang="en-US" u="sng" dirty="0"/>
              <a:t>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</a:t>
            </a:r>
            <a:r>
              <a:rPr lang="en-US" u="sng" dirty="0"/>
              <a:t>connection</a:t>
            </a:r>
            <a:r>
              <a:rPr lang="en-US" dirty="0"/>
              <a:t>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7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B8C37F7-3721-4CC0-9720-EDE45DAFC591}"/>
              </a:ext>
            </a:extLst>
          </p:cNvPr>
          <p:cNvSpPr txBox="1"/>
          <p:nvPr/>
        </p:nvSpPr>
        <p:spPr>
          <a:xfrm>
            <a:off x="6052653" y="3970303"/>
            <a:ext cx="1958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connected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connfd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AC974AF-B15D-46DA-9D4A-9632368BD0E9}"/>
              </a:ext>
            </a:extLst>
          </p:cNvPr>
          <p:cNvSpPr txBox="1"/>
          <p:nvPr/>
        </p:nvSpPr>
        <p:spPr>
          <a:xfrm>
            <a:off x="2770111" y="3970303"/>
            <a:ext cx="2663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connected (to SA)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3266503" y="1296384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4485141" y="1302276"/>
            <a:ext cx="794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210184552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4052-C43C-4E67-B265-1A6578CB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Onion sites aka “the dark web”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8EB0B0C-AA1A-4E13-8E2F-0AFC6B2CC7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4850" y="2209800"/>
            <a:ext cx="7372350" cy="329565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5C04CB9-7F01-42E7-8D2E-C052F0883036}"/>
              </a:ext>
            </a:extLst>
          </p:cNvPr>
          <p:cNvSpPr txBox="1"/>
          <p:nvPr/>
        </p:nvSpPr>
        <p:spPr>
          <a:xfrm>
            <a:off x="3276600" y="5620434"/>
            <a:ext cx="554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This isn’t the dark web.</a:t>
            </a:r>
          </a:p>
          <a:p>
            <a:r>
              <a:rPr lang="en-US" sz="1800" dirty="0">
                <a:latin typeface="Calibri" pitchFamily="34" charset="0"/>
              </a:rPr>
              <a:t>This is just using Tor to protect regular use of the ‘net.</a:t>
            </a:r>
          </a:p>
        </p:txBody>
      </p:sp>
    </p:spTree>
    <p:extLst>
      <p:ext uri="{BB962C8B-B14F-4D97-AF65-F5344CB8AC3E}">
        <p14:creationId xmlns:p14="http://schemas.microsoft.com/office/powerpoint/2010/main" val="2511233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9773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numeric 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/>
              <a:t>Establish a connection with a 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492EAA-5181-4872-9ACE-60F78C0CBF06}"/>
              </a:ext>
            </a:extLst>
          </p:cNvPr>
          <p:cNvSpPr/>
          <p:nvPr/>
        </p:nvSpPr>
        <p:spPr>
          <a:xfrm>
            <a:off x="304801" y="52578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AI_ADDRCONFIG</a:t>
            </a:r>
            <a:r>
              <a:rPr lang="en-US" dirty="0">
                <a:solidFill>
                  <a:srgbClr val="000000"/>
                </a:solidFill>
                <a:latin typeface="+mn-lt"/>
                <a:cs typeface="Courier New"/>
              </a:rPr>
              <a:t> means “use whichever of IPv4 and IPv6 works on this computer”.</a:t>
            </a:r>
            <a:r>
              <a:rPr lang="en-US" dirty="0">
                <a:latin typeface="+mn-lt"/>
              </a:rPr>
              <a:t>  Good practice for clients, not for servers.</a:t>
            </a:r>
          </a:p>
        </p:txBody>
      </p:sp>
    </p:spTree>
    <p:extLst>
      <p:ext uri="{BB962C8B-B14F-4D97-AF65-F5344CB8AC3E}">
        <p14:creationId xmlns:p14="http://schemas.microsoft.com/office/powerpoint/2010/main" val="42175202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5678"/>
            <a:ext cx="8839200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9"/>
            <a:ext cx="8442325" cy="114411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calling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for </a:t>
            </a:r>
            <a:r>
              <a:rPr lang="en-US" i="1" dirty="0"/>
              <a:t>all</a:t>
            </a:r>
            <a:r>
              <a:rPr lang="en-US" dirty="0"/>
              <a:t> addresses, then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dirty="0"/>
              <a:t> to accept connections on any of them (beyond our scope)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85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(</a:t>
            </a:r>
            <a:r>
              <a:rPr lang="en-US" dirty="0" err="1">
                <a:latin typeface="+mn-lt"/>
                <a:cs typeface="Courier New"/>
              </a:rPr>
              <a:t>cont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524000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2789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7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4647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8915400" cy="762000"/>
          </a:xfrm>
        </p:spPr>
        <p:txBody>
          <a:bodyPr/>
          <a:lstStyle/>
          <a:p>
            <a:r>
              <a:rPr lang="en-US" dirty="0"/>
              <a:t>Sockets </a:t>
            </a:r>
            <a:r>
              <a:rPr lang="en-US" dirty="0">
                <a:latin typeface="+mn-lt"/>
              </a:rPr>
              <a:t>Helper</a:t>
            </a:r>
            <a:r>
              <a:rPr lang="en-US" dirty="0">
                <a:latin typeface="+mn-lt"/>
                <a:cs typeface="Courier New"/>
              </a:rPr>
              <a:t>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2362200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connect.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…on any IP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port no.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8319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Create a listening descriptor that can be used to accept connection requests from clients.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7D20BF-0508-4F38-B845-1DF82FF3B627}"/>
              </a:ext>
            </a:extLst>
          </p:cNvPr>
          <p:cNvSpPr txBox="1"/>
          <p:nvPr/>
        </p:nvSpPr>
        <p:spPr>
          <a:xfrm>
            <a:off x="232267" y="5866751"/>
            <a:ext cx="8679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AI_PASSIVE </a:t>
            </a:r>
            <a:r>
              <a:rPr lang="en-US" sz="1800" dirty="0">
                <a:latin typeface="Calibri" pitchFamily="34" charset="0"/>
              </a:rPr>
              <a:t>means “I plan to listen on this socket.”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AI_ADDRCONFIG </a:t>
            </a:r>
            <a:r>
              <a:rPr lang="en-US" sz="1800" dirty="0">
                <a:latin typeface="Calibri" pitchFamily="34" charset="0"/>
              </a:rPr>
              <a:t>normally not used for servers, but we use it for convenience</a:t>
            </a:r>
          </a:p>
        </p:txBody>
      </p:sp>
    </p:spTree>
    <p:extLst>
      <p:ext uri="{BB962C8B-B14F-4D97-AF65-F5344CB8AC3E}">
        <p14:creationId xmlns:p14="http://schemas.microsoft.com/office/powerpoint/2010/main" val="38564392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Setsockopt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670811-33A1-4D2E-A88F-038B8DF4FA4D}"/>
              </a:ext>
            </a:extLst>
          </p:cNvPr>
          <p:cNvSpPr txBox="1"/>
          <p:nvPr/>
        </p:nvSpPr>
        <p:spPr>
          <a:xfrm>
            <a:off x="357018" y="5791200"/>
            <a:ext cx="7796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production server would not break out of the loop on the first success.</a:t>
            </a:r>
          </a:p>
          <a:p>
            <a:r>
              <a:rPr lang="en-US" sz="1800" dirty="0">
                <a:latin typeface="Calibri" pitchFamily="34" charset="0"/>
              </a:rPr>
              <a:t>We do that for simplicity only.</a:t>
            </a:r>
          </a:p>
        </p:txBody>
      </p:sp>
    </p:spTree>
    <p:extLst>
      <p:ext uri="{BB962C8B-B14F-4D97-AF65-F5344CB8AC3E}">
        <p14:creationId xmlns:p14="http://schemas.microsoft.com/office/powerpoint/2010/main" val="8131797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conn. 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7319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9153" y="5684972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Key point: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are both independent of any particular version of IP.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524750" cy="573087"/>
          </a:xfrm>
        </p:spPr>
        <p:txBody>
          <a:bodyPr/>
          <a:lstStyle/>
          <a:p>
            <a:r>
              <a:rPr lang="en-US"/>
              <a:t>Testing Servers Using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8575" y="436967"/>
            <a:ext cx="8588375" cy="573088"/>
          </a:xfrm>
        </p:spPr>
        <p:txBody>
          <a:bodyPr/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475882" y="1219200"/>
            <a:ext cx="6991718" cy="4770537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echoserveri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(MAKOSHARK.ICS.CS.CMU.EDU, 50280)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11 bytes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8 bytes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^]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telnet&gt; quit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4052-C43C-4E67-B265-1A6578CB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Onion sites aka “the dark web”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658ACB8-804A-4073-A025-B56E59CB70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2" y="2200275"/>
            <a:ext cx="7372350" cy="329565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1B1D76-1087-4959-BCA1-2CEE7DE8E392}"/>
              </a:ext>
            </a:extLst>
          </p:cNvPr>
          <p:cNvSpPr txBox="1"/>
          <p:nvPr/>
        </p:nvSpPr>
        <p:spPr>
          <a:xfrm>
            <a:off x="6400800" y="3733800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The “dark web” consists of web sites and other services that are accessible </a:t>
            </a:r>
            <a:r>
              <a:rPr lang="en-US" sz="1800" i="1" dirty="0">
                <a:latin typeface="Calibri" pitchFamily="34" charset="0"/>
              </a:rPr>
              <a:t>only</a:t>
            </a:r>
            <a:r>
              <a:rPr lang="en-US" sz="1800" dirty="0">
                <a:latin typeface="Calibri" pitchFamily="34" charset="0"/>
              </a:rPr>
              <a:t> when using Tor and similar protocols.</a:t>
            </a:r>
          </a:p>
        </p:txBody>
      </p:sp>
    </p:spTree>
    <p:extLst>
      <p:ext uri="{BB962C8B-B14F-4D97-AF65-F5344CB8AC3E}">
        <p14:creationId xmlns:p14="http://schemas.microsoft.com/office/powerpoint/2010/main" val="34912849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5AB49D-E51D-495D-8A91-37234D2BD24B}"/>
              </a:ext>
            </a:extLst>
          </p:cNvPr>
          <p:cNvSpPr txBox="1"/>
          <p:nvPr/>
        </p:nvSpPr>
        <p:spPr>
          <a:xfrm>
            <a:off x="914400" y="28194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5 Minutes for Activity 5</a:t>
            </a:r>
          </a:p>
          <a:p>
            <a:r>
              <a:rPr lang="en-US" sz="1400" b="0" dirty="0">
                <a:latin typeface="Calibri" pitchFamily="34" charset="0"/>
                <a:hlinkClick r:id="rId2"/>
              </a:rPr>
              <a:t>https://www.cs.cmu.edu/afs/cs/academic/class/15213-m22/www/activities/netprog1.pdf</a:t>
            </a:r>
            <a:r>
              <a:rPr lang="en-US" sz="1400" b="0" dirty="0"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21493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253E-116A-47FA-8310-4BDA5562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C24B-4E35-4E10-A130-58C74C46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Questions from yesterday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Material we didn’t get to yesterday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Transmitting data using sockets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Socket addresses</a:t>
            </a:r>
          </a:p>
          <a:p>
            <a:pPr lvl="1"/>
            <a:r>
              <a:rPr lang="en-US" b="1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Setting up connections</a:t>
            </a:r>
          </a:p>
          <a:p>
            <a:r>
              <a:rPr lang="en-US" dirty="0"/>
              <a:t>Application protocol example: HTTP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0754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373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Server Basics</a:t>
            </a:r>
          </a:p>
        </p:txBody>
      </p:sp>
      <p:sp>
        <p:nvSpPr>
          <p:cNvPr id="758787" name="Oval 3"/>
          <p:cNvSpPr>
            <a:spLocks noChangeArrowheads="1"/>
          </p:cNvSpPr>
          <p:nvPr/>
        </p:nvSpPr>
        <p:spPr bwMode="auto">
          <a:xfrm>
            <a:off x="7546975" y="1676400"/>
            <a:ext cx="1368425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Web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58788" name="Line 4"/>
          <p:cNvSpPr>
            <a:spLocks noChangeShapeType="1"/>
          </p:cNvSpPr>
          <p:nvPr/>
        </p:nvSpPr>
        <p:spPr bwMode="auto">
          <a:xfrm>
            <a:off x="5859463" y="1976438"/>
            <a:ext cx="1749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5781675" y="1594132"/>
            <a:ext cx="161156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request</a:t>
            </a:r>
          </a:p>
        </p:txBody>
      </p:sp>
      <p:sp>
        <p:nvSpPr>
          <p:cNvPr id="758790" name="Line 6"/>
          <p:cNvSpPr>
            <a:spLocks noChangeShapeType="1"/>
          </p:cNvSpPr>
          <p:nvPr/>
        </p:nvSpPr>
        <p:spPr bwMode="auto">
          <a:xfrm>
            <a:off x="6011863" y="25844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91" name="Text Box 7"/>
          <p:cNvSpPr txBox="1">
            <a:spLocks noChangeArrowheads="1"/>
          </p:cNvSpPr>
          <p:nvPr/>
        </p:nvSpPr>
        <p:spPr bwMode="auto">
          <a:xfrm>
            <a:off x="5789613" y="2708964"/>
            <a:ext cx="174917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response</a:t>
            </a:r>
          </a:p>
          <a:p>
            <a:pPr defTabSz="912813"/>
            <a:r>
              <a:rPr lang="en-US" sz="1800" dirty="0">
                <a:latin typeface="+mn-lt"/>
              </a:rPr>
              <a:t>(content)</a:t>
            </a:r>
          </a:p>
        </p:txBody>
      </p:sp>
      <p:sp>
        <p:nvSpPr>
          <p:cNvPr id="758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2" y="1598613"/>
            <a:ext cx="4186238" cy="4687887"/>
          </a:xfrm>
          <a:noFill/>
          <a:ln/>
        </p:spPr>
        <p:txBody>
          <a:bodyPr lIns="90343" tIns="44379" rIns="90343" bIns="44379"/>
          <a:lstStyle/>
          <a:p>
            <a:r>
              <a:rPr lang="en-US" sz="2000" dirty="0"/>
              <a:t>Clients and servers communicate using  the </a:t>
            </a:r>
            <a:r>
              <a:rPr lang="en-US" sz="2000" dirty="0" err="1"/>
              <a:t>HyperText</a:t>
            </a:r>
            <a:r>
              <a:rPr lang="en-US" sz="2000" dirty="0"/>
              <a:t> Transfer Protocol (HTTP)</a:t>
            </a:r>
          </a:p>
          <a:p>
            <a:pPr lvl="1"/>
            <a:r>
              <a:rPr lang="en-US" sz="1800" dirty="0"/>
              <a:t>Client and server establish TCP connection</a:t>
            </a:r>
          </a:p>
          <a:p>
            <a:pPr lvl="1"/>
            <a:r>
              <a:rPr lang="en-US" sz="1800" dirty="0"/>
              <a:t>Client requests content</a:t>
            </a:r>
          </a:p>
          <a:p>
            <a:pPr lvl="1"/>
            <a:r>
              <a:rPr lang="en-US" sz="1800" dirty="0"/>
              <a:t>Server responds with requested content</a:t>
            </a:r>
          </a:p>
          <a:p>
            <a:pPr lvl="1"/>
            <a:r>
              <a:rPr lang="en-US" sz="1800" dirty="0"/>
              <a:t>Client and server close connection (eventually)</a:t>
            </a:r>
          </a:p>
          <a:p>
            <a:r>
              <a:rPr lang="en-US" sz="2000" dirty="0"/>
              <a:t>Current version is HTTP/2.0</a:t>
            </a:r>
            <a:br>
              <a:rPr lang="en-US" sz="2000" dirty="0"/>
            </a:br>
            <a:r>
              <a:rPr lang="en-US" sz="2000" dirty="0"/>
              <a:t>but HTTP/1.1 widely used still</a:t>
            </a:r>
          </a:p>
          <a:p>
            <a:pPr lvl="1"/>
            <a:r>
              <a:rPr lang="en-US" sz="1800" dirty="0"/>
              <a:t>RFC 2616, June, 1999. </a:t>
            </a:r>
          </a:p>
        </p:txBody>
      </p:sp>
      <p:sp>
        <p:nvSpPr>
          <p:cNvPr id="758793" name="Oval 9"/>
          <p:cNvSpPr>
            <a:spLocks noChangeArrowheads="1"/>
          </p:cNvSpPr>
          <p:nvPr/>
        </p:nvSpPr>
        <p:spPr bwMode="auto">
          <a:xfrm>
            <a:off x="4641850" y="1676400"/>
            <a:ext cx="1370013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Web</a:t>
            </a:r>
          </a:p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(browser) </a:t>
            </a:r>
          </a:p>
        </p:txBody>
      </p:sp>
      <p:sp>
        <p:nvSpPr>
          <p:cNvPr id="763908" name="Text Box 1028"/>
          <p:cNvSpPr txBox="1">
            <a:spLocks noChangeArrowheads="1"/>
          </p:cNvSpPr>
          <p:nvPr/>
        </p:nvSpPr>
        <p:spPr bwMode="auto">
          <a:xfrm>
            <a:off x="303213" y="5949950"/>
            <a:ext cx="757130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http://www.w3.org/Protocols/rfc2616/rfc2616.html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572000" y="4953000"/>
            <a:ext cx="1828800" cy="609600"/>
          </a:xfrm>
          <a:prstGeom prst="rect">
            <a:avLst/>
          </a:prstGeom>
          <a:solidFill>
            <a:srgbClr val="D5F1CF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IP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343400"/>
            <a:ext cx="1828800" cy="609600"/>
          </a:xfrm>
          <a:prstGeom prst="rect">
            <a:avLst/>
          </a:prstGeom>
          <a:solidFill>
            <a:srgbClr val="F6F5BD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TCP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3733800"/>
            <a:ext cx="18288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HTTP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0800" y="5149334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Datagrams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4507468"/>
            <a:ext cx="96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Streams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3865602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Web content</a:t>
            </a:r>
          </a:p>
        </p:txBody>
      </p:sp>
    </p:spTree>
    <p:extLst>
      <p:ext uri="{BB962C8B-B14F-4D97-AF65-F5344CB8AC3E}">
        <p14:creationId xmlns:p14="http://schemas.microsoft.com/office/powerpoint/2010/main" val="26290389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646738" cy="573087"/>
          </a:xfrm>
        </p:spPr>
        <p:txBody>
          <a:bodyPr/>
          <a:lstStyle/>
          <a:p>
            <a:r>
              <a:rPr lang="en-US"/>
              <a:t>Web Content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pPr>
              <a:tabLst>
                <a:tab pos="4403725" algn="l"/>
              </a:tabLst>
            </a:pPr>
            <a:r>
              <a:rPr lang="en-US" dirty="0"/>
              <a:t>Web servers return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 to clients</a:t>
            </a:r>
          </a:p>
          <a:p>
            <a:pPr lvl="1">
              <a:tabLst>
                <a:tab pos="4403725" algn="l"/>
              </a:tabLst>
            </a:pPr>
            <a:r>
              <a:rPr lang="en-US" i="1" dirty="0"/>
              <a:t>content: </a:t>
            </a:r>
            <a:r>
              <a:rPr lang="en-US" dirty="0"/>
              <a:t>a sequence of bytes with an associated MIME (Multipurpose Internet Mail Extensions) type</a:t>
            </a:r>
          </a:p>
          <a:p>
            <a:pPr>
              <a:tabLst>
                <a:tab pos="4403725" algn="l"/>
              </a:tabLst>
            </a:pPr>
            <a:endParaRPr lang="en-US" dirty="0"/>
          </a:p>
          <a:p>
            <a:pPr>
              <a:tabLst>
                <a:tab pos="4403725" algn="l"/>
              </a:tabLst>
            </a:pPr>
            <a:r>
              <a:rPr lang="en-US" dirty="0"/>
              <a:t>Example MIME types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text/html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/>
              <a:t>HTML</a:t>
            </a:r>
            <a:r>
              <a:rPr lang="en-US" dirty="0"/>
              <a:t> document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text/plain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Unformatted text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image/gif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Binary image encoded in GIF format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/>
                <a:cs typeface="Courier New"/>
              </a:rPr>
              <a:t>image/</a:t>
            </a:r>
            <a:r>
              <a:rPr lang="en-US" b="1" dirty="0" err="1">
                <a:latin typeface="Courier New"/>
                <a:cs typeface="Courier New"/>
              </a:rPr>
              <a:t>png</a:t>
            </a:r>
            <a:r>
              <a:rPr lang="en-US" dirty="0"/>
              <a:t>	Binary image encoded in PNG format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image/jpeg</a:t>
            </a:r>
            <a:r>
              <a:rPr lang="en-US" dirty="0"/>
              <a:t>	Binary image encoded in JPEG format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5832939"/>
            <a:ext cx="8634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+mn-lt"/>
                <a:cs typeface="Courier New"/>
              </a:rPr>
              <a:t>You can find the complete list of MIME types at:</a:t>
            </a:r>
          </a:p>
          <a:p>
            <a:r>
              <a:rPr lang="en-US" sz="1800" dirty="0">
                <a:latin typeface="Courier New"/>
                <a:cs typeface="Courier New"/>
              </a:rPr>
              <a:t>http://</a:t>
            </a:r>
            <a:r>
              <a:rPr lang="en-US" sz="1800" dirty="0" err="1">
                <a:latin typeface="Courier New"/>
                <a:cs typeface="Courier New"/>
              </a:rPr>
              <a:t>www.iana.org</a:t>
            </a:r>
            <a:r>
              <a:rPr lang="en-US" sz="1800" dirty="0">
                <a:latin typeface="Courier New"/>
                <a:cs typeface="Courier New"/>
              </a:rPr>
              <a:t>/assignments/media-types/media-</a:t>
            </a:r>
            <a:r>
              <a:rPr lang="en-US" sz="1800" dirty="0" err="1">
                <a:latin typeface="Courier New"/>
                <a:cs typeface="Courier New"/>
              </a:rPr>
              <a:t>types.xhtml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80424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077200" cy="573087"/>
          </a:xfrm>
        </p:spPr>
        <p:txBody>
          <a:bodyPr lIns="91294" tIns="45647" rIns="91294" bIns="45647" anchor="t"/>
          <a:lstStyle/>
          <a:p>
            <a:r>
              <a:rPr lang="en-US"/>
              <a:t>Static and Dynamic Content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337" y="1362075"/>
            <a:ext cx="8823325" cy="4972050"/>
          </a:xfrm>
        </p:spPr>
        <p:txBody>
          <a:bodyPr lIns="91294" tIns="45647" rIns="91294" bIns="45647"/>
          <a:lstStyle/>
          <a:p>
            <a:r>
              <a:rPr lang="en-US" dirty="0"/>
              <a:t>The content returned in HTTP responses can be either </a:t>
            </a:r>
            <a:r>
              <a:rPr lang="en-US" i="1" dirty="0">
                <a:solidFill>
                  <a:srgbClr val="FF0000"/>
                </a:solidFill>
              </a:rPr>
              <a:t>static</a:t>
            </a:r>
            <a:r>
              <a:rPr lang="en-US" dirty="0"/>
              <a:t> or </a:t>
            </a:r>
            <a:r>
              <a:rPr lang="en-US" i="1" dirty="0">
                <a:solidFill>
                  <a:srgbClr val="FF0000"/>
                </a:solidFill>
              </a:rPr>
              <a:t>dynamic</a:t>
            </a:r>
            <a:endParaRPr lang="en-US" dirty="0"/>
          </a:p>
          <a:p>
            <a:pPr lvl="1"/>
            <a:r>
              <a:rPr lang="en-US" i="1" dirty="0"/>
              <a:t>Static content</a:t>
            </a:r>
            <a:r>
              <a:rPr lang="en-US" dirty="0"/>
              <a:t>: content stored in files and retrieved in response to an HTTP request</a:t>
            </a:r>
          </a:p>
          <a:p>
            <a:pPr lvl="2"/>
            <a:r>
              <a:rPr lang="en-US" dirty="0"/>
              <a:t>Examples: HTML files, images, audio clips, </a:t>
            </a:r>
            <a:r>
              <a:rPr lang="en-US" dirty="0" err="1"/>
              <a:t>Javascript</a:t>
            </a:r>
            <a:r>
              <a:rPr lang="en-US" dirty="0"/>
              <a:t> programs</a:t>
            </a:r>
          </a:p>
          <a:p>
            <a:pPr lvl="2"/>
            <a:r>
              <a:rPr lang="en-US" dirty="0"/>
              <a:t>Request identifies which content file</a:t>
            </a:r>
          </a:p>
          <a:p>
            <a:pPr lvl="1"/>
            <a:r>
              <a:rPr lang="en-US" i="1" dirty="0"/>
              <a:t>Dynamic content</a:t>
            </a:r>
            <a:r>
              <a:rPr lang="en-US" dirty="0"/>
              <a:t>: content produced on-the-fly in response to an HTTP request</a:t>
            </a:r>
          </a:p>
          <a:p>
            <a:pPr lvl="2"/>
            <a:r>
              <a:rPr lang="en-US" dirty="0"/>
              <a:t>Example: content produced by a program executed by the server on behalf of the client</a:t>
            </a:r>
          </a:p>
          <a:p>
            <a:pPr lvl="2"/>
            <a:r>
              <a:rPr lang="en-US" dirty="0"/>
              <a:t>Request identifies file containing executable code</a:t>
            </a:r>
          </a:p>
          <a:p>
            <a:r>
              <a:rPr lang="en-US" i="1" dirty="0"/>
              <a:t>Web content associated with a file that is managed by the server</a:t>
            </a:r>
          </a:p>
        </p:txBody>
      </p:sp>
    </p:spTree>
    <p:extLst>
      <p:ext uri="{BB962C8B-B14F-4D97-AF65-F5344CB8AC3E}">
        <p14:creationId xmlns:p14="http://schemas.microsoft.com/office/powerpoint/2010/main" val="37636586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r>
              <a:rPr lang="en-US" dirty="0"/>
              <a:t>URLs and how clients and servers use them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08612"/>
          </a:xfrm>
        </p:spPr>
        <p:txBody>
          <a:bodyPr/>
          <a:lstStyle/>
          <a:p>
            <a:r>
              <a:rPr lang="en-US" dirty="0"/>
              <a:t>Unique name for a file: URL (Universal Resource Locator)</a:t>
            </a:r>
          </a:p>
          <a:p>
            <a:r>
              <a:rPr lang="en-US" dirty="0"/>
              <a:t>Example URL: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http://www.cmu.edu:80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</a:p>
          <a:p>
            <a:r>
              <a:rPr lang="en-US" dirty="0"/>
              <a:t>Clients use </a:t>
            </a:r>
            <a:r>
              <a:rPr lang="en-US" i="1" dirty="0">
                <a:solidFill>
                  <a:srgbClr val="000000"/>
                </a:solidFill>
              </a:rPr>
              <a:t>prefix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http://www.cmu.edu:80</a:t>
            </a:r>
            <a:r>
              <a:rPr lang="en-US" dirty="0"/>
              <a:t>) to infer:</a:t>
            </a:r>
          </a:p>
          <a:p>
            <a:pPr lvl="1"/>
            <a:r>
              <a:rPr lang="en-US" dirty="0"/>
              <a:t>What kind (protocol) of server to contact (HTTP)</a:t>
            </a:r>
          </a:p>
          <a:p>
            <a:pPr lvl="1"/>
            <a:r>
              <a:rPr lang="en-US" dirty="0"/>
              <a:t>Where the server is (</a:t>
            </a:r>
            <a:r>
              <a:rPr lang="en-US" b="1" dirty="0">
                <a:latin typeface="Courier New" pitchFamily="49" charset="0"/>
              </a:rPr>
              <a:t>www.cmu.edu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port it is listening on (80)</a:t>
            </a:r>
          </a:p>
          <a:p>
            <a:r>
              <a:rPr lang="en-US" dirty="0"/>
              <a:t>Servers use </a:t>
            </a:r>
            <a:r>
              <a:rPr lang="en-US" i="1" dirty="0">
                <a:solidFill>
                  <a:srgbClr val="000000"/>
                </a:solidFill>
              </a:rPr>
              <a:t>suffix</a:t>
            </a:r>
            <a:r>
              <a:rPr lang="en-US" dirty="0"/>
              <a:t> (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r>
              <a:rPr lang="en-US" dirty="0"/>
              <a:t>) to:</a:t>
            </a:r>
          </a:p>
          <a:p>
            <a:pPr lvl="1"/>
            <a:r>
              <a:rPr lang="en-US" dirty="0"/>
              <a:t>Determine if request is for static or dynamic content.</a:t>
            </a:r>
          </a:p>
          <a:p>
            <a:pPr lvl="2"/>
            <a:r>
              <a:rPr lang="en-US" dirty="0"/>
              <a:t>No hard and fast rules for this</a:t>
            </a:r>
          </a:p>
          <a:p>
            <a:pPr lvl="2"/>
            <a:r>
              <a:rPr lang="en-US" dirty="0"/>
              <a:t>One convention: executables reside in </a:t>
            </a:r>
            <a:r>
              <a:rPr lang="en-US" b="1" dirty="0" err="1">
                <a:latin typeface="Courier New" pitchFamily="49" charset="0"/>
              </a:rPr>
              <a:t>cgi</a:t>
            </a:r>
            <a:r>
              <a:rPr lang="en-US" b="1" dirty="0">
                <a:latin typeface="Courier New" pitchFamily="49" charset="0"/>
              </a:rPr>
              <a:t>-bin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directory</a:t>
            </a:r>
          </a:p>
          <a:p>
            <a:pPr lvl="1"/>
            <a:r>
              <a:rPr lang="en-US" dirty="0"/>
              <a:t>Find file on file system</a:t>
            </a:r>
          </a:p>
          <a:p>
            <a:pPr lvl="2"/>
            <a:r>
              <a:rPr lang="en-US" dirty="0"/>
              <a:t>Initial “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dirty="0"/>
              <a:t>” in suffix denotes home directory for requested content.</a:t>
            </a:r>
          </a:p>
          <a:p>
            <a:pPr lvl="2"/>
            <a:r>
              <a:rPr lang="en-US" dirty="0"/>
              <a:t>Minimal suffix is “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dirty="0"/>
              <a:t>”, which server expands to configured default filename (usually, </a:t>
            </a:r>
            <a:r>
              <a:rPr lang="en-US" b="1" dirty="0" err="1">
                <a:latin typeface="Courier New" pitchFamily="49" charset="0"/>
              </a:rPr>
              <a:t>index.html</a:t>
            </a:r>
            <a:r>
              <a:rPr lang="en-US" dirty="0"/>
              <a:t>)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36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7501" cy="914401"/>
          </a:xfrm>
        </p:spPr>
        <p:txBody>
          <a:bodyPr/>
          <a:lstStyle/>
          <a:p>
            <a:r>
              <a:rPr lang="en-US" dirty="0"/>
              <a:t>HTTP Request Example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-1" y="806708"/>
            <a:ext cx="9144001" cy="784830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HTTP/1.1   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blank line terminates headers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5867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HTTP standard requires that each text line end with </a:t>
            </a:r>
            <a:r>
              <a:rPr lang="en-US" dirty="0">
                <a:latin typeface="Courier New"/>
                <a:cs typeface="Courier New"/>
              </a:rPr>
              <a:t>“\r\n”</a:t>
            </a:r>
          </a:p>
          <a:p>
            <a:r>
              <a:rPr lang="en-US" dirty="0"/>
              <a:t>Blank line (</a:t>
            </a:r>
            <a:r>
              <a:rPr lang="en-US" dirty="0">
                <a:latin typeface="Courier New"/>
                <a:cs typeface="Courier New"/>
              </a:rPr>
              <a:t>“\r\n”</a:t>
            </a:r>
            <a:r>
              <a:rPr lang="en-US" dirty="0"/>
              <a:t>) terminates request and response headers</a:t>
            </a:r>
          </a:p>
        </p:txBody>
      </p:sp>
    </p:spTree>
    <p:extLst>
      <p:ext uri="{BB962C8B-B14F-4D97-AF65-F5344CB8AC3E}">
        <p14:creationId xmlns:p14="http://schemas.microsoft.com/office/powerpoint/2010/main" val="37612337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888038" cy="573088"/>
          </a:xfrm>
        </p:spPr>
        <p:txBody>
          <a:bodyPr/>
          <a:lstStyle/>
          <a:p>
            <a:r>
              <a:rPr lang="en-US"/>
              <a:t>HTTP Requests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289925" cy="5191125"/>
          </a:xfrm>
          <a:ln/>
        </p:spPr>
        <p:txBody>
          <a:bodyPr/>
          <a:lstStyle/>
          <a:p>
            <a:r>
              <a:rPr lang="en-US" dirty="0"/>
              <a:t>HTTP request is a </a:t>
            </a:r>
            <a:r>
              <a:rPr lang="en-US" i="1" dirty="0">
                <a:solidFill>
                  <a:srgbClr val="FF0000"/>
                </a:solidFill>
              </a:rPr>
              <a:t>request line</a:t>
            </a:r>
            <a:r>
              <a:rPr lang="en-US" dirty="0"/>
              <a:t>, followed by zero or more </a:t>
            </a:r>
            <a:r>
              <a:rPr lang="en-US" i="1" dirty="0">
                <a:solidFill>
                  <a:srgbClr val="FF0000"/>
                </a:solidFill>
              </a:rPr>
              <a:t>request headers</a:t>
            </a:r>
          </a:p>
          <a:p>
            <a:endParaRPr lang="en-US" dirty="0"/>
          </a:p>
          <a:p>
            <a:r>
              <a:rPr lang="en-US" dirty="0"/>
              <a:t>Request line: </a:t>
            </a:r>
            <a:r>
              <a:rPr lang="en-US" dirty="0">
                <a:latin typeface="Courier New" pitchFamily="49" charset="0"/>
              </a:rPr>
              <a:t>&lt;method&gt; &lt;</a:t>
            </a:r>
            <a:r>
              <a:rPr lang="en-US" dirty="0" err="1">
                <a:latin typeface="Courier New" pitchFamily="49" charset="0"/>
              </a:rPr>
              <a:t>uri</a:t>
            </a:r>
            <a:r>
              <a:rPr lang="en-US" dirty="0">
                <a:latin typeface="Courier New" pitchFamily="49" charset="0"/>
              </a:rPr>
              <a:t>&gt; &lt;version&gt;</a:t>
            </a:r>
          </a:p>
          <a:p>
            <a:pPr lvl="1"/>
            <a:r>
              <a:rPr lang="en-US" b="1" dirty="0">
                <a:latin typeface="Courier New" pitchFamily="49" charset="0"/>
              </a:rPr>
              <a:t>&lt;method&gt; </a:t>
            </a:r>
            <a:r>
              <a:rPr lang="en-US" dirty="0"/>
              <a:t>is one of  </a:t>
            </a:r>
            <a:r>
              <a:rPr lang="en-US" b="1" dirty="0">
                <a:latin typeface="Courier New" pitchFamily="49" charset="0"/>
              </a:rPr>
              <a:t>GET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POST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OPTIONS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HEAD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PUT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DELETE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/>
              <a:t>or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TRACE</a:t>
            </a:r>
          </a:p>
          <a:p>
            <a:pPr lvl="1"/>
            <a:r>
              <a:rPr lang="en-US" b="1" dirty="0">
                <a:latin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</a:rPr>
              <a:t>uri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b="1" dirty="0"/>
              <a:t> </a:t>
            </a:r>
            <a:r>
              <a:rPr lang="en-US" dirty="0"/>
              <a:t>is typically URL for proxies, URL suffix for servers</a:t>
            </a:r>
          </a:p>
          <a:p>
            <a:pPr lvl="2"/>
            <a:r>
              <a:rPr lang="en-US" dirty="0"/>
              <a:t>A URL is a type of URI (Uniform Resource Identifier)</a:t>
            </a:r>
          </a:p>
          <a:p>
            <a:pPr lvl="2"/>
            <a:r>
              <a:rPr lang="en-US" dirty="0"/>
              <a:t>See </a:t>
            </a:r>
            <a:r>
              <a:rPr lang="en-US" dirty="0">
                <a:hlinkClick r:id="rId3"/>
              </a:rPr>
              <a:t>http://www.ietf.org/rfc/rfc2396.txt</a:t>
            </a:r>
            <a:endParaRPr lang="en-US" dirty="0"/>
          </a:p>
          <a:p>
            <a:pPr lvl="1"/>
            <a:r>
              <a:rPr lang="en-US" b="1" dirty="0">
                <a:latin typeface="Courier New" pitchFamily="49" charset="0"/>
              </a:rPr>
              <a:t>&lt;version&gt;</a:t>
            </a:r>
            <a:r>
              <a:rPr lang="en-US" b="1" dirty="0"/>
              <a:t> </a:t>
            </a:r>
            <a:r>
              <a:rPr lang="en-US" dirty="0"/>
              <a:t>is HTTP version of request (</a:t>
            </a:r>
            <a:r>
              <a:rPr lang="en-US" b="1" dirty="0">
                <a:latin typeface="Courier New" pitchFamily="49" charset="0"/>
              </a:rPr>
              <a:t>HTTP/1.0</a:t>
            </a:r>
            <a:r>
              <a:rPr lang="en-US" dirty="0"/>
              <a:t> or </a:t>
            </a:r>
            <a:r>
              <a:rPr lang="en-US" b="1" dirty="0">
                <a:latin typeface="Courier New" pitchFamily="49" charset="0"/>
              </a:rPr>
              <a:t>HTTP/1.1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Request headers: </a:t>
            </a:r>
            <a:r>
              <a:rPr lang="en-US" dirty="0">
                <a:latin typeface="Courier New" pitchFamily="49" charset="0"/>
              </a:rPr>
              <a:t>&lt;header name&gt;: &lt;header data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Provide additional information to the server</a:t>
            </a:r>
          </a:p>
          <a:p>
            <a:pPr lvl="1"/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095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154738" cy="573087"/>
          </a:xfrm>
        </p:spPr>
        <p:txBody>
          <a:bodyPr/>
          <a:lstStyle/>
          <a:p>
            <a:r>
              <a:rPr lang="en-US"/>
              <a:t>HTTP Responses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066800"/>
            <a:ext cx="8699500" cy="557033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HTTP response is a </a:t>
            </a:r>
            <a:r>
              <a:rPr lang="en-US" i="1" dirty="0">
                <a:solidFill>
                  <a:srgbClr val="FF0000"/>
                </a:solidFill>
              </a:rPr>
              <a:t>response line</a:t>
            </a:r>
            <a:r>
              <a:rPr lang="en-US" dirty="0"/>
              <a:t> followed by zero or more </a:t>
            </a:r>
            <a:r>
              <a:rPr lang="en-US" i="1" dirty="0">
                <a:solidFill>
                  <a:srgbClr val="FF0000"/>
                </a:solidFill>
              </a:rPr>
              <a:t>response headers</a:t>
            </a:r>
            <a:r>
              <a:rPr lang="en-US" dirty="0"/>
              <a:t>, possibly followed by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, with blank line (“</a:t>
            </a:r>
            <a:r>
              <a:rPr lang="en-US" dirty="0">
                <a:latin typeface="Courier New"/>
                <a:cs typeface="Courier New"/>
              </a:rPr>
              <a:t>\r\n</a:t>
            </a:r>
            <a:r>
              <a:rPr lang="en-US" dirty="0"/>
              <a:t>”) separating headers from content. 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Response line: </a:t>
            </a:r>
          </a:p>
          <a:p>
            <a:pPr>
              <a:lnSpc>
                <a:spcPct val="85000"/>
              </a:lnSpc>
              <a:buNone/>
            </a:pPr>
            <a:r>
              <a:rPr lang="en-US" dirty="0"/>
              <a:t>		</a:t>
            </a:r>
            <a:r>
              <a:rPr lang="en-US" dirty="0">
                <a:latin typeface="Courier New" pitchFamily="49" charset="0"/>
              </a:rPr>
              <a:t>&lt;version&gt; &lt;status code&gt; &lt;status </a:t>
            </a:r>
            <a:r>
              <a:rPr lang="en-US" dirty="0" err="1">
                <a:latin typeface="Courier New" pitchFamily="49" charset="0"/>
              </a:rPr>
              <a:t>msg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&lt;version&gt; is HTTP version of the response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code&gt; is numeric status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</a:t>
            </a:r>
            <a:r>
              <a:rPr lang="en-US" dirty="0" err="1"/>
              <a:t>msg</a:t>
            </a:r>
            <a:r>
              <a:rPr lang="en-US" dirty="0"/>
              <a:t>&gt; is corresponding English text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	OK</a:t>
            </a:r>
            <a:r>
              <a:rPr lang="en-US" dirty="0"/>
              <a:t>		Request was handled without error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301	Moved</a:t>
            </a:r>
            <a:r>
              <a:rPr lang="en-US" dirty="0"/>
              <a:t>		Provide alternate URL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404	Not found</a:t>
            </a:r>
            <a:r>
              <a:rPr lang="en-US" dirty="0"/>
              <a:t>	Server couldn’t find the file</a:t>
            </a:r>
          </a:p>
          <a:p>
            <a:pPr>
              <a:lnSpc>
                <a:spcPct val="85000"/>
              </a:lnSpc>
            </a:pPr>
            <a:r>
              <a:rPr lang="en-US" dirty="0"/>
              <a:t>Response headers: </a:t>
            </a:r>
            <a:r>
              <a:rPr lang="en-US" dirty="0">
                <a:latin typeface="Courier New" pitchFamily="49" charset="0"/>
              </a:rPr>
              <a:t>&lt;header name&gt;: &lt;header data&gt;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Provide additional information about response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Content-Type</a:t>
            </a:r>
            <a:r>
              <a:rPr lang="en-US" dirty="0">
                <a:latin typeface="Courier New" pitchFamily="49" charset="0"/>
              </a:rPr>
              <a:t>: </a:t>
            </a:r>
            <a:r>
              <a:rPr lang="en-US" dirty="0"/>
              <a:t>MIME type of content in response body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Content-Length</a:t>
            </a:r>
            <a:r>
              <a:rPr lang="en-US" dirty="0">
                <a:latin typeface="Courier New" pitchFamily="49" charset="0"/>
              </a:rPr>
              <a:t>: </a:t>
            </a:r>
            <a:r>
              <a:rPr lang="en-US" dirty="0"/>
              <a:t>Length of content in response body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5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7501" cy="914401"/>
          </a:xfrm>
        </p:spPr>
        <p:txBody>
          <a:bodyPr/>
          <a:lstStyle/>
          <a:p>
            <a:r>
              <a:rPr lang="en-US" dirty="0"/>
              <a:t>Example HTTP Transaction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-1" y="806708"/>
            <a:ext cx="9144001" cy="4708981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HTTP/1.1   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blank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301 Moved Permanently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17:05:11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5 response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this is an Apache server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Location: </a:t>
            </a:r>
            <a:r>
              <a:rPr lang="sk-SK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http://www.cmu.edu/index.shtml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page has moved here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body will be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expect HTML in response body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15c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&lt;HTML&gt;&lt;HEAD&gt;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start of HTML content</a:t>
            </a:r>
          </a:p>
          <a:p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&lt;/BODY&gt;&lt;/HTML&gt;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end of HTML content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last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closes connection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5867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HTTP standard requires that each text line end with </a:t>
            </a:r>
            <a:r>
              <a:rPr lang="en-US" dirty="0">
                <a:latin typeface="Courier New"/>
                <a:cs typeface="Courier New"/>
              </a:rPr>
              <a:t>“\r\n”</a:t>
            </a:r>
          </a:p>
          <a:p>
            <a:r>
              <a:rPr lang="en-US" dirty="0"/>
              <a:t>Blank line (</a:t>
            </a:r>
            <a:r>
              <a:rPr lang="en-US" dirty="0">
                <a:latin typeface="Courier New"/>
                <a:cs typeface="Courier New"/>
              </a:rPr>
              <a:t>“\r\n”</a:t>
            </a:r>
            <a:r>
              <a:rPr lang="en-US" dirty="0"/>
              <a:t>) terminates request and response headers</a:t>
            </a:r>
          </a:p>
        </p:txBody>
      </p:sp>
    </p:spTree>
    <p:extLst>
      <p:ext uri="{BB962C8B-B14F-4D97-AF65-F5344CB8AC3E}">
        <p14:creationId xmlns:p14="http://schemas.microsoft.com/office/powerpoint/2010/main" val="111603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253E-116A-47FA-8310-4BDA5562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C24B-4E35-4E10-A130-58C74C46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Questions from yesterday</a:t>
            </a:r>
          </a:p>
          <a:p>
            <a:r>
              <a:rPr lang="en-US" dirty="0"/>
              <a:t>Material we didn’t get to yesterday</a:t>
            </a:r>
          </a:p>
          <a:p>
            <a:pPr lvl="1"/>
            <a:r>
              <a:rPr lang="en-US" dirty="0"/>
              <a:t>Transmitting data using sockets</a:t>
            </a:r>
          </a:p>
          <a:p>
            <a:pPr lvl="1"/>
            <a:r>
              <a:rPr lang="en-US" dirty="0"/>
              <a:t>Socket addresses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Setting up connections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Application protocol example: HTTP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64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477630" cy="573087"/>
          </a:xfrm>
        </p:spPr>
        <p:txBody>
          <a:bodyPr/>
          <a:lstStyle/>
          <a:p>
            <a:r>
              <a:rPr lang="en-US" dirty="0"/>
              <a:t>Example HTTP Transaction, Take 2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0" y="1206500"/>
            <a:ext cx="9144000" cy="4478149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index.shtml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www.cmu.edu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blank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200 OK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17:37:26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4 response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1000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begin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&lt;html ..&gt;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of HTML content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&lt;/html&gt;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end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 connection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006836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33185" y="152400"/>
            <a:ext cx="8477630" cy="573087"/>
          </a:xfrm>
        </p:spPr>
        <p:txBody>
          <a:bodyPr/>
          <a:lstStyle/>
          <a:p>
            <a:r>
              <a:rPr lang="en-US" dirty="0"/>
              <a:t>Example HTTP(S) Transaction, Take 3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6555641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openssl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s_client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  <a:hlinkClick r:id="rId3"/>
              </a:rPr>
              <a:t>www.cs.cmu.edu:443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CONNECTED(00000005)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Certificate chain                                                              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-                                                                            Server certificate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-----BEGIN CERTIFICATE-----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MIIGDjCCBPagAwIBAgIRAMiF7LBPDoySilnNoU+mp+gwDQYJKoZIhvcNAQELBQAw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djELMAkGA1UEBhMCVVMxCzAJBgNVBAgTAk1JMRIwEAYDVQQHEwlBbm4gQXJib3Ix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EjAQBgNVBAoTCUludGVybmV0MjERMA8GA1UECxMISW5Db21tb24xHzAdBgNVBAMT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wkWkvDVBBCwKXrShVxQNsj6J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-----END CERTIFICATE-----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subject=/C=US/postalCode=15213/ST=PA/L=Pittsburgh/street=5000 Forbes Ave/O=Carnegie Mellon University/OU=School of Computer Science/CN=www.cs.cmu.edu         issuer=/C=US/ST=MI/L=Ann Arbor/O=Internet2/OU=InCommon/CN=InCommon RSA Server CA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SSL handshake has read 6274 bytes and written 483 bytes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GET / HTTP/1.0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HTTP/1.1 200 OK 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Tue, 12 Nov 2019 04:22:15 GMT    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Apache/2.4.10 (Ubuntu)        </a:t>
            </a:r>
            <a:b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</a:b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Set-Cookie: SHIBLOCATION=scsweb; path=/; domain=.cs.cmu.edu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... HTML Content Continues Below ...</a:t>
            </a:r>
          </a:p>
        </p:txBody>
      </p:sp>
    </p:spTree>
    <p:extLst>
      <p:ext uri="{BB962C8B-B14F-4D97-AF65-F5344CB8AC3E}">
        <p14:creationId xmlns:p14="http://schemas.microsoft.com/office/powerpoint/2010/main" val="293115806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5AB49D-E51D-495D-8A91-37234D2BD24B}"/>
              </a:ext>
            </a:extLst>
          </p:cNvPr>
          <p:cNvSpPr txBox="1"/>
          <p:nvPr/>
        </p:nvSpPr>
        <p:spPr>
          <a:xfrm>
            <a:off x="914400" y="28194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Activity 6 (and then we’re done!)</a:t>
            </a:r>
          </a:p>
          <a:p>
            <a:r>
              <a:rPr lang="en-US" sz="1400" b="0" dirty="0">
                <a:latin typeface="Calibri" pitchFamily="34" charset="0"/>
                <a:hlinkClick r:id="rId2"/>
              </a:rPr>
              <a:t>https://www.cs.cmu.edu/afs/cs/academic/class/15213-m22/www/activities/netprog1.pdf</a:t>
            </a:r>
            <a:r>
              <a:rPr lang="en-US" sz="1400" b="0" dirty="0"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594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251442" y="4553140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014997" y="4553140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3375" y="1219200"/>
            <a:ext cx="7896225" cy="1524000"/>
          </a:xfrm>
        </p:spPr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file descriptor that lets the application read/write from/to the network</a:t>
            </a:r>
          </a:p>
          <a:p>
            <a:pPr lvl="1"/>
            <a:r>
              <a:rPr lang="en-US" dirty="0"/>
              <a:t>Using the FD abstraction lets you reuse code &amp; interfaces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The main distinction between regular file I/O and socket I/O is how the application “opens” the socket descriptors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49530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276600" y="479117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1242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5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Programming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Echo server and client</a:t>
            </a:r>
          </a:p>
          <a:p>
            <a:r>
              <a:rPr lang="en-US" dirty="0"/>
              <a:t>Server</a:t>
            </a:r>
          </a:p>
          <a:p>
            <a:pPr lvl="1"/>
            <a:r>
              <a:rPr lang="en-US" dirty="0"/>
              <a:t>Accepts connection request</a:t>
            </a:r>
          </a:p>
          <a:p>
            <a:pPr lvl="1"/>
            <a:r>
              <a:rPr lang="en-US" dirty="0"/>
              <a:t>Repeats back lines as they are typed</a:t>
            </a:r>
          </a:p>
          <a:p>
            <a:r>
              <a:rPr lang="en-US" dirty="0"/>
              <a:t>Client</a:t>
            </a:r>
          </a:p>
          <a:p>
            <a:pPr lvl="1"/>
            <a:r>
              <a:rPr lang="en-US" dirty="0"/>
              <a:t>Requests connection to server</a:t>
            </a:r>
          </a:p>
          <a:p>
            <a:pPr lvl="1"/>
            <a:r>
              <a:rPr lang="en-US" dirty="0"/>
              <a:t>Repeatedly:</a:t>
            </a:r>
          </a:p>
          <a:p>
            <a:pPr lvl="2"/>
            <a:r>
              <a:rPr lang="en-US" dirty="0"/>
              <a:t>Read line from terminal</a:t>
            </a:r>
          </a:p>
          <a:p>
            <a:pPr lvl="2"/>
            <a:r>
              <a:rPr lang="en-US" dirty="0"/>
              <a:t>Send to server</a:t>
            </a:r>
          </a:p>
          <a:p>
            <a:pPr lvl="2"/>
            <a:r>
              <a:rPr lang="en-US" dirty="0"/>
              <a:t>Read reply from server</a:t>
            </a:r>
          </a:p>
          <a:p>
            <a:pPr lvl="2"/>
            <a:r>
              <a:rPr lang="en-US" dirty="0"/>
              <a:t>Print line to terminal</a:t>
            </a:r>
          </a:p>
        </p:txBody>
      </p:sp>
    </p:spTree>
    <p:extLst>
      <p:ext uri="{BB962C8B-B14F-4D97-AF65-F5344CB8AC3E}">
        <p14:creationId xmlns:p14="http://schemas.microsoft.com/office/powerpoint/2010/main" val="104042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152400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152400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95031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terminal write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terminal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</p:spTree>
    <p:extLst>
      <p:ext uri="{BB962C8B-B14F-4D97-AF65-F5344CB8AC3E}">
        <p14:creationId xmlns:p14="http://schemas.microsoft.com/office/powerpoint/2010/main" val="1580548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26994</TotalTime>
  <Words>5730</Words>
  <Application>Microsoft Office PowerPoint</Application>
  <PresentationFormat>On-screen Show (4:3)</PresentationFormat>
  <Paragraphs>1060</Paragraphs>
  <Slides>62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0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Network Programming: Part II  15-213/14-513/15-513: Introduction to Computer Systems 23rd Lecture, July 27, 2022</vt:lpstr>
      <vt:lpstr>Today</vt:lpstr>
      <vt:lpstr>Protocol Stacks</vt:lpstr>
      <vt:lpstr>Onion sites aka “the dark web”</vt:lpstr>
      <vt:lpstr>Onion sites aka “the dark web”</vt:lpstr>
      <vt:lpstr>Today</vt:lpstr>
      <vt:lpstr>Sockets</vt:lpstr>
      <vt:lpstr>Socket Programming Example</vt:lpstr>
      <vt:lpstr>Echo Server + Client Structure</vt:lpstr>
      <vt:lpstr>Recall: Unbuffered RIO Input/Output</vt:lpstr>
      <vt:lpstr>Recall: Buffered RIO Input Functions</vt:lpstr>
      <vt:lpstr>Echo Client: Main Routine</vt:lpstr>
      <vt:lpstr>Echo Server: echo function</vt:lpstr>
      <vt:lpstr>Socket Address Structures</vt:lpstr>
      <vt:lpstr>Socket Address Structures</vt:lpstr>
      <vt:lpstr>Host and Service Conversion: getaddrinfo</vt:lpstr>
      <vt:lpstr>Host and Service Conversion: getaddrinfo</vt:lpstr>
      <vt:lpstr>Linked List Returned by getaddrinfo</vt:lpstr>
      <vt:lpstr>addrinfo Struct</vt:lpstr>
      <vt:lpstr>Host and Service Conversion: getnameinfo</vt:lpstr>
      <vt:lpstr>Conversion Example</vt:lpstr>
      <vt:lpstr>Conversion Example (cont)</vt:lpstr>
      <vt:lpstr>Running hostinfo</vt:lpstr>
      <vt:lpstr>Today</vt:lpstr>
      <vt:lpstr>PowerPoint Presentation</vt:lpstr>
      <vt:lpstr>Review: getaddrinfo</vt:lpstr>
      <vt:lpstr>PowerPoint Presentation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connect/accept Illustrated</vt:lpstr>
      <vt:lpstr>Connected vs. Listening Descriptors</vt:lpstr>
      <vt:lpstr>PowerPoint Presentation</vt:lpstr>
      <vt:lpstr>PowerPoint Presentation</vt:lpstr>
      <vt:lpstr>Sockets Helper: open_clientfd</vt:lpstr>
      <vt:lpstr>getaddrinfo</vt:lpstr>
      <vt:lpstr>Sockets Helper: open_clientfd (cont)</vt:lpstr>
      <vt:lpstr>PowerPoint Presentation</vt:lpstr>
      <vt:lpstr>Sockets Helper: open_listenfd</vt:lpstr>
      <vt:lpstr>Sockets Helper: open_listenfd (cont)</vt:lpstr>
      <vt:lpstr>Sockets Helper: open_listenfd (cont)</vt:lpstr>
      <vt:lpstr>Testing Servers Using telnet</vt:lpstr>
      <vt:lpstr>Testing the Echo Server With telnet</vt:lpstr>
      <vt:lpstr>PowerPoint Presentation</vt:lpstr>
      <vt:lpstr>Today</vt:lpstr>
      <vt:lpstr>Web Server Basics</vt:lpstr>
      <vt:lpstr>Web Content</vt:lpstr>
      <vt:lpstr>Static and Dynamic Content</vt:lpstr>
      <vt:lpstr>URLs and how clients and servers use them</vt:lpstr>
      <vt:lpstr>HTTP Request Example</vt:lpstr>
      <vt:lpstr>HTTP Requests</vt:lpstr>
      <vt:lpstr>HTTP Responses</vt:lpstr>
      <vt:lpstr>Example HTTP Transaction</vt:lpstr>
      <vt:lpstr>Example HTTP Transaction, Take 2</vt:lpstr>
      <vt:lpstr>Example HTTP(S) Transaction, Take 3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subject/>
  <dc:creator>Markus Pueschel</dc:creator>
  <cp:keywords/>
  <dc:description>Redesign of slides created by Randal E. Bryant and David R. O'Hallaron</dc:description>
  <cp:lastModifiedBy>Zack Weinberg</cp:lastModifiedBy>
  <cp:revision>976</cp:revision>
  <cp:lastPrinted>2012-11-08T08:32:40Z</cp:lastPrinted>
  <dcterms:created xsi:type="dcterms:W3CDTF">2012-11-08T08:32:21Z</dcterms:created>
  <dcterms:modified xsi:type="dcterms:W3CDTF">2022-07-27T15:30:20Z</dcterms:modified>
  <cp:category/>
</cp:coreProperties>
</file>