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542" r:id="rId2"/>
    <p:sldId id="701" r:id="rId3"/>
    <p:sldId id="638" r:id="rId4"/>
    <p:sldId id="652" r:id="rId5"/>
    <p:sldId id="684" r:id="rId6"/>
    <p:sldId id="696" r:id="rId7"/>
    <p:sldId id="691" r:id="rId8"/>
    <p:sldId id="692" r:id="rId9"/>
    <p:sldId id="655" r:id="rId10"/>
    <p:sldId id="617" r:id="rId11"/>
    <p:sldId id="674" r:id="rId12"/>
    <p:sldId id="618" r:id="rId13"/>
    <p:sldId id="619" r:id="rId14"/>
    <p:sldId id="675" r:id="rId15"/>
    <p:sldId id="658" r:id="rId16"/>
    <p:sldId id="659" r:id="rId17"/>
    <p:sldId id="660" r:id="rId18"/>
    <p:sldId id="661" r:id="rId19"/>
    <p:sldId id="662" r:id="rId20"/>
    <p:sldId id="663" r:id="rId21"/>
    <p:sldId id="664" r:id="rId22"/>
    <p:sldId id="665" r:id="rId23"/>
    <p:sldId id="681" r:id="rId24"/>
    <p:sldId id="682" r:id="rId25"/>
    <p:sldId id="683" r:id="rId26"/>
    <p:sldId id="693" r:id="rId27"/>
    <p:sldId id="694" r:id="rId28"/>
    <p:sldId id="695" r:id="rId29"/>
    <p:sldId id="685" r:id="rId30"/>
    <p:sldId id="657" r:id="rId31"/>
    <p:sldId id="574" r:id="rId32"/>
    <p:sldId id="676" r:id="rId33"/>
    <p:sldId id="575" r:id="rId34"/>
    <p:sldId id="653" r:id="rId35"/>
    <p:sldId id="576" r:id="rId36"/>
    <p:sldId id="697" r:id="rId37"/>
    <p:sldId id="577" r:id="rId38"/>
    <p:sldId id="578" r:id="rId39"/>
    <p:sldId id="677" r:id="rId40"/>
    <p:sldId id="579" r:id="rId41"/>
    <p:sldId id="596" r:id="rId42"/>
    <p:sldId id="680" r:id="rId43"/>
    <p:sldId id="698" r:id="rId44"/>
    <p:sldId id="699" r:id="rId45"/>
    <p:sldId id="700" r:id="rId46"/>
    <p:sldId id="656" r:id="rId47"/>
    <p:sldId id="625" r:id="rId48"/>
    <p:sldId id="626" r:id="rId49"/>
    <p:sldId id="627" r:id="rId50"/>
    <p:sldId id="628" r:id="rId51"/>
    <p:sldId id="632" r:id="rId52"/>
    <p:sldId id="630" r:id="rId53"/>
    <p:sldId id="633" r:id="rId54"/>
    <p:sldId id="631" r:id="rId55"/>
    <p:sldId id="688" r:id="rId56"/>
    <p:sldId id="689" r:id="rId57"/>
    <p:sldId id="690" r:id="rId58"/>
    <p:sldId id="686" r:id="rId59"/>
    <p:sldId id="702" r:id="rId60"/>
    <p:sldId id="593" r:id="rId61"/>
  </p:sldIdLst>
  <p:sldSz cx="9144000" cy="6858000" type="screen4x3"/>
  <p:notesSz cx="7315200" cy="9601200"/>
  <p:custDataLst>
    <p:tags r:id="rId6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49494"/>
    <a:srgbClr val="990000"/>
    <a:srgbClr val="F7F5CD"/>
    <a:srgbClr val="000000"/>
    <a:srgbClr val="9D3E40"/>
    <a:srgbClr val="D5F1CF"/>
    <a:srgbClr val="F1C7C7"/>
    <a:srgbClr val="F6F5BD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5" autoAdjust="0"/>
    <p:restoredTop sz="96071" autoAdjust="0"/>
  </p:normalViewPr>
  <p:slideViewPr>
    <p:cSldViewPr snapToObjects="1">
      <p:cViewPr varScale="1">
        <p:scale>
          <a:sx n="119" d="100"/>
          <a:sy n="119" d="100"/>
        </p:scale>
        <p:origin x="1470" y="108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9206" y="0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9206" y="9105162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0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1956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2375" y="687388"/>
            <a:ext cx="48831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323" y="4578814"/>
            <a:ext cx="5343277" cy="427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1956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1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663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8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046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842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91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0220"/>
            <a:ext cx="5364480" cy="431983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Close</a:t>
            </a:r>
            <a:r>
              <a:rPr lang="en-US" baseline="0" dirty="0"/>
              <a:t> computers, etc.  Ask students to sketch out the code.</a:t>
            </a:r>
          </a:p>
          <a:p>
            <a:r>
              <a:rPr lang="en-US" baseline="0" dirty="0"/>
              <a:t>Producer thread() { x = </a:t>
            </a:r>
            <a:r>
              <a:rPr lang="en-US" baseline="0" dirty="0" err="1"/>
              <a:t>buf</a:t>
            </a:r>
            <a:r>
              <a:rPr lang="en-US" baseline="0" dirty="0"/>
              <a:t>; … do stuff}</a:t>
            </a:r>
          </a:p>
          <a:p>
            <a:r>
              <a:rPr lang="en-US" baseline="0" dirty="0"/>
              <a:t>Consumer thread() {do stuff … </a:t>
            </a:r>
            <a:r>
              <a:rPr lang="en-US" baseline="0" dirty="0" err="1"/>
              <a:t>buf</a:t>
            </a:r>
            <a:r>
              <a:rPr lang="en-US" baseline="0" dirty="0"/>
              <a:t> = x; }</a:t>
            </a:r>
          </a:p>
          <a:p>
            <a:endParaRPr lang="en-US" dirty="0"/>
          </a:p>
          <a:p>
            <a:r>
              <a:rPr lang="en-US" dirty="0"/>
              <a:t>P -&gt;</a:t>
            </a:r>
            <a:r>
              <a:rPr lang="en-US" baseline="0" dirty="0"/>
              <a:t> Acquire / decrement</a:t>
            </a:r>
          </a:p>
          <a:p>
            <a:r>
              <a:rPr lang="en-US" baseline="0" dirty="0"/>
              <a:t>V -&gt; Release / Increment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6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 here 7/28,</a:t>
            </a:r>
            <a:r>
              <a:rPr lang="en-US" baseline="0" dirty="0"/>
              <a:t> re-export slides afterward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101/quizzes/77037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Advanced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April 21, 2022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r>
              <a:rPr lang="en-US" dirty="0"/>
              <a:t>Problem statement:</a:t>
            </a:r>
          </a:p>
          <a:p>
            <a:pPr lvl="1"/>
            <a:r>
              <a:rPr lang="en-US" i="1" dirty="0"/>
              <a:t>Reader</a:t>
            </a:r>
            <a:r>
              <a:rPr lang="en-US" dirty="0"/>
              <a:t> threads only read the object</a:t>
            </a:r>
          </a:p>
          <a:p>
            <a:pPr lvl="1"/>
            <a:r>
              <a:rPr lang="en-US" i="1" dirty="0"/>
              <a:t>Writer</a:t>
            </a:r>
            <a:r>
              <a:rPr lang="en-US" dirty="0"/>
              <a:t> threads modify the object (read/write access)</a:t>
            </a:r>
          </a:p>
          <a:p>
            <a:pPr lvl="1"/>
            <a:r>
              <a:rPr lang="en-US" dirty="0"/>
              <a:t>Writers must have exclusive access to the object</a:t>
            </a:r>
          </a:p>
          <a:p>
            <a:pPr lvl="1"/>
            <a:r>
              <a:rPr lang="en-US" dirty="0"/>
              <a:t>Unlimited number of readers can access the object</a:t>
            </a:r>
          </a:p>
          <a:p>
            <a:r>
              <a:rPr lang="en-US" dirty="0"/>
              <a:t>Occurs frequently in real systems, e.g.,</a:t>
            </a:r>
          </a:p>
          <a:p>
            <a:pPr lvl="1"/>
            <a:r>
              <a:rPr lang="en-US" dirty="0"/>
              <a:t>Online airline reservation system</a:t>
            </a:r>
          </a:p>
          <a:p>
            <a:pPr lvl="1"/>
            <a:r>
              <a:rPr lang="en-US" dirty="0"/>
              <a:t>Multithreaded caching Web proxy</a:t>
            </a:r>
          </a:p>
          <a:p>
            <a:pPr lvl="1"/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7" name="Left Brace 16"/>
          <p:cNvSpPr/>
          <p:nvPr/>
        </p:nvSpPr>
        <p:spPr bwMode="auto">
          <a:xfrm>
            <a:off x="1143000" y="1462291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2708" y="1870971"/>
            <a:ext cx="818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Read/</a:t>
            </a:r>
          </a:p>
          <a:p>
            <a:r>
              <a:rPr lang="en-US" sz="1800" dirty="0">
                <a:latin typeface="Calibri" pitchFamily="34" charset="0"/>
              </a:rPr>
              <a:t>Write</a:t>
            </a:r>
          </a:p>
          <a:p>
            <a:r>
              <a:rPr lang="en-US" sz="1800" dirty="0">
                <a:latin typeface="Calibri" pitchFamily="34" charset="0"/>
              </a:rPr>
              <a:t>Access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2014238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Read-only</a:t>
            </a:r>
          </a:p>
          <a:p>
            <a:r>
              <a:rPr lang="en-US" sz="1800" dirty="0">
                <a:latin typeface="Calibri" pitchFamily="34" charset="0"/>
              </a:rPr>
              <a:t>Access</a:t>
            </a:r>
          </a:p>
        </p:txBody>
      </p:sp>
      <p:sp>
        <p:nvSpPr>
          <p:cNvPr id="20" name="Left Brace 19"/>
          <p:cNvSpPr/>
          <p:nvPr/>
        </p:nvSpPr>
        <p:spPr bwMode="auto">
          <a:xfrm flipH="1">
            <a:off x="6629400" y="1447800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Readers/Writers Examples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583825" y="4419600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1888375" y="378800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1888375" y="508611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2421775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2437637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2421775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1904237" y="441241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5866637" y="3802498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5866637" y="5100610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4663046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4678908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4663046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5882499" y="442690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4927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Variants of Readers-Writers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First readers-writers problem </a:t>
            </a:r>
            <a:r>
              <a:rPr lang="en-US" dirty="0"/>
              <a:t>(favors readers)</a:t>
            </a:r>
          </a:p>
          <a:p>
            <a:pPr lvl="1"/>
            <a:r>
              <a:rPr lang="en-US" dirty="0"/>
              <a:t>No reader should be kept waiting unless a writer has already been granted permission to use the object. </a:t>
            </a:r>
          </a:p>
          <a:p>
            <a:pPr lvl="1"/>
            <a:r>
              <a:rPr lang="en-US" dirty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/>
          </a:p>
          <a:p>
            <a:r>
              <a:rPr lang="en-US" i="1" dirty="0"/>
              <a:t>Second readers-writers problem </a:t>
            </a:r>
            <a:r>
              <a:rPr lang="en-US" dirty="0"/>
              <a:t>(favors writers)</a:t>
            </a:r>
          </a:p>
          <a:p>
            <a:pPr lvl="1"/>
            <a:r>
              <a:rPr lang="en-US" dirty="0"/>
              <a:t>Once a writer is ready to write, it performs its write as soon as possible </a:t>
            </a:r>
          </a:p>
          <a:p>
            <a:pPr lvl="1"/>
            <a:r>
              <a:rPr lang="en-US" dirty="0"/>
              <a:t>A reader that arrives after a writer must wait, even if the writer is also waiting. </a:t>
            </a:r>
          </a:p>
          <a:p>
            <a:pPr lvl="1"/>
            <a:endParaRPr lang="en-US" dirty="0"/>
          </a:p>
          <a:p>
            <a:r>
              <a:rPr lang="en-US" i="1" dirty="0"/>
              <a:t>Starvation</a:t>
            </a:r>
            <a:r>
              <a:rPr lang="en-US" dirty="0"/>
              <a:t> (where a thread waits indefinitely) is possible in both cases.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Readers/Writers Examples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3654842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3023249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432136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364765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303774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433585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3662147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5486400" y="5347136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3790950" y="471554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3790950" y="601365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4324350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4340212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4324350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3806812" y="533995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7769212" y="4730034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7769212" y="6028146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6565621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6581483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6565621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7785074" y="535444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0" y="3572857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 = 0</a:t>
            </a:r>
          </a:p>
          <a:p>
            <a:r>
              <a:rPr lang="en-US" sz="1800" dirty="0" err="1">
                <a:latin typeface="Calibri" pitchFamily="34" charset="0"/>
              </a:rPr>
              <a:t>readcnt</a:t>
            </a:r>
            <a:r>
              <a:rPr lang="en-US" sz="1800" dirty="0">
                <a:latin typeface="Calibri" pitchFamily="34" charset="0"/>
              </a:rPr>
              <a:t> = 0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2041538" y="1853118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346088" y="1221525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46088" y="251963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879488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895350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V="1">
            <a:off x="879488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361950" y="184593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37" name="Oval 5"/>
          <p:cNvSpPr>
            <a:spLocks noChangeArrowheads="1"/>
          </p:cNvSpPr>
          <p:nvPr/>
        </p:nvSpPr>
        <p:spPr bwMode="auto">
          <a:xfrm>
            <a:off x="4324350" y="123601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38" name="Oval 5"/>
          <p:cNvSpPr>
            <a:spLocks noChangeArrowheads="1"/>
          </p:cNvSpPr>
          <p:nvPr/>
        </p:nvSpPr>
        <p:spPr bwMode="auto">
          <a:xfrm>
            <a:off x="4324350" y="253412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 flipH="1">
            <a:off x="3120759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>
            <a:off x="3136621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7" name="Line 7"/>
          <p:cNvSpPr>
            <a:spLocks noChangeShapeType="1"/>
          </p:cNvSpPr>
          <p:nvPr/>
        </p:nvSpPr>
        <p:spPr bwMode="auto">
          <a:xfrm flipH="1" flipV="1">
            <a:off x="3120759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4340212" y="1860423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14950" y="1771133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 = 1</a:t>
            </a:r>
          </a:p>
          <a:p>
            <a:r>
              <a:rPr lang="en-US" sz="1800" dirty="0" err="1">
                <a:latin typeface="Calibri" pitchFamily="34" charset="0"/>
              </a:rPr>
              <a:t>readcnt</a:t>
            </a:r>
            <a:r>
              <a:rPr lang="en-US" sz="1800" dirty="0">
                <a:latin typeface="Calibri" pitchFamily="34" charset="0"/>
              </a:rPr>
              <a:t> = 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041538" y="5234205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 = 0</a:t>
            </a:r>
          </a:p>
          <a:p>
            <a:r>
              <a:rPr lang="en-US" sz="1800" dirty="0" err="1">
                <a:latin typeface="Calibri" pitchFamily="34" charset="0"/>
              </a:rPr>
              <a:t>readcnt</a:t>
            </a:r>
            <a:r>
              <a:rPr lang="en-US" sz="1800" dirty="0">
                <a:latin typeface="Calibri" pitchFamily="34" charset="0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141416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</p:spTree>
    <p:extLst>
      <p:ext uri="{BB962C8B-B14F-4D97-AF65-F5344CB8AC3E}">
        <p14:creationId xmlns:p14="http://schemas.microsoft.com/office/powerpoint/2010/main" val="2677405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1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</p:spTree>
    <p:extLst>
      <p:ext uri="{BB962C8B-B14F-4D97-AF65-F5344CB8AC3E}">
        <p14:creationId xmlns:p14="http://schemas.microsoft.com/office/powerpoint/2010/main" val="3335910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2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3429000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29487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95250" y="4420731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2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1865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98246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67735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1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4913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8358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Review: Semaphores, mutexes, producer-consumer</a:t>
            </a:r>
          </a:p>
          <a:p>
            <a:r>
              <a:rPr lang="en-US" dirty="0">
                <a:solidFill>
                  <a:srgbClr val="7F7F7F"/>
                </a:solidFill>
              </a:rPr>
              <a:t>Using semaphores to schedule shared resources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between threads and signal handling</a:t>
            </a:r>
          </a:p>
          <a:p>
            <a:pPr lvl="1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94286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2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111209" y="4738062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74574" y="3429000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804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1</a:t>
            </a:r>
          </a:p>
          <a:p>
            <a:r>
              <a:rPr lang="en-US" sz="2000" dirty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62082" y="5963453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4462" y="4287142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63979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First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>
                <a:latin typeface="Courier New" pitchFamily="49" charset="0"/>
              </a:rPr>
              <a:t>; /* Both initially 1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Readcnt</a:t>
            </a:r>
            <a:r>
              <a:rPr lang="en-US" sz="2000" dirty="0">
                <a:latin typeface="Calibri" pitchFamily="34" charset="0"/>
              </a:rPr>
              <a:t> == 0</a:t>
            </a:r>
          </a:p>
          <a:p>
            <a:r>
              <a:rPr lang="en-US" sz="2000" dirty="0">
                <a:latin typeface="Calibri" pitchFamily="34" charset="0"/>
              </a:rPr>
              <a:t>W == 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5181" y="5862935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83936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Versions of Readers-Writers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Shortcoming of first solution</a:t>
            </a:r>
          </a:p>
          <a:p>
            <a:pPr lvl="1"/>
            <a:r>
              <a:rPr lang="en-US" dirty="0"/>
              <a:t>Continuous stream of readers will block writers indefinitely</a:t>
            </a:r>
          </a:p>
          <a:p>
            <a:r>
              <a:rPr lang="en-US" dirty="0"/>
              <a:t>Second version</a:t>
            </a:r>
          </a:p>
          <a:p>
            <a:pPr lvl="1"/>
            <a:r>
              <a:rPr lang="en-US" dirty="0"/>
              <a:t>Once writer comes along, blocks access to later readers</a:t>
            </a:r>
          </a:p>
          <a:p>
            <a:pPr lvl="1"/>
            <a:r>
              <a:rPr lang="en-US" dirty="0"/>
              <a:t>Series of writes could block all reads</a:t>
            </a:r>
          </a:p>
          <a:p>
            <a:r>
              <a:rPr lang="en-US" dirty="0"/>
              <a:t>FIFO implementation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rwqueue</a:t>
            </a:r>
            <a:r>
              <a:rPr lang="en-US" dirty="0"/>
              <a:t> code in code directory</a:t>
            </a:r>
          </a:p>
          <a:p>
            <a:pPr lvl="1"/>
            <a:r>
              <a:rPr lang="en-US" dirty="0"/>
              <a:t>Service requests in order received</a:t>
            </a:r>
          </a:p>
          <a:p>
            <a:pPr lvl="1"/>
            <a:r>
              <a:rPr lang="en-US" dirty="0"/>
              <a:t>Threads kept in FIFO</a:t>
            </a:r>
          </a:p>
          <a:p>
            <a:pPr lvl="1"/>
            <a:r>
              <a:rPr lang="en-US" dirty="0"/>
              <a:t>Each has semaphore that enables its access to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Second Readers-Writers Problem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67000" y="990600"/>
            <a:ext cx="5638800" cy="541686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writecnt</a:t>
            </a:r>
            <a:r>
              <a:rPr lang="en-US" sz="1600" dirty="0">
                <a:latin typeface="Courier New" pitchFamily="49" charset="0"/>
              </a:rPr>
              <a:t>;      // Initially 0</a:t>
            </a:r>
          </a:p>
          <a:p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rmutex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wmutex</a:t>
            </a:r>
            <a:r>
              <a:rPr lang="en-US" sz="1600" dirty="0">
                <a:latin typeface="Courier New" pitchFamily="49" charset="0"/>
              </a:rPr>
              <a:t>, r, w; // Initially 1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reader(void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P(&amp;r);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rmutex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++;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1) /* First in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P(&amp;w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rmutex</a:t>
            </a:r>
            <a:r>
              <a:rPr lang="en-US" sz="1600" dirty="0">
                <a:latin typeface="Courier New" pitchFamily="49" charset="0"/>
              </a:rPr>
              <a:t>); 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V(&amp;r)        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/* Reading happens here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rmutex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readcnt</a:t>
            </a:r>
            <a:r>
              <a:rPr lang="en-US" sz="1600" dirty="0">
                <a:latin typeface="Courier New" pitchFamily="49" charset="0"/>
              </a:rPr>
              <a:t> == 0) /* Last out */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</a:rPr>
              <a:t>V(&amp;w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rmutex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9918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Solution to Second Readers-Writers Problem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743200" y="990600"/>
            <a:ext cx="3581400" cy="517064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writer(void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while (1) {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P(&amp;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wmutex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++;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if (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== 1)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P(&amp;r);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V(&amp;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wmutex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just"/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P(&amp;w);</a:t>
            </a:r>
          </a:p>
          <a:p>
            <a:r>
              <a:rPr lang="en-US" sz="1600" dirty="0">
                <a:latin typeface="Courier New" pitchFamily="49" charset="0"/>
              </a:rPr>
              <a:t>    /* Writing here */ </a:t>
            </a:r>
          </a:p>
          <a:p>
            <a:r>
              <a:rPr lang="en-US" sz="1600" dirty="0">
                <a:latin typeface="Courier New" pitchFamily="49" charset="0"/>
              </a:rPr>
              <a:t>    V(&amp;w);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wmutex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just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writecnt</a:t>
            </a:r>
            <a:r>
              <a:rPr lang="en-US" sz="1600" dirty="0">
                <a:latin typeface="Courier New" pitchFamily="49" charset="0"/>
              </a:rPr>
              <a:t>--;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if (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== 0);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V(&amp;r);</a:t>
            </a:r>
          </a:p>
          <a:p>
            <a:pPr algn="just"/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wmutex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2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1F9A-6539-E54B-B9A9-259F2E9D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Readers/Writers with 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4C9B2-790A-D341-8864-8F309324D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535187"/>
            <a:ext cx="7896225" cy="2798938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Read &amp; Write requests are inserted into FIFO</a:t>
            </a:r>
          </a:p>
          <a:p>
            <a:pPr lvl="1"/>
            <a:r>
              <a:rPr lang="en-US" dirty="0"/>
              <a:t>Requests handled as remove from FIFO</a:t>
            </a:r>
          </a:p>
          <a:p>
            <a:pPr lvl="2"/>
            <a:r>
              <a:rPr lang="en-US" dirty="0"/>
              <a:t>Read allowed to proceed if currently idle or processing read</a:t>
            </a:r>
          </a:p>
          <a:p>
            <a:pPr lvl="2"/>
            <a:r>
              <a:rPr lang="en-US" dirty="0"/>
              <a:t>Write allowed to proceed only when idle</a:t>
            </a:r>
          </a:p>
          <a:p>
            <a:pPr lvl="1"/>
            <a:r>
              <a:rPr lang="en-US" dirty="0"/>
              <a:t>Requests inform controller when they have completed</a:t>
            </a:r>
          </a:p>
          <a:p>
            <a:r>
              <a:rPr lang="en-US" dirty="0"/>
              <a:t>Fairness</a:t>
            </a:r>
          </a:p>
          <a:p>
            <a:pPr lvl="1"/>
            <a:r>
              <a:rPr lang="en-US"/>
              <a:t>Guarantee every </a:t>
            </a:r>
            <a:r>
              <a:rPr lang="en-US" dirty="0"/>
              <a:t>request is eventually handled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DBFDF576-2316-7547-A2A8-91ADE2376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280" y="1961419"/>
            <a:ext cx="43359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A7C6000-4A76-1043-BCEF-2D6F17C65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608" y="1961419"/>
            <a:ext cx="43359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5BC4345C-9549-7749-B319-9838C0E71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7016" y="1961419"/>
            <a:ext cx="43359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F9538C2-89B7-884A-88FD-3923D009C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42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5625B14-8E94-7842-A352-C1F8D998D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83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40D7D90-25B5-DE4F-A8AB-F4E6C67E6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240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DFBC95DD-A94D-9543-A5E7-FA461CE3D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64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25511F0E-7528-BC4E-9D00-662F9F421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05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C092A8E9-6FA1-914D-B040-669CA485A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46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W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E511C4EE-3B11-D840-9EAF-C31C08DF5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87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0886523-32AC-B84F-BDB2-20A09715CD9C}"/>
              </a:ext>
            </a:extLst>
          </p:cNvPr>
          <p:cNvCxnSpPr/>
          <p:nvPr/>
        </p:nvCxnSpPr>
        <p:spPr bwMode="auto">
          <a:xfrm>
            <a:off x="2598280" y="1447800"/>
            <a:ext cx="433592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5C054AB-FE48-1546-9A91-1243F4DD673A}"/>
              </a:ext>
            </a:extLst>
          </p:cNvPr>
          <p:cNvSpPr txBox="1"/>
          <p:nvPr/>
        </p:nvSpPr>
        <p:spPr>
          <a:xfrm>
            <a:off x="4325484" y="1263134"/>
            <a:ext cx="657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4B9570-B986-304C-8740-3D5B13747811}"/>
              </a:ext>
            </a:extLst>
          </p:cNvPr>
          <p:cNvSpPr txBox="1"/>
          <p:nvPr/>
        </p:nvSpPr>
        <p:spPr>
          <a:xfrm>
            <a:off x="1447800" y="2043453"/>
            <a:ext cx="104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Requests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EB74F8-F7F1-5645-BA91-31791F41A2B4}"/>
              </a:ext>
            </a:extLst>
          </p:cNvPr>
          <p:cNvSpPr txBox="1"/>
          <p:nvPr/>
        </p:nvSpPr>
        <p:spPr>
          <a:xfrm>
            <a:off x="1118992" y="2570202"/>
            <a:ext cx="1377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Allowed</a:t>
            </a:r>
          </a:p>
          <a:p>
            <a:pPr algn="r"/>
            <a:r>
              <a:rPr lang="en-US" sz="1800" dirty="0">
                <a:latin typeface="Calibri" pitchFamily="34" charset="0"/>
              </a:rPr>
              <a:t>Concurrency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BA742F5-1D15-7B42-B08C-97FD4848EAB5}"/>
              </a:ext>
            </a:extLst>
          </p:cNvPr>
          <p:cNvCxnSpPr/>
          <p:nvPr/>
        </p:nvCxnSpPr>
        <p:spPr bwMode="auto">
          <a:xfrm>
            <a:off x="3465464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9DBE56-AAB3-DF48-B4DE-E5F3A8883E42}"/>
              </a:ext>
            </a:extLst>
          </p:cNvPr>
          <p:cNvCxnSpPr/>
          <p:nvPr/>
        </p:nvCxnSpPr>
        <p:spPr bwMode="auto">
          <a:xfrm>
            <a:off x="3894831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98274FC-63EC-1340-BEE9-B81E9A34ED32}"/>
              </a:ext>
            </a:extLst>
          </p:cNvPr>
          <p:cNvCxnSpPr/>
          <p:nvPr/>
        </p:nvCxnSpPr>
        <p:spPr bwMode="auto">
          <a:xfrm>
            <a:off x="5182932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D617D1-8FA3-154D-8D41-577BC23AB084}"/>
              </a:ext>
            </a:extLst>
          </p:cNvPr>
          <p:cNvCxnSpPr/>
          <p:nvPr/>
        </p:nvCxnSpPr>
        <p:spPr bwMode="auto">
          <a:xfrm>
            <a:off x="5612299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63B7CE-2ED1-414B-B47D-32665E6E1A0D}"/>
              </a:ext>
            </a:extLst>
          </p:cNvPr>
          <p:cNvCxnSpPr/>
          <p:nvPr/>
        </p:nvCxnSpPr>
        <p:spPr bwMode="auto">
          <a:xfrm>
            <a:off x="6041666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E771D69-2AF9-4F4C-A817-F2C2AA3328F7}"/>
              </a:ext>
            </a:extLst>
          </p:cNvPr>
          <p:cNvCxnSpPr/>
          <p:nvPr/>
        </p:nvCxnSpPr>
        <p:spPr bwMode="auto">
          <a:xfrm>
            <a:off x="6471033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2C7ABAC-2CD3-444A-9ABE-CB1FF1C9AB3F}"/>
              </a:ext>
            </a:extLst>
          </p:cNvPr>
          <p:cNvCxnSpPr/>
          <p:nvPr/>
        </p:nvCxnSpPr>
        <p:spPr bwMode="auto">
          <a:xfrm>
            <a:off x="6900400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BA4885-8FCB-4142-A70B-3E86AB31F856}"/>
              </a:ext>
            </a:extLst>
          </p:cNvPr>
          <p:cNvCxnSpPr/>
          <p:nvPr/>
        </p:nvCxnSpPr>
        <p:spPr bwMode="auto">
          <a:xfrm>
            <a:off x="2594055" y="2570202"/>
            <a:ext cx="0" cy="55399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D442438-726E-1D44-B7A0-0CB577469316}"/>
              </a:ext>
            </a:extLst>
          </p:cNvPr>
          <p:cNvCxnSpPr>
            <a:cxnSpLocks/>
          </p:cNvCxnSpPr>
          <p:nvPr/>
        </p:nvCxnSpPr>
        <p:spPr bwMode="auto">
          <a:xfrm>
            <a:off x="2594055" y="2819400"/>
            <a:ext cx="871409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742B283-44B6-4E4A-939D-770F9A26357E}"/>
              </a:ext>
            </a:extLst>
          </p:cNvPr>
          <p:cNvCxnSpPr>
            <a:cxnSpLocks/>
          </p:cNvCxnSpPr>
          <p:nvPr/>
        </p:nvCxnSpPr>
        <p:spPr bwMode="auto">
          <a:xfrm>
            <a:off x="3465464" y="2819400"/>
            <a:ext cx="42936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EC762FD-AFBE-E84D-A4BE-0ED8A64BF49B}"/>
              </a:ext>
            </a:extLst>
          </p:cNvPr>
          <p:cNvCxnSpPr>
            <a:cxnSpLocks/>
          </p:cNvCxnSpPr>
          <p:nvPr/>
        </p:nvCxnSpPr>
        <p:spPr bwMode="auto">
          <a:xfrm>
            <a:off x="3896943" y="2819400"/>
            <a:ext cx="1285989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04B1F8-18E4-244C-AFFB-986258C3C9AB}"/>
              </a:ext>
            </a:extLst>
          </p:cNvPr>
          <p:cNvCxnSpPr>
            <a:cxnSpLocks/>
          </p:cNvCxnSpPr>
          <p:nvPr/>
        </p:nvCxnSpPr>
        <p:spPr bwMode="auto">
          <a:xfrm>
            <a:off x="5182932" y="2819400"/>
            <a:ext cx="435704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049B803-6FE0-2243-A624-7ECC024247B1}"/>
              </a:ext>
            </a:extLst>
          </p:cNvPr>
          <p:cNvCxnSpPr>
            <a:cxnSpLocks/>
          </p:cNvCxnSpPr>
          <p:nvPr/>
        </p:nvCxnSpPr>
        <p:spPr bwMode="auto">
          <a:xfrm>
            <a:off x="5629199" y="2819400"/>
            <a:ext cx="43781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97A6AB6-D4EB-994A-9BE4-1FA87DD7AEEA}"/>
              </a:ext>
            </a:extLst>
          </p:cNvPr>
          <p:cNvCxnSpPr>
            <a:cxnSpLocks/>
          </p:cNvCxnSpPr>
          <p:nvPr/>
        </p:nvCxnSpPr>
        <p:spPr bwMode="auto">
          <a:xfrm>
            <a:off x="6067016" y="2819400"/>
            <a:ext cx="40401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B642E2C-A1B2-D541-BA8A-7BA8A64553FB}"/>
              </a:ext>
            </a:extLst>
          </p:cNvPr>
          <p:cNvCxnSpPr>
            <a:cxnSpLocks/>
          </p:cNvCxnSpPr>
          <p:nvPr/>
        </p:nvCxnSpPr>
        <p:spPr bwMode="auto">
          <a:xfrm>
            <a:off x="6471033" y="2819400"/>
            <a:ext cx="429367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miter lim="800000"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02895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B623-D48C-0E4B-B9A1-F5BF2896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 Writers FIFO Implementation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054A-27DC-214C-B0C4-35DC32470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code in </a:t>
            </a:r>
            <a:r>
              <a:rPr lang="en-US" dirty="0" err="1"/>
              <a:t>rwqueue</a:t>
            </a:r>
            <a:r>
              <a:rPr lang="en-US" dirty="0"/>
              <a:t>.{</a:t>
            </a:r>
            <a:r>
              <a:rPr lang="en-US" dirty="0" err="1"/>
              <a:t>h,c</a:t>
            </a:r>
            <a:r>
              <a:rPr lang="en-US" dirty="0"/>
              <a:t>}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E16D462-930B-DD47-BF2E-EA94288DB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531" y="2057400"/>
            <a:ext cx="78486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Queue data structure */</a:t>
            </a:r>
          </a:p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Mutual exclusion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reading_count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active readers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writing_count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 of active writers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FIFO queue implemented as linked list with tail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rw_token_t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rw_token_t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rw_queue_t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EA79E7E-A69D-F04A-BBA1-067E6922C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0" y="4743212"/>
            <a:ext cx="7848600" cy="172354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Represents individual thread's position in queue */</a:t>
            </a:r>
          </a:p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is_reader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CD792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     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Enables access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Allows chaining as linked list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rw_token_t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74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B623-D48C-0E4B-B9A1-F5BF2896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 Writers FIFO Use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054A-27DC-214C-B0C4-35DC32470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rwqueue-test.c</a:t>
            </a:r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E16D462-930B-DD47-BF2E-EA94288DB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5272669" cy="24622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Get write access to data and write */</a:t>
            </a:r>
          </a:p>
          <a:p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iwriter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rw_token_t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rw_queue_request_write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(&amp;q,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Critical section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*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End of Critical Section 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rw_queue_release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(&amp;q);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EA79E7E-A69D-F04A-BBA1-067E6922C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90062"/>
            <a:ext cx="4953000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Get read access to data and read */</a:t>
            </a:r>
          </a:p>
          <a:p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5E34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rw_token_t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rw_queue_request_read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(&amp;q, &amp;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Critical section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/* End of Critical section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rw_queue_release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(&amp;q);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41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9321D-3368-514A-83BA-09898A19A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Reader/Writer 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C5FB5-1AF4-9C41-B476-25AD2E23F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pthread_rwlock_t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Operations</a:t>
            </a: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Acquire read lock</a:t>
            </a:r>
          </a:p>
          <a:p>
            <a:pPr marL="457200" lvl="1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pthread_rw_lock_t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Acquire write lock</a:t>
            </a:r>
          </a:p>
          <a:p>
            <a:pPr marL="457200" lvl="1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Pthread_rwlock_wrlock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pthread_rw_lock_t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Release (either) lock</a:t>
            </a:r>
          </a:p>
          <a:p>
            <a:pPr marL="457200" lvl="1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pthread_rw_lock_t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rwlock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endParaRPr lang="en-US" dirty="0">
              <a:latin typeface="+mn-lt"/>
              <a:cs typeface="Courier New" panose="02070309020205020404" pitchFamily="49" charset="0"/>
            </a:endParaRP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Observation</a:t>
            </a: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Library must be used correctly!</a:t>
            </a:r>
          </a:p>
          <a:p>
            <a:pPr lvl="2"/>
            <a:r>
              <a:rPr lang="en-US" dirty="0">
                <a:latin typeface="+mn-lt"/>
                <a:cs typeface="Courier New" panose="02070309020205020404" pitchFamily="49" charset="0"/>
              </a:rPr>
              <a:t>Up to programmer to decide what requires read access and what requires write access</a:t>
            </a:r>
          </a:p>
        </p:txBody>
      </p:sp>
    </p:spTree>
    <p:extLst>
      <p:ext uri="{BB962C8B-B14F-4D97-AF65-F5344CB8AC3E}">
        <p14:creationId xmlns:p14="http://schemas.microsoft.com/office/powerpoint/2010/main" val="321316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Reminder: 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Manipulated by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dirty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while (s == 0);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s++;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OS kernel guarantees that operations between brackets [ ] are executed atomically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>
                <a:latin typeface="Courier New" pitchFamily="49" charset="0"/>
              </a:rPr>
              <a:t>s</a:t>
            </a: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Review: Semaphores, mutexes, producer-consumer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/>
              <a:t>Other concurrency issues</a:t>
            </a:r>
          </a:p>
          <a:p>
            <a:pPr lvl="1"/>
            <a:r>
              <a:rPr lang="en-US" b="1" dirty="0"/>
              <a:t>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between threads and signal handling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88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 Worry: Races</a:t>
            </a:r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correctness 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Pthread_create(&amp;tid[i</a:t>
            </a:r>
            <a:r>
              <a:rPr lang="en-US" sz="1600" dirty="0">
                <a:latin typeface="Courier New" pitchFamily="49" charset="0"/>
              </a:rPr>
              <a:t>], NULL, thread,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Pthread_join(tid[i</a:t>
            </a:r>
            <a:r>
              <a:rPr lang="en-US" sz="1600" dirty="0">
                <a:latin typeface="Courier New" pitchFamily="49" charset="0"/>
              </a:rPr>
              <a:t>], NULL);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("Hello from thread %d\n",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</a:t>
            </a:r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5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Don’t share state</a:t>
            </a:r>
          </a:p>
          <a:p>
            <a:pPr lvl="1"/>
            <a:r>
              <a:rPr lang="en-US" dirty="0"/>
              <a:t>E.g., use malloc to generate separate copy of argument for each thread</a:t>
            </a:r>
          </a:p>
          <a:p>
            <a:pPr lvl="1"/>
            <a:endParaRPr lang="en-US" dirty="0"/>
          </a:p>
          <a:p>
            <a:r>
              <a:rPr lang="en-US" dirty="0"/>
              <a:t>Use synchronization primitives to control access to shared state</a:t>
            </a:r>
          </a:p>
          <a:p>
            <a:pPr lvl="1"/>
            <a:r>
              <a:rPr lang="en-US" dirty="0"/>
              <a:t>Different shared state can use different primitives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Review: Semaphores, mutexes, producer-consumer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r>
              <a:rPr lang="en-US" dirty="0"/>
              <a:t>Other concurrency issues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b="1" dirty="0"/>
              <a:t>Deadlocks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between threads and signal handling</a:t>
            </a:r>
          </a:p>
          <a:p>
            <a:pPr lvl="1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37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/>
              <a:t>A Worry: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/>
              <a:t>Def: A process is </a:t>
            </a:r>
            <a:r>
              <a:rPr lang="en-US" i="1" dirty="0">
                <a:solidFill>
                  <a:srgbClr val="990000"/>
                </a:solidFill>
              </a:rPr>
              <a:t>deadlocked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it is waiting for a condition that will never be true. </a:t>
            </a:r>
          </a:p>
          <a:p>
            <a:pPr>
              <a:buNone/>
            </a:pPr>
            <a:endParaRPr lang="en-US" dirty="0">
              <a:solidFill>
                <a:srgbClr val="DB6F6F"/>
              </a:solidFill>
            </a:endParaRPr>
          </a:p>
          <a:p>
            <a:r>
              <a:rPr lang="en-US" dirty="0"/>
              <a:t>Typical 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/>
              <a:t>A Worry: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/>
              <a:t>Def: A process is </a:t>
            </a:r>
            <a:r>
              <a:rPr lang="en-US" i="1" dirty="0">
                <a:solidFill>
                  <a:srgbClr val="990000"/>
                </a:solidFill>
              </a:rPr>
              <a:t>deadlocked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it is waiting for a condition that will never be true. </a:t>
            </a:r>
          </a:p>
          <a:p>
            <a:endParaRPr lang="en-US" dirty="0"/>
          </a:p>
          <a:p>
            <a:r>
              <a:rPr lang="en-US" dirty="0"/>
              <a:t>More fully (and beyond the scope of 213), a deadlock has four requirements</a:t>
            </a:r>
          </a:p>
          <a:p>
            <a:pPr lvl="1"/>
            <a:r>
              <a:rPr lang="en-US" dirty="0"/>
              <a:t>Mutual exclusion</a:t>
            </a:r>
          </a:p>
          <a:p>
            <a:pPr lvl="1"/>
            <a:r>
              <a:rPr lang="en-US" dirty="0"/>
              <a:t>Circular waiting</a:t>
            </a:r>
          </a:p>
          <a:p>
            <a:pPr lvl="1"/>
            <a:r>
              <a:rPr lang="en-US" dirty="0"/>
              <a:t>Hold and wait</a:t>
            </a:r>
          </a:p>
          <a:p>
            <a:pPr lvl="1"/>
            <a:r>
              <a:rPr lang="en-US" dirty="0"/>
              <a:t>No pre-emption</a:t>
            </a:r>
          </a:p>
          <a:p>
            <a:pPr>
              <a:buNone/>
            </a:pPr>
            <a:endParaRPr lang="en-US" dirty="0">
              <a:solidFill>
                <a:srgbClr val="DB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356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 Semaphores</a:t>
            </a:r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>
                <a:latin typeface="Courier New"/>
                <a:cs typeface="Courier New"/>
              </a:rPr>
              <a:t>Tid[1]: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cnt++;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Visualized in Progress Graph</a:t>
            </a:r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true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nonzero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region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nondeterministic (race)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Deadlock</a:t>
            </a: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2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/>
              <a:t>Review: Using semaphores to protect shared resources via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</a:t>
            </a:r>
          </a:p>
          <a:p>
            <a:pPr lvl="1"/>
            <a:r>
              <a:rPr lang="en-US" dirty="0"/>
              <a:t>Surround each access to the shared variable(s) with </a:t>
            </a:r>
            <a:r>
              <a:rPr lang="en-US" i="1" dirty="0"/>
              <a:t>P(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V(</a:t>
            </a:r>
            <a:r>
              <a:rPr lang="en-US" i="1" dirty="0" err="1"/>
              <a:t>mutex</a:t>
            </a:r>
            <a:r>
              <a:rPr lang="en-US" i="1" dirty="0"/>
              <a:t>)</a:t>
            </a:r>
            <a:r>
              <a:rPr lang="en-US" dirty="0"/>
              <a:t> operations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3809937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 = 1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P(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</a:t>
            </a:r>
          </a:p>
          <a:p>
            <a:r>
              <a:rPr lang="en-US" sz="1800" dirty="0">
                <a:latin typeface="Courier New"/>
                <a:cs typeface="Courier New"/>
              </a:rPr>
              <a:t>  V(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1345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P(&amp;mutex[0]); P(&amp;mutex[1])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[1]: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Avoided Deadlock in Progress Graph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1424337" y="3429000"/>
            <a:ext cx="2842863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=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=1</a:t>
            </a: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program </a:t>
            </a:r>
            <a:r>
              <a:rPr lang="en-US" dirty="0" err="1"/>
              <a:t>deadlock.c</a:t>
            </a:r>
            <a:endParaRPr lang="en-US" dirty="0"/>
          </a:p>
          <a:p>
            <a:r>
              <a:rPr lang="en-US" dirty="0"/>
              <a:t>100 threads, each acquiring same two locks</a:t>
            </a:r>
          </a:p>
          <a:p>
            <a:r>
              <a:rPr lang="en-US" dirty="0"/>
              <a:t>Risky mode</a:t>
            </a:r>
          </a:p>
          <a:p>
            <a:pPr lvl="1"/>
            <a:r>
              <a:rPr lang="en-US" dirty="0"/>
              <a:t>Even numbered threads request locks in opposite order of odd-numbered ones</a:t>
            </a:r>
          </a:p>
          <a:p>
            <a:endParaRPr lang="en-US" dirty="0"/>
          </a:p>
          <a:p>
            <a:r>
              <a:rPr lang="en-US" dirty="0"/>
              <a:t>Safe mode</a:t>
            </a:r>
          </a:p>
          <a:p>
            <a:pPr lvl="1"/>
            <a:r>
              <a:rPr lang="en-US" dirty="0"/>
              <a:t>All threads acquire locks in same order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966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r>
              <a:rPr lang="en-US" dirty="0"/>
              <a:t> Visualized in Progress Graph</a:t>
            </a:r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 err="1">
                <a:latin typeface="+mn-lt"/>
              </a:rPr>
              <a:t>Livelock</a:t>
            </a:r>
            <a:r>
              <a:rPr lang="en-US" sz="1800" dirty="0">
                <a:latin typeface="+mn-lt"/>
              </a:rPr>
              <a:t> is similar to a deadlock, except the threads change state, but remain in a deadlock trajectory.</a:t>
            </a: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0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947182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 err="1">
                <a:latin typeface="+mn-lt"/>
              </a:rPr>
              <a:t>Livelock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177188" y="2598182"/>
            <a:ext cx="1980461" cy="184189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780919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Livelock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</a:p>
        </p:txBody>
      </p:sp>
      <p:cxnSp>
        <p:nvCxnSpPr>
          <p:cNvPr id="126" name="Straight Arrow Connector 125"/>
          <p:cNvCxnSpPr>
            <a:cxnSpLocks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627268-D7B8-4185-A886-82C48A8E200F}"/>
              </a:ext>
            </a:extLst>
          </p:cNvPr>
          <p:cNvGrpSpPr/>
          <p:nvPr/>
        </p:nvGrpSpPr>
        <p:grpSpPr>
          <a:xfrm>
            <a:off x="1691640" y="4420485"/>
            <a:ext cx="533400" cy="465587"/>
            <a:chOff x="6553200" y="2743200"/>
            <a:chExt cx="1657471" cy="1551383"/>
          </a:xfrm>
        </p:grpSpPr>
        <p:sp>
          <p:nvSpPr>
            <p:cNvPr id="36" name="Donut 10">
              <a:extLst>
                <a:ext uri="{FF2B5EF4-FFF2-40B4-BE49-F238E27FC236}">
                  <a16:creationId xmlns:a16="http://schemas.microsoft.com/office/drawing/2014/main" id="{4A4ED45A-F74B-45DD-A180-899077676860}"/>
                </a:ext>
              </a:extLst>
            </p:cNvPr>
            <p:cNvSpPr/>
            <p:nvPr/>
          </p:nvSpPr>
          <p:spPr bwMode="auto">
            <a:xfrm>
              <a:off x="6553200" y="2743200"/>
              <a:ext cx="1501455" cy="1501455"/>
            </a:xfrm>
            <a:prstGeom prst="donut">
              <a:avLst>
                <a:gd name="adj" fmla="val 11633"/>
              </a:avLst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Arrow 11">
              <a:extLst>
                <a:ext uri="{FF2B5EF4-FFF2-40B4-BE49-F238E27FC236}">
                  <a16:creationId xmlns:a16="http://schemas.microsoft.com/office/drawing/2014/main" id="{787BC07D-5337-47C5-9066-DC4F52A524C6}"/>
                </a:ext>
              </a:extLst>
            </p:cNvPr>
            <p:cNvSpPr/>
            <p:nvPr/>
          </p:nvSpPr>
          <p:spPr bwMode="auto">
            <a:xfrm rot="7158498">
              <a:off x="7404935" y="3488846"/>
              <a:ext cx="914400" cy="697073"/>
            </a:xfrm>
            <a:prstGeom prst="rightArrow">
              <a:avLst/>
            </a:prstGeom>
            <a:solidFill>
              <a:srgbClr val="FF00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Line 6">
            <a:extLst>
              <a:ext uri="{FF2B5EF4-FFF2-40B4-BE49-F238E27FC236}">
                <a16:creationId xmlns:a16="http://schemas.microsoft.com/office/drawing/2014/main" id="{51AE016B-5D0B-4A27-A89F-B6D8D702AC2C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905000" y="56388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7C79CF1A-84B9-47F6-BF19-BA6F30A9579C}"/>
              </a:ext>
            </a:extLst>
          </p:cNvPr>
          <p:cNvSpPr>
            <a:spLocks noChangeAspect="1" noChangeShapeType="1"/>
          </p:cNvSpPr>
          <p:nvPr/>
        </p:nvSpPr>
        <p:spPr bwMode="auto">
          <a:xfrm rot="-5400000">
            <a:off x="777081" y="4663282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15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20" grpId="0"/>
      <p:bldP spid="121" grpId="0" animBg="1"/>
      <p:bldP spid="1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4C668-00CC-4B09-B916-451079E80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Deadlock, </a:t>
            </a:r>
            <a:r>
              <a:rPr lang="en-US" dirty="0" err="1"/>
              <a:t>Livelock</a:t>
            </a:r>
            <a:r>
              <a:rPr lang="en-US" dirty="0"/>
              <a:t>, Starvation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61CF-679A-46B5-9B00-00A9FBCA2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  <a:p>
            <a:pPr lvl="1"/>
            <a:r>
              <a:rPr lang="en-US" dirty="0"/>
              <a:t>One or more threads is waiting on a condition that will never be true</a:t>
            </a:r>
          </a:p>
          <a:p>
            <a:pPr lvl="1"/>
            <a:endParaRPr lang="en-US" dirty="0"/>
          </a:p>
          <a:p>
            <a:r>
              <a:rPr lang="en-US" dirty="0" err="1"/>
              <a:t>Livelock</a:t>
            </a:r>
            <a:endParaRPr lang="en-US" dirty="0"/>
          </a:p>
          <a:p>
            <a:pPr lvl="1"/>
            <a:r>
              <a:rPr lang="en-US" dirty="0"/>
              <a:t>One or more threads is changing state, but will never leave a deadlock / </a:t>
            </a:r>
            <a:r>
              <a:rPr lang="en-US" dirty="0" err="1"/>
              <a:t>livelock</a:t>
            </a:r>
            <a:r>
              <a:rPr lang="en-US" dirty="0"/>
              <a:t> trajectory</a:t>
            </a:r>
          </a:p>
          <a:p>
            <a:pPr lvl="1"/>
            <a:endParaRPr lang="en-US" dirty="0"/>
          </a:p>
          <a:p>
            <a:r>
              <a:rPr lang="en-US" dirty="0"/>
              <a:t>Starvation</a:t>
            </a:r>
          </a:p>
          <a:p>
            <a:pPr lvl="1"/>
            <a:r>
              <a:rPr lang="en-US" dirty="0"/>
              <a:t>One or more threads is temporarily unable to make progress</a:t>
            </a:r>
          </a:p>
        </p:txBody>
      </p:sp>
    </p:spTree>
    <p:extLst>
      <p:ext uri="{BB962C8B-B14F-4D97-AF65-F5344CB8AC3E}">
        <p14:creationId xmlns:p14="http://schemas.microsoft.com/office/powerpoint/2010/main" val="4881256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9493-7C09-463D-A83E-C34D5FD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4115-F422-4894-9AA8-DCADDC0CF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>
                <a:hlinkClick r:id="rId2"/>
              </a:rPr>
              <a:t>https://canvas.cmu.edu/courses/28101/quizzes/77037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535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Review: Semaphores, mutexes, producer-consumer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/>
              <a:t>Other concurrency issues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b="1" dirty="0"/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between threads and signal handling</a:t>
            </a:r>
          </a:p>
          <a:p>
            <a:pPr lvl="1"/>
            <a:endParaRPr lang="en-US" b="1" dirty="0"/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859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  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</a:p>
          <a:p>
            <a:pPr lvl="1"/>
            <a:endParaRPr lang="en-US" dirty="0"/>
          </a:p>
          <a:p>
            <a:r>
              <a:rPr lang="en-US" i="1" dirty="0"/>
              <a:t>Def:  </a:t>
            </a:r>
            <a:r>
              <a:rPr lang="en-US" dirty="0"/>
              <a:t>A function is </a:t>
            </a:r>
            <a:r>
              <a:rPr lang="en-US" i="1" dirty="0"/>
              <a:t>thread-safe </a:t>
            </a:r>
            <a:r>
              <a:rPr lang="en-US" dirty="0" err="1"/>
              <a:t>iff</a:t>
            </a:r>
            <a:r>
              <a:rPr lang="en-US" dirty="0"/>
              <a:t> it will always produce correct results when called simultaneously from multiple threads. </a:t>
            </a:r>
          </a:p>
          <a:p>
            <a:endParaRPr lang="en-US" dirty="0"/>
          </a:p>
          <a:p>
            <a:r>
              <a:rPr lang="en-US" dirty="0"/>
              <a:t>Classes of thread-unsafe functions:</a:t>
            </a:r>
          </a:p>
          <a:p>
            <a:pPr lvl="1"/>
            <a:r>
              <a:rPr lang="en-US" dirty="0"/>
              <a:t>Class 1: Functions that do not protect shared variables</a:t>
            </a:r>
          </a:p>
          <a:p>
            <a:pPr lvl="1"/>
            <a:r>
              <a:rPr lang="en-US" dirty="0"/>
              <a:t>Class 2: Functions that keep state across multiple invocations</a:t>
            </a:r>
          </a:p>
          <a:p>
            <a:pPr lvl="1"/>
            <a:r>
              <a:rPr lang="en-US" dirty="0"/>
              <a:t>Class 3: Functions that return a pointer to a static variable</a:t>
            </a:r>
          </a:p>
          <a:p>
            <a:pPr lvl="1"/>
            <a:r>
              <a:rPr lang="en-US" dirty="0"/>
              <a:t>Class 4: Functions that call thread-unsafe functions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(Class 1)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 (or mutex)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</a:p>
          <a:p>
            <a:pPr>
              <a:buNone/>
            </a:pP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(Class 2)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 that 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</a:p>
          <a:p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: set 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/>
              <a:t>Review: Using Lock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>
              <a:tabLst>
                <a:tab pos="2054225" algn="l"/>
              </a:tabLst>
            </a:pPr>
            <a:r>
              <a:rPr lang="en-US" dirty="0"/>
              <a:t>Mutex is special case of semaphore that only has value 0 (locked) or 1 (unlocked)</a:t>
            </a:r>
          </a:p>
          <a:p>
            <a:pPr lvl="1">
              <a:lnSpc>
                <a:spcPct val="97000"/>
              </a:lnSpc>
              <a:tabLst>
                <a:tab pos="2054225" algn="l"/>
              </a:tabLst>
            </a:pPr>
            <a:r>
              <a:rPr lang="en-US" i="1" dirty="0"/>
              <a:t>Lock(m):</a:t>
            </a:r>
            <a:r>
              <a:rPr lang="en-US" dirty="0"/>
              <a:t>  	[  </a:t>
            </a:r>
            <a:r>
              <a:rPr lang="en-US" b="1" dirty="0">
                <a:latin typeface="Courier New" pitchFamily="49" charset="0"/>
              </a:rPr>
              <a:t>while (m == 0); m=0; </a:t>
            </a:r>
            <a:r>
              <a:rPr lang="en-US" dirty="0"/>
              <a:t>]</a:t>
            </a:r>
          </a:p>
          <a:p>
            <a:pPr lvl="1">
              <a:lnSpc>
                <a:spcPct val="97000"/>
              </a:lnSpc>
              <a:tabLst>
                <a:tab pos="2054225" algn="l"/>
              </a:tabLst>
            </a:pPr>
            <a:r>
              <a:rPr lang="en-US" i="1" dirty="0"/>
              <a:t>Unlock(m):</a:t>
            </a:r>
            <a:r>
              <a:rPr lang="en-US" dirty="0"/>
              <a:t>  	[  </a:t>
            </a:r>
            <a:r>
              <a:rPr lang="en-US" b="1" dirty="0">
                <a:latin typeface="Courier New" pitchFamily="49" charset="0"/>
              </a:rPr>
              <a:t>m=1</a:t>
            </a:r>
            <a:r>
              <a:rPr lang="en-US" dirty="0"/>
              <a:t>]</a:t>
            </a:r>
          </a:p>
          <a:p>
            <a:pPr marL="742950" indent="-285750">
              <a:lnSpc>
                <a:spcPct val="97000"/>
              </a:lnSpc>
              <a:tabLst>
                <a:tab pos="2054225" algn="l"/>
              </a:tabLst>
            </a:pPr>
            <a:r>
              <a:rPr lang="en-US" dirty="0"/>
              <a:t>~2x faster than using semaphore for this purpose</a:t>
            </a:r>
          </a:p>
          <a:p>
            <a:pPr lvl="1">
              <a:lnSpc>
                <a:spcPct val="97000"/>
              </a:lnSpc>
              <a:tabLst>
                <a:tab pos="2054225" algn="l"/>
              </a:tabLst>
            </a:pPr>
            <a:r>
              <a:rPr lang="en-US" dirty="0"/>
              <a:t>And, more clearly indicates programmer’s intention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7550" y="4419600"/>
            <a:ext cx="2346325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mutex</a:t>
            </a:r>
            <a:r>
              <a:rPr lang="en-US" sz="1800" dirty="0">
                <a:latin typeface="Courier New"/>
                <a:cs typeface="Courier New"/>
              </a:rPr>
              <a:t> = 1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lock(mutex)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</a:t>
            </a:r>
          </a:p>
          <a:p>
            <a:r>
              <a:rPr lang="en-US" sz="1800" dirty="0">
                <a:latin typeface="Courier New"/>
                <a:cs typeface="Courier New"/>
              </a:rPr>
              <a:t>  unlock(mutex)</a:t>
            </a:r>
          </a:p>
        </p:txBody>
      </p:sp>
    </p:spTree>
    <p:extLst>
      <p:ext uri="{BB962C8B-B14F-4D97-AF65-F5344CB8AC3E}">
        <p14:creationId xmlns:p14="http://schemas.microsoft.com/office/powerpoint/2010/main" val="32306382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/>
              <a:t>Thread-Safe Random Number Generator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*nextp = *nextp*1103515245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Thread-Unsafe Functions (Class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/>
              <a:t>Returning a pointer to a static variable</a:t>
            </a:r>
          </a:p>
          <a:p>
            <a:r>
              <a:rPr lang="en-US" dirty="0"/>
              <a:t>Fix:  Rewrite function so caller passes address of variable to store result</a:t>
            </a:r>
          </a:p>
          <a:p>
            <a:pPr lvl="1"/>
            <a:r>
              <a:rPr lang="en-US" dirty="0"/>
              <a:t>Requires changes in caller and </a:t>
            </a:r>
            <a:r>
              <a:rPr lang="en-US" dirty="0" err="1"/>
              <a:t>callee</a:t>
            </a:r>
            <a:endParaRPr lang="en-US" dirty="0"/>
          </a:p>
          <a:p>
            <a:r>
              <a:rPr lang="en-US" dirty="0"/>
              <a:t>Fix 2: Wrap function with mutex</a:t>
            </a:r>
          </a:p>
          <a:p>
            <a:pPr lvl="1"/>
            <a:r>
              <a:rPr lang="en-US" dirty="0"/>
              <a:t>Caller still has to be changed</a:t>
            </a:r>
          </a:p>
          <a:p>
            <a:pPr lvl="1"/>
            <a:r>
              <a:rPr lang="en-US" dirty="0"/>
              <a:t>Can preserve old function</a:t>
            </a:r>
          </a:p>
          <a:p>
            <a:pPr lvl="1"/>
            <a:r>
              <a:rPr lang="en-US" dirty="0"/>
              <a:t>Function may become a bottleneck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929101" y="3499735"/>
            <a:ext cx="3810001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fix_itoa</a:t>
            </a:r>
            <a:r>
              <a:rPr lang="en-US" sz="1400" dirty="0">
                <a:latin typeface="Courier New" pitchFamily="49" charset="0"/>
              </a:rPr>
              <a:t>(int x, char *</a:t>
            </a:r>
            <a:r>
              <a:rPr lang="en-US" sz="1400" dirty="0" err="1">
                <a:latin typeface="Courier New" pitchFamily="49" charset="0"/>
              </a:rPr>
              <a:t>dst</a:t>
            </a:r>
            <a:r>
              <a:rPr lang="en-US" sz="1400" dirty="0">
                <a:latin typeface="Courier New" pitchFamily="49" charset="0"/>
              </a:rPr>
              <a:t>,</a:t>
            </a:r>
          </a:p>
          <a:p>
            <a:r>
              <a:rPr lang="en-US" sz="1400" dirty="0">
                <a:latin typeface="Courier New" pitchFamily="49" charset="0"/>
              </a:rPr>
              <a:t>              </a:t>
            </a:r>
            <a:r>
              <a:rPr lang="en-US" sz="1400" dirty="0" err="1">
                <a:latin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dstsz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snprintf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dst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</a:rPr>
              <a:t>dstsz</a:t>
            </a:r>
            <a:r>
              <a:rPr lang="en-US" sz="1400" dirty="0">
                <a:latin typeface="Courier New" pitchFamily="49" charset="0"/>
              </a:rPr>
              <a:t>, "%d", x);</a:t>
            </a:r>
          </a:p>
          <a:p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29102" y="1398244"/>
            <a:ext cx="3810000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/* Convert integer to string */</a:t>
            </a:r>
          </a:p>
          <a:p>
            <a:r>
              <a:rPr lang="en-US" sz="1400" dirty="0">
                <a:latin typeface="Courier New" pitchFamily="49" charset="0"/>
              </a:rPr>
              <a:t>char *</a:t>
            </a:r>
            <a:r>
              <a:rPr lang="en-US" sz="1400" dirty="0" err="1">
                <a:latin typeface="Courier New" pitchFamily="49" charset="0"/>
              </a:rPr>
              <a:t>itoa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x)</a:t>
            </a:r>
          </a:p>
          <a:p>
            <a:r>
              <a:rPr lang="en-US" sz="1400" dirty="0">
                <a:latin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</a:rPr>
              <a:t>    static char </a:t>
            </a:r>
            <a:r>
              <a:rPr lang="en-US" sz="1400" dirty="0" err="1">
                <a:latin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</a:rPr>
              <a:t>[11];</a:t>
            </a:r>
          </a:p>
          <a:p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snprintf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</a:rPr>
              <a:t>sizeof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</a:rPr>
              <a:t>,</a:t>
            </a:r>
          </a:p>
          <a:p>
            <a:r>
              <a:rPr lang="en-US" sz="1400" dirty="0">
                <a:latin typeface="Courier New" pitchFamily="49" charset="0"/>
              </a:rPr>
              <a:t>             "%d", x);</a:t>
            </a:r>
          </a:p>
          <a:p>
            <a:r>
              <a:rPr lang="en-US" sz="1400" dirty="0">
                <a:latin typeface="Courier New" pitchFamily="49" charset="0"/>
              </a:rPr>
              <a:t>    return </a:t>
            </a:r>
            <a:r>
              <a:rPr lang="en-US" sz="1400" dirty="0" err="1">
                <a:latin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595805F-683C-4FAD-957F-F8F6ACD27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01" y="4708674"/>
            <a:ext cx="3810002" cy="172354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wrap_itoa</a:t>
            </a:r>
            <a:r>
              <a:rPr lang="en-US" sz="1400" dirty="0">
                <a:latin typeface="Courier New" pitchFamily="49" charset="0"/>
              </a:rPr>
              <a:t>(int x, char *</a:t>
            </a:r>
            <a:r>
              <a:rPr lang="en-US" sz="1400" dirty="0" err="1">
                <a:latin typeface="Courier New" pitchFamily="49" charset="0"/>
              </a:rPr>
              <a:t>dst</a:t>
            </a:r>
            <a:r>
              <a:rPr lang="en-US" sz="1400" dirty="0">
                <a:latin typeface="Courier New" pitchFamily="49" charset="0"/>
              </a:rPr>
              <a:t>,</a:t>
            </a:r>
          </a:p>
          <a:p>
            <a:r>
              <a:rPr lang="en-US" sz="1400" dirty="0">
                <a:latin typeface="Courier New" pitchFamily="49" charset="0"/>
              </a:rPr>
              <a:t>              </a:t>
            </a:r>
            <a:r>
              <a:rPr lang="en-US" sz="1400" dirty="0" err="1">
                <a:latin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</a:rPr>
              <a:t>dstsz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</a:rPr>
              <a:t>{</a:t>
            </a:r>
          </a:p>
          <a:p>
            <a:r>
              <a:rPr lang="en-US" sz="1400" dirty="0">
                <a:latin typeface="Courier New" pitchFamily="49" charset="0"/>
              </a:rPr>
              <a:t>    static </a:t>
            </a:r>
            <a:r>
              <a:rPr lang="en-US" sz="1400" dirty="0" err="1">
                <a:latin typeface="Courier New" pitchFamily="49" charset="0"/>
              </a:rPr>
              <a:t>sem_t</a:t>
            </a:r>
            <a:r>
              <a:rPr lang="en-US" sz="1400" dirty="0">
                <a:latin typeface="Courier New" pitchFamily="49" charset="0"/>
              </a:rPr>
              <a:t> mutex;</a:t>
            </a:r>
          </a:p>
          <a:p>
            <a:r>
              <a:rPr lang="en-US" sz="1400" dirty="0">
                <a:latin typeface="Courier New" pitchFamily="49" charset="0"/>
              </a:rPr>
              <a:t>    P(mutex);</a:t>
            </a:r>
          </a:p>
          <a:p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strncpy</a:t>
            </a:r>
            <a:r>
              <a:rPr lang="en-US" sz="1400" dirty="0">
                <a:latin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</a:rPr>
              <a:t>dst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</a:rPr>
              <a:t>itoa</a:t>
            </a:r>
            <a:r>
              <a:rPr lang="en-US" sz="1400" dirty="0">
                <a:latin typeface="Courier New" pitchFamily="49" charset="0"/>
              </a:rPr>
              <a:t>(x), </a:t>
            </a:r>
            <a:r>
              <a:rPr lang="en-US" sz="1400" dirty="0" err="1">
                <a:latin typeface="Courier New" pitchFamily="49" charset="0"/>
              </a:rPr>
              <a:t>dstsz</a:t>
            </a:r>
            <a:r>
              <a:rPr lang="en-US" sz="1400" dirty="0">
                <a:latin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</a:rPr>
              <a:t>    V(mutex);</a:t>
            </a:r>
          </a:p>
          <a:p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Functions (Class 4)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Reentrant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/>
              <a:t>Def: A function is </a:t>
            </a:r>
            <a:r>
              <a:rPr lang="en-US" i="1" dirty="0">
                <a:solidFill>
                  <a:srgbClr val="990000"/>
                </a:solidFill>
              </a:rPr>
              <a:t>reentrant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it accesses no shared variables when called by multiple threads. </a:t>
            </a:r>
          </a:p>
          <a:p>
            <a:pPr lvl="1"/>
            <a:r>
              <a:rPr lang="en-US" dirty="0"/>
              <a:t>Important subset of thread-safe functions</a:t>
            </a:r>
          </a:p>
          <a:p>
            <a:pPr lvl="2"/>
            <a:r>
              <a:rPr lang="en-US" dirty="0"/>
              <a:t>Require no synchronization operations</a:t>
            </a:r>
          </a:p>
          <a:p>
            <a:pPr lvl="2"/>
            <a:r>
              <a:rPr lang="en-US" dirty="0"/>
              <a:t>Only way to make a Class 2 function thread-safe is to make </a:t>
            </a:r>
            <a:r>
              <a:rPr lang="en-US"/>
              <a:t>it reentrant </a:t>
            </a:r>
            <a:r>
              <a:rPr lang="en-US" dirty="0"/>
              <a:t>(e.g., </a:t>
            </a:r>
            <a:r>
              <a:rPr lang="en-US" dirty="0" err="1">
                <a:latin typeface="Courier New"/>
                <a:cs typeface="Courier New"/>
              </a:rPr>
              <a:t>rand_r</a:t>
            </a:r>
            <a:r>
              <a:rPr lang="en-US" dirty="0"/>
              <a:t> )</a:t>
            </a:r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functions in the Standard C Library (at the back of your K&amp;R text) are thread-safe</a:t>
            </a:r>
          </a:p>
          <a:p>
            <a:pPr lvl="1"/>
            <a:r>
              <a:rPr lang="en-US" dirty="0"/>
              <a:t>Examples:  </a:t>
            </a:r>
            <a:r>
              <a:rPr lang="en-US" b="1" dirty="0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>
                <a:latin typeface="+mn-lt"/>
              </a:rPr>
              <a:t>Exceptions: </a:t>
            </a:r>
            <a:r>
              <a:rPr lang="en-US" b="1" dirty="0" err="1">
                <a:latin typeface="Courier New" pitchFamily="49" charset="0"/>
              </a:rPr>
              <a:t>strtok</a:t>
            </a:r>
            <a:r>
              <a:rPr lang="en-US" b="1" dirty="0">
                <a:latin typeface="Courier New" pitchFamily="49" charset="0"/>
              </a:rPr>
              <a:t>,</a:t>
            </a:r>
            <a:r>
              <a:rPr lang="en-US" b="1" dirty="0">
                <a:latin typeface="+mn-lt"/>
              </a:rPr>
              <a:t> </a:t>
            </a:r>
            <a:r>
              <a:rPr lang="en-US" b="1" dirty="0">
                <a:latin typeface="Courier New" pitchFamily="49" charset="0"/>
              </a:rPr>
              <a:t>rand,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Courier New" pitchFamily="49" charset="0"/>
              </a:rPr>
              <a:t>ctime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POSIX adds more exceptions, but also reentrant versions of unsafe functions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855588"/>
            <a:ext cx="6750050" cy="229293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strftime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strftime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getnameinfo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getaddrinfo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getnameinfo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Review: Semaphores, mutexes, producer-consumer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/>
              <a:t>Other concurrency issues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Thread safety</a:t>
            </a:r>
          </a:p>
          <a:p>
            <a:pPr lvl="1"/>
            <a:r>
              <a:rPr lang="en-US" b="1" dirty="0"/>
              <a:t>Interactions between threads and signal handling</a:t>
            </a:r>
          </a:p>
          <a:p>
            <a:pPr lvl="1"/>
            <a:endParaRPr lang="en-US" b="1" dirty="0"/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073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Handling Review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8624887" cy="3143250"/>
          </a:xfrm>
        </p:spPr>
        <p:txBody>
          <a:bodyPr/>
          <a:lstStyle/>
          <a:p>
            <a:r>
              <a:rPr lang="en-US" sz="2600" dirty="0"/>
              <a:t>Action</a:t>
            </a:r>
          </a:p>
          <a:p>
            <a:pPr lvl="1"/>
            <a:r>
              <a:rPr lang="en-US" dirty="0"/>
              <a:t>Signal can occur at any point in program execution</a:t>
            </a:r>
          </a:p>
          <a:p>
            <a:pPr lvl="2"/>
            <a:r>
              <a:rPr lang="en-US" dirty="0"/>
              <a:t>Unless signal is blocked</a:t>
            </a:r>
          </a:p>
          <a:p>
            <a:pPr lvl="1"/>
            <a:r>
              <a:rPr lang="en-US" dirty="0"/>
              <a:t>Signal handler runs within same thread</a:t>
            </a:r>
          </a:p>
          <a:p>
            <a:pPr lvl="1"/>
            <a:r>
              <a:rPr lang="en-US" dirty="0"/>
              <a:t>Must run to completion and then return to regular program execution</a:t>
            </a:r>
          </a:p>
          <a:p>
            <a:pPr lvl="2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E5BFE-6A8E-EC4E-A15E-B5E738E6C663}"/>
              </a:ext>
            </a:extLst>
          </p:cNvPr>
          <p:cNvGrpSpPr/>
          <p:nvPr/>
        </p:nvGrpSpPr>
        <p:grpSpPr>
          <a:xfrm>
            <a:off x="2650207" y="1219200"/>
            <a:ext cx="3878852" cy="1663918"/>
            <a:chOff x="5124214" y="3549860"/>
            <a:chExt cx="3878852" cy="1663918"/>
          </a:xfrm>
        </p:grpSpPr>
        <p:sp>
          <p:nvSpPr>
            <p:cNvPr id="5" name="Line 93">
              <a:extLst>
                <a:ext uri="{FF2B5EF4-FFF2-40B4-BE49-F238E27FC236}">
                  <a16:creationId xmlns:a16="http://schemas.microsoft.com/office/drawing/2014/main" id="{F96DBE58-A063-984C-A494-AB871055D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Line 94">
              <a:extLst>
                <a:ext uri="{FF2B5EF4-FFF2-40B4-BE49-F238E27FC236}">
                  <a16:creationId xmlns:a16="http://schemas.microsoft.com/office/drawing/2014/main" id="{5A1BB7E8-6B92-7846-936D-C4DF4B56A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" name="Line 95">
              <a:extLst>
                <a:ext uri="{FF2B5EF4-FFF2-40B4-BE49-F238E27FC236}">
                  <a16:creationId xmlns:a16="http://schemas.microsoft.com/office/drawing/2014/main" id="{EA091E02-3165-4540-BC58-ACA138757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6">
              <a:extLst>
                <a:ext uri="{FF2B5EF4-FFF2-40B4-BE49-F238E27FC236}">
                  <a16:creationId xmlns:a16="http://schemas.microsoft.com/office/drawing/2014/main" id="{376113CD-B1E4-8349-8D61-0C8A6C9A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7">
              <a:extLst>
                <a:ext uri="{FF2B5EF4-FFF2-40B4-BE49-F238E27FC236}">
                  <a16:creationId xmlns:a16="http://schemas.microsoft.com/office/drawing/2014/main" id="{8442EA93-6320-5848-A479-040B227D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Text Box 101">
              <a:extLst>
                <a:ext uri="{FF2B5EF4-FFF2-40B4-BE49-F238E27FC236}">
                  <a16:creationId xmlns:a16="http://schemas.microsoft.com/office/drawing/2014/main" id="{72684CDF-E02F-7048-BA71-1BE90A2C4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1" name="Text Box 102">
              <a:extLst>
                <a:ext uri="{FF2B5EF4-FFF2-40B4-BE49-F238E27FC236}">
                  <a16:creationId xmlns:a16="http://schemas.microsoft.com/office/drawing/2014/main" id="{0966EC43-04B9-9140-8CA2-2B7C4A4C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332D41-F4C7-C244-8D7A-9EC14C3AE0A0}"/>
                </a:ext>
              </a:extLst>
            </p:cNvPr>
            <p:cNvSpPr txBox="1"/>
            <p:nvPr/>
          </p:nvSpPr>
          <p:spPr>
            <a:xfrm>
              <a:off x="5624003" y="35498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C38F55-E721-7846-B7F7-C937D81AD462}"/>
                </a:ext>
              </a:extLst>
            </p:cNvPr>
            <p:cNvSpPr txBox="1"/>
            <p:nvPr/>
          </p:nvSpPr>
          <p:spPr>
            <a:xfrm>
              <a:off x="8055371" y="3962400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Handler</a:t>
              </a:r>
            </a:p>
          </p:txBody>
        </p:sp>
        <p:sp>
          <p:nvSpPr>
            <p:cNvPr id="14" name="Line 95">
              <a:extLst>
                <a:ext uri="{FF2B5EF4-FFF2-40B4-BE49-F238E27FC236}">
                  <a16:creationId xmlns:a16="http://schemas.microsoft.com/office/drawing/2014/main" id="{F6E63681-4A27-EE4B-A9B6-2299DBB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8ECFE4-54DC-2D4B-949F-88C7E45602BE}"/>
                </a:ext>
              </a:extLst>
            </p:cNvPr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98810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/ Signals Interactions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8624887" cy="3143250"/>
          </a:xfrm>
        </p:spPr>
        <p:txBody>
          <a:bodyPr/>
          <a:lstStyle/>
          <a:p>
            <a:r>
              <a:rPr lang="en-US" sz="2600" dirty="0"/>
              <a:t>Many library functions have internal locking</a:t>
            </a:r>
          </a:p>
          <a:p>
            <a:pPr lvl="1"/>
            <a:r>
              <a:rPr lang="en-US" dirty="0"/>
              <a:t>To protect hidden state (avoid being class 1 thread-unsafe)</a:t>
            </a:r>
          </a:p>
          <a:p>
            <a:pPr lvl="1"/>
            <a:r>
              <a:rPr lang="en-US" dirty="0"/>
              <a:t>malloc</a:t>
            </a:r>
          </a:p>
          <a:p>
            <a:pPr lvl="2"/>
            <a:r>
              <a:rPr lang="en-US" dirty="0"/>
              <a:t>Free lists</a:t>
            </a:r>
          </a:p>
          <a:p>
            <a:pPr lvl="1"/>
            <a:r>
              <a:rPr lang="en-US" dirty="0" err="1"/>
              <a:t>fputs</a:t>
            </a:r>
            <a:r>
              <a:rPr lang="en-US" dirty="0"/>
              <a:t>, </a:t>
            </a:r>
            <a:r>
              <a:rPr lang="en-US" dirty="0" err="1"/>
              <a:t>fprintf</a:t>
            </a:r>
            <a:r>
              <a:rPr lang="en-US" dirty="0"/>
              <a:t>, </a:t>
            </a:r>
            <a:r>
              <a:rPr lang="en-US" dirty="0" err="1"/>
              <a:t>snprintf</a:t>
            </a:r>
            <a:endParaRPr lang="en-US" dirty="0"/>
          </a:p>
          <a:p>
            <a:pPr lvl="2"/>
            <a:r>
              <a:rPr lang="en-US" dirty="0"/>
              <a:t>So that outputs from multiple threads don’t interleave</a:t>
            </a:r>
          </a:p>
          <a:p>
            <a:pPr lvl="2"/>
            <a:r>
              <a:rPr lang="en-US" dirty="0"/>
              <a:t>Internal use of malloc</a:t>
            </a:r>
          </a:p>
          <a:p>
            <a:r>
              <a:rPr lang="en-US" dirty="0"/>
              <a:t>OK for handler that doesn’t use these library functions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E5BFE-6A8E-EC4E-A15E-B5E738E6C663}"/>
              </a:ext>
            </a:extLst>
          </p:cNvPr>
          <p:cNvGrpSpPr/>
          <p:nvPr/>
        </p:nvGrpSpPr>
        <p:grpSpPr>
          <a:xfrm>
            <a:off x="2650207" y="1219200"/>
            <a:ext cx="3878852" cy="1663918"/>
            <a:chOff x="5124214" y="3549860"/>
            <a:chExt cx="3878852" cy="1663918"/>
          </a:xfrm>
        </p:grpSpPr>
        <p:sp>
          <p:nvSpPr>
            <p:cNvPr id="5" name="Line 93">
              <a:extLst>
                <a:ext uri="{FF2B5EF4-FFF2-40B4-BE49-F238E27FC236}">
                  <a16:creationId xmlns:a16="http://schemas.microsoft.com/office/drawing/2014/main" id="{F96DBE58-A063-984C-A494-AB871055D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Line 94">
              <a:extLst>
                <a:ext uri="{FF2B5EF4-FFF2-40B4-BE49-F238E27FC236}">
                  <a16:creationId xmlns:a16="http://schemas.microsoft.com/office/drawing/2014/main" id="{5A1BB7E8-6B92-7846-936D-C4DF4B56A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" name="Line 95">
              <a:extLst>
                <a:ext uri="{FF2B5EF4-FFF2-40B4-BE49-F238E27FC236}">
                  <a16:creationId xmlns:a16="http://schemas.microsoft.com/office/drawing/2014/main" id="{EA091E02-3165-4540-BC58-ACA138757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6">
              <a:extLst>
                <a:ext uri="{FF2B5EF4-FFF2-40B4-BE49-F238E27FC236}">
                  <a16:creationId xmlns:a16="http://schemas.microsoft.com/office/drawing/2014/main" id="{376113CD-B1E4-8349-8D61-0C8A6C9A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7">
              <a:extLst>
                <a:ext uri="{FF2B5EF4-FFF2-40B4-BE49-F238E27FC236}">
                  <a16:creationId xmlns:a16="http://schemas.microsoft.com/office/drawing/2014/main" id="{8442EA93-6320-5848-A479-040B227D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Text Box 101">
              <a:extLst>
                <a:ext uri="{FF2B5EF4-FFF2-40B4-BE49-F238E27FC236}">
                  <a16:creationId xmlns:a16="http://schemas.microsoft.com/office/drawing/2014/main" id="{72684CDF-E02F-7048-BA71-1BE90A2C4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1" name="Text Box 102">
              <a:extLst>
                <a:ext uri="{FF2B5EF4-FFF2-40B4-BE49-F238E27FC236}">
                  <a16:creationId xmlns:a16="http://schemas.microsoft.com/office/drawing/2014/main" id="{0966EC43-04B9-9140-8CA2-2B7C4A4C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332D41-F4C7-C244-8D7A-9EC14C3AE0A0}"/>
                </a:ext>
              </a:extLst>
            </p:cNvPr>
            <p:cNvSpPr txBox="1"/>
            <p:nvPr/>
          </p:nvSpPr>
          <p:spPr>
            <a:xfrm>
              <a:off x="5624003" y="35498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C38F55-E721-7846-B7F7-C937D81AD462}"/>
                </a:ext>
              </a:extLst>
            </p:cNvPr>
            <p:cNvSpPr txBox="1"/>
            <p:nvPr/>
          </p:nvSpPr>
          <p:spPr>
            <a:xfrm>
              <a:off x="8055371" y="3962400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Handler</a:t>
              </a:r>
            </a:p>
          </p:txBody>
        </p:sp>
        <p:sp>
          <p:nvSpPr>
            <p:cNvPr id="14" name="Line 95">
              <a:extLst>
                <a:ext uri="{FF2B5EF4-FFF2-40B4-BE49-F238E27FC236}">
                  <a16:creationId xmlns:a16="http://schemas.microsoft.com/office/drawing/2014/main" id="{F6E63681-4A27-EE4B-A9B6-2299DBB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8ECFE4-54DC-2D4B-949F-88C7E45602BE}"/>
                </a:ext>
              </a:extLst>
            </p:cNvPr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D84252B-7ED6-094A-BC93-DF0BF5292AF1}"/>
              </a:ext>
            </a:extLst>
          </p:cNvPr>
          <p:cNvSpPr txBox="1"/>
          <p:nvPr/>
        </p:nvSpPr>
        <p:spPr>
          <a:xfrm>
            <a:off x="1506441" y="1307251"/>
            <a:ext cx="140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fprintf.lock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EA282F-86F3-8B4A-A803-2E3428AAC407}"/>
              </a:ext>
            </a:extLst>
          </p:cNvPr>
          <p:cNvSpPr txBox="1"/>
          <p:nvPr/>
        </p:nvSpPr>
        <p:spPr>
          <a:xfrm>
            <a:off x="1495734" y="2196344"/>
            <a:ext cx="16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fprintf.unlock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1083635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Thread / Signal Interactions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8624887" cy="3143250"/>
          </a:xfrm>
        </p:spPr>
        <p:txBody>
          <a:bodyPr/>
          <a:lstStyle/>
          <a:p>
            <a:r>
              <a:rPr lang="en-US" sz="2600" dirty="0"/>
              <a:t>What if:</a:t>
            </a:r>
          </a:p>
          <a:p>
            <a:pPr lvl="1"/>
            <a:r>
              <a:rPr lang="en-US" sz="2200" dirty="0"/>
              <a:t>Signal received while library function holds lock</a:t>
            </a:r>
          </a:p>
          <a:p>
            <a:pPr lvl="1"/>
            <a:r>
              <a:rPr lang="en-US" sz="2200" dirty="0"/>
              <a:t>Handler calls same (or related) library function</a:t>
            </a:r>
          </a:p>
          <a:p>
            <a:r>
              <a:rPr lang="en-US" dirty="0"/>
              <a:t>Deadlock!</a:t>
            </a:r>
          </a:p>
          <a:p>
            <a:pPr lvl="1"/>
            <a:r>
              <a:rPr lang="en-US" dirty="0"/>
              <a:t>Signal handler cannot proceed until it gets lock</a:t>
            </a:r>
          </a:p>
          <a:p>
            <a:pPr lvl="1"/>
            <a:r>
              <a:rPr lang="en-US" dirty="0"/>
              <a:t>Main program cannot proceed until handler completes</a:t>
            </a:r>
          </a:p>
          <a:p>
            <a:r>
              <a:rPr lang="en-US" dirty="0"/>
              <a:t>Key Point</a:t>
            </a:r>
          </a:p>
          <a:p>
            <a:pPr lvl="1"/>
            <a:r>
              <a:rPr lang="en-US" dirty="0"/>
              <a:t>Threads employ symmetric concurrency</a:t>
            </a:r>
          </a:p>
          <a:p>
            <a:pPr lvl="1"/>
            <a:r>
              <a:rPr lang="en-US" dirty="0"/>
              <a:t>Signal handling is asymmetric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E5BFE-6A8E-EC4E-A15E-B5E738E6C663}"/>
              </a:ext>
            </a:extLst>
          </p:cNvPr>
          <p:cNvGrpSpPr/>
          <p:nvPr/>
        </p:nvGrpSpPr>
        <p:grpSpPr>
          <a:xfrm>
            <a:off x="2650207" y="1219200"/>
            <a:ext cx="3878852" cy="1663918"/>
            <a:chOff x="5124214" y="3549860"/>
            <a:chExt cx="3878852" cy="1663918"/>
          </a:xfrm>
        </p:grpSpPr>
        <p:sp>
          <p:nvSpPr>
            <p:cNvPr id="5" name="Line 93">
              <a:extLst>
                <a:ext uri="{FF2B5EF4-FFF2-40B4-BE49-F238E27FC236}">
                  <a16:creationId xmlns:a16="http://schemas.microsoft.com/office/drawing/2014/main" id="{F96DBE58-A063-984C-A494-AB871055D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Line 94">
              <a:extLst>
                <a:ext uri="{FF2B5EF4-FFF2-40B4-BE49-F238E27FC236}">
                  <a16:creationId xmlns:a16="http://schemas.microsoft.com/office/drawing/2014/main" id="{5A1BB7E8-6B92-7846-936D-C4DF4B56A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" name="Line 95">
              <a:extLst>
                <a:ext uri="{FF2B5EF4-FFF2-40B4-BE49-F238E27FC236}">
                  <a16:creationId xmlns:a16="http://schemas.microsoft.com/office/drawing/2014/main" id="{EA091E02-3165-4540-BC58-ACA138757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6">
              <a:extLst>
                <a:ext uri="{FF2B5EF4-FFF2-40B4-BE49-F238E27FC236}">
                  <a16:creationId xmlns:a16="http://schemas.microsoft.com/office/drawing/2014/main" id="{376113CD-B1E4-8349-8D61-0C8A6C9A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7">
              <a:extLst>
                <a:ext uri="{FF2B5EF4-FFF2-40B4-BE49-F238E27FC236}">
                  <a16:creationId xmlns:a16="http://schemas.microsoft.com/office/drawing/2014/main" id="{8442EA93-6320-5848-A479-040B227D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Text Box 101">
              <a:extLst>
                <a:ext uri="{FF2B5EF4-FFF2-40B4-BE49-F238E27FC236}">
                  <a16:creationId xmlns:a16="http://schemas.microsoft.com/office/drawing/2014/main" id="{72684CDF-E02F-7048-BA71-1BE90A2C4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1" name="Text Box 102">
              <a:extLst>
                <a:ext uri="{FF2B5EF4-FFF2-40B4-BE49-F238E27FC236}">
                  <a16:creationId xmlns:a16="http://schemas.microsoft.com/office/drawing/2014/main" id="{0966EC43-04B9-9140-8CA2-2B7C4A4C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332D41-F4C7-C244-8D7A-9EC14C3AE0A0}"/>
                </a:ext>
              </a:extLst>
            </p:cNvPr>
            <p:cNvSpPr txBox="1"/>
            <p:nvPr/>
          </p:nvSpPr>
          <p:spPr>
            <a:xfrm>
              <a:off x="5624003" y="35498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C38F55-E721-7846-B7F7-C937D81AD462}"/>
                </a:ext>
              </a:extLst>
            </p:cNvPr>
            <p:cNvSpPr txBox="1"/>
            <p:nvPr/>
          </p:nvSpPr>
          <p:spPr>
            <a:xfrm>
              <a:off x="8055371" y="3962400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Handler</a:t>
              </a:r>
            </a:p>
          </p:txBody>
        </p:sp>
        <p:sp>
          <p:nvSpPr>
            <p:cNvPr id="14" name="Line 95">
              <a:extLst>
                <a:ext uri="{FF2B5EF4-FFF2-40B4-BE49-F238E27FC236}">
                  <a16:creationId xmlns:a16="http://schemas.microsoft.com/office/drawing/2014/main" id="{F6E63681-4A27-EE4B-A9B6-2299DBB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8ECFE4-54DC-2D4B-949F-88C7E45602BE}"/>
                </a:ext>
              </a:extLst>
            </p:cNvPr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D84252B-7ED6-094A-BC93-DF0BF5292AF1}"/>
              </a:ext>
            </a:extLst>
          </p:cNvPr>
          <p:cNvSpPr txBox="1"/>
          <p:nvPr/>
        </p:nvSpPr>
        <p:spPr>
          <a:xfrm>
            <a:off x="1506441" y="1307251"/>
            <a:ext cx="140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fprintf.lock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EA282F-86F3-8B4A-A803-2E3428AAC407}"/>
              </a:ext>
            </a:extLst>
          </p:cNvPr>
          <p:cNvSpPr txBox="1"/>
          <p:nvPr/>
        </p:nvSpPr>
        <p:spPr>
          <a:xfrm>
            <a:off x="1495734" y="2196344"/>
            <a:ext cx="16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E49494"/>
                </a:solidFill>
                <a:latin typeface="Calibri" pitchFamily="34" charset="0"/>
              </a:rPr>
              <a:t>fprintf.unlock</a:t>
            </a:r>
            <a:r>
              <a:rPr lang="en-US" sz="1800" dirty="0">
                <a:solidFill>
                  <a:srgbClr val="E49494"/>
                </a:solidFill>
                <a:latin typeface="Calibri" pitchFamily="34" charset="0"/>
              </a:rPr>
              <a:t>()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D46DC-49D0-804A-A785-2CBF9DE450A1}"/>
              </a:ext>
            </a:extLst>
          </p:cNvPr>
          <p:cNvSpPr txBox="1"/>
          <p:nvPr/>
        </p:nvSpPr>
        <p:spPr>
          <a:xfrm>
            <a:off x="5607720" y="1905000"/>
            <a:ext cx="140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fprintf.lock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BD10CF-E88D-274B-991B-9E9AE30228C0}"/>
              </a:ext>
            </a:extLst>
          </p:cNvPr>
          <p:cNvSpPr txBox="1"/>
          <p:nvPr/>
        </p:nvSpPr>
        <p:spPr>
          <a:xfrm>
            <a:off x="5587745" y="2190693"/>
            <a:ext cx="16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E49494"/>
                </a:solidFill>
                <a:latin typeface="Calibri" pitchFamily="34" charset="0"/>
              </a:rPr>
              <a:t>fprintf.unlock</a:t>
            </a:r>
            <a:r>
              <a:rPr lang="en-US" sz="1800" dirty="0">
                <a:solidFill>
                  <a:srgbClr val="E49494"/>
                </a:solidFill>
                <a:latin typeface="Calibri" pitchFamily="34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574887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FC2D-D59F-449B-ACE9-FD0AA260C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Thread/Signal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A496D-0B4E-4BEF-B1FF-E007DD965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 signals around critical sections</a:t>
            </a:r>
          </a:p>
          <a:p>
            <a:pPr lvl="1"/>
            <a:r>
              <a:rPr lang="en-US" dirty="0" err="1"/>
              <a:t>pthread_sigmask</a:t>
            </a:r>
            <a:r>
              <a:rPr lang="en-US" dirty="0"/>
              <a:t> – like </a:t>
            </a:r>
            <a:r>
              <a:rPr lang="en-US" dirty="0" err="1"/>
              <a:t>sigprocmask</a:t>
            </a:r>
            <a:r>
              <a:rPr lang="en-US" dirty="0"/>
              <a:t>, but only affects calling thread</a:t>
            </a:r>
          </a:p>
          <a:p>
            <a:r>
              <a:rPr lang="en-US" dirty="0"/>
              <a:t>Dedicate a thread to signal handling</a:t>
            </a:r>
          </a:p>
          <a:p>
            <a:pPr lvl="1"/>
            <a:r>
              <a:rPr lang="en-US" dirty="0"/>
              <a:t>Loop calling </a:t>
            </a:r>
            <a:r>
              <a:rPr lang="en-US" dirty="0" err="1"/>
              <a:t>sigsuspend</a:t>
            </a:r>
            <a:r>
              <a:rPr lang="en-US" dirty="0"/>
              <a:t>() or </a:t>
            </a:r>
            <a:r>
              <a:rPr lang="en-US" dirty="0" err="1"/>
              <a:t>sigwaitinfo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All other threads block all signals</a:t>
            </a:r>
          </a:p>
          <a:p>
            <a:pPr lvl="1"/>
            <a:r>
              <a:rPr lang="en-US" dirty="0"/>
              <a:t>Signal handling thread can use async-signal-unsafe functions</a:t>
            </a:r>
          </a:p>
          <a:p>
            <a:pPr lvl="2"/>
            <a:r>
              <a:rPr lang="en-US" dirty="0"/>
              <a:t>Because we know signals will only be delivered during </a:t>
            </a:r>
            <a:r>
              <a:rPr lang="en-US" dirty="0" err="1"/>
              <a:t>sigsuspend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6653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5ECDD-CBAE-44D5-8AA0-0A4E0DCB0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about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3634-8658-4207-84EC-B597F157E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 examples will use semaphores for both counting and mutual exclusion</a:t>
            </a:r>
          </a:p>
          <a:p>
            <a:pPr lvl="1"/>
            <a:r>
              <a:rPr lang="en-US" dirty="0"/>
              <a:t>Code is much shorter than using </a:t>
            </a:r>
            <a:r>
              <a:rPr lang="en-US" dirty="0" err="1"/>
              <a:t>pthread_mutex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777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8237578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1997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153400" cy="573088"/>
          </a:xfrm>
        </p:spPr>
        <p:txBody>
          <a:bodyPr/>
          <a:lstStyle/>
          <a:p>
            <a:r>
              <a:rPr lang="en-US" dirty="0"/>
              <a:t>Review: Producer-Consumer Problem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289196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Review: Using Semaphores to Coordinate Access to Shared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/>
              <a:t>Use counting semaphores to keep track of resource state.</a:t>
            </a:r>
          </a:p>
          <a:p>
            <a:pPr lvl="1"/>
            <a:r>
              <a:rPr lang="en-US" dirty="0"/>
              <a:t>Use binary semaphores to notify other threads.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Producer-Consumer Problem</a:t>
            </a:r>
          </a:p>
          <a:p>
            <a:pPr lvl="1"/>
            <a:r>
              <a:rPr lang="en-US" dirty="0"/>
              <a:t>Mediating interactions between processes that generate information and that then make use of that information</a:t>
            </a:r>
          </a:p>
          <a:p>
            <a:pPr lvl="1"/>
            <a:r>
              <a:rPr lang="en-US" dirty="0"/>
              <a:t>Single entry buffer implemented with two binary semaphores</a:t>
            </a:r>
          </a:p>
          <a:p>
            <a:pPr lvl="2"/>
            <a:r>
              <a:rPr lang="en-US" dirty="0"/>
              <a:t>One to control access by producer(s)</a:t>
            </a:r>
          </a:p>
          <a:p>
            <a:pPr lvl="2"/>
            <a:r>
              <a:rPr lang="en-US" dirty="0"/>
              <a:t>One to control access by consumer(s)</a:t>
            </a:r>
          </a:p>
          <a:p>
            <a:pPr lvl="1"/>
            <a:r>
              <a:rPr lang="en-US" dirty="0"/>
              <a:t>N-entry implemented with semaphores + circular buffer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6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Review: Semaphores, mutexes, producer-consumer</a:t>
            </a:r>
          </a:p>
          <a:p>
            <a:r>
              <a:rPr lang="en-US" dirty="0"/>
              <a:t>Using semaphores to schedule shared resources</a:t>
            </a:r>
          </a:p>
          <a:p>
            <a:pPr lvl="1"/>
            <a:r>
              <a:rPr lang="en-US" b="1" dirty="0"/>
              <a:t>Readers-writers problem</a:t>
            </a:r>
          </a:p>
          <a:p>
            <a:r>
              <a:rPr lang="en-US" dirty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Interactions between threads and signal handling</a:t>
            </a:r>
          </a:p>
          <a:p>
            <a:pPr lvl="1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681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30211</TotalTime>
  <Words>5190</Words>
  <Application>Microsoft Office PowerPoint</Application>
  <PresentationFormat>On-screen Show (4:3)</PresentationFormat>
  <Paragraphs>1094</Paragraphs>
  <Slides>60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Arial Narrow</vt:lpstr>
      <vt:lpstr>Calibri</vt:lpstr>
      <vt:lpstr>Courier New</vt:lpstr>
      <vt:lpstr>Helvetica</vt:lpstr>
      <vt:lpstr>Times New Roman</vt:lpstr>
      <vt:lpstr>Wingdings</vt:lpstr>
      <vt:lpstr>Wingdings 2</vt:lpstr>
      <vt:lpstr>template2007</vt:lpstr>
      <vt:lpstr>Synchronization: Advanced  15-213/14-513/15-513: Introduction to Computer Systems 25th Lecture, April 21, 2022</vt:lpstr>
      <vt:lpstr>Today</vt:lpstr>
      <vt:lpstr>Reminder: Semaphores</vt:lpstr>
      <vt:lpstr>Review: Using semaphores to protect shared resources via mutual exclusion</vt:lpstr>
      <vt:lpstr>Review: Using Lock for Mutual Exclusion</vt:lpstr>
      <vt:lpstr>Note about Examples</vt:lpstr>
      <vt:lpstr>Review: Producer-Consumer Problem</vt:lpstr>
      <vt:lpstr>Review: Using Semaphores to Coordinate Access to Shared Resources</vt:lpstr>
      <vt:lpstr>Today</vt:lpstr>
      <vt:lpstr>Readers-Writers Problem</vt:lpstr>
      <vt:lpstr>Readers/Writers Examples</vt:lpstr>
      <vt:lpstr>Variants of Readers-Writers </vt:lpstr>
      <vt:lpstr>Solution to First Readers-Writers Problem</vt:lpstr>
      <vt:lpstr>Readers/Writers Examples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Other Versions of Readers-Writers</vt:lpstr>
      <vt:lpstr>Solution to Second Readers-Writers Problem</vt:lpstr>
      <vt:lpstr>Solution to Second Readers-Writers Problem</vt:lpstr>
      <vt:lpstr>Managing Readers/Writers with FIFO</vt:lpstr>
      <vt:lpstr>Readers Writers FIFO Implementation</vt:lpstr>
      <vt:lpstr>Readers Writers FIFO Use</vt:lpstr>
      <vt:lpstr>Library Reader/Writer Lock</vt:lpstr>
      <vt:lpstr>Today</vt:lpstr>
      <vt:lpstr>One Worry: Races</vt:lpstr>
      <vt:lpstr>Data Race</vt:lpstr>
      <vt:lpstr>Race Elimination</vt:lpstr>
      <vt:lpstr>Today</vt:lpstr>
      <vt:lpstr>A Worry: Deadlock</vt:lpstr>
      <vt:lpstr>A Worry: Deadlock</vt:lpstr>
      <vt:lpstr>Deadlocking With Semaphores</vt:lpstr>
      <vt:lpstr>Deadlock Visualized in Progress Graph</vt:lpstr>
      <vt:lpstr>Deadlock</vt:lpstr>
      <vt:lpstr>Avoiding Deadlock</vt:lpstr>
      <vt:lpstr>Avoided Deadlock in Progress Graph</vt:lpstr>
      <vt:lpstr>Demonstration</vt:lpstr>
      <vt:lpstr>Livelock Visualized in Progress Graph</vt:lpstr>
      <vt:lpstr>Deadlock, Livelock, Starvation</vt:lpstr>
      <vt:lpstr>Quiz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Today</vt:lpstr>
      <vt:lpstr>Signal Handling Review</vt:lpstr>
      <vt:lpstr>Threads / Signals Interactions</vt:lpstr>
      <vt:lpstr>Bad Thread / Signal Interactions</vt:lpstr>
      <vt:lpstr>Handling Thread/Signal Interactions</vt:lpstr>
      <vt:lpstr>Threads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940</cp:revision>
  <cp:lastPrinted>2019-11-15T19:17:28Z</cp:lastPrinted>
  <dcterms:created xsi:type="dcterms:W3CDTF">2012-11-26T22:46:36Z</dcterms:created>
  <dcterms:modified xsi:type="dcterms:W3CDTF">2022-04-21T15:27:48Z</dcterms:modified>
</cp:coreProperties>
</file>