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7" r:id="rId3"/>
    <p:sldId id="273" r:id="rId4"/>
    <p:sldId id="262" r:id="rId5"/>
    <p:sldId id="275" r:id="rId6"/>
    <p:sldId id="276" r:id="rId7"/>
    <p:sldId id="277" r:id="rId8"/>
    <p:sldId id="278" r:id="rId9"/>
    <p:sldId id="279" r:id="rId10"/>
    <p:sldId id="284" r:id="rId11"/>
    <p:sldId id="285" r:id="rId12"/>
    <p:sldId id="286" r:id="rId13"/>
    <p:sldId id="280" r:id="rId14"/>
    <p:sldId id="270" r:id="rId15"/>
    <p:sldId id="281" r:id="rId16"/>
    <p:sldId id="282" r:id="rId17"/>
    <p:sldId id="283" r:id="rId18"/>
    <p:sldId id="269" r:id="rId19"/>
    <p:sldId id="288" r:id="rId20"/>
    <p:sldId id="289" r:id="rId21"/>
    <p:sldId id="315" r:id="rId22"/>
    <p:sldId id="290" r:id="rId23"/>
    <p:sldId id="313" r:id="rId24"/>
    <p:sldId id="314" r:id="rId25"/>
    <p:sldId id="305" r:id="rId26"/>
    <p:sldId id="306" r:id="rId27"/>
    <p:sldId id="307" r:id="rId28"/>
  </p:sldIdLst>
  <p:sldSz cx="9144000" cy="6858000" type="screen4x3"/>
  <p:notesSz cx="6991350" cy="92821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E00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81764" autoAdjust="0"/>
  </p:normalViewPr>
  <p:slideViewPr>
    <p:cSldViewPr snapToGrid="0">
      <p:cViewPr varScale="1">
        <p:scale>
          <a:sx n="80" d="100"/>
          <a:sy n="80" d="100"/>
        </p:scale>
        <p:origin x="-7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3.xml"/><Relationship Id="rId13" Type="http://schemas.openxmlformats.org/officeDocument/2006/relationships/slide" Target="slides/slide22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20.xml"/><Relationship Id="rId2" Type="http://schemas.openxmlformats.org/officeDocument/2006/relationships/slide" Target="slides/slide4.xml"/><Relationship Id="rId16" Type="http://schemas.openxmlformats.org/officeDocument/2006/relationships/slide" Target="slides/slide27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11" Type="http://schemas.openxmlformats.org/officeDocument/2006/relationships/slide" Target="slides/slide18.xml"/><Relationship Id="rId5" Type="http://schemas.openxmlformats.org/officeDocument/2006/relationships/slide" Target="slides/slide7.xml"/><Relationship Id="rId15" Type="http://schemas.openxmlformats.org/officeDocument/2006/relationships/slide" Target="slides/slide26.xml"/><Relationship Id="rId10" Type="http://schemas.openxmlformats.org/officeDocument/2006/relationships/slide" Target="slides/slide15.xml"/><Relationship Id="rId4" Type="http://schemas.openxmlformats.org/officeDocument/2006/relationships/slide" Target="slides/slide6.xml"/><Relationship Id="rId9" Type="http://schemas.openxmlformats.org/officeDocument/2006/relationships/slide" Target="slides/slide14.xml"/><Relationship Id="rId14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474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474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ahoma" charset="0"/>
              </a:defRPr>
            </a:lvl1pPr>
          </a:lstStyle>
          <a:p>
            <a:fld id="{595C2D6C-2654-48F1-87D9-390D16E372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ahoma" charset="0"/>
              </a:defRPr>
            </a:lvl1pPr>
          </a:lstStyle>
          <a:p>
            <a:fld id="{ACB11D62-3E4B-49FC-94FA-2FFC6E40EB9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F5BB54-F979-40CC-864E-643123202866}" type="slidenum">
              <a:rPr lang="en-US"/>
              <a:pPr/>
              <a:t>1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C80363-70E5-45A0-B79F-8417015ABC67}" type="slidenum">
              <a:rPr lang="en-US"/>
              <a:pPr/>
              <a:t>14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07C6A6-F01D-4E37-8C54-59A6B6C0B2B2}" type="slidenum">
              <a:rPr lang="en-US"/>
              <a:pPr/>
              <a:t>15</a:t>
            </a:fld>
            <a:endParaRPr lang="en-US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1850" cy="3481387"/>
          </a:xfrm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7625" cy="417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889A90-6BBB-4691-8E1D-48828E4D46D9}" type="slidenum">
              <a:rPr lang="en-US"/>
              <a:pPr/>
              <a:t>16</a:t>
            </a:fld>
            <a:endParaRPr lang="en-US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622BE4-A827-4C7D-9955-17FC7E1FF041}" type="slidenum">
              <a:rPr lang="en-US"/>
              <a:pPr/>
              <a:t>17</a:t>
            </a:fld>
            <a:endParaRPr lang="en-US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AB337B-B3E3-4656-B620-0B179884F11A}" type="slidenum">
              <a:rPr lang="en-US"/>
              <a:pPr/>
              <a:t>18</a:t>
            </a:fld>
            <a:endParaRPr lang="en-US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C7C258-62BC-4C2B-956C-75E513264463}" type="slidenum">
              <a:rPr lang="en-US"/>
              <a:pPr/>
              <a:t>3</a:t>
            </a:fld>
            <a:endParaRPr lang="en-US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07F40-1AE9-4A4B-8CD9-3EDCEFF9DDC7}" type="slidenum">
              <a:rPr lang="en-US"/>
              <a:pPr/>
              <a:t>4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E51977-8C8C-49EC-A06D-A4C38287F38A}" type="slidenum">
              <a:rPr lang="en-US"/>
              <a:pPr/>
              <a:t>5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1850" cy="3481387"/>
          </a:xfrm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7625" cy="417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D00BF-766B-46BB-ACCD-4C0ADFFF1C94}" type="slidenum">
              <a:rPr lang="en-US"/>
              <a:pPr/>
              <a:t>6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1850" cy="3481387"/>
          </a:xfrm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7625" cy="4175125"/>
          </a:xfrm>
        </p:spPr>
        <p:txBody>
          <a:bodyPr/>
          <a:lstStyle/>
          <a:p>
            <a:r>
              <a:rPr lang="en-US"/>
              <a:t>Scroll bar, clipboard, View, Window, pane</a:t>
            </a:r>
          </a:p>
          <a:p>
            <a:r>
              <a:rPr lang="en-US"/>
              <a:t>Nudge,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C999B6-8145-4B24-8346-9B5E84AFE573}" type="slidenum">
              <a:rPr lang="en-US"/>
              <a:pPr/>
              <a:t>7</a:t>
            </a:fld>
            <a:endParaRPr lang="en-US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1850" cy="3481387"/>
          </a:xfrm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7625" cy="4175125"/>
          </a:xfrm>
        </p:spPr>
        <p:txBody>
          <a:bodyPr/>
          <a:lstStyle/>
          <a:p>
            <a:pPr lvl="1"/>
            <a:r>
              <a:rPr lang="en-US" sz="1300">
                <a:cs typeface="Tahoma" charset="0"/>
              </a:rPr>
              <a:t>“No cows on the ice” = no serious difficulties to be overcome (from Nielsen’s text, p. 245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73AC5E-5711-4EE6-8AF4-B592B02B3314}" type="slidenum">
              <a:rPr lang="en-US"/>
              <a:pPr/>
              <a:t>8</a:t>
            </a:fld>
            <a:endParaRPr lang="en-US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1850" cy="3481387"/>
          </a:xfrm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7625" cy="417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934363-D0A2-462F-9E8B-52FF99FABC71}" type="slidenum">
              <a:rPr lang="en-US"/>
              <a:pPr/>
              <a:t>9</a:t>
            </a:fld>
            <a:endParaRPr lang="en-US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1850" cy="3481387"/>
          </a:xfrm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7625" cy="417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3F46E8-764C-4DA4-8802-01CFAF98FEFB}" type="slidenum">
              <a:rPr lang="en-US"/>
              <a:pPr/>
              <a:t>13</a:t>
            </a:fld>
            <a:endParaRPr lang="en-US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1850" cy="3481387"/>
          </a:xfrm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7625" cy="417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048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048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0483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9138806-F3A8-4BE9-8433-807DDCD6BDE1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504839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04840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841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842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843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04844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3436B-F477-45A4-9019-FD81905190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236DD-3420-4860-977D-14BC3B094A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66D26-3273-436B-9479-7EF0BD5022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AFD67-E814-4927-9CA9-5A03B50C2E1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23918-5576-48F6-8A2F-51677709FB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38B5C-E40F-474B-A10F-11D9AEA1B7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D480-EA9B-4608-A291-813A70E00F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19980-44E1-4274-8DC3-61EFDEDB66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8FA8A-E489-4969-BB1D-3A4583C1DBC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9904F-E83D-4499-9273-702D07C9EC4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810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</p:spPr>
      </p:pic>
      <p:grpSp>
        <p:nvGrpSpPr>
          <p:cNvPr id="503811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503812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13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14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15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381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0381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0381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50381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50382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D504EC7-F204-4FE0-A75E-70E172AF80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w.com/shop/products/default.aspx?EDC=183588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ustflowers.com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cbsnews.com/stories/2010/02/15/business/main6209772.s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-3.ibm.com/ibm/easy/eou_ext.nsf/publish/3026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image" Target="../media/image10.png"/><Relationship Id="rId5" Type="http://schemas.openxmlformats.org/officeDocument/2006/relationships/image" Target="../media/image4.wmf"/><Relationship Id="rId10" Type="http://schemas.openxmlformats.org/officeDocument/2006/relationships/image" Target="../media/image9.gi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nto.or.kr/" TargetMode="External"/><Relationship Id="rId3" Type="http://schemas.openxmlformats.org/officeDocument/2006/relationships/hyperlink" Target="http://de.yahoo.com/" TargetMode="External"/><Relationship Id="rId7" Type="http://schemas.openxmlformats.org/officeDocument/2006/relationships/hyperlink" Target="http://www.embratur.gov.br/" TargetMode="Externa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i-karlsruhe.de/students/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://www.kit.edu/visit/4256.php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yahoo.com/" TargetMode="External"/><Relationship Id="rId9" Type="http://schemas.openxmlformats.org/officeDocument/2006/relationships/hyperlink" Target="http://thai.tourismthailand.org/about-ta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0485C0D0-4DE0-4E9A-8B68-E61E314F2810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57200"/>
            <a:ext cx="8229600" cy="2667000"/>
          </a:xfrm>
        </p:spPr>
        <p:txBody>
          <a:bodyPr/>
          <a:lstStyle/>
          <a:p>
            <a:pPr algn="ctr"/>
            <a:r>
              <a:rPr lang="en-US" sz="3200"/>
              <a:t>Lecture </a:t>
            </a:r>
            <a:r>
              <a:rPr lang="en-US" sz="3200" smtClean="0"/>
              <a:t>11: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dirty="0" smtClean="0"/>
              <a:t>International and Handheld</a:t>
            </a:r>
            <a:br>
              <a:rPr lang="en-US" dirty="0" smtClean="0"/>
            </a:br>
            <a:r>
              <a:rPr lang="en-US" dirty="0" smtClean="0"/>
              <a:t>User Interfaces</a:t>
            </a:r>
            <a:endParaRPr lang="en-US" dirty="0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2819400" y="3810000"/>
            <a:ext cx="4953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i="1">
              <a:solidFill>
                <a:srgbClr val="6E0000"/>
              </a:solidFill>
            </a:endParaRP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3505200"/>
            <a:ext cx="6264275" cy="2971800"/>
          </a:xfrm>
        </p:spPr>
        <p:txBody>
          <a:bodyPr/>
          <a:lstStyle/>
          <a:p>
            <a:r>
              <a:rPr lang="en-US" sz="2000" dirty="0"/>
              <a:t>Brad Myers</a:t>
            </a:r>
          </a:p>
          <a:p>
            <a:endParaRPr lang="en-US" sz="2000" dirty="0">
              <a:solidFill>
                <a:srgbClr val="6E0000"/>
              </a:solidFill>
            </a:endParaRPr>
          </a:p>
          <a:p>
            <a:r>
              <a:rPr lang="en-US" sz="2000" dirty="0">
                <a:solidFill>
                  <a:srgbClr val="6E0000"/>
                </a:solidFill>
              </a:rPr>
              <a:t>05-863 / 08-763 / 46-863: Introduction to </a:t>
            </a:r>
            <a:br>
              <a:rPr lang="en-US" sz="2000" dirty="0">
                <a:solidFill>
                  <a:srgbClr val="6E0000"/>
                </a:solidFill>
              </a:rPr>
            </a:br>
            <a:r>
              <a:rPr lang="en-US" sz="2000" dirty="0">
                <a:solidFill>
                  <a:srgbClr val="6E0000"/>
                </a:solidFill>
              </a:rPr>
              <a:t>Human Computer Interaction for </a:t>
            </a:r>
            <a:br>
              <a:rPr lang="en-US" sz="2000" dirty="0">
                <a:solidFill>
                  <a:srgbClr val="6E0000"/>
                </a:solidFill>
              </a:rPr>
            </a:br>
            <a:r>
              <a:rPr lang="en-US" sz="2000" dirty="0">
                <a:solidFill>
                  <a:srgbClr val="6E0000"/>
                </a:solidFill>
              </a:rPr>
              <a:t>Technology Executives</a:t>
            </a:r>
          </a:p>
          <a:p>
            <a:endParaRPr lang="en-US" sz="2000" dirty="0">
              <a:solidFill>
                <a:srgbClr val="6E0000"/>
              </a:solidFill>
            </a:endParaRPr>
          </a:p>
          <a:p>
            <a:r>
              <a:rPr lang="en-US" sz="2000" i="1" dirty="0">
                <a:solidFill>
                  <a:srgbClr val="6E0000"/>
                </a:solidFill>
              </a:rPr>
              <a:t>Fall, </a:t>
            </a:r>
            <a:r>
              <a:rPr lang="en-US" sz="2000" i="1" dirty="0" smtClean="0">
                <a:solidFill>
                  <a:srgbClr val="6E0000"/>
                </a:solidFill>
              </a:rPr>
              <a:t>2010, </a:t>
            </a:r>
            <a:r>
              <a:rPr lang="en-US" sz="2000" i="1" dirty="0">
                <a:solidFill>
                  <a:srgbClr val="6E0000"/>
                </a:solidFill>
              </a:rPr>
              <a:t>Mini 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74" y="122238"/>
            <a:ext cx="7543800" cy="658347"/>
          </a:xfrm>
        </p:spPr>
        <p:txBody>
          <a:bodyPr/>
          <a:lstStyle/>
          <a:p>
            <a:r>
              <a:rPr lang="en-US" dirty="0" smtClean="0"/>
              <a:t>Dialog Box Layouts: Print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535554" name="Picture 2" descr="C:\Users\bam\Documents\UICOURSE\08-763fall10\Foreign Dialog boxes\Chinese-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" y="3940195"/>
            <a:ext cx="4514850" cy="2748915"/>
          </a:xfrm>
          <a:prstGeom prst="rect">
            <a:avLst/>
          </a:prstGeom>
          <a:noFill/>
        </p:spPr>
      </p:pic>
      <p:pic>
        <p:nvPicPr>
          <p:cNvPr id="535555" name="Picture 3" descr="C:\Users\bam\Documents\UICOURSE\08-763fall10\Foreign Dialog boxes\German-Pri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610" y="763933"/>
            <a:ext cx="3814286" cy="2885714"/>
          </a:xfrm>
          <a:prstGeom prst="rect">
            <a:avLst/>
          </a:prstGeom>
          <a:noFill/>
        </p:spPr>
      </p:pic>
      <p:pic>
        <p:nvPicPr>
          <p:cNvPr id="535556" name="Picture 4" descr="C:\Users\bam\Documents\UICOURSE\08-763fall10\Foreign Dialog boxes\Korean-Pri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0088" y="3940195"/>
            <a:ext cx="4636294" cy="2743200"/>
          </a:xfrm>
          <a:prstGeom prst="rect">
            <a:avLst/>
          </a:prstGeom>
          <a:noFill/>
        </p:spPr>
      </p:pic>
      <p:pic>
        <p:nvPicPr>
          <p:cNvPr id="535557" name="Picture 5" descr="C:\Users\bam\Documents\UICOURSE\08-763fall10\Foreign Dialog boxes\English-pri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878" y="763933"/>
            <a:ext cx="3921429" cy="3121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2395959" cy="1648689"/>
          </a:xfrm>
        </p:spPr>
        <p:txBody>
          <a:bodyPr/>
          <a:lstStyle/>
          <a:p>
            <a:r>
              <a:rPr lang="en-US" sz="3200" dirty="0" smtClean="0"/>
              <a:t>Dialog Box Layouts: Fonts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536578" name="Picture 2" descr="C:\Users\bam\Documents\UICOURSE\08-763fall10\Foreign Dialog boxes\English-fo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7536" y="0"/>
            <a:ext cx="3325715" cy="3524571"/>
          </a:xfrm>
          <a:prstGeom prst="rect">
            <a:avLst/>
          </a:prstGeom>
          <a:noFill/>
        </p:spPr>
      </p:pic>
      <p:pic>
        <p:nvPicPr>
          <p:cNvPr id="536579" name="Picture 3" descr="C:\Users\bam\Documents\UICOURSE\08-763fall10\Foreign Dialog boxes\German-Fo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039" y="0"/>
            <a:ext cx="2859429" cy="3174857"/>
          </a:xfrm>
          <a:prstGeom prst="rect">
            <a:avLst/>
          </a:prstGeom>
          <a:noFill/>
        </p:spPr>
      </p:pic>
      <p:pic>
        <p:nvPicPr>
          <p:cNvPr id="536580" name="Picture 4" descr="C:\Users\bam\Documents\UICOURSE\08-763fall10\Foreign Dialog boxes\Korean-Fo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3445" y="3662172"/>
            <a:ext cx="3463290" cy="3195828"/>
          </a:xfrm>
          <a:prstGeom prst="rect">
            <a:avLst/>
          </a:prstGeom>
          <a:noFill/>
        </p:spPr>
      </p:pic>
      <p:pic>
        <p:nvPicPr>
          <p:cNvPr id="536581" name="Picture 5" descr="C:\Users\bam\Documents\UICOURSE\08-763fall10\Foreign Dialog boxes\Chinese-Fo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7218" y="3571646"/>
            <a:ext cx="3516782" cy="3286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239"/>
            <a:ext cx="2395959" cy="1671838"/>
          </a:xfrm>
        </p:spPr>
        <p:txBody>
          <a:bodyPr/>
          <a:lstStyle/>
          <a:p>
            <a:r>
              <a:rPr lang="en-US" sz="3200" dirty="0" smtClean="0"/>
              <a:t>Dialog Box Layouts: Paragraph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537602" name="Picture 2" descr="C:\Users\bam\Documents\UICOURSE\08-763fall10\Foreign Dialog boxes\English-paragrap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5935" y="0"/>
            <a:ext cx="2763429" cy="3778286"/>
          </a:xfrm>
          <a:prstGeom prst="rect">
            <a:avLst/>
          </a:prstGeom>
          <a:noFill/>
        </p:spPr>
      </p:pic>
      <p:pic>
        <p:nvPicPr>
          <p:cNvPr id="537603" name="Picture 3" descr="C:\Users\bam\Documents\UICOURSE\08-763fall10\Foreign Dialog boxes\German-Paragra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4212" y="2"/>
            <a:ext cx="3120000" cy="3229715"/>
          </a:xfrm>
          <a:prstGeom prst="rect">
            <a:avLst/>
          </a:prstGeom>
          <a:noFill/>
        </p:spPr>
      </p:pic>
      <p:pic>
        <p:nvPicPr>
          <p:cNvPr id="537604" name="Picture 4" descr="C:\Users\bam\Documents\UICOURSE\08-763fall10\Foreign Dialog boxes\Chinese-Paragrap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17520"/>
            <a:ext cx="3319272" cy="3840480"/>
          </a:xfrm>
          <a:prstGeom prst="rect">
            <a:avLst/>
          </a:prstGeom>
          <a:noFill/>
        </p:spPr>
      </p:pic>
      <p:pic>
        <p:nvPicPr>
          <p:cNvPr id="537605" name="Picture 5" descr="C:\Users\bam\Documents\UICOURSE\08-763fall10\Foreign Dialog boxes\Korean-Paragrap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4368" y="3106674"/>
            <a:ext cx="3168396" cy="3751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07CF-0129-4E59-B2D8-1532484B89EF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E-commerce issues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600200"/>
            <a:ext cx="8558213" cy="4532313"/>
          </a:xfrm>
        </p:spPr>
        <p:txBody>
          <a:bodyPr/>
          <a:lstStyle/>
          <a:p>
            <a:r>
              <a:rPr lang="en-US" sz="2000" dirty="0"/>
              <a:t>Make sure that it is clear what areas are served</a:t>
            </a:r>
          </a:p>
          <a:p>
            <a:pPr lvl="1"/>
            <a:r>
              <a:rPr lang="en-US" sz="2200" dirty="0"/>
              <a:t>E.g., cars not available in US, different formats, electrical (110v 220v)</a:t>
            </a:r>
          </a:p>
          <a:p>
            <a:pPr lvl="1"/>
            <a:r>
              <a:rPr lang="en-US" sz="2200" dirty="0"/>
              <a:t>E.g., </a:t>
            </a:r>
            <a:r>
              <a:rPr lang="en-US" sz="2200" dirty="0">
                <a:hlinkClick r:id="rId3"/>
              </a:rPr>
              <a:t>Service available</a:t>
            </a:r>
            <a:r>
              <a:rPr lang="en-US" sz="2200" dirty="0"/>
              <a:t>?</a:t>
            </a:r>
          </a:p>
          <a:p>
            <a:pPr lvl="1"/>
            <a:r>
              <a:rPr lang="en-US" sz="2200" dirty="0" err="1"/>
              <a:t>E.g</a:t>
            </a:r>
            <a:r>
              <a:rPr lang="en-US" sz="2200" dirty="0"/>
              <a:t>, </a:t>
            </a:r>
            <a:r>
              <a:rPr lang="en-US" sz="2200" dirty="0">
                <a:hlinkClick r:id="rId4"/>
              </a:rPr>
              <a:t>justflowers.com</a:t>
            </a:r>
            <a:r>
              <a:rPr lang="en-US" sz="2200" dirty="0"/>
              <a:t> has international section</a:t>
            </a:r>
          </a:p>
          <a:p>
            <a:pPr lvl="1"/>
            <a:r>
              <a:rPr lang="en-US" sz="2200" dirty="0" smtClean="0"/>
              <a:t>Put on home page, shipping page, “about” page, </a:t>
            </a:r>
            <a:r>
              <a:rPr lang="en-US" sz="2200" i="1" dirty="0" smtClean="0"/>
              <a:t>and </a:t>
            </a:r>
            <a:r>
              <a:rPr lang="en-US" sz="2200" dirty="0" smtClean="0"/>
              <a:t>help</a:t>
            </a:r>
          </a:p>
          <a:p>
            <a:pPr lvl="1"/>
            <a:r>
              <a:rPr lang="en-US" sz="2200" dirty="0" smtClean="0"/>
              <a:t>Use keywords: “Shipping” and/or “International”</a:t>
            </a:r>
          </a:p>
          <a:p>
            <a:r>
              <a:rPr lang="en-US" sz="2000" dirty="0" smtClean="0"/>
              <a:t>Paying </a:t>
            </a:r>
            <a:r>
              <a:rPr lang="en-US" sz="2000" dirty="0"/>
              <a:t>in international currency</a:t>
            </a:r>
          </a:p>
          <a:p>
            <a:r>
              <a:rPr lang="en-US" sz="2000" dirty="0"/>
              <a:t>Weights and sizes and clothing sizes in metric and U.S. units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0DBB-2C50-497A-9610-5E1B778C8EE8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Shipping Issues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804" y="1518249"/>
            <a:ext cx="8358996" cy="4612676"/>
          </a:xfrm>
        </p:spPr>
        <p:txBody>
          <a:bodyPr/>
          <a:lstStyle/>
          <a:p>
            <a:r>
              <a:rPr lang="en-US" sz="2400" dirty="0"/>
              <a:t>Shipping charges and options for overseas</a:t>
            </a:r>
          </a:p>
          <a:p>
            <a:pPr lvl="1"/>
            <a:r>
              <a:rPr lang="en-US" sz="2400" dirty="0"/>
              <a:t>Sales taxes?</a:t>
            </a:r>
          </a:p>
          <a:p>
            <a:r>
              <a:rPr lang="en-US" sz="2400" dirty="0"/>
              <a:t>Accept entry of non-US characters in fields</a:t>
            </a:r>
          </a:p>
          <a:p>
            <a:pPr lvl="1"/>
            <a:r>
              <a:rPr lang="en-US" sz="2400" dirty="0"/>
              <a:t>May be an issue for sorting, etc.</a:t>
            </a:r>
          </a:p>
          <a:p>
            <a:r>
              <a:rPr lang="en-US" sz="2400" dirty="0"/>
              <a:t>Consider have separate US and overseas shipping pages</a:t>
            </a:r>
          </a:p>
          <a:p>
            <a:r>
              <a:rPr lang="en-US" sz="2400" dirty="0"/>
              <a:t>Otherwise:</a:t>
            </a:r>
          </a:p>
          <a:p>
            <a:pPr lvl="1"/>
            <a:r>
              <a:rPr lang="en-US" sz="2400" dirty="0"/>
              <a:t>Use “zip / postal code” as prompt</a:t>
            </a:r>
          </a:p>
          <a:p>
            <a:pPr lvl="1"/>
            <a:r>
              <a:rPr lang="en-US" sz="2400" dirty="0"/>
              <a:t>Different organization of postal address (postal code after city or after state?)</a:t>
            </a:r>
          </a:p>
          <a:p>
            <a:pPr lvl="1"/>
            <a:r>
              <a:rPr lang="en-US" sz="2400" dirty="0"/>
              <a:t>In “state/province” field,</a:t>
            </a:r>
          </a:p>
          <a:p>
            <a:pPr lvl="2"/>
            <a:r>
              <a:rPr lang="en-US" sz="2000" dirty="0"/>
              <a:t>Full-length state names</a:t>
            </a:r>
          </a:p>
          <a:p>
            <a:pPr lvl="2"/>
            <a:r>
              <a:rPr lang="en-US" sz="2000" dirty="0"/>
              <a:t>Option for “other countries” in </a:t>
            </a:r>
            <a:r>
              <a:rPr lang="en-US" sz="2000" i="1" dirty="0"/>
              <a:t>state</a:t>
            </a:r>
            <a:r>
              <a:rPr lang="en-US" sz="2000" dirty="0"/>
              <a:t>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907B-68D8-4F1C-8086-4F5C33321C8A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URL issues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/>
              <a:t>Use www.company.com for English language version</a:t>
            </a:r>
          </a:p>
          <a:p>
            <a:r>
              <a:rPr lang="en-US" sz="2600"/>
              <a:t>Use www.company.co.XX (.uk, .de, .kr) for foreign site</a:t>
            </a:r>
          </a:p>
          <a:p>
            <a:r>
              <a:rPr lang="en-US" sz="2600"/>
              <a:t>Use local (country specific) URL also for sites of only local interest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48F6-48AE-4F27-B433-4FD9D8EBE749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03312"/>
          </a:xfrm>
        </p:spPr>
        <p:txBody>
          <a:bodyPr/>
          <a:lstStyle/>
          <a:p>
            <a:r>
              <a:rPr lang="en-US"/>
              <a:t>Implementation Issues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81125"/>
            <a:ext cx="8229600" cy="4749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Separate “resource files”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Put strings, etc. in separate file so can be easily changed without recompiling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Not as part of the code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Including error messages, etc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Difficult due to constructed messages</a:t>
            </a:r>
          </a:p>
          <a:p>
            <a:pPr lvl="3">
              <a:lnSpc>
                <a:spcPct val="80000"/>
              </a:lnSpc>
            </a:pPr>
            <a:r>
              <a:rPr lang="en-US" sz="1800" dirty="0"/>
              <a:t>“Cannot copy file &lt;#1&gt; to directory &lt;#2&gt; due to &lt;#err&gt;”</a:t>
            </a:r>
          </a:p>
          <a:p>
            <a:pPr lvl="3">
              <a:lnSpc>
                <a:spcPct val="80000"/>
              </a:lnSpc>
            </a:pPr>
            <a:r>
              <a:rPr lang="en-US" sz="1800" dirty="0"/>
              <a:t>Even the </a:t>
            </a:r>
            <a:r>
              <a:rPr lang="en-US" sz="1800" i="1" dirty="0"/>
              <a:t>order</a:t>
            </a:r>
            <a:r>
              <a:rPr lang="en-US" sz="1800" dirty="0"/>
              <a:t> of the words may need to be different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Also put in locations and sizes, since may change with the language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OS features help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Automatic formatting and input for dates, etc.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Toolkit support for layout, conversions, Unicode, etc.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“Locale”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But does changing it </a:t>
            </a:r>
            <a:r>
              <a:rPr lang="en-US" sz="2000" i="1" dirty="0"/>
              <a:t>convert </a:t>
            </a:r>
            <a:r>
              <a:rPr lang="en-US" sz="2000" dirty="0"/>
              <a:t>values or just show them differently?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OK for date, not for currency!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2B47-39A3-4236-8BCB-6F47D8273741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46150"/>
          </a:xfrm>
        </p:spPr>
        <p:txBody>
          <a:bodyPr/>
          <a:lstStyle/>
          <a:p>
            <a:r>
              <a:rPr lang="en-US"/>
              <a:t>Windows XP Locale</a:t>
            </a:r>
          </a:p>
        </p:txBody>
      </p:sp>
      <p:pic>
        <p:nvPicPr>
          <p:cNvPr id="528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13" y="1960563"/>
            <a:ext cx="28797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8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2613" y="1960563"/>
            <a:ext cx="2897187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83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7275" y="1960563"/>
            <a:ext cx="2897188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D158-2280-47A2-9CD3-9E2A3BB08918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International User testing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/>
              <a:t>Localized interface can have new and different usability problems</a:t>
            </a:r>
          </a:p>
          <a:p>
            <a:pPr lvl="1"/>
            <a:r>
              <a:rPr lang="en-US" sz="2200"/>
              <a:t>Not sufficient to test one version and then translate</a:t>
            </a:r>
          </a:p>
          <a:p>
            <a:r>
              <a:rPr lang="en-US" sz="2600"/>
              <a:t>Should perform heuristic analysis by usability specialists familiar with target culture and language</a:t>
            </a:r>
          </a:p>
          <a:p>
            <a:r>
              <a:rPr lang="en-US" sz="2600"/>
              <a:t>Should test with native speakers in different countries</a:t>
            </a:r>
          </a:p>
          <a:p>
            <a:r>
              <a:rPr lang="en-US" sz="2600"/>
              <a:t>Use international or national usability consultants</a:t>
            </a:r>
          </a:p>
          <a:p>
            <a:r>
              <a:rPr lang="en-US" sz="2600"/>
              <a:t>Use “remote testing” with instrumented web sites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Handheld User 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138806-F3A8-4BE9-8433-807DDCD6BDE1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International User 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138806-F3A8-4BE9-8433-807DDCD6BDE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2938-1C13-4432-8CE6-AE130E0347A8}" type="slidenum">
              <a:rPr lang="en-US"/>
              <a:pPr/>
              <a:t>20</a:t>
            </a:fld>
            <a:endParaRPr lang="en-US"/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Important?</a:t>
            </a:r>
            <a:endParaRPr lang="en-US" dirty="0"/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39100"/>
            <a:ext cx="9144000" cy="499737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Now: Handheld = Mobile = Cell Phone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Old: PDA = Personal Digital Assistant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New: </a:t>
            </a:r>
            <a:r>
              <a:rPr lang="en-US" sz="2400" dirty="0" err="1" smtClean="0"/>
              <a:t>iPADs</a:t>
            </a:r>
            <a:r>
              <a:rPr lang="en-US" sz="2400" dirty="0" smtClean="0"/>
              <a:t> &amp; readers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Big </a:t>
            </a:r>
            <a:r>
              <a:rPr lang="en-US" sz="2800" dirty="0"/>
              <a:t>numbers of mobile phones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As many as </a:t>
            </a:r>
            <a:r>
              <a:rPr lang="en-US" sz="2400" dirty="0" smtClean="0"/>
              <a:t>5 </a:t>
            </a:r>
            <a:r>
              <a:rPr lang="en-US" sz="2400" dirty="0"/>
              <a:t>billion </a:t>
            </a:r>
            <a:r>
              <a:rPr lang="en-US" sz="2400" dirty="0" smtClean="0"/>
              <a:t>mobile phones in use this year (2010) </a:t>
            </a:r>
            <a:r>
              <a:rPr lang="en-US" sz="1600" dirty="0" smtClean="0">
                <a:hlinkClick r:id="rId2"/>
              </a:rPr>
              <a:t>(CBS News)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About 11% are </a:t>
            </a:r>
            <a:r>
              <a:rPr lang="en-US" sz="2400" dirty="0" err="1" smtClean="0"/>
              <a:t>Smartphones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“</a:t>
            </a:r>
            <a:r>
              <a:rPr lang="en-US" sz="2400" dirty="0"/>
              <a:t>Mobile phones are rapidly becoming the preferred means of personal communication, creating the world's largest consumer electronics industry.”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More mobile devices purchased last year than PCs and cars combined!</a:t>
            </a:r>
          </a:p>
        </p:txBody>
      </p:sp>
      <p:pic>
        <p:nvPicPr>
          <p:cNvPr id="533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1001" y="1689908"/>
            <a:ext cx="1287105" cy="160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2023" y="1689908"/>
            <a:ext cx="1111977" cy="14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newt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44495" y="92600"/>
            <a:ext cx="1899505" cy="156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510" name="Picture 6" descr="C:\Users\bam\AppData\Local\Microsoft\Windows\Temporary Internet Files\Content.IE5\FT8ZC24C\MC90029576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42971" y="230272"/>
            <a:ext cx="1483251" cy="1320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311"/>
          </a:xfrm>
        </p:spPr>
        <p:txBody>
          <a:bodyPr/>
          <a:lstStyle/>
          <a:p>
            <a:r>
              <a:rPr lang="en-US" dirty="0" smtClean="0"/>
              <a:t>More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475" y="1180615"/>
            <a:ext cx="8229600" cy="4857710"/>
          </a:xfrm>
        </p:spPr>
        <p:txBody>
          <a:bodyPr/>
          <a:lstStyle/>
          <a:p>
            <a:r>
              <a:rPr lang="en-US" sz="2800" dirty="0" smtClean="0"/>
              <a:t>IDC, a market-research firm, expects that 270m smart-phones will be sold in 2010; 55% more than in 2009.</a:t>
            </a:r>
          </a:p>
          <a:p>
            <a:r>
              <a:rPr lang="en-US" sz="2800" dirty="0" smtClean="0"/>
              <a:t>Android now (11/2010) runs 32% of smart-phones sold in America, whereas Apple’s </a:t>
            </a:r>
            <a:r>
              <a:rPr lang="en-US" sz="2800" dirty="0" err="1" smtClean="0"/>
              <a:t>iPhone</a:t>
            </a:r>
            <a:r>
              <a:rPr lang="en-US" sz="2800" dirty="0" smtClean="0"/>
              <a:t> has only 25% of the market and the BlackBerry has 26%, according to Nielsen, a market research firm.</a:t>
            </a:r>
          </a:p>
          <a:p>
            <a:r>
              <a:rPr lang="en-US" sz="2800" dirty="0" smtClean="0"/>
              <a:t>Apple is set to sell some 15m </a:t>
            </a:r>
            <a:r>
              <a:rPr lang="en-US" sz="2800" dirty="0" err="1" smtClean="0"/>
              <a:t>iPads</a:t>
            </a:r>
            <a:r>
              <a:rPr lang="en-US" sz="2800" dirty="0" smtClean="0"/>
              <a:t> by the end of the year. Gartner, a market-research firm, predicts that the overall tablet market will reach nearly 55m units in 2011.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5F31-951B-4430-8A19-886CE966AE76}" type="slidenum">
              <a:rPr lang="en-US"/>
              <a:pPr/>
              <a:t>22</a:t>
            </a:fld>
            <a:endParaRPr lang="en-US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mCommerce Importance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50288" cy="5029200"/>
          </a:xfrm>
        </p:spPr>
        <p:txBody>
          <a:bodyPr/>
          <a:lstStyle/>
          <a:p>
            <a:r>
              <a:rPr lang="en-US" dirty="0"/>
              <a:t>Nielsen: “Mobile access will be the third ‘killer app’ for the Internet, after email and web browsing”</a:t>
            </a:r>
          </a:p>
          <a:p>
            <a:pPr lvl="1"/>
            <a:r>
              <a:rPr lang="en-US" dirty="0"/>
              <a:t>“Anyone, anytime, anywhere, </a:t>
            </a:r>
            <a:r>
              <a:rPr lang="en-US" i="1" dirty="0"/>
              <a:t>connected”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Mobile Devices as “</a:t>
            </a:r>
            <a:r>
              <a:rPr lang="en-US" dirty="0">
                <a:hlinkClick r:id="rId2"/>
              </a:rPr>
              <a:t>Life Accessories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--</a:t>
            </a:r>
            <a:r>
              <a:rPr lang="en-US" dirty="0" err="1"/>
              <a:t>Panu</a:t>
            </a:r>
            <a:r>
              <a:rPr lang="en-US" dirty="0"/>
              <a:t> </a:t>
            </a:r>
            <a:r>
              <a:rPr lang="en-US" dirty="0" err="1"/>
              <a:t>Korhonen</a:t>
            </a:r>
            <a:r>
              <a:rPr lang="en-US" dirty="0"/>
              <a:t>, Usability Group Lead, Nokia</a:t>
            </a:r>
          </a:p>
          <a:p>
            <a:pPr lvl="1"/>
            <a:r>
              <a:rPr lang="en-US" dirty="0"/>
              <a:t>Interact with mobile devices in a more “intimate” way than regular PCs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7"/>
            <a:ext cx="8374284" cy="1382471"/>
          </a:xfrm>
        </p:spPr>
        <p:txBody>
          <a:bodyPr/>
          <a:lstStyle/>
          <a:p>
            <a:r>
              <a:rPr lang="en-US" sz="3600" dirty="0" smtClean="0"/>
              <a:t>Usage Model Different for</a:t>
            </a:r>
            <a:br>
              <a:rPr lang="en-US" sz="3600" dirty="0" smtClean="0"/>
            </a:br>
            <a:r>
              <a:rPr lang="en-US" sz="3600" dirty="0" smtClean="0"/>
              <a:t>Handhelds than PCs or Web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344"/>
            <a:ext cx="8229600" cy="4411662"/>
          </a:xfrm>
        </p:spPr>
        <p:txBody>
          <a:bodyPr/>
          <a:lstStyle/>
          <a:p>
            <a:r>
              <a:rPr lang="en-US" dirty="0" smtClean="0"/>
              <a:t>Immediate requests</a:t>
            </a:r>
          </a:p>
          <a:p>
            <a:r>
              <a:rPr lang="en-US" dirty="0" smtClean="0"/>
              <a:t>Short interactions, frequently interrupted</a:t>
            </a:r>
          </a:p>
          <a:p>
            <a:r>
              <a:rPr lang="en-US" dirty="0" smtClean="0"/>
              <a:t>Public use</a:t>
            </a:r>
          </a:p>
          <a:p>
            <a:r>
              <a:rPr lang="en-US" dirty="0" smtClean="0"/>
              <a:t>Fashion statement</a:t>
            </a:r>
          </a:p>
          <a:p>
            <a:pPr lvl="1"/>
            <a:r>
              <a:rPr lang="en-US" dirty="0" smtClean="0"/>
              <a:t>Less business-oriented</a:t>
            </a:r>
          </a:p>
          <a:p>
            <a:pPr lvl="1"/>
            <a:r>
              <a:rPr lang="en-US" dirty="0" smtClean="0"/>
              <a:t>More value to design</a:t>
            </a:r>
          </a:p>
          <a:p>
            <a:r>
              <a:rPr lang="en-US" dirty="0" smtClean="0"/>
              <a:t>Little engagement</a:t>
            </a:r>
          </a:p>
          <a:p>
            <a:r>
              <a:rPr lang="en-US" dirty="0" smtClean="0"/>
              <a:t>Must always be able to answer the 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7865" y="2662177"/>
            <a:ext cx="1218012" cy="166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75" y="156963"/>
            <a:ext cx="7543800" cy="815311"/>
          </a:xfrm>
        </p:spPr>
        <p:txBody>
          <a:bodyPr/>
          <a:lstStyle/>
          <a:p>
            <a:r>
              <a:rPr lang="en-US" dirty="0" smtClean="0"/>
              <a:t>Issues with Handheld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2185"/>
            <a:ext cx="8229600" cy="4411662"/>
          </a:xfrm>
        </p:spPr>
        <p:txBody>
          <a:bodyPr/>
          <a:lstStyle/>
          <a:p>
            <a:r>
              <a:rPr lang="en-US" dirty="0" smtClean="0"/>
              <a:t>Must follow the device’s style guidelines</a:t>
            </a:r>
          </a:p>
          <a:p>
            <a:pPr lvl="1"/>
            <a:r>
              <a:rPr lang="en-US" dirty="0" smtClean="0"/>
              <a:t>May depend on OS, Hardware and carrier</a:t>
            </a:r>
          </a:p>
          <a:p>
            <a:pPr lvl="2"/>
            <a:r>
              <a:rPr lang="en-US" dirty="0" err="1" smtClean="0"/>
              <a:t>Symbian</a:t>
            </a:r>
            <a:r>
              <a:rPr lang="en-US" dirty="0" smtClean="0"/>
              <a:t>, Nokia, Verizon</a:t>
            </a:r>
          </a:p>
          <a:p>
            <a:pPr lvl="1"/>
            <a:r>
              <a:rPr lang="en-US" dirty="0" smtClean="0"/>
              <a:t>May be different hardware configurations</a:t>
            </a:r>
          </a:p>
          <a:p>
            <a:pPr lvl="2"/>
            <a:r>
              <a:rPr lang="en-US" dirty="0" smtClean="0"/>
              <a:t>Not with Apple </a:t>
            </a:r>
            <a:r>
              <a:rPr lang="en-US" dirty="0" err="1" smtClean="0"/>
              <a:t>iPhone</a:t>
            </a:r>
            <a:r>
              <a:rPr lang="en-US" dirty="0" smtClean="0"/>
              <a:t> – closed platform</a:t>
            </a:r>
          </a:p>
          <a:p>
            <a:pPr lvl="2"/>
            <a:r>
              <a:rPr lang="en-US" dirty="0" smtClean="0"/>
              <a:t>RIM’s Storm</a:t>
            </a:r>
          </a:p>
          <a:p>
            <a:pPr lvl="2"/>
            <a:r>
              <a:rPr lang="en-US" dirty="0" smtClean="0"/>
              <a:t>How many buttons?</a:t>
            </a:r>
          </a:p>
          <a:p>
            <a:pPr lvl="2"/>
            <a:r>
              <a:rPr lang="en-US" dirty="0" smtClean="0"/>
              <a:t>Windows Mobile has minimum requirements</a:t>
            </a:r>
          </a:p>
          <a:p>
            <a:pPr lvl="2"/>
            <a:r>
              <a:rPr lang="en-US" dirty="0" smtClean="0"/>
              <a:t>Android?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532482" name="Picture 2"/>
          <p:cNvPicPr>
            <a:picLocks noChangeAspect="1" noChangeArrowheads="1"/>
          </p:cNvPicPr>
          <p:nvPr/>
        </p:nvPicPr>
        <p:blipFill>
          <a:blip r:embed="rId3" cstate="print"/>
          <a:srcRect r="17973"/>
          <a:stretch>
            <a:fillRect/>
          </a:stretch>
        </p:blipFill>
        <p:spPr bwMode="auto">
          <a:xfrm>
            <a:off x="7780128" y="0"/>
            <a:ext cx="1363872" cy="255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8567" y="4768770"/>
            <a:ext cx="1275065" cy="208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4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0147" y="4765318"/>
            <a:ext cx="1159639" cy="209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486" name="Picture 6"/>
          <p:cNvPicPr>
            <a:picLocks noChangeAspect="1" noChangeArrowheads="1"/>
          </p:cNvPicPr>
          <p:nvPr/>
        </p:nvPicPr>
        <p:blipFill>
          <a:blip r:embed="rId6" cstate="print"/>
          <a:srcRect t="7004" r="51356" b="5119"/>
          <a:stretch>
            <a:fillRect/>
          </a:stretch>
        </p:blipFill>
        <p:spPr bwMode="auto">
          <a:xfrm>
            <a:off x="5236301" y="4745620"/>
            <a:ext cx="1250232" cy="211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48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3047" y="4953965"/>
            <a:ext cx="2222609" cy="190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48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43785" y="2662177"/>
            <a:ext cx="1200215" cy="211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DCA0-EAEE-4FCA-9395-886376BF5227}" type="slidenum">
              <a:rPr lang="en-US"/>
              <a:pPr/>
              <a:t>25</a:t>
            </a:fld>
            <a:endParaRPr lang="en-US"/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for Small Devices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50288" cy="4532313"/>
          </a:xfrm>
        </p:spPr>
        <p:txBody>
          <a:bodyPr/>
          <a:lstStyle/>
          <a:p>
            <a:r>
              <a:rPr lang="en-US" sz="2800" dirty="0"/>
              <a:t>Principles from the Palm’s </a:t>
            </a:r>
            <a:r>
              <a:rPr lang="en-US" sz="2800" dirty="0" smtClean="0"/>
              <a:t>designers</a:t>
            </a:r>
            <a:endParaRPr lang="en-US" sz="2800" dirty="0"/>
          </a:p>
          <a:p>
            <a:pPr>
              <a:buFont typeface="Wingdings" pitchFamily="2" charset="2"/>
              <a:buNone/>
            </a:pPr>
            <a:r>
              <a:rPr lang="en-US" sz="1600" dirty="0"/>
              <a:t>	</a:t>
            </a:r>
            <a:r>
              <a:rPr lang="en-US" sz="1400" dirty="0"/>
              <a:t>“Designing the Palm Pilot: A conversation with Rob </a:t>
            </a:r>
            <a:r>
              <a:rPr lang="en-US" sz="1400" dirty="0" err="1"/>
              <a:t>Haitani</a:t>
            </a:r>
            <a:r>
              <a:rPr lang="en-US" sz="1400" dirty="0"/>
              <a:t>”, by Eric Bergman and Rob </a:t>
            </a:r>
            <a:r>
              <a:rPr lang="en-US" sz="1400" dirty="0" err="1"/>
              <a:t>Haitani</a:t>
            </a:r>
            <a:r>
              <a:rPr lang="en-US" sz="1400" dirty="0"/>
              <a:t>, chapter 4 in </a:t>
            </a:r>
            <a:r>
              <a:rPr lang="en-US" sz="1400" i="1" dirty="0" smtClean="0"/>
              <a:t>Information Appliances </a:t>
            </a:r>
            <a:r>
              <a:rPr lang="en-US" sz="1400" i="1" dirty="0"/>
              <a:t>and Beyond</a:t>
            </a:r>
            <a:r>
              <a:rPr lang="en-US" sz="1400" dirty="0"/>
              <a:t>, Eric Bergman, ed</a:t>
            </a:r>
            <a:r>
              <a:rPr lang="en-US" sz="1400" dirty="0" smtClean="0"/>
              <a:t>. (2000)</a:t>
            </a:r>
            <a:endParaRPr lang="en-US" sz="1400" dirty="0"/>
          </a:p>
          <a:p>
            <a:pPr lvl="1"/>
            <a:r>
              <a:rPr lang="en-US" sz="2400" dirty="0"/>
              <a:t>Fast access to key features on small screens -&gt;</a:t>
            </a:r>
          </a:p>
          <a:p>
            <a:pPr lvl="2"/>
            <a:r>
              <a:rPr lang="en-US" sz="2000" dirty="0"/>
              <a:t>Only a few commands used a lot</a:t>
            </a:r>
          </a:p>
          <a:p>
            <a:pPr lvl="2"/>
            <a:r>
              <a:rPr lang="en-US" sz="2000" dirty="0"/>
              <a:t>Leave commands off main screen, even if not symmetric</a:t>
            </a:r>
          </a:p>
          <a:p>
            <a:pPr lvl="3"/>
            <a:r>
              <a:rPr lang="en-US" sz="1800" dirty="0"/>
              <a:t>new vs. delete</a:t>
            </a:r>
          </a:p>
          <a:p>
            <a:pPr lvl="3"/>
            <a:r>
              <a:rPr lang="en-US" sz="1800" dirty="0"/>
              <a:t>(think stapler and stapler remover)</a:t>
            </a:r>
          </a:p>
          <a:p>
            <a:pPr lvl="2"/>
            <a:r>
              <a:rPr lang="en-US" sz="2000" dirty="0"/>
              <a:t>Note that violates consistency</a:t>
            </a:r>
          </a:p>
          <a:p>
            <a:pPr lvl="2"/>
            <a:r>
              <a:rPr lang="en-US" sz="2000" dirty="0"/>
              <a:t>Tap and then type in schedule and to-do</a:t>
            </a:r>
          </a:p>
          <a:p>
            <a:pPr lvl="2"/>
            <a:r>
              <a:rPr lang="en-US" sz="2000" dirty="0"/>
              <a:t>Only four buttons – which ones?</a:t>
            </a:r>
          </a:p>
          <a:p>
            <a:pPr lvl="2"/>
            <a:r>
              <a:rPr lang="en-US" sz="2000" dirty="0"/>
              <a:t>Vs. Windows CE -&gt; if know PC, this is familiar</a:t>
            </a:r>
          </a:p>
          <a:p>
            <a:pPr lvl="3"/>
            <a:r>
              <a:rPr lang="en-US" sz="1800" dirty="0"/>
              <a:t>But usage models are different</a:t>
            </a:r>
          </a:p>
          <a:p>
            <a:pPr lvl="4"/>
            <a:r>
              <a:rPr lang="en-US" sz="1800" dirty="0"/>
              <a:t>PC: infrequent long usage</a:t>
            </a:r>
          </a:p>
          <a:p>
            <a:pPr lvl="4"/>
            <a:r>
              <a:rPr lang="en-US" sz="1800" dirty="0"/>
              <a:t>Palm: frequent short bursts of usage</a:t>
            </a:r>
          </a:p>
        </p:txBody>
      </p:sp>
      <p:pic>
        <p:nvPicPr>
          <p:cNvPr id="5" name="Picture 4" descr="new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7075" y="3680891"/>
            <a:ext cx="2616925" cy="21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9781-2FD5-464E-999D-0A3A5D9B9A2E}" type="slidenum">
              <a:rPr lang="en-US"/>
              <a:pPr/>
              <a:t>26</a:t>
            </a:fld>
            <a:endParaRPr lang="en-US"/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Design for Small Devices, 2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50288" cy="5029200"/>
          </a:xfrm>
        </p:spPr>
        <p:txBody>
          <a:bodyPr/>
          <a:lstStyle/>
          <a:p>
            <a:pPr lvl="1"/>
            <a:r>
              <a:rPr lang="en-US" sz="2400"/>
              <a:t>Analogy: people like to eat in a car</a:t>
            </a:r>
          </a:p>
          <a:p>
            <a:pPr lvl="2"/>
            <a:r>
              <a:rPr lang="en-US" sz="2000"/>
              <a:t>Palm design is like adding the cup holder</a:t>
            </a:r>
          </a:p>
          <a:p>
            <a:pPr lvl="2"/>
            <a:r>
              <a:rPr lang="en-US" sz="2000"/>
              <a:t>Have a house with the other appliances (like the PC)</a:t>
            </a:r>
          </a:p>
          <a:p>
            <a:pPr lvl="1"/>
            <a:r>
              <a:rPr lang="en-US" sz="2400"/>
              <a:t>They did lots of user testing with prototypes created using HyperCard</a:t>
            </a:r>
          </a:p>
          <a:p>
            <a:pPr lvl="1"/>
            <a:r>
              <a:rPr lang="en-US" sz="2400"/>
              <a:t>Usage scenarios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5FC0-AD92-4EEB-B8AF-B79478A9A073}" type="slidenum">
              <a:rPr lang="en-US"/>
              <a:pPr/>
              <a:t>27</a:t>
            </a:fld>
            <a:endParaRPr lang="en-US"/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003894" cy="1278299"/>
          </a:xfrm>
        </p:spPr>
        <p:txBody>
          <a:bodyPr/>
          <a:lstStyle/>
          <a:p>
            <a:r>
              <a:rPr lang="en-US" dirty="0"/>
              <a:t>Studies for </a:t>
            </a:r>
            <a:r>
              <a:rPr lang="en-US" dirty="0" smtClean="0"/>
              <a:t>Original Windows </a:t>
            </a:r>
            <a:r>
              <a:rPr lang="en-US" dirty="0"/>
              <a:t>CE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9144000" cy="4532313"/>
          </a:xfrm>
        </p:spPr>
        <p:txBody>
          <a:bodyPr/>
          <a:lstStyle/>
          <a:p>
            <a:pPr>
              <a:buNone/>
            </a:pPr>
            <a:r>
              <a:rPr lang="en-US" sz="1400" dirty="0"/>
              <a:t>“The Interaction Design of Microsoft Windows CE”, by Sarah </a:t>
            </a:r>
            <a:r>
              <a:rPr lang="en-US" sz="1400" dirty="0" err="1"/>
              <a:t>Zuberec</a:t>
            </a:r>
            <a:r>
              <a:rPr lang="en-US" sz="1400" dirty="0"/>
              <a:t>, chapter 5 in </a:t>
            </a:r>
            <a:r>
              <a:rPr lang="en-US" sz="1400" i="1" dirty="0"/>
              <a:t>Information Appliances and Beyond</a:t>
            </a:r>
            <a:r>
              <a:rPr lang="en-US" sz="1400" dirty="0"/>
              <a:t>, Eric Bergman, ed</a:t>
            </a:r>
            <a:r>
              <a:rPr lang="en-US" sz="1400" dirty="0" smtClean="0"/>
              <a:t>. (2000)</a:t>
            </a:r>
            <a:endParaRPr lang="en-US" sz="1400" dirty="0"/>
          </a:p>
          <a:p>
            <a:r>
              <a:rPr lang="en-US" sz="2400" dirty="0"/>
              <a:t>Studies: minimum target: stylus = 5.04mm</a:t>
            </a:r>
            <a:r>
              <a:rPr lang="en-US" sz="2400" baseline="30000" dirty="0"/>
              <a:t>2</a:t>
            </a:r>
            <a:r>
              <a:rPr lang="en-US" sz="2400" dirty="0"/>
              <a:t>, finger = 9.04mm</a:t>
            </a:r>
            <a:r>
              <a:rPr lang="en-US" sz="2400" baseline="30000" dirty="0"/>
              <a:t>2</a:t>
            </a:r>
          </a:p>
          <a:p>
            <a:r>
              <a:rPr lang="en-US" sz="2400" dirty="0"/>
              <a:t>Drag between down and up for “tap” = 2mm</a:t>
            </a:r>
          </a:p>
          <a:p>
            <a:r>
              <a:rPr lang="en-US" sz="2400" dirty="0"/>
              <a:t>Many usage scenarios</a:t>
            </a:r>
          </a:p>
          <a:p>
            <a:r>
              <a:rPr lang="en-US" sz="2400" dirty="0"/>
              <a:t>User tests identified Tahoma 10 bold as best system font, but couldn’t be used because not enough content fit in the dialogs</a:t>
            </a:r>
          </a:p>
          <a:p>
            <a:pPr lvl="1"/>
            <a:r>
              <a:rPr lang="en-US" sz="2000" dirty="0"/>
              <a:t>So used Tahoma 9</a:t>
            </a:r>
          </a:p>
          <a:p>
            <a:r>
              <a:rPr lang="en-US" sz="2400" dirty="0"/>
              <a:t>Novice users did better with keyboard, but experts preferred character recognizer</a:t>
            </a:r>
          </a:p>
          <a:p>
            <a:r>
              <a:rPr lang="en-US" sz="2400" dirty="0"/>
              <a:t>Problem with initial designs: too many taps</a:t>
            </a:r>
          </a:p>
          <a:p>
            <a:pPr lvl="1"/>
            <a:r>
              <a:rPr lang="en-US" sz="2000" dirty="0"/>
              <a:t>Achieved “walk up and use” but too slow for experts</a:t>
            </a:r>
          </a:p>
          <a:p>
            <a:r>
              <a:rPr lang="en-US" sz="2400" dirty="0"/>
              <a:t>Double tap with stylus difficult and unnatural</a:t>
            </a:r>
          </a:p>
          <a:p>
            <a:pPr lvl="1"/>
            <a:r>
              <a:rPr lang="en-US" sz="2000" dirty="0"/>
              <a:t>“Consistency worked against learning and use.”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8AF1-340E-4C21-8991-6B9514BDA075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International User Interfaces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</a:rPr>
              <a:t>Note: These are in addition to all the previous recommendations / guidelines</a:t>
            </a:r>
          </a:p>
          <a:p>
            <a:r>
              <a:rPr lang="en-US" dirty="0" smtClean="0"/>
              <a:t>Used </a:t>
            </a:r>
            <a:r>
              <a:rPr lang="en-US" dirty="0"/>
              <a:t>in more than one country</a:t>
            </a:r>
          </a:p>
          <a:p>
            <a:r>
              <a:rPr lang="en-US" dirty="0"/>
              <a:t>Not just language translation</a:t>
            </a:r>
          </a:p>
          <a:p>
            <a:r>
              <a:rPr lang="en-US" dirty="0"/>
              <a:t>English versions of products may be used all over the world</a:t>
            </a:r>
          </a:p>
          <a:p>
            <a:r>
              <a:rPr lang="en-US" dirty="0"/>
              <a:t>Reviews of products may mention international usability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5737-9E53-41D2-8273-0738C2732335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Web Sites Accessed World-Wide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en-US" sz="2600" dirty="0"/>
              <a:t>Internationalization</a:t>
            </a:r>
          </a:p>
          <a:p>
            <a:pPr lvl="1"/>
            <a:r>
              <a:rPr lang="en-US" sz="2200" dirty="0"/>
              <a:t>All web sites are globally accessible</a:t>
            </a:r>
          </a:p>
          <a:p>
            <a:pPr lvl="1"/>
            <a:r>
              <a:rPr lang="en-US" sz="2200" dirty="0"/>
              <a:t>Providing multiple language versions</a:t>
            </a:r>
          </a:p>
          <a:p>
            <a:pPr lvl="1"/>
            <a:r>
              <a:rPr lang="en-US" sz="2200" dirty="0"/>
              <a:t>Making the English version more accessible</a:t>
            </a:r>
          </a:p>
          <a:p>
            <a:r>
              <a:rPr lang="en-US" sz="2600" dirty="0"/>
              <a:t>Less than 50% of WWW users in US</a:t>
            </a:r>
          </a:p>
          <a:p>
            <a:r>
              <a:rPr lang="en-US" sz="2600" dirty="0"/>
              <a:t>Internationalization</a:t>
            </a:r>
          </a:p>
          <a:p>
            <a:pPr lvl="1"/>
            <a:r>
              <a:rPr lang="en-US" sz="2200" dirty="0"/>
              <a:t>One design that can be used world-wide</a:t>
            </a:r>
          </a:p>
          <a:p>
            <a:r>
              <a:rPr lang="en-US" sz="2600" dirty="0"/>
              <a:t>Localization</a:t>
            </a:r>
          </a:p>
          <a:p>
            <a:pPr lvl="1"/>
            <a:r>
              <a:rPr lang="en-US" sz="2200" dirty="0"/>
              <a:t>Different designs customized to different </a:t>
            </a:r>
            <a:r>
              <a:rPr lang="en-US" sz="2200" dirty="0" smtClean="0"/>
              <a:t>languages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7F96-6538-4145-B8A9-6F09432F21D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Icon International Design Issues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Mailbox icons?</a:t>
            </a:r>
          </a:p>
          <a:p>
            <a:pPr>
              <a:lnSpc>
                <a:spcPct val="90000"/>
              </a:lnSpc>
            </a:pPr>
            <a:r>
              <a:rPr lang="en-US" sz="2600"/>
              <a:t>No icons with fingers or feet or other gestures</a:t>
            </a:r>
          </a:p>
          <a:p>
            <a:pPr>
              <a:lnSpc>
                <a:spcPct val="90000"/>
              </a:lnSpc>
            </a:pPr>
            <a:r>
              <a:rPr lang="en-US" sz="2600"/>
              <a:t>Light switches on or off?</a:t>
            </a:r>
          </a:p>
          <a:p>
            <a:pPr>
              <a:lnSpc>
                <a:spcPct val="90000"/>
              </a:lnSpc>
            </a:pPr>
            <a:r>
              <a:rPr lang="en-US" sz="2600"/>
              <a:t>No visual puns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Table of numbers as: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(In Danish, use </a:t>
            </a:r>
            <a:r>
              <a:rPr lang="en-US" sz="2200" i="1"/>
              <a:t>bord </a:t>
            </a:r>
            <a:r>
              <a:rPr lang="en-US" sz="2200"/>
              <a:t>and </a:t>
            </a:r>
            <a:r>
              <a:rPr lang="en-US" sz="2200" i="1"/>
              <a:t>tabel)</a:t>
            </a:r>
            <a:endParaRPr lang="en-US" sz="2200"/>
          </a:p>
          <a:p>
            <a:pPr>
              <a:lnSpc>
                <a:spcPct val="90000"/>
              </a:lnSpc>
            </a:pPr>
            <a:r>
              <a:rPr lang="en-US" sz="2600"/>
              <a:t>No baseball metaphors</a:t>
            </a:r>
          </a:p>
          <a:p>
            <a:pPr>
              <a:lnSpc>
                <a:spcPct val="90000"/>
              </a:lnSpc>
            </a:pPr>
            <a:r>
              <a:rPr lang="en-US" sz="2600"/>
              <a:t>No “trash can” icon</a:t>
            </a:r>
          </a:p>
          <a:p>
            <a:pPr>
              <a:lnSpc>
                <a:spcPct val="90000"/>
              </a:lnSpc>
            </a:pPr>
            <a:r>
              <a:rPr lang="en-US" sz="2600"/>
              <a:t>Arbitrary icons are even harder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Red cross for help</a:t>
            </a:r>
          </a:p>
        </p:txBody>
      </p:sp>
      <p:graphicFrame>
        <p:nvGraphicFramePr>
          <p:cNvPr id="510980" name="Object 4"/>
          <p:cNvGraphicFramePr>
            <a:graphicFrameLocks noChangeAspect="1"/>
          </p:cNvGraphicFramePr>
          <p:nvPr/>
        </p:nvGraphicFramePr>
        <p:xfrm>
          <a:off x="7243763" y="2554288"/>
          <a:ext cx="530225" cy="1295400"/>
        </p:xfrm>
        <a:graphic>
          <a:graphicData uri="http://schemas.openxmlformats.org/presentationml/2006/ole">
            <p:oleObj spid="_x0000_s510980" name="Clip" r:id="rId4" imgW="766080" imgH="1871640" progId="">
              <p:embed/>
            </p:oleObj>
          </a:graphicData>
        </a:graphic>
      </p:graphicFrame>
      <p:pic>
        <p:nvPicPr>
          <p:cNvPr id="510981" name="Picture 5" descr="j00980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9913" y="1652588"/>
            <a:ext cx="728662" cy="838200"/>
          </a:xfrm>
          <a:prstGeom prst="rect">
            <a:avLst/>
          </a:prstGeom>
          <a:noFill/>
        </p:spPr>
      </p:pic>
      <p:pic>
        <p:nvPicPr>
          <p:cNvPr id="510982" name="Picture 6" descr="SO01400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5438" y="3208338"/>
            <a:ext cx="1182687" cy="881062"/>
          </a:xfrm>
          <a:prstGeom prst="rect">
            <a:avLst/>
          </a:prstGeom>
          <a:noFill/>
        </p:spPr>
      </p:pic>
      <p:pic>
        <p:nvPicPr>
          <p:cNvPr id="510983" name="Picture 7" descr="j033639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4171950"/>
            <a:ext cx="731838" cy="731838"/>
          </a:xfrm>
          <a:prstGeom prst="rect">
            <a:avLst/>
          </a:prstGeom>
          <a:noFill/>
        </p:spPr>
      </p:pic>
      <p:grpSp>
        <p:nvGrpSpPr>
          <p:cNvPr id="510984" name="Group 8"/>
          <p:cNvGrpSpPr>
            <a:grpSpLocks/>
          </p:cNvGrpSpPr>
          <p:nvPr/>
        </p:nvGrpSpPr>
        <p:grpSpPr bwMode="auto">
          <a:xfrm>
            <a:off x="4114800" y="5580063"/>
            <a:ext cx="457200" cy="457200"/>
            <a:chOff x="2352" y="3264"/>
            <a:chExt cx="384" cy="336"/>
          </a:xfrm>
        </p:grpSpPr>
        <p:sp>
          <p:nvSpPr>
            <p:cNvPr id="510985" name="Rectangle 9"/>
            <p:cNvSpPr>
              <a:spLocks noChangeArrowheads="1"/>
            </p:cNvSpPr>
            <p:nvPr/>
          </p:nvSpPr>
          <p:spPr bwMode="auto">
            <a:xfrm>
              <a:off x="2496" y="3264"/>
              <a:ext cx="96" cy="3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0986" name="Rectangle 10"/>
            <p:cNvSpPr>
              <a:spLocks noChangeArrowheads="1"/>
            </p:cNvSpPr>
            <p:nvPr/>
          </p:nvSpPr>
          <p:spPr bwMode="auto">
            <a:xfrm>
              <a:off x="2352" y="3384"/>
              <a:ext cx="384" cy="9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10987" name="Picture 11" descr="azhhnp14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387475"/>
            <a:ext cx="685800" cy="658813"/>
          </a:xfrm>
          <a:prstGeom prst="rect">
            <a:avLst/>
          </a:prstGeom>
          <a:noFill/>
        </p:spPr>
      </p:pic>
      <p:pic>
        <p:nvPicPr>
          <p:cNvPr id="510988" name="Picture 12" descr="b1_kgq2o[1]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0" y="1463675"/>
            <a:ext cx="609600" cy="609600"/>
          </a:xfrm>
          <a:prstGeom prst="rect">
            <a:avLst/>
          </a:prstGeom>
          <a:noFill/>
        </p:spPr>
      </p:pic>
      <p:pic>
        <p:nvPicPr>
          <p:cNvPr id="510989" name="Picture 13" descr="bo3qw_1o[1]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62600" y="1463675"/>
            <a:ext cx="771525" cy="485775"/>
          </a:xfrm>
          <a:prstGeom prst="rect">
            <a:avLst/>
          </a:prstGeom>
          <a:noFill/>
        </p:spPr>
      </p:pic>
      <p:pic>
        <p:nvPicPr>
          <p:cNvPr id="510990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24400" y="5580063"/>
            <a:ext cx="600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4502-9B03-41A1-BFED-5ECD5788A5E9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Translation Issues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/>
              <a:t>Standard terms for “File”, “Edit”, etc. in each language</a:t>
            </a:r>
          </a:p>
          <a:p>
            <a:pPr lvl="1"/>
            <a:r>
              <a:rPr lang="en-US" sz="2200"/>
              <a:t>There are probably hundreds of computer words</a:t>
            </a:r>
          </a:p>
          <a:p>
            <a:r>
              <a:rPr lang="en-US" sz="2600"/>
              <a:t>What about “Viewport”, “Canvas”, “Front”</a:t>
            </a:r>
          </a:p>
          <a:p>
            <a:pPr lvl="1"/>
            <a:r>
              <a:rPr lang="en-US" sz="2200"/>
              <a:t>Across the industry, and in a company’s other products</a:t>
            </a:r>
          </a:p>
          <a:p>
            <a:pPr lvl="1"/>
            <a:r>
              <a:rPr lang="en-US" sz="2200"/>
              <a:t>Keep glossaries of words to be used</a:t>
            </a:r>
          </a:p>
          <a:p>
            <a:r>
              <a:rPr lang="en-US" sz="2600"/>
              <a:t>Often need to know the rationale behind why names were chosen</a:t>
            </a:r>
          </a:p>
          <a:p>
            <a:pPr lvl="1"/>
            <a:r>
              <a:rPr lang="en-US" sz="2200"/>
              <a:t>E.g. “Find” vs. “Find File” both translated to “Rechercher” in French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4AA5-8858-4B68-9755-E75DC36B7CB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3988"/>
            <a:ext cx="7543800" cy="858837"/>
          </a:xfrm>
        </p:spPr>
        <p:txBody>
          <a:bodyPr/>
          <a:lstStyle/>
          <a:p>
            <a:r>
              <a:rPr lang="en-US" sz="3500"/>
              <a:t>Wording issues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85850"/>
            <a:ext cx="8650288" cy="57721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Character Sets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Supporting extra characters, like </a:t>
            </a:r>
            <a:r>
              <a:rPr lang="en-US" sz="1800" dirty="0">
                <a:cs typeface="Arial" charset="0"/>
              </a:rPr>
              <a:t>¿ Á ñ æ ç ß Å, and many accents: ć ĉ ċ č ö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cs typeface="Arial" charset="0"/>
              </a:rPr>
              <a:t>Asian alphabets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cs typeface="Arial" charset="0"/>
              </a:rPr>
              <a:t>Sort order?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Avoid abbreviations and slang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“MI” for middle initial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“N/A” for not available or not applicable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“Under the hood” for how something works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“No cows on the ice”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Ask for child’s age not school grade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Holidays can be different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Mother’s day, Thanksgiving, Independence Day can be at different times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People’s names: “First” name, “Last” name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Which is which?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Also, sometimes, </a:t>
            </a:r>
            <a:r>
              <a:rPr lang="en-US" sz="2000" dirty="0" err="1">
                <a:cs typeface="Tahoma" charset="0"/>
              </a:rPr>
              <a:t>First+Last</a:t>
            </a:r>
            <a:r>
              <a:rPr lang="en-US" sz="2000" dirty="0">
                <a:cs typeface="Tahoma" charset="0"/>
              </a:rPr>
              <a:t> not very unique </a:t>
            </a:r>
            <a:r>
              <a:rPr lang="en-US" sz="1600" dirty="0">
                <a:cs typeface="Tahoma" charset="0"/>
              </a:rPr>
              <a:t>(12 “</a:t>
            </a:r>
            <a:r>
              <a:rPr lang="en-US" sz="1600" dirty="0" err="1">
                <a:cs typeface="Tahoma" charset="0"/>
              </a:rPr>
              <a:t>Kim”s</a:t>
            </a:r>
            <a:r>
              <a:rPr lang="en-US" sz="1600" dirty="0">
                <a:cs typeface="Tahoma" charset="0"/>
              </a:rPr>
              <a:t>, 2 “Min </a:t>
            </a:r>
            <a:r>
              <a:rPr lang="en-US" sz="1600" dirty="0" err="1">
                <a:cs typeface="Tahoma" charset="0"/>
              </a:rPr>
              <a:t>Kim”s</a:t>
            </a:r>
            <a:r>
              <a:rPr lang="en-US" sz="1600" dirty="0">
                <a:cs typeface="Tahoma" charset="0"/>
              </a:rPr>
              <a:t>)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cs typeface="Tahoma" charset="0"/>
              </a:rPr>
              <a:t>Email address usually globally unique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Paper size issues for printing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A4 vs. 8.5”x11” vs. 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7283-DFBD-4FC4-80AF-B1711D8B29E8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Number issues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245" y="1483743"/>
            <a:ext cx="9023229" cy="464718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Currency symbols: $1000 (US, Canada), vs. </a:t>
            </a:r>
            <a:r>
              <a:rPr lang="en-US" sz="2400" dirty="0">
                <a:cs typeface="Tahoma" charset="0"/>
              </a:rPr>
              <a:t>¥1000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Billion: thousand million or million </a:t>
            </a:r>
            <a:r>
              <a:rPr lang="en-US" sz="2400" dirty="0" err="1"/>
              <a:t>million</a:t>
            </a:r>
            <a:r>
              <a:rPr lang="en-US" sz="2400" dirty="0"/>
              <a:t>?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Number formats: 4.567 vs. 4,567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Ask if ambiguous (not “illegal number”)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Time formats: 2:30 pm vs. 14:30; time zones: EDT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Date formats: </a:t>
            </a:r>
            <a:r>
              <a:rPr lang="en-US" sz="2400" dirty="0" smtClean="0"/>
              <a:t>08/09/10? </a:t>
            </a:r>
            <a:r>
              <a:rPr lang="en-US" sz="2400" dirty="0"/>
              <a:t>use </a:t>
            </a:r>
            <a:r>
              <a:rPr lang="en-US" sz="2400" dirty="0" smtClean="0"/>
              <a:t>August 9, 2010 </a:t>
            </a:r>
            <a:r>
              <a:rPr lang="en-US" sz="2400" dirty="0"/>
              <a:t>instead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Europeans say “Week 25”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Telephone number formats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+45 47 17 17 17   vs. (412) 268-5150  vs. 1-412-268-5150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Allow +, (), -, . etc.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Don’t use letters only: 1-800-ASK-TOWER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Locations: England is on both sides of 0</a:t>
            </a:r>
            <a:r>
              <a:rPr lang="en-US" sz="2400" dirty="0">
                <a:cs typeface="Arial" charset="0"/>
              </a:rPr>
              <a:t>° Longitude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cs typeface="Arial" charset="0"/>
              </a:rPr>
              <a:t>US software couldn’t deal with negative positions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8C45D-143A-4EF6-A844-E2D5495D157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19170" name="Rectangle 2"/>
          <p:cNvSpPr>
            <a:spLocks noChangeArrowheads="1"/>
          </p:cNvSpPr>
          <p:nvPr/>
        </p:nvSpPr>
        <p:spPr bwMode="auto">
          <a:xfrm>
            <a:off x="7658100" y="5372100"/>
            <a:ext cx="788988" cy="434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11225"/>
          </a:xfrm>
        </p:spPr>
        <p:txBody>
          <a:bodyPr/>
          <a:lstStyle/>
          <a:p>
            <a:r>
              <a:rPr lang="en-US"/>
              <a:t>Localization</a:t>
            </a:r>
          </a:p>
        </p:txBody>
      </p:sp>
      <p:sp>
        <p:nvSpPr>
          <p:cNvPr id="519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0650" y="1158875"/>
            <a:ext cx="902335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Not just translating the interface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Web sites may have different content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e.g. </a:t>
            </a:r>
            <a:r>
              <a:rPr lang="en-US" sz="1800" dirty="0">
                <a:hlinkClick r:id="rId3"/>
              </a:rPr>
              <a:t>German yahoo </a:t>
            </a:r>
            <a:r>
              <a:rPr lang="en-US" sz="1800" dirty="0"/>
              <a:t>has </a:t>
            </a:r>
            <a:r>
              <a:rPr lang="en-US" sz="1800" dirty="0" smtClean="0"/>
              <a:t>“Lifestyle” </a:t>
            </a:r>
            <a:r>
              <a:rPr lang="en-US" sz="1800" dirty="0"/>
              <a:t>on front tab, compared to </a:t>
            </a:r>
            <a:r>
              <a:rPr lang="en-US" sz="1800" dirty="0">
                <a:hlinkClick r:id="rId4"/>
              </a:rPr>
              <a:t>US Yahoo</a:t>
            </a:r>
            <a:r>
              <a:rPr lang="en-US" sz="1800" dirty="0"/>
              <a:t> </a:t>
            </a:r>
            <a:r>
              <a:rPr lang="en-US" sz="1800" dirty="0" smtClean="0"/>
              <a:t>“</a:t>
            </a:r>
            <a:r>
              <a:rPr lang="en-US" sz="1800" dirty="0" err="1" smtClean="0"/>
              <a:t>HotJobs</a:t>
            </a:r>
            <a:r>
              <a:rPr lang="en-US" sz="1800" dirty="0" smtClean="0"/>
              <a:t>”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And different icons for sports: 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Different sizes of language may require redesign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But automatic layout can help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Make sure translation of terms is consistent with industry standards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Indicate content that is </a:t>
            </a:r>
            <a:r>
              <a:rPr lang="en-US" sz="2000" i="1" dirty="0"/>
              <a:t>not</a:t>
            </a:r>
            <a:r>
              <a:rPr lang="en-US" sz="2000" dirty="0"/>
              <a:t> translated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Bad example: </a:t>
            </a:r>
            <a:r>
              <a:rPr lang="en-US" sz="1800" dirty="0" smtClean="0"/>
              <a:t>“</a:t>
            </a:r>
            <a:r>
              <a:rPr lang="en-US" sz="1800" dirty="0" smtClean="0">
                <a:hlinkClick r:id="rId5" tooltip="More (Carl Benz School starts with celebration)"/>
              </a:rPr>
              <a:t>Carl Benz School starts…</a:t>
            </a:r>
            <a:r>
              <a:rPr lang="en-US" sz="1800" dirty="0" smtClean="0"/>
              <a:t>” </a:t>
            </a:r>
            <a:r>
              <a:rPr lang="en-US" sz="2000" dirty="0" smtClean="0"/>
              <a:t>on </a:t>
            </a:r>
            <a:r>
              <a:rPr lang="en-US" sz="1500" dirty="0" smtClean="0">
                <a:hlinkClick r:id="rId6"/>
              </a:rPr>
              <a:t>http://www.uni-karlsruhe.de/students/</a:t>
            </a:r>
            <a:endParaRPr lang="en-US" sz="15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When </a:t>
            </a:r>
            <a:r>
              <a:rPr lang="en-US" sz="2000" dirty="0"/>
              <a:t>there is a choice of language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Don’t use flags to indicate </a:t>
            </a:r>
            <a:r>
              <a:rPr lang="en-US" sz="1800" dirty="0" smtClean="0"/>
              <a:t>language: </a:t>
            </a:r>
            <a:r>
              <a:rPr lang="en-US" sz="1800" dirty="0" smtClean="0">
                <a:hlinkClick r:id="rId7"/>
              </a:rPr>
              <a:t>http://www.embratur.gov.br/</a:t>
            </a:r>
            <a:r>
              <a:rPr lang="en-US" sz="1800" dirty="0" smtClean="0"/>
              <a:t> </a:t>
            </a:r>
            <a:endParaRPr lang="en-US" sz="1800" dirty="0"/>
          </a:p>
          <a:p>
            <a:pPr lvl="2">
              <a:lnSpc>
                <a:spcPct val="80000"/>
              </a:lnSpc>
            </a:pPr>
            <a:r>
              <a:rPr lang="en-US" sz="1600" dirty="0"/>
              <a:t>US vs. Canada vs. England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Use language’s own name for itself (ENGLISH, ESPAÑOL,           )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Good place for pictures of text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In case fonts aren’t loaded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First page in default language first so many won’t need extra click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Make links for other languages easy to find </a:t>
            </a:r>
            <a:r>
              <a:rPr lang="en-US" sz="2000" dirty="0" smtClean="0"/>
              <a:t>(e.g., </a:t>
            </a:r>
            <a:r>
              <a:rPr lang="en-US" sz="2000" dirty="0" smtClean="0">
                <a:hlinkClick r:id="rId8"/>
              </a:rPr>
              <a:t>www.knto.or.kr/</a:t>
            </a:r>
            <a:r>
              <a:rPr lang="en-US" sz="20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Not: </a:t>
            </a:r>
            <a:r>
              <a:rPr lang="en-US" sz="2000" dirty="0" smtClean="0">
                <a:hlinkClick r:id="rId9"/>
              </a:rPr>
              <a:t>http://thai.tourismthailand.org/about-tat/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519173" name="Picture 5" descr="koreanInkorean"/>
          <p:cNvPicPr>
            <a:picLocks noChangeAspect="1" noChangeArrowheads="1"/>
          </p:cNvPicPr>
          <p:nvPr/>
        </p:nvPicPr>
        <p:blipFill>
          <a:blip r:embed="rId10" cstate="print"/>
          <a:srcRect l="20512" b="16763"/>
          <a:stretch>
            <a:fillRect/>
          </a:stretch>
        </p:blipFill>
        <p:spPr bwMode="auto">
          <a:xfrm>
            <a:off x="6851209" y="4756434"/>
            <a:ext cx="844550" cy="325438"/>
          </a:xfrm>
          <a:prstGeom prst="rect">
            <a:avLst/>
          </a:prstGeom>
          <a:noFill/>
        </p:spPr>
      </p:pic>
      <p:pic>
        <p:nvPicPr>
          <p:cNvPr id="5386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31630" y="2162657"/>
            <a:ext cx="342858" cy="34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8627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83045" y="2162657"/>
            <a:ext cx="342858" cy="34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12012</TotalTime>
  <Words>1651</Words>
  <Application>Microsoft Office PowerPoint</Application>
  <PresentationFormat>On-screen Show (4:3)</PresentationFormat>
  <Paragraphs>262</Paragraphs>
  <Slides>27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lecture template_polo</vt:lpstr>
      <vt:lpstr>Clip</vt:lpstr>
      <vt:lpstr>Lecture 11: International and Handheld User Interfaces</vt:lpstr>
      <vt:lpstr>International User Interfaces</vt:lpstr>
      <vt:lpstr>International User Interfaces</vt:lpstr>
      <vt:lpstr>Web Sites Accessed World-Wide</vt:lpstr>
      <vt:lpstr>Icon International Design Issues</vt:lpstr>
      <vt:lpstr>Translation Issues</vt:lpstr>
      <vt:lpstr>Wording issues</vt:lpstr>
      <vt:lpstr>Number issues</vt:lpstr>
      <vt:lpstr>Localization</vt:lpstr>
      <vt:lpstr>Dialog Box Layouts: Print</vt:lpstr>
      <vt:lpstr>Dialog Box Layouts: Fonts</vt:lpstr>
      <vt:lpstr>Dialog Box Layouts: Paragraph</vt:lpstr>
      <vt:lpstr>E-commerce issues</vt:lpstr>
      <vt:lpstr>Shipping Issues</vt:lpstr>
      <vt:lpstr>URL issues</vt:lpstr>
      <vt:lpstr>Implementation Issues</vt:lpstr>
      <vt:lpstr>Windows XP Locale</vt:lpstr>
      <vt:lpstr>International User testing</vt:lpstr>
      <vt:lpstr>Handheld User Interfaces</vt:lpstr>
      <vt:lpstr>Why Important?</vt:lpstr>
      <vt:lpstr>More Statistics</vt:lpstr>
      <vt:lpstr>mCommerce Importance</vt:lpstr>
      <vt:lpstr>Usage Model Different for Handhelds than PCs or Web</vt:lpstr>
      <vt:lpstr>Issues with Handheld Designs</vt:lpstr>
      <vt:lpstr>Design for Small Devices</vt:lpstr>
      <vt:lpstr>Design for Small Devices, 2</vt:lpstr>
      <vt:lpstr>Studies for Original Windows CE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in eCommerce</dc:title>
  <dc:creator>Brad Myers</dc:creator>
  <cp:lastModifiedBy>Brad Myers</cp:lastModifiedBy>
  <cp:revision>154</cp:revision>
  <cp:lastPrinted>1601-01-01T00:00:00Z</cp:lastPrinted>
  <dcterms:created xsi:type="dcterms:W3CDTF">2001-06-15T20:03:27Z</dcterms:created>
  <dcterms:modified xsi:type="dcterms:W3CDTF">2010-11-30T16:26:22Z</dcterms:modified>
</cp:coreProperties>
</file>