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0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5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6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7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8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9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0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1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2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3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24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25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26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7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28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29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0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31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32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33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36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37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43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0"/>
  </p:notesMasterIdLst>
  <p:sldIdLst>
    <p:sldId id="257" r:id="rId2"/>
    <p:sldId id="262" r:id="rId3"/>
    <p:sldId id="357" r:id="rId4"/>
    <p:sldId id="359" r:id="rId5"/>
    <p:sldId id="437" r:id="rId6"/>
    <p:sldId id="438" r:id="rId7"/>
    <p:sldId id="432" r:id="rId8"/>
    <p:sldId id="360" r:id="rId9"/>
    <p:sldId id="361" r:id="rId10"/>
    <p:sldId id="363" r:id="rId11"/>
    <p:sldId id="362" r:id="rId12"/>
    <p:sldId id="395" r:id="rId13"/>
    <p:sldId id="318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320" r:id="rId32"/>
    <p:sldId id="321" r:id="rId33"/>
    <p:sldId id="295" r:id="rId34"/>
    <p:sldId id="296" r:id="rId35"/>
    <p:sldId id="297" r:id="rId36"/>
    <p:sldId id="299" r:id="rId37"/>
    <p:sldId id="300" r:id="rId38"/>
    <p:sldId id="301" r:id="rId39"/>
    <p:sldId id="302" r:id="rId40"/>
    <p:sldId id="304" r:id="rId41"/>
    <p:sldId id="319" r:id="rId42"/>
    <p:sldId id="305" r:id="rId43"/>
    <p:sldId id="306" r:id="rId44"/>
    <p:sldId id="307" r:id="rId45"/>
    <p:sldId id="308" r:id="rId46"/>
    <p:sldId id="309" r:id="rId47"/>
    <p:sldId id="310" r:id="rId48"/>
    <p:sldId id="433" r:id="rId49"/>
    <p:sldId id="434" r:id="rId50"/>
    <p:sldId id="435" r:id="rId51"/>
    <p:sldId id="436" r:id="rId52"/>
    <p:sldId id="261" r:id="rId53"/>
    <p:sldId id="439" r:id="rId54"/>
    <p:sldId id="440" r:id="rId55"/>
    <p:sldId id="441" r:id="rId56"/>
    <p:sldId id="442" r:id="rId57"/>
    <p:sldId id="443" r:id="rId58"/>
    <p:sldId id="444" r:id="rId59"/>
    <p:sldId id="445" r:id="rId60"/>
    <p:sldId id="446" r:id="rId61"/>
    <p:sldId id="447" r:id="rId62"/>
    <p:sldId id="448" r:id="rId63"/>
    <p:sldId id="449" r:id="rId64"/>
    <p:sldId id="450" r:id="rId65"/>
    <p:sldId id="451" r:id="rId66"/>
    <p:sldId id="452" r:id="rId67"/>
    <p:sldId id="453" r:id="rId68"/>
    <p:sldId id="45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13" autoAdjust="0"/>
  </p:normalViewPr>
  <p:slideViewPr>
    <p:cSldViewPr>
      <p:cViewPr varScale="1">
        <p:scale>
          <a:sx n="67" d="100"/>
          <a:sy n="67" d="100"/>
        </p:scale>
        <p:origin x="-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5F0E0-C2C6-B14E-9255-336B69FD66C6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148C-B8BC-664F-9A94-1B9922BE0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5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CDCE437-7725-AE45-AADF-37BBA42C1862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Example: Large Hadron Collider will produce 10 peta bytes of data per second; need to triage that down to 100/sec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potentially interesting events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in real time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2C692B8-93EC-C040-8CDC-7DD3B48E2F1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6172E37-34AA-774A-9040-ED39650B1EC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88AADD9-D380-CC47-80F5-6D8F61C165CA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D91E94-9DE3-064D-9EB7-DFDEE29186A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7E1AFC8-A685-5B4C-A236-C23BC4A39CA1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A8ECD9E-F60A-C24A-A892-0A1650EAA127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43D302C-47C9-BB44-8A18-77FEA60FF1E1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017B374-6F12-7548-BDE7-2CA180C44EB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/>
          <a:lstStyle>
            <a:lvl1pPr defTabSz="9667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D3E72087-615F-124F-ADDF-A3950556B98D}" type="slidenum">
              <a:rPr lang="en-US" sz="1100"/>
              <a:pPr algn="r"/>
              <a:t>31</a:t>
            </a:fld>
            <a:endParaRPr lang="en-US" sz="11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0DD02EE-2860-8F47-8456-B72EB8553F16}" type="slidenum">
              <a:rPr lang="en-US" sz="1100"/>
              <a:pPr/>
              <a:t>32</a:t>
            </a:fld>
            <a:endParaRPr lang="en-US" sz="11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5174B19-3974-8D40-B4FA-265A0D5746EB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Example: Large Hadron Collider will produce 10 peta bytes of data per second; need to triage that down to 100/sec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potentially interesting events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in real time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CF4161A-B9A4-7445-BC17-D573771E0F1E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4E9BC0C-E6C9-5642-A1CC-A36CDC906655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3F1A040-897A-9243-A383-DC28C294799F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509ECC0-7B28-7C47-903E-BA6E6F65DB61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83CBC51-D1CD-154E-BE45-AC2DDA154C3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24003C7-96EB-A841-84F4-CFD10D3C9DB3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1AE15A8-260C-B047-824F-05F111A706C6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A8217767-E027-0143-8747-32FF14D5F3BF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A8217767-E027-0143-8747-32FF14D5F3BF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2AA3E3F3-A0DC-4E4C-BD17-26543BABDBB0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3558DFF-A91D-2449-B24F-280E919E500C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6B841A24-15D2-3246-879A-282E56657B8D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F1C3C917-34CF-0843-89A6-F1FFEECCD647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1A54638A-9460-284C-9E93-AD26DC1E9F5F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286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286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0F8A92BA-2604-A94A-AA20-4FA9FAC7FDA2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286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28688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7174A9C2-196D-6347-968E-849D6C7942AD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23BF21C-69EF-5348-9EE1-D234AFAA350E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669EDC7-7C5A-B64B-963E-0CADE5EFA2FD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568E780-3FAE-CB41-9E0F-E40311FE81EA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1675B2B-6B2F-0547-BA97-28F838324BE8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A538D99-181A-2C49-8263-5F40B316E1B8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98E3F37-72D2-9D46-8CC5-518751BC3FEA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616" y="8687191"/>
            <a:ext cx="2971384" cy="4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 anchor="b"/>
          <a:lstStyle>
            <a:lvl1pPr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3027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312D0EBA-2E85-8F4E-BFAB-83E19495AF4E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D779359-D13A-684C-887E-6966D78FD62C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2033FA9-AB3F-4542-8E9A-B82372A4B14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317A671-8B6B-8141-8527-F331ACB77FE1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8D3D178-A9FD-9944-9DF4-54280CF9B88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298265" indent="-36848700" defTabSz="914739"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49565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89913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48694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79825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970C8FD-18FE-B547-855E-4B225FCFEC5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0" y="-1"/>
            <a:ext cx="1407658" cy="1136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400" y="1"/>
            <a:ext cx="923838" cy="11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7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2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6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0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3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6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5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1D8BD707-D9CF-40AE-B4C6-C98DA3205C09}" type="datetimeFigureOut">
              <a:rPr lang="en-US" smtClean="0"/>
              <a:pPr/>
              <a:t>10/31/13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82435188-E640-4B2B-A4E5-9817FAA18D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0.png"/><Relationship Id="rId14" Type="http://schemas.openxmlformats.org/officeDocument/2006/relationships/image" Target="../media/image26.png"/><Relationship Id="rId15" Type="http://schemas.openxmlformats.org/officeDocument/2006/relationships/image" Target="../media/image21.png"/><Relationship Id="rId16" Type="http://schemas.openxmlformats.org/officeDocument/2006/relationships/image" Target="../media/image23.jpe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tags" Target="../tags/tag10.xml"/><Relationship Id="rId7" Type="http://schemas.openxmlformats.org/officeDocument/2006/relationships/tags" Target="../tags/tag11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.xml"/><Relationship Id="rId10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23.jpe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23.jpeg"/><Relationship Id="rId13" Type="http://schemas.openxmlformats.org/officeDocument/2006/relationships/image" Target="../media/image33.png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8" Type="http://schemas.openxmlformats.org/officeDocument/2006/relationships/image" Target="../media/image29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tags" Target="../tags/tag18.x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" Type="http://schemas.openxmlformats.org/officeDocument/2006/relationships/tags" Target="../tags/tag23.xml"/><Relationship Id="rId2" Type="http://schemas.openxmlformats.org/officeDocument/2006/relationships/tags" Target="../tags/tag24.xml"/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.xml"/><Relationship Id="rId8" Type="http://schemas.openxmlformats.org/officeDocument/2006/relationships/image" Target="../media/image39.jpe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jpe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8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Relationship Id="rId8" Type="http://schemas.openxmlformats.org/officeDocument/2006/relationships/image" Target="../media/image30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20" Type="http://schemas.openxmlformats.org/officeDocument/2006/relationships/image" Target="../media/image38.png"/><Relationship Id="rId21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9.xml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30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9.jpe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tags" Target="../tags/tag38.xml"/><Relationship Id="rId7" Type="http://schemas.openxmlformats.org/officeDocument/2006/relationships/tags" Target="../tags/tag39.xml"/><Relationship Id="rId8" Type="http://schemas.openxmlformats.org/officeDocument/2006/relationships/tags" Target="../tags/tag40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0.png"/><Relationship Id="rId14" Type="http://schemas.openxmlformats.org/officeDocument/2006/relationships/image" Target="../media/image26.png"/><Relationship Id="rId15" Type="http://schemas.openxmlformats.org/officeDocument/2006/relationships/image" Target="../media/image21.png"/><Relationship Id="rId16" Type="http://schemas.openxmlformats.org/officeDocument/2006/relationships/image" Target="../media/image23.jpeg"/><Relationship Id="rId17" Type="http://schemas.openxmlformats.org/officeDocument/2006/relationships/image" Target="../media/image22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tags" Target="../tags/tag42.xml"/><Relationship Id="rId2" Type="http://schemas.openxmlformats.org/officeDocument/2006/relationships/tags" Target="../tags/tag43.xml"/><Relationship Id="rId3" Type="http://schemas.openxmlformats.org/officeDocument/2006/relationships/tags" Target="../tags/tag44.xml"/><Relationship Id="rId4" Type="http://schemas.openxmlformats.org/officeDocument/2006/relationships/tags" Target="../tags/tag45.xml"/><Relationship Id="rId5" Type="http://schemas.openxmlformats.org/officeDocument/2006/relationships/tags" Target="../tags/tag46.xml"/><Relationship Id="rId6" Type="http://schemas.openxmlformats.org/officeDocument/2006/relationships/tags" Target="../tags/tag47.xml"/><Relationship Id="rId7" Type="http://schemas.openxmlformats.org/officeDocument/2006/relationships/tags" Target="../tags/tag48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0.xml"/><Relationship Id="rId10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6.png"/><Relationship Id="rId13" Type="http://schemas.openxmlformats.org/officeDocument/2006/relationships/image" Target="../media/image21.png"/><Relationship Id="rId14" Type="http://schemas.openxmlformats.org/officeDocument/2006/relationships/image" Target="../media/image23.jpeg"/><Relationship Id="rId15" Type="http://schemas.openxmlformats.org/officeDocument/2006/relationships/image" Target="../media/image22.png"/><Relationship Id="rId16" Type="http://schemas.openxmlformats.org/officeDocument/2006/relationships/image" Target="../media/image43.jpe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" Type="http://schemas.openxmlformats.org/officeDocument/2006/relationships/tags" Target="../tags/tag49.xml"/><Relationship Id="rId2" Type="http://schemas.openxmlformats.org/officeDocument/2006/relationships/tags" Target="../tags/tag50.xml"/><Relationship Id="rId3" Type="http://schemas.openxmlformats.org/officeDocument/2006/relationships/tags" Target="../tags/tag51.xml"/><Relationship Id="rId4" Type="http://schemas.openxmlformats.org/officeDocument/2006/relationships/tags" Target="../tags/tag52.xml"/><Relationship Id="rId5" Type="http://schemas.openxmlformats.org/officeDocument/2006/relationships/tags" Target="../tags/tag53.xml"/><Relationship Id="rId6" Type="http://schemas.openxmlformats.org/officeDocument/2006/relationships/tags" Target="../tags/tag54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1.xml"/><Relationship Id="rId9" Type="http://schemas.openxmlformats.org/officeDocument/2006/relationships/image" Target="../media/image19.png"/><Relationship Id="rId10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6.png"/><Relationship Id="rId13" Type="http://schemas.openxmlformats.org/officeDocument/2006/relationships/image" Target="../media/image21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23.jpeg"/><Relationship Id="rId17" Type="http://schemas.openxmlformats.org/officeDocument/2006/relationships/image" Target="../media/image4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tags" Target="../tags/tag55.xml"/><Relationship Id="rId2" Type="http://schemas.openxmlformats.org/officeDocument/2006/relationships/tags" Target="../tags/tag56.xml"/><Relationship Id="rId3" Type="http://schemas.openxmlformats.org/officeDocument/2006/relationships/tags" Target="../tags/tag57.xml"/><Relationship Id="rId4" Type="http://schemas.openxmlformats.org/officeDocument/2006/relationships/tags" Target="../tags/tag58.xml"/><Relationship Id="rId5" Type="http://schemas.openxmlformats.org/officeDocument/2006/relationships/tags" Target="../tags/tag59.xml"/><Relationship Id="rId6" Type="http://schemas.openxmlformats.org/officeDocument/2006/relationships/tags" Target="../tags/tag60.xml"/><Relationship Id="rId7" Type="http://schemas.openxmlformats.org/officeDocument/2006/relationships/tags" Target="../tags/tag61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12.xml"/><Relationship Id="rId10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20" Type="http://schemas.openxmlformats.org/officeDocument/2006/relationships/image" Target="../media/image52.png"/><Relationship Id="rId21" Type="http://schemas.openxmlformats.org/officeDocument/2006/relationships/image" Target="../media/image53.png"/><Relationship Id="rId22" Type="http://schemas.openxmlformats.org/officeDocument/2006/relationships/image" Target="../media/image54.png"/><Relationship Id="rId10" Type="http://schemas.openxmlformats.org/officeDocument/2006/relationships/tags" Target="../tags/tag71.xml"/><Relationship Id="rId11" Type="http://schemas.openxmlformats.org/officeDocument/2006/relationships/tags" Target="../tags/tag72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13.xml"/><Relationship Id="rId14" Type="http://schemas.openxmlformats.org/officeDocument/2006/relationships/image" Target="../media/image47.png"/><Relationship Id="rId15" Type="http://schemas.openxmlformats.org/officeDocument/2006/relationships/image" Target="../media/image45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1" Type="http://schemas.openxmlformats.org/officeDocument/2006/relationships/tags" Target="../tags/tag62.xml"/><Relationship Id="rId2" Type="http://schemas.openxmlformats.org/officeDocument/2006/relationships/tags" Target="../tags/tag63.xml"/><Relationship Id="rId3" Type="http://schemas.openxmlformats.org/officeDocument/2006/relationships/tags" Target="../tags/tag64.xml"/><Relationship Id="rId4" Type="http://schemas.openxmlformats.org/officeDocument/2006/relationships/tags" Target="../tags/tag65.xml"/><Relationship Id="rId5" Type="http://schemas.openxmlformats.org/officeDocument/2006/relationships/tags" Target="../tags/tag66.xml"/><Relationship Id="rId6" Type="http://schemas.openxmlformats.org/officeDocument/2006/relationships/tags" Target="../tags/tag67.xml"/><Relationship Id="rId7" Type="http://schemas.openxmlformats.org/officeDocument/2006/relationships/tags" Target="../tags/tag68.xml"/><Relationship Id="rId8" Type="http://schemas.openxmlformats.org/officeDocument/2006/relationships/tags" Target="../tags/tag6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20" Type="http://schemas.openxmlformats.org/officeDocument/2006/relationships/image" Target="../media/image59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10" Type="http://schemas.openxmlformats.org/officeDocument/2006/relationships/tags" Target="../tags/tag82.xml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4.xml"/><Relationship Id="rId13" Type="http://schemas.openxmlformats.org/officeDocument/2006/relationships/image" Target="../media/image47.png"/><Relationship Id="rId14" Type="http://schemas.openxmlformats.org/officeDocument/2006/relationships/image" Target="../media/image45.png"/><Relationship Id="rId15" Type="http://schemas.openxmlformats.org/officeDocument/2006/relationships/image" Target="../media/image55.png"/><Relationship Id="rId16" Type="http://schemas.openxmlformats.org/officeDocument/2006/relationships/image" Target="../media/image48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1" Type="http://schemas.openxmlformats.org/officeDocument/2006/relationships/tags" Target="../tags/tag73.xml"/><Relationship Id="rId2" Type="http://schemas.openxmlformats.org/officeDocument/2006/relationships/tags" Target="../tags/tag74.xml"/><Relationship Id="rId3" Type="http://schemas.openxmlformats.org/officeDocument/2006/relationships/tags" Target="../tags/tag75.xml"/><Relationship Id="rId4" Type="http://schemas.openxmlformats.org/officeDocument/2006/relationships/tags" Target="../tags/tag76.xml"/><Relationship Id="rId5" Type="http://schemas.openxmlformats.org/officeDocument/2006/relationships/tags" Target="../tags/tag77.xml"/><Relationship Id="rId6" Type="http://schemas.openxmlformats.org/officeDocument/2006/relationships/tags" Target="../tags/tag78.xml"/><Relationship Id="rId7" Type="http://schemas.openxmlformats.org/officeDocument/2006/relationships/tags" Target="../tags/tag79.xml"/><Relationship Id="rId8" Type="http://schemas.openxmlformats.org/officeDocument/2006/relationships/tags" Target="../tags/tag80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60.png"/><Relationship Id="rId1" Type="http://schemas.openxmlformats.org/officeDocument/2006/relationships/tags" Target="../tags/tag83.xml"/><Relationship Id="rId2" Type="http://schemas.openxmlformats.org/officeDocument/2006/relationships/tags" Target="../tags/tag84.xml"/><Relationship Id="rId3" Type="http://schemas.openxmlformats.org/officeDocument/2006/relationships/tags" Target="../tags/tag85.xml"/><Relationship Id="rId4" Type="http://schemas.openxmlformats.org/officeDocument/2006/relationships/tags" Target="../tags/tag86.xml"/><Relationship Id="rId5" Type="http://schemas.openxmlformats.org/officeDocument/2006/relationships/tags" Target="../tags/tag87.xml"/><Relationship Id="rId6" Type="http://schemas.openxmlformats.org/officeDocument/2006/relationships/tags" Target="../tags/tag88.xml"/><Relationship Id="rId7" Type="http://schemas.openxmlformats.org/officeDocument/2006/relationships/tags" Target="../tags/tag89.xml"/><Relationship Id="rId8" Type="http://schemas.openxmlformats.org/officeDocument/2006/relationships/tags" Target="../tags/tag90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tags" Target="../tags/tag91.xml"/><Relationship Id="rId2" Type="http://schemas.openxmlformats.org/officeDocument/2006/relationships/tags" Target="../tags/tag92.xml"/><Relationship Id="rId3" Type="http://schemas.openxmlformats.org/officeDocument/2006/relationships/tags" Target="../tags/tag93.xml"/><Relationship Id="rId4" Type="http://schemas.openxmlformats.org/officeDocument/2006/relationships/tags" Target="../tags/tag94.xml"/><Relationship Id="rId5" Type="http://schemas.openxmlformats.org/officeDocument/2006/relationships/tags" Target="../tags/tag95.xml"/><Relationship Id="rId6" Type="http://schemas.openxmlformats.org/officeDocument/2006/relationships/tags" Target="../tags/tag96.xml"/><Relationship Id="rId7" Type="http://schemas.openxmlformats.org/officeDocument/2006/relationships/tags" Target="../tags/tag97.xml"/><Relationship Id="rId8" Type="http://schemas.openxmlformats.org/officeDocument/2006/relationships/tags" Target="../tags/tag98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tags" Target="../tags/tag99.xml"/><Relationship Id="rId2" Type="http://schemas.openxmlformats.org/officeDocument/2006/relationships/tags" Target="../tags/tag100.xml"/><Relationship Id="rId3" Type="http://schemas.openxmlformats.org/officeDocument/2006/relationships/tags" Target="../tags/tag101.xml"/><Relationship Id="rId4" Type="http://schemas.openxmlformats.org/officeDocument/2006/relationships/tags" Target="../tags/tag102.xml"/><Relationship Id="rId5" Type="http://schemas.openxmlformats.org/officeDocument/2006/relationships/tags" Target="../tags/tag103.xml"/><Relationship Id="rId6" Type="http://schemas.openxmlformats.org/officeDocument/2006/relationships/tags" Target="../tags/tag104.xml"/><Relationship Id="rId7" Type="http://schemas.openxmlformats.org/officeDocument/2006/relationships/tags" Target="../tags/tag105.xml"/><Relationship Id="rId8" Type="http://schemas.openxmlformats.org/officeDocument/2006/relationships/tags" Target="../tags/tag106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18.xml"/><Relationship Id="rId13" Type="http://schemas.openxmlformats.org/officeDocument/2006/relationships/image" Target="../media/image61.png"/><Relationship Id="rId14" Type="http://schemas.openxmlformats.org/officeDocument/2006/relationships/image" Target="../media/image34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8" Type="http://schemas.openxmlformats.org/officeDocument/2006/relationships/image" Target="../media/image65.png"/><Relationship Id="rId19" Type="http://schemas.openxmlformats.org/officeDocument/2006/relationships/image" Target="../media/image66.png"/><Relationship Id="rId1" Type="http://schemas.openxmlformats.org/officeDocument/2006/relationships/tags" Target="../tags/tag107.xml"/><Relationship Id="rId2" Type="http://schemas.openxmlformats.org/officeDocument/2006/relationships/tags" Target="../tags/tag108.xml"/><Relationship Id="rId3" Type="http://schemas.openxmlformats.org/officeDocument/2006/relationships/tags" Target="../tags/tag109.xml"/><Relationship Id="rId4" Type="http://schemas.openxmlformats.org/officeDocument/2006/relationships/tags" Target="../tags/tag110.xml"/><Relationship Id="rId5" Type="http://schemas.openxmlformats.org/officeDocument/2006/relationships/tags" Target="../tags/tag111.xml"/><Relationship Id="rId6" Type="http://schemas.openxmlformats.org/officeDocument/2006/relationships/tags" Target="../tags/tag112.xml"/><Relationship Id="rId7" Type="http://schemas.openxmlformats.org/officeDocument/2006/relationships/tags" Target="../tags/tag113.xml"/><Relationship Id="rId8" Type="http://schemas.openxmlformats.org/officeDocument/2006/relationships/tags" Target="../tags/tag114.xml"/><Relationship Id="rId9" Type="http://schemas.openxmlformats.org/officeDocument/2006/relationships/tags" Target="../tags/tag115.xml"/><Relationship Id="rId10" Type="http://schemas.openxmlformats.org/officeDocument/2006/relationships/tags" Target="../tags/tag11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20" Type="http://schemas.openxmlformats.org/officeDocument/2006/relationships/image" Target="../media/image66.png"/><Relationship Id="rId10" Type="http://schemas.openxmlformats.org/officeDocument/2006/relationships/tags" Target="../tags/tag126.xml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9.xml"/><Relationship Id="rId13" Type="http://schemas.openxmlformats.org/officeDocument/2006/relationships/image" Target="../media/image67.png"/><Relationship Id="rId14" Type="http://schemas.openxmlformats.org/officeDocument/2006/relationships/image" Target="../media/image61.png"/><Relationship Id="rId15" Type="http://schemas.openxmlformats.org/officeDocument/2006/relationships/image" Target="../media/image34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1" Type="http://schemas.openxmlformats.org/officeDocument/2006/relationships/tags" Target="../tags/tag117.xml"/><Relationship Id="rId2" Type="http://schemas.openxmlformats.org/officeDocument/2006/relationships/tags" Target="../tags/tag118.xml"/><Relationship Id="rId3" Type="http://schemas.openxmlformats.org/officeDocument/2006/relationships/tags" Target="../tags/tag119.xml"/><Relationship Id="rId4" Type="http://schemas.openxmlformats.org/officeDocument/2006/relationships/tags" Target="../tags/tag120.xml"/><Relationship Id="rId5" Type="http://schemas.openxmlformats.org/officeDocument/2006/relationships/tags" Target="../tags/tag121.xml"/><Relationship Id="rId6" Type="http://schemas.openxmlformats.org/officeDocument/2006/relationships/tags" Target="../tags/tag122.xml"/><Relationship Id="rId7" Type="http://schemas.openxmlformats.org/officeDocument/2006/relationships/tags" Target="../tags/tag123.xml"/><Relationship Id="rId8" Type="http://schemas.openxmlformats.org/officeDocument/2006/relationships/tags" Target="../tags/tag124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20.xml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8.png"/><Relationship Id="rId1" Type="http://schemas.openxmlformats.org/officeDocument/2006/relationships/tags" Target="../tags/tag127.xml"/><Relationship Id="rId2" Type="http://schemas.openxmlformats.org/officeDocument/2006/relationships/tags" Target="../tags/tag128.xml"/><Relationship Id="rId3" Type="http://schemas.openxmlformats.org/officeDocument/2006/relationships/tags" Target="../tags/tag129.xml"/><Relationship Id="rId4" Type="http://schemas.openxmlformats.org/officeDocument/2006/relationships/tags" Target="../tags/tag130.xml"/><Relationship Id="rId5" Type="http://schemas.openxmlformats.org/officeDocument/2006/relationships/tags" Target="../tags/tag131.xml"/><Relationship Id="rId6" Type="http://schemas.openxmlformats.org/officeDocument/2006/relationships/tags" Target="../tags/tag132.xml"/><Relationship Id="rId7" Type="http://schemas.openxmlformats.org/officeDocument/2006/relationships/tags" Target="../tags/tag133.xml"/><Relationship Id="rId8" Type="http://schemas.openxmlformats.org/officeDocument/2006/relationships/tags" Target="../tags/tag134.xml"/><Relationship Id="rId9" Type="http://schemas.openxmlformats.org/officeDocument/2006/relationships/tags" Target="../tags/tag135.xml"/><Relationship Id="rId10" Type="http://schemas.openxmlformats.org/officeDocument/2006/relationships/tags" Target="../tags/tag136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50.png"/><Relationship Id="rId16" Type="http://schemas.openxmlformats.org/officeDocument/2006/relationships/image" Target="../media/image60.png"/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tags" Target="../tags/tag140.xml"/><Relationship Id="rId5" Type="http://schemas.openxmlformats.org/officeDocument/2006/relationships/tags" Target="../tags/tag141.xml"/><Relationship Id="rId6" Type="http://schemas.openxmlformats.org/officeDocument/2006/relationships/tags" Target="../tags/tag142.xml"/><Relationship Id="rId7" Type="http://schemas.openxmlformats.org/officeDocument/2006/relationships/tags" Target="../tags/tag143.xml"/><Relationship Id="rId8" Type="http://schemas.openxmlformats.org/officeDocument/2006/relationships/tags" Target="../tags/tag144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" Type="http://schemas.openxmlformats.org/officeDocument/2006/relationships/tags" Target="../tags/tag145.xml"/><Relationship Id="rId2" Type="http://schemas.openxmlformats.org/officeDocument/2006/relationships/tags" Target="../tags/tag146.xml"/><Relationship Id="rId3" Type="http://schemas.openxmlformats.org/officeDocument/2006/relationships/tags" Target="../tags/tag147.xml"/><Relationship Id="rId4" Type="http://schemas.openxmlformats.org/officeDocument/2006/relationships/tags" Target="../tags/tag148.xml"/><Relationship Id="rId5" Type="http://schemas.openxmlformats.org/officeDocument/2006/relationships/tags" Target="../tags/tag149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9.png"/><Relationship Id="rId9" Type="http://schemas.openxmlformats.org/officeDocument/2006/relationships/image" Target="../media/image55.png"/><Relationship Id="rId10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69.png"/><Relationship Id="rId15" Type="http://schemas.openxmlformats.org/officeDocument/2006/relationships/image" Target="../media/image73.png"/><Relationship Id="rId16" Type="http://schemas.openxmlformats.org/officeDocument/2006/relationships/image" Target="../media/image74.emf"/><Relationship Id="rId1" Type="http://schemas.openxmlformats.org/officeDocument/2006/relationships/tags" Target="../tags/tag150.xml"/><Relationship Id="rId2" Type="http://schemas.openxmlformats.org/officeDocument/2006/relationships/tags" Target="../tags/tag151.xml"/><Relationship Id="rId3" Type="http://schemas.openxmlformats.org/officeDocument/2006/relationships/tags" Target="../tags/tag152.xml"/><Relationship Id="rId4" Type="http://schemas.openxmlformats.org/officeDocument/2006/relationships/tags" Target="../tags/tag153.xml"/><Relationship Id="rId5" Type="http://schemas.openxmlformats.org/officeDocument/2006/relationships/tags" Target="../tags/tag154.xml"/><Relationship Id="rId6" Type="http://schemas.openxmlformats.org/officeDocument/2006/relationships/tags" Target="../tags/tag155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3.xml"/><Relationship Id="rId9" Type="http://schemas.openxmlformats.org/officeDocument/2006/relationships/image" Target="../media/image48.png"/><Relationship Id="rId10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69.png"/><Relationship Id="rId1" Type="http://schemas.openxmlformats.org/officeDocument/2006/relationships/tags" Target="../tags/tag156.xml"/><Relationship Id="rId2" Type="http://schemas.openxmlformats.org/officeDocument/2006/relationships/tags" Target="../tags/tag157.xml"/><Relationship Id="rId3" Type="http://schemas.openxmlformats.org/officeDocument/2006/relationships/tags" Target="../tags/tag158.xml"/><Relationship Id="rId4" Type="http://schemas.openxmlformats.org/officeDocument/2006/relationships/tags" Target="../tags/tag159.xml"/><Relationship Id="rId5" Type="http://schemas.openxmlformats.org/officeDocument/2006/relationships/tags" Target="../tags/tag160.xml"/><Relationship Id="rId6" Type="http://schemas.openxmlformats.org/officeDocument/2006/relationships/tags" Target="../tags/tag161.xml"/><Relationship Id="rId7" Type="http://schemas.openxmlformats.org/officeDocument/2006/relationships/tags" Target="../tags/tag162.xml"/><Relationship Id="rId8" Type="http://schemas.openxmlformats.org/officeDocument/2006/relationships/tags" Target="../tags/tag163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20" Type="http://schemas.openxmlformats.org/officeDocument/2006/relationships/image" Target="../media/image48.png"/><Relationship Id="rId21" Type="http://schemas.openxmlformats.org/officeDocument/2006/relationships/image" Target="../media/image69.png"/><Relationship Id="rId22" Type="http://schemas.openxmlformats.org/officeDocument/2006/relationships/image" Target="../media/image34.png"/><Relationship Id="rId10" Type="http://schemas.openxmlformats.org/officeDocument/2006/relationships/tags" Target="../tags/tag173.xml"/><Relationship Id="rId11" Type="http://schemas.openxmlformats.org/officeDocument/2006/relationships/tags" Target="../tags/tag174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25.xml"/><Relationship Id="rId14" Type="http://schemas.openxmlformats.org/officeDocument/2006/relationships/image" Target="../media/image75.png"/><Relationship Id="rId15" Type="http://schemas.openxmlformats.org/officeDocument/2006/relationships/image" Target="../media/image47.png"/><Relationship Id="rId16" Type="http://schemas.openxmlformats.org/officeDocument/2006/relationships/image" Target="../media/image45.png"/><Relationship Id="rId17" Type="http://schemas.openxmlformats.org/officeDocument/2006/relationships/image" Target="../media/image55.png"/><Relationship Id="rId18" Type="http://schemas.openxmlformats.org/officeDocument/2006/relationships/image" Target="../media/image59.png"/><Relationship Id="rId19" Type="http://schemas.openxmlformats.org/officeDocument/2006/relationships/image" Target="../media/image76.png"/><Relationship Id="rId1" Type="http://schemas.openxmlformats.org/officeDocument/2006/relationships/tags" Target="../tags/tag164.xml"/><Relationship Id="rId2" Type="http://schemas.openxmlformats.org/officeDocument/2006/relationships/tags" Target="../tags/tag165.xml"/><Relationship Id="rId3" Type="http://schemas.openxmlformats.org/officeDocument/2006/relationships/tags" Target="../tags/tag166.xml"/><Relationship Id="rId4" Type="http://schemas.openxmlformats.org/officeDocument/2006/relationships/tags" Target="../tags/tag167.xml"/><Relationship Id="rId5" Type="http://schemas.openxmlformats.org/officeDocument/2006/relationships/tags" Target="../tags/tag168.xml"/><Relationship Id="rId6" Type="http://schemas.openxmlformats.org/officeDocument/2006/relationships/tags" Target="../tags/tag169.xml"/><Relationship Id="rId7" Type="http://schemas.openxmlformats.org/officeDocument/2006/relationships/tags" Target="../tags/tag170.xml"/><Relationship Id="rId8" Type="http://schemas.openxmlformats.org/officeDocument/2006/relationships/tags" Target="../tags/tag171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" Type="http://schemas.openxmlformats.org/officeDocument/2006/relationships/tags" Target="../tags/tag175.xml"/><Relationship Id="rId2" Type="http://schemas.openxmlformats.org/officeDocument/2006/relationships/tags" Target="../tags/tag176.xml"/><Relationship Id="rId3" Type="http://schemas.openxmlformats.org/officeDocument/2006/relationships/tags" Target="../tags/tag177.xml"/><Relationship Id="rId4" Type="http://schemas.openxmlformats.org/officeDocument/2006/relationships/tags" Target="../tags/tag178.xml"/><Relationship Id="rId5" Type="http://schemas.openxmlformats.org/officeDocument/2006/relationships/tags" Target="../tags/tag179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47.png"/><Relationship Id="rId9" Type="http://schemas.openxmlformats.org/officeDocument/2006/relationships/image" Target="../media/image59.png"/><Relationship Id="rId10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1.emf"/><Relationship Id="rId5" Type="http://schemas.openxmlformats.org/officeDocument/2006/relationships/image" Target="../media/image5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79.png"/><Relationship Id="rId1" Type="http://schemas.openxmlformats.org/officeDocument/2006/relationships/tags" Target="../tags/tag180.xml"/><Relationship Id="rId2" Type="http://schemas.openxmlformats.org/officeDocument/2006/relationships/tags" Target="../tags/tag181.xml"/><Relationship Id="rId3" Type="http://schemas.openxmlformats.org/officeDocument/2006/relationships/tags" Target="../tags/tag182.xml"/><Relationship Id="rId4" Type="http://schemas.openxmlformats.org/officeDocument/2006/relationships/tags" Target="../tags/tag183.xml"/><Relationship Id="rId5" Type="http://schemas.openxmlformats.org/officeDocument/2006/relationships/tags" Target="../tags/tag184.xml"/><Relationship Id="rId6" Type="http://schemas.openxmlformats.org/officeDocument/2006/relationships/tags" Target="../tags/tag185.xml"/><Relationship Id="rId7" Type="http://schemas.openxmlformats.org/officeDocument/2006/relationships/tags" Target="../tags/tag186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27.xml"/><Relationship Id="rId10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20" Type="http://schemas.openxmlformats.org/officeDocument/2006/relationships/image" Target="../media/image83.png"/><Relationship Id="rId21" Type="http://schemas.openxmlformats.org/officeDocument/2006/relationships/image" Target="../media/image79.png"/><Relationship Id="rId22" Type="http://schemas.openxmlformats.org/officeDocument/2006/relationships/image" Target="../media/image84.png"/><Relationship Id="rId23" Type="http://schemas.openxmlformats.org/officeDocument/2006/relationships/image" Target="../media/image76.png"/><Relationship Id="rId24" Type="http://schemas.openxmlformats.org/officeDocument/2006/relationships/image" Target="../media/image34.png"/><Relationship Id="rId10" Type="http://schemas.openxmlformats.org/officeDocument/2006/relationships/tags" Target="../tags/tag196.xml"/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28.xml"/><Relationship Id="rId13" Type="http://schemas.openxmlformats.org/officeDocument/2006/relationships/image" Target="../media/image47.png"/><Relationship Id="rId14" Type="http://schemas.openxmlformats.org/officeDocument/2006/relationships/image" Target="../media/image59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9" Type="http://schemas.openxmlformats.org/officeDocument/2006/relationships/image" Target="../media/image82.png"/><Relationship Id="rId1" Type="http://schemas.openxmlformats.org/officeDocument/2006/relationships/tags" Target="../tags/tag187.xml"/><Relationship Id="rId2" Type="http://schemas.openxmlformats.org/officeDocument/2006/relationships/tags" Target="../tags/tag188.xml"/><Relationship Id="rId3" Type="http://schemas.openxmlformats.org/officeDocument/2006/relationships/tags" Target="../tags/tag189.xml"/><Relationship Id="rId4" Type="http://schemas.openxmlformats.org/officeDocument/2006/relationships/tags" Target="../tags/tag190.xml"/><Relationship Id="rId5" Type="http://schemas.openxmlformats.org/officeDocument/2006/relationships/tags" Target="../tags/tag191.xml"/><Relationship Id="rId6" Type="http://schemas.openxmlformats.org/officeDocument/2006/relationships/tags" Target="../tags/tag192.xml"/><Relationship Id="rId7" Type="http://schemas.openxmlformats.org/officeDocument/2006/relationships/tags" Target="../tags/tag193.xml"/><Relationship Id="rId8" Type="http://schemas.openxmlformats.org/officeDocument/2006/relationships/tags" Target="../tags/tag194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76.png"/><Relationship Id="rId13" Type="http://schemas.openxmlformats.org/officeDocument/2006/relationships/image" Target="../media/image34.png"/><Relationship Id="rId14" Type="http://schemas.openxmlformats.org/officeDocument/2006/relationships/image" Target="../media/image86.png"/><Relationship Id="rId1" Type="http://schemas.openxmlformats.org/officeDocument/2006/relationships/tags" Target="../tags/tag197.xml"/><Relationship Id="rId2" Type="http://schemas.openxmlformats.org/officeDocument/2006/relationships/tags" Target="../tags/tag198.xml"/><Relationship Id="rId3" Type="http://schemas.openxmlformats.org/officeDocument/2006/relationships/tags" Target="../tags/tag199.xml"/><Relationship Id="rId4" Type="http://schemas.openxmlformats.org/officeDocument/2006/relationships/tags" Target="../tags/tag200.xml"/><Relationship Id="rId5" Type="http://schemas.openxmlformats.org/officeDocument/2006/relationships/tags" Target="../tags/tag201.xml"/><Relationship Id="rId6" Type="http://schemas.openxmlformats.org/officeDocument/2006/relationships/tags" Target="../tags/tag202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9.xml"/><Relationship Id="rId9" Type="http://schemas.openxmlformats.org/officeDocument/2006/relationships/image" Target="../media/image47.png"/><Relationship Id="rId10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59.png"/><Relationship Id="rId13" Type="http://schemas.openxmlformats.org/officeDocument/2006/relationships/image" Target="../media/image85.png"/><Relationship Id="rId14" Type="http://schemas.openxmlformats.org/officeDocument/2006/relationships/image" Target="../media/image76.png"/><Relationship Id="rId15" Type="http://schemas.openxmlformats.org/officeDocument/2006/relationships/image" Target="../media/image34.png"/><Relationship Id="rId16" Type="http://schemas.openxmlformats.org/officeDocument/2006/relationships/image" Target="../media/image86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1" Type="http://schemas.openxmlformats.org/officeDocument/2006/relationships/tags" Target="../tags/tag203.xml"/><Relationship Id="rId2" Type="http://schemas.openxmlformats.org/officeDocument/2006/relationships/tags" Target="../tags/tag204.xml"/><Relationship Id="rId3" Type="http://schemas.openxmlformats.org/officeDocument/2006/relationships/tags" Target="../tags/tag205.xml"/><Relationship Id="rId4" Type="http://schemas.openxmlformats.org/officeDocument/2006/relationships/tags" Target="../tags/tag206.xml"/><Relationship Id="rId5" Type="http://schemas.openxmlformats.org/officeDocument/2006/relationships/tags" Target="../tags/tag207.xml"/><Relationship Id="rId6" Type="http://schemas.openxmlformats.org/officeDocument/2006/relationships/tags" Target="../tags/tag208.xml"/><Relationship Id="rId7" Type="http://schemas.openxmlformats.org/officeDocument/2006/relationships/tags" Target="../tags/tag209.xml"/><Relationship Id="rId8" Type="http://schemas.openxmlformats.org/officeDocument/2006/relationships/tags" Target="../tags/tag210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5.png"/><Relationship Id="rId13" Type="http://schemas.openxmlformats.org/officeDocument/2006/relationships/image" Target="../media/image89.jpeg"/><Relationship Id="rId14" Type="http://schemas.openxmlformats.org/officeDocument/2006/relationships/image" Target="../media/image90.jpe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" Type="http://schemas.openxmlformats.org/officeDocument/2006/relationships/tags" Target="../tags/tag211.xml"/><Relationship Id="rId2" Type="http://schemas.openxmlformats.org/officeDocument/2006/relationships/tags" Target="../tags/tag212.xml"/><Relationship Id="rId3" Type="http://schemas.openxmlformats.org/officeDocument/2006/relationships/tags" Target="../tags/tag213.xml"/><Relationship Id="rId4" Type="http://schemas.openxmlformats.org/officeDocument/2006/relationships/tags" Target="../tags/tag214.xml"/><Relationship Id="rId5" Type="http://schemas.openxmlformats.org/officeDocument/2006/relationships/tags" Target="../tags/tag21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31.xml"/><Relationship Id="rId8" Type="http://schemas.openxmlformats.org/officeDocument/2006/relationships/image" Target="../media/image47.png"/><Relationship Id="rId9" Type="http://schemas.openxmlformats.org/officeDocument/2006/relationships/image" Target="../media/image59.png"/><Relationship Id="rId10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76.png"/><Relationship Id="rId15" Type="http://schemas.openxmlformats.org/officeDocument/2006/relationships/image" Target="../media/image34.png"/><Relationship Id="rId16" Type="http://schemas.openxmlformats.org/officeDocument/2006/relationships/image" Target="../media/image85.png"/><Relationship Id="rId1" Type="http://schemas.openxmlformats.org/officeDocument/2006/relationships/tags" Target="../tags/tag216.xml"/><Relationship Id="rId2" Type="http://schemas.openxmlformats.org/officeDocument/2006/relationships/tags" Target="../tags/tag217.xml"/><Relationship Id="rId3" Type="http://schemas.openxmlformats.org/officeDocument/2006/relationships/tags" Target="../tags/tag218.xml"/><Relationship Id="rId4" Type="http://schemas.openxmlformats.org/officeDocument/2006/relationships/tags" Target="../tags/tag219.xml"/><Relationship Id="rId5" Type="http://schemas.openxmlformats.org/officeDocument/2006/relationships/tags" Target="../tags/tag220.xml"/><Relationship Id="rId6" Type="http://schemas.openxmlformats.org/officeDocument/2006/relationships/tags" Target="../tags/tag221.xml"/><Relationship Id="rId7" Type="http://schemas.openxmlformats.org/officeDocument/2006/relationships/tags" Target="../tags/tag222.xml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32.xml"/><Relationship Id="rId10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20" Type="http://schemas.openxmlformats.org/officeDocument/2006/relationships/image" Target="../media/image50.png"/><Relationship Id="rId21" Type="http://schemas.openxmlformats.org/officeDocument/2006/relationships/image" Target="../media/image69.png"/><Relationship Id="rId22" Type="http://schemas.openxmlformats.org/officeDocument/2006/relationships/image" Target="../media/image93.png"/><Relationship Id="rId23" Type="http://schemas.openxmlformats.org/officeDocument/2006/relationships/image" Target="../media/image94.png"/><Relationship Id="rId10" Type="http://schemas.openxmlformats.org/officeDocument/2006/relationships/tags" Target="../tags/tag232.xml"/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33.xml"/><Relationship Id="rId13" Type="http://schemas.openxmlformats.org/officeDocument/2006/relationships/image" Target="../media/image47.png"/><Relationship Id="rId14" Type="http://schemas.openxmlformats.org/officeDocument/2006/relationships/image" Target="../media/image45.png"/><Relationship Id="rId15" Type="http://schemas.openxmlformats.org/officeDocument/2006/relationships/image" Target="../media/image55.png"/><Relationship Id="rId16" Type="http://schemas.openxmlformats.org/officeDocument/2006/relationships/image" Target="../media/image48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49.png"/><Relationship Id="rId1" Type="http://schemas.openxmlformats.org/officeDocument/2006/relationships/tags" Target="../tags/tag223.xml"/><Relationship Id="rId2" Type="http://schemas.openxmlformats.org/officeDocument/2006/relationships/tags" Target="../tags/tag224.xml"/><Relationship Id="rId3" Type="http://schemas.openxmlformats.org/officeDocument/2006/relationships/tags" Target="../tags/tag225.xml"/><Relationship Id="rId4" Type="http://schemas.openxmlformats.org/officeDocument/2006/relationships/tags" Target="../tags/tag226.xml"/><Relationship Id="rId5" Type="http://schemas.openxmlformats.org/officeDocument/2006/relationships/tags" Target="../tags/tag227.xml"/><Relationship Id="rId6" Type="http://schemas.openxmlformats.org/officeDocument/2006/relationships/tags" Target="../tags/tag228.xml"/><Relationship Id="rId7" Type="http://schemas.openxmlformats.org/officeDocument/2006/relationships/tags" Target="../tags/tag229.xml"/><Relationship Id="rId8" Type="http://schemas.openxmlformats.org/officeDocument/2006/relationships/tags" Target="../tags/tag230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5.png"/><Relationship Id="rId13" Type="http://schemas.openxmlformats.org/officeDocument/2006/relationships/image" Target="../media/image55.png"/><Relationship Id="rId14" Type="http://schemas.openxmlformats.org/officeDocument/2006/relationships/image" Target="../media/image48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69.png"/><Relationship Id="rId1" Type="http://schemas.openxmlformats.org/officeDocument/2006/relationships/tags" Target="../tags/tag233.xml"/><Relationship Id="rId2" Type="http://schemas.openxmlformats.org/officeDocument/2006/relationships/tags" Target="../tags/tag234.xml"/><Relationship Id="rId3" Type="http://schemas.openxmlformats.org/officeDocument/2006/relationships/tags" Target="../tags/tag235.xml"/><Relationship Id="rId4" Type="http://schemas.openxmlformats.org/officeDocument/2006/relationships/tags" Target="../tags/tag236.xml"/><Relationship Id="rId5" Type="http://schemas.openxmlformats.org/officeDocument/2006/relationships/tags" Target="../tags/tag237.xml"/><Relationship Id="rId6" Type="http://schemas.openxmlformats.org/officeDocument/2006/relationships/tags" Target="../tags/tag238.xml"/><Relationship Id="rId7" Type="http://schemas.openxmlformats.org/officeDocument/2006/relationships/tags" Target="../tags/tag239.xml"/><Relationship Id="rId8" Type="http://schemas.openxmlformats.org/officeDocument/2006/relationships/tags" Target="../tags/tag240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" Type="http://schemas.openxmlformats.org/officeDocument/2006/relationships/tags" Target="../tags/tag241.xml"/><Relationship Id="rId2" Type="http://schemas.openxmlformats.org/officeDocument/2006/relationships/tags" Target="../tags/tag242.xml"/><Relationship Id="rId3" Type="http://schemas.openxmlformats.org/officeDocument/2006/relationships/tags" Target="../tags/tag243.xml"/><Relationship Id="rId4" Type="http://schemas.openxmlformats.org/officeDocument/2006/relationships/tags" Target="../tags/tag244.xml"/><Relationship Id="rId5" Type="http://schemas.openxmlformats.org/officeDocument/2006/relationships/tags" Target="../tags/tag245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6.xml"/><Relationship Id="rId8" Type="http://schemas.openxmlformats.org/officeDocument/2006/relationships/image" Target="../media/image48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55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101.png"/><Relationship Id="rId17" Type="http://schemas.openxmlformats.org/officeDocument/2006/relationships/image" Target="../media/image98.png"/><Relationship Id="rId18" Type="http://schemas.openxmlformats.org/officeDocument/2006/relationships/image" Target="../media/image102.png"/><Relationship Id="rId1" Type="http://schemas.openxmlformats.org/officeDocument/2006/relationships/tags" Target="../tags/tag246.xml"/><Relationship Id="rId2" Type="http://schemas.openxmlformats.org/officeDocument/2006/relationships/tags" Target="../tags/tag247.xml"/><Relationship Id="rId3" Type="http://schemas.openxmlformats.org/officeDocument/2006/relationships/tags" Target="../tags/tag248.xml"/><Relationship Id="rId4" Type="http://schemas.openxmlformats.org/officeDocument/2006/relationships/tags" Target="../tags/tag249.xml"/><Relationship Id="rId5" Type="http://schemas.openxmlformats.org/officeDocument/2006/relationships/tags" Target="../tags/tag250.xml"/><Relationship Id="rId6" Type="http://schemas.openxmlformats.org/officeDocument/2006/relationships/tags" Target="../tags/tag251.xml"/><Relationship Id="rId7" Type="http://schemas.openxmlformats.org/officeDocument/2006/relationships/tags" Target="../tags/tag252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7.xml"/><Relationship Id="rId10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97.png"/><Relationship Id="rId13" Type="http://schemas.openxmlformats.org/officeDocument/2006/relationships/image" Target="../media/image101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" Type="http://schemas.openxmlformats.org/officeDocument/2006/relationships/tags" Target="../tags/tag253.xml"/><Relationship Id="rId2" Type="http://schemas.openxmlformats.org/officeDocument/2006/relationships/tags" Target="../tags/tag254.xml"/><Relationship Id="rId3" Type="http://schemas.openxmlformats.org/officeDocument/2006/relationships/tags" Target="../tags/tag255.xml"/><Relationship Id="rId4" Type="http://schemas.openxmlformats.org/officeDocument/2006/relationships/tags" Target="../tags/tag256.xml"/><Relationship Id="rId5" Type="http://schemas.openxmlformats.org/officeDocument/2006/relationships/tags" Target="../tags/tag257.xml"/><Relationship Id="rId6" Type="http://schemas.openxmlformats.org/officeDocument/2006/relationships/tags" Target="../tags/tag258.xml"/><Relationship Id="rId7" Type="http://schemas.openxmlformats.org/officeDocument/2006/relationships/tags" Target="../tags/tag259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8.xml"/><Relationship Id="rId10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gif"/><Relationship Id="rId3" Type="http://schemas.openxmlformats.org/officeDocument/2006/relationships/image" Target="../media/image10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wmf"/><Relationship Id="rId3" Type="http://schemas.openxmlformats.org/officeDocument/2006/relationships/image" Target="../media/image10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4" Type="http://schemas.openxmlformats.org/officeDocument/2006/relationships/image" Target="../media/image115.gif"/><Relationship Id="rId5" Type="http://schemas.openxmlformats.org/officeDocument/2006/relationships/image" Target="../media/image116.gif"/><Relationship Id="rId6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4" Type="http://schemas.openxmlformats.org/officeDocument/2006/relationships/image" Target="../media/image118.gif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gif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69.png"/><Relationship Id="rId25" Type="http://schemas.openxmlformats.org/officeDocument/2006/relationships/image" Target="../media/image73.png"/><Relationship Id="rId10" Type="http://schemas.openxmlformats.org/officeDocument/2006/relationships/tags" Target="../tags/tag269.xml"/><Relationship Id="rId11" Type="http://schemas.openxmlformats.org/officeDocument/2006/relationships/tags" Target="../tags/tag270.xml"/><Relationship Id="rId12" Type="http://schemas.openxmlformats.org/officeDocument/2006/relationships/tags" Target="../tags/tag271.xml"/><Relationship Id="rId13" Type="http://schemas.openxmlformats.org/officeDocument/2006/relationships/tags" Target="../tags/tag272.xml"/><Relationship Id="rId14" Type="http://schemas.openxmlformats.org/officeDocument/2006/relationships/slideLayout" Target="../slideLayouts/slideLayout7.xml"/><Relationship Id="rId15" Type="http://schemas.openxmlformats.org/officeDocument/2006/relationships/notesSlide" Target="../notesSlides/notesSlide44.xml"/><Relationship Id="rId16" Type="http://schemas.openxmlformats.org/officeDocument/2006/relationships/image" Target="../media/image47.png"/><Relationship Id="rId17" Type="http://schemas.openxmlformats.org/officeDocument/2006/relationships/image" Target="../media/image45.png"/><Relationship Id="rId18" Type="http://schemas.openxmlformats.org/officeDocument/2006/relationships/image" Target="../media/image55.png"/><Relationship Id="rId19" Type="http://schemas.openxmlformats.org/officeDocument/2006/relationships/image" Target="../media/image48.png"/><Relationship Id="rId1" Type="http://schemas.openxmlformats.org/officeDocument/2006/relationships/tags" Target="../tags/tag260.xml"/><Relationship Id="rId2" Type="http://schemas.openxmlformats.org/officeDocument/2006/relationships/tags" Target="../tags/tag261.xml"/><Relationship Id="rId3" Type="http://schemas.openxmlformats.org/officeDocument/2006/relationships/tags" Target="../tags/tag262.xml"/><Relationship Id="rId4" Type="http://schemas.openxmlformats.org/officeDocument/2006/relationships/tags" Target="../tags/tag263.xml"/><Relationship Id="rId5" Type="http://schemas.openxmlformats.org/officeDocument/2006/relationships/tags" Target="../tags/tag264.xml"/><Relationship Id="rId6" Type="http://schemas.openxmlformats.org/officeDocument/2006/relationships/tags" Target="../tags/tag265.xml"/><Relationship Id="rId7" Type="http://schemas.openxmlformats.org/officeDocument/2006/relationships/tags" Target="../tags/tag266.xml"/><Relationship Id="rId8" Type="http://schemas.openxmlformats.org/officeDocument/2006/relationships/tags" Target="../tags/tag2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/>
              <a:t>Compressive sensing</a:t>
            </a:r>
            <a:br>
              <a:rPr lang="en-US" dirty="0" smtClean="0"/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Motivation, theory, recovery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Linear inverse problems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Compressive sensing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</a:rPr>
              <a:t>Theory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Hallmark</a:t>
            </a:r>
          </a:p>
          <a:p>
            <a:pPr lvl="1"/>
            <a:r>
              <a:rPr lang="en-US" sz="2000" dirty="0" smtClean="0">
                <a:solidFill>
                  <a:srgbClr val="404040"/>
                </a:solidFill>
              </a:rPr>
              <a:t>Recovery </a:t>
            </a:r>
            <a:r>
              <a:rPr lang="en-US" sz="2000" dirty="0" smtClean="0">
                <a:solidFill>
                  <a:srgbClr val="404040"/>
                </a:solidFill>
              </a:rPr>
              <a:t>algorithms</a:t>
            </a:r>
          </a:p>
          <a:p>
            <a:pPr lvl="1"/>
            <a:endParaRPr lang="en-US" dirty="0">
              <a:solidFill>
                <a:srgbClr val="404040"/>
              </a:solidFill>
            </a:endParaRPr>
          </a:p>
          <a:p>
            <a:r>
              <a:rPr lang="en-US" sz="2400" dirty="0" smtClean="0"/>
              <a:t>Examples</a:t>
            </a:r>
            <a:endParaRPr lang="en-US" sz="2400" dirty="0" smtClean="0"/>
          </a:p>
          <a:p>
            <a:pPr lvl="1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406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33400" y="2133600"/>
            <a:ext cx="4953000" cy="1752600"/>
            <a:chOff x="533400" y="2133600"/>
            <a:chExt cx="4953000" cy="175260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533400" y="2133600"/>
              <a:ext cx="3886200" cy="1524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62000" y="3124200"/>
              <a:ext cx="4724400" cy="762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0" idx="0"/>
            </p:cNvCxnSpPr>
            <p:nvPr/>
          </p:nvCxnSpPr>
          <p:spPr>
            <a:xfrm flipV="1">
              <a:off x="762000" y="2133600"/>
              <a:ext cx="4569177" cy="1524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3400" y="3124200"/>
              <a:ext cx="3886200" cy="762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super-resolution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66800"/>
            <a:ext cx="2197100" cy="406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3657600"/>
            <a:ext cx="1139952" cy="11399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19600" y="2133600"/>
            <a:ext cx="5181600" cy="51816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3657600"/>
            <a:ext cx="228600" cy="225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26655" y="2133600"/>
            <a:ext cx="228600" cy="225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89122" y="2133600"/>
            <a:ext cx="228600" cy="225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26655" y="2399116"/>
            <a:ext cx="228600" cy="2255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89122" y="2399116"/>
            <a:ext cx="228600" cy="2255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62600" y="1752600"/>
            <a:ext cx="244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4</a:t>
            </a:r>
            <a:r>
              <a:rPr lang="en-US" dirty="0" smtClean="0">
                <a:latin typeface="Verdana"/>
                <a:cs typeface="Verdana"/>
              </a:rPr>
              <a:t>x super-resolution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57800"/>
            <a:ext cx="8483600" cy="5207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54410" y="2133600"/>
            <a:ext cx="228600" cy="225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16877" y="2133600"/>
            <a:ext cx="228600" cy="225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54410" y="2399116"/>
            <a:ext cx="228600" cy="225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16877" y="2399116"/>
            <a:ext cx="228600" cy="225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26655" y="2667000"/>
            <a:ext cx="228600" cy="2255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89122" y="2667000"/>
            <a:ext cx="228600" cy="2255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26655" y="2932516"/>
            <a:ext cx="228600" cy="225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89122" y="2932516"/>
            <a:ext cx="228600" cy="2255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954410" y="2667000"/>
            <a:ext cx="228600" cy="225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216877" y="2667000"/>
            <a:ext cx="228600" cy="225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54410" y="2932516"/>
            <a:ext cx="228600" cy="225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16877" y="2932516"/>
            <a:ext cx="228600" cy="2255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3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super-resolution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371600"/>
            <a:ext cx="2197100" cy="406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1" y="2438400"/>
            <a:ext cx="7543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Super-resolution factor </a:t>
            </a:r>
            <a:r>
              <a:rPr lang="en-US" sz="2400" i="1" dirty="0" smtClean="0">
                <a:latin typeface="Verdana"/>
                <a:cs typeface="Verdana"/>
              </a:rPr>
              <a:t>D</a:t>
            </a:r>
          </a:p>
          <a:p>
            <a:endParaRPr lang="en-US" sz="2400" b="1" dirty="0">
              <a:latin typeface="Verdana"/>
              <a:cs typeface="Verdana"/>
            </a:endParaRPr>
          </a:p>
          <a:p>
            <a:r>
              <a:rPr lang="en-US" sz="2400" b="1" dirty="0" smtClean="0">
                <a:latin typeface="Verdana"/>
                <a:cs typeface="Verdana"/>
              </a:rPr>
              <a:t>Under-sampling factor </a:t>
            </a:r>
            <a:r>
              <a:rPr lang="en-US" sz="2400" i="1" dirty="0" smtClean="0">
                <a:solidFill>
                  <a:srgbClr val="0000FF"/>
                </a:solidFill>
                <a:latin typeface="Verdana"/>
                <a:cs typeface="Verdana"/>
              </a:rPr>
              <a:t>M/N = 1/D</a:t>
            </a:r>
            <a:r>
              <a:rPr lang="en-US" sz="2400" i="1" baseline="30000" dirty="0" smtClean="0">
                <a:solidFill>
                  <a:srgbClr val="0000FF"/>
                </a:solidFill>
                <a:latin typeface="Verdana"/>
                <a:cs typeface="Verdana"/>
              </a:rPr>
              <a:t>2</a:t>
            </a:r>
          </a:p>
          <a:p>
            <a:endParaRPr lang="en-US" sz="2400" b="1" i="1" baseline="30000" dirty="0" smtClean="0">
              <a:latin typeface="Verdana"/>
              <a:cs typeface="Verdana"/>
            </a:endParaRPr>
          </a:p>
          <a:p>
            <a:endParaRPr lang="en-US" sz="2400" dirty="0" smtClean="0">
              <a:latin typeface="Verdana"/>
              <a:cs typeface="Verdana"/>
            </a:endParaRPr>
          </a:p>
          <a:p>
            <a:r>
              <a:rPr lang="en-US" sz="2400" b="1" dirty="0" smtClean="0">
                <a:latin typeface="Verdana"/>
                <a:cs typeface="Verdana"/>
              </a:rPr>
              <a:t>General rule: </a:t>
            </a:r>
          </a:p>
          <a:p>
            <a:r>
              <a:rPr lang="en-US" sz="2400" dirty="0" smtClean="0">
                <a:latin typeface="Verdana"/>
                <a:cs typeface="Verdana"/>
              </a:rPr>
              <a:t>The smaller the under-sampling, the more the unknowns and hence, the harder the super-resolution problem</a:t>
            </a:r>
            <a:endParaRPr lang="en-US"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592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other vision problems…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Affine rank </a:t>
            </a:r>
            <a:r>
              <a:rPr lang="en-US" dirty="0" err="1" smtClean="0"/>
              <a:t>minimizaiton</a:t>
            </a:r>
            <a:r>
              <a:rPr lang="en-US" dirty="0" smtClean="0"/>
              <a:t>, Matrix completion, </a:t>
            </a:r>
            <a:r>
              <a:rPr lang="en-US" dirty="0" err="1" smtClean="0"/>
              <a:t>deconvolution</a:t>
            </a:r>
            <a:r>
              <a:rPr lang="en-US" dirty="0" smtClean="0"/>
              <a:t>, Robust PCA</a:t>
            </a:r>
          </a:p>
          <a:p>
            <a:endParaRPr lang="en-US" dirty="0"/>
          </a:p>
          <a:p>
            <a:r>
              <a:rPr lang="en-US" dirty="0" smtClean="0"/>
              <a:t>Image synthesis</a:t>
            </a:r>
          </a:p>
          <a:p>
            <a:pPr lvl="1"/>
            <a:r>
              <a:rPr lang="en-US" dirty="0" smtClean="0"/>
              <a:t>Infilling, </a:t>
            </a:r>
            <a:r>
              <a:rPr lang="en-US" dirty="0" err="1" smtClean="0"/>
              <a:t>denoising</a:t>
            </a:r>
            <a:r>
              <a:rPr lang="en-US" dirty="0" smtClean="0"/>
              <a:t>, etc.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Light transport</a:t>
            </a:r>
          </a:p>
          <a:p>
            <a:pPr lvl="1"/>
            <a:r>
              <a:rPr lang="en-US" dirty="0" smtClean="0"/>
              <a:t>Reflectance fields, BRDFs, Direct global separation, Light transport matrices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Sensing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762000"/>
          </a:xfrm>
        </p:spPr>
        <p:txBody>
          <a:bodyPr/>
          <a:lstStyle/>
          <a:p>
            <a:r>
              <a:rPr lang="en-US" dirty="0" smtClean="0"/>
              <a:t>Compressive sensing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Sense by </a:t>
            </a:r>
            <a:r>
              <a:rPr lang="en-US" i="1" dirty="0">
                <a:latin typeface="Verdana" charset="0"/>
                <a:ea typeface="ＭＳ Ｐゴシック" charset="0"/>
                <a:cs typeface="ＭＳ Ｐゴシック" charset="0"/>
              </a:rPr>
              <a:t>Sampling</a:t>
            </a: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1524000" y="25590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3505200" y="25590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7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203450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905000" y="225425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sample</a:t>
            </a:r>
          </a:p>
        </p:txBody>
      </p:sp>
      <p:pic>
        <p:nvPicPr>
          <p:cNvPr id="2867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52688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14763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26822"/>
          <a:stretch>
            <a:fillRect/>
          </a:stretch>
        </p:blipFill>
        <p:spPr bwMode="auto">
          <a:xfrm>
            <a:off x="2051050" y="3073400"/>
            <a:ext cx="14049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4" descr="nab-19may07-2-cr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4797425"/>
            <a:ext cx="13636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1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Sense by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Sampling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524000" y="25590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3505200" y="25590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203450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905000" y="225425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sample</a:t>
            </a:r>
          </a:p>
        </p:txBody>
      </p:sp>
      <p:pic>
        <p:nvPicPr>
          <p:cNvPr id="3072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52688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14763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4751388" y="1771650"/>
            <a:ext cx="2700337" cy="2520950"/>
          </a:xfrm>
          <a:prstGeom prst="irregularSeal2">
            <a:avLst/>
          </a:prstGeom>
          <a:solidFill>
            <a:srgbClr val="FF0000">
              <a:alpha val="349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/>
              <a:t>too </a:t>
            </a:r>
          </a:p>
          <a:p>
            <a:pPr algn="ctr"/>
            <a:r>
              <a:rPr lang="en-US" sz="2400" b="1"/>
              <a:t>much </a:t>
            </a:r>
          </a:p>
          <a:p>
            <a:pPr algn="ctr"/>
            <a:r>
              <a:rPr lang="en-US" sz="2400" b="1"/>
              <a:t>data!</a:t>
            </a:r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26822"/>
          <a:stretch>
            <a:fillRect/>
          </a:stretch>
        </p:blipFill>
        <p:spPr bwMode="auto">
          <a:xfrm>
            <a:off x="2051050" y="3073400"/>
            <a:ext cx="14049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nab-19may07-2-cr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4797425"/>
            <a:ext cx="13636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25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Sense then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Compress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038600" y="2262188"/>
            <a:ext cx="1828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compress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3944938" y="5207000"/>
            <a:ext cx="2057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decompress</a:t>
            </a:r>
          </a:p>
        </p:txBody>
      </p:sp>
      <p:sp>
        <p:nvSpPr>
          <p:cNvPr id="32773" name="Line 8"/>
          <p:cNvSpPr>
            <a:spLocks noChangeShapeType="1"/>
          </p:cNvSpPr>
          <p:nvPr/>
        </p:nvSpPr>
        <p:spPr bwMode="auto">
          <a:xfrm>
            <a:off x="1524000" y="25669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>
            <a:off x="3505200" y="25669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5867400" y="25669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>
            <a:off x="6005513" y="551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7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211388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5156200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5"/>
          <p:cNvSpPr>
            <a:spLocks noChangeArrowheads="1"/>
          </p:cNvSpPr>
          <p:nvPr/>
        </p:nvSpPr>
        <p:spPr bwMode="auto">
          <a:xfrm>
            <a:off x="1905000" y="2262188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sample</a:t>
            </a:r>
          </a:p>
        </p:txBody>
      </p:sp>
      <p:pic>
        <p:nvPicPr>
          <p:cNvPr id="32780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81188"/>
            <a:ext cx="1230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219325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180013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Line 19"/>
          <p:cNvSpPr>
            <a:spLocks noChangeShapeType="1"/>
          </p:cNvSpPr>
          <p:nvPr/>
        </p:nvSpPr>
        <p:spPr bwMode="auto">
          <a:xfrm>
            <a:off x="3414713" y="553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4" name="Picture 2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60625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2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5362575"/>
            <a:ext cx="315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60675"/>
            <a:ext cx="14763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23" descr="nab-19may07-2-cro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4797425"/>
            <a:ext cx="13636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Text Box 24"/>
          <p:cNvSpPr txBox="1">
            <a:spLocks noChangeArrowheads="1"/>
          </p:cNvSpPr>
          <p:nvPr/>
        </p:nvSpPr>
        <p:spPr bwMode="auto">
          <a:xfrm>
            <a:off x="3995738" y="3082925"/>
            <a:ext cx="19034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FF"/>
                </a:solidFill>
              </a:rPr>
              <a:t>JPEG</a:t>
            </a:r>
          </a:p>
          <a:p>
            <a:pPr algn="ctr"/>
            <a:r>
              <a:rPr lang="en-US" sz="2400" b="1">
                <a:solidFill>
                  <a:srgbClr val="0000FF"/>
                </a:solidFill>
              </a:rPr>
              <a:t>JPEG2000</a:t>
            </a:r>
          </a:p>
          <a:p>
            <a:pPr algn="ctr"/>
            <a:r>
              <a:rPr lang="en-US" sz="2400" b="1">
                <a:solidFill>
                  <a:srgbClr val="0000FF"/>
                </a:solidFill>
              </a:rPr>
              <a:t>…</a:t>
            </a:r>
          </a:p>
        </p:txBody>
      </p:sp>
      <p:pic>
        <p:nvPicPr>
          <p:cNvPr id="32789" name="Picture 2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4619" r="16000" b="16524"/>
          <a:stretch>
            <a:fillRect/>
          </a:stretch>
        </p:blipFill>
        <p:spPr bwMode="auto">
          <a:xfrm>
            <a:off x="6837363" y="1304925"/>
            <a:ext cx="8302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4950" r="9666" b="4948"/>
          <a:stretch>
            <a:fillRect/>
          </a:stretch>
        </p:blipFill>
        <p:spPr bwMode="auto">
          <a:xfrm>
            <a:off x="7956550" y="1989138"/>
            <a:ext cx="863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80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Sparsity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155575" y="1693863"/>
            <a:ext cx="1063625" cy="668337"/>
            <a:chOff x="230" y="1039"/>
            <a:chExt cx="670" cy="421"/>
          </a:xfrm>
        </p:grpSpPr>
        <p:pic>
          <p:nvPicPr>
            <p:cNvPr id="34825" name="Picture 4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39"/>
              <a:ext cx="21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 Box 5"/>
            <p:cNvSpPr txBox="1">
              <a:spLocks noChangeArrowheads="1"/>
            </p:cNvSpPr>
            <p:nvPr/>
          </p:nvSpPr>
          <p:spPr bwMode="auto">
            <a:xfrm>
              <a:off x="230" y="1172"/>
              <a:ext cx="6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pixels</a:t>
              </a:r>
            </a:p>
          </p:txBody>
        </p:sp>
      </p:grp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7145338" y="1449388"/>
            <a:ext cx="1906587" cy="2003425"/>
            <a:chOff x="4559" y="960"/>
            <a:chExt cx="1201" cy="1262"/>
          </a:xfrm>
        </p:grpSpPr>
        <p:pic>
          <p:nvPicPr>
            <p:cNvPr id="34823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960"/>
              <a:ext cx="77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4559" y="1147"/>
              <a:ext cx="1201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large</a:t>
              </a:r>
              <a:br>
                <a:rPr lang="en-US" sz="2400"/>
              </a:br>
              <a:r>
                <a:rPr lang="en-US" sz="2400"/>
                <a:t>wavelet</a:t>
              </a:r>
              <a:br>
                <a:rPr lang="en-US" sz="2400"/>
              </a:br>
              <a:r>
                <a:rPr lang="en-US" sz="2400"/>
                <a:t>coefficients</a:t>
              </a:r>
            </a:p>
            <a:p>
              <a:endParaRPr lang="en-US" sz="1600"/>
            </a:p>
            <a:p>
              <a:r>
                <a:rPr lang="en-US" sz="1800"/>
                <a:t>(blue = 0)</a:t>
              </a:r>
            </a:p>
          </p:txBody>
        </p:sp>
      </p:grpSp>
      <p:pic>
        <p:nvPicPr>
          <p:cNvPr id="3482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2520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0" descr="nab-19may07-2-cr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96975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6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Sparsity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155575" y="1693863"/>
            <a:ext cx="1063625" cy="668337"/>
            <a:chOff x="230" y="1039"/>
            <a:chExt cx="670" cy="421"/>
          </a:xfrm>
        </p:grpSpPr>
        <p:pic>
          <p:nvPicPr>
            <p:cNvPr id="36884" name="Picture 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39"/>
              <a:ext cx="21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5" name="Text Box 5"/>
            <p:cNvSpPr txBox="1">
              <a:spLocks noChangeArrowheads="1"/>
            </p:cNvSpPr>
            <p:nvPr/>
          </p:nvSpPr>
          <p:spPr bwMode="auto">
            <a:xfrm>
              <a:off x="230" y="1172"/>
              <a:ext cx="6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pixels</a:t>
              </a:r>
            </a:p>
          </p:txBody>
        </p:sp>
      </p:grpSp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7145338" y="1449388"/>
            <a:ext cx="1906587" cy="2003425"/>
            <a:chOff x="4559" y="960"/>
            <a:chExt cx="1201" cy="1262"/>
          </a:xfrm>
        </p:grpSpPr>
        <p:pic>
          <p:nvPicPr>
            <p:cNvPr id="36882" name="Picture 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960"/>
              <a:ext cx="77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3" name="Text Box 8"/>
            <p:cNvSpPr txBox="1">
              <a:spLocks noChangeArrowheads="1"/>
            </p:cNvSpPr>
            <p:nvPr/>
          </p:nvSpPr>
          <p:spPr bwMode="auto">
            <a:xfrm>
              <a:off x="4559" y="1147"/>
              <a:ext cx="1201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large</a:t>
              </a:r>
              <a:br>
                <a:rPr lang="en-US" sz="2400"/>
              </a:br>
              <a:r>
                <a:rPr lang="en-US" sz="2400"/>
                <a:t>wavelet</a:t>
              </a:r>
              <a:br>
                <a:rPr lang="en-US" sz="2400"/>
              </a:br>
              <a:r>
                <a:rPr lang="en-US" sz="2400"/>
                <a:t>coefficients</a:t>
              </a:r>
            </a:p>
            <a:p>
              <a:endParaRPr lang="en-US" sz="1600"/>
            </a:p>
            <a:p>
              <a:r>
                <a:rPr lang="en-US" sz="1800"/>
                <a:t>(blue = 0)</a:t>
              </a:r>
            </a:p>
          </p:txBody>
        </p:sp>
      </p:grpSp>
      <p:pic>
        <p:nvPicPr>
          <p:cNvPr id="36869" name="Picture 9" descr="bats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4365625"/>
            <a:ext cx="25146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batrg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405313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11"/>
          <p:cNvGrpSpPr>
            <a:grpSpLocks/>
          </p:cNvGrpSpPr>
          <p:nvPr/>
        </p:nvGrpSpPr>
        <p:grpSpPr bwMode="auto">
          <a:xfrm>
            <a:off x="106363" y="4670425"/>
            <a:ext cx="1646237" cy="1398588"/>
            <a:chOff x="230" y="1039"/>
            <a:chExt cx="1037" cy="881"/>
          </a:xfrm>
        </p:grpSpPr>
        <p:pic>
          <p:nvPicPr>
            <p:cNvPr id="36880" name="Picture 12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39"/>
              <a:ext cx="21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1" name="Text Box 13"/>
            <p:cNvSpPr txBox="1">
              <a:spLocks noChangeArrowheads="1"/>
            </p:cNvSpPr>
            <p:nvPr/>
          </p:nvSpPr>
          <p:spPr bwMode="auto">
            <a:xfrm>
              <a:off x="230" y="1172"/>
              <a:ext cx="1037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wideband</a:t>
              </a:r>
              <a:br>
                <a:rPr lang="en-US" sz="2400"/>
              </a:br>
              <a:r>
                <a:rPr lang="en-US" sz="2400"/>
                <a:t>signal</a:t>
              </a:r>
              <a:br>
                <a:rPr lang="en-US" sz="2400"/>
              </a:br>
              <a:r>
                <a:rPr lang="en-US" sz="2400"/>
                <a:t>samples</a:t>
              </a:r>
            </a:p>
          </p:txBody>
        </p:sp>
      </p:grpSp>
      <p:grpSp>
        <p:nvGrpSpPr>
          <p:cNvPr id="36872" name="Group 14"/>
          <p:cNvGrpSpPr>
            <a:grpSpLocks/>
          </p:cNvGrpSpPr>
          <p:nvPr/>
        </p:nvGrpSpPr>
        <p:grpSpPr bwMode="auto">
          <a:xfrm>
            <a:off x="7145338" y="4670425"/>
            <a:ext cx="1906587" cy="1484313"/>
            <a:chOff x="4559" y="960"/>
            <a:chExt cx="1201" cy="935"/>
          </a:xfrm>
        </p:grpSpPr>
        <p:pic>
          <p:nvPicPr>
            <p:cNvPr id="36878" name="Picture 1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960"/>
              <a:ext cx="775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Text Box 16"/>
            <p:cNvSpPr txBox="1">
              <a:spLocks noChangeArrowheads="1"/>
            </p:cNvSpPr>
            <p:nvPr/>
          </p:nvSpPr>
          <p:spPr bwMode="auto">
            <a:xfrm>
              <a:off x="4559" y="1147"/>
              <a:ext cx="1201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400"/>
                <a:t>large</a:t>
              </a:r>
              <a:br>
                <a:rPr lang="en-US" sz="2400"/>
              </a:br>
              <a:r>
                <a:rPr lang="en-US" sz="2400"/>
                <a:t>Gabor (TF)</a:t>
              </a:r>
              <a:br>
                <a:rPr lang="en-US" sz="2400"/>
              </a:br>
              <a:r>
                <a:rPr lang="en-US" sz="2400"/>
                <a:t>coefficients</a:t>
              </a:r>
            </a:p>
          </p:txBody>
        </p:sp>
      </p:grpSp>
      <p:sp>
        <p:nvSpPr>
          <p:cNvPr id="36873" name="Text Box 17"/>
          <p:cNvSpPr txBox="1">
            <a:spLocks noChangeArrowheads="1"/>
          </p:cNvSpPr>
          <p:nvPr/>
        </p:nvSpPr>
        <p:spPr bwMode="auto">
          <a:xfrm>
            <a:off x="5537200" y="6370638"/>
            <a:ext cx="582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/>
              <a:t>time</a:t>
            </a:r>
          </a:p>
        </p:txBody>
      </p:sp>
      <p:sp>
        <p:nvSpPr>
          <p:cNvPr id="36874" name="Text Box 18"/>
          <p:cNvSpPr txBox="1">
            <a:spLocks noChangeArrowheads="1"/>
          </p:cNvSpPr>
          <p:nvPr/>
        </p:nvSpPr>
        <p:spPr bwMode="auto">
          <a:xfrm rot="-5400000">
            <a:off x="3885406" y="5183982"/>
            <a:ext cx="1068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/>
              <a:t>frequency</a:t>
            </a:r>
          </a:p>
        </p:txBody>
      </p:sp>
      <p:pic>
        <p:nvPicPr>
          <p:cNvPr id="36875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2520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0" descr="nab-19may07-2-cro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96975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794375"/>
            <a:ext cx="7524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73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1127125"/>
            <a:ext cx="8763000" cy="478631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  only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out of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		  coordinates nonzero</a:t>
            </a:r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 rot="10800000" flipH="1">
            <a:off x="6886575" y="1455738"/>
            <a:ext cx="892175" cy="646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7766050" y="595313"/>
            <a:ext cx="0" cy="871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rot="10800000">
            <a:off x="7754938" y="1466850"/>
            <a:ext cx="990600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60375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8135938" y="18764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2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8446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7127875" cy="1143000"/>
          </a:xfrm>
          <a:noFill/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Concise Signal Structure</a:t>
            </a:r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3051175" y="4838700"/>
            <a:ext cx="533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3127375" y="4991100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3127375" y="636270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816350" y="6416675"/>
            <a:ext cx="176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sorted index</a:t>
            </a:r>
          </a:p>
        </p:txBody>
      </p:sp>
      <p:sp>
        <p:nvSpPr>
          <p:cNvPr id="38926" name="Freeform 14"/>
          <p:cNvSpPr>
            <a:spLocks/>
          </p:cNvSpPr>
          <p:nvPr/>
        </p:nvSpPr>
        <p:spPr bwMode="auto">
          <a:xfrm>
            <a:off x="3279775" y="4991100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2843213" y="4687888"/>
            <a:ext cx="3175" cy="155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V="1">
            <a:off x="2843213" y="6235700"/>
            <a:ext cx="3097212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Freeform 17"/>
          <p:cNvSpPr>
            <a:spLocks/>
          </p:cNvSpPr>
          <p:nvPr/>
        </p:nvSpPr>
        <p:spPr bwMode="auto">
          <a:xfrm>
            <a:off x="2879725" y="4868863"/>
            <a:ext cx="720725" cy="790575"/>
          </a:xfrm>
          <a:custGeom>
            <a:avLst/>
            <a:gdLst>
              <a:gd name="T0" fmla="*/ 0 w 1872"/>
              <a:gd name="T1" fmla="*/ 0 h 816"/>
              <a:gd name="T2" fmla="*/ 147841 w 1872"/>
              <a:gd name="T3" fmla="*/ 651062 h 816"/>
              <a:gd name="T4" fmla="*/ 720725 w 1872"/>
              <a:gd name="T5" fmla="*/ 790575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3600450" y="5624513"/>
            <a:ext cx="0" cy="611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3600450" y="62357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32" name="Picture 2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894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16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inverse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638800"/>
          </a:xfrm>
        </p:spPr>
        <p:txBody>
          <a:bodyPr/>
          <a:lstStyle/>
          <a:p>
            <a:r>
              <a:rPr lang="en-US" dirty="0" smtClean="0"/>
              <a:t>Many classic problems in computer can be posed as linear inverse problems</a:t>
            </a:r>
          </a:p>
          <a:p>
            <a:endParaRPr lang="en-US" dirty="0"/>
          </a:p>
          <a:p>
            <a:r>
              <a:rPr lang="en-US" dirty="0" smtClean="0"/>
              <a:t>Notation</a:t>
            </a:r>
          </a:p>
          <a:p>
            <a:pPr lvl="1"/>
            <a:r>
              <a:rPr lang="en-US" b="1" dirty="0" smtClean="0"/>
              <a:t>Signal</a:t>
            </a:r>
            <a:r>
              <a:rPr lang="en-US" dirty="0" smtClean="0"/>
              <a:t> of interest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Observations</a:t>
            </a:r>
          </a:p>
          <a:p>
            <a:pPr lvl="1"/>
            <a:endParaRPr lang="en-US" b="1" dirty="0"/>
          </a:p>
          <a:p>
            <a:pPr lvl="1"/>
            <a:r>
              <a:rPr lang="en-US" dirty="0" smtClean="0"/>
              <a:t>Measurement model</a:t>
            </a:r>
          </a:p>
          <a:p>
            <a:pPr lvl="1"/>
            <a:endParaRPr lang="en-US" dirty="0"/>
          </a:p>
          <a:p>
            <a:r>
              <a:rPr lang="en-US" dirty="0" smtClean="0"/>
              <a:t>Problem definition: given    ,  recover</a:t>
            </a:r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871" y="2861733"/>
            <a:ext cx="1196529" cy="36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584" y="3567755"/>
            <a:ext cx="1228016" cy="430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03" y="4353873"/>
            <a:ext cx="1997364" cy="369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4495800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/>
                <a:cs typeface="Verdana"/>
              </a:rPr>
              <a:t>m</a:t>
            </a:r>
            <a:r>
              <a:rPr lang="en-US" sz="1600" dirty="0" smtClean="0">
                <a:latin typeface="Verdana"/>
                <a:cs typeface="Verdana"/>
              </a:rPr>
              <a:t>easurement noise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3415355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Verdana"/>
                <a:cs typeface="Verdana"/>
              </a:rPr>
              <a:t>m</a:t>
            </a:r>
            <a:r>
              <a:rPr lang="en-US" sz="1600" dirty="0" smtClean="0">
                <a:latin typeface="Verdana"/>
                <a:cs typeface="Verdana"/>
              </a:rPr>
              <a:t>easurement matrix</a:t>
            </a:r>
            <a:endParaRPr lang="en-US" sz="1600" dirty="0">
              <a:latin typeface="Verdana"/>
              <a:cs typeface="Verdan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5257800"/>
            <a:ext cx="2286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5270500"/>
            <a:ext cx="241300" cy="2159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5334000" y="3657600"/>
            <a:ext cx="1600200" cy="698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324600" y="4648200"/>
            <a:ext cx="914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3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1127125"/>
            <a:ext cx="8763000" cy="478631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  only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out of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		  coordinates nonzero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model:  union of </a:t>
            </a:r>
            <a:r>
              <a:rPr lang="en-US" i="1">
                <a:latin typeface="Verdana" charset="0"/>
                <a:ea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</a:rPr>
              <a:t>-dimensional subspaces</a:t>
            </a:r>
            <a:br>
              <a:rPr lang="en-US">
                <a:latin typeface="Verdana" charset="0"/>
                <a:ea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</a:rPr>
              <a:t>		aligned w/ coordinate axes</a:t>
            </a: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6767513" y="547688"/>
            <a:ext cx="2089150" cy="1836737"/>
            <a:chOff x="2896" y="1104"/>
            <a:chExt cx="1920" cy="1680"/>
          </a:xfrm>
        </p:grpSpPr>
        <p:pic>
          <p:nvPicPr>
            <p:cNvPr id="40981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t="25165" r="31259" b="21988"/>
            <a:stretch>
              <a:fillRect/>
            </a:stretch>
          </p:blipFill>
          <p:spPr bwMode="auto">
            <a:xfrm>
              <a:off x="2896" y="1104"/>
              <a:ext cx="192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2" name="Line 5"/>
            <p:cNvSpPr>
              <a:spLocks noChangeShapeType="1"/>
            </p:cNvSpPr>
            <p:nvPr/>
          </p:nvSpPr>
          <p:spPr bwMode="auto">
            <a:xfrm rot="10800000" flipH="1">
              <a:off x="3005" y="1934"/>
              <a:ext cx="820" cy="5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Line 6"/>
            <p:cNvSpPr>
              <a:spLocks noChangeShapeType="1"/>
            </p:cNvSpPr>
            <p:nvPr/>
          </p:nvSpPr>
          <p:spPr bwMode="auto">
            <a:xfrm>
              <a:off x="3814" y="1148"/>
              <a:ext cx="0" cy="7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7"/>
            <p:cNvSpPr>
              <a:spLocks noChangeShapeType="1"/>
            </p:cNvSpPr>
            <p:nvPr/>
          </p:nvSpPr>
          <p:spPr bwMode="auto">
            <a:xfrm rot="10800000">
              <a:off x="3803" y="1945"/>
              <a:ext cx="911" cy="2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60375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Oval 9"/>
          <p:cNvSpPr>
            <a:spLocks noChangeArrowheads="1"/>
          </p:cNvSpPr>
          <p:nvPr/>
        </p:nvSpPr>
        <p:spPr bwMode="auto">
          <a:xfrm>
            <a:off x="8135938" y="18764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66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8446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7127875" cy="1143000"/>
          </a:xfrm>
          <a:noFill/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Concise Signal Structure</a:t>
            </a:r>
          </a:p>
        </p:txBody>
      </p:sp>
      <p:sp>
        <p:nvSpPr>
          <p:cNvPr id="40968" name="Oval 12"/>
          <p:cNvSpPr>
            <a:spLocks noChangeArrowheads="1"/>
          </p:cNvSpPr>
          <p:nvPr/>
        </p:nvSpPr>
        <p:spPr bwMode="auto">
          <a:xfrm>
            <a:off x="3051175" y="4838700"/>
            <a:ext cx="533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13"/>
          <p:cNvSpPr>
            <a:spLocks noChangeShapeType="1"/>
          </p:cNvSpPr>
          <p:nvPr/>
        </p:nvSpPr>
        <p:spPr bwMode="auto">
          <a:xfrm>
            <a:off x="3127375" y="4991100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>
            <a:off x="3127375" y="636270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Text Box 15"/>
          <p:cNvSpPr txBox="1">
            <a:spLocks noChangeArrowheads="1"/>
          </p:cNvSpPr>
          <p:nvPr/>
        </p:nvSpPr>
        <p:spPr bwMode="auto">
          <a:xfrm>
            <a:off x="3816350" y="6416675"/>
            <a:ext cx="176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sorted index</a:t>
            </a:r>
          </a:p>
        </p:txBody>
      </p:sp>
      <p:sp>
        <p:nvSpPr>
          <p:cNvPr id="40972" name="Freeform 16"/>
          <p:cNvSpPr>
            <a:spLocks/>
          </p:cNvSpPr>
          <p:nvPr/>
        </p:nvSpPr>
        <p:spPr bwMode="auto">
          <a:xfrm>
            <a:off x="3279775" y="4991100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Line 17"/>
          <p:cNvSpPr>
            <a:spLocks noChangeShapeType="1"/>
          </p:cNvSpPr>
          <p:nvPr/>
        </p:nvSpPr>
        <p:spPr bwMode="auto">
          <a:xfrm flipH="1">
            <a:off x="2843213" y="4687888"/>
            <a:ext cx="3175" cy="155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Line 18"/>
          <p:cNvSpPr>
            <a:spLocks noChangeShapeType="1"/>
          </p:cNvSpPr>
          <p:nvPr/>
        </p:nvSpPr>
        <p:spPr bwMode="auto">
          <a:xfrm flipV="1">
            <a:off x="2843213" y="6235700"/>
            <a:ext cx="3097212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Freeform 19"/>
          <p:cNvSpPr>
            <a:spLocks/>
          </p:cNvSpPr>
          <p:nvPr/>
        </p:nvSpPr>
        <p:spPr bwMode="auto">
          <a:xfrm>
            <a:off x="2879725" y="4868863"/>
            <a:ext cx="720725" cy="790575"/>
          </a:xfrm>
          <a:custGeom>
            <a:avLst/>
            <a:gdLst>
              <a:gd name="T0" fmla="*/ 0 w 1872"/>
              <a:gd name="T1" fmla="*/ 0 h 816"/>
              <a:gd name="T2" fmla="*/ 147841 w 1872"/>
              <a:gd name="T3" fmla="*/ 651062 h 816"/>
              <a:gd name="T4" fmla="*/ 720725 w 1872"/>
              <a:gd name="T5" fmla="*/ 790575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6" name="Line 20"/>
          <p:cNvSpPr>
            <a:spLocks noChangeShapeType="1"/>
          </p:cNvSpPr>
          <p:nvPr/>
        </p:nvSpPr>
        <p:spPr bwMode="auto">
          <a:xfrm>
            <a:off x="3600450" y="5624513"/>
            <a:ext cx="0" cy="611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7" name="Line 21"/>
          <p:cNvSpPr>
            <a:spLocks noChangeShapeType="1"/>
          </p:cNvSpPr>
          <p:nvPr/>
        </p:nvSpPr>
        <p:spPr bwMode="auto">
          <a:xfrm>
            <a:off x="3600450" y="62357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78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894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91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1127125"/>
            <a:ext cx="8763000" cy="478631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  only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out of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		  coordinates nonzero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model:  union of </a:t>
            </a:r>
            <a:r>
              <a:rPr lang="en-US" i="1">
                <a:latin typeface="Verdana" charset="0"/>
                <a:ea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</a:rPr>
              <a:t>-dimensional subspaces</a:t>
            </a: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Compressible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sorted coordinates decay 					rapidly with power-law	</a:t>
            </a:r>
          </a:p>
          <a:p>
            <a:pPr lvl="1"/>
            <a:endParaRPr lang="en-US" sz="800">
              <a:latin typeface="Verdana" charset="0"/>
              <a:ea typeface="ＭＳ Ｐゴシック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43438"/>
            <a:ext cx="18145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3051175" y="4838700"/>
            <a:ext cx="533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3127375" y="4991100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3127375" y="636270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816350" y="6416675"/>
            <a:ext cx="176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sorted index</a:t>
            </a:r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3279775" y="4991100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2843213" y="4687888"/>
            <a:ext cx="3175" cy="155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2843213" y="6235700"/>
            <a:ext cx="3097212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2860675" y="4868863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2879725" y="4868863"/>
            <a:ext cx="720725" cy="790575"/>
          </a:xfrm>
          <a:custGeom>
            <a:avLst/>
            <a:gdLst>
              <a:gd name="T0" fmla="*/ 0 w 1872"/>
              <a:gd name="T1" fmla="*/ 0 h 816"/>
              <a:gd name="T2" fmla="*/ 147841 w 1872"/>
              <a:gd name="T3" fmla="*/ 651062 h 816"/>
              <a:gd name="T4" fmla="*/ 720725 w 1872"/>
              <a:gd name="T5" fmla="*/ 790575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>
            <a:off x="3600450" y="5624513"/>
            <a:ext cx="0" cy="611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3600450" y="62357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23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4286250" y="5156200"/>
            <a:ext cx="1509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power-law</a:t>
            </a:r>
            <a:br>
              <a:rPr lang="en-US" sz="2000"/>
            </a:br>
            <a:r>
              <a:rPr lang="en-US" sz="2000"/>
              <a:t>decay</a:t>
            </a:r>
          </a:p>
        </p:txBody>
      </p:sp>
      <p:sp>
        <p:nvSpPr>
          <p:cNvPr id="43026" name="Freeform 18"/>
          <p:cNvSpPr>
            <a:spLocks/>
          </p:cNvSpPr>
          <p:nvPr/>
        </p:nvSpPr>
        <p:spPr bwMode="auto">
          <a:xfrm>
            <a:off x="5256213" y="5659438"/>
            <a:ext cx="287337" cy="325437"/>
          </a:xfrm>
          <a:custGeom>
            <a:avLst/>
            <a:gdLst>
              <a:gd name="T0" fmla="*/ 0 w 181"/>
              <a:gd name="T1" fmla="*/ 0 h 205"/>
              <a:gd name="T2" fmla="*/ 215900 w 181"/>
              <a:gd name="T3" fmla="*/ 144462 h 205"/>
              <a:gd name="T4" fmla="*/ 287337 w 181"/>
              <a:gd name="T5" fmla="*/ 325437 h 205"/>
              <a:gd name="T6" fmla="*/ 0 60000 65536"/>
              <a:gd name="T7" fmla="*/ 0 60000 65536"/>
              <a:gd name="T8" fmla="*/ 0 60000 65536"/>
              <a:gd name="T9" fmla="*/ 0 w 181"/>
              <a:gd name="T10" fmla="*/ 0 h 205"/>
              <a:gd name="T11" fmla="*/ 181 w 181"/>
              <a:gd name="T12" fmla="*/ 205 h 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205">
                <a:moveTo>
                  <a:pt x="0" y="0"/>
                </a:moveTo>
                <a:cubicBezTo>
                  <a:pt x="53" y="28"/>
                  <a:pt x="106" y="57"/>
                  <a:pt x="136" y="91"/>
                </a:cubicBezTo>
                <a:cubicBezTo>
                  <a:pt x="166" y="125"/>
                  <a:pt x="173" y="186"/>
                  <a:pt x="181" y="20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27" name="Group 19"/>
          <p:cNvGrpSpPr>
            <a:grpSpLocks/>
          </p:cNvGrpSpPr>
          <p:nvPr/>
        </p:nvGrpSpPr>
        <p:grpSpPr bwMode="auto">
          <a:xfrm>
            <a:off x="6767513" y="547688"/>
            <a:ext cx="2089150" cy="1836737"/>
            <a:chOff x="2896" y="1104"/>
            <a:chExt cx="1920" cy="1680"/>
          </a:xfrm>
        </p:grpSpPr>
        <p:pic>
          <p:nvPicPr>
            <p:cNvPr id="43033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t="25165" r="31259" b="21988"/>
            <a:stretch>
              <a:fillRect/>
            </a:stretch>
          </p:blipFill>
          <p:spPr bwMode="auto">
            <a:xfrm>
              <a:off x="2896" y="1104"/>
              <a:ext cx="192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4" name="Line 21"/>
            <p:cNvSpPr>
              <a:spLocks noChangeShapeType="1"/>
            </p:cNvSpPr>
            <p:nvPr/>
          </p:nvSpPr>
          <p:spPr bwMode="auto">
            <a:xfrm rot="10800000" flipH="1">
              <a:off x="3005" y="1934"/>
              <a:ext cx="820" cy="5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Line 22"/>
            <p:cNvSpPr>
              <a:spLocks noChangeShapeType="1"/>
            </p:cNvSpPr>
            <p:nvPr/>
          </p:nvSpPr>
          <p:spPr bwMode="auto">
            <a:xfrm>
              <a:off x="3814" y="1148"/>
              <a:ext cx="0" cy="7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23"/>
            <p:cNvSpPr>
              <a:spLocks noChangeShapeType="1"/>
            </p:cNvSpPr>
            <p:nvPr/>
          </p:nvSpPr>
          <p:spPr bwMode="auto">
            <a:xfrm rot="10800000">
              <a:off x="3803" y="1945"/>
              <a:ext cx="911" cy="2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28" name="Picture 2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60375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9" name="Oval 25"/>
          <p:cNvSpPr>
            <a:spLocks noChangeArrowheads="1"/>
          </p:cNvSpPr>
          <p:nvPr/>
        </p:nvSpPr>
        <p:spPr bwMode="auto">
          <a:xfrm>
            <a:off x="8135938" y="18764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3030" name="Picture 2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8446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1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7127875" cy="1143000"/>
          </a:xfrm>
          <a:noFill/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Concise Signal Structure</a:t>
            </a:r>
          </a:p>
        </p:txBody>
      </p:sp>
      <p:pic>
        <p:nvPicPr>
          <p:cNvPr id="43032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894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0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1127125"/>
            <a:ext cx="8763000" cy="4786313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  only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out of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		  coordinates nonzero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model:  union of </a:t>
            </a:r>
            <a:r>
              <a:rPr lang="en-US" i="1">
                <a:latin typeface="Verdana" charset="0"/>
                <a:ea typeface="ＭＳ Ｐゴシック" charset="0"/>
              </a:rPr>
              <a:t>K</a:t>
            </a:r>
            <a:r>
              <a:rPr lang="en-US">
                <a:latin typeface="Verdana" charset="0"/>
                <a:ea typeface="ＭＳ Ｐゴシック" charset="0"/>
              </a:rPr>
              <a:t>-dimensional subspaces</a:t>
            </a: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140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Compressible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signal:	sorted coordinates decay 					rapidly with power-law	</a:t>
            </a:r>
          </a:p>
          <a:p>
            <a:pPr lvl="1"/>
            <a:endParaRPr lang="en-US" sz="800">
              <a:latin typeface="Verdana" charset="0"/>
              <a:ea typeface="ＭＳ Ｐゴシック" charset="0"/>
            </a:endParaRP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model:        ball:</a:t>
            </a:r>
          </a:p>
        </p:txBody>
      </p:sp>
      <p:pic>
        <p:nvPicPr>
          <p:cNvPr id="4505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3752850"/>
            <a:ext cx="327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357938" y="4222750"/>
            <a:ext cx="2644775" cy="2627313"/>
            <a:chOff x="3861" y="2478"/>
            <a:chExt cx="1666" cy="1655"/>
          </a:xfrm>
        </p:grpSpPr>
        <p:pic>
          <p:nvPicPr>
            <p:cNvPr id="45091" name="Picture 5" descr="lp_b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57" t="9978" r="22488" b="10364"/>
            <a:stretch>
              <a:fillRect/>
            </a:stretch>
          </p:blipFill>
          <p:spPr bwMode="auto">
            <a:xfrm>
              <a:off x="3861" y="2565"/>
              <a:ext cx="1604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92" name="Line 6"/>
            <p:cNvSpPr>
              <a:spLocks noChangeShapeType="1"/>
            </p:cNvSpPr>
            <p:nvPr/>
          </p:nvSpPr>
          <p:spPr bwMode="auto">
            <a:xfrm>
              <a:off x="4688" y="2478"/>
              <a:ext cx="0" cy="16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Line 7"/>
            <p:cNvSpPr>
              <a:spLocks noChangeShapeType="1"/>
            </p:cNvSpPr>
            <p:nvPr/>
          </p:nvSpPr>
          <p:spPr bwMode="auto">
            <a:xfrm flipH="1" flipV="1">
              <a:off x="5406" y="3680"/>
              <a:ext cx="121" cy="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Line 8"/>
            <p:cNvSpPr>
              <a:spLocks noChangeShapeType="1"/>
            </p:cNvSpPr>
            <p:nvPr/>
          </p:nvSpPr>
          <p:spPr bwMode="auto">
            <a:xfrm flipV="1">
              <a:off x="4045" y="3760"/>
              <a:ext cx="143" cy="11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43438"/>
            <a:ext cx="18145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Oval 10"/>
          <p:cNvSpPr>
            <a:spLocks noChangeArrowheads="1"/>
          </p:cNvSpPr>
          <p:nvPr/>
        </p:nvSpPr>
        <p:spPr bwMode="auto">
          <a:xfrm>
            <a:off x="3051175" y="4838700"/>
            <a:ext cx="533400" cy="1066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Line 11"/>
          <p:cNvSpPr>
            <a:spLocks noChangeShapeType="1"/>
          </p:cNvSpPr>
          <p:nvPr/>
        </p:nvSpPr>
        <p:spPr bwMode="auto">
          <a:xfrm>
            <a:off x="3127375" y="4991100"/>
            <a:ext cx="0" cy="1371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2"/>
          <p:cNvSpPr>
            <a:spLocks noChangeShapeType="1"/>
          </p:cNvSpPr>
          <p:nvPr/>
        </p:nvSpPr>
        <p:spPr bwMode="auto">
          <a:xfrm>
            <a:off x="3127375" y="6362700"/>
            <a:ext cx="327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3816350" y="6416675"/>
            <a:ext cx="1766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sorted index</a:t>
            </a:r>
          </a:p>
        </p:txBody>
      </p:sp>
      <p:sp>
        <p:nvSpPr>
          <p:cNvPr id="45066" name="Freeform 14"/>
          <p:cNvSpPr>
            <a:spLocks/>
          </p:cNvSpPr>
          <p:nvPr/>
        </p:nvSpPr>
        <p:spPr bwMode="auto">
          <a:xfrm>
            <a:off x="3279775" y="4991100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15"/>
          <p:cNvSpPr>
            <a:spLocks noChangeShapeType="1"/>
          </p:cNvSpPr>
          <p:nvPr/>
        </p:nvSpPr>
        <p:spPr bwMode="auto">
          <a:xfrm flipH="1">
            <a:off x="2843213" y="4687888"/>
            <a:ext cx="3175" cy="155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Line 16"/>
          <p:cNvSpPr>
            <a:spLocks noChangeShapeType="1"/>
          </p:cNvSpPr>
          <p:nvPr/>
        </p:nvSpPr>
        <p:spPr bwMode="auto">
          <a:xfrm flipV="1">
            <a:off x="2843213" y="6235700"/>
            <a:ext cx="3097212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7"/>
          <p:cNvSpPr>
            <a:spLocks/>
          </p:cNvSpPr>
          <p:nvPr/>
        </p:nvSpPr>
        <p:spPr bwMode="auto">
          <a:xfrm>
            <a:off x="2860675" y="4868863"/>
            <a:ext cx="2971800" cy="1295400"/>
          </a:xfrm>
          <a:custGeom>
            <a:avLst/>
            <a:gdLst>
              <a:gd name="T0" fmla="*/ 0 w 1872"/>
              <a:gd name="T1" fmla="*/ 0 h 816"/>
              <a:gd name="T2" fmla="*/ 609600 w 1872"/>
              <a:gd name="T3" fmla="*/ 1066800 h 816"/>
              <a:gd name="T4" fmla="*/ 2971800 w 1872"/>
              <a:gd name="T5" fmla="*/ 1295400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Freeform 18"/>
          <p:cNvSpPr>
            <a:spLocks/>
          </p:cNvSpPr>
          <p:nvPr/>
        </p:nvSpPr>
        <p:spPr bwMode="auto">
          <a:xfrm>
            <a:off x="2879725" y="4868863"/>
            <a:ext cx="720725" cy="790575"/>
          </a:xfrm>
          <a:custGeom>
            <a:avLst/>
            <a:gdLst>
              <a:gd name="T0" fmla="*/ 0 w 1872"/>
              <a:gd name="T1" fmla="*/ 0 h 816"/>
              <a:gd name="T2" fmla="*/ 147841 w 1872"/>
              <a:gd name="T3" fmla="*/ 651062 h 816"/>
              <a:gd name="T4" fmla="*/ 720725 w 1872"/>
              <a:gd name="T5" fmla="*/ 790575 h 816"/>
              <a:gd name="T6" fmla="*/ 0 60000 65536"/>
              <a:gd name="T7" fmla="*/ 0 60000 65536"/>
              <a:gd name="T8" fmla="*/ 0 60000 65536"/>
              <a:gd name="T9" fmla="*/ 0 w 1872"/>
              <a:gd name="T10" fmla="*/ 0 h 816"/>
              <a:gd name="T11" fmla="*/ 1872 w 187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2" h="816">
                <a:moveTo>
                  <a:pt x="0" y="0"/>
                </a:moveTo>
                <a:cubicBezTo>
                  <a:pt x="36" y="268"/>
                  <a:pt x="72" y="536"/>
                  <a:pt x="384" y="672"/>
                </a:cubicBezTo>
                <a:cubicBezTo>
                  <a:pt x="696" y="808"/>
                  <a:pt x="1284" y="812"/>
                  <a:pt x="1872" y="816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Line 19"/>
          <p:cNvSpPr>
            <a:spLocks noChangeShapeType="1"/>
          </p:cNvSpPr>
          <p:nvPr/>
        </p:nvSpPr>
        <p:spPr bwMode="auto">
          <a:xfrm>
            <a:off x="3600450" y="5624513"/>
            <a:ext cx="0" cy="611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20"/>
          <p:cNvSpPr>
            <a:spLocks noChangeShapeType="1"/>
          </p:cNvSpPr>
          <p:nvPr/>
        </p:nvSpPr>
        <p:spPr bwMode="auto">
          <a:xfrm>
            <a:off x="3600450" y="62357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73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380163"/>
            <a:ext cx="288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Text Box 23"/>
          <p:cNvSpPr txBox="1">
            <a:spLocks noChangeArrowheads="1"/>
          </p:cNvSpPr>
          <p:nvPr/>
        </p:nvSpPr>
        <p:spPr bwMode="auto">
          <a:xfrm>
            <a:off x="4286250" y="5156200"/>
            <a:ext cx="1509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/>
              <a:t>power-law</a:t>
            </a:r>
            <a:br>
              <a:rPr lang="en-US" sz="2000"/>
            </a:br>
            <a:r>
              <a:rPr lang="en-US" sz="2000"/>
              <a:t>decay</a:t>
            </a:r>
          </a:p>
        </p:txBody>
      </p:sp>
      <p:pic>
        <p:nvPicPr>
          <p:cNvPr id="45076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344988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7" name="Oval 25"/>
          <p:cNvSpPr>
            <a:spLocks noChangeArrowheads="1"/>
          </p:cNvSpPr>
          <p:nvPr/>
        </p:nvSpPr>
        <p:spPr bwMode="auto">
          <a:xfrm>
            <a:off x="8134350" y="57975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78" name="Picture 2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60864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9" name="Freeform 27"/>
          <p:cNvSpPr>
            <a:spLocks/>
          </p:cNvSpPr>
          <p:nvPr/>
        </p:nvSpPr>
        <p:spPr bwMode="auto">
          <a:xfrm>
            <a:off x="5256213" y="5659438"/>
            <a:ext cx="287337" cy="325437"/>
          </a:xfrm>
          <a:custGeom>
            <a:avLst/>
            <a:gdLst>
              <a:gd name="T0" fmla="*/ 0 w 181"/>
              <a:gd name="T1" fmla="*/ 0 h 205"/>
              <a:gd name="T2" fmla="*/ 215900 w 181"/>
              <a:gd name="T3" fmla="*/ 144462 h 205"/>
              <a:gd name="T4" fmla="*/ 287337 w 181"/>
              <a:gd name="T5" fmla="*/ 325437 h 205"/>
              <a:gd name="T6" fmla="*/ 0 60000 65536"/>
              <a:gd name="T7" fmla="*/ 0 60000 65536"/>
              <a:gd name="T8" fmla="*/ 0 60000 65536"/>
              <a:gd name="T9" fmla="*/ 0 w 181"/>
              <a:gd name="T10" fmla="*/ 0 h 205"/>
              <a:gd name="T11" fmla="*/ 181 w 181"/>
              <a:gd name="T12" fmla="*/ 205 h 2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205">
                <a:moveTo>
                  <a:pt x="0" y="0"/>
                </a:moveTo>
                <a:cubicBezTo>
                  <a:pt x="53" y="28"/>
                  <a:pt x="106" y="57"/>
                  <a:pt x="136" y="91"/>
                </a:cubicBezTo>
                <a:cubicBezTo>
                  <a:pt x="166" y="125"/>
                  <a:pt x="173" y="186"/>
                  <a:pt x="181" y="20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0" name="Group 28"/>
          <p:cNvGrpSpPr>
            <a:grpSpLocks/>
          </p:cNvGrpSpPr>
          <p:nvPr/>
        </p:nvGrpSpPr>
        <p:grpSpPr bwMode="auto">
          <a:xfrm>
            <a:off x="6767513" y="547688"/>
            <a:ext cx="2089150" cy="1836737"/>
            <a:chOff x="2896" y="1104"/>
            <a:chExt cx="1920" cy="1680"/>
          </a:xfrm>
        </p:grpSpPr>
        <p:pic>
          <p:nvPicPr>
            <p:cNvPr id="45087" name="Picture 29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t="25165" r="31259" b="21988"/>
            <a:stretch>
              <a:fillRect/>
            </a:stretch>
          </p:blipFill>
          <p:spPr bwMode="auto">
            <a:xfrm>
              <a:off x="2896" y="1104"/>
              <a:ext cx="192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88" name="Line 30"/>
            <p:cNvSpPr>
              <a:spLocks noChangeShapeType="1"/>
            </p:cNvSpPr>
            <p:nvPr/>
          </p:nvSpPr>
          <p:spPr bwMode="auto">
            <a:xfrm rot="10800000" flipH="1">
              <a:off x="3005" y="1934"/>
              <a:ext cx="820" cy="5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Line 31"/>
            <p:cNvSpPr>
              <a:spLocks noChangeShapeType="1"/>
            </p:cNvSpPr>
            <p:nvPr/>
          </p:nvSpPr>
          <p:spPr bwMode="auto">
            <a:xfrm>
              <a:off x="3814" y="1148"/>
              <a:ext cx="0" cy="7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Line 32"/>
            <p:cNvSpPr>
              <a:spLocks noChangeShapeType="1"/>
            </p:cNvSpPr>
            <p:nvPr/>
          </p:nvSpPr>
          <p:spPr bwMode="auto">
            <a:xfrm rot="10800000">
              <a:off x="3803" y="1945"/>
              <a:ext cx="911" cy="2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081" name="Picture 3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60375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Oval 34"/>
          <p:cNvSpPr>
            <a:spLocks noChangeArrowheads="1"/>
          </p:cNvSpPr>
          <p:nvPr/>
        </p:nvSpPr>
        <p:spPr bwMode="auto">
          <a:xfrm>
            <a:off x="8135938" y="18764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83" name="Picture 3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8446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4" name="Rectangle 36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7127875" cy="1143000"/>
          </a:xfrm>
          <a:noFill/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Concise Signal Structure</a:t>
            </a:r>
          </a:p>
        </p:txBody>
      </p:sp>
      <p:pic>
        <p:nvPicPr>
          <p:cNvPr id="45085" name="Picture 3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894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Picture 39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3752850"/>
            <a:ext cx="44164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 Wrong with this Picture?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7740650" cy="1765300"/>
          </a:xfrm>
          <a:noFill/>
        </p:spPr>
        <p:txBody>
          <a:bodyPr/>
          <a:lstStyle/>
          <a:p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Why go to all the work to acquire </a:t>
            </a:r>
            <a:b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N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 samples only to discard all but </a:t>
            </a:r>
            <a:b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 pieces of data?</a:t>
            </a:r>
            <a:endParaRPr lang="en-US" sz="16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038600" y="3054350"/>
            <a:ext cx="1828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compress</a:t>
            </a: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4305300" y="6035675"/>
            <a:ext cx="2057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decompress</a:t>
            </a:r>
          </a:p>
        </p:txBody>
      </p:sp>
      <p:sp>
        <p:nvSpPr>
          <p:cNvPr id="47110" name="Line 8"/>
          <p:cNvSpPr>
            <a:spLocks noChangeShapeType="1"/>
          </p:cNvSpPr>
          <p:nvPr/>
        </p:nvSpPr>
        <p:spPr bwMode="auto">
          <a:xfrm>
            <a:off x="1524000" y="33591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Line 9"/>
          <p:cNvSpPr>
            <a:spLocks noChangeShapeType="1"/>
          </p:cNvSpPr>
          <p:nvPr/>
        </p:nvSpPr>
        <p:spPr bwMode="auto">
          <a:xfrm>
            <a:off x="3505200" y="33591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>
            <a:off x="5867400" y="3359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3" name="Line 12"/>
          <p:cNvSpPr>
            <a:spLocks noChangeShapeType="1"/>
          </p:cNvSpPr>
          <p:nvPr/>
        </p:nvSpPr>
        <p:spPr bwMode="auto">
          <a:xfrm>
            <a:off x="6365875" y="63404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3003550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5984875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Rectangle 15"/>
          <p:cNvSpPr>
            <a:spLocks noChangeArrowheads="1"/>
          </p:cNvSpPr>
          <p:nvPr/>
        </p:nvSpPr>
        <p:spPr bwMode="auto">
          <a:xfrm>
            <a:off x="1905000" y="305435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sample</a:t>
            </a:r>
          </a:p>
        </p:txBody>
      </p:sp>
      <p:pic>
        <p:nvPicPr>
          <p:cNvPr id="4711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2673350"/>
            <a:ext cx="12303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3011488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2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6008688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0" name="Line 23"/>
          <p:cNvSpPr>
            <a:spLocks noChangeShapeType="1"/>
          </p:cNvSpPr>
          <p:nvPr/>
        </p:nvSpPr>
        <p:spPr bwMode="auto">
          <a:xfrm>
            <a:off x="3775075" y="63658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21" name="Picture 2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52788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2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6092825"/>
            <a:ext cx="315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3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2838"/>
            <a:ext cx="14763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4" name="Picture 27" descr="nab-19may07-2-cro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5413375"/>
            <a:ext cx="13636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5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26822"/>
          <a:stretch>
            <a:fillRect/>
          </a:stretch>
        </p:blipFill>
        <p:spPr bwMode="auto">
          <a:xfrm>
            <a:off x="2051050" y="3833813"/>
            <a:ext cx="1404938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3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4619" r="16000" b="16524"/>
          <a:stretch>
            <a:fillRect/>
          </a:stretch>
        </p:blipFill>
        <p:spPr bwMode="auto">
          <a:xfrm>
            <a:off x="6837363" y="2746375"/>
            <a:ext cx="8302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3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4950" r="9666" b="4948"/>
          <a:stretch>
            <a:fillRect/>
          </a:stretch>
        </p:blipFill>
        <p:spPr bwMode="auto">
          <a:xfrm>
            <a:off x="7956550" y="3430588"/>
            <a:ext cx="863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85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 Wrong with this Picture?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944563"/>
            <a:ext cx="3995737" cy="1441450"/>
          </a:xfrm>
          <a:noFill/>
        </p:spPr>
        <p:txBody>
          <a:bodyPr/>
          <a:lstStyle/>
          <a:p>
            <a:pPr lvl="1">
              <a:buFontTx/>
              <a:buNone/>
            </a:pP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</a:rPr>
              <a:t>linear</a:t>
            </a:r>
            <a:r>
              <a:rPr lang="en-US">
                <a:latin typeface="Verdana" charset="0"/>
                <a:ea typeface="ＭＳ Ｐゴシック" charset="0"/>
              </a:rPr>
              <a:t> processing</a:t>
            </a:r>
          </a:p>
          <a:p>
            <a:pPr lvl="1">
              <a:buFontTx/>
              <a:buNone/>
            </a:pP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</a:rPr>
              <a:t>linear</a:t>
            </a:r>
            <a:r>
              <a:rPr lang="en-US">
                <a:latin typeface="Verdana" charset="0"/>
                <a:ea typeface="ＭＳ Ｐゴシック" charset="0"/>
              </a:rPr>
              <a:t> signal model</a:t>
            </a:r>
          </a:p>
          <a:p>
            <a:pPr lvl="1">
              <a:buFontTx/>
              <a:buNone/>
            </a:pPr>
            <a:r>
              <a:rPr lang="en-US">
                <a:latin typeface="Verdana" charset="0"/>
                <a:ea typeface="ＭＳ Ｐゴシック" charset="0"/>
              </a:rPr>
              <a:t>(bandlimited subspace)</a:t>
            </a:r>
            <a:endParaRPr lang="en-US" sz="1400">
              <a:latin typeface="Verdana" charset="0"/>
              <a:ea typeface="ＭＳ Ｐゴシック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4038600" y="3054350"/>
            <a:ext cx="1828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compress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4305300" y="6035675"/>
            <a:ext cx="2057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decompress</a:t>
            </a:r>
          </a:p>
        </p:txBody>
      </p:sp>
      <p:sp>
        <p:nvSpPr>
          <p:cNvPr id="49158" name="Line 8"/>
          <p:cNvSpPr>
            <a:spLocks noChangeShapeType="1"/>
          </p:cNvSpPr>
          <p:nvPr/>
        </p:nvSpPr>
        <p:spPr bwMode="auto">
          <a:xfrm>
            <a:off x="1524000" y="33591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9"/>
          <p:cNvSpPr>
            <a:spLocks noChangeShapeType="1"/>
          </p:cNvSpPr>
          <p:nvPr/>
        </p:nvSpPr>
        <p:spPr bwMode="auto">
          <a:xfrm>
            <a:off x="3505200" y="33591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Line 10"/>
          <p:cNvSpPr>
            <a:spLocks noChangeShapeType="1"/>
          </p:cNvSpPr>
          <p:nvPr/>
        </p:nvSpPr>
        <p:spPr bwMode="auto">
          <a:xfrm>
            <a:off x="5867400" y="33591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12"/>
          <p:cNvSpPr>
            <a:spLocks noChangeShapeType="1"/>
          </p:cNvSpPr>
          <p:nvPr/>
        </p:nvSpPr>
        <p:spPr bwMode="auto">
          <a:xfrm>
            <a:off x="6365875" y="63404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62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3003550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5984875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15"/>
          <p:cNvSpPr>
            <a:spLocks noChangeArrowheads="1"/>
          </p:cNvSpPr>
          <p:nvPr/>
        </p:nvSpPr>
        <p:spPr bwMode="auto">
          <a:xfrm>
            <a:off x="1905000" y="3054350"/>
            <a:ext cx="1600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sample</a:t>
            </a:r>
          </a:p>
        </p:txBody>
      </p:sp>
      <p:pic>
        <p:nvPicPr>
          <p:cNvPr id="49165" name="Picture 2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3011488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6008688"/>
            <a:ext cx="339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Line 23"/>
          <p:cNvSpPr>
            <a:spLocks noChangeShapeType="1"/>
          </p:cNvSpPr>
          <p:nvPr/>
        </p:nvSpPr>
        <p:spPr bwMode="auto">
          <a:xfrm>
            <a:off x="3775075" y="63658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68" name="Picture 2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52788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6092825"/>
            <a:ext cx="315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52838"/>
            <a:ext cx="14763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7" descr="nab-19may07-2-cro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5413375"/>
            <a:ext cx="13636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26822"/>
          <a:stretch>
            <a:fillRect/>
          </a:stretch>
        </p:blipFill>
        <p:spPr bwMode="auto">
          <a:xfrm>
            <a:off x="2051050" y="3833813"/>
            <a:ext cx="1404938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Line 30"/>
          <p:cNvSpPr>
            <a:spLocks noChangeShapeType="1"/>
          </p:cNvSpPr>
          <p:nvPr/>
        </p:nvSpPr>
        <p:spPr bwMode="auto">
          <a:xfrm>
            <a:off x="2303463" y="2168525"/>
            <a:ext cx="252412" cy="7207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74" name="Rectangle 31"/>
          <p:cNvSpPr>
            <a:spLocks noChangeArrowheads="1"/>
          </p:cNvSpPr>
          <p:nvPr/>
        </p:nvSpPr>
        <p:spPr bwMode="auto">
          <a:xfrm>
            <a:off x="4464050" y="944563"/>
            <a:ext cx="40322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nonlinear</a:t>
            </a:r>
            <a:r>
              <a:rPr lang="en-US" sz="2000"/>
              <a:t> processing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</a:rPr>
              <a:t>nonlinear</a:t>
            </a:r>
            <a:r>
              <a:rPr lang="en-US" sz="2000"/>
              <a:t> signal model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000"/>
              <a:t>(union of subspaces)</a:t>
            </a:r>
            <a:endParaRPr lang="en-US" sz="1400"/>
          </a:p>
        </p:txBody>
      </p:sp>
      <p:sp>
        <p:nvSpPr>
          <p:cNvPr id="49175" name="Line 33"/>
          <p:cNvSpPr>
            <a:spLocks noChangeShapeType="1"/>
          </p:cNvSpPr>
          <p:nvPr/>
        </p:nvSpPr>
        <p:spPr bwMode="auto">
          <a:xfrm flipH="1">
            <a:off x="5040313" y="2168525"/>
            <a:ext cx="252412" cy="7207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9176" name="Picture 34" descr="claude_shannon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16000"/>
            <a:ext cx="8429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7" name="Picture 3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4619" r="16000" b="16524"/>
          <a:stretch>
            <a:fillRect/>
          </a:stretch>
        </p:blipFill>
        <p:spPr bwMode="auto">
          <a:xfrm>
            <a:off x="6837363" y="2746375"/>
            <a:ext cx="8302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8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4950" r="9666" b="4948"/>
          <a:stretch>
            <a:fillRect/>
          </a:stretch>
        </p:blipFill>
        <p:spPr bwMode="auto">
          <a:xfrm>
            <a:off x="7956550" y="3430588"/>
            <a:ext cx="863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23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Compressive Sensing</a:t>
            </a:r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44563"/>
            <a:ext cx="9144000" cy="1549400"/>
          </a:xfrm>
          <a:noFill/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Directly acquire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compressed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data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via dimensionality reduction</a:t>
            </a:r>
          </a:p>
          <a:p>
            <a:endParaRPr lang="en-US" sz="1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Replace samples by more general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measurements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”</a:t>
            </a:r>
            <a:endParaRPr lang="en-US" sz="16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908175" y="3821113"/>
            <a:ext cx="3959225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compressive sensing</a:t>
            </a:r>
          </a:p>
        </p:txBody>
      </p:sp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4349750" y="5951538"/>
            <a:ext cx="2057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2400"/>
              <a:t>recover</a:t>
            </a:r>
          </a:p>
        </p:txBody>
      </p:sp>
      <p:sp>
        <p:nvSpPr>
          <p:cNvPr id="51206" name="Line 8"/>
          <p:cNvSpPr>
            <a:spLocks noChangeShapeType="1"/>
          </p:cNvSpPr>
          <p:nvPr/>
        </p:nvSpPr>
        <p:spPr bwMode="auto">
          <a:xfrm>
            <a:off x="1524000" y="412591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>
            <a:off x="5867400" y="41259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11"/>
          <p:cNvSpPr>
            <a:spLocks noChangeShapeType="1"/>
          </p:cNvSpPr>
          <p:nvPr/>
        </p:nvSpPr>
        <p:spPr bwMode="auto">
          <a:xfrm>
            <a:off x="6407150" y="62515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09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5895975"/>
            <a:ext cx="3397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Line 13"/>
          <p:cNvSpPr>
            <a:spLocks noChangeShapeType="1"/>
          </p:cNvSpPr>
          <p:nvPr/>
        </p:nvSpPr>
        <p:spPr bwMode="auto">
          <a:xfrm>
            <a:off x="3816350" y="627697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11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19550"/>
            <a:ext cx="3143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5984875"/>
            <a:ext cx="315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08488"/>
            <a:ext cx="14763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3778250"/>
            <a:ext cx="3825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5919788"/>
            <a:ext cx="38258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Line 21"/>
          <p:cNvSpPr>
            <a:spLocks noChangeShapeType="1"/>
          </p:cNvSpPr>
          <p:nvPr/>
        </p:nvSpPr>
        <p:spPr bwMode="auto">
          <a:xfrm>
            <a:off x="4392613" y="3297238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17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4216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Picture 26" descr="nab-19may07-2-cro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13375"/>
            <a:ext cx="136366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2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2852738"/>
            <a:ext cx="2398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2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4619" r="16000" b="16524"/>
          <a:stretch>
            <a:fillRect/>
          </a:stretch>
        </p:blipFill>
        <p:spPr bwMode="auto">
          <a:xfrm>
            <a:off x="6910388" y="2817813"/>
            <a:ext cx="8302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2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4950" r="9666" b="4948"/>
          <a:stretch>
            <a:fillRect/>
          </a:stretch>
        </p:blipFill>
        <p:spPr bwMode="auto">
          <a:xfrm>
            <a:off x="8029575" y="3502025"/>
            <a:ext cx="863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60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763000" cy="54864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     is    -</a:t>
            </a:r>
            <a:r>
              <a:rPr lang="en-US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in basis/dictionary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WLOG assume sparse in space domain</a:t>
            </a:r>
          </a:p>
          <a:p>
            <a:endParaRPr lang="en-US" sz="160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latin typeface="Verdana" charset="0"/>
                <a:ea typeface="ＭＳ Ｐゴシック" charset="0"/>
                <a:cs typeface="ＭＳ Ｐゴシック" charset="0"/>
              </a:rPr>
              <a:t>Sampling</a:t>
            </a:r>
          </a:p>
          <a:p>
            <a:endParaRPr lang="en-US" sz="1600" b="1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30988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30480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9116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961188" y="3810000"/>
            <a:ext cx="935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924675" y="5257800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  <a:br>
              <a:rPr lang="en-US" sz="1800"/>
            </a:br>
            <a:r>
              <a:rPr lang="en-US" sz="1800"/>
              <a:t>entries</a:t>
            </a:r>
          </a:p>
        </p:txBody>
      </p:sp>
      <p:pic>
        <p:nvPicPr>
          <p:cNvPr id="55304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4478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347980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4953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55725"/>
            <a:ext cx="36988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12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52600"/>
            <a:ext cx="127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3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71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3692525" y="3486150"/>
            <a:ext cx="2286000" cy="2286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3692525" y="34861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3844925" y="36385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3997325" y="37909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4149725" y="39433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4302125" y="40957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4454525" y="42481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4606925" y="44005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4759325" y="45529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4911725" y="47053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5064125" y="48577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5216525" y="50101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2" name="Rectangle 26"/>
          <p:cNvSpPr>
            <a:spLocks noChangeArrowheads="1"/>
          </p:cNvSpPr>
          <p:nvPr/>
        </p:nvSpPr>
        <p:spPr bwMode="auto">
          <a:xfrm>
            <a:off x="5368925" y="51625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5521325" y="53149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5673725" y="54673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5826125" y="5619750"/>
            <a:ext cx="152400" cy="152400"/>
          </a:xfrm>
          <a:prstGeom prst="rect">
            <a:avLst/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5326" name="Picture 3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2997200"/>
            <a:ext cx="124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574675" y="4033838"/>
            <a:ext cx="188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measurements</a:t>
            </a:r>
          </a:p>
        </p:txBody>
      </p:sp>
      <p:pic>
        <p:nvPicPr>
          <p:cNvPr id="55328" name="Picture 32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8935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9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Sampling</a:t>
            </a:r>
          </a:p>
        </p:txBody>
      </p: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6227763" y="3438525"/>
            <a:ext cx="155575" cy="2438400"/>
            <a:chOff x="4673" y="2480"/>
            <a:chExt cx="98" cy="1536"/>
          </a:xfrm>
        </p:grpSpPr>
        <p:sp>
          <p:nvSpPr>
            <p:cNvPr id="55351" name="Rectangle 35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2" name="Rectangle 36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3" name="Rectangle 37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4" name="Rectangle 38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55" name="Line 39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Line 40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Line 41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Line 42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Line 43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Line 44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Line 45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Line 46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Line 47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Line 48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Line 49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Line 50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Line 51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Line 52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Line 53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31" name="Group 54"/>
          <p:cNvGrpSpPr>
            <a:grpSpLocks/>
          </p:cNvGrpSpPr>
          <p:nvPr/>
        </p:nvGrpSpPr>
        <p:grpSpPr bwMode="auto">
          <a:xfrm>
            <a:off x="2687638" y="3429000"/>
            <a:ext cx="155575" cy="2438400"/>
            <a:chOff x="4673" y="2480"/>
            <a:chExt cx="98" cy="1536"/>
          </a:xfrm>
        </p:grpSpPr>
        <p:sp>
          <p:nvSpPr>
            <p:cNvPr id="55332" name="Rectangle 55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56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57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58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Line 59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Line 60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Line 61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Line 62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0" name="Line 63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1" name="Line 64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2" name="Line 65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Line 66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Line 67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Line 68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6" name="Line 69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Line 70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Line 71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Line 72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Line 73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97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Compressive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Sampling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981075"/>
            <a:ext cx="8915400" cy="5614988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When data is sparse/compressible, can directly acquire a 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condensed representation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with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no/little information loss through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linear 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dimensionality reduction</a:t>
            </a:r>
          </a:p>
          <a:p>
            <a:endParaRPr lang="en-US" b="1" i="1">
              <a:solidFill>
                <a:schemeClr val="accent2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37185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332105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32105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18465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54063" y="4306888"/>
            <a:ext cx="188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measurements</a:t>
            </a:r>
          </a:p>
        </p:txBody>
      </p:sp>
      <p:pic>
        <p:nvPicPr>
          <p:cNvPr id="57353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3962400"/>
            <a:ext cx="1244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5078413"/>
            <a:ext cx="1397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5835650"/>
            <a:ext cx="2540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6" name="Group 12"/>
          <p:cNvGrpSpPr>
            <a:grpSpLocks/>
          </p:cNvGrpSpPr>
          <p:nvPr/>
        </p:nvGrpSpPr>
        <p:grpSpPr bwMode="auto">
          <a:xfrm>
            <a:off x="3825875" y="3740150"/>
            <a:ext cx="2438400" cy="1219200"/>
            <a:chOff x="2160" y="1584"/>
            <a:chExt cx="1536" cy="768"/>
          </a:xfrm>
        </p:grpSpPr>
        <p:sp>
          <p:nvSpPr>
            <p:cNvPr id="57391" name="Rectangle 13"/>
            <p:cNvSpPr>
              <a:spLocks noChangeArrowheads="1"/>
            </p:cNvSpPr>
            <p:nvPr/>
          </p:nvSpPr>
          <p:spPr bwMode="auto">
            <a:xfrm rot="-5400000">
              <a:off x="2544" y="1200"/>
              <a:ext cx="768" cy="15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2" name="Line 14"/>
            <p:cNvSpPr>
              <a:spLocks noChangeShapeType="1"/>
            </p:cNvSpPr>
            <p:nvPr/>
          </p:nvSpPr>
          <p:spPr bwMode="auto">
            <a:xfrm>
              <a:off x="2160" y="168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3" name="Line 15"/>
            <p:cNvSpPr>
              <a:spLocks noChangeShapeType="1"/>
            </p:cNvSpPr>
            <p:nvPr/>
          </p:nvSpPr>
          <p:spPr bwMode="auto">
            <a:xfrm>
              <a:off x="2160" y="177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4" name="Line 16"/>
            <p:cNvSpPr>
              <a:spLocks noChangeShapeType="1"/>
            </p:cNvSpPr>
            <p:nvPr/>
          </p:nvSpPr>
          <p:spPr bwMode="auto">
            <a:xfrm>
              <a:off x="2160" y="1872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5" name="Line 17"/>
            <p:cNvSpPr>
              <a:spLocks noChangeShapeType="1"/>
            </p:cNvSpPr>
            <p:nvPr/>
          </p:nvSpPr>
          <p:spPr bwMode="auto">
            <a:xfrm>
              <a:off x="2160" y="196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6" name="Line 18"/>
            <p:cNvSpPr>
              <a:spLocks noChangeShapeType="1"/>
            </p:cNvSpPr>
            <p:nvPr/>
          </p:nvSpPr>
          <p:spPr bwMode="auto">
            <a:xfrm>
              <a:off x="2160" y="2064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7" name="Line 19"/>
            <p:cNvSpPr>
              <a:spLocks noChangeShapeType="1"/>
            </p:cNvSpPr>
            <p:nvPr/>
          </p:nvSpPr>
          <p:spPr bwMode="auto">
            <a:xfrm>
              <a:off x="2160" y="216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98" name="Line 20"/>
            <p:cNvSpPr>
              <a:spLocks noChangeShapeType="1"/>
            </p:cNvSpPr>
            <p:nvPr/>
          </p:nvSpPr>
          <p:spPr bwMode="auto">
            <a:xfrm>
              <a:off x="2160" y="225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7357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076450"/>
            <a:ext cx="1835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8" name="Group 22"/>
          <p:cNvGrpSpPr>
            <a:grpSpLocks/>
          </p:cNvGrpSpPr>
          <p:nvPr/>
        </p:nvGrpSpPr>
        <p:grpSpPr bwMode="auto">
          <a:xfrm>
            <a:off x="2843213" y="3786188"/>
            <a:ext cx="152400" cy="1155700"/>
            <a:chOff x="1791" y="2385"/>
            <a:chExt cx="96" cy="728"/>
          </a:xfrm>
        </p:grpSpPr>
        <p:sp>
          <p:nvSpPr>
            <p:cNvPr id="57383" name="Rectangle 23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4" name="Rectangle 24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5" name="Rectangle 25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6" name="Rectangle 26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7" name="Rectangle 27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8" name="Rectangle 28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9" name="Rectangle 29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90" name="Rectangle 30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359" name="Group 31"/>
          <p:cNvGrpSpPr>
            <a:grpSpLocks/>
          </p:cNvGrpSpPr>
          <p:nvPr/>
        </p:nvGrpSpPr>
        <p:grpSpPr bwMode="auto">
          <a:xfrm>
            <a:off x="6408738" y="3727450"/>
            <a:ext cx="155575" cy="2438400"/>
            <a:chOff x="4673" y="2480"/>
            <a:chExt cx="98" cy="1536"/>
          </a:xfrm>
        </p:grpSpPr>
        <p:sp>
          <p:nvSpPr>
            <p:cNvPr id="57364" name="Rectangle 32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5" name="Rectangle 33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6" name="Rectangle 34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7" name="Rectangle 35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8" name="Line 36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9" name="Line 37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0" name="Line 38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1" name="Line 39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2" name="Line 40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41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42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5" name="Line 43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6" name="Line 44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7" name="Line 45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8" name="Line 46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47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48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49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2" name="Line 50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60" name="Text Box 51"/>
          <p:cNvSpPr txBox="1">
            <a:spLocks noChangeArrowheads="1"/>
          </p:cNvSpPr>
          <p:nvPr/>
        </p:nvSpPr>
        <p:spPr bwMode="auto">
          <a:xfrm>
            <a:off x="7172325" y="4191000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57361" name="Text Box 52"/>
          <p:cNvSpPr txBox="1">
            <a:spLocks noChangeArrowheads="1"/>
          </p:cNvSpPr>
          <p:nvPr/>
        </p:nvSpPr>
        <p:spPr bwMode="auto">
          <a:xfrm>
            <a:off x="7140575" y="5462588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57362" name="Picture 53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386080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54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5157788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0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How Can It Work?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70000"/>
            <a:ext cx="8763000" cy="5688013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Projection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not full rank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…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… and so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loses information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in general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Ex: Infinitely many    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 map to the same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(null space) </a:t>
            </a:r>
          </a:p>
        </p:txBody>
      </p:sp>
      <p:pic>
        <p:nvPicPr>
          <p:cNvPr id="593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1398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890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9526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0" name="Group 8"/>
          <p:cNvGrpSpPr>
            <a:grpSpLocks/>
          </p:cNvGrpSpPr>
          <p:nvPr/>
        </p:nvGrpSpPr>
        <p:grpSpPr bwMode="auto">
          <a:xfrm>
            <a:off x="4979988" y="1554163"/>
            <a:ext cx="152400" cy="1155700"/>
            <a:chOff x="1791" y="2385"/>
            <a:chExt cx="96" cy="728"/>
          </a:xfrm>
        </p:grpSpPr>
        <p:sp>
          <p:nvSpPr>
            <p:cNvPr id="59434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5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6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7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8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9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0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1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401" name="Group 17"/>
          <p:cNvGrpSpPr>
            <a:grpSpLocks/>
          </p:cNvGrpSpPr>
          <p:nvPr/>
        </p:nvGrpSpPr>
        <p:grpSpPr bwMode="auto">
          <a:xfrm>
            <a:off x="8545513" y="1530350"/>
            <a:ext cx="155575" cy="2438400"/>
            <a:chOff x="4673" y="2480"/>
            <a:chExt cx="98" cy="1536"/>
          </a:xfrm>
        </p:grpSpPr>
        <p:sp>
          <p:nvSpPr>
            <p:cNvPr id="59415" name="Rectangle 18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6" name="Rectangle 19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7" name="Rectangle 20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8" name="Rectangle 21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9" name="Line 22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23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24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25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Line 26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4" name="Line 27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5" name="Line 28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6" name="Line 29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7" name="Line 30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8" name="Line 31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9" name="Line 32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0" name="Line 33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1" name="Line 34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2" name="Line 35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3" name="Line 36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02" name="Picture 3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983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3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60488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4" name="Group 39"/>
          <p:cNvGrpSpPr>
            <a:grpSpLocks/>
          </p:cNvGrpSpPr>
          <p:nvPr/>
        </p:nvGrpSpPr>
        <p:grpSpPr bwMode="auto">
          <a:xfrm>
            <a:off x="5940425" y="1557338"/>
            <a:ext cx="2438400" cy="1219200"/>
            <a:chOff x="2160" y="1584"/>
            <a:chExt cx="1536" cy="768"/>
          </a:xfrm>
        </p:grpSpPr>
        <p:sp>
          <p:nvSpPr>
            <p:cNvPr id="59407" name="Rectangle 40"/>
            <p:cNvSpPr>
              <a:spLocks noChangeArrowheads="1"/>
            </p:cNvSpPr>
            <p:nvPr/>
          </p:nvSpPr>
          <p:spPr bwMode="auto">
            <a:xfrm rot="-5400000">
              <a:off x="2544" y="1200"/>
              <a:ext cx="768" cy="15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8" name="Line 41"/>
            <p:cNvSpPr>
              <a:spLocks noChangeShapeType="1"/>
            </p:cNvSpPr>
            <p:nvPr/>
          </p:nvSpPr>
          <p:spPr bwMode="auto">
            <a:xfrm>
              <a:off x="2160" y="168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Line 42"/>
            <p:cNvSpPr>
              <a:spLocks noChangeShapeType="1"/>
            </p:cNvSpPr>
            <p:nvPr/>
          </p:nvSpPr>
          <p:spPr bwMode="auto">
            <a:xfrm>
              <a:off x="2160" y="177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Line 43"/>
            <p:cNvSpPr>
              <a:spLocks noChangeShapeType="1"/>
            </p:cNvSpPr>
            <p:nvPr/>
          </p:nvSpPr>
          <p:spPr bwMode="auto">
            <a:xfrm>
              <a:off x="2160" y="1872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Line 44"/>
            <p:cNvSpPr>
              <a:spLocks noChangeShapeType="1"/>
            </p:cNvSpPr>
            <p:nvPr/>
          </p:nvSpPr>
          <p:spPr bwMode="auto">
            <a:xfrm>
              <a:off x="2160" y="196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Line 45"/>
            <p:cNvSpPr>
              <a:spLocks noChangeShapeType="1"/>
            </p:cNvSpPr>
            <p:nvPr/>
          </p:nvSpPr>
          <p:spPr bwMode="auto">
            <a:xfrm>
              <a:off x="2160" y="2064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Line 46"/>
            <p:cNvSpPr>
              <a:spLocks noChangeShapeType="1"/>
            </p:cNvSpPr>
            <p:nvPr/>
          </p:nvSpPr>
          <p:spPr bwMode="auto">
            <a:xfrm>
              <a:off x="2160" y="216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4" name="Line 47"/>
            <p:cNvSpPr>
              <a:spLocks noChangeShapeType="1"/>
            </p:cNvSpPr>
            <p:nvPr/>
          </p:nvSpPr>
          <p:spPr bwMode="auto">
            <a:xfrm>
              <a:off x="2160" y="225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05" name="Picture 4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9180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49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9244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89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How Can It Work?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763000" cy="5688012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Projection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not full rank…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… and so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loses information in general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But we are only interested in 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vectors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800">
              <a:latin typeface="Verdana" charset="0"/>
              <a:ea typeface="ＭＳ Ｐゴシック" charset="0"/>
            </a:endParaRPr>
          </a:p>
          <a:p>
            <a:pPr lvl="1"/>
            <a:endParaRPr lang="en-US">
              <a:latin typeface="Verdana" charset="0"/>
              <a:ea typeface="ＭＳ Ｐゴシック" charset="0"/>
            </a:endParaRPr>
          </a:p>
        </p:txBody>
      </p:sp>
      <p:pic>
        <p:nvPicPr>
          <p:cNvPr id="6144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1398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890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9526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8" name="Group 8"/>
          <p:cNvGrpSpPr>
            <a:grpSpLocks/>
          </p:cNvGrpSpPr>
          <p:nvPr/>
        </p:nvGrpSpPr>
        <p:grpSpPr bwMode="auto">
          <a:xfrm>
            <a:off x="4979988" y="1554163"/>
            <a:ext cx="152400" cy="1155700"/>
            <a:chOff x="1791" y="2385"/>
            <a:chExt cx="96" cy="728"/>
          </a:xfrm>
        </p:grpSpPr>
        <p:sp>
          <p:nvSpPr>
            <p:cNvPr id="61486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7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8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9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0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1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2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3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49" name="Group 17"/>
          <p:cNvGrpSpPr>
            <a:grpSpLocks/>
          </p:cNvGrpSpPr>
          <p:nvPr/>
        </p:nvGrpSpPr>
        <p:grpSpPr bwMode="auto">
          <a:xfrm>
            <a:off x="8545513" y="1530350"/>
            <a:ext cx="155575" cy="2438400"/>
            <a:chOff x="4673" y="2480"/>
            <a:chExt cx="98" cy="1536"/>
          </a:xfrm>
        </p:grpSpPr>
        <p:sp>
          <p:nvSpPr>
            <p:cNvPr id="61467" name="Rectangle 18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8" name="Rectangle 19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9" name="Rectangle 20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0" name="Rectangle 21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1" name="Line 22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2" name="Line 23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3" name="Line 24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4" name="Line 25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5" name="Line 26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6" name="Line 27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7" name="Line 28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8" name="Line 29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79" name="Line 30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0" name="Line 31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1" name="Line 32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2" name="Line 33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3" name="Line 34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4" name="Line 35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5" name="Line 36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50" name="Group 37"/>
          <p:cNvGrpSpPr>
            <a:grpSpLocks/>
          </p:cNvGrpSpPr>
          <p:nvPr/>
        </p:nvGrpSpPr>
        <p:grpSpPr bwMode="auto">
          <a:xfrm>
            <a:off x="5940425" y="1557338"/>
            <a:ext cx="2438400" cy="1219200"/>
            <a:chOff x="2160" y="1584"/>
            <a:chExt cx="1536" cy="768"/>
          </a:xfrm>
        </p:grpSpPr>
        <p:sp>
          <p:nvSpPr>
            <p:cNvPr id="61459" name="Rectangle 38"/>
            <p:cNvSpPr>
              <a:spLocks noChangeArrowheads="1"/>
            </p:cNvSpPr>
            <p:nvPr/>
          </p:nvSpPr>
          <p:spPr bwMode="auto">
            <a:xfrm rot="-5400000">
              <a:off x="2544" y="1200"/>
              <a:ext cx="768" cy="15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0" name="Line 39"/>
            <p:cNvSpPr>
              <a:spLocks noChangeShapeType="1"/>
            </p:cNvSpPr>
            <p:nvPr/>
          </p:nvSpPr>
          <p:spPr bwMode="auto">
            <a:xfrm>
              <a:off x="2160" y="168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Line 40"/>
            <p:cNvSpPr>
              <a:spLocks noChangeShapeType="1"/>
            </p:cNvSpPr>
            <p:nvPr/>
          </p:nvSpPr>
          <p:spPr bwMode="auto">
            <a:xfrm>
              <a:off x="2160" y="177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Line 41"/>
            <p:cNvSpPr>
              <a:spLocks noChangeShapeType="1"/>
            </p:cNvSpPr>
            <p:nvPr/>
          </p:nvSpPr>
          <p:spPr bwMode="auto">
            <a:xfrm>
              <a:off x="2160" y="1872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Line 42"/>
            <p:cNvSpPr>
              <a:spLocks noChangeShapeType="1"/>
            </p:cNvSpPr>
            <p:nvPr/>
          </p:nvSpPr>
          <p:spPr bwMode="auto">
            <a:xfrm>
              <a:off x="2160" y="196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Line 43"/>
            <p:cNvSpPr>
              <a:spLocks noChangeShapeType="1"/>
            </p:cNvSpPr>
            <p:nvPr/>
          </p:nvSpPr>
          <p:spPr bwMode="auto">
            <a:xfrm>
              <a:off x="2160" y="2064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5" name="Line 44"/>
            <p:cNvSpPr>
              <a:spLocks noChangeShapeType="1"/>
            </p:cNvSpPr>
            <p:nvPr/>
          </p:nvSpPr>
          <p:spPr bwMode="auto">
            <a:xfrm>
              <a:off x="2160" y="216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6" name="Line 45"/>
            <p:cNvSpPr>
              <a:spLocks noChangeShapeType="1"/>
            </p:cNvSpPr>
            <p:nvPr/>
          </p:nvSpPr>
          <p:spPr bwMode="auto">
            <a:xfrm>
              <a:off x="2160" y="225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1" name="Rectangle 46"/>
          <p:cNvSpPr>
            <a:spLocks noChangeArrowheads="1"/>
          </p:cNvSpPr>
          <p:nvPr/>
        </p:nvSpPr>
        <p:spPr bwMode="auto">
          <a:xfrm>
            <a:off x="6372225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Rectangle 47"/>
          <p:cNvSpPr>
            <a:spLocks noChangeArrowheads="1"/>
          </p:cNvSpPr>
          <p:nvPr/>
        </p:nvSpPr>
        <p:spPr bwMode="auto">
          <a:xfrm>
            <a:off x="68389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Rectangle 48"/>
          <p:cNvSpPr>
            <a:spLocks noChangeArrowheads="1"/>
          </p:cNvSpPr>
          <p:nvPr/>
        </p:nvSpPr>
        <p:spPr bwMode="auto">
          <a:xfrm>
            <a:off x="77406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454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113213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5" name="Text Box 50"/>
          <p:cNvSpPr txBox="1">
            <a:spLocks noChangeArrowheads="1"/>
          </p:cNvSpPr>
          <p:nvPr/>
        </p:nvSpPr>
        <p:spPr bwMode="auto">
          <a:xfrm>
            <a:off x="6784975" y="3068638"/>
            <a:ext cx="1135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columns</a:t>
            </a:r>
          </a:p>
        </p:txBody>
      </p:sp>
      <p:pic>
        <p:nvPicPr>
          <p:cNvPr id="61456" name="Picture 5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033713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5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983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53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60488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2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inverse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90800"/>
            <a:ext cx="8229600" cy="563880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Problem definition: given    ,  recover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Scenario 1</a:t>
            </a:r>
          </a:p>
          <a:p>
            <a:endParaRPr lang="en-US" sz="1050" dirty="0" smtClean="0"/>
          </a:p>
          <a:p>
            <a:r>
              <a:rPr lang="en-US" sz="2000" dirty="0" smtClean="0"/>
              <a:t>We can invert the</a:t>
            </a:r>
          </a:p>
          <a:p>
            <a:pPr marL="0" indent="0">
              <a:buNone/>
            </a:pPr>
            <a:r>
              <a:rPr lang="en-US" sz="2000" dirty="0" smtClean="0"/>
              <a:t>   system of </a:t>
            </a:r>
            <a:r>
              <a:rPr lang="en-US" sz="2000" dirty="0" smtClean="0"/>
              <a:t>equations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066800"/>
            <a:ext cx="2416810" cy="447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962400"/>
            <a:ext cx="2286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3962400"/>
            <a:ext cx="241300" cy="21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871" y="914400"/>
            <a:ext cx="1196529" cy="367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524000"/>
            <a:ext cx="1228016" cy="430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876800"/>
            <a:ext cx="1023565" cy="26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420" y="5486400"/>
            <a:ext cx="1574380" cy="419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3856" r="9092"/>
          <a:stretch/>
        </p:blipFill>
        <p:spPr>
          <a:xfrm>
            <a:off x="3352800" y="1600200"/>
            <a:ext cx="1732933" cy="19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How Can It Work?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763000" cy="5688012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Projection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not full rank…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… and so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loses information in general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But we are only interested in </a:t>
            </a: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sparse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vectors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    is effectively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M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x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</a:p>
        </p:txBody>
      </p:sp>
      <p:pic>
        <p:nvPicPr>
          <p:cNvPr id="6349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1398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890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9526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6" name="Group 8"/>
          <p:cNvGrpSpPr>
            <a:grpSpLocks/>
          </p:cNvGrpSpPr>
          <p:nvPr/>
        </p:nvGrpSpPr>
        <p:grpSpPr bwMode="auto">
          <a:xfrm>
            <a:off x="4979988" y="1554163"/>
            <a:ext cx="152400" cy="1155700"/>
            <a:chOff x="1791" y="2385"/>
            <a:chExt cx="96" cy="728"/>
          </a:xfrm>
        </p:grpSpPr>
        <p:sp>
          <p:nvSpPr>
            <p:cNvPr id="63517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8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9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0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1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2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3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4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7" name="Rectangle 18"/>
          <p:cNvSpPr>
            <a:spLocks noChangeArrowheads="1"/>
          </p:cNvSpPr>
          <p:nvPr/>
        </p:nvSpPr>
        <p:spPr bwMode="auto">
          <a:xfrm>
            <a:off x="7696200" y="1665288"/>
            <a:ext cx="152400" cy="1524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Rectangle 19"/>
          <p:cNvSpPr>
            <a:spLocks noChangeArrowheads="1"/>
          </p:cNvSpPr>
          <p:nvPr/>
        </p:nvSpPr>
        <p:spPr bwMode="auto">
          <a:xfrm>
            <a:off x="7696200" y="1808163"/>
            <a:ext cx="152400" cy="1524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Rectangle 20"/>
          <p:cNvSpPr>
            <a:spLocks noChangeArrowheads="1"/>
          </p:cNvSpPr>
          <p:nvPr/>
        </p:nvSpPr>
        <p:spPr bwMode="auto">
          <a:xfrm>
            <a:off x="7696200" y="1520825"/>
            <a:ext cx="152400" cy="152400"/>
          </a:xfrm>
          <a:prstGeom prst="rect">
            <a:avLst/>
          </a:prstGeom>
          <a:solidFill>
            <a:srgbClr val="00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00" name="Group 39"/>
          <p:cNvGrpSpPr>
            <a:grpSpLocks/>
          </p:cNvGrpSpPr>
          <p:nvPr/>
        </p:nvGrpSpPr>
        <p:grpSpPr bwMode="auto">
          <a:xfrm>
            <a:off x="6877050" y="1557338"/>
            <a:ext cx="539750" cy="1219200"/>
            <a:chOff x="2160" y="1584"/>
            <a:chExt cx="1536" cy="768"/>
          </a:xfrm>
        </p:grpSpPr>
        <p:sp>
          <p:nvSpPr>
            <p:cNvPr id="63509" name="Rectangle 40"/>
            <p:cNvSpPr>
              <a:spLocks noChangeArrowheads="1"/>
            </p:cNvSpPr>
            <p:nvPr/>
          </p:nvSpPr>
          <p:spPr bwMode="auto">
            <a:xfrm rot="-5400000">
              <a:off x="2544" y="1200"/>
              <a:ext cx="768" cy="15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0" name="Line 41"/>
            <p:cNvSpPr>
              <a:spLocks noChangeShapeType="1"/>
            </p:cNvSpPr>
            <p:nvPr/>
          </p:nvSpPr>
          <p:spPr bwMode="auto">
            <a:xfrm>
              <a:off x="2160" y="168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Line 42"/>
            <p:cNvSpPr>
              <a:spLocks noChangeShapeType="1"/>
            </p:cNvSpPr>
            <p:nvPr/>
          </p:nvSpPr>
          <p:spPr bwMode="auto">
            <a:xfrm>
              <a:off x="2160" y="177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Line 43"/>
            <p:cNvSpPr>
              <a:spLocks noChangeShapeType="1"/>
            </p:cNvSpPr>
            <p:nvPr/>
          </p:nvSpPr>
          <p:spPr bwMode="auto">
            <a:xfrm>
              <a:off x="2160" y="1872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Line 44"/>
            <p:cNvSpPr>
              <a:spLocks noChangeShapeType="1"/>
            </p:cNvSpPr>
            <p:nvPr/>
          </p:nvSpPr>
          <p:spPr bwMode="auto">
            <a:xfrm>
              <a:off x="2160" y="196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Line 45"/>
            <p:cNvSpPr>
              <a:spLocks noChangeShapeType="1"/>
            </p:cNvSpPr>
            <p:nvPr/>
          </p:nvSpPr>
          <p:spPr bwMode="auto">
            <a:xfrm>
              <a:off x="2160" y="2064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Line 46"/>
            <p:cNvSpPr>
              <a:spLocks noChangeShapeType="1"/>
            </p:cNvSpPr>
            <p:nvPr/>
          </p:nvSpPr>
          <p:spPr bwMode="auto">
            <a:xfrm>
              <a:off x="2160" y="216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Line 47"/>
            <p:cNvSpPr>
              <a:spLocks noChangeShapeType="1"/>
            </p:cNvSpPr>
            <p:nvPr/>
          </p:nvSpPr>
          <p:spPr bwMode="auto">
            <a:xfrm>
              <a:off x="2160" y="225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501" name="Rectangle 48"/>
          <p:cNvSpPr>
            <a:spLocks noChangeArrowheads="1"/>
          </p:cNvSpPr>
          <p:nvPr/>
        </p:nvSpPr>
        <p:spPr bwMode="auto">
          <a:xfrm>
            <a:off x="6875463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Rectangle 49"/>
          <p:cNvSpPr>
            <a:spLocks noChangeArrowheads="1"/>
          </p:cNvSpPr>
          <p:nvPr/>
        </p:nvSpPr>
        <p:spPr bwMode="auto">
          <a:xfrm>
            <a:off x="70548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Rectangle 50"/>
          <p:cNvSpPr>
            <a:spLocks noChangeArrowheads="1"/>
          </p:cNvSpPr>
          <p:nvPr/>
        </p:nvSpPr>
        <p:spPr bwMode="auto">
          <a:xfrm>
            <a:off x="7235825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Text Box 52"/>
          <p:cNvSpPr txBox="1">
            <a:spLocks noChangeArrowheads="1"/>
          </p:cNvSpPr>
          <p:nvPr/>
        </p:nvSpPr>
        <p:spPr bwMode="auto">
          <a:xfrm>
            <a:off x="6784975" y="3068638"/>
            <a:ext cx="1135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columns</a:t>
            </a:r>
          </a:p>
        </p:txBody>
      </p:sp>
      <p:pic>
        <p:nvPicPr>
          <p:cNvPr id="63505" name="Picture 5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033713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73405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983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5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60488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60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Verdana" charset="0"/>
              </a:rPr>
              <a:t>Criterion for </a:t>
            </a:r>
            <a:r>
              <a:rPr lang="en-US" dirty="0" smtClean="0">
                <a:latin typeface="Verdana" charset="0"/>
              </a:rPr>
              <a:t>no information loss</a:t>
            </a:r>
            <a:endParaRPr lang="en-US" dirty="0">
              <a:latin typeface="Verdana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08050"/>
            <a:ext cx="8763000" cy="2484438"/>
          </a:xfrm>
        </p:spPr>
        <p:txBody>
          <a:bodyPr/>
          <a:lstStyle/>
          <a:p>
            <a:r>
              <a:rPr lang="en-US" dirty="0" smtClean="0">
                <a:latin typeface="Verdana" charset="0"/>
              </a:rPr>
              <a:t>No two points can map to the same point under action of </a:t>
            </a:r>
            <a:endParaRPr lang="en-US" dirty="0">
              <a:latin typeface="Verdana" charset="0"/>
            </a:endParaRPr>
          </a:p>
          <a:p>
            <a:endParaRPr lang="en-US" sz="1000" dirty="0">
              <a:latin typeface="Verdana" charset="0"/>
            </a:endParaRP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3435350" y="5013325"/>
            <a:ext cx="1219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4037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539750" y="3413126"/>
            <a:ext cx="2743200" cy="2576513"/>
            <a:chOff x="432" y="1776"/>
            <a:chExt cx="1728" cy="1623"/>
          </a:xfrm>
        </p:grpSpPr>
        <p:sp>
          <p:nvSpPr>
            <p:cNvPr id="40983" name="Line 7"/>
            <p:cNvSpPr>
              <a:spLocks noChangeShapeType="1"/>
            </p:cNvSpPr>
            <p:nvPr/>
          </p:nvSpPr>
          <p:spPr bwMode="auto">
            <a:xfrm flipV="1">
              <a:off x="1115" y="1776"/>
              <a:ext cx="0" cy="9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8"/>
            <p:cNvSpPr>
              <a:spLocks noChangeShapeType="1"/>
            </p:cNvSpPr>
            <p:nvPr/>
          </p:nvSpPr>
          <p:spPr bwMode="auto">
            <a:xfrm>
              <a:off x="1115" y="2716"/>
              <a:ext cx="9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Line 9"/>
            <p:cNvSpPr>
              <a:spLocks noChangeShapeType="1"/>
            </p:cNvSpPr>
            <p:nvPr/>
          </p:nvSpPr>
          <p:spPr bwMode="auto">
            <a:xfrm flipH="1">
              <a:off x="432" y="2716"/>
              <a:ext cx="683" cy="6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AutoShape 10"/>
            <p:cNvSpPr>
              <a:spLocks noChangeArrowheads="1"/>
            </p:cNvSpPr>
            <p:nvPr/>
          </p:nvSpPr>
          <p:spPr bwMode="auto">
            <a:xfrm rot="-283838">
              <a:off x="475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AutoShape 11"/>
            <p:cNvSpPr>
              <a:spLocks noChangeArrowheads="1"/>
            </p:cNvSpPr>
            <p:nvPr/>
          </p:nvSpPr>
          <p:spPr bwMode="auto">
            <a:xfrm rot="1242714">
              <a:off x="475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AutoShape 12"/>
            <p:cNvSpPr>
              <a:spLocks noChangeArrowheads="1"/>
            </p:cNvSpPr>
            <p:nvPr/>
          </p:nvSpPr>
          <p:spPr bwMode="auto">
            <a:xfrm rot="2577415">
              <a:off x="517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AutoShape 13"/>
            <p:cNvSpPr>
              <a:spLocks noChangeArrowheads="1"/>
            </p:cNvSpPr>
            <p:nvPr/>
          </p:nvSpPr>
          <p:spPr bwMode="auto">
            <a:xfrm rot="4304015">
              <a:off x="539" y="2352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0990" name="AutoShape 14"/>
            <p:cNvSpPr>
              <a:spLocks noChangeArrowheads="1"/>
            </p:cNvSpPr>
            <p:nvPr/>
          </p:nvSpPr>
          <p:spPr bwMode="auto">
            <a:xfrm rot="7746010">
              <a:off x="454" y="2309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pic>
          <p:nvPicPr>
            <p:cNvPr id="40991" name="Picture 15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" y="1861"/>
              <a:ext cx="35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4" name="Picture 19" descr="txp_fig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920" y="2784"/>
              <a:ext cx="24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Picture 20" descr="txp_fig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392" y="3168"/>
              <a:ext cx="24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21"/>
            <p:cNvSpPr>
              <a:spLocks noChangeShapeType="1"/>
            </p:cNvSpPr>
            <p:nvPr/>
          </p:nvSpPr>
          <p:spPr bwMode="auto">
            <a:xfrm flipH="1">
              <a:off x="1536" y="2832"/>
              <a:ext cx="240" cy="19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7" name="Line 23"/>
          <p:cNvSpPr>
            <a:spLocks noChangeShapeType="1"/>
          </p:cNvSpPr>
          <p:nvPr/>
        </p:nvSpPr>
        <p:spPr bwMode="auto">
          <a:xfrm>
            <a:off x="6564313" y="5062538"/>
            <a:ext cx="1568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24"/>
          <p:cNvSpPr>
            <a:spLocks noChangeShapeType="1"/>
          </p:cNvSpPr>
          <p:nvPr/>
        </p:nvSpPr>
        <p:spPr bwMode="auto">
          <a:xfrm flipV="1">
            <a:off x="6564313" y="3708400"/>
            <a:ext cx="498475" cy="135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9" name="Picture 2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3708400"/>
            <a:ext cx="641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AutoShape 26"/>
          <p:cNvSpPr>
            <a:spLocks noChangeArrowheads="1"/>
          </p:cNvSpPr>
          <p:nvPr/>
        </p:nvSpPr>
        <p:spPr bwMode="auto">
          <a:xfrm>
            <a:off x="4425950" y="3565525"/>
            <a:ext cx="4419600" cy="3136900"/>
          </a:xfrm>
          <a:prstGeom prst="parallelogram">
            <a:avLst>
              <a:gd name="adj" fmla="val 352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71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5765800"/>
            <a:ext cx="695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2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86488"/>
            <a:ext cx="706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AutoShape 29"/>
          <p:cNvSpPr>
            <a:spLocks noChangeArrowheads="1"/>
          </p:cNvSpPr>
          <p:nvPr/>
        </p:nvSpPr>
        <p:spPr bwMode="auto">
          <a:xfrm rot="-283838">
            <a:off x="5568950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AutoShape 30"/>
          <p:cNvSpPr>
            <a:spLocks noChangeArrowheads="1"/>
          </p:cNvSpPr>
          <p:nvPr/>
        </p:nvSpPr>
        <p:spPr bwMode="auto">
          <a:xfrm rot="1242714">
            <a:off x="5568950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AutoShape 31"/>
          <p:cNvSpPr>
            <a:spLocks noChangeArrowheads="1"/>
          </p:cNvSpPr>
          <p:nvPr/>
        </p:nvSpPr>
        <p:spPr bwMode="auto">
          <a:xfrm rot="2577415">
            <a:off x="5635625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AutoShape 32"/>
          <p:cNvSpPr>
            <a:spLocks noChangeArrowheads="1"/>
          </p:cNvSpPr>
          <p:nvPr/>
        </p:nvSpPr>
        <p:spPr bwMode="auto">
          <a:xfrm rot="4304015">
            <a:off x="5669757" y="4480719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AutoShape 33"/>
          <p:cNvSpPr>
            <a:spLocks noChangeArrowheads="1"/>
          </p:cNvSpPr>
          <p:nvPr/>
        </p:nvSpPr>
        <p:spPr bwMode="auto">
          <a:xfrm rot="7746010">
            <a:off x="5534819" y="4412456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8" name="Line 34"/>
          <p:cNvSpPr>
            <a:spLocks noChangeShapeType="1"/>
          </p:cNvSpPr>
          <p:nvPr/>
        </p:nvSpPr>
        <p:spPr bwMode="auto">
          <a:xfrm>
            <a:off x="5949950" y="5546725"/>
            <a:ext cx="5334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79" name="Picture 3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92763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3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5305425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844550" y="6384925"/>
            <a:ext cx="234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i="1" dirty="0">
                <a:solidFill>
                  <a:schemeClr val="accent2"/>
                </a:solidFill>
              </a:rPr>
              <a:t>K-dim subspaces</a:t>
            </a: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 flipV="1">
            <a:off x="1377950" y="5622925"/>
            <a:ext cx="2286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 flipH="1" flipV="1">
            <a:off x="1225550" y="5470525"/>
            <a:ext cx="15240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" name="Picture 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74" y="1411275"/>
            <a:ext cx="440826" cy="37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45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>
                <a:latin typeface="Verdana" charset="0"/>
              </a:rPr>
              <a:t>Restricted Isometry Property (RIP)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763000" cy="2484438"/>
          </a:xfrm>
        </p:spPr>
        <p:txBody>
          <a:bodyPr/>
          <a:lstStyle/>
          <a:p>
            <a:r>
              <a:rPr lang="ja-JP" altLang="en-US">
                <a:latin typeface="Verdana" charset="0"/>
              </a:rPr>
              <a:t>“</a:t>
            </a:r>
            <a:r>
              <a:rPr lang="en-US">
                <a:latin typeface="Verdana" charset="0"/>
              </a:rPr>
              <a:t>Stable embedding</a:t>
            </a:r>
            <a:r>
              <a:rPr lang="ja-JP" altLang="en-US">
                <a:latin typeface="Verdana" charset="0"/>
              </a:rPr>
              <a:t>”</a:t>
            </a:r>
            <a:endParaRPr lang="en-US">
              <a:latin typeface="Verdana" charset="0"/>
            </a:endParaRPr>
          </a:p>
          <a:p>
            <a:endParaRPr lang="en-US" sz="1000">
              <a:latin typeface="Verdana" charset="0"/>
            </a:endParaRPr>
          </a:p>
          <a:p>
            <a:r>
              <a:rPr lang="en-US">
                <a:latin typeface="Verdana" charset="0"/>
              </a:rPr>
              <a:t>RIP of order </a:t>
            </a:r>
            <a:r>
              <a:rPr lang="en-US" i="1">
                <a:latin typeface="Verdana" charset="0"/>
              </a:rPr>
              <a:t>2K</a:t>
            </a:r>
            <a:r>
              <a:rPr lang="en-US">
                <a:latin typeface="Verdana" charset="0"/>
              </a:rPr>
              <a:t> implies: for all </a:t>
            </a:r>
            <a:r>
              <a:rPr lang="en-US" i="1">
                <a:latin typeface="Verdana" charset="0"/>
              </a:rPr>
              <a:t>K</a:t>
            </a:r>
            <a:r>
              <a:rPr lang="en-US">
                <a:latin typeface="Verdana" charset="0"/>
              </a:rPr>
              <a:t>-sparse </a:t>
            </a:r>
            <a:r>
              <a:rPr lang="en-US" i="1">
                <a:latin typeface="Verdana" charset="0"/>
              </a:rPr>
              <a:t>x</a:t>
            </a:r>
            <a:r>
              <a:rPr lang="en-US" baseline="-25000">
                <a:latin typeface="Verdana" charset="0"/>
              </a:rPr>
              <a:t>1</a:t>
            </a:r>
            <a:r>
              <a:rPr lang="en-US">
                <a:latin typeface="Verdana" charset="0"/>
              </a:rPr>
              <a:t> and </a:t>
            </a:r>
            <a:r>
              <a:rPr lang="en-US" i="1">
                <a:latin typeface="Verdana" charset="0"/>
              </a:rPr>
              <a:t>x</a:t>
            </a:r>
            <a:r>
              <a:rPr lang="en-US" baseline="-25000">
                <a:latin typeface="Verdana" charset="0"/>
              </a:rPr>
              <a:t>2</a:t>
            </a:r>
          </a:p>
          <a:p>
            <a:endParaRPr lang="en-US">
              <a:latin typeface="Verdana" charset="0"/>
            </a:endParaRPr>
          </a:p>
        </p:txBody>
      </p:sp>
      <p:pic>
        <p:nvPicPr>
          <p:cNvPr id="43012" name="Picture 3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2205038"/>
            <a:ext cx="64357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Line 4"/>
          <p:cNvSpPr>
            <a:spLocks noChangeShapeType="1"/>
          </p:cNvSpPr>
          <p:nvPr/>
        </p:nvSpPr>
        <p:spPr bwMode="auto">
          <a:xfrm>
            <a:off x="3435350" y="5013325"/>
            <a:ext cx="1219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4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440372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5" name="Group 6"/>
          <p:cNvGrpSpPr>
            <a:grpSpLocks/>
          </p:cNvGrpSpPr>
          <p:nvPr/>
        </p:nvGrpSpPr>
        <p:grpSpPr bwMode="auto">
          <a:xfrm>
            <a:off x="539750" y="3413125"/>
            <a:ext cx="2743200" cy="3368675"/>
            <a:chOff x="432" y="1776"/>
            <a:chExt cx="1728" cy="2122"/>
          </a:xfrm>
        </p:grpSpPr>
        <p:sp>
          <p:nvSpPr>
            <p:cNvPr id="43030" name="Line 7"/>
            <p:cNvSpPr>
              <a:spLocks noChangeShapeType="1"/>
            </p:cNvSpPr>
            <p:nvPr/>
          </p:nvSpPr>
          <p:spPr bwMode="auto">
            <a:xfrm flipV="1">
              <a:off x="1115" y="1776"/>
              <a:ext cx="0" cy="9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1" name="Line 8"/>
            <p:cNvSpPr>
              <a:spLocks noChangeShapeType="1"/>
            </p:cNvSpPr>
            <p:nvPr/>
          </p:nvSpPr>
          <p:spPr bwMode="auto">
            <a:xfrm>
              <a:off x="1115" y="2716"/>
              <a:ext cx="9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2" name="Line 9"/>
            <p:cNvSpPr>
              <a:spLocks noChangeShapeType="1"/>
            </p:cNvSpPr>
            <p:nvPr/>
          </p:nvSpPr>
          <p:spPr bwMode="auto">
            <a:xfrm flipH="1">
              <a:off x="432" y="2716"/>
              <a:ext cx="683" cy="6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AutoShape 10"/>
            <p:cNvSpPr>
              <a:spLocks noChangeArrowheads="1"/>
            </p:cNvSpPr>
            <p:nvPr/>
          </p:nvSpPr>
          <p:spPr bwMode="auto">
            <a:xfrm rot="-283838">
              <a:off x="475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AutoShape 11"/>
            <p:cNvSpPr>
              <a:spLocks noChangeArrowheads="1"/>
            </p:cNvSpPr>
            <p:nvPr/>
          </p:nvSpPr>
          <p:spPr bwMode="auto">
            <a:xfrm rot="1242714">
              <a:off x="475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AutoShape 12"/>
            <p:cNvSpPr>
              <a:spLocks noChangeArrowheads="1"/>
            </p:cNvSpPr>
            <p:nvPr/>
          </p:nvSpPr>
          <p:spPr bwMode="auto">
            <a:xfrm rot="2577415">
              <a:off x="517" y="2331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6" name="AutoShape 13"/>
            <p:cNvSpPr>
              <a:spLocks noChangeArrowheads="1"/>
            </p:cNvSpPr>
            <p:nvPr/>
          </p:nvSpPr>
          <p:spPr bwMode="auto">
            <a:xfrm rot="4304015">
              <a:off x="539" y="2352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43037" name="AutoShape 14"/>
            <p:cNvSpPr>
              <a:spLocks noChangeArrowheads="1"/>
            </p:cNvSpPr>
            <p:nvPr/>
          </p:nvSpPr>
          <p:spPr bwMode="auto">
            <a:xfrm rot="7746010">
              <a:off x="454" y="2309"/>
              <a:ext cx="1324" cy="769"/>
            </a:xfrm>
            <a:prstGeom prst="parallelogram">
              <a:avLst>
                <a:gd name="adj" fmla="val 121142"/>
              </a:avLst>
            </a:prstGeom>
            <a:solidFill>
              <a:schemeClr val="accent2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pic>
          <p:nvPicPr>
            <p:cNvPr id="43038" name="Picture 15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" y="1861"/>
              <a:ext cx="35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9" name="Text Box 16"/>
            <p:cNvSpPr txBox="1">
              <a:spLocks noChangeArrowheads="1"/>
            </p:cNvSpPr>
            <p:nvPr/>
          </p:nvSpPr>
          <p:spPr bwMode="auto">
            <a:xfrm>
              <a:off x="624" y="3648"/>
              <a:ext cx="1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2000" i="1">
                  <a:solidFill>
                    <a:schemeClr val="accent2"/>
                  </a:solidFill>
                </a:rPr>
                <a:t>K-dim subspaces</a:t>
              </a:r>
            </a:p>
          </p:txBody>
        </p:sp>
        <p:sp>
          <p:nvSpPr>
            <p:cNvPr id="43040" name="Line 17"/>
            <p:cNvSpPr>
              <a:spLocks noChangeShapeType="1"/>
            </p:cNvSpPr>
            <p:nvPr/>
          </p:nvSpPr>
          <p:spPr bwMode="auto">
            <a:xfrm flipV="1">
              <a:off x="960" y="3168"/>
              <a:ext cx="144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Line 18"/>
            <p:cNvSpPr>
              <a:spLocks noChangeShapeType="1"/>
            </p:cNvSpPr>
            <p:nvPr/>
          </p:nvSpPr>
          <p:spPr bwMode="auto">
            <a:xfrm flipH="1" flipV="1">
              <a:off x="864" y="3072"/>
              <a:ext cx="96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Picture 19" descr="txp_fig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920" y="2784"/>
              <a:ext cx="24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Picture 20" descr="txp_fig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392" y="3168"/>
              <a:ext cx="24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Line 21"/>
            <p:cNvSpPr>
              <a:spLocks noChangeShapeType="1"/>
            </p:cNvSpPr>
            <p:nvPr/>
          </p:nvSpPr>
          <p:spPr bwMode="auto">
            <a:xfrm flipH="1">
              <a:off x="1536" y="2832"/>
              <a:ext cx="240" cy="19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6" name="Line 23"/>
          <p:cNvSpPr>
            <a:spLocks noChangeShapeType="1"/>
          </p:cNvSpPr>
          <p:nvPr/>
        </p:nvSpPr>
        <p:spPr bwMode="auto">
          <a:xfrm>
            <a:off x="6564313" y="5062538"/>
            <a:ext cx="1568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24"/>
          <p:cNvSpPr>
            <a:spLocks noChangeShapeType="1"/>
          </p:cNvSpPr>
          <p:nvPr/>
        </p:nvSpPr>
        <p:spPr bwMode="auto">
          <a:xfrm flipV="1">
            <a:off x="6564313" y="3708400"/>
            <a:ext cx="498475" cy="135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8" name="Picture 2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3708400"/>
            <a:ext cx="641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AutoShape 26"/>
          <p:cNvSpPr>
            <a:spLocks noChangeArrowheads="1"/>
          </p:cNvSpPr>
          <p:nvPr/>
        </p:nvSpPr>
        <p:spPr bwMode="auto">
          <a:xfrm>
            <a:off x="4425950" y="3565525"/>
            <a:ext cx="4419600" cy="3136900"/>
          </a:xfrm>
          <a:prstGeom prst="parallelogram">
            <a:avLst>
              <a:gd name="adj" fmla="val 352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20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5765800"/>
            <a:ext cx="695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6186488"/>
            <a:ext cx="706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2" name="AutoShape 29"/>
          <p:cNvSpPr>
            <a:spLocks noChangeArrowheads="1"/>
          </p:cNvSpPr>
          <p:nvPr/>
        </p:nvSpPr>
        <p:spPr bwMode="auto">
          <a:xfrm rot="-283838">
            <a:off x="5568950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AutoShape 30"/>
          <p:cNvSpPr>
            <a:spLocks noChangeArrowheads="1"/>
          </p:cNvSpPr>
          <p:nvPr/>
        </p:nvSpPr>
        <p:spPr bwMode="auto">
          <a:xfrm rot="1242714">
            <a:off x="5568950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AutoShape 31"/>
          <p:cNvSpPr>
            <a:spLocks noChangeArrowheads="1"/>
          </p:cNvSpPr>
          <p:nvPr/>
        </p:nvSpPr>
        <p:spPr bwMode="auto">
          <a:xfrm rot="2577415">
            <a:off x="5635625" y="4446588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AutoShape 32"/>
          <p:cNvSpPr>
            <a:spLocks noChangeArrowheads="1"/>
          </p:cNvSpPr>
          <p:nvPr/>
        </p:nvSpPr>
        <p:spPr bwMode="auto">
          <a:xfrm rot="4304015">
            <a:off x="5669757" y="4480719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3026" name="AutoShape 33"/>
          <p:cNvSpPr>
            <a:spLocks noChangeArrowheads="1"/>
          </p:cNvSpPr>
          <p:nvPr/>
        </p:nvSpPr>
        <p:spPr bwMode="auto">
          <a:xfrm rot="7746010">
            <a:off x="5534819" y="4412456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3027" name="Line 34"/>
          <p:cNvSpPr>
            <a:spLocks noChangeShapeType="1"/>
          </p:cNvSpPr>
          <p:nvPr/>
        </p:nvSpPr>
        <p:spPr bwMode="auto">
          <a:xfrm>
            <a:off x="5949950" y="5546725"/>
            <a:ext cx="5334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28" name="Picture 36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92763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7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5305425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7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82550"/>
            <a:ext cx="9144000" cy="9906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RIP = Stable Embedding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06463"/>
            <a:ext cx="8763000" cy="565467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An information preserving projection      preserves the </a:t>
            </a:r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geometry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of the set of sparse signals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RIP ensures that</a:t>
            </a:r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3" name="Line 4"/>
          <p:cNvSpPr>
            <a:spLocks noChangeShapeType="1"/>
          </p:cNvSpPr>
          <p:nvPr/>
        </p:nvSpPr>
        <p:spPr bwMode="auto">
          <a:xfrm>
            <a:off x="3435350" y="3748088"/>
            <a:ext cx="1219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4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31384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Line 7"/>
          <p:cNvSpPr>
            <a:spLocks noChangeShapeType="1"/>
          </p:cNvSpPr>
          <p:nvPr/>
        </p:nvSpPr>
        <p:spPr bwMode="auto">
          <a:xfrm flipV="1">
            <a:off x="1624013" y="2147888"/>
            <a:ext cx="0" cy="149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1624013" y="3640138"/>
            <a:ext cx="149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H="1">
            <a:off x="539750" y="3640138"/>
            <a:ext cx="1084263" cy="1084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 rot="-283838">
            <a:off x="608013" y="30289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 rot="1242714">
            <a:off x="608013" y="30289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AutoShape 12"/>
          <p:cNvSpPr>
            <a:spLocks noChangeArrowheads="1"/>
          </p:cNvSpPr>
          <p:nvPr/>
        </p:nvSpPr>
        <p:spPr bwMode="auto">
          <a:xfrm rot="2577415">
            <a:off x="674688" y="30289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1" name="AutoShape 13"/>
          <p:cNvSpPr>
            <a:spLocks noChangeArrowheads="1"/>
          </p:cNvSpPr>
          <p:nvPr/>
        </p:nvSpPr>
        <p:spPr bwMode="auto">
          <a:xfrm rot="4304015">
            <a:off x="710407" y="3063081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73742" name="AutoShape 14"/>
          <p:cNvSpPr>
            <a:spLocks noChangeArrowheads="1"/>
          </p:cNvSpPr>
          <p:nvPr/>
        </p:nvSpPr>
        <p:spPr bwMode="auto">
          <a:xfrm rot="7746010">
            <a:off x="574676" y="2994025"/>
            <a:ext cx="2101850" cy="1222375"/>
          </a:xfrm>
          <a:prstGeom prst="parallelogram">
            <a:avLst>
              <a:gd name="adj" fmla="val 120985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73743" name="Text Box 16"/>
          <p:cNvSpPr txBox="1">
            <a:spLocks noChangeArrowheads="1"/>
          </p:cNvSpPr>
          <p:nvPr/>
        </p:nvSpPr>
        <p:spPr bwMode="auto">
          <a:xfrm>
            <a:off x="844550" y="5119688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2000" i="1">
              <a:solidFill>
                <a:schemeClr val="accent2"/>
              </a:solidFill>
            </a:endParaRPr>
          </a:p>
        </p:txBody>
      </p:sp>
      <p:sp>
        <p:nvSpPr>
          <p:cNvPr id="73744" name="Picture 19" descr="txp_fi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901950" y="3748088"/>
            <a:ext cx="381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Picture 20" descr="txp_fi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063750" y="4357688"/>
            <a:ext cx="381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Line 21"/>
          <p:cNvSpPr>
            <a:spLocks noChangeShapeType="1"/>
          </p:cNvSpPr>
          <p:nvPr/>
        </p:nvSpPr>
        <p:spPr bwMode="auto">
          <a:xfrm flipH="1">
            <a:off x="2292350" y="3429000"/>
            <a:ext cx="298450" cy="70008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Line 23"/>
          <p:cNvSpPr>
            <a:spLocks noChangeShapeType="1"/>
          </p:cNvSpPr>
          <p:nvPr/>
        </p:nvSpPr>
        <p:spPr bwMode="auto">
          <a:xfrm>
            <a:off x="6564313" y="3797300"/>
            <a:ext cx="1568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8" name="Line 24"/>
          <p:cNvSpPr>
            <a:spLocks noChangeShapeType="1"/>
          </p:cNvSpPr>
          <p:nvPr/>
        </p:nvSpPr>
        <p:spPr bwMode="auto">
          <a:xfrm flipV="1">
            <a:off x="6564313" y="2443163"/>
            <a:ext cx="4984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49" name="Picture 2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2443163"/>
            <a:ext cx="641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50" name="AutoShape 26"/>
          <p:cNvSpPr>
            <a:spLocks noChangeArrowheads="1"/>
          </p:cNvSpPr>
          <p:nvPr/>
        </p:nvSpPr>
        <p:spPr bwMode="auto">
          <a:xfrm>
            <a:off x="4425950" y="2300288"/>
            <a:ext cx="4419600" cy="3136900"/>
          </a:xfrm>
          <a:prstGeom prst="parallelogram">
            <a:avLst>
              <a:gd name="adj" fmla="val 3522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51" name="Picture 2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500563"/>
            <a:ext cx="695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2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921250"/>
            <a:ext cx="7064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53" name="AutoShape 29"/>
          <p:cNvSpPr>
            <a:spLocks noChangeArrowheads="1"/>
          </p:cNvSpPr>
          <p:nvPr/>
        </p:nvSpPr>
        <p:spPr bwMode="auto">
          <a:xfrm rot="-283838">
            <a:off x="5568950" y="31813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54" name="AutoShape 30"/>
          <p:cNvSpPr>
            <a:spLocks noChangeArrowheads="1"/>
          </p:cNvSpPr>
          <p:nvPr/>
        </p:nvSpPr>
        <p:spPr bwMode="auto">
          <a:xfrm rot="1242714">
            <a:off x="5568950" y="31813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55" name="AutoShape 31"/>
          <p:cNvSpPr>
            <a:spLocks noChangeArrowheads="1"/>
          </p:cNvSpPr>
          <p:nvPr/>
        </p:nvSpPr>
        <p:spPr bwMode="auto">
          <a:xfrm rot="2577415">
            <a:off x="5635625" y="3181350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56" name="AutoShape 32"/>
          <p:cNvSpPr>
            <a:spLocks noChangeArrowheads="1"/>
          </p:cNvSpPr>
          <p:nvPr/>
        </p:nvSpPr>
        <p:spPr bwMode="auto">
          <a:xfrm rot="4304015">
            <a:off x="5669757" y="3215481"/>
            <a:ext cx="2101850" cy="1220787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73757" name="AutoShape 33"/>
          <p:cNvSpPr>
            <a:spLocks noChangeArrowheads="1"/>
          </p:cNvSpPr>
          <p:nvPr/>
        </p:nvSpPr>
        <p:spPr bwMode="auto">
          <a:xfrm rot="7746010">
            <a:off x="5534819" y="3147219"/>
            <a:ext cx="2101850" cy="1220788"/>
          </a:xfrm>
          <a:prstGeom prst="parallelogram">
            <a:avLst>
              <a:gd name="adj" fmla="val 121142"/>
            </a:avLst>
          </a:prstGeom>
          <a:solidFill>
            <a:schemeClr val="accent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73758" name="Line 34"/>
          <p:cNvSpPr>
            <a:spLocks noChangeShapeType="1"/>
          </p:cNvSpPr>
          <p:nvPr/>
        </p:nvSpPr>
        <p:spPr bwMode="auto">
          <a:xfrm>
            <a:off x="5949950" y="4281488"/>
            <a:ext cx="533400" cy="3810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59" name="Picture 4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57263"/>
            <a:ext cx="395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6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27525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37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200400"/>
            <a:ext cx="431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40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159500"/>
            <a:ext cx="4737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2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How Can It Work?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763000" cy="5688012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Projection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not full rank…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… and so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loses information in general</a:t>
            </a:r>
          </a:p>
          <a:p>
            <a:pPr>
              <a:buFontTx/>
              <a:buNone/>
            </a:pP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Design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     so that each of its </a:t>
            </a:r>
            <a:r>
              <a:rPr lang="en-US" i="1" dirty="0" smtClean="0">
                <a:latin typeface="Verdana" charset="0"/>
                <a:ea typeface="ＭＳ Ｐゴシック" charset="0"/>
                <a:cs typeface="ＭＳ Ｐゴシック" charset="0"/>
              </a:rPr>
              <a:t>M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x2</a:t>
            </a:r>
            <a:r>
              <a:rPr lang="en-US" i="1" dirty="0" smtClean="0">
                <a:latin typeface="Verdana" charset="0"/>
                <a:ea typeface="ＭＳ Ｐゴシック" charset="0"/>
                <a:cs typeface="ＭＳ Ｐゴシック" charset="0"/>
              </a:rPr>
              <a:t>K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submatrices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are full rank (RIP)</a:t>
            </a:r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Unfortunately, a combinatorial,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		</a:t>
            </a:r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NP-complete design problem</a:t>
            </a:r>
          </a:p>
          <a:p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57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1398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890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9526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4" name="Group 8"/>
          <p:cNvGrpSpPr>
            <a:grpSpLocks/>
          </p:cNvGrpSpPr>
          <p:nvPr/>
        </p:nvGrpSpPr>
        <p:grpSpPr bwMode="auto">
          <a:xfrm>
            <a:off x="4979988" y="1554163"/>
            <a:ext cx="152400" cy="1155700"/>
            <a:chOff x="1791" y="2385"/>
            <a:chExt cx="96" cy="728"/>
          </a:xfrm>
        </p:grpSpPr>
        <p:sp>
          <p:nvSpPr>
            <p:cNvPr id="75822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3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4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5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6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7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8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9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5" name="Group 17"/>
          <p:cNvGrpSpPr>
            <a:grpSpLocks/>
          </p:cNvGrpSpPr>
          <p:nvPr/>
        </p:nvGrpSpPr>
        <p:grpSpPr bwMode="auto">
          <a:xfrm>
            <a:off x="8545513" y="1530350"/>
            <a:ext cx="155575" cy="2438400"/>
            <a:chOff x="4673" y="2480"/>
            <a:chExt cx="98" cy="1536"/>
          </a:xfrm>
        </p:grpSpPr>
        <p:sp>
          <p:nvSpPr>
            <p:cNvPr id="75803" name="Rectangle 18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4" name="Rectangle 19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5" name="Rectangle 20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6" name="Rectangle 21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7" name="Line 22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8" name="Line 23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9" name="Line 24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0" name="Line 25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1" name="Line 26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2" name="Line 27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3" name="Line 28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4" name="Line 29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5" name="Line 30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6" name="Line 31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7" name="Line 32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Line 33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9" name="Line 34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0" name="Line 35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1" name="Line 36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6" name="Group 37"/>
          <p:cNvGrpSpPr>
            <a:grpSpLocks/>
          </p:cNvGrpSpPr>
          <p:nvPr/>
        </p:nvGrpSpPr>
        <p:grpSpPr bwMode="auto">
          <a:xfrm>
            <a:off x="5940425" y="1557338"/>
            <a:ext cx="2438400" cy="1219200"/>
            <a:chOff x="2160" y="1584"/>
            <a:chExt cx="1536" cy="768"/>
          </a:xfrm>
        </p:grpSpPr>
        <p:sp>
          <p:nvSpPr>
            <p:cNvPr id="75795" name="Rectangle 38"/>
            <p:cNvSpPr>
              <a:spLocks noChangeArrowheads="1"/>
            </p:cNvSpPr>
            <p:nvPr/>
          </p:nvSpPr>
          <p:spPr bwMode="auto">
            <a:xfrm rot="-5400000">
              <a:off x="2544" y="1200"/>
              <a:ext cx="768" cy="15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6" name="Line 39"/>
            <p:cNvSpPr>
              <a:spLocks noChangeShapeType="1"/>
            </p:cNvSpPr>
            <p:nvPr/>
          </p:nvSpPr>
          <p:spPr bwMode="auto">
            <a:xfrm>
              <a:off x="2160" y="168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7" name="Line 40"/>
            <p:cNvSpPr>
              <a:spLocks noChangeShapeType="1"/>
            </p:cNvSpPr>
            <p:nvPr/>
          </p:nvSpPr>
          <p:spPr bwMode="auto">
            <a:xfrm>
              <a:off x="2160" y="177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8" name="Line 41"/>
            <p:cNvSpPr>
              <a:spLocks noChangeShapeType="1"/>
            </p:cNvSpPr>
            <p:nvPr/>
          </p:nvSpPr>
          <p:spPr bwMode="auto">
            <a:xfrm>
              <a:off x="2160" y="1872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9" name="Line 42"/>
            <p:cNvSpPr>
              <a:spLocks noChangeShapeType="1"/>
            </p:cNvSpPr>
            <p:nvPr/>
          </p:nvSpPr>
          <p:spPr bwMode="auto">
            <a:xfrm>
              <a:off x="2160" y="196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0" name="Line 43"/>
            <p:cNvSpPr>
              <a:spLocks noChangeShapeType="1"/>
            </p:cNvSpPr>
            <p:nvPr/>
          </p:nvSpPr>
          <p:spPr bwMode="auto">
            <a:xfrm>
              <a:off x="2160" y="2064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1" name="Line 44"/>
            <p:cNvSpPr>
              <a:spLocks noChangeShapeType="1"/>
            </p:cNvSpPr>
            <p:nvPr/>
          </p:nvSpPr>
          <p:spPr bwMode="auto">
            <a:xfrm>
              <a:off x="2160" y="216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Line 45"/>
            <p:cNvSpPr>
              <a:spLocks noChangeShapeType="1"/>
            </p:cNvSpPr>
            <p:nvPr/>
          </p:nvSpPr>
          <p:spPr bwMode="auto">
            <a:xfrm>
              <a:off x="2160" y="2256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7" name="Rectangle 46"/>
          <p:cNvSpPr>
            <a:spLocks noChangeArrowheads="1"/>
          </p:cNvSpPr>
          <p:nvPr/>
        </p:nvSpPr>
        <p:spPr bwMode="auto">
          <a:xfrm>
            <a:off x="6372225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Rectangle 47"/>
          <p:cNvSpPr>
            <a:spLocks noChangeArrowheads="1"/>
          </p:cNvSpPr>
          <p:nvPr/>
        </p:nvSpPr>
        <p:spPr bwMode="auto">
          <a:xfrm>
            <a:off x="68389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9" name="Rectangle 48"/>
          <p:cNvSpPr>
            <a:spLocks noChangeArrowheads="1"/>
          </p:cNvSpPr>
          <p:nvPr/>
        </p:nvSpPr>
        <p:spPr bwMode="auto">
          <a:xfrm>
            <a:off x="77406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90" name="Text Box 50"/>
          <p:cNvSpPr txBox="1">
            <a:spLocks noChangeArrowheads="1"/>
          </p:cNvSpPr>
          <p:nvPr/>
        </p:nvSpPr>
        <p:spPr bwMode="auto">
          <a:xfrm>
            <a:off x="6784975" y="3068638"/>
            <a:ext cx="1135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columns</a:t>
            </a:r>
          </a:p>
        </p:txBody>
      </p:sp>
      <p:pic>
        <p:nvPicPr>
          <p:cNvPr id="75791" name="Picture 5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3033713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5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441960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5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509838"/>
            <a:ext cx="1349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5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60488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5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hi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5988050" y="1520825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Insight from the 70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 </a:t>
            </a: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[Kashin, Gluskin]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557338"/>
            <a:ext cx="8763000" cy="5184775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Draw     at</a:t>
            </a: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 random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iid Gaussian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iid Bernoulli</a:t>
            </a:r>
          </a:p>
          <a:p>
            <a:pPr lvl="1">
              <a:buFontTx/>
              <a:buNone/>
            </a:pPr>
            <a:r>
              <a:rPr lang="en-US">
                <a:latin typeface="Verdana" charset="0"/>
                <a:ea typeface="ＭＳ Ｐゴシック" charset="0"/>
              </a:rPr>
              <a:t>	… 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Then      has the RIP with high probability 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provided</a:t>
            </a:r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443663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6877050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7812088" y="1520825"/>
            <a:ext cx="180975" cy="1295400"/>
          </a:xfrm>
          <a:prstGeom prst="rect">
            <a:avLst/>
          </a:prstGeom>
          <a:solidFill>
            <a:srgbClr val="FFFFFF">
              <a:alpha val="50195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7000875" y="3068638"/>
            <a:ext cx="1135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columns</a:t>
            </a:r>
          </a:p>
        </p:txBody>
      </p:sp>
      <p:pic>
        <p:nvPicPr>
          <p:cNvPr id="7783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478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420938"/>
            <a:ext cx="3603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04177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4760913"/>
            <a:ext cx="5175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086100"/>
            <a:ext cx="330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96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Randomized Sensing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7"/>
            <a:ext cx="8229600" cy="4525963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Measurements   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=  </a:t>
            </a:r>
            <a:r>
              <a:rPr lang="en-US" b="1" dirty="0" smtClean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random </a:t>
            </a:r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linear combinations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the entries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of the signal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No information loss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for sparse vectors   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whp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2926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754063" y="4414838"/>
            <a:ext cx="188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measurements</a:t>
            </a:r>
          </a:p>
        </p:txBody>
      </p:sp>
      <p:pic>
        <p:nvPicPr>
          <p:cNvPr id="81929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4070350"/>
            <a:ext cx="1244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5186363"/>
            <a:ext cx="1397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31" name="Group 12"/>
          <p:cNvGrpSpPr>
            <a:grpSpLocks/>
          </p:cNvGrpSpPr>
          <p:nvPr/>
        </p:nvGrpSpPr>
        <p:grpSpPr bwMode="auto">
          <a:xfrm>
            <a:off x="2843213" y="3894138"/>
            <a:ext cx="152400" cy="1155700"/>
            <a:chOff x="1791" y="2385"/>
            <a:chExt cx="96" cy="728"/>
          </a:xfrm>
        </p:grpSpPr>
        <p:sp>
          <p:nvSpPr>
            <p:cNvPr id="81961" name="Rectangle 13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2" name="Rectangle 14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3" name="Rectangle 15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4" name="Rectangle 16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5" name="Rectangle 17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6" name="Rectangle 18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7" name="Rectangle 19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8" name="Rectangle 20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32" name="Group 21"/>
          <p:cNvGrpSpPr>
            <a:grpSpLocks/>
          </p:cNvGrpSpPr>
          <p:nvPr/>
        </p:nvGrpSpPr>
        <p:grpSpPr bwMode="auto">
          <a:xfrm>
            <a:off x="6408738" y="3835400"/>
            <a:ext cx="155575" cy="2438400"/>
            <a:chOff x="4673" y="2480"/>
            <a:chExt cx="98" cy="1536"/>
          </a:xfrm>
        </p:grpSpPr>
        <p:sp>
          <p:nvSpPr>
            <p:cNvPr id="81942" name="Rectangle 22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3" name="Rectangle 23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4" name="Rectangle 24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5" name="Rectangle 25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6" name="Line 26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7" name="Line 27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8" name="Line 28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9" name="Line 29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Line 30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1" name="Line 31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2" name="Line 32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Line 33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Line 34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5" name="Line 35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6" name="Line 36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7" name="Line 37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8" name="Line 38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9" name="Line 39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0" name="Line 40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33" name="Text Box 41"/>
          <p:cNvSpPr txBox="1">
            <a:spLocks noChangeArrowheads="1"/>
          </p:cNvSpPr>
          <p:nvPr/>
        </p:nvSpPr>
        <p:spPr bwMode="auto">
          <a:xfrm>
            <a:off x="7172325" y="4298950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81934" name="Text Box 42"/>
          <p:cNvSpPr txBox="1">
            <a:spLocks noChangeArrowheads="1"/>
          </p:cNvSpPr>
          <p:nvPr/>
        </p:nvSpPr>
        <p:spPr bwMode="auto">
          <a:xfrm>
            <a:off x="7140575" y="5570538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81935" name="Picture 4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396875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44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5265738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45" descr="phi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3816350" y="3806825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5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132513"/>
            <a:ext cx="4102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2800" y="2209800"/>
            <a:ext cx="1422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CS Signal </a:t>
            </a:r>
            <a:r>
              <a:rPr lang="en-US" i="1" dirty="0">
                <a:latin typeface="Verdana" charset="0"/>
                <a:ea typeface="ＭＳ Ｐゴシック" charset="0"/>
                <a:cs typeface="ＭＳ Ｐゴシック" charset="0"/>
              </a:rPr>
              <a:t>Recovery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412875"/>
            <a:ext cx="8763000" cy="5364163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Goal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:  Recover signal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from measurements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Problem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:  Random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projection      not full rank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Solution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:  Exploit the sparse/compressible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b="1" i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geometry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of acquired signal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11334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08267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08267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94627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 descr="phi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6176963" y="1463675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7" name="Group 9"/>
          <p:cNvGrpSpPr>
            <a:grpSpLocks/>
          </p:cNvGrpSpPr>
          <p:nvPr/>
        </p:nvGrpSpPr>
        <p:grpSpPr bwMode="auto">
          <a:xfrm>
            <a:off x="5168900" y="1547813"/>
            <a:ext cx="152400" cy="1155700"/>
            <a:chOff x="1791" y="2385"/>
            <a:chExt cx="96" cy="728"/>
          </a:xfrm>
        </p:grpSpPr>
        <p:sp>
          <p:nvSpPr>
            <p:cNvPr id="84002" name="Rectangle 10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3" name="Rectangle 11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Rectangle 12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5" name="Rectangle 13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6" name="Rectangle 14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7" name="Rectangle 15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8" name="Rectangle 16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9" name="Rectangle 17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78" name="Group 18"/>
          <p:cNvGrpSpPr>
            <a:grpSpLocks/>
          </p:cNvGrpSpPr>
          <p:nvPr/>
        </p:nvGrpSpPr>
        <p:grpSpPr bwMode="auto">
          <a:xfrm>
            <a:off x="8734425" y="1489075"/>
            <a:ext cx="155575" cy="2438400"/>
            <a:chOff x="4673" y="2480"/>
            <a:chExt cx="98" cy="1536"/>
          </a:xfrm>
        </p:grpSpPr>
        <p:sp>
          <p:nvSpPr>
            <p:cNvPr id="83983" name="Rectangle 19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4" name="Rectangle 20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5" name="Rectangle 21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6" name="Rectangle 22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7" name="Line 23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8" name="Line 24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9" name="Line 25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0" name="Line 26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1" name="Line 27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2" name="Line 28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3" name="Line 29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4" name="Line 30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5" name="Line 31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6" name="Line 32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7" name="Line 33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8" name="Line 34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9" name="Line 35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0" name="Line 36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1" name="Line 37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3979" name="Picture 3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570038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4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16113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1" name="Picture 4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355600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Picture 42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56610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9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589588"/>
            <a:ext cx="2592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AutoShape 3"/>
          <p:cNvSpPr>
            <a:spLocks noChangeArrowheads="1"/>
          </p:cNvSpPr>
          <p:nvPr/>
        </p:nvSpPr>
        <p:spPr bwMode="auto">
          <a:xfrm rot="-2501194">
            <a:off x="5237163" y="3457575"/>
            <a:ext cx="1795462" cy="2082800"/>
          </a:xfrm>
          <a:prstGeom prst="parallelogram">
            <a:avLst>
              <a:gd name="adj" fmla="val 44167"/>
            </a:avLst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CS Signal Recovery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763000" cy="5688013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Random projection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not full rank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Recovery problem: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given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find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Null space</a:t>
            </a:r>
            <a:r>
              <a:rPr lang="en-US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  </a:t>
            </a:r>
            <a:br>
              <a:rPr lang="en-US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Search in null space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for the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best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according to some 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criterion</a:t>
            </a:r>
          </a:p>
          <a:p>
            <a:pPr lvl="1"/>
            <a:r>
              <a:rPr lang="en-US" dirty="0">
                <a:latin typeface="Verdana" charset="0"/>
                <a:ea typeface="ＭＳ Ｐゴシック" charset="0"/>
              </a:rPr>
              <a:t>ex: least squares</a:t>
            </a:r>
          </a:p>
        </p:txBody>
      </p:sp>
      <p:pic>
        <p:nvPicPr>
          <p:cNvPr id="86022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13982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8902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24" name="Group 8"/>
          <p:cNvGrpSpPr>
            <a:grpSpLocks/>
          </p:cNvGrpSpPr>
          <p:nvPr/>
        </p:nvGrpSpPr>
        <p:grpSpPr bwMode="auto">
          <a:xfrm>
            <a:off x="4979988" y="1554163"/>
            <a:ext cx="152400" cy="1155700"/>
            <a:chOff x="1791" y="2385"/>
            <a:chExt cx="96" cy="728"/>
          </a:xfrm>
        </p:grpSpPr>
        <p:sp>
          <p:nvSpPr>
            <p:cNvPr id="86059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0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1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2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3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4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5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66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6025" name="Group 17"/>
          <p:cNvGrpSpPr>
            <a:grpSpLocks/>
          </p:cNvGrpSpPr>
          <p:nvPr/>
        </p:nvGrpSpPr>
        <p:grpSpPr bwMode="auto">
          <a:xfrm>
            <a:off x="8545513" y="1495425"/>
            <a:ext cx="155575" cy="2438400"/>
            <a:chOff x="4673" y="2480"/>
            <a:chExt cx="98" cy="1536"/>
          </a:xfrm>
        </p:grpSpPr>
        <p:sp>
          <p:nvSpPr>
            <p:cNvPr id="86040" name="Rectangle 18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1" name="Rectangle 19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2" name="Rectangle 20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3" name="Rectangle 21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44" name="Line 22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5" name="Line 23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6" name="Line 24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7" name="Line 25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8" name="Line 26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49" name="Line 27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0" name="Line 28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1" name="Line 29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2" name="Line 30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3" name="Line 31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4" name="Line 32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5" name="Line 33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6" name="Line 34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7" name="Line 35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58" name="Line 36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6026" name="Picture 3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0001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3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3046413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3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589213"/>
            <a:ext cx="14478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Line 40"/>
          <p:cNvSpPr>
            <a:spLocks noChangeShapeType="1"/>
          </p:cNvSpPr>
          <p:nvPr/>
        </p:nvSpPr>
        <p:spPr bwMode="auto">
          <a:xfrm flipV="1">
            <a:off x="5573713" y="4675188"/>
            <a:ext cx="17335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0" name="Line 41"/>
          <p:cNvSpPr>
            <a:spLocks noChangeShapeType="1"/>
          </p:cNvSpPr>
          <p:nvPr/>
        </p:nvSpPr>
        <p:spPr bwMode="auto">
          <a:xfrm flipV="1">
            <a:off x="5573713" y="3321050"/>
            <a:ext cx="3175" cy="135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1" name="Line 42"/>
          <p:cNvSpPr>
            <a:spLocks noChangeShapeType="1"/>
          </p:cNvSpPr>
          <p:nvPr/>
        </p:nvSpPr>
        <p:spPr bwMode="auto">
          <a:xfrm flipH="1">
            <a:off x="4535488" y="4675188"/>
            <a:ext cx="10382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2" name="Oval 43"/>
          <p:cNvSpPr>
            <a:spLocks noChangeArrowheads="1"/>
          </p:cNvSpPr>
          <p:nvPr/>
        </p:nvSpPr>
        <p:spPr bwMode="auto">
          <a:xfrm>
            <a:off x="6403975" y="4627563"/>
            <a:ext cx="93663" cy="968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6033" name="Picture 44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33938"/>
            <a:ext cx="2619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4" name="Picture 4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108902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4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9526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47" descr="phi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5988050" y="1470025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4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321050"/>
            <a:ext cx="56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8" name="Picture 49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5062538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9" name="Text Box 50"/>
          <p:cNvSpPr txBox="1">
            <a:spLocks noChangeArrowheads="1"/>
          </p:cNvSpPr>
          <p:nvPr/>
        </p:nvSpPr>
        <p:spPr bwMode="auto">
          <a:xfrm>
            <a:off x="6011863" y="5984875"/>
            <a:ext cx="31347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i="1" dirty="0">
                <a:solidFill>
                  <a:srgbClr val="0000FF"/>
                </a:solidFill>
              </a:rPr>
              <a:t>(N-M)-dim </a:t>
            </a:r>
            <a:r>
              <a:rPr lang="en-US" sz="2000" i="1" dirty="0" err="1">
                <a:solidFill>
                  <a:srgbClr val="0000FF"/>
                </a:solidFill>
              </a:rPr>
              <a:t>hyperplane</a:t>
            </a:r>
            <a:r>
              <a:rPr lang="en-US" sz="2000" i="1" dirty="0">
                <a:solidFill>
                  <a:srgbClr val="0000FF"/>
                </a:solidFill>
              </a:rPr>
              <a:t/>
            </a:r>
            <a:br>
              <a:rPr lang="en-US" sz="2000" i="1" dirty="0">
                <a:solidFill>
                  <a:srgbClr val="0000FF"/>
                </a:solidFill>
              </a:rPr>
            </a:br>
            <a:r>
              <a:rPr lang="en-US" sz="2000" i="1" dirty="0">
                <a:solidFill>
                  <a:srgbClr val="0000FF"/>
                </a:solidFill>
              </a:rPr>
              <a:t>at </a:t>
            </a:r>
            <a:r>
              <a:rPr lang="en-US" sz="2000" b="1" i="1" dirty="0">
                <a:solidFill>
                  <a:srgbClr val="0000FF"/>
                </a:solidFill>
              </a:rPr>
              <a:t>random angle</a:t>
            </a:r>
          </a:p>
        </p:txBody>
      </p:sp>
    </p:spTree>
    <p:extLst>
      <p:ext uri="{BB962C8B-B14F-4D97-AF65-F5344CB8AC3E}">
        <p14:creationId xmlns:p14="http://schemas.microsoft.com/office/powerpoint/2010/main" val="316832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791200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Optimization:</a:t>
            </a:r>
          </a:p>
          <a:p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Closed-form solution:</a:t>
            </a:r>
            <a:endParaRPr lang="en-US" b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b="1" i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8806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16150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121025"/>
            <a:ext cx="31353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7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56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inverse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8229600" cy="563880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Problem definition: given    ,  recover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Scenario 2</a:t>
            </a:r>
          </a:p>
          <a:p>
            <a:endParaRPr lang="en-US" sz="105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733800"/>
            <a:ext cx="2286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00" y="3733800"/>
            <a:ext cx="241300" cy="21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3600" y="4517212"/>
            <a:ext cx="1238513" cy="283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066800"/>
            <a:ext cx="2416810" cy="447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871" y="914400"/>
            <a:ext cx="1196529" cy="3673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524000"/>
            <a:ext cx="1228016" cy="430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2810" r="7552" b="24538"/>
          <a:stretch/>
        </p:blipFill>
        <p:spPr>
          <a:xfrm>
            <a:off x="2971800" y="1752600"/>
            <a:ext cx="1980111" cy="162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8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0" indent="0">
              <a:buNone/>
            </a:pPr>
            <a:endParaRPr lang="en-US" sz="2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Closed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-form solution:</a:t>
            </a:r>
          </a:p>
          <a:p>
            <a:endParaRPr lang="en-US" sz="1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Wrong answer!</a:t>
            </a:r>
          </a:p>
          <a:p>
            <a:endParaRPr lang="en-US" sz="2400" b="1" i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9216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16150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121025"/>
            <a:ext cx="31353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9" descr="xha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28670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10" descr="x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1525"/>
            <a:ext cx="2878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4976813"/>
            <a:ext cx="23971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902325"/>
            <a:ext cx="2635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3" name="Picture 7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01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0" indent="0">
              <a:buNone/>
            </a:pPr>
            <a:endParaRPr lang="en-US" sz="2400" dirty="0" smtClean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Closed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-form solution:</a:t>
            </a:r>
          </a:p>
          <a:p>
            <a:endParaRPr lang="en-US" sz="1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Wrong answer!</a:t>
            </a:r>
          </a:p>
          <a:p>
            <a:endParaRPr lang="en-US" sz="2400" b="1" i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9216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16150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121025"/>
            <a:ext cx="31353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9" descr="xha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61025"/>
            <a:ext cx="28670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10" descr="x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1525"/>
            <a:ext cx="2878137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4976813"/>
            <a:ext cx="23971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902325"/>
            <a:ext cx="2635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3" name="Picture 7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6513513" y="5575300"/>
            <a:ext cx="1733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513513" y="4221163"/>
            <a:ext cx="31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5475288" y="5575300"/>
            <a:ext cx="10382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15" descr="spher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4865688"/>
            <a:ext cx="140493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811838" y="4865688"/>
            <a:ext cx="1404937" cy="1398587"/>
          </a:xfrm>
          <a:prstGeom prst="ellipse">
            <a:avLst/>
          </a:prstGeom>
          <a:solidFill>
            <a:srgbClr val="FF0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 rot="19098806">
            <a:off x="6176963" y="4357688"/>
            <a:ext cx="1795462" cy="2082800"/>
          </a:xfrm>
          <a:prstGeom prst="parallelogram">
            <a:avLst>
              <a:gd name="adj" fmla="val 44167"/>
            </a:avLst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880225" y="5162550"/>
            <a:ext cx="93663" cy="968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343775" y="5527675"/>
            <a:ext cx="93663" cy="968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20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725988"/>
            <a:ext cx="30321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734050"/>
            <a:ext cx="2619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114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66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Optimization: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9421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9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Line 12"/>
          <p:cNvSpPr>
            <a:spLocks noChangeShapeType="1"/>
          </p:cNvSpPr>
          <p:nvPr/>
        </p:nvSpPr>
        <p:spPr bwMode="auto">
          <a:xfrm flipV="1">
            <a:off x="6513513" y="5575300"/>
            <a:ext cx="1733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Line 13"/>
          <p:cNvSpPr>
            <a:spLocks noChangeShapeType="1"/>
          </p:cNvSpPr>
          <p:nvPr/>
        </p:nvSpPr>
        <p:spPr bwMode="auto">
          <a:xfrm flipV="1">
            <a:off x="6513513" y="4221163"/>
            <a:ext cx="31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7" name="Line 14"/>
          <p:cNvSpPr>
            <a:spLocks noChangeShapeType="1"/>
          </p:cNvSpPr>
          <p:nvPr/>
        </p:nvSpPr>
        <p:spPr bwMode="auto">
          <a:xfrm flipH="1">
            <a:off x="5475288" y="5575300"/>
            <a:ext cx="10382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AutoShape 17"/>
          <p:cNvSpPr>
            <a:spLocks noChangeArrowheads="1"/>
          </p:cNvSpPr>
          <p:nvPr/>
        </p:nvSpPr>
        <p:spPr bwMode="auto">
          <a:xfrm rot="-2501194">
            <a:off x="6176963" y="4357688"/>
            <a:ext cx="1795462" cy="2082800"/>
          </a:xfrm>
          <a:prstGeom prst="parallelogram">
            <a:avLst>
              <a:gd name="adj" fmla="val 44167"/>
            </a:avLst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Oval 19"/>
          <p:cNvSpPr>
            <a:spLocks noChangeArrowheads="1"/>
          </p:cNvSpPr>
          <p:nvPr/>
        </p:nvSpPr>
        <p:spPr bwMode="auto">
          <a:xfrm>
            <a:off x="7343775" y="5527675"/>
            <a:ext cx="93663" cy="968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220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734050"/>
            <a:ext cx="2619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1" name="Picture 4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114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2" name="Picture 31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16150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3" name="Text Box 12"/>
          <p:cNvSpPr txBox="1">
            <a:spLocks noChangeArrowheads="1"/>
          </p:cNvSpPr>
          <p:nvPr/>
        </p:nvSpPr>
        <p:spPr bwMode="auto">
          <a:xfrm>
            <a:off x="4741863" y="3033713"/>
            <a:ext cx="3178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ja-JP" altLang="en-US" sz="2000" i="1"/>
              <a:t>“</a:t>
            </a:r>
            <a:r>
              <a:rPr lang="en-US" sz="2000" i="1"/>
              <a:t>find </a:t>
            </a:r>
            <a:r>
              <a:rPr lang="en-US" sz="2000" b="1" i="1">
                <a:solidFill>
                  <a:srgbClr val="0000FF"/>
                </a:solidFill>
              </a:rPr>
              <a:t>sparsest</a:t>
            </a:r>
            <a:r>
              <a:rPr lang="en-US" sz="2000" i="1"/>
              <a:t> vector</a:t>
            </a:r>
            <a:br>
              <a:rPr lang="en-US" sz="2000" i="1"/>
            </a:br>
            <a:r>
              <a:rPr lang="en-US" sz="2000" i="1"/>
              <a:t>in translated nullspace</a:t>
            </a:r>
            <a:r>
              <a:rPr lang="ja-JP" altLang="en-US" sz="2000" i="1"/>
              <a:t>”</a:t>
            </a:r>
            <a:endParaRPr lang="en-US" sz="2000" i="1"/>
          </a:p>
        </p:txBody>
      </p:sp>
      <p:sp>
        <p:nvSpPr>
          <p:cNvPr id="94224" name="Line 39"/>
          <p:cNvSpPr>
            <a:spLocks noChangeShapeType="1"/>
          </p:cNvSpPr>
          <p:nvPr/>
        </p:nvSpPr>
        <p:spPr bwMode="auto">
          <a:xfrm flipH="1" flipV="1">
            <a:off x="7848600" y="2565400"/>
            <a:ext cx="396875" cy="2159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8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Optimization: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Correct!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3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3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But </a:t>
            </a: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NP-Complete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Verdana" charset="0"/>
                <a:ea typeface="ＭＳ Ｐゴシック" charset="0"/>
                <a:cs typeface="ＭＳ Ｐゴシック" charset="0"/>
              </a:rPr>
              <a:t>alg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962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Line 12"/>
          <p:cNvSpPr>
            <a:spLocks noChangeShapeType="1"/>
          </p:cNvSpPr>
          <p:nvPr/>
        </p:nvSpPr>
        <p:spPr bwMode="auto">
          <a:xfrm flipV="1">
            <a:off x="6513513" y="5575300"/>
            <a:ext cx="1733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4" name="Line 13"/>
          <p:cNvSpPr>
            <a:spLocks noChangeShapeType="1"/>
          </p:cNvSpPr>
          <p:nvPr/>
        </p:nvSpPr>
        <p:spPr bwMode="auto">
          <a:xfrm flipV="1">
            <a:off x="6513513" y="4221163"/>
            <a:ext cx="31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5" name="Line 14"/>
          <p:cNvSpPr>
            <a:spLocks noChangeShapeType="1"/>
          </p:cNvSpPr>
          <p:nvPr/>
        </p:nvSpPr>
        <p:spPr bwMode="auto">
          <a:xfrm flipH="1">
            <a:off x="5475288" y="5575300"/>
            <a:ext cx="10382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6" name="AutoShape 17"/>
          <p:cNvSpPr>
            <a:spLocks noChangeArrowheads="1"/>
          </p:cNvSpPr>
          <p:nvPr/>
        </p:nvSpPr>
        <p:spPr bwMode="auto">
          <a:xfrm rot="-2501194">
            <a:off x="6176963" y="4357688"/>
            <a:ext cx="1795462" cy="2082800"/>
          </a:xfrm>
          <a:prstGeom prst="parallelogram">
            <a:avLst>
              <a:gd name="adj" fmla="val 44167"/>
            </a:avLst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Oval 19"/>
          <p:cNvSpPr>
            <a:spLocks noChangeArrowheads="1"/>
          </p:cNvSpPr>
          <p:nvPr/>
        </p:nvSpPr>
        <p:spPr bwMode="auto">
          <a:xfrm>
            <a:off x="7343775" y="5527675"/>
            <a:ext cx="93663" cy="968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6268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5734050"/>
            <a:ext cx="2619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9" name="Picture 4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114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0" name="Picture 14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2216150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1" name="Text Box 12"/>
          <p:cNvSpPr txBox="1">
            <a:spLocks noChangeArrowheads="1"/>
          </p:cNvSpPr>
          <p:nvPr/>
        </p:nvSpPr>
        <p:spPr bwMode="auto">
          <a:xfrm>
            <a:off x="4741863" y="3033713"/>
            <a:ext cx="3178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ja-JP" altLang="en-US" sz="2000" i="1"/>
              <a:t>“</a:t>
            </a:r>
            <a:r>
              <a:rPr lang="en-US" sz="2000" i="1"/>
              <a:t>find </a:t>
            </a:r>
            <a:r>
              <a:rPr lang="en-US" sz="2000" i="1">
                <a:solidFill>
                  <a:srgbClr val="0000FF"/>
                </a:solidFill>
              </a:rPr>
              <a:t>sparsest</a:t>
            </a:r>
            <a:r>
              <a:rPr lang="en-US" sz="2000" i="1"/>
              <a:t> vector</a:t>
            </a:r>
            <a:br>
              <a:rPr lang="en-US" sz="2000" i="1"/>
            </a:br>
            <a:r>
              <a:rPr lang="en-US" sz="2000" i="1"/>
              <a:t>in translated nullspace</a:t>
            </a:r>
            <a:r>
              <a:rPr lang="ja-JP" altLang="en-US" sz="2000" i="1"/>
              <a:t>”</a:t>
            </a:r>
            <a:endParaRPr lang="en-US" sz="2000" i="1"/>
          </a:p>
        </p:txBody>
      </p:sp>
      <p:pic>
        <p:nvPicPr>
          <p:cNvPr id="96272" name="Picture 10" descr="x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681413"/>
            <a:ext cx="287813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3" name="Picture 11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4076700"/>
            <a:ext cx="23971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4" name="Picture 18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5002213"/>
            <a:ext cx="2635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5" name="Picture 10" descr="x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760913"/>
            <a:ext cx="287813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9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Optimization: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Convexify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the      optimization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983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2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4714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2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2205038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2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0" descr="jr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r="35088" b="42105"/>
          <a:stretch>
            <a:fillRect/>
          </a:stretch>
        </p:blipFill>
        <p:spPr bwMode="auto">
          <a:xfrm>
            <a:off x="3024188" y="4546600"/>
            <a:ext cx="8096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1" descr="cand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25314" b="20734"/>
          <a:stretch>
            <a:fillRect/>
          </a:stretch>
        </p:blipFill>
        <p:spPr bwMode="auto">
          <a:xfrm>
            <a:off x="1943100" y="4522788"/>
            <a:ext cx="78898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5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8134" r="46773" b="22855"/>
          <a:stretch>
            <a:fillRect/>
          </a:stretch>
        </p:blipFill>
        <p:spPr bwMode="auto">
          <a:xfrm>
            <a:off x="4079875" y="4522788"/>
            <a:ext cx="88741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545013"/>
            <a:ext cx="8604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7" name="Text Box 28"/>
          <p:cNvSpPr txBox="1">
            <a:spLocks noChangeArrowheads="1"/>
          </p:cNvSpPr>
          <p:nvPr/>
        </p:nvSpPr>
        <p:spPr bwMode="auto">
          <a:xfrm>
            <a:off x="1816100" y="5900738"/>
            <a:ext cx="3044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Candes   Romberg    Tao</a:t>
            </a:r>
          </a:p>
        </p:txBody>
      </p:sp>
      <p:sp>
        <p:nvSpPr>
          <p:cNvPr id="98318" name="Text Box 29"/>
          <p:cNvSpPr txBox="1">
            <a:spLocks noChangeArrowheads="1"/>
          </p:cNvSpPr>
          <p:nvPr/>
        </p:nvSpPr>
        <p:spPr bwMode="auto">
          <a:xfrm>
            <a:off x="6156325" y="5913438"/>
            <a:ext cx="1063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Donoho</a:t>
            </a:r>
          </a:p>
        </p:txBody>
      </p:sp>
      <p:sp>
        <p:nvSpPr>
          <p:cNvPr id="98319" name="Line 30"/>
          <p:cNvSpPr>
            <a:spLocks noChangeShapeType="1"/>
          </p:cNvSpPr>
          <p:nvPr/>
        </p:nvSpPr>
        <p:spPr bwMode="auto">
          <a:xfrm flipH="1" flipV="1">
            <a:off x="7848600" y="2565400"/>
            <a:ext cx="396875" cy="2159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0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40"/>
          <p:cNvGrpSpPr>
            <a:grpSpLocks/>
          </p:cNvGrpSpPr>
          <p:nvPr/>
        </p:nvGrpSpPr>
        <p:grpSpPr bwMode="auto">
          <a:xfrm>
            <a:off x="5689600" y="4833938"/>
            <a:ext cx="1619250" cy="1511300"/>
            <a:chOff x="1633" y="2687"/>
            <a:chExt cx="1164" cy="1202"/>
          </a:xfrm>
        </p:grpSpPr>
        <p:sp>
          <p:nvSpPr>
            <p:cNvPr id="100369" name="AutoShape 5"/>
            <p:cNvSpPr>
              <a:spLocks noChangeArrowheads="1"/>
            </p:cNvSpPr>
            <p:nvPr/>
          </p:nvSpPr>
          <p:spPr bwMode="auto">
            <a:xfrm>
              <a:off x="1633" y="2687"/>
              <a:ext cx="1164" cy="1201"/>
            </a:xfrm>
            <a:prstGeom prst="diamond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70" name="Line 6"/>
            <p:cNvSpPr>
              <a:spLocks noChangeShapeType="1"/>
            </p:cNvSpPr>
            <p:nvPr/>
          </p:nvSpPr>
          <p:spPr bwMode="auto">
            <a:xfrm flipH="1">
              <a:off x="1633" y="2688"/>
              <a:ext cx="583" cy="6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1" name="Line 7"/>
            <p:cNvSpPr>
              <a:spLocks noChangeShapeType="1"/>
            </p:cNvSpPr>
            <p:nvPr/>
          </p:nvSpPr>
          <p:spPr bwMode="auto">
            <a:xfrm>
              <a:off x="1633" y="3289"/>
              <a:ext cx="583" cy="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2" name="Line 8"/>
            <p:cNvSpPr>
              <a:spLocks noChangeShapeType="1"/>
            </p:cNvSpPr>
            <p:nvPr/>
          </p:nvSpPr>
          <p:spPr bwMode="auto">
            <a:xfrm flipH="1">
              <a:off x="2216" y="3288"/>
              <a:ext cx="581" cy="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3" name="Line 9"/>
            <p:cNvSpPr>
              <a:spLocks noChangeShapeType="1"/>
            </p:cNvSpPr>
            <p:nvPr/>
          </p:nvSpPr>
          <p:spPr bwMode="auto">
            <a:xfrm>
              <a:off x="2216" y="2687"/>
              <a:ext cx="581" cy="6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4" name="Line 10"/>
            <p:cNvSpPr>
              <a:spLocks noChangeShapeType="1"/>
            </p:cNvSpPr>
            <p:nvPr/>
          </p:nvSpPr>
          <p:spPr bwMode="auto">
            <a:xfrm flipH="1">
              <a:off x="2022" y="2688"/>
              <a:ext cx="194" cy="8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5" name="Line 11"/>
            <p:cNvSpPr>
              <a:spLocks noChangeShapeType="1"/>
            </p:cNvSpPr>
            <p:nvPr/>
          </p:nvSpPr>
          <p:spPr bwMode="auto">
            <a:xfrm flipH="1" flipV="1">
              <a:off x="1633" y="3289"/>
              <a:ext cx="389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6" name="Line 12"/>
            <p:cNvSpPr>
              <a:spLocks noChangeShapeType="1"/>
            </p:cNvSpPr>
            <p:nvPr/>
          </p:nvSpPr>
          <p:spPr bwMode="auto">
            <a:xfrm flipV="1">
              <a:off x="2022" y="3288"/>
              <a:ext cx="775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77" name="Line 13"/>
            <p:cNvSpPr>
              <a:spLocks noChangeShapeType="1"/>
            </p:cNvSpPr>
            <p:nvPr/>
          </p:nvSpPr>
          <p:spPr bwMode="auto">
            <a:xfrm>
              <a:off x="2022" y="3489"/>
              <a:ext cx="194" cy="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90600"/>
            <a:ext cx="8839200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Recovery:			given</a:t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(ill-posed inverse problem)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		find           (sparse)</a:t>
            </a:r>
          </a:p>
          <a:p>
            <a:endParaRPr lang="en-US" sz="1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Optimization: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Convexify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the      optimization</a:t>
            </a:r>
          </a:p>
          <a:p>
            <a:endParaRPr lang="en-US" sz="2400" b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400" b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Correct!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Polynomial time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Verdana" charset="0"/>
                <a:ea typeface="ＭＳ Ｐゴシック" charset="0"/>
                <a:cs typeface="ＭＳ Ｐゴシック" charset="0"/>
              </a:rPr>
              <a:t>alg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(linear programming)</a:t>
            </a: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-152400"/>
            <a:ext cx="7772400" cy="11430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Recovery</a:t>
            </a:r>
          </a:p>
        </p:txBody>
      </p:sp>
      <p:pic>
        <p:nvPicPr>
          <p:cNvPr id="10035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524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1447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6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0975"/>
            <a:ext cx="4714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7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2205038"/>
            <a:ext cx="2909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1" name="Line 12"/>
          <p:cNvSpPr>
            <a:spLocks noChangeShapeType="1"/>
          </p:cNvSpPr>
          <p:nvPr/>
        </p:nvSpPr>
        <p:spPr bwMode="auto">
          <a:xfrm flipV="1">
            <a:off x="6513513" y="5575300"/>
            <a:ext cx="17335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2" name="Line 13"/>
          <p:cNvSpPr>
            <a:spLocks noChangeShapeType="1"/>
          </p:cNvSpPr>
          <p:nvPr/>
        </p:nvSpPr>
        <p:spPr bwMode="auto">
          <a:xfrm flipV="1">
            <a:off x="6513513" y="4221163"/>
            <a:ext cx="3175" cy="135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3" name="Line 14"/>
          <p:cNvSpPr>
            <a:spLocks noChangeShapeType="1"/>
          </p:cNvSpPr>
          <p:nvPr/>
        </p:nvSpPr>
        <p:spPr bwMode="auto">
          <a:xfrm flipH="1">
            <a:off x="5475288" y="5575300"/>
            <a:ext cx="10382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AutoShape 17"/>
          <p:cNvSpPr>
            <a:spLocks noChangeArrowheads="1"/>
          </p:cNvSpPr>
          <p:nvPr/>
        </p:nvSpPr>
        <p:spPr bwMode="auto">
          <a:xfrm rot="-2501194">
            <a:off x="6176963" y="4357688"/>
            <a:ext cx="1795462" cy="2082800"/>
          </a:xfrm>
          <a:prstGeom prst="parallelogram">
            <a:avLst>
              <a:gd name="adj" fmla="val 44167"/>
            </a:avLst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Oval 19"/>
          <p:cNvSpPr>
            <a:spLocks noChangeArrowheads="1"/>
          </p:cNvSpPr>
          <p:nvPr/>
        </p:nvSpPr>
        <p:spPr bwMode="auto">
          <a:xfrm>
            <a:off x="7280275" y="5527675"/>
            <a:ext cx="93663" cy="968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0366" name="Picture 2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734050"/>
            <a:ext cx="2619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4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1148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8" name="Picture 41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4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Compressive Sensing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4508500"/>
            <a:ext cx="8821738" cy="1331913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</a:t>
            </a: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recovery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via     optimization 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600">
                <a:latin typeface="Verdana" charset="0"/>
                <a:ea typeface="ＭＳ Ｐゴシック" charset="0"/>
                <a:cs typeface="ＭＳ Ｐゴシック" charset="0"/>
              </a:rPr>
              <a:t>[Candes, Romberg, Tao; Donoho]</a:t>
            </a:r>
          </a:p>
        </p:txBody>
      </p:sp>
      <p:pic>
        <p:nvPicPr>
          <p:cNvPr id="1024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995363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944563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944563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808163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755650" y="1895475"/>
            <a:ext cx="188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random </a:t>
            </a:r>
            <a:br>
              <a:rPr lang="en-US" sz="1800"/>
            </a:br>
            <a:r>
              <a:rPr lang="en-US" sz="1800"/>
              <a:t>measurements</a:t>
            </a:r>
          </a:p>
        </p:txBody>
      </p:sp>
      <p:pic>
        <p:nvPicPr>
          <p:cNvPr id="102409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485900"/>
            <a:ext cx="1244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2701925"/>
            <a:ext cx="1397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11" name="Group 11"/>
          <p:cNvGrpSpPr>
            <a:grpSpLocks/>
          </p:cNvGrpSpPr>
          <p:nvPr/>
        </p:nvGrpSpPr>
        <p:grpSpPr bwMode="auto">
          <a:xfrm>
            <a:off x="2843213" y="1409700"/>
            <a:ext cx="152400" cy="1155700"/>
            <a:chOff x="1791" y="2385"/>
            <a:chExt cx="96" cy="728"/>
          </a:xfrm>
        </p:grpSpPr>
        <p:sp>
          <p:nvSpPr>
            <p:cNvPr id="102439" name="Rectangle 12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0" name="Rectangle 13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1" name="Rectangle 14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2" name="Rectangle 15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3" name="Rectangle 16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4" name="Rectangle 17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5" name="Rectangle 18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46" name="Rectangle 19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412" name="Group 20"/>
          <p:cNvGrpSpPr>
            <a:grpSpLocks/>
          </p:cNvGrpSpPr>
          <p:nvPr/>
        </p:nvGrpSpPr>
        <p:grpSpPr bwMode="auto">
          <a:xfrm>
            <a:off x="6408738" y="1350963"/>
            <a:ext cx="155575" cy="2438400"/>
            <a:chOff x="4673" y="2480"/>
            <a:chExt cx="98" cy="1536"/>
          </a:xfrm>
        </p:grpSpPr>
        <p:sp>
          <p:nvSpPr>
            <p:cNvPr id="102420" name="Rectangle 21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1" name="Rectangle 22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2" name="Rectangle 23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3" name="Rectangle 24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24" name="Line 25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5" name="Line 26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6" name="Line 27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7" name="Line 28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8" name="Line 29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9" name="Line 30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0" name="Line 31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1" name="Line 32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2" name="Line 33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3" name="Line 34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4" name="Line 35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5" name="Line 36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6" name="Line 37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7" name="Line 38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8" name="Line 39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13" name="Text Box 40"/>
          <p:cNvSpPr txBox="1">
            <a:spLocks noChangeArrowheads="1"/>
          </p:cNvSpPr>
          <p:nvPr/>
        </p:nvSpPr>
        <p:spPr bwMode="auto">
          <a:xfrm>
            <a:off x="7172325" y="1814513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102414" name="Text Box 41"/>
          <p:cNvSpPr txBox="1">
            <a:spLocks noChangeArrowheads="1"/>
          </p:cNvSpPr>
          <p:nvPr/>
        </p:nvSpPr>
        <p:spPr bwMode="auto">
          <a:xfrm>
            <a:off x="7140575" y="3086100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102415" name="Picture 4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1484313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6" name="Picture 43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7813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7" name="Picture 44" descr="phi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3816350" y="1322388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8" name="Picture 4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38675"/>
            <a:ext cx="2936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9" name="Picture 46" descr="TP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5694363"/>
            <a:ext cx="31623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Compressive Sensing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4400550"/>
            <a:ext cx="8821738" cy="2305050"/>
          </a:xfrm>
        </p:spPr>
        <p:txBody>
          <a:bodyPr>
            <a:normAutofit fontScale="92500"/>
          </a:bodyPr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Signal </a:t>
            </a: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recovery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via iterative greedy algorithm</a:t>
            </a:r>
          </a:p>
          <a:p>
            <a:pPr lvl="1"/>
            <a:endParaRPr lang="en-US" sz="900">
              <a:latin typeface="Verdana" charset="0"/>
              <a:ea typeface="ＭＳ Ｐゴシック" charset="0"/>
            </a:endParaRP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(orthogonal) matching pursuit   </a:t>
            </a:r>
            <a:r>
              <a:rPr lang="en-US" sz="1600">
                <a:latin typeface="Verdana" charset="0"/>
                <a:ea typeface="ＭＳ Ｐゴシック" charset="0"/>
              </a:rPr>
              <a:t>[Gilbert, Tropp]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iterated thresholding </a:t>
            </a:r>
            <a:br>
              <a:rPr lang="en-US">
                <a:latin typeface="Verdana" charset="0"/>
                <a:ea typeface="ＭＳ Ｐゴシック" charset="0"/>
              </a:rPr>
            </a:br>
            <a:r>
              <a:rPr lang="en-US" sz="1600">
                <a:latin typeface="Verdana" charset="0"/>
                <a:ea typeface="ＭＳ Ｐゴシック" charset="0"/>
              </a:rPr>
              <a:t>[Nowak, Figueiredo; Kingsbury, Reeves; Daubechies, Defrise, De Mol; </a:t>
            </a:r>
            <a:br>
              <a:rPr lang="en-US" sz="1600">
                <a:latin typeface="Verdana" charset="0"/>
                <a:ea typeface="ＭＳ Ｐゴシック" charset="0"/>
              </a:rPr>
            </a:br>
            <a:r>
              <a:rPr lang="en-US" sz="1600">
                <a:latin typeface="Verdana" charset="0"/>
                <a:ea typeface="ＭＳ Ｐゴシック" charset="0"/>
              </a:rPr>
              <a:t>Blumensath, Davies; …]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CoSaMP</a:t>
            </a:r>
            <a:r>
              <a:rPr lang="en-US" sz="1600">
                <a:latin typeface="Verdana" charset="0"/>
                <a:ea typeface="ＭＳ Ｐゴシック" charset="0"/>
              </a:rPr>
              <a:t>   [Needell and Tropp]</a:t>
            </a:r>
          </a:p>
        </p:txBody>
      </p:sp>
      <p:pic>
        <p:nvPicPr>
          <p:cNvPr id="1044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995363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944563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944563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808163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755650" y="1895475"/>
            <a:ext cx="188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random </a:t>
            </a:r>
            <a:br>
              <a:rPr lang="en-US" sz="1800"/>
            </a:br>
            <a:r>
              <a:rPr lang="en-US" sz="1800"/>
              <a:t>measurements</a:t>
            </a:r>
          </a:p>
        </p:txBody>
      </p:sp>
      <p:pic>
        <p:nvPicPr>
          <p:cNvPr id="104457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485900"/>
            <a:ext cx="1244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2701925"/>
            <a:ext cx="1397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9" name="Group 11"/>
          <p:cNvGrpSpPr>
            <a:grpSpLocks/>
          </p:cNvGrpSpPr>
          <p:nvPr/>
        </p:nvGrpSpPr>
        <p:grpSpPr bwMode="auto">
          <a:xfrm>
            <a:off x="2843213" y="1409700"/>
            <a:ext cx="152400" cy="1155700"/>
            <a:chOff x="1791" y="2385"/>
            <a:chExt cx="96" cy="728"/>
          </a:xfrm>
        </p:grpSpPr>
        <p:sp>
          <p:nvSpPr>
            <p:cNvPr id="104485" name="Rectangle 12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86" name="Rectangle 13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87" name="Rectangle 14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88" name="Rectangle 15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89" name="Rectangle 16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90" name="Rectangle 17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91" name="Rectangle 18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92" name="Rectangle 19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460" name="Group 20"/>
          <p:cNvGrpSpPr>
            <a:grpSpLocks/>
          </p:cNvGrpSpPr>
          <p:nvPr/>
        </p:nvGrpSpPr>
        <p:grpSpPr bwMode="auto">
          <a:xfrm>
            <a:off x="6408738" y="1350963"/>
            <a:ext cx="155575" cy="2438400"/>
            <a:chOff x="4673" y="2480"/>
            <a:chExt cx="98" cy="1536"/>
          </a:xfrm>
        </p:grpSpPr>
        <p:sp>
          <p:nvSpPr>
            <p:cNvPr id="104466" name="Rectangle 21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7" name="Rectangle 22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8" name="Rectangle 23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9" name="Rectangle 24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0" name="Line 25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1" name="Line 26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2" name="Line 27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3" name="Line 28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4" name="Line 29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5" name="Line 30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6" name="Line 31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7" name="Line 32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8" name="Line 33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9" name="Line 34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0" name="Line 35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1" name="Line 36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2" name="Line 37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3" name="Line 38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84" name="Line 39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461" name="Text Box 40"/>
          <p:cNvSpPr txBox="1">
            <a:spLocks noChangeArrowheads="1"/>
          </p:cNvSpPr>
          <p:nvPr/>
        </p:nvSpPr>
        <p:spPr bwMode="auto">
          <a:xfrm>
            <a:off x="7172325" y="1814513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104462" name="Text Box 41"/>
          <p:cNvSpPr txBox="1">
            <a:spLocks noChangeArrowheads="1"/>
          </p:cNvSpPr>
          <p:nvPr/>
        </p:nvSpPr>
        <p:spPr bwMode="auto">
          <a:xfrm>
            <a:off x="7140575" y="3086100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104463" name="Picture 4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1484313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4" name="Picture 43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7813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5" name="Picture 44" descr="phi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3816350" y="1322388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25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CS Hallmarks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765175"/>
            <a:ext cx="8763000" cy="5903913"/>
          </a:xfrm>
        </p:spPr>
        <p:txBody>
          <a:bodyPr>
            <a:normAutofit/>
          </a:bodyPr>
          <a:lstStyle/>
          <a:p>
            <a:pPr lvl="2">
              <a:lnSpc>
                <a:spcPct val="90000"/>
              </a:lnSpc>
              <a:buFont typeface="Wingdings" charset="0"/>
              <a:buNone/>
            </a:pPr>
            <a:endParaRPr lang="en-US" sz="1200" dirty="0">
              <a:latin typeface="Verdana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Stable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acquisition/recovery process is numerically stable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Asymmetrical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(most processing at decoder)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conventional:	smart encoder, dumb decoder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CS: 		dumb encoder, smart decoder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Democratic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each measurement carries the same amount of information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robust to measurement loss and quantization</a:t>
            </a:r>
          </a:p>
          <a:p>
            <a:pPr lvl="1">
              <a:lnSpc>
                <a:spcPct val="90000"/>
              </a:lnSpc>
            </a:pPr>
            <a:r>
              <a:rPr lang="ja-JP" altLang="en-US" sz="2000" dirty="0">
                <a:latin typeface="Verdana" charset="0"/>
                <a:ea typeface="ＭＳ Ｐゴシック" charset="0"/>
              </a:rPr>
              <a:t>“</a:t>
            </a:r>
            <a:r>
              <a:rPr lang="en-US" sz="2000" dirty="0">
                <a:latin typeface="Verdana" charset="0"/>
                <a:ea typeface="ＭＳ Ｐゴシック" charset="0"/>
              </a:rPr>
              <a:t>digital fountain</a:t>
            </a:r>
            <a:r>
              <a:rPr lang="ja-JP" altLang="en-US" sz="2000" dirty="0">
                <a:latin typeface="Verdana" charset="0"/>
                <a:ea typeface="ＭＳ Ｐゴシック" charset="0"/>
              </a:rPr>
              <a:t>”</a:t>
            </a:r>
            <a:r>
              <a:rPr lang="en-US" sz="2000" dirty="0">
                <a:latin typeface="Verdana" charset="0"/>
                <a:ea typeface="ＭＳ Ｐゴシック" charset="0"/>
              </a:rPr>
              <a:t> property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Random measurements </a:t>
            </a: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encrypted</a:t>
            </a:r>
          </a:p>
          <a:p>
            <a:pPr>
              <a:lnSpc>
                <a:spcPct val="90000"/>
              </a:lnSpc>
            </a:pPr>
            <a:endParaRPr lang="en-US" sz="1200" b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Universal</a:t>
            </a:r>
            <a:r>
              <a:rPr lang="en-US" sz="2400" dirty="0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endParaRPr lang="en-US" sz="2400" i="1" dirty="0">
              <a:solidFill>
                <a:srgbClr val="0000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Verdana" charset="0"/>
                <a:ea typeface="ＭＳ Ｐゴシック" charset="0"/>
              </a:rPr>
              <a:t>same random projections / hardware can be used for</a:t>
            </a:r>
            <a:br>
              <a:rPr lang="en-US" sz="2000" dirty="0">
                <a:latin typeface="Verdana" charset="0"/>
                <a:ea typeface="ＭＳ Ｐゴシック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Verdana" charset="0"/>
                <a:ea typeface="ＭＳ Ｐゴシック" charset="0"/>
              </a:rPr>
              <a:t>any</a:t>
            </a:r>
            <a:r>
              <a:rPr lang="en-US" sz="2000" dirty="0">
                <a:latin typeface="Verdana" charset="0"/>
                <a:ea typeface="ＭＳ Ｐゴシック" charset="0"/>
              </a:rPr>
              <a:t> sparse signal class                               (</a:t>
            </a:r>
            <a:r>
              <a:rPr lang="en-US" sz="2000" i="1" dirty="0">
                <a:solidFill>
                  <a:srgbClr val="0000FF"/>
                </a:solidFill>
                <a:latin typeface="Verdana" charset="0"/>
                <a:ea typeface="ＭＳ Ｐゴシック" charset="0"/>
              </a:rPr>
              <a:t>generic</a:t>
            </a:r>
            <a:r>
              <a:rPr lang="en-US" sz="2000" dirty="0">
                <a:latin typeface="Verdana" charset="0"/>
                <a:ea typeface="ＭＳ Ｐゴシック" charset="0"/>
              </a:rPr>
              <a:t>)</a:t>
            </a:r>
            <a:endParaRPr lang="en-US" sz="2000" b="1" dirty="0">
              <a:solidFill>
                <a:srgbClr val="0000FF"/>
              </a:solidFill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Universality</a:t>
            </a:r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87438"/>
            <a:ext cx="8229600" cy="39624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Random measurements can be used for signals sparse in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any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basis</a:t>
            </a:r>
          </a:p>
        </p:txBody>
      </p:sp>
      <p:pic>
        <p:nvPicPr>
          <p:cNvPr id="1085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01332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9" name="Group 5"/>
          <p:cNvGrpSpPr>
            <a:grpSpLocks/>
          </p:cNvGrpSpPr>
          <p:nvPr/>
        </p:nvGrpSpPr>
        <p:grpSpPr bwMode="auto">
          <a:xfrm>
            <a:off x="7418388" y="3937000"/>
            <a:ext cx="155575" cy="2438400"/>
            <a:chOff x="4673" y="2480"/>
            <a:chExt cx="98" cy="1536"/>
          </a:xfrm>
        </p:grpSpPr>
        <p:sp>
          <p:nvSpPr>
            <p:cNvPr id="108572" name="Rectangle 6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3" name="Rectangle 7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4" name="Rectangle 8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5" name="Rectangle 9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6" name="Line 10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77" name="Line 11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78" name="Line 12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79" name="Line 13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0" name="Line 14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1" name="Line 15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2" name="Line 16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3" name="Line 17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4" name="Line 18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5" name="Line 19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6" name="Line 20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7" name="Line 21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8" name="Line 22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9" name="Line 23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90" name="Line 24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8550" name="Picture 25" descr="psi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6253" r="17360" b="10243"/>
          <a:stretch>
            <a:fillRect/>
          </a:stretch>
        </p:blipFill>
        <p:spPr bwMode="auto">
          <a:xfrm>
            <a:off x="4773613" y="3908425"/>
            <a:ext cx="24812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3505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3570288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53" name="Group 28"/>
          <p:cNvGrpSpPr>
            <a:grpSpLocks/>
          </p:cNvGrpSpPr>
          <p:nvPr/>
        </p:nvGrpSpPr>
        <p:grpSpPr bwMode="auto">
          <a:xfrm>
            <a:off x="3527425" y="4000500"/>
            <a:ext cx="152400" cy="2308225"/>
            <a:chOff x="952" y="2498"/>
            <a:chExt cx="96" cy="1454"/>
          </a:xfrm>
        </p:grpSpPr>
        <p:sp>
          <p:nvSpPr>
            <p:cNvPr id="108556" name="Rectangle 29"/>
            <p:cNvSpPr>
              <a:spLocks noChangeArrowheads="1"/>
            </p:cNvSpPr>
            <p:nvPr/>
          </p:nvSpPr>
          <p:spPr bwMode="auto">
            <a:xfrm flipV="1">
              <a:off x="952" y="2498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7" name="Rectangle 30"/>
            <p:cNvSpPr>
              <a:spLocks noChangeArrowheads="1"/>
            </p:cNvSpPr>
            <p:nvPr/>
          </p:nvSpPr>
          <p:spPr bwMode="auto">
            <a:xfrm flipV="1">
              <a:off x="952" y="2589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8" name="Rectangle 31"/>
            <p:cNvSpPr>
              <a:spLocks noChangeArrowheads="1"/>
            </p:cNvSpPr>
            <p:nvPr/>
          </p:nvSpPr>
          <p:spPr bwMode="auto">
            <a:xfrm flipV="1">
              <a:off x="952" y="268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9" name="Rectangle 32"/>
            <p:cNvSpPr>
              <a:spLocks noChangeArrowheads="1"/>
            </p:cNvSpPr>
            <p:nvPr/>
          </p:nvSpPr>
          <p:spPr bwMode="auto">
            <a:xfrm flipV="1">
              <a:off x="952" y="2771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0" name="Rectangle 33"/>
            <p:cNvSpPr>
              <a:spLocks noChangeArrowheads="1"/>
            </p:cNvSpPr>
            <p:nvPr/>
          </p:nvSpPr>
          <p:spPr bwMode="auto">
            <a:xfrm flipV="1">
              <a:off x="952" y="2862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1" name="Rectangle 34"/>
            <p:cNvSpPr>
              <a:spLocks noChangeArrowheads="1"/>
            </p:cNvSpPr>
            <p:nvPr/>
          </p:nvSpPr>
          <p:spPr bwMode="auto">
            <a:xfrm flipV="1">
              <a:off x="952" y="2953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2" name="Rectangle 35"/>
            <p:cNvSpPr>
              <a:spLocks noChangeArrowheads="1"/>
            </p:cNvSpPr>
            <p:nvPr/>
          </p:nvSpPr>
          <p:spPr bwMode="auto">
            <a:xfrm flipV="1">
              <a:off x="952" y="3044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3" name="Rectangle 36"/>
            <p:cNvSpPr>
              <a:spLocks noChangeArrowheads="1"/>
            </p:cNvSpPr>
            <p:nvPr/>
          </p:nvSpPr>
          <p:spPr bwMode="auto">
            <a:xfrm flipV="1">
              <a:off x="952" y="313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4" name="Rectangle 37"/>
            <p:cNvSpPr>
              <a:spLocks noChangeArrowheads="1"/>
            </p:cNvSpPr>
            <p:nvPr/>
          </p:nvSpPr>
          <p:spPr bwMode="auto">
            <a:xfrm>
              <a:off x="952" y="3680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5" name="Rectangle 38"/>
            <p:cNvSpPr>
              <a:spLocks noChangeArrowheads="1"/>
            </p:cNvSpPr>
            <p:nvPr/>
          </p:nvSpPr>
          <p:spPr bwMode="auto">
            <a:xfrm>
              <a:off x="952" y="3772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6" name="Rectangle 39"/>
            <p:cNvSpPr>
              <a:spLocks noChangeArrowheads="1"/>
            </p:cNvSpPr>
            <p:nvPr/>
          </p:nvSpPr>
          <p:spPr bwMode="auto">
            <a:xfrm>
              <a:off x="952" y="3861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7" name="Rectangle 40"/>
            <p:cNvSpPr>
              <a:spLocks noChangeArrowheads="1"/>
            </p:cNvSpPr>
            <p:nvPr/>
          </p:nvSpPr>
          <p:spPr bwMode="auto">
            <a:xfrm>
              <a:off x="952" y="3590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8" name="Rectangle 41"/>
            <p:cNvSpPr>
              <a:spLocks noChangeArrowheads="1"/>
            </p:cNvSpPr>
            <p:nvPr/>
          </p:nvSpPr>
          <p:spPr bwMode="auto">
            <a:xfrm>
              <a:off x="952" y="3499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9" name="Rectangle 42"/>
            <p:cNvSpPr>
              <a:spLocks noChangeArrowheads="1"/>
            </p:cNvSpPr>
            <p:nvPr/>
          </p:nvSpPr>
          <p:spPr bwMode="auto">
            <a:xfrm>
              <a:off x="952" y="3226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0" name="Rectangle 43"/>
            <p:cNvSpPr>
              <a:spLocks noChangeArrowheads="1"/>
            </p:cNvSpPr>
            <p:nvPr/>
          </p:nvSpPr>
          <p:spPr bwMode="auto">
            <a:xfrm>
              <a:off x="952" y="3317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1" name="Rectangle 44"/>
            <p:cNvSpPr>
              <a:spLocks noChangeArrowheads="1"/>
            </p:cNvSpPr>
            <p:nvPr/>
          </p:nvSpPr>
          <p:spPr bwMode="auto">
            <a:xfrm>
              <a:off x="952" y="3407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8554" name="Picture 4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53695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4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76475"/>
            <a:ext cx="21605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0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01"/>
            <a:ext cx="9144000" cy="702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18" y="6488668"/>
            <a:ext cx="485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Verdana"/>
                <a:cs typeface="Verdana"/>
              </a:rPr>
              <a:t>Credit: Rob Fergus and Antonio </a:t>
            </a:r>
            <a:r>
              <a:rPr lang="en-US" dirty="0" err="1" smtClean="0">
                <a:solidFill>
                  <a:srgbClr val="FF6600"/>
                </a:solidFill>
                <a:latin typeface="Verdana"/>
                <a:cs typeface="Verdana"/>
              </a:rPr>
              <a:t>Torralba</a:t>
            </a:r>
            <a:endParaRPr lang="en-US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0822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hi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4639" r="13036" b="5594"/>
          <a:stretch>
            <a:fillRect/>
          </a:stretch>
        </p:blipFill>
        <p:spPr bwMode="auto">
          <a:xfrm>
            <a:off x="2265363" y="3902075"/>
            <a:ext cx="2441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Universality</a:t>
            </a:r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87438"/>
            <a:ext cx="8229600" cy="39624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Random measurements can be used for signals sparse in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any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basis</a:t>
            </a:r>
          </a:p>
        </p:txBody>
      </p:sp>
      <p:pic>
        <p:nvPicPr>
          <p:cNvPr id="110597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88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3505200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psi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6253" r="17360" b="10243"/>
          <a:stretch>
            <a:fillRect/>
          </a:stretch>
        </p:blipFill>
        <p:spPr bwMode="auto">
          <a:xfrm>
            <a:off x="4773613" y="3908425"/>
            <a:ext cx="24812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3505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3570288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03" name="Group 11"/>
          <p:cNvGrpSpPr>
            <a:grpSpLocks/>
          </p:cNvGrpSpPr>
          <p:nvPr/>
        </p:nvGrpSpPr>
        <p:grpSpPr bwMode="auto">
          <a:xfrm>
            <a:off x="1331913" y="3965575"/>
            <a:ext cx="152400" cy="1155700"/>
            <a:chOff x="1791" y="2385"/>
            <a:chExt cx="96" cy="728"/>
          </a:xfrm>
        </p:grpSpPr>
        <p:sp>
          <p:nvSpPr>
            <p:cNvPr id="110629" name="Rectangle 12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0" name="Rectangle 13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1" name="Rectangle 14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2" name="Rectangle 15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3" name="Rectangle 16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4" name="Rectangle 17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5" name="Rectangle 18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36" name="Rectangle 19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04" name="Line 20"/>
          <p:cNvSpPr>
            <a:spLocks noChangeShapeType="1"/>
          </p:cNvSpPr>
          <p:nvPr/>
        </p:nvSpPr>
        <p:spPr bwMode="auto">
          <a:xfrm>
            <a:off x="4679950" y="6561138"/>
            <a:ext cx="3024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5" name="Line 21"/>
          <p:cNvSpPr>
            <a:spLocks noChangeShapeType="1"/>
          </p:cNvSpPr>
          <p:nvPr/>
        </p:nvSpPr>
        <p:spPr bwMode="auto">
          <a:xfrm flipV="1">
            <a:off x="4679950" y="63452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6" name="Line 22"/>
          <p:cNvSpPr>
            <a:spLocks noChangeShapeType="1"/>
          </p:cNvSpPr>
          <p:nvPr/>
        </p:nvSpPr>
        <p:spPr bwMode="auto">
          <a:xfrm flipV="1">
            <a:off x="7704138" y="63452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607" name="Picture 2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638175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08" name="Group 24"/>
          <p:cNvGrpSpPr>
            <a:grpSpLocks/>
          </p:cNvGrpSpPr>
          <p:nvPr/>
        </p:nvGrpSpPr>
        <p:grpSpPr bwMode="auto">
          <a:xfrm>
            <a:off x="7418388" y="3937000"/>
            <a:ext cx="155575" cy="2438400"/>
            <a:chOff x="4673" y="2480"/>
            <a:chExt cx="98" cy="1536"/>
          </a:xfrm>
        </p:grpSpPr>
        <p:sp>
          <p:nvSpPr>
            <p:cNvPr id="110610" name="Rectangle 25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1" name="Rectangle 26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2" name="Rectangle 27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3" name="Rectangle 28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14" name="Line 29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5" name="Line 30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6" name="Line 31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7" name="Line 32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8" name="Line 33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19" name="Line 34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0" name="Line 35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1" name="Line 36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2" name="Line 37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3" name="Line 38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4" name="Line 39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5" name="Line 40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6" name="Line 41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7" name="Line 42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28" name="Line 43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0609" name="Picture 44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2276475"/>
            <a:ext cx="43894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5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hi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5594" r="13036" b="4639"/>
          <a:stretch>
            <a:fillRect/>
          </a:stretch>
        </p:blipFill>
        <p:spPr bwMode="auto">
          <a:xfrm>
            <a:off x="2265363" y="3902075"/>
            <a:ext cx="2441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Universality</a:t>
            </a:r>
            <a:endParaRPr lang="en-US" i="1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87438"/>
            <a:ext cx="8229600" cy="3962400"/>
          </a:xfrm>
        </p:spPr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Random measurements can be used for signals sparse in </a:t>
            </a:r>
            <a:r>
              <a:rPr lang="en-US" i="1">
                <a:latin typeface="Verdana" charset="0"/>
                <a:ea typeface="ＭＳ Ｐゴシック" charset="0"/>
                <a:cs typeface="ＭＳ Ｐゴシック" charset="0"/>
              </a:rPr>
              <a:t>any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basis</a:t>
            </a:r>
          </a:p>
        </p:txBody>
      </p:sp>
      <p:pic>
        <p:nvPicPr>
          <p:cNvPr id="11264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8800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608388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05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48" name="Group 8"/>
          <p:cNvGrpSpPr>
            <a:grpSpLocks/>
          </p:cNvGrpSpPr>
          <p:nvPr/>
        </p:nvGrpSpPr>
        <p:grpSpPr bwMode="auto">
          <a:xfrm>
            <a:off x="1331913" y="3965575"/>
            <a:ext cx="152400" cy="1155700"/>
            <a:chOff x="1791" y="2385"/>
            <a:chExt cx="96" cy="728"/>
          </a:xfrm>
        </p:grpSpPr>
        <p:sp>
          <p:nvSpPr>
            <p:cNvPr id="112675" name="Rectangle 9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6" name="Rectangle 10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7" name="Rectangle 11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8" name="Rectangle 12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9" name="Rectangle 13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0" name="Rectangle 14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1" name="Rectangle 15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82" name="Rectangle 16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649" name="Group 17"/>
          <p:cNvGrpSpPr>
            <a:grpSpLocks/>
          </p:cNvGrpSpPr>
          <p:nvPr/>
        </p:nvGrpSpPr>
        <p:grpSpPr bwMode="auto">
          <a:xfrm>
            <a:off x="4903788" y="3975100"/>
            <a:ext cx="155575" cy="2438400"/>
            <a:chOff x="4673" y="2480"/>
            <a:chExt cx="98" cy="1536"/>
          </a:xfrm>
        </p:grpSpPr>
        <p:sp>
          <p:nvSpPr>
            <p:cNvPr id="112656" name="Rectangle 18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7" name="Rectangle 19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8" name="Rectangle 20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59" name="Rectangle 21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60" name="Line 22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1" name="Line 23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2" name="Line 24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3" name="Line 25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4" name="Line 26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5" name="Line 27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6" name="Line 28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7" name="Line 29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8" name="Line 30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69" name="Line 31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0" name="Line 32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1" name="Line 33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2" name="Line 34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3" name="Line 35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74" name="Line 36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650" name="Picture 3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3505200"/>
            <a:ext cx="457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3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276475"/>
            <a:ext cx="63087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2" name="Text Box 39"/>
          <p:cNvSpPr txBox="1">
            <a:spLocks noChangeArrowheads="1"/>
          </p:cNvSpPr>
          <p:nvPr/>
        </p:nvSpPr>
        <p:spPr bwMode="auto">
          <a:xfrm>
            <a:off x="5724525" y="4337050"/>
            <a:ext cx="13573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coefficient</a:t>
            </a:r>
          </a:p>
          <a:p>
            <a:pPr algn="ctr"/>
            <a:r>
              <a:rPr lang="en-US" sz="1800"/>
              <a:t>vector</a:t>
            </a:r>
          </a:p>
        </p:txBody>
      </p:sp>
      <p:sp>
        <p:nvSpPr>
          <p:cNvPr id="112653" name="Text Box 40"/>
          <p:cNvSpPr txBox="1">
            <a:spLocks noChangeArrowheads="1"/>
          </p:cNvSpPr>
          <p:nvPr/>
        </p:nvSpPr>
        <p:spPr bwMode="auto">
          <a:xfrm>
            <a:off x="5899150" y="5870575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112654" name="Picture 4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400685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4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565775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8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762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Examples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7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Case Study 1: Periodic signals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" name="Picture 11" descr="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72" y="2270125"/>
            <a:ext cx="3048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Bott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6" y="1748014"/>
            <a:ext cx="2843212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1777" y="4018139"/>
            <a:ext cx="2035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Bottling line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5177" y="4018139"/>
            <a:ext cx="190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Toothbrush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4557"/>
            <a:ext cx="414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Credit: </a:t>
            </a:r>
            <a:r>
              <a:rPr lang="en-US" dirty="0" err="1" smtClean="0">
                <a:solidFill>
                  <a:srgbClr val="000000"/>
                </a:solidFill>
                <a:latin typeface="Verdana"/>
                <a:cs typeface="Verdana"/>
              </a:rPr>
              <a:t>Veeraraghavan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 et al, 2011</a:t>
            </a:r>
            <a:endParaRPr lang="en-US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254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High-speed Camera</a:t>
            </a:r>
          </a:p>
        </p:txBody>
      </p:sp>
      <p:sp>
        <p:nvSpPr>
          <p:cNvPr id="362499" name="Rectangle 203"/>
          <p:cNvSpPr>
            <a:spLocks noChangeArrowheads="1"/>
          </p:cNvSpPr>
          <p:nvPr/>
        </p:nvSpPr>
        <p:spPr bwMode="auto">
          <a:xfrm>
            <a:off x="1133475" y="4879975"/>
            <a:ext cx="6705600" cy="914400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0" name="Line 176"/>
          <p:cNvSpPr>
            <a:spLocks noChangeShapeType="1"/>
          </p:cNvSpPr>
          <p:nvPr/>
        </p:nvSpPr>
        <p:spPr bwMode="auto">
          <a:xfrm>
            <a:off x="752475" y="5808663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1" name="Text Box 177"/>
          <p:cNvSpPr txBox="1">
            <a:spLocks noChangeArrowheads="1"/>
          </p:cNvSpPr>
          <p:nvPr/>
        </p:nvSpPr>
        <p:spPr bwMode="auto">
          <a:xfrm>
            <a:off x="8067675" y="5884863"/>
            <a:ext cx="184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2" name="Line 178"/>
          <p:cNvSpPr>
            <a:spLocks noChangeShapeType="1"/>
          </p:cNvSpPr>
          <p:nvPr/>
        </p:nvSpPr>
        <p:spPr bwMode="auto">
          <a:xfrm>
            <a:off x="4486275" y="573246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3" name="Text Box 179"/>
          <p:cNvSpPr txBox="1">
            <a:spLocks noChangeArrowheads="1"/>
          </p:cNvSpPr>
          <p:nvPr/>
        </p:nvSpPr>
        <p:spPr bwMode="auto">
          <a:xfrm>
            <a:off x="4333875" y="5746750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0</a:t>
            </a:r>
          </a:p>
        </p:txBody>
      </p:sp>
      <p:sp>
        <p:nvSpPr>
          <p:cNvPr id="362504" name="Text Box 180"/>
          <p:cNvSpPr txBox="1">
            <a:spLocks noChangeArrowheads="1"/>
          </p:cNvSpPr>
          <p:nvPr/>
        </p:nvSpPr>
        <p:spPr bwMode="auto">
          <a:xfrm>
            <a:off x="7686675" y="5746750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Max</a:t>
            </a:r>
          </a:p>
        </p:txBody>
      </p:sp>
      <p:sp>
        <p:nvSpPr>
          <p:cNvPr id="362505" name="Text Box 181"/>
          <p:cNvSpPr txBox="1">
            <a:spLocks noChangeArrowheads="1"/>
          </p:cNvSpPr>
          <p:nvPr/>
        </p:nvSpPr>
        <p:spPr bwMode="auto">
          <a:xfrm>
            <a:off x="904875" y="5746750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- 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Max</a:t>
            </a:r>
          </a:p>
        </p:txBody>
      </p:sp>
      <p:sp>
        <p:nvSpPr>
          <p:cNvPr id="362506" name="Text Box 183"/>
          <p:cNvSpPr txBox="1">
            <a:spLocks noChangeArrowheads="1"/>
          </p:cNvSpPr>
          <p:nvPr/>
        </p:nvSpPr>
        <p:spPr bwMode="auto">
          <a:xfrm>
            <a:off x="676275" y="3757613"/>
            <a:ext cx="8139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Periodic signal has regularly spaced, sparse Fourier coefficients. 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Is it necessary to use a high-speed video camera? Why waste bandwidth?</a:t>
            </a:r>
          </a:p>
        </p:txBody>
      </p:sp>
      <p:sp>
        <p:nvSpPr>
          <p:cNvPr id="362507" name="Line 184"/>
          <p:cNvSpPr>
            <a:spLocks noChangeShapeType="1"/>
          </p:cNvSpPr>
          <p:nvPr/>
        </p:nvSpPr>
        <p:spPr bwMode="auto">
          <a:xfrm flipV="1">
            <a:off x="4486275" y="51085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8" name="Line 185"/>
          <p:cNvSpPr>
            <a:spLocks noChangeShapeType="1"/>
          </p:cNvSpPr>
          <p:nvPr/>
        </p:nvSpPr>
        <p:spPr bwMode="auto">
          <a:xfrm flipV="1">
            <a:off x="5095875" y="54133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09" name="Line 186"/>
          <p:cNvSpPr>
            <a:spLocks noChangeShapeType="1"/>
          </p:cNvSpPr>
          <p:nvPr/>
        </p:nvSpPr>
        <p:spPr bwMode="auto">
          <a:xfrm flipV="1">
            <a:off x="5705475" y="51847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0" name="Line 187"/>
          <p:cNvSpPr>
            <a:spLocks noChangeShapeType="1"/>
          </p:cNvSpPr>
          <p:nvPr/>
        </p:nvSpPr>
        <p:spPr bwMode="auto">
          <a:xfrm flipV="1">
            <a:off x="6315075" y="4956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1" name="Line 188"/>
          <p:cNvSpPr>
            <a:spLocks noChangeShapeType="1"/>
          </p:cNvSpPr>
          <p:nvPr/>
        </p:nvSpPr>
        <p:spPr bwMode="auto">
          <a:xfrm flipV="1">
            <a:off x="6924675" y="54895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2" name="Line 189"/>
          <p:cNvSpPr>
            <a:spLocks noChangeShapeType="1"/>
          </p:cNvSpPr>
          <p:nvPr/>
        </p:nvSpPr>
        <p:spPr bwMode="auto">
          <a:xfrm flipV="1">
            <a:off x="7534275" y="51847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3" name="Line 190"/>
          <p:cNvSpPr>
            <a:spLocks noChangeShapeType="1"/>
          </p:cNvSpPr>
          <p:nvPr/>
        </p:nvSpPr>
        <p:spPr bwMode="auto">
          <a:xfrm flipV="1">
            <a:off x="7839075" y="5641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4" name="Line 191"/>
          <p:cNvSpPr>
            <a:spLocks noChangeShapeType="1"/>
          </p:cNvSpPr>
          <p:nvPr/>
        </p:nvSpPr>
        <p:spPr bwMode="auto">
          <a:xfrm flipV="1">
            <a:off x="1133475" y="56419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5" name="Line 192"/>
          <p:cNvSpPr>
            <a:spLocks noChangeShapeType="1"/>
          </p:cNvSpPr>
          <p:nvPr/>
        </p:nvSpPr>
        <p:spPr bwMode="auto">
          <a:xfrm flipV="1">
            <a:off x="3876675" y="54133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6" name="Line 193"/>
          <p:cNvSpPr>
            <a:spLocks noChangeShapeType="1"/>
          </p:cNvSpPr>
          <p:nvPr/>
        </p:nvSpPr>
        <p:spPr bwMode="auto">
          <a:xfrm flipV="1">
            <a:off x="3267075" y="51847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7" name="Line 194"/>
          <p:cNvSpPr>
            <a:spLocks noChangeShapeType="1"/>
          </p:cNvSpPr>
          <p:nvPr/>
        </p:nvSpPr>
        <p:spPr bwMode="auto">
          <a:xfrm flipV="1">
            <a:off x="2657475" y="49561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8" name="Line 195"/>
          <p:cNvSpPr>
            <a:spLocks noChangeShapeType="1"/>
          </p:cNvSpPr>
          <p:nvPr/>
        </p:nvSpPr>
        <p:spPr bwMode="auto">
          <a:xfrm flipV="1">
            <a:off x="2047875" y="54895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19" name="Line 196"/>
          <p:cNvSpPr>
            <a:spLocks noChangeShapeType="1"/>
          </p:cNvSpPr>
          <p:nvPr/>
        </p:nvSpPr>
        <p:spPr bwMode="auto">
          <a:xfrm flipV="1">
            <a:off x="1438275" y="51847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20" name="Text Box 197"/>
          <p:cNvSpPr txBox="1">
            <a:spLocks noChangeArrowheads="1"/>
          </p:cNvSpPr>
          <p:nvPr/>
        </p:nvSpPr>
        <p:spPr bwMode="auto">
          <a:xfrm>
            <a:off x="4867275" y="5794375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21" name="Text Box 198"/>
          <p:cNvSpPr txBox="1">
            <a:spLocks noChangeArrowheads="1"/>
          </p:cNvSpPr>
          <p:nvPr/>
        </p:nvSpPr>
        <p:spPr bwMode="auto">
          <a:xfrm>
            <a:off x="4791075" y="5753100"/>
            <a:ext cx="838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=1/P</a:t>
            </a:r>
            <a:endParaRPr lang="en-US" sz="1600" baseline="-250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22" name="Text Box 199"/>
          <p:cNvSpPr txBox="1">
            <a:spLocks noChangeArrowheads="1"/>
          </p:cNvSpPr>
          <p:nvPr/>
        </p:nvSpPr>
        <p:spPr bwMode="auto">
          <a:xfrm>
            <a:off x="5559425" y="5737225"/>
            <a:ext cx="53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2f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3" name="Text Box 200"/>
          <p:cNvSpPr txBox="1">
            <a:spLocks noChangeArrowheads="1"/>
          </p:cNvSpPr>
          <p:nvPr/>
        </p:nvSpPr>
        <p:spPr bwMode="auto">
          <a:xfrm>
            <a:off x="3648075" y="5732463"/>
            <a:ext cx="53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-f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4" name="Text Box 201"/>
          <p:cNvSpPr txBox="1">
            <a:spLocks noChangeArrowheads="1"/>
          </p:cNvSpPr>
          <p:nvPr/>
        </p:nvSpPr>
        <p:spPr bwMode="auto">
          <a:xfrm>
            <a:off x="2962275" y="5732463"/>
            <a:ext cx="60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-2f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5" name="Text Box 202"/>
          <p:cNvSpPr txBox="1">
            <a:spLocks noChangeArrowheads="1"/>
          </p:cNvSpPr>
          <p:nvPr/>
        </p:nvSpPr>
        <p:spPr bwMode="auto">
          <a:xfrm>
            <a:off x="1819275" y="5732463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-4f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6" name="Text Box 202"/>
          <p:cNvSpPr txBox="1">
            <a:spLocks noChangeArrowheads="1"/>
          </p:cNvSpPr>
          <p:nvPr/>
        </p:nvSpPr>
        <p:spPr bwMode="auto">
          <a:xfrm>
            <a:off x="2428875" y="5732463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-3f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7" name="Text Box 202"/>
          <p:cNvSpPr txBox="1">
            <a:spLocks noChangeArrowheads="1"/>
          </p:cNvSpPr>
          <p:nvPr/>
        </p:nvSpPr>
        <p:spPr bwMode="auto">
          <a:xfrm>
            <a:off x="6667500" y="5732463"/>
            <a:ext cx="76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4f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sp>
        <p:nvSpPr>
          <p:cNvPr id="362528" name="Text Box 202"/>
          <p:cNvSpPr txBox="1">
            <a:spLocks noChangeArrowheads="1"/>
          </p:cNvSpPr>
          <p:nvPr/>
        </p:nvSpPr>
        <p:spPr bwMode="auto">
          <a:xfrm>
            <a:off x="6162675" y="5732463"/>
            <a:ext cx="53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3f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P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rot="5400000" flipH="1" flipV="1">
            <a:off x="7611269" y="5563394"/>
            <a:ext cx="457200" cy="1588"/>
          </a:xfrm>
          <a:prstGeom prst="straightConnector1">
            <a:avLst/>
          </a:prstGeom>
          <a:ln w="57150">
            <a:solidFill>
              <a:schemeClr val="accent1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rot="5400000" flipH="1" flipV="1">
            <a:off x="905669" y="5563394"/>
            <a:ext cx="457200" cy="1588"/>
          </a:xfrm>
          <a:prstGeom prst="straightConnector1">
            <a:avLst/>
          </a:prstGeom>
          <a:ln w="57150">
            <a:solidFill>
              <a:schemeClr val="accent1">
                <a:lumMod val="9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531" name="Text Box 35"/>
          <p:cNvSpPr txBox="1">
            <a:spLocks noChangeArrowheads="1"/>
          </p:cNvSpPr>
          <p:nvPr/>
        </p:nvSpPr>
        <p:spPr bwMode="auto">
          <a:xfrm>
            <a:off x="676275" y="1527175"/>
            <a:ext cx="74676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Nyquist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Sampling of x(t) – When each period of x has high frequency variations,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Nyquist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sampling rate is high.</a:t>
            </a:r>
          </a:p>
        </p:txBody>
      </p:sp>
      <p:sp>
        <p:nvSpPr>
          <p:cNvPr id="362532" name="Line 36"/>
          <p:cNvSpPr>
            <a:spLocks noChangeShapeType="1"/>
          </p:cNvSpPr>
          <p:nvPr/>
        </p:nvSpPr>
        <p:spPr bwMode="auto">
          <a:xfrm>
            <a:off x="784225" y="3378200"/>
            <a:ext cx="1263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533" name="Text Box 37"/>
          <p:cNvSpPr txBox="1">
            <a:spLocks noChangeArrowheads="1"/>
          </p:cNvSpPr>
          <p:nvPr/>
        </p:nvSpPr>
        <p:spPr bwMode="auto">
          <a:xfrm>
            <a:off x="822325" y="3025775"/>
            <a:ext cx="1295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P = 10ms</a:t>
            </a:r>
          </a:p>
        </p:txBody>
      </p:sp>
      <p:grpSp>
        <p:nvGrpSpPr>
          <p:cNvPr id="362534" name="Group 38"/>
          <p:cNvGrpSpPr>
            <a:grpSpLocks/>
          </p:cNvGrpSpPr>
          <p:nvPr/>
        </p:nvGrpSpPr>
        <p:grpSpPr bwMode="auto">
          <a:xfrm>
            <a:off x="784225" y="2513013"/>
            <a:ext cx="1219200" cy="457200"/>
            <a:chOff x="576" y="1344"/>
            <a:chExt cx="768" cy="240"/>
          </a:xfrm>
        </p:grpSpPr>
        <p:sp>
          <p:nvSpPr>
            <p:cNvPr id="362535" name="Line 39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36" name="Line 40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37" name="Line 41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38" name="Line 42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39" name="Line 43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0" name="Line 44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1" name="Line 45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2" name="Line 46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3" name="Line 47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4" name="Line 48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5" name="Line 49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6" name="Line 50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7" name="Line 51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8" name="Line 52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49" name="Line 53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0" name="Line 54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1" name="Line 55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62552" name="Group 56"/>
          <p:cNvGrpSpPr>
            <a:grpSpLocks/>
          </p:cNvGrpSpPr>
          <p:nvPr/>
        </p:nvGrpSpPr>
        <p:grpSpPr bwMode="auto">
          <a:xfrm>
            <a:off x="2003425" y="2513013"/>
            <a:ext cx="1219200" cy="457200"/>
            <a:chOff x="576" y="1344"/>
            <a:chExt cx="768" cy="240"/>
          </a:xfrm>
        </p:grpSpPr>
        <p:sp>
          <p:nvSpPr>
            <p:cNvPr id="362553" name="Line 57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4" name="Line 58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5" name="Line 59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6" name="Line 60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7" name="Line 61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8" name="Line 62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59" name="Line 63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0" name="Line 64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1" name="Line 65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2" name="Line 66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3" name="Line 67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4" name="Line 68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5" name="Line 69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6" name="Line 70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7" name="Line 71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8" name="Line 72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69" name="Line 73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62570" name="Group 74"/>
          <p:cNvGrpSpPr>
            <a:grpSpLocks/>
          </p:cNvGrpSpPr>
          <p:nvPr/>
        </p:nvGrpSpPr>
        <p:grpSpPr bwMode="auto">
          <a:xfrm>
            <a:off x="3222625" y="2513013"/>
            <a:ext cx="1219200" cy="457200"/>
            <a:chOff x="576" y="1344"/>
            <a:chExt cx="768" cy="240"/>
          </a:xfrm>
        </p:grpSpPr>
        <p:sp>
          <p:nvSpPr>
            <p:cNvPr id="362571" name="Line 75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2" name="Line 76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3" name="Line 77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4" name="Line 78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5" name="Line 79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6" name="Line 80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7" name="Line 81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8" name="Line 82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79" name="Line 83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0" name="Line 84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1" name="Line 85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2" name="Line 86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3" name="Line 87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4" name="Line 88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5" name="Line 89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6" name="Line 90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87" name="Line 91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62588" name="Group 92"/>
          <p:cNvGrpSpPr>
            <a:grpSpLocks/>
          </p:cNvGrpSpPr>
          <p:nvPr/>
        </p:nvGrpSpPr>
        <p:grpSpPr bwMode="auto">
          <a:xfrm>
            <a:off x="4441825" y="2513013"/>
            <a:ext cx="1219200" cy="457200"/>
            <a:chOff x="576" y="1344"/>
            <a:chExt cx="768" cy="240"/>
          </a:xfrm>
        </p:grpSpPr>
        <p:sp>
          <p:nvSpPr>
            <p:cNvPr id="362589" name="Line 93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0" name="Line 94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1" name="Line 95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2" name="Line 96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3" name="Line 97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4" name="Line 98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5" name="Line 99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6" name="Line 100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7" name="Line 101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8" name="Line 102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599" name="Line 103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0" name="Line 104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1" name="Line 105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2" name="Line 106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3" name="Line 107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4" name="Line 108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5" name="Line 109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62606" name="Group 110"/>
          <p:cNvGrpSpPr>
            <a:grpSpLocks/>
          </p:cNvGrpSpPr>
          <p:nvPr/>
        </p:nvGrpSpPr>
        <p:grpSpPr bwMode="auto">
          <a:xfrm>
            <a:off x="6880225" y="2513013"/>
            <a:ext cx="1219200" cy="457200"/>
            <a:chOff x="576" y="1344"/>
            <a:chExt cx="768" cy="240"/>
          </a:xfrm>
        </p:grpSpPr>
        <p:sp>
          <p:nvSpPr>
            <p:cNvPr id="362607" name="Line 111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8" name="Line 112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09" name="Line 113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0" name="Line 114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1" name="Line 115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2" name="Line 116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3" name="Line 117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4" name="Line 118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5" name="Line 119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6" name="Line 120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7" name="Line 121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8" name="Line 122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19" name="Line 123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20" name="Line 124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21" name="Line 125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22" name="Line 126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23" name="Line 127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62624" name="Text Box 128"/>
          <p:cNvSpPr txBox="1">
            <a:spLocks noChangeArrowheads="1"/>
          </p:cNvSpPr>
          <p:nvPr/>
        </p:nvSpPr>
        <p:spPr bwMode="auto">
          <a:xfrm>
            <a:off x="2994025" y="3073400"/>
            <a:ext cx="1676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s </a:t>
            </a: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= 1/(2 f</a:t>
            </a:r>
            <a:r>
              <a:rPr lang="en-US" sz="1600" baseline="-25000">
                <a:solidFill>
                  <a:srgbClr val="000000"/>
                </a:solidFill>
                <a:latin typeface="Verdana"/>
                <a:cs typeface="Verdana"/>
              </a:rPr>
              <a:t>Max</a:t>
            </a: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)</a:t>
            </a:r>
          </a:p>
        </p:txBody>
      </p:sp>
      <p:sp>
        <p:nvSpPr>
          <p:cNvPr id="362625" name="Freeform 129"/>
          <p:cNvSpPr>
            <a:spLocks/>
          </p:cNvSpPr>
          <p:nvPr/>
        </p:nvSpPr>
        <p:spPr bwMode="auto">
          <a:xfrm>
            <a:off x="6880225" y="2436813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626" name="Freeform 130"/>
          <p:cNvSpPr>
            <a:spLocks/>
          </p:cNvSpPr>
          <p:nvPr/>
        </p:nvSpPr>
        <p:spPr bwMode="auto">
          <a:xfrm>
            <a:off x="3222625" y="2436813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627" name="Freeform 131"/>
          <p:cNvSpPr>
            <a:spLocks/>
          </p:cNvSpPr>
          <p:nvPr/>
        </p:nvSpPr>
        <p:spPr bwMode="auto">
          <a:xfrm>
            <a:off x="4441825" y="2436813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628" name="Freeform 132"/>
          <p:cNvSpPr>
            <a:spLocks/>
          </p:cNvSpPr>
          <p:nvPr/>
        </p:nvSpPr>
        <p:spPr bwMode="auto">
          <a:xfrm>
            <a:off x="784225" y="2420938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362629" name="Freeform 133"/>
          <p:cNvSpPr>
            <a:spLocks/>
          </p:cNvSpPr>
          <p:nvPr/>
        </p:nvSpPr>
        <p:spPr bwMode="auto">
          <a:xfrm>
            <a:off x="2003425" y="2436813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362630" name="Group 134"/>
          <p:cNvGrpSpPr>
            <a:grpSpLocks/>
          </p:cNvGrpSpPr>
          <p:nvPr/>
        </p:nvGrpSpPr>
        <p:grpSpPr bwMode="auto">
          <a:xfrm>
            <a:off x="5661025" y="2513013"/>
            <a:ext cx="1219200" cy="457200"/>
            <a:chOff x="576" y="1344"/>
            <a:chExt cx="768" cy="240"/>
          </a:xfrm>
        </p:grpSpPr>
        <p:sp>
          <p:nvSpPr>
            <p:cNvPr id="362631" name="Line 135"/>
            <p:cNvSpPr>
              <a:spLocks noChangeShapeType="1"/>
            </p:cNvSpPr>
            <p:nvPr/>
          </p:nvSpPr>
          <p:spPr bwMode="auto">
            <a:xfrm flipV="1">
              <a:off x="57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2" name="Line 136"/>
            <p:cNvSpPr>
              <a:spLocks noChangeShapeType="1"/>
            </p:cNvSpPr>
            <p:nvPr/>
          </p:nvSpPr>
          <p:spPr bwMode="auto">
            <a:xfrm flipV="1">
              <a:off x="62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3" name="Line 137"/>
            <p:cNvSpPr>
              <a:spLocks noChangeShapeType="1"/>
            </p:cNvSpPr>
            <p:nvPr/>
          </p:nvSpPr>
          <p:spPr bwMode="auto">
            <a:xfrm flipV="1">
              <a:off x="67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4" name="Line 138"/>
            <p:cNvSpPr>
              <a:spLocks noChangeShapeType="1"/>
            </p:cNvSpPr>
            <p:nvPr/>
          </p:nvSpPr>
          <p:spPr bwMode="auto">
            <a:xfrm flipV="1">
              <a:off x="72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5" name="Line 139"/>
            <p:cNvSpPr>
              <a:spLocks noChangeShapeType="1"/>
            </p:cNvSpPr>
            <p:nvPr/>
          </p:nvSpPr>
          <p:spPr bwMode="auto">
            <a:xfrm flipV="1">
              <a:off x="76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6" name="Line 140"/>
            <p:cNvSpPr>
              <a:spLocks noChangeShapeType="1"/>
            </p:cNvSpPr>
            <p:nvPr/>
          </p:nvSpPr>
          <p:spPr bwMode="auto">
            <a:xfrm flipV="1">
              <a:off x="81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7" name="Line 141"/>
            <p:cNvSpPr>
              <a:spLocks noChangeShapeType="1"/>
            </p:cNvSpPr>
            <p:nvPr/>
          </p:nvSpPr>
          <p:spPr bwMode="auto">
            <a:xfrm flipV="1">
              <a:off x="86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8" name="Line 142"/>
            <p:cNvSpPr>
              <a:spLocks noChangeShapeType="1"/>
            </p:cNvSpPr>
            <p:nvPr/>
          </p:nvSpPr>
          <p:spPr bwMode="auto">
            <a:xfrm flipV="1">
              <a:off x="91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39" name="Line 143"/>
            <p:cNvSpPr>
              <a:spLocks noChangeShapeType="1"/>
            </p:cNvSpPr>
            <p:nvPr/>
          </p:nvSpPr>
          <p:spPr bwMode="auto">
            <a:xfrm flipV="1">
              <a:off x="96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0" name="Line 144"/>
            <p:cNvSpPr>
              <a:spLocks noChangeShapeType="1"/>
            </p:cNvSpPr>
            <p:nvPr/>
          </p:nvSpPr>
          <p:spPr bwMode="auto">
            <a:xfrm flipV="1">
              <a:off x="100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1" name="Line 145"/>
            <p:cNvSpPr>
              <a:spLocks noChangeShapeType="1"/>
            </p:cNvSpPr>
            <p:nvPr/>
          </p:nvSpPr>
          <p:spPr bwMode="auto">
            <a:xfrm flipV="1">
              <a:off x="105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2" name="Line 146"/>
            <p:cNvSpPr>
              <a:spLocks noChangeShapeType="1"/>
            </p:cNvSpPr>
            <p:nvPr/>
          </p:nvSpPr>
          <p:spPr bwMode="auto">
            <a:xfrm flipV="1">
              <a:off x="110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3" name="Line 147"/>
            <p:cNvSpPr>
              <a:spLocks noChangeShapeType="1"/>
            </p:cNvSpPr>
            <p:nvPr/>
          </p:nvSpPr>
          <p:spPr bwMode="auto">
            <a:xfrm flipV="1">
              <a:off x="1152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4" name="Line 148"/>
            <p:cNvSpPr>
              <a:spLocks noChangeShapeType="1"/>
            </p:cNvSpPr>
            <p:nvPr/>
          </p:nvSpPr>
          <p:spPr bwMode="auto">
            <a:xfrm flipV="1">
              <a:off x="1200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5" name="Line 149"/>
            <p:cNvSpPr>
              <a:spLocks noChangeShapeType="1"/>
            </p:cNvSpPr>
            <p:nvPr/>
          </p:nvSpPr>
          <p:spPr bwMode="auto">
            <a:xfrm flipV="1">
              <a:off x="1248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6" name="Line 150"/>
            <p:cNvSpPr>
              <a:spLocks noChangeShapeType="1"/>
            </p:cNvSpPr>
            <p:nvPr/>
          </p:nvSpPr>
          <p:spPr bwMode="auto">
            <a:xfrm flipV="1">
              <a:off x="1296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62647" name="Line 151"/>
            <p:cNvSpPr>
              <a:spLocks noChangeShapeType="1"/>
            </p:cNvSpPr>
            <p:nvPr/>
          </p:nvSpPr>
          <p:spPr bwMode="auto">
            <a:xfrm flipV="1">
              <a:off x="1344" y="1344"/>
              <a:ext cx="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62648" name="Freeform 152"/>
          <p:cNvSpPr>
            <a:spLocks/>
          </p:cNvSpPr>
          <p:nvPr/>
        </p:nvSpPr>
        <p:spPr bwMode="auto">
          <a:xfrm>
            <a:off x="5661025" y="2436813"/>
            <a:ext cx="1219200" cy="868362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930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Solving for the video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5" name="Rectangle 338"/>
          <p:cNvSpPr>
            <a:spLocks noChangeArrowheads="1"/>
          </p:cNvSpPr>
          <p:nvPr/>
        </p:nvSpPr>
        <p:spPr bwMode="auto">
          <a:xfrm>
            <a:off x="242888" y="16764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E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6" name="Text Box 271"/>
          <p:cNvSpPr txBox="1">
            <a:spLocks noChangeArrowheads="1"/>
          </p:cNvSpPr>
          <p:nvPr/>
        </p:nvSpPr>
        <p:spPr bwMode="auto">
          <a:xfrm>
            <a:off x="1117648" y="5363318"/>
            <a:ext cx="609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Verdana"/>
                <a:cs typeface="Verdana"/>
              </a:rPr>
              <a:t>y</a:t>
            </a:r>
          </a:p>
        </p:txBody>
      </p:sp>
      <p:sp>
        <p:nvSpPr>
          <p:cNvPr id="17" name="Text Box 272"/>
          <p:cNvSpPr txBox="1">
            <a:spLocks noChangeArrowheads="1"/>
          </p:cNvSpPr>
          <p:nvPr/>
        </p:nvSpPr>
        <p:spPr bwMode="auto">
          <a:xfrm>
            <a:off x="928688" y="2941638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 b="1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8" name="Rectangle 299"/>
          <p:cNvSpPr>
            <a:spLocks noChangeArrowheads="1"/>
          </p:cNvSpPr>
          <p:nvPr/>
        </p:nvSpPr>
        <p:spPr bwMode="auto">
          <a:xfrm>
            <a:off x="1233488" y="2270125"/>
            <a:ext cx="304800" cy="2444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9" name="Rectangle 300"/>
          <p:cNvSpPr>
            <a:spLocks noChangeArrowheads="1"/>
          </p:cNvSpPr>
          <p:nvPr/>
        </p:nvSpPr>
        <p:spPr bwMode="auto">
          <a:xfrm>
            <a:off x="1233488" y="2636838"/>
            <a:ext cx="304800" cy="242887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0" name="Rectangle 301"/>
          <p:cNvSpPr>
            <a:spLocks noChangeArrowheads="1"/>
          </p:cNvSpPr>
          <p:nvPr/>
        </p:nvSpPr>
        <p:spPr bwMode="auto">
          <a:xfrm>
            <a:off x="1233488" y="3001963"/>
            <a:ext cx="304800" cy="24447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1" name="Rectangle 302"/>
          <p:cNvSpPr>
            <a:spLocks noChangeArrowheads="1"/>
          </p:cNvSpPr>
          <p:nvPr/>
        </p:nvSpPr>
        <p:spPr bwMode="auto">
          <a:xfrm>
            <a:off x="1233488" y="3368675"/>
            <a:ext cx="304800" cy="24288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2" name="AutoShape 303"/>
          <p:cNvSpPr>
            <a:spLocks/>
          </p:cNvSpPr>
          <p:nvPr/>
        </p:nvSpPr>
        <p:spPr bwMode="auto">
          <a:xfrm>
            <a:off x="1081088" y="2147888"/>
            <a:ext cx="76200" cy="1647825"/>
          </a:xfrm>
          <a:prstGeom prst="leftBracket">
            <a:avLst>
              <a:gd name="adj" fmla="val 18020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3" name="AutoShape 304"/>
          <p:cNvSpPr>
            <a:spLocks/>
          </p:cNvSpPr>
          <p:nvPr/>
        </p:nvSpPr>
        <p:spPr bwMode="auto">
          <a:xfrm>
            <a:off x="1690688" y="2147888"/>
            <a:ext cx="76200" cy="1647825"/>
          </a:xfrm>
          <a:prstGeom prst="rightBracket">
            <a:avLst>
              <a:gd name="adj" fmla="val 18020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4" name="Line 305"/>
          <p:cNvSpPr>
            <a:spLocks noChangeShapeType="1"/>
          </p:cNvSpPr>
          <p:nvPr/>
        </p:nvSpPr>
        <p:spPr bwMode="auto">
          <a:xfrm>
            <a:off x="1995488" y="27590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Line 306"/>
          <p:cNvSpPr>
            <a:spLocks noChangeShapeType="1"/>
          </p:cNvSpPr>
          <p:nvPr/>
        </p:nvSpPr>
        <p:spPr bwMode="auto">
          <a:xfrm>
            <a:off x="1995488" y="28797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6" name="AutoShape 307"/>
          <p:cNvSpPr>
            <a:spLocks/>
          </p:cNvSpPr>
          <p:nvPr/>
        </p:nvSpPr>
        <p:spPr bwMode="auto">
          <a:xfrm>
            <a:off x="2452688" y="2147888"/>
            <a:ext cx="152400" cy="1647825"/>
          </a:xfrm>
          <a:prstGeom prst="leftBracket">
            <a:avLst>
              <a:gd name="adj" fmla="val 9010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7" name="AutoShape 308"/>
          <p:cNvSpPr>
            <a:spLocks/>
          </p:cNvSpPr>
          <p:nvPr/>
        </p:nvSpPr>
        <p:spPr bwMode="auto">
          <a:xfrm>
            <a:off x="6872288" y="2209800"/>
            <a:ext cx="152400" cy="1585913"/>
          </a:xfrm>
          <a:prstGeom prst="rightBracket">
            <a:avLst>
              <a:gd name="adj" fmla="val 867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28" name="Group 309"/>
          <p:cNvGrpSpPr>
            <a:grpSpLocks/>
          </p:cNvGrpSpPr>
          <p:nvPr/>
        </p:nvGrpSpPr>
        <p:grpSpPr bwMode="auto">
          <a:xfrm rot="-5400000">
            <a:off x="2972594" y="1912144"/>
            <a:ext cx="236538" cy="971550"/>
            <a:chOff x="2592" y="780"/>
            <a:chExt cx="186" cy="612"/>
          </a:xfrm>
        </p:grpSpPr>
        <p:sp>
          <p:nvSpPr>
            <p:cNvPr id="29" name="Rectangle 310"/>
            <p:cNvSpPr>
              <a:spLocks noChangeArrowheads="1"/>
            </p:cNvSpPr>
            <p:nvPr/>
          </p:nvSpPr>
          <p:spPr bwMode="auto">
            <a:xfrm rot="5400000">
              <a:off x="2657" y="715"/>
              <a:ext cx="56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0" name="Rectangle 311"/>
            <p:cNvSpPr>
              <a:spLocks noChangeArrowheads="1"/>
            </p:cNvSpPr>
            <p:nvPr/>
          </p:nvSpPr>
          <p:spPr bwMode="auto">
            <a:xfrm rot="5400000">
              <a:off x="2657" y="799"/>
              <a:ext cx="55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1" name="Rectangle 312"/>
            <p:cNvSpPr>
              <a:spLocks noChangeArrowheads="1"/>
            </p:cNvSpPr>
            <p:nvPr/>
          </p:nvSpPr>
          <p:spPr bwMode="auto">
            <a:xfrm rot="5400000">
              <a:off x="2615" y="924"/>
              <a:ext cx="139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2" name="Rectangle 313"/>
            <p:cNvSpPr>
              <a:spLocks noChangeArrowheads="1"/>
            </p:cNvSpPr>
            <p:nvPr/>
          </p:nvSpPr>
          <p:spPr bwMode="auto">
            <a:xfrm rot="5400000">
              <a:off x="2657" y="1077"/>
              <a:ext cx="56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3" name="Rectangle 314"/>
            <p:cNvSpPr>
              <a:spLocks noChangeArrowheads="1"/>
            </p:cNvSpPr>
            <p:nvPr/>
          </p:nvSpPr>
          <p:spPr bwMode="auto">
            <a:xfrm rot="5400000">
              <a:off x="2657" y="1160"/>
              <a:ext cx="56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4" name="Rectangle 315"/>
            <p:cNvSpPr>
              <a:spLocks noChangeArrowheads="1"/>
            </p:cNvSpPr>
            <p:nvPr/>
          </p:nvSpPr>
          <p:spPr bwMode="auto">
            <a:xfrm rot="5400000">
              <a:off x="2657" y="1272"/>
              <a:ext cx="55" cy="186"/>
            </a:xfrm>
            <a:prstGeom prst="rect">
              <a:avLst/>
            </a:prstGeom>
            <a:solidFill>
              <a:schemeClr val="accent1">
                <a:alpha val="59999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5" name="Group 316"/>
          <p:cNvGrpSpPr>
            <a:grpSpLocks/>
          </p:cNvGrpSpPr>
          <p:nvPr/>
        </p:nvGrpSpPr>
        <p:grpSpPr bwMode="auto">
          <a:xfrm rot="-5400000">
            <a:off x="4062413" y="2254250"/>
            <a:ext cx="234950" cy="1016000"/>
            <a:chOff x="2928" y="1464"/>
            <a:chExt cx="186" cy="640"/>
          </a:xfrm>
        </p:grpSpPr>
        <p:sp>
          <p:nvSpPr>
            <p:cNvPr id="36" name="Rectangle 317"/>
            <p:cNvSpPr>
              <a:spLocks noChangeArrowheads="1"/>
            </p:cNvSpPr>
            <p:nvPr/>
          </p:nvSpPr>
          <p:spPr bwMode="auto">
            <a:xfrm rot="5400000">
              <a:off x="2993" y="1399"/>
              <a:ext cx="56" cy="186"/>
            </a:xfrm>
            <a:prstGeom prst="rect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7" name="Rectangle 318"/>
            <p:cNvSpPr>
              <a:spLocks noChangeArrowheads="1"/>
            </p:cNvSpPr>
            <p:nvPr/>
          </p:nvSpPr>
          <p:spPr bwMode="auto">
            <a:xfrm rot="5400000">
              <a:off x="2923" y="1608"/>
              <a:ext cx="195" cy="186"/>
            </a:xfrm>
            <a:prstGeom prst="rect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8" name="Rectangle 319"/>
            <p:cNvSpPr>
              <a:spLocks noChangeArrowheads="1"/>
            </p:cNvSpPr>
            <p:nvPr/>
          </p:nvSpPr>
          <p:spPr bwMode="auto">
            <a:xfrm rot="5400000">
              <a:off x="2993" y="1789"/>
              <a:ext cx="55" cy="186"/>
            </a:xfrm>
            <a:prstGeom prst="rect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39" name="Rectangle 320"/>
            <p:cNvSpPr>
              <a:spLocks noChangeArrowheads="1"/>
            </p:cNvSpPr>
            <p:nvPr/>
          </p:nvSpPr>
          <p:spPr bwMode="auto">
            <a:xfrm rot="5400000">
              <a:off x="2993" y="1984"/>
              <a:ext cx="55" cy="186"/>
            </a:xfrm>
            <a:prstGeom prst="rect">
              <a:avLst/>
            </a:prstGeom>
            <a:solidFill>
              <a:srgbClr val="0080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40" name="Group 321"/>
          <p:cNvGrpSpPr>
            <a:grpSpLocks/>
          </p:cNvGrpSpPr>
          <p:nvPr/>
        </p:nvGrpSpPr>
        <p:grpSpPr bwMode="auto">
          <a:xfrm rot="-5400000">
            <a:off x="5147469" y="2658269"/>
            <a:ext cx="236538" cy="927100"/>
            <a:chOff x="2784" y="2188"/>
            <a:chExt cx="186" cy="584"/>
          </a:xfrm>
        </p:grpSpPr>
        <p:sp>
          <p:nvSpPr>
            <p:cNvPr id="41" name="Rectangle 322"/>
            <p:cNvSpPr>
              <a:spLocks noChangeArrowheads="1"/>
            </p:cNvSpPr>
            <p:nvPr/>
          </p:nvSpPr>
          <p:spPr bwMode="auto">
            <a:xfrm rot="5400000">
              <a:off x="2849" y="2123"/>
              <a:ext cx="56" cy="186"/>
            </a:xfrm>
            <a:prstGeom prst="rect">
              <a:avLst/>
            </a:prstGeom>
            <a:solidFill>
              <a:srgbClr val="FF99CC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2" name="Rectangle 323"/>
            <p:cNvSpPr>
              <a:spLocks noChangeArrowheads="1"/>
            </p:cNvSpPr>
            <p:nvPr/>
          </p:nvSpPr>
          <p:spPr bwMode="auto">
            <a:xfrm rot="5400000">
              <a:off x="2807" y="2276"/>
              <a:ext cx="139" cy="186"/>
            </a:xfrm>
            <a:prstGeom prst="rect">
              <a:avLst/>
            </a:prstGeom>
            <a:solidFill>
              <a:srgbClr val="FF99CC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3" name="Rectangle 324"/>
            <p:cNvSpPr>
              <a:spLocks noChangeArrowheads="1"/>
            </p:cNvSpPr>
            <p:nvPr/>
          </p:nvSpPr>
          <p:spPr bwMode="auto">
            <a:xfrm rot="5400000">
              <a:off x="2863" y="2471"/>
              <a:ext cx="28" cy="186"/>
            </a:xfrm>
            <a:prstGeom prst="rect">
              <a:avLst/>
            </a:prstGeom>
            <a:solidFill>
              <a:srgbClr val="FF99CC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4" name="Rectangle 325"/>
            <p:cNvSpPr>
              <a:spLocks noChangeArrowheads="1"/>
            </p:cNvSpPr>
            <p:nvPr/>
          </p:nvSpPr>
          <p:spPr bwMode="auto">
            <a:xfrm rot="5400000">
              <a:off x="2807" y="2610"/>
              <a:ext cx="139" cy="186"/>
            </a:xfrm>
            <a:prstGeom prst="rect">
              <a:avLst/>
            </a:prstGeom>
            <a:solidFill>
              <a:srgbClr val="FF99CC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45" name="Group 326"/>
          <p:cNvGrpSpPr>
            <a:grpSpLocks/>
          </p:cNvGrpSpPr>
          <p:nvPr/>
        </p:nvGrpSpPr>
        <p:grpSpPr bwMode="auto">
          <a:xfrm rot="-5400000">
            <a:off x="6267450" y="3001963"/>
            <a:ext cx="238125" cy="971550"/>
            <a:chOff x="2928" y="2856"/>
            <a:chExt cx="186" cy="612"/>
          </a:xfrm>
        </p:grpSpPr>
        <p:sp>
          <p:nvSpPr>
            <p:cNvPr id="46" name="Rectangle 327"/>
            <p:cNvSpPr>
              <a:spLocks noChangeArrowheads="1"/>
            </p:cNvSpPr>
            <p:nvPr/>
          </p:nvSpPr>
          <p:spPr bwMode="auto">
            <a:xfrm rot="5400000">
              <a:off x="2951" y="2833"/>
              <a:ext cx="139" cy="186"/>
            </a:xfrm>
            <a:prstGeom prst="rect">
              <a:avLst/>
            </a:prstGeom>
            <a:solidFill>
              <a:srgbClr val="FF66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7" name="Rectangle 328"/>
            <p:cNvSpPr>
              <a:spLocks noChangeArrowheads="1"/>
            </p:cNvSpPr>
            <p:nvPr/>
          </p:nvSpPr>
          <p:spPr bwMode="auto">
            <a:xfrm rot="5400000">
              <a:off x="2910" y="3097"/>
              <a:ext cx="222" cy="186"/>
            </a:xfrm>
            <a:prstGeom prst="rect">
              <a:avLst/>
            </a:prstGeom>
            <a:solidFill>
              <a:srgbClr val="FF66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8" name="Rectangle 329"/>
            <p:cNvSpPr>
              <a:spLocks noChangeArrowheads="1"/>
            </p:cNvSpPr>
            <p:nvPr/>
          </p:nvSpPr>
          <p:spPr bwMode="auto">
            <a:xfrm rot="5400000">
              <a:off x="2993" y="3264"/>
              <a:ext cx="56" cy="186"/>
            </a:xfrm>
            <a:prstGeom prst="rect">
              <a:avLst/>
            </a:prstGeom>
            <a:solidFill>
              <a:srgbClr val="FF66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49" name="Rectangle 330"/>
            <p:cNvSpPr>
              <a:spLocks noChangeArrowheads="1"/>
            </p:cNvSpPr>
            <p:nvPr/>
          </p:nvSpPr>
          <p:spPr bwMode="auto">
            <a:xfrm rot="5400000">
              <a:off x="2993" y="3348"/>
              <a:ext cx="55" cy="186"/>
            </a:xfrm>
            <a:prstGeom prst="rect">
              <a:avLst/>
            </a:prstGeom>
            <a:solidFill>
              <a:srgbClr val="FF6600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50" name="Text Box 331"/>
          <p:cNvSpPr txBox="1">
            <a:spLocks noChangeArrowheads="1"/>
          </p:cNvSpPr>
          <p:nvPr/>
        </p:nvSpPr>
        <p:spPr bwMode="auto">
          <a:xfrm>
            <a:off x="468618" y="1245428"/>
            <a:ext cx="18623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Camera observations at a pixel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2" name="Text Box 271"/>
          <p:cNvSpPr txBox="1">
            <a:spLocks noChangeArrowheads="1"/>
          </p:cNvSpPr>
          <p:nvPr/>
        </p:nvSpPr>
        <p:spPr bwMode="auto">
          <a:xfrm>
            <a:off x="4235096" y="5343149"/>
            <a:ext cx="762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endParaRPr lang="en-US" sz="32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3" name="Text Box 271"/>
          <p:cNvSpPr txBox="1">
            <a:spLocks noChangeArrowheads="1"/>
          </p:cNvSpPr>
          <p:nvPr/>
        </p:nvSpPr>
        <p:spPr bwMode="auto">
          <a:xfrm>
            <a:off x="7078519" y="5343149"/>
            <a:ext cx="76993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/>
                <a:cs typeface="Verdana"/>
              </a:rPr>
              <a:t>x</a:t>
            </a:r>
          </a:p>
        </p:txBody>
      </p:sp>
      <p:sp>
        <p:nvSpPr>
          <p:cNvPr id="54" name="Text Box 271"/>
          <p:cNvSpPr txBox="1">
            <a:spLocks noChangeArrowheads="1"/>
          </p:cNvSpPr>
          <p:nvPr/>
        </p:nvSpPr>
        <p:spPr bwMode="auto">
          <a:xfrm>
            <a:off x="1843088" y="5334000"/>
            <a:ext cx="609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/>
                <a:cs typeface="Verdana"/>
              </a:rPr>
              <a:t>=</a:t>
            </a:r>
          </a:p>
        </p:txBody>
      </p:sp>
      <p:sp>
        <p:nvSpPr>
          <p:cNvPr id="55" name="Text Box 334"/>
          <p:cNvSpPr txBox="1">
            <a:spLocks noChangeArrowheads="1"/>
          </p:cNvSpPr>
          <p:nvPr/>
        </p:nvSpPr>
        <p:spPr bwMode="auto">
          <a:xfrm>
            <a:off x="4814888" y="2484438"/>
            <a:ext cx="885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Coded </a:t>
            </a:r>
            <a:r>
              <a:rPr lang="en-US" sz="1200" dirty="0" err="1">
                <a:solidFill>
                  <a:srgbClr val="000000"/>
                </a:solidFill>
                <a:latin typeface="Verdana"/>
                <a:cs typeface="Verdana"/>
              </a:rPr>
              <a:t>Strobing</a:t>
            </a:r>
            <a:endParaRPr lang="en-US" sz="1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657600" y="3502025"/>
            <a:ext cx="106680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331"/>
          <p:cNvSpPr txBox="1">
            <a:spLocks noChangeArrowheads="1"/>
          </p:cNvSpPr>
          <p:nvPr/>
        </p:nvSpPr>
        <p:spPr bwMode="auto">
          <a:xfrm>
            <a:off x="152400" y="2286000"/>
            <a:ext cx="1001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Verdana"/>
                <a:cs typeface="Verdana"/>
              </a:rPr>
              <a:t>Frame 1</a:t>
            </a:r>
          </a:p>
        </p:txBody>
      </p:sp>
      <p:sp>
        <p:nvSpPr>
          <p:cNvPr id="58" name="Text Box 331"/>
          <p:cNvSpPr txBox="1">
            <a:spLocks noChangeArrowheads="1"/>
          </p:cNvSpPr>
          <p:nvPr/>
        </p:nvSpPr>
        <p:spPr bwMode="auto">
          <a:xfrm>
            <a:off x="152400" y="3429000"/>
            <a:ext cx="1001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Verdana"/>
                <a:cs typeface="Verdana"/>
              </a:rPr>
              <a:t>Frame M</a:t>
            </a:r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357982" y="2950369"/>
            <a:ext cx="609600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334"/>
          <p:cNvSpPr txBox="1">
            <a:spLocks noChangeArrowheads="1"/>
          </p:cNvSpPr>
          <p:nvPr/>
        </p:nvSpPr>
        <p:spPr bwMode="auto">
          <a:xfrm>
            <a:off x="3200400" y="3578225"/>
            <a:ext cx="2057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Frame Integration Period T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1" name="Text Box 331"/>
          <p:cNvSpPr txBox="1">
            <a:spLocks noChangeArrowheads="1"/>
          </p:cNvSpPr>
          <p:nvPr/>
        </p:nvSpPr>
        <p:spPr bwMode="auto">
          <a:xfrm>
            <a:off x="6469063" y="1546354"/>
            <a:ext cx="205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N unknowns</a:t>
            </a:r>
          </a:p>
        </p:txBody>
      </p:sp>
      <p:sp>
        <p:nvSpPr>
          <p:cNvPr id="62" name="Text Box 50"/>
          <p:cNvSpPr txBox="1">
            <a:spLocks noChangeArrowheads="1"/>
          </p:cNvSpPr>
          <p:nvPr/>
        </p:nvSpPr>
        <p:spPr bwMode="auto">
          <a:xfrm>
            <a:off x="7772400" y="3349625"/>
            <a:ext cx="457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t</a:t>
            </a:r>
          </a:p>
        </p:txBody>
      </p:sp>
      <p:sp>
        <p:nvSpPr>
          <p:cNvPr id="63" name="Line 349"/>
          <p:cNvSpPr>
            <a:spLocks noChangeShapeType="1"/>
          </p:cNvSpPr>
          <p:nvPr/>
        </p:nvSpPr>
        <p:spPr bwMode="auto">
          <a:xfrm rot="5400000">
            <a:off x="6003925" y="3563938"/>
            <a:ext cx="283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4" name="Freeform 368"/>
          <p:cNvSpPr>
            <a:spLocks/>
          </p:cNvSpPr>
          <p:nvPr/>
        </p:nvSpPr>
        <p:spPr bwMode="auto">
          <a:xfrm rot="5400000">
            <a:off x="7291388" y="2044700"/>
            <a:ext cx="454025" cy="657225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5" name="Freeform 369"/>
          <p:cNvSpPr>
            <a:spLocks/>
          </p:cNvSpPr>
          <p:nvPr/>
        </p:nvSpPr>
        <p:spPr bwMode="auto">
          <a:xfrm rot="16200000" flipH="1">
            <a:off x="7112794" y="2499519"/>
            <a:ext cx="454025" cy="655637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6" name="Freeform 370"/>
          <p:cNvSpPr>
            <a:spLocks/>
          </p:cNvSpPr>
          <p:nvPr/>
        </p:nvSpPr>
        <p:spPr bwMode="auto">
          <a:xfrm rot="5400000">
            <a:off x="7280275" y="2952750"/>
            <a:ext cx="452438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7" name="Freeform 371"/>
          <p:cNvSpPr>
            <a:spLocks/>
          </p:cNvSpPr>
          <p:nvPr/>
        </p:nvSpPr>
        <p:spPr bwMode="auto">
          <a:xfrm rot="5400000">
            <a:off x="7279481" y="3405982"/>
            <a:ext cx="454025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8" name="Freeform 372"/>
          <p:cNvSpPr>
            <a:spLocks/>
          </p:cNvSpPr>
          <p:nvPr/>
        </p:nvSpPr>
        <p:spPr bwMode="auto">
          <a:xfrm rot="16200000" flipH="1">
            <a:off x="7113588" y="3860800"/>
            <a:ext cx="452438" cy="655637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69" name="Freeform 373"/>
          <p:cNvSpPr>
            <a:spLocks/>
          </p:cNvSpPr>
          <p:nvPr/>
        </p:nvSpPr>
        <p:spPr bwMode="auto">
          <a:xfrm rot="5400000">
            <a:off x="7279481" y="4314032"/>
            <a:ext cx="454025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0875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Solving for the video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0" name="Line 349"/>
          <p:cNvSpPr>
            <a:spLocks noChangeShapeType="1"/>
          </p:cNvSpPr>
          <p:nvPr/>
        </p:nvSpPr>
        <p:spPr bwMode="auto">
          <a:xfrm rot="5400000">
            <a:off x="-288925" y="3268663"/>
            <a:ext cx="2835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1" name="Freeform 368"/>
          <p:cNvSpPr>
            <a:spLocks/>
          </p:cNvSpPr>
          <p:nvPr/>
        </p:nvSpPr>
        <p:spPr bwMode="auto">
          <a:xfrm rot="5400000">
            <a:off x="998538" y="1749425"/>
            <a:ext cx="454025" cy="657225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2" name="Freeform 369"/>
          <p:cNvSpPr>
            <a:spLocks/>
          </p:cNvSpPr>
          <p:nvPr/>
        </p:nvSpPr>
        <p:spPr bwMode="auto">
          <a:xfrm rot="16200000" flipH="1">
            <a:off x="819944" y="2204244"/>
            <a:ext cx="454025" cy="655637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3" name="Freeform 370"/>
          <p:cNvSpPr>
            <a:spLocks/>
          </p:cNvSpPr>
          <p:nvPr/>
        </p:nvSpPr>
        <p:spPr bwMode="auto">
          <a:xfrm rot="5400000">
            <a:off x="987425" y="2657475"/>
            <a:ext cx="452438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4" name="Freeform 371"/>
          <p:cNvSpPr>
            <a:spLocks/>
          </p:cNvSpPr>
          <p:nvPr/>
        </p:nvSpPr>
        <p:spPr bwMode="auto">
          <a:xfrm rot="5400000">
            <a:off x="986631" y="3110707"/>
            <a:ext cx="454025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5" name="Freeform 372"/>
          <p:cNvSpPr>
            <a:spLocks/>
          </p:cNvSpPr>
          <p:nvPr/>
        </p:nvSpPr>
        <p:spPr bwMode="auto">
          <a:xfrm rot="16200000" flipH="1">
            <a:off x="820738" y="3565525"/>
            <a:ext cx="452438" cy="655637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6" name="Freeform 373"/>
          <p:cNvSpPr>
            <a:spLocks/>
          </p:cNvSpPr>
          <p:nvPr/>
        </p:nvSpPr>
        <p:spPr bwMode="auto">
          <a:xfrm rot="5400000">
            <a:off x="986631" y="4018757"/>
            <a:ext cx="454025" cy="655638"/>
          </a:xfrm>
          <a:custGeom>
            <a:avLst/>
            <a:gdLst>
              <a:gd name="T0" fmla="*/ 0 w 768"/>
              <a:gd name="T1" fmla="*/ 296 h 456"/>
              <a:gd name="T2" fmla="*/ 48 w 768"/>
              <a:gd name="T3" fmla="*/ 200 h 456"/>
              <a:gd name="T4" fmla="*/ 96 w 768"/>
              <a:gd name="T5" fmla="*/ 152 h 456"/>
              <a:gd name="T6" fmla="*/ 192 w 768"/>
              <a:gd name="T7" fmla="*/ 56 h 456"/>
              <a:gd name="T8" fmla="*/ 336 w 768"/>
              <a:gd name="T9" fmla="*/ 152 h 456"/>
              <a:gd name="T10" fmla="*/ 432 w 768"/>
              <a:gd name="T11" fmla="*/ 152 h 456"/>
              <a:gd name="T12" fmla="*/ 480 w 768"/>
              <a:gd name="T13" fmla="*/ 8 h 456"/>
              <a:gd name="T14" fmla="*/ 528 w 768"/>
              <a:gd name="T15" fmla="*/ 104 h 456"/>
              <a:gd name="T16" fmla="*/ 576 w 768"/>
              <a:gd name="T17" fmla="*/ 248 h 456"/>
              <a:gd name="T18" fmla="*/ 624 w 768"/>
              <a:gd name="T19" fmla="*/ 392 h 456"/>
              <a:gd name="T20" fmla="*/ 672 w 768"/>
              <a:gd name="T21" fmla="*/ 440 h 456"/>
              <a:gd name="T22" fmla="*/ 768 w 768"/>
              <a:gd name="T23" fmla="*/ 296 h 45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8"/>
              <a:gd name="T37" fmla="*/ 0 h 456"/>
              <a:gd name="T38" fmla="*/ 768 w 768"/>
              <a:gd name="T39" fmla="*/ 456 h 45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8" h="456">
                <a:moveTo>
                  <a:pt x="0" y="296"/>
                </a:moveTo>
                <a:cubicBezTo>
                  <a:pt x="16" y="260"/>
                  <a:pt x="32" y="224"/>
                  <a:pt x="48" y="200"/>
                </a:cubicBezTo>
                <a:cubicBezTo>
                  <a:pt x="64" y="176"/>
                  <a:pt x="72" y="176"/>
                  <a:pt x="96" y="152"/>
                </a:cubicBezTo>
                <a:cubicBezTo>
                  <a:pt x="120" y="128"/>
                  <a:pt x="152" y="56"/>
                  <a:pt x="192" y="56"/>
                </a:cubicBezTo>
                <a:cubicBezTo>
                  <a:pt x="232" y="56"/>
                  <a:pt x="296" y="136"/>
                  <a:pt x="336" y="152"/>
                </a:cubicBezTo>
                <a:cubicBezTo>
                  <a:pt x="376" y="168"/>
                  <a:pt x="408" y="176"/>
                  <a:pt x="432" y="152"/>
                </a:cubicBezTo>
                <a:cubicBezTo>
                  <a:pt x="456" y="128"/>
                  <a:pt x="464" y="16"/>
                  <a:pt x="480" y="8"/>
                </a:cubicBezTo>
                <a:cubicBezTo>
                  <a:pt x="496" y="0"/>
                  <a:pt x="512" y="64"/>
                  <a:pt x="528" y="104"/>
                </a:cubicBezTo>
                <a:cubicBezTo>
                  <a:pt x="544" y="144"/>
                  <a:pt x="560" y="200"/>
                  <a:pt x="576" y="248"/>
                </a:cubicBezTo>
                <a:cubicBezTo>
                  <a:pt x="592" y="296"/>
                  <a:pt x="608" y="360"/>
                  <a:pt x="624" y="392"/>
                </a:cubicBezTo>
                <a:cubicBezTo>
                  <a:pt x="640" y="424"/>
                  <a:pt x="648" y="456"/>
                  <a:pt x="672" y="440"/>
                </a:cubicBezTo>
                <a:cubicBezTo>
                  <a:pt x="696" y="424"/>
                  <a:pt x="732" y="360"/>
                  <a:pt x="768" y="29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7" name="Line 374"/>
          <p:cNvSpPr>
            <a:spLocks noChangeShapeType="1"/>
          </p:cNvSpPr>
          <p:nvPr/>
        </p:nvSpPr>
        <p:spPr bwMode="auto">
          <a:xfrm>
            <a:off x="2000250" y="3073400"/>
            <a:ext cx="222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8" name="Line 375"/>
          <p:cNvSpPr>
            <a:spLocks noChangeShapeType="1"/>
          </p:cNvSpPr>
          <p:nvPr/>
        </p:nvSpPr>
        <p:spPr bwMode="auto">
          <a:xfrm>
            <a:off x="2000250" y="3171825"/>
            <a:ext cx="222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9" name="AutoShape 376"/>
          <p:cNvSpPr>
            <a:spLocks/>
          </p:cNvSpPr>
          <p:nvPr/>
        </p:nvSpPr>
        <p:spPr bwMode="auto">
          <a:xfrm>
            <a:off x="2446338" y="1803400"/>
            <a:ext cx="147637" cy="2833688"/>
          </a:xfrm>
          <a:prstGeom prst="leftBracket">
            <a:avLst>
              <a:gd name="adj" fmla="val 15994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0" name="AutoShape 377"/>
          <p:cNvSpPr>
            <a:spLocks/>
          </p:cNvSpPr>
          <p:nvPr/>
        </p:nvSpPr>
        <p:spPr bwMode="auto">
          <a:xfrm>
            <a:off x="6381750" y="1704975"/>
            <a:ext cx="223838" cy="2884488"/>
          </a:xfrm>
          <a:prstGeom prst="rightBracket">
            <a:avLst>
              <a:gd name="adj" fmla="val 10738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81" name="Picture 3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r="5411"/>
          <a:stretch>
            <a:fillRect/>
          </a:stretch>
        </p:blipFill>
        <p:spPr bwMode="auto">
          <a:xfrm rot="5400000">
            <a:off x="1327944" y="3021807"/>
            <a:ext cx="29813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3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20428"/>
          <a:stretch>
            <a:fillRect/>
          </a:stretch>
        </p:blipFill>
        <p:spPr bwMode="auto">
          <a:xfrm rot="5400000">
            <a:off x="1934369" y="2936082"/>
            <a:ext cx="2882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380"/>
          <p:cNvSpPr>
            <a:spLocks noChangeArrowheads="1"/>
          </p:cNvSpPr>
          <p:nvPr/>
        </p:nvSpPr>
        <p:spPr bwMode="auto">
          <a:xfrm>
            <a:off x="3930650" y="3073400"/>
            <a:ext cx="149225" cy="984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4" name="Oval 381"/>
          <p:cNvSpPr>
            <a:spLocks noChangeArrowheads="1"/>
          </p:cNvSpPr>
          <p:nvPr/>
        </p:nvSpPr>
        <p:spPr bwMode="auto">
          <a:xfrm>
            <a:off x="4376738" y="3073400"/>
            <a:ext cx="149225" cy="984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5" name="Oval 382"/>
          <p:cNvSpPr>
            <a:spLocks noChangeArrowheads="1"/>
          </p:cNvSpPr>
          <p:nvPr/>
        </p:nvSpPr>
        <p:spPr bwMode="auto">
          <a:xfrm>
            <a:off x="4822825" y="3073400"/>
            <a:ext cx="147638" cy="984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6" name="Oval 383"/>
          <p:cNvSpPr>
            <a:spLocks noChangeArrowheads="1"/>
          </p:cNvSpPr>
          <p:nvPr/>
        </p:nvSpPr>
        <p:spPr bwMode="auto">
          <a:xfrm>
            <a:off x="5341938" y="3073400"/>
            <a:ext cx="149225" cy="984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7" name="Oval 384"/>
          <p:cNvSpPr>
            <a:spLocks noChangeArrowheads="1"/>
          </p:cNvSpPr>
          <p:nvPr/>
        </p:nvSpPr>
        <p:spPr bwMode="auto">
          <a:xfrm>
            <a:off x="5788025" y="3073400"/>
            <a:ext cx="147638" cy="984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8" name="Rectangle 385"/>
          <p:cNvSpPr>
            <a:spLocks noChangeArrowheads="1"/>
          </p:cNvSpPr>
          <p:nvPr/>
        </p:nvSpPr>
        <p:spPr bwMode="auto">
          <a:xfrm>
            <a:off x="7050088" y="1851025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9" name="Rectangle 386"/>
          <p:cNvSpPr>
            <a:spLocks noChangeArrowheads="1"/>
          </p:cNvSpPr>
          <p:nvPr/>
        </p:nvSpPr>
        <p:spPr bwMode="auto">
          <a:xfrm>
            <a:off x="7050088" y="2290763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0" name="Rectangle 387"/>
          <p:cNvSpPr>
            <a:spLocks noChangeArrowheads="1"/>
          </p:cNvSpPr>
          <p:nvPr/>
        </p:nvSpPr>
        <p:spPr bwMode="auto">
          <a:xfrm>
            <a:off x="7050088" y="3024188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1" name="Rectangle 388"/>
          <p:cNvSpPr>
            <a:spLocks noChangeArrowheads="1"/>
          </p:cNvSpPr>
          <p:nvPr/>
        </p:nvSpPr>
        <p:spPr bwMode="auto">
          <a:xfrm>
            <a:off x="7050088" y="3998913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2" name="Line 389"/>
          <p:cNvSpPr>
            <a:spLocks noChangeShapeType="1"/>
          </p:cNvSpPr>
          <p:nvPr/>
        </p:nvSpPr>
        <p:spPr bwMode="auto">
          <a:xfrm flipH="1" flipV="1">
            <a:off x="7124700" y="3073400"/>
            <a:ext cx="1039813" cy="293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3" name="Text Box 390"/>
          <p:cNvSpPr txBox="1">
            <a:spLocks noChangeArrowheads="1"/>
          </p:cNvSpPr>
          <p:nvPr/>
        </p:nvSpPr>
        <p:spPr bwMode="auto">
          <a:xfrm>
            <a:off x="7865513" y="3441321"/>
            <a:ext cx="1425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Non-zero elements</a:t>
            </a:r>
          </a:p>
        </p:txBody>
      </p:sp>
      <p:sp>
        <p:nvSpPr>
          <p:cNvPr id="95" name="Text Box 392"/>
          <p:cNvSpPr txBox="1">
            <a:spLocks noChangeArrowheads="1"/>
          </p:cNvSpPr>
          <p:nvPr/>
        </p:nvSpPr>
        <p:spPr bwMode="auto">
          <a:xfrm>
            <a:off x="3433763" y="1143000"/>
            <a:ext cx="218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Fourier Basis</a:t>
            </a:r>
          </a:p>
        </p:txBody>
      </p:sp>
      <p:sp>
        <p:nvSpPr>
          <p:cNvPr id="96" name="Text Box 393"/>
          <p:cNvSpPr txBox="1">
            <a:spLocks noChangeArrowheads="1"/>
          </p:cNvSpPr>
          <p:nvPr/>
        </p:nvSpPr>
        <p:spPr bwMode="auto">
          <a:xfrm>
            <a:off x="6446838" y="4686300"/>
            <a:ext cx="1704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Verdana"/>
                <a:cs typeface="Verdana"/>
              </a:rPr>
              <a:t>Basis Coeff</a:t>
            </a:r>
          </a:p>
        </p:txBody>
      </p:sp>
      <p:sp>
        <p:nvSpPr>
          <p:cNvPr id="97" name="Text Box 394"/>
          <p:cNvSpPr txBox="1">
            <a:spLocks noChangeArrowheads="1"/>
          </p:cNvSpPr>
          <p:nvPr/>
        </p:nvSpPr>
        <p:spPr bwMode="auto">
          <a:xfrm>
            <a:off x="811213" y="5231101"/>
            <a:ext cx="72532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/>
                <a:cs typeface="Verdana"/>
              </a:rPr>
              <a:t>x    =                  </a:t>
            </a:r>
            <a:r>
              <a:rPr lang="en-US" sz="3200" b="1" dirty="0" smtClean="0">
                <a:solidFill>
                  <a:srgbClr val="000000"/>
                </a:solidFill>
                <a:latin typeface="Verdana"/>
                <a:cs typeface="Verdana"/>
              </a:rPr>
              <a:t>F               </a:t>
            </a:r>
            <a:r>
              <a:rPr lang="en-US" sz="3200" b="1" dirty="0">
                <a:solidFill>
                  <a:srgbClr val="000000"/>
                </a:solidFill>
                <a:latin typeface="Verdana"/>
                <a:cs typeface="Verdana"/>
              </a:rPr>
              <a:t>s</a:t>
            </a:r>
          </a:p>
        </p:txBody>
      </p:sp>
      <p:sp>
        <p:nvSpPr>
          <p:cNvPr id="98" name="AutoShape 397"/>
          <p:cNvSpPr>
            <a:spLocks/>
          </p:cNvSpPr>
          <p:nvPr/>
        </p:nvSpPr>
        <p:spPr bwMode="auto">
          <a:xfrm>
            <a:off x="7229475" y="1681163"/>
            <a:ext cx="223838" cy="2884487"/>
          </a:xfrm>
          <a:prstGeom prst="rightBracket">
            <a:avLst>
              <a:gd name="adj" fmla="val 10738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9" name="AutoShape 398"/>
          <p:cNvSpPr>
            <a:spLocks/>
          </p:cNvSpPr>
          <p:nvPr/>
        </p:nvSpPr>
        <p:spPr bwMode="auto">
          <a:xfrm>
            <a:off x="6848475" y="1681163"/>
            <a:ext cx="147638" cy="2833687"/>
          </a:xfrm>
          <a:prstGeom prst="leftBracket">
            <a:avLst>
              <a:gd name="adj" fmla="val 15994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0" name="Rectangle 399"/>
          <p:cNvSpPr>
            <a:spLocks noChangeArrowheads="1"/>
          </p:cNvSpPr>
          <p:nvPr/>
        </p:nvSpPr>
        <p:spPr bwMode="auto">
          <a:xfrm>
            <a:off x="7045325" y="4248150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1" name="Text Box 331"/>
          <p:cNvSpPr txBox="1">
            <a:spLocks noChangeArrowheads="1"/>
          </p:cNvSpPr>
          <p:nvPr/>
        </p:nvSpPr>
        <p:spPr bwMode="auto">
          <a:xfrm>
            <a:off x="2646363" y="4567238"/>
            <a:ext cx="4683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Verdana"/>
                <a:cs typeface="Verdana"/>
              </a:rPr>
              <a:t>b1</a:t>
            </a:r>
          </a:p>
        </p:txBody>
      </p:sp>
      <p:sp>
        <p:nvSpPr>
          <p:cNvPr id="102" name="Text Box 331"/>
          <p:cNvSpPr txBox="1">
            <a:spLocks noChangeArrowheads="1"/>
          </p:cNvSpPr>
          <p:nvPr/>
        </p:nvSpPr>
        <p:spPr bwMode="auto">
          <a:xfrm>
            <a:off x="3114675" y="4567238"/>
            <a:ext cx="468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Verdana"/>
                <a:cs typeface="Verdana"/>
              </a:rPr>
              <a:t>b2</a:t>
            </a:r>
          </a:p>
        </p:txBody>
      </p:sp>
      <p:sp>
        <p:nvSpPr>
          <p:cNvPr id="103" name="Text Box 331"/>
          <p:cNvSpPr txBox="1">
            <a:spLocks noChangeArrowheads="1"/>
          </p:cNvSpPr>
          <p:nvPr/>
        </p:nvSpPr>
        <p:spPr bwMode="auto">
          <a:xfrm>
            <a:off x="5857875" y="4567238"/>
            <a:ext cx="468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  <a:latin typeface="Verdana"/>
                <a:cs typeface="Verdana"/>
              </a:rPr>
              <a:t>bN</a:t>
            </a:r>
          </a:p>
        </p:txBody>
      </p:sp>
      <p:sp>
        <p:nvSpPr>
          <p:cNvPr id="104" name="Text Box 37"/>
          <p:cNvSpPr txBox="1">
            <a:spLocks noChangeArrowheads="1"/>
          </p:cNvSpPr>
          <p:nvPr/>
        </p:nvSpPr>
        <p:spPr bwMode="auto">
          <a:xfrm rot="5400000">
            <a:off x="600075" y="3248611"/>
            <a:ext cx="304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t</a:t>
            </a:r>
          </a:p>
        </p:txBody>
      </p:sp>
      <p:sp>
        <p:nvSpPr>
          <p:cNvPr id="105" name="Rectangle 386"/>
          <p:cNvSpPr>
            <a:spLocks noChangeArrowheads="1"/>
          </p:cNvSpPr>
          <p:nvPr/>
        </p:nvSpPr>
        <p:spPr bwMode="auto">
          <a:xfrm>
            <a:off x="7051675" y="2538413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6" name="Rectangle 388"/>
          <p:cNvSpPr>
            <a:spLocks noChangeArrowheads="1"/>
          </p:cNvSpPr>
          <p:nvPr/>
        </p:nvSpPr>
        <p:spPr bwMode="auto">
          <a:xfrm>
            <a:off x="7051675" y="3508375"/>
            <a:ext cx="149225" cy="984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9003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Solving for the video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5" name="Rectangle 338"/>
          <p:cNvSpPr>
            <a:spLocks noChangeArrowheads="1"/>
          </p:cNvSpPr>
          <p:nvPr/>
        </p:nvSpPr>
        <p:spPr bwMode="auto">
          <a:xfrm>
            <a:off x="242888" y="16764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E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60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6" name="Text Box 271"/>
          <p:cNvSpPr txBox="1">
            <a:spLocks noChangeArrowheads="1"/>
          </p:cNvSpPr>
          <p:nvPr/>
        </p:nvSpPr>
        <p:spPr bwMode="auto">
          <a:xfrm>
            <a:off x="92920" y="4469089"/>
            <a:ext cx="609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  <a:latin typeface="Verdana"/>
                <a:cs typeface="Verdana"/>
              </a:rPr>
              <a:t>y</a:t>
            </a:r>
          </a:p>
        </p:txBody>
      </p:sp>
      <p:sp>
        <p:nvSpPr>
          <p:cNvPr id="52" name="Text Box 271"/>
          <p:cNvSpPr txBox="1">
            <a:spLocks noChangeArrowheads="1"/>
          </p:cNvSpPr>
          <p:nvPr/>
        </p:nvSpPr>
        <p:spPr bwMode="auto">
          <a:xfrm>
            <a:off x="5499877" y="4520624"/>
            <a:ext cx="17596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/>
                <a:cs typeface="Verdana"/>
              </a:rPr>
              <a:t> F</a:t>
            </a:r>
            <a:endParaRPr lang="en-US" sz="32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3" name="Text Box 271"/>
          <p:cNvSpPr txBox="1">
            <a:spLocks noChangeArrowheads="1"/>
          </p:cNvSpPr>
          <p:nvPr/>
        </p:nvSpPr>
        <p:spPr bwMode="auto">
          <a:xfrm>
            <a:off x="7463487" y="4500107"/>
            <a:ext cx="76993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endParaRPr lang="en-US" sz="32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4" name="Text Box 271"/>
          <p:cNvSpPr txBox="1">
            <a:spLocks noChangeArrowheads="1"/>
          </p:cNvSpPr>
          <p:nvPr/>
        </p:nvSpPr>
        <p:spPr bwMode="auto">
          <a:xfrm>
            <a:off x="818360" y="4439771"/>
            <a:ext cx="609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/>
                <a:cs typeface="Verdana"/>
              </a:rPr>
              <a:t>=</a:t>
            </a:r>
          </a:p>
        </p:txBody>
      </p:sp>
      <p:pic>
        <p:nvPicPr>
          <p:cNvPr id="3" name="Picture 2" descr="me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4" y="1676400"/>
            <a:ext cx="4588869" cy="1529623"/>
          </a:xfrm>
          <a:prstGeom prst="rect">
            <a:avLst/>
          </a:prstGeom>
        </p:spPr>
      </p:pic>
      <p:pic>
        <p:nvPicPr>
          <p:cNvPr id="4" name="Picture 3" descr="Fouri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19" y="1676400"/>
            <a:ext cx="3773681" cy="2408927"/>
          </a:xfrm>
          <a:prstGeom prst="rect">
            <a:avLst/>
          </a:prstGeom>
        </p:spPr>
      </p:pic>
      <p:sp>
        <p:nvSpPr>
          <p:cNvPr id="70" name="Text Box 271"/>
          <p:cNvSpPr txBox="1">
            <a:spLocks noChangeArrowheads="1"/>
          </p:cNvSpPr>
          <p:nvPr/>
        </p:nvSpPr>
        <p:spPr bwMode="auto">
          <a:xfrm>
            <a:off x="2293048" y="4520624"/>
            <a:ext cx="17596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00"/>
                </a:solidFill>
                <a:latin typeface="Verdana"/>
                <a:cs typeface="Verdana"/>
              </a:rPr>
              <a:t> A</a:t>
            </a:r>
            <a:endParaRPr lang="en-US" sz="3200" b="1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90341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Implementation</a:t>
            </a:r>
          </a:p>
        </p:txBody>
      </p:sp>
      <p:sp>
        <p:nvSpPr>
          <p:cNvPr id="387075" name="Text Box 3"/>
          <p:cNvSpPr txBox="1">
            <a:spLocks noChangeArrowheads="1"/>
          </p:cNvSpPr>
          <p:nvPr/>
        </p:nvSpPr>
        <p:spPr bwMode="auto">
          <a:xfrm>
            <a:off x="698063" y="5234241"/>
            <a:ext cx="29416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Verdana"/>
                <a:cs typeface="Verdana"/>
              </a:rPr>
              <a:t>PGR Dragonfly2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Verdana"/>
                <a:cs typeface="Verdana"/>
              </a:rPr>
              <a:t>(25 fps)</a:t>
            </a:r>
            <a:endParaRPr lang="en-US" sz="1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387076" name="Picture 4" descr="DR2_white_background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7" y="2719267"/>
            <a:ext cx="2775665" cy="23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5846894" y="5178451"/>
            <a:ext cx="1556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FLC Shutter</a:t>
            </a:r>
          </a:p>
        </p:txBody>
      </p:sp>
      <p:pic>
        <p:nvPicPr>
          <p:cNvPr id="387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2216" r="13815" b="12280"/>
          <a:stretch>
            <a:fillRect/>
          </a:stretch>
        </p:blipFill>
        <p:spPr bwMode="auto">
          <a:xfrm>
            <a:off x="5006013" y="2719267"/>
            <a:ext cx="3238596" cy="223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7080" name="Rectangle 8"/>
          <p:cNvSpPr>
            <a:spLocks noChangeArrowheads="1"/>
          </p:cNvSpPr>
          <p:nvPr/>
        </p:nvSpPr>
        <p:spPr bwMode="auto">
          <a:xfrm>
            <a:off x="5365968" y="5547783"/>
            <a:ext cx="25186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Verdana"/>
                <a:cs typeface="Verdana"/>
              </a:rPr>
              <a:t>Can flutter at 250us</a:t>
            </a:r>
          </a:p>
        </p:txBody>
      </p:sp>
    </p:spTree>
    <p:extLst>
      <p:ext uri="{BB962C8B-B14F-4D97-AF65-F5344CB8AC3E}">
        <p14:creationId xmlns:p14="http://schemas.microsoft.com/office/powerpoint/2010/main" val="206717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Toothbrush (simulation)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4684713" y="5748338"/>
            <a:ext cx="3130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Verdana"/>
                <a:cs typeface="Verdana"/>
              </a:rPr>
              <a:t>1000fps hi-speed camera</a:t>
            </a:r>
          </a:p>
        </p:txBody>
      </p:sp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781050" y="3194050"/>
            <a:ext cx="26508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Verdana"/>
                <a:cs typeface="Verdana"/>
              </a:rPr>
              <a:t>20fps normal camera</a:t>
            </a: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>
            <a:off x="4432300" y="3208338"/>
            <a:ext cx="3553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Verdana"/>
                <a:cs typeface="Verdana"/>
              </a:rPr>
              <a:t>20fps coded strobing camera</a:t>
            </a:r>
          </a:p>
        </p:txBody>
      </p:sp>
      <p:pic>
        <p:nvPicPr>
          <p:cNvPr id="382983" name="Picture 7" descr="CrestNorm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622425"/>
            <a:ext cx="3048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4" name="Picture 8" descr="CrestFlutt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641475"/>
            <a:ext cx="3048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5" name="Text Box 9"/>
          <p:cNvSpPr txBox="1">
            <a:spLocks noChangeArrowheads="1"/>
          </p:cNvSpPr>
          <p:nvPr/>
        </p:nvSpPr>
        <p:spPr bwMode="auto">
          <a:xfrm>
            <a:off x="711200" y="5726113"/>
            <a:ext cx="27095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Verdana"/>
                <a:cs typeface="Verdana"/>
              </a:rPr>
              <a:t>Reconstructed frames</a:t>
            </a:r>
          </a:p>
        </p:txBody>
      </p:sp>
      <p:pic>
        <p:nvPicPr>
          <p:cNvPr id="382986" name="Picture 10" descr="CrestRecovU5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4175125"/>
            <a:ext cx="3048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7" name="Picture 11" descr="Ori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4175125"/>
            <a:ext cx="3048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2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01"/>
            <a:ext cx="9144000" cy="7029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18" y="6488668"/>
            <a:ext cx="485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Verdana"/>
                <a:cs typeface="Verdana"/>
              </a:rPr>
              <a:t>Credit: Rob Fergus and Antonio </a:t>
            </a:r>
            <a:r>
              <a:rPr lang="en-US" dirty="0" err="1" smtClean="0">
                <a:solidFill>
                  <a:srgbClr val="FF6600"/>
                </a:solidFill>
                <a:latin typeface="Verdana"/>
                <a:cs typeface="Verdana"/>
              </a:rPr>
              <a:t>Torralba</a:t>
            </a:r>
            <a:endParaRPr lang="en-US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018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Mill Tool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723347" y="2594173"/>
            <a:ext cx="23057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Normal Video: 25fps</a:t>
            </a:r>
          </a:p>
        </p:txBody>
      </p:sp>
      <p:sp>
        <p:nvSpPr>
          <p:cNvPr id="396292" name="Text Box 4"/>
          <p:cNvSpPr txBox="1">
            <a:spLocks noChangeArrowheads="1"/>
          </p:cNvSpPr>
          <p:nvPr/>
        </p:nvSpPr>
        <p:spPr bwMode="auto">
          <a:xfrm>
            <a:off x="5592160" y="5903715"/>
            <a:ext cx="3469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Reconstructed Video at 2000fps</a:t>
            </a:r>
          </a:p>
        </p:txBody>
      </p:sp>
      <p:pic>
        <p:nvPicPr>
          <p:cNvPr id="396293" name="Picture 5" descr="Mill30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07" y="4975027"/>
            <a:ext cx="2816225" cy="8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298" name="Text Box 10"/>
          <p:cNvSpPr txBox="1">
            <a:spLocks noChangeArrowheads="1"/>
          </p:cNvSpPr>
          <p:nvPr/>
        </p:nvSpPr>
        <p:spPr bwMode="auto">
          <a:xfrm>
            <a:off x="506590" y="1352748"/>
            <a:ext cx="2739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Mill tool rotating at 50Hz</a:t>
            </a:r>
          </a:p>
        </p:txBody>
      </p:sp>
      <p:pic>
        <p:nvPicPr>
          <p:cNvPr id="396306" name="Picture 18" descr="CSFram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56" y="2982715"/>
            <a:ext cx="283368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307" name="Text Box 19"/>
          <p:cNvSpPr txBox="1">
            <a:spLocks noChangeArrowheads="1"/>
          </p:cNvSpPr>
          <p:nvPr/>
        </p:nvSpPr>
        <p:spPr bwMode="auto">
          <a:xfrm>
            <a:off x="3375936" y="3911402"/>
            <a:ext cx="31539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Coded Strobing Video: 25fps</a:t>
            </a:r>
          </a:p>
        </p:txBody>
      </p:sp>
      <p:sp>
        <p:nvSpPr>
          <p:cNvPr id="396309" name="Text Box 21"/>
          <p:cNvSpPr txBox="1">
            <a:spLocks noChangeArrowheads="1"/>
          </p:cNvSpPr>
          <p:nvPr/>
        </p:nvSpPr>
        <p:spPr bwMode="auto">
          <a:xfrm>
            <a:off x="5957093" y="4662290"/>
            <a:ext cx="2739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Mill tool rotating at 50Hz</a:t>
            </a:r>
          </a:p>
        </p:txBody>
      </p:sp>
      <p:sp>
        <p:nvSpPr>
          <p:cNvPr id="396310" name="Text Box 22"/>
          <p:cNvSpPr txBox="1">
            <a:spLocks noChangeArrowheads="1"/>
          </p:cNvSpPr>
          <p:nvPr/>
        </p:nvSpPr>
        <p:spPr bwMode="auto">
          <a:xfrm>
            <a:off x="3583274" y="2668390"/>
            <a:ext cx="2739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Verdana"/>
                <a:cs typeface="Verdana"/>
              </a:rPr>
              <a:t>Mill tool rotating at 50Hz</a:t>
            </a:r>
          </a:p>
        </p:txBody>
      </p:sp>
      <p:pic>
        <p:nvPicPr>
          <p:cNvPr id="396311" name="Picture 23" descr="NormalVid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3" y="1665486"/>
            <a:ext cx="2833687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2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0975" y="1143000"/>
            <a:ext cx="9184975" cy="57115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Case Study 2: Spatial Multiplexing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2950" y="1639857"/>
            <a:ext cx="7738101" cy="5272763"/>
            <a:chOff x="4253622" y="1585237"/>
            <a:chExt cx="4890378" cy="3122341"/>
          </a:xfrm>
        </p:grpSpPr>
        <p:grpSp>
          <p:nvGrpSpPr>
            <p:cNvPr id="5" name="Group 4"/>
            <p:cNvGrpSpPr/>
            <p:nvPr/>
          </p:nvGrpSpPr>
          <p:grpSpPr>
            <a:xfrm>
              <a:off x="4253622" y="1585237"/>
              <a:ext cx="4890378" cy="3122341"/>
              <a:chOff x="4303749" y="2262866"/>
              <a:chExt cx="4890378" cy="312234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5498"/>
              <a:stretch/>
            </p:blipFill>
            <p:spPr>
              <a:xfrm>
                <a:off x="4661552" y="2262866"/>
                <a:ext cx="4532575" cy="3122341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303749" y="4199465"/>
                <a:ext cx="1805679" cy="820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Digital </a:t>
                </a:r>
              </a:p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/>
                    <a:cs typeface="Verdana"/>
                  </a:rPr>
                  <a:t>m</a:t>
                </a:r>
                <a:r>
                  <a:rPr lang="en-US" sz="2800" dirty="0" smtClean="0">
                    <a:solidFill>
                      <a:srgbClr val="000000"/>
                    </a:solidFill>
                    <a:latin typeface="Verdana"/>
                    <a:cs typeface="Verdana"/>
                  </a:rPr>
                  <a:t>icro-mirror device</a:t>
                </a:r>
                <a:endParaRPr lang="en-US" sz="2800" dirty="0">
                  <a:solidFill>
                    <a:srgbClr val="000000"/>
                  </a:solidFill>
                  <a:latin typeface="Verdana"/>
                  <a:cs typeface="Verdana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179046" y="2298882"/>
              <a:ext cx="256459" cy="2930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00543" y="1989050"/>
              <a:ext cx="1810571" cy="30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Photo-detector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00543" y="4295168"/>
              <a:ext cx="375483" cy="1654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61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Signal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Motion flow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0" y="6467118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redit: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Ce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Liu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231" y="5146344"/>
            <a:ext cx="4431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Optical flow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from </a:t>
            </a:r>
            <a:r>
              <a:rPr lang="en-US" sz="2000" i="1" dirty="0" smtClean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lang="en-US" sz="2000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to </a:t>
            </a:r>
            <a:r>
              <a:rPr lang="en-US" sz="2000" i="1" dirty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4603231" y="1913364"/>
            <a:ext cx="4431616" cy="3190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205" y="5059796"/>
            <a:ext cx="4140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Two images </a:t>
            </a:r>
            <a:r>
              <a:rPr lang="en-US" sz="2000" i="1" dirty="0" smtClean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lang="en-US" sz="2000" i="1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1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and </a:t>
            </a:r>
            <a:r>
              <a:rPr lang="en-US" sz="2000" i="1" dirty="0" smtClean="0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lang="en-US" sz="2000" i="1" baseline="-25000" dirty="0" smtClean="0">
                <a:solidFill>
                  <a:srgbClr val="000000"/>
                </a:solidFill>
                <a:latin typeface="Verdana"/>
                <a:cs typeface="Verdana"/>
              </a:rPr>
              <a:t>2</a:t>
            </a:r>
            <a:endParaRPr lang="en-US" sz="2000" i="1" baseline="-250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0" name="Picture 9" descr="car_inpu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5" y="1954329"/>
            <a:ext cx="4140622" cy="31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-2731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Results</a:t>
            </a:r>
            <a:endParaRPr lang="en-US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Final estimate (</a:t>
            </a:r>
            <a:r>
              <a:rPr lang="en-US" dirty="0">
                <a:solidFill>
                  <a:srgbClr val="000000"/>
                </a:solidFill>
                <a:latin typeface="Verdana" charset="0"/>
                <a:cs typeface="Verdana" charset="0"/>
              </a:rPr>
              <a:t>6 different </a:t>
            </a:r>
            <a:r>
              <a:rPr lang="en-US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videos</a:t>
            </a:r>
            <a:r>
              <a:rPr lang="en-US" dirty="0">
                <a:solidFill>
                  <a:srgbClr val="000000"/>
                </a:solidFill>
                <a:latin typeface="Verdana" charset="0"/>
                <a:cs typeface="Verdana" charset="0"/>
              </a:rPr>
              <a:t>)</a:t>
            </a:r>
          </a:p>
        </p:txBody>
      </p:sp>
      <p:pic>
        <p:nvPicPr>
          <p:cNvPr id="8" name="Hands0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2700" y="4972634"/>
            <a:ext cx="9144000" cy="15240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2700" y="4353053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Initial estimate (</a:t>
            </a:r>
            <a:r>
              <a:rPr lang="en-US" dirty="0">
                <a:solidFill>
                  <a:srgbClr val="000000"/>
                </a:solidFill>
                <a:latin typeface="Verdana" charset="0"/>
                <a:cs typeface="Verdana" charset="0"/>
              </a:rPr>
              <a:t>6 different videos) *animated gifs*</a:t>
            </a:r>
          </a:p>
        </p:txBody>
      </p:sp>
      <p:pic>
        <p:nvPicPr>
          <p:cNvPr id="7" name="HandsPreview_NI003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897328"/>
            <a:ext cx="9144000" cy="1524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7747" y="791964"/>
            <a:ext cx="8229600" cy="229442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Verdana" charset="0"/>
              </a:rPr>
              <a:t>Single pixel camera with short-wave infrared detector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Verdana" charset="0"/>
              </a:rPr>
              <a:t>Sampling rate: 10,000 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H</a:t>
            </a:r>
            <a:r>
              <a:rPr lang="en-US" sz="1800" dirty="0" smtClean="0">
                <a:solidFill>
                  <a:srgbClr val="000000"/>
                </a:solidFill>
                <a:latin typeface="Verdana" charset="0"/>
              </a:rPr>
              <a:t>z</a:t>
            </a:r>
          </a:p>
          <a:p>
            <a:pPr eaLnBrk="1" hangingPunct="1"/>
            <a:endParaRPr lang="en-US" sz="800" b="1" dirty="0">
              <a:solidFill>
                <a:srgbClr val="000000"/>
              </a:solidFill>
              <a:latin typeface="Verdana" charset="0"/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Verdana" charset="0"/>
              </a:rPr>
              <a:t>Number 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of compressive measurements: 65536</a:t>
            </a:r>
          </a:p>
          <a:p>
            <a:pPr eaLnBrk="1" hangingPunct="1"/>
            <a:endParaRPr lang="en-US" sz="300" dirty="0">
              <a:solidFill>
                <a:srgbClr val="000000"/>
              </a:solidFill>
              <a:latin typeface="Verdana" charset="0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Total duration of data acquisition: 6 seconds</a:t>
            </a:r>
          </a:p>
          <a:p>
            <a:pPr eaLnBrk="1" hangingPunct="1"/>
            <a:endParaRPr lang="en-US" sz="400" dirty="0">
              <a:solidFill>
                <a:srgbClr val="000000"/>
              </a:solidFill>
              <a:latin typeface="Verdana" charset="0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Reconstructed video resolution: 128x128x256 </a:t>
            </a:r>
          </a:p>
        </p:txBody>
      </p:sp>
    </p:spTree>
    <p:extLst>
      <p:ext uri="{BB962C8B-B14F-4D97-AF65-F5344CB8AC3E}">
        <p14:creationId xmlns:p14="http://schemas.microsoft.com/office/powerpoint/2010/main" val="97231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 3: MRI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3796030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6400800"/>
            <a:ext cx="310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0000"/>
                </a:solidFill>
                <a:latin typeface="Verdana"/>
                <a:cs typeface="Verdana"/>
              </a:rPr>
              <a:t>Lustig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 et al., 2008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219200"/>
            <a:ext cx="40386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MRI obtains samples in </a:t>
            </a: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F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ourier space</a:t>
            </a:r>
          </a:p>
          <a:p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Taking lesser samples == higher speed of operation, less time etc.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717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MRI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62000"/>
            <a:ext cx="43434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90600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00"/>
                </a:solidFill>
                <a:latin typeface="Verdana"/>
                <a:cs typeface="Verdana"/>
              </a:rPr>
              <a:t>Least squares recovery</a:t>
            </a:r>
            <a:endParaRPr lang="en-US" sz="28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endParaRPr lang="en-US" sz="28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From 10 times lesser number of measurements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6400800"/>
            <a:ext cx="310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0000"/>
                </a:solidFill>
                <a:latin typeface="Verdana"/>
                <a:cs typeface="Verdana"/>
              </a:rPr>
              <a:t>Lustig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 et al., 2008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451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MRI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19200"/>
            <a:ext cx="441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800" i="1" dirty="0" smtClean="0">
                <a:solidFill>
                  <a:srgbClr val="000000"/>
                </a:solidFill>
                <a:latin typeface="Verdana"/>
                <a:cs typeface="Verdana"/>
              </a:rPr>
              <a:t>1-recovery</a:t>
            </a:r>
            <a:endParaRPr lang="en-US" sz="28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endParaRPr lang="en-US" sz="28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From 10 times lesser number of measurements</a:t>
            </a:r>
          </a:p>
          <a:p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he recovery is </a:t>
            </a:r>
            <a:r>
              <a:rPr lang="en-US" sz="2800" i="1" dirty="0" smtClean="0">
                <a:solidFill>
                  <a:srgbClr val="000000"/>
                </a:solidFill>
                <a:latin typeface="Verdana"/>
                <a:cs typeface="Verdana"/>
              </a:rPr>
              <a:t>exact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, provided some conditions are satisfied</a:t>
            </a:r>
          </a:p>
          <a:p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14400"/>
            <a:ext cx="4343400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6400800"/>
            <a:ext cx="310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0000"/>
                </a:solidFill>
                <a:latin typeface="Verdana"/>
                <a:cs typeface="Verdana"/>
              </a:rPr>
              <a:t>Lustig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 et al., 2008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247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Summary: 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763000" cy="48006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Compressive sensing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randomized dimensionality reduction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exploits signal </a:t>
            </a:r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</a:rPr>
              <a:t>sparsity</a:t>
            </a:r>
            <a:r>
              <a:rPr lang="en-US">
                <a:latin typeface="Verdana" charset="0"/>
                <a:ea typeface="ＭＳ Ｐゴシック" charset="0"/>
              </a:rPr>
              <a:t> information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integrates sensing, compression, processing</a:t>
            </a:r>
          </a:p>
          <a:p>
            <a:pPr>
              <a:buFontTx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Why it works:	</a:t>
            </a:r>
            <a:r>
              <a: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with high probability, random 				projections preserve information </a:t>
            </a:r>
            <a:br>
              <a: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			in signals with concise geometric 				structures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sparse signals</a:t>
            </a:r>
          </a:p>
          <a:p>
            <a:pPr lvl="1"/>
            <a:r>
              <a:rPr lang="en-US">
                <a:latin typeface="Verdana" charset="0"/>
                <a:ea typeface="ＭＳ Ｐゴシック" charset="0"/>
              </a:rPr>
              <a:t>compressible signals</a:t>
            </a:r>
          </a:p>
          <a:p>
            <a:pPr lvl="1"/>
            <a:endParaRPr lang="en-US" sz="240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9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Summary:  CS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763000" cy="5715000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Encoding:           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= </a:t>
            </a:r>
            <a:r>
              <a:rPr lang="en-US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random linear combinations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			   of the entries of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en-US" b="1">
                <a:solidFill>
                  <a:srgbClr val="0000FF"/>
                </a:solidFill>
                <a:latin typeface="Verdana" charset="0"/>
                <a:ea typeface="ＭＳ Ｐゴシック" charset="0"/>
                <a:cs typeface="ＭＳ Ｐゴシック" charset="0"/>
              </a:rPr>
              <a:t>Decoding:</a:t>
            </a: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	Recover    from    via optimization</a:t>
            </a:r>
          </a:p>
          <a:p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674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2365375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231457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2314575"/>
            <a:ext cx="35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178175"/>
            <a:ext cx="381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754063" y="3300413"/>
            <a:ext cx="188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/>
              <a:t>measurements</a:t>
            </a:r>
          </a:p>
        </p:txBody>
      </p:sp>
      <p:pic>
        <p:nvPicPr>
          <p:cNvPr id="116745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955925"/>
            <a:ext cx="1244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071938"/>
            <a:ext cx="1397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47" name="Group 12"/>
          <p:cNvGrpSpPr>
            <a:grpSpLocks/>
          </p:cNvGrpSpPr>
          <p:nvPr/>
        </p:nvGrpSpPr>
        <p:grpSpPr bwMode="auto">
          <a:xfrm>
            <a:off x="2843213" y="2779713"/>
            <a:ext cx="152400" cy="1155700"/>
            <a:chOff x="1791" y="2385"/>
            <a:chExt cx="96" cy="728"/>
          </a:xfrm>
        </p:grpSpPr>
        <p:sp>
          <p:nvSpPr>
            <p:cNvPr id="116778" name="Rectangle 13"/>
            <p:cNvSpPr>
              <a:spLocks noChangeArrowheads="1"/>
            </p:cNvSpPr>
            <p:nvPr/>
          </p:nvSpPr>
          <p:spPr bwMode="auto">
            <a:xfrm>
              <a:off x="1791" y="3022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9" name="Rectangle 14"/>
            <p:cNvSpPr>
              <a:spLocks noChangeArrowheads="1"/>
            </p:cNvSpPr>
            <p:nvPr/>
          </p:nvSpPr>
          <p:spPr bwMode="auto">
            <a:xfrm>
              <a:off x="1791" y="2931"/>
              <a:ext cx="96" cy="91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0" name="Rectangle 15"/>
            <p:cNvSpPr>
              <a:spLocks noChangeArrowheads="1"/>
            </p:cNvSpPr>
            <p:nvPr/>
          </p:nvSpPr>
          <p:spPr bwMode="auto">
            <a:xfrm>
              <a:off x="1791" y="2840"/>
              <a:ext cx="96" cy="91"/>
            </a:xfrm>
            <a:prstGeom prst="rect">
              <a:avLst/>
            </a:prstGeom>
            <a:solidFill>
              <a:srgbClr val="CCFF6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1" name="Rectangle 16"/>
            <p:cNvSpPr>
              <a:spLocks noChangeArrowheads="1"/>
            </p:cNvSpPr>
            <p:nvPr/>
          </p:nvSpPr>
          <p:spPr bwMode="auto">
            <a:xfrm>
              <a:off x="1791" y="2749"/>
              <a:ext cx="96" cy="91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2" name="Rectangle 17"/>
            <p:cNvSpPr>
              <a:spLocks noChangeArrowheads="1"/>
            </p:cNvSpPr>
            <p:nvPr/>
          </p:nvSpPr>
          <p:spPr bwMode="auto">
            <a:xfrm>
              <a:off x="1791" y="2658"/>
              <a:ext cx="96" cy="91"/>
            </a:xfrm>
            <a:prstGeom prst="rect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3" name="Rectangle 18"/>
            <p:cNvSpPr>
              <a:spLocks noChangeArrowheads="1"/>
            </p:cNvSpPr>
            <p:nvPr/>
          </p:nvSpPr>
          <p:spPr bwMode="auto">
            <a:xfrm>
              <a:off x="1791" y="2567"/>
              <a:ext cx="96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4" name="Rectangle 19"/>
            <p:cNvSpPr>
              <a:spLocks noChangeArrowheads="1"/>
            </p:cNvSpPr>
            <p:nvPr/>
          </p:nvSpPr>
          <p:spPr bwMode="auto">
            <a:xfrm>
              <a:off x="1791" y="2476"/>
              <a:ext cx="96" cy="91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85" name="Rectangle 20"/>
            <p:cNvSpPr>
              <a:spLocks noChangeArrowheads="1"/>
            </p:cNvSpPr>
            <p:nvPr/>
          </p:nvSpPr>
          <p:spPr bwMode="auto">
            <a:xfrm>
              <a:off x="1791" y="2385"/>
              <a:ext cx="96" cy="91"/>
            </a:xfrm>
            <a:prstGeom prst="rect">
              <a:avLst/>
            </a:prstGeom>
            <a:solidFill>
              <a:srgbClr val="0066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748" name="Group 21"/>
          <p:cNvGrpSpPr>
            <a:grpSpLocks/>
          </p:cNvGrpSpPr>
          <p:nvPr/>
        </p:nvGrpSpPr>
        <p:grpSpPr bwMode="auto">
          <a:xfrm>
            <a:off x="6408738" y="2720975"/>
            <a:ext cx="155575" cy="2438400"/>
            <a:chOff x="4673" y="2480"/>
            <a:chExt cx="98" cy="1536"/>
          </a:xfrm>
        </p:grpSpPr>
        <p:sp>
          <p:nvSpPr>
            <p:cNvPr id="116759" name="Rectangle 22"/>
            <p:cNvSpPr>
              <a:spLocks noChangeArrowheads="1"/>
            </p:cNvSpPr>
            <p:nvPr/>
          </p:nvSpPr>
          <p:spPr bwMode="auto">
            <a:xfrm>
              <a:off x="4675" y="3056"/>
              <a:ext cx="96" cy="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0" name="Rectangle 23"/>
            <p:cNvSpPr>
              <a:spLocks noChangeArrowheads="1"/>
            </p:cNvSpPr>
            <p:nvPr/>
          </p:nvSpPr>
          <p:spPr bwMode="auto">
            <a:xfrm>
              <a:off x="4673" y="3631"/>
              <a:ext cx="96" cy="96"/>
            </a:xfrm>
            <a:prstGeom prst="rect">
              <a:avLst/>
            </a:prstGeom>
            <a:solidFill>
              <a:srgbClr val="0000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1" name="Rectangle 24"/>
            <p:cNvSpPr>
              <a:spLocks noChangeArrowheads="1"/>
            </p:cNvSpPr>
            <p:nvPr/>
          </p:nvSpPr>
          <p:spPr bwMode="auto">
            <a:xfrm>
              <a:off x="4675" y="2768"/>
              <a:ext cx="96" cy="96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2" name="Rectangle 25"/>
            <p:cNvSpPr>
              <a:spLocks noChangeArrowheads="1"/>
            </p:cNvSpPr>
            <p:nvPr/>
          </p:nvSpPr>
          <p:spPr bwMode="auto">
            <a:xfrm>
              <a:off x="4675" y="2480"/>
              <a:ext cx="96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63" name="Line 26"/>
            <p:cNvSpPr>
              <a:spLocks noChangeShapeType="1"/>
            </p:cNvSpPr>
            <p:nvPr/>
          </p:nvSpPr>
          <p:spPr bwMode="auto">
            <a:xfrm>
              <a:off x="4675" y="257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4" name="Line 27"/>
            <p:cNvSpPr>
              <a:spLocks noChangeShapeType="1"/>
            </p:cNvSpPr>
            <p:nvPr/>
          </p:nvSpPr>
          <p:spPr bwMode="auto">
            <a:xfrm>
              <a:off x="4675" y="267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5" name="Line 28"/>
            <p:cNvSpPr>
              <a:spLocks noChangeShapeType="1"/>
            </p:cNvSpPr>
            <p:nvPr/>
          </p:nvSpPr>
          <p:spPr bwMode="auto">
            <a:xfrm>
              <a:off x="4675" y="276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6" name="Line 29"/>
            <p:cNvSpPr>
              <a:spLocks noChangeShapeType="1"/>
            </p:cNvSpPr>
            <p:nvPr/>
          </p:nvSpPr>
          <p:spPr bwMode="auto">
            <a:xfrm>
              <a:off x="4675" y="286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7" name="Line 30"/>
            <p:cNvSpPr>
              <a:spLocks noChangeShapeType="1"/>
            </p:cNvSpPr>
            <p:nvPr/>
          </p:nvSpPr>
          <p:spPr bwMode="auto">
            <a:xfrm>
              <a:off x="4675" y="296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8" name="Line 31"/>
            <p:cNvSpPr>
              <a:spLocks noChangeShapeType="1"/>
            </p:cNvSpPr>
            <p:nvPr/>
          </p:nvSpPr>
          <p:spPr bwMode="auto">
            <a:xfrm>
              <a:off x="4675" y="305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9" name="Line 32"/>
            <p:cNvSpPr>
              <a:spLocks noChangeShapeType="1"/>
            </p:cNvSpPr>
            <p:nvPr/>
          </p:nvSpPr>
          <p:spPr bwMode="auto">
            <a:xfrm>
              <a:off x="4675" y="315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0" name="Line 33"/>
            <p:cNvSpPr>
              <a:spLocks noChangeShapeType="1"/>
            </p:cNvSpPr>
            <p:nvPr/>
          </p:nvSpPr>
          <p:spPr bwMode="auto">
            <a:xfrm>
              <a:off x="4675" y="3248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1" name="Line 34"/>
            <p:cNvSpPr>
              <a:spLocks noChangeShapeType="1"/>
            </p:cNvSpPr>
            <p:nvPr/>
          </p:nvSpPr>
          <p:spPr bwMode="auto">
            <a:xfrm>
              <a:off x="4675" y="334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2" name="Line 35"/>
            <p:cNvSpPr>
              <a:spLocks noChangeShapeType="1"/>
            </p:cNvSpPr>
            <p:nvPr/>
          </p:nvSpPr>
          <p:spPr bwMode="auto">
            <a:xfrm>
              <a:off x="4675" y="344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3" name="Line 36"/>
            <p:cNvSpPr>
              <a:spLocks noChangeShapeType="1"/>
            </p:cNvSpPr>
            <p:nvPr/>
          </p:nvSpPr>
          <p:spPr bwMode="auto">
            <a:xfrm>
              <a:off x="4675" y="3536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4" name="Line 37"/>
            <p:cNvSpPr>
              <a:spLocks noChangeShapeType="1"/>
            </p:cNvSpPr>
            <p:nvPr/>
          </p:nvSpPr>
          <p:spPr bwMode="auto">
            <a:xfrm>
              <a:off x="4675" y="363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5" name="Line 38"/>
            <p:cNvSpPr>
              <a:spLocks noChangeShapeType="1"/>
            </p:cNvSpPr>
            <p:nvPr/>
          </p:nvSpPr>
          <p:spPr bwMode="auto">
            <a:xfrm>
              <a:off x="4675" y="37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6" name="Line 39"/>
            <p:cNvSpPr>
              <a:spLocks noChangeShapeType="1"/>
            </p:cNvSpPr>
            <p:nvPr/>
          </p:nvSpPr>
          <p:spPr bwMode="auto">
            <a:xfrm>
              <a:off x="4675" y="382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7" name="Line 40"/>
            <p:cNvSpPr>
              <a:spLocks noChangeShapeType="1"/>
            </p:cNvSpPr>
            <p:nvPr/>
          </p:nvSpPr>
          <p:spPr bwMode="auto">
            <a:xfrm>
              <a:off x="4675" y="3920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749" name="Text Box 41"/>
          <p:cNvSpPr txBox="1">
            <a:spLocks noChangeArrowheads="1"/>
          </p:cNvSpPr>
          <p:nvPr/>
        </p:nvSpPr>
        <p:spPr bwMode="auto">
          <a:xfrm>
            <a:off x="7172325" y="3184525"/>
            <a:ext cx="935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sparse</a:t>
            </a:r>
            <a:br>
              <a:rPr lang="en-US" sz="1800"/>
            </a:br>
            <a:r>
              <a:rPr lang="en-US" sz="1800"/>
              <a:t>signal</a:t>
            </a:r>
          </a:p>
        </p:txBody>
      </p:sp>
      <p:sp>
        <p:nvSpPr>
          <p:cNvPr id="116750" name="Text Box 42"/>
          <p:cNvSpPr txBox="1">
            <a:spLocks noChangeArrowheads="1"/>
          </p:cNvSpPr>
          <p:nvPr/>
        </p:nvSpPr>
        <p:spPr bwMode="auto">
          <a:xfrm>
            <a:off x="7140575" y="4456113"/>
            <a:ext cx="1103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nonzero</a:t>
            </a:r>
          </a:p>
          <a:p>
            <a:pPr algn="ctr"/>
            <a:r>
              <a:rPr lang="en-US" sz="1800"/>
              <a:t>entries</a:t>
            </a:r>
          </a:p>
        </p:txBody>
      </p:sp>
      <p:pic>
        <p:nvPicPr>
          <p:cNvPr id="116751" name="Picture 4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2854325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2" name="Picture 4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151313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3" name="Picture 45" descr="phi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4639" r="8690" b="5594"/>
          <a:stretch>
            <a:fillRect/>
          </a:stretch>
        </p:blipFill>
        <p:spPr bwMode="auto">
          <a:xfrm>
            <a:off x="3816350" y="2692400"/>
            <a:ext cx="2447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4" name="Picture 4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68413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5" name="Picture 4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764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6" name="Picture 48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837113"/>
            <a:ext cx="4102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7" name="Picture 46" descr="txp_fi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4770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8" name="Picture 47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6477000"/>
            <a:ext cx="254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53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inverse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638800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Problem definition: given    ,  recover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Scenario 2</a:t>
            </a:r>
          </a:p>
          <a:p>
            <a:endParaRPr lang="en-US" sz="1050" dirty="0" smtClean="0"/>
          </a:p>
          <a:p>
            <a:r>
              <a:rPr lang="en-US" sz="2000" dirty="0" smtClean="0"/>
              <a:t>Measurement matrix has a </a:t>
            </a:r>
          </a:p>
          <a:p>
            <a:pPr marL="0" indent="0">
              <a:buNone/>
            </a:pPr>
            <a:r>
              <a:rPr lang="en-US" sz="2000" i="1" dirty="0"/>
              <a:t> </a:t>
            </a:r>
            <a:r>
              <a:rPr lang="en-US" sz="2000" i="1" dirty="0" smtClean="0"/>
              <a:t>   (N-M)</a:t>
            </a:r>
            <a:r>
              <a:rPr lang="en-US" sz="2000" dirty="0" smtClean="0"/>
              <a:t> dimensional </a:t>
            </a:r>
            <a:r>
              <a:rPr lang="en-US" sz="2000" b="1" dirty="0" smtClean="0">
                <a:solidFill>
                  <a:srgbClr val="FF0000"/>
                </a:solidFill>
              </a:rPr>
              <a:t>null-space</a:t>
            </a:r>
          </a:p>
          <a:p>
            <a:endParaRPr lang="en-US" sz="1200" dirty="0"/>
          </a:p>
          <a:p>
            <a:r>
              <a:rPr lang="en-US" sz="2000" dirty="0" smtClean="0"/>
              <a:t>Solution is no longer </a:t>
            </a:r>
            <a:r>
              <a:rPr lang="en-US" sz="2000" b="1" dirty="0" smtClean="0"/>
              <a:t>unique</a:t>
            </a:r>
          </a:p>
          <a:p>
            <a:endParaRPr lang="en-US" sz="1100" b="1" dirty="0"/>
          </a:p>
          <a:p>
            <a:r>
              <a:rPr lang="en-US" sz="2000" dirty="0" smtClean="0"/>
              <a:t>Many interesting vision problem fall under this scenario</a:t>
            </a:r>
          </a:p>
          <a:p>
            <a:endParaRPr lang="en-US" sz="1200" dirty="0"/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60" y="1440280"/>
            <a:ext cx="2924340" cy="540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90800"/>
            <a:ext cx="2286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00" y="2590800"/>
            <a:ext cx="241300" cy="21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071" y="1066800"/>
            <a:ext cx="1196529" cy="367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1676400"/>
            <a:ext cx="1228016" cy="430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43600" y="3374212"/>
            <a:ext cx="1238513" cy="2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6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4953000" cy="1828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Image </a:t>
            </a:r>
            <a:br>
              <a:rPr lang="en-US" dirty="0" smtClean="0"/>
            </a:br>
            <a:r>
              <a:rPr lang="en-US" dirty="0" smtClean="0"/>
              <a:t>super-resolution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24000"/>
            <a:ext cx="1625600" cy="162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9" y="3200400"/>
            <a:ext cx="259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Verdana"/>
                <a:cs typeface="Verdana"/>
              </a:rPr>
              <a:t>Low resolution input/observation</a:t>
            </a:r>
          </a:p>
          <a:p>
            <a:pPr algn="ctr"/>
            <a:endParaRPr lang="en-US" dirty="0" smtClean="0">
              <a:latin typeface="Verdana"/>
              <a:cs typeface="Verdana"/>
            </a:endParaRPr>
          </a:p>
          <a:p>
            <a:pPr algn="ctr"/>
            <a:r>
              <a:rPr lang="en-US" dirty="0" smtClean="0">
                <a:latin typeface="Verdana"/>
                <a:cs typeface="Verdana"/>
              </a:rPr>
              <a:t>128x128 pixels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8600"/>
            <a:ext cx="66294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33400" y="2133600"/>
            <a:ext cx="4343400" cy="1752600"/>
            <a:chOff x="533400" y="2133600"/>
            <a:chExt cx="4343400" cy="175260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533400" y="2133600"/>
              <a:ext cx="3886200" cy="1524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762000" y="2667000"/>
              <a:ext cx="4114800" cy="12192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2" idx="0"/>
            </p:cNvCxnSpPr>
            <p:nvPr/>
          </p:nvCxnSpPr>
          <p:spPr>
            <a:xfrm flipV="1">
              <a:off x="762000" y="2133600"/>
              <a:ext cx="4034367" cy="15240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33400" y="2590800"/>
              <a:ext cx="3886200" cy="1295400"/>
            </a:xfrm>
            <a:prstGeom prst="line">
              <a:avLst/>
            </a:prstGeom>
            <a:ln>
              <a:prstDash val="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super-resolution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66800"/>
            <a:ext cx="2197100" cy="406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3657600"/>
            <a:ext cx="1139952" cy="113995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19600" y="2133600"/>
            <a:ext cx="4572000" cy="4572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3657600"/>
            <a:ext cx="228600" cy="225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9600" y="2133600"/>
            <a:ext cx="228600" cy="22555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82067" y="2133600"/>
            <a:ext cx="228600" cy="22555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9600" y="2399116"/>
            <a:ext cx="228600" cy="2255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82067" y="2399116"/>
            <a:ext cx="228600" cy="2255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410200"/>
            <a:ext cx="7162800" cy="520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62600" y="1752600"/>
            <a:ext cx="244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2x super-resolution</a:t>
            </a:r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9729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&lt;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"/>
  <p:tag name="PICTUREFILESIZE" val="279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80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M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7"/>
  <p:tag name="PICTUREFILESIZE" val="143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\widehat{x}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1"/>
  <p:tag name="PICTUREFILESIZE" val="203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86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119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80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$&#10; (1-\delta_{2K}) \le \frac{\|\Phi x_1 - \Phi x_2&#10;\|^2_{2}}{\|x_1 - x_2\|^2_{2}}\le (1+\delta_{2K})&#10;$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2"/>
  <p:tag name="PICTUREFILESIZE" val="12043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80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M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7"/>
  <p:tag name="PICTUREFILESIZE" val="14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 \ll N&#10;\]&#10;&#10;}\end{document}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58"/>
  <p:tag name="PICTUREFILESIZE" val="458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86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119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80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106.5"/>
  <p:tag name="PICTUREFILESIZE" val="19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M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7"/>
  <p:tag name="PICTUREFILESIZE" val="143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1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 x_2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31"/>
  <p:tag name="PICTUREFILESIZE" val="456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h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80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1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86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119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$&#10;\|x_1 - x_2 \|_2 \approx &#10;\|\Phi x_1 - \Phi x_2  \|_2&#10;$$&#10;&#10;}\end{document}&#10;"/>
  <p:tag name="EXTERNALNAME" val="txp_fig"/>
  <p:tag name="BLEND" val="0"/>
  <p:tag name="TRANSPARENT" val="0"/>
  <p:tag name="RESOLUTION" val="600"/>
  <p:tag name="WORKAROUNDTRANSPARENCYBUG" val="0"/>
  <p:tag name="ALLOWFONTSUBSTITUTION" val="0"/>
  <p:tag name="BITMAPFORMAT" val="bmpmono"/>
  <p:tag name="ORIGWIDTH" val="217"/>
  <p:tag name="PICTUREFILESIZE" val="3426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 \ll N&#10;\]&#10;&#10;}\end{document}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58"/>
  <p:tag name="PICTUREFILESIZE" val="458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&lt;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"/>
  <p:tag name="PICTUREFILESIZE" val="279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m 1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"/>
  <p:tag name="PICTUREFILESIZE" val="4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 = O(K \log (N/K))  \ll N$&#10;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6"/>
  <p:tag name="PICTUREFILESIZE" val="117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9"/>
  <p:tag name="PICTUREFILESIZE" val="218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5"/>
  <p:tag name="PICTUREFILESIZE" val="287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 = O(K \log (N/K))$&#10;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2"/>
  <p:tag name="PICTUREFILESIZE" val="967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 \ll N&#10;\]&#10;&#10;}\end{document}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58"/>
  <p:tag name="PICTUREFILESIZE" val="458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{x'  : ~ y=\Phi x'\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16"/>
  <p:tag name="PICTUREFILESIZE" val="489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256"/>
  <p:tag name="ORIGWIDTH" val="10"/>
  <p:tag name="PICTUREFILESIZE" val="160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2 \nonumber&#10;\end{eqnarray}&#10;&#10;}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12"/>
  <p:tag name="BOXFONT" val="11"/>
  <p:tag name="BOXWRAP" val="False"/>
  <p:tag name="WORKAROUNDTRANSPARENCYBUG" val="False"/>
  <p:tag name="ALLOWFONTSUBSTITUTION" val="False"/>
  <p:tag name="BITMAPFORMAT" val="pngmono"/>
  <p:tag name="ORIGWIDTH" val="139"/>
  <p:tag name="PICTUREFILESIZE" val="747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 = &#10;(\boldmath{\Phi}^T\boldmath{\Phi})^{-1}&#10;\boldmath{\Phi}^T&#10;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3"/>
  <p:tag name="PICTUREFILESIZE" val="657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2 \nonumber&#10;\end{eqnarray}&#10;&#10;}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12"/>
  <p:tag name="BOXFONT" val="11"/>
  <p:tag name="BOXWRAP" val="False"/>
  <p:tag name="WORKAROUNDTRANSPARENCYBUG" val="False"/>
  <p:tag name="ALLOWFONTSUBSTITUTION" val="False"/>
  <p:tag name="BITMAPFORMAT" val="pngmono"/>
  <p:tag name="ORIGWIDTH" val="139"/>
  <p:tag name="PICTUREFILESIZE" val="747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 = &#10;(\boldmath{\Phi}^T\boldmath{\Phi})^{-1}&#10;\boldmath{\Phi}^T&#10;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3"/>
  <p:tag name="PICTUREFILESIZE" val="657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0"/>
  <p:tag name="PICTUREFILESIZE" val="7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"/>
  <p:tag name="PICTUREFILESIZE" val="101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30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2 \nonumber&#10;\end{eqnarray}&#10;&#10;}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12"/>
  <p:tag name="BOXFONT" val="11"/>
  <p:tag name="BOXWRAP" val="False"/>
  <p:tag name="WORKAROUNDTRANSPARENCYBUG" val="False"/>
  <p:tag name="ALLOWFONTSUBSTITUTION" val="False"/>
  <p:tag name="BITMAPFORMAT" val="pngmono"/>
  <p:tag name="ORIGWIDTH" val="139"/>
  <p:tag name="PICTUREFILESIZE" val="74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 = &#10;(\boldmath{\Phi}^T\boldmath{\Phi})^{-1}&#10;\boldmath{\Phi}^T&#10;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3"/>
  <p:tag name="PICTUREFILESIZE" val="657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0"/>
  <p:tag name="PICTUREFILESIZE" val="71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"/>
  <p:tag name="PICTUREFILESIZE" val="101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2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30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 $&#10;&#10;}\end{document}&#10;"/>
  <p:tag name="EXTERNALNAME" val="TP_tmp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11"/>
  <p:tag name="PICTUREFILESIZE" val="10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256"/>
  <p:tag name="ORIGWIDTH" val="10"/>
  <p:tag name="PICTUREFILESIZE" val="160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0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2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8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256"/>
  <p:tag name="ORIGWIDTH" val="10"/>
  <p:tag name="PICTUREFILESIZE" val="160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0 \nonumber&#10;\end{eqnarray}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9"/>
  <p:tag name="PICTUREFILESIZE" val="732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0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21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256"/>
  <p:tag name="ORIGWIDTH" val="10"/>
  <p:tag name="PICTUREFILESIZE" val="160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0 \nonumber&#10;\end{eqnarray}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9"/>
  <p:tag name="PICTUREFILESIZE" val="732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0"/>
  <p:tag name="PICTUREFILESIZE" val="7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3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widehat{x}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"/>
  <p:tag name="PICTUREFILESIZE" val="10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1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95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1 \nonumber&#10;\end{eqnarray}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9"/>
  <p:tag name="PICTUREFILESIZE" val="700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0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21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1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95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1 \nonumber&#10;\end{eqnarray}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39"/>
  <p:tag name="PICTUREFILESIZE" val="70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|x_i|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"/>
  <p:tag name="PICTUREFILESIZE" val="116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256"/>
  <p:tag name="ORIGWIDTH" val="10"/>
  <p:tag name="PICTUREFILESIZE" val="160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0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12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9"/>
  <p:tag name="PICTUREFILESIZE" val="218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5"/>
  <p:tag name="PICTUREFILESIZE" val="287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$&#10;\ell_1&#10;$$&#10;&#10;}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95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begin{eqnarray}&#10;\widehat{x} = &#10;\arg\min_{y={\boldmath\Phi}x}\|x\|_1 \nonumber&#10;\end{eqnarray}&#10;&#10;}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39"/>
  <p:tag name="PICTUREFILESIZE" val="701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9"/>
  <p:tag name="PICTUREFILESIZE" val="218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5"/>
  <p:tag name="PICTUREFILESIZE" val="287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FILES" val="False"/>
  <p:tag name="DEBUGPAUSE" val="False"/>
  <p:tag name="TIMEOUT" val="(none)"/>
  <p:tag name="BOXWIDTH" val="348"/>
  <p:tag name="BOXHEIGHT" val="540"/>
  <p:tag name="BOXFONT" val="11"/>
  <p:tag name="BOXWRAP" val="False"/>
  <p:tag name="ORIGWIDTH" val="15"/>
  <p:tag name="PICTUREFILESIZE" val="248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5"/>
  <p:tag name="PICTUREFILESIZE" val="746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si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72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7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=\Psi 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63"/>
  <p:tag name="PICTUREFILESIZE" val="229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FILES" val="False"/>
  <p:tag name="DEBUGPAUSE" val="False"/>
  <p:tag name="TIMEOUT" val="(none)"/>
  <p:tag name="BOXWIDTH" val="348"/>
  <p:tag name="BOXHEIGHT" val="540"/>
  <p:tag name="BOXFONT" val="11"/>
  <p:tag name="BOXWRAP" val="False"/>
  <p:tag name="ORIGWIDTH" val="15"/>
  <p:tag name="PICTUREFILESIZE" val="248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FILES" val="False"/>
  <p:tag name="DEBUGPAUSE" val="False"/>
  <p:tag name="TIMEOUT" val="(none)"/>
  <p:tag name="BOXWIDTH" val="348"/>
  <p:tag name="BOXHEIGHT" val="540"/>
  <p:tag name="BOXFONT" val="11"/>
  <p:tag name="BOXWRAP" val="False"/>
  <p:tag name="ORIGWIDTH" val="14"/>
  <p:tag name="PICTUREFILESIZE" val="725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WIDTH" val="15"/>
  <p:tag name="PICTUREFILESIZE" val="746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Psi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7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8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"/>
  <p:tag name="PICTUREFILESIZE" val="77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71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 = \Phi\Psi 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8"/>
  <p:tag name="PICTUREFILESIZE" val="506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FILES" val="False"/>
  <p:tag name="DEBUGPAUSE" val="False"/>
  <p:tag name="TIMEOUT" val="(none)"/>
  <p:tag name="BOXWIDTH" val="348"/>
  <p:tag name="BOXHEIGHT" val="540"/>
  <p:tag name="BOXFONT" val="11"/>
  <p:tag name="BOXWRAP" val="False"/>
  <p:tag name="ORIGWIDTH" val="15"/>
  <p:tag name="PICTUREFILESIZE" val="248"/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72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"/>
  <p:tag name="PICTUREFILESIZE" val="77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^\prime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8"/>
  <p:tag name="PICTUREFILESIZE" val="97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 = \Phi\Psi \alpha = \Phi^\prime \alpha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84"/>
  <p:tag name="PICTUREFILESIZE" val="712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3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9"/>
  <p:tag name="PICTUREFILESIZE" val="218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5"/>
  <p:tag name="PICTUREFILESIZE" val="287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|x_i|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"/>
  <p:tag name="PICTUREFILESIZE" val="116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 = O(K \log (N/K))$&#10;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2"/>
  <p:tag name="PICTUREFILESIZE" val="967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8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|x_i|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"/>
  <p:tag name="PICTUREFILESIZE" val="116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ell_p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129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5"/>
  <p:tag name="PICTUREFILESIZE" val="93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mathbf{R}^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25"/>
  <p:tag name="PICTUREFILESIZE" val="12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|x_i|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"/>
  <p:tag name="PICTUREFILESIZE" val="116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|x\|_p^p = \sum_i |x_i|^p \leq 1, ~p\leq 1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06"/>
  <p:tag name="PICTUREFILESIZE" val="88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\gg K&#10;\]&#10;&#10;}\end{document}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58"/>
  <p:tag name="PICTUREFILESIZE" val="482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\widehat{x}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1"/>
  <p:tag name="PICTUREFILESIZE" val="203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\widehat{x}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1"/>
  <p:tag name="PICTUREFILESIZE" val="203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x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0"/>
  <p:tag name="PICTUREFILESIZE" val="160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\widehat{x}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1"/>
  <p:tag name="PICTUREFILESIZE" val="203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M&#10;\]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8"/>
  <p:tag name="PICTUREFILESIZE" val="235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M&#10;\]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8"/>
  <p:tag name="PICTUREFILESIZE" val="23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&#10;\]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4"/>
  <p:tag name="BOXFONT" val="11"/>
  <p:tag name="BOXWRAP" val="False"/>
  <p:tag name="WORKAROUNDTRANSPARENCYBUG" val="False"/>
  <p:tag name="ALLOWFONTSUBSTITUTION" val="False"/>
  <p:tag name="BITMAPFORMAT" val="png256"/>
  <p:tag name="ORIGWIDTH" val="16"/>
  <p:tag name="PICTUREFILESIZE" val="220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 \approx M\ll N&#10;\]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100"/>
  <p:tag name="PICTUREFILESIZE" val="780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\Psi=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0"/>
  <p:tag name="PICTUREFILESIZE" val="1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N\gg K&#10;\]&#10;&#10;}\end{document}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58"/>
  <p:tag name="PICTUREFILESIZE" val="48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\Psi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7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 = I$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49"/>
  <p:tag name="PICTUREFILESIZE" val="130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9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9"/>
  <p:tag name="PICTUREFILESIZE" val="218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\times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55"/>
  <p:tag name="PICTUREFILESIZE" val="287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&lt;M\ll N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0"/>
  <p:tag name="PICTUREFILESIZE" val="48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 = {\boldmath\Phi} 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60"/>
  <p:tag name="PICTUREFILESIZE" val="243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N\times 1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46"/>
  <p:tag name="PICTUREFILESIZE" val="197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&lt;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"/>
  <p:tag name="PICTUREFILESIZE" val="279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\[&#10;K&#10;\]&#10;&#10;}\end{document}&#10;"/>
  <p:tag name="EXTERNALNAME" val="txp_fig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256"/>
  <p:tag name="BOXWIDTH" val="354"/>
  <p:tag name="BOXHEIGHT" val="412"/>
  <p:tag name="BOXFONT" val="11"/>
  <p:tag name="BOXWRAP" val="0"/>
  <p:tag name="ORIGWIDTH" val="16"/>
  <p:tag name="PICTUREFILESIZE" val="20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y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9"/>
  <p:tag name="PICTUREFILESIZE" val="76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=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24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K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5"/>
  <p:tag name="PICTUREFILESIZE" val="98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M&lt;N$&#10;&#10;}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"/>
  <p:tag name="PICTUREFILESIZE" val="279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\boldmath{\Phi}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4"/>
  <p:tag name="PICTUREFILESIZE" val="7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definecolor{myblue}{rgb}{0.1,0,0.9}&#10;\definecolor{myred}{rgb}{0.75,0,0}&#10;\definecolor{mygreen}{rgb}{0,0.58,0}&#10;\def\real{\hbox{\sf I}\kern-0.130em \hbox{\sf R}}  % use 0.1667 with roman&#10;\begin{document}{\small&#10;&#10;$x$&#10;&#10;}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540"/>
  <p:tag name="BOXFONT" val="11"/>
  <p:tag name="BOXWRAP" val="False"/>
  <p:tag name="WORKAROUNDTRANSPARENCYBUG" val="False"/>
  <p:tag name="ALLOWFONTSUBSTITUTION" val="False"/>
  <p:tag name="BITMAPFORMAT" val="pngmono"/>
  <p:tag name="ORIGWIDTH" val="10"/>
  <p:tag name="PICTUREFILESIZE" val="7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1207</Words>
  <Application>Microsoft Macintosh PowerPoint</Application>
  <PresentationFormat>On-screen Show (4:3)</PresentationFormat>
  <Paragraphs>547</Paragraphs>
  <Slides>68</Slides>
  <Notes>44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Compressive sensing Motivation, theory, recovery</vt:lpstr>
      <vt:lpstr>Linear inverse problems</vt:lpstr>
      <vt:lpstr>Linear inverse problems</vt:lpstr>
      <vt:lpstr>Linear inverse problems</vt:lpstr>
      <vt:lpstr>PowerPoint Presentation</vt:lpstr>
      <vt:lpstr>PowerPoint Presentation</vt:lpstr>
      <vt:lpstr>Linear inverse problems</vt:lpstr>
      <vt:lpstr>Image  super-resolution</vt:lpstr>
      <vt:lpstr>Image super-resolution</vt:lpstr>
      <vt:lpstr>Image super-resolution</vt:lpstr>
      <vt:lpstr>Image super-resolution</vt:lpstr>
      <vt:lpstr>Many other vision problems…</vt:lpstr>
      <vt:lpstr>Compressive sensing</vt:lpstr>
      <vt:lpstr>Sense by Sampling</vt:lpstr>
      <vt:lpstr>Sense by Sampling</vt:lpstr>
      <vt:lpstr>Sense then Compress</vt:lpstr>
      <vt:lpstr>Sparsity</vt:lpstr>
      <vt:lpstr>Sparsity</vt:lpstr>
      <vt:lpstr>Concise Signal Structure</vt:lpstr>
      <vt:lpstr>Concise Signal Structure</vt:lpstr>
      <vt:lpstr>Concise Signal Structure</vt:lpstr>
      <vt:lpstr>Concise Signal Structure</vt:lpstr>
      <vt:lpstr>What’s Wrong with this Picture?</vt:lpstr>
      <vt:lpstr>What’s Wrong with this Picture?</vt:lpstr>
      <vt:lpstr>Compressive Sensing</vt:lpstr>
      <vt:lpstr>Sampling</vt:lpstr>
      <vt:lpstr>Compressive Sampling</vt:lpstr>
      <vt:lpstr>How Can It Work?</vt:lpstr>
      <vt:lpstr>How Can It Work?</vt:lpstr>
      <vt:lpstr>How Can It Work?</vt:lpstr>
      <vt:lpstr>Criterion for no information loss</vt:lpstr>
      <vt:lpstr>Restricted Isometry Property (RIP)</vt:lpstr>
      <vt:lpstr>RIP = Stable Embedding</vt:lpstr>
      <vt:lpstr>How Can It Work?</vt:lpstr>
      <vt:lpstr>Insight from the 70’s [Kashin, Gluskin]</vt:lpstr>
      <vt:lpstr>Randomized Sensing</vt:lpstr>
      <vt:lpstr>CS Signal Recovery</vt:lpstr>
      <vt:lpstr>CS Signal Recovery</vt:lpstr>
      <vt:lpstr>Signal Recovery</vt:lpstr>
      <vt:lpstr>Signal Recovery</vt:lpstr>
      <vt:lpstr>Signal Recovery</vt:lpstr>
      <vt:lpstr>Signal Recovery</vt:lpstr>
      <vt:lpstr>Signal Recovery</vt:lpstr>
      <vt:lpstr>Signal Recovery</vt:lpstr>
      <vt:lpstr>Signal Recovery</vt:lpstr>
      <vt:lpstr>Compressive Sensing</vt:lpstr>
      <vt:lpstr>Compressive Sensing</vt:lpstr>
      <vt:lpstr>CS Hallmarks</vt:lpstr>
      <vt:lpstr>Universality</vt:lpstr>
      <vt:lpstr>Universality</vt:lpstr>
      <vt:lpstr>Universality</vt:lpstr>
      <vt:lpstr>Examples</vt:lpstr>
      <vt:lpstr>Case Study 1: Periodic signals</vt:lpstr>
      <vt:lpstr>High-speed Camera</vt:lpstr>
      <vt:lpstr>Solving for the video</vt:lpstr>
      <vt:lpstr>Solving for the video</vt:lpstr>
      <vt:lpstr>Solving for the video</vt:lpstr>
      <vt:lpstr>Implementation</vt:lpstr>
      <vt:lpstr>Toothbrush (simulation)</vt:lpstr>
      <vt:lpstr>Mill Tool</vt:lpstr>
      <vt:lpstr>Case Study 2: Spatial Multiplexing</vt:lpstr>
      <vt:lpstr>Signal model</vt:lpstr>
      <vt:lpstr>Results</vt:lpstr>
      <vt:lpstr>Example 3: MRI</vt:lpstr>
      <vt:lpstr>MRI</vt:lpstr>
      <vt:lpstr>MRI</vt:lpstr>
      <vt:lpstr>Summary: CS</vt:lpstr>
      <vt:lpstr>Summary:  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Ashok</dc:creator>
  <cp:lastModifiedBy>Aswin Sankaranarayanan</cp:lastModifiedBy>
  <cp:revision>229</cp:revision>
  <dcterms:created xsi:type="dcterms:W3CDTF">2006-08-16T00:00:00Z</dcterms:created>
  <dcterms:modified xsi:type="dcterms:W3CDTF">2013-10-31T20:40:17Z</dcterms:modified>
</cp:coreProperties>
</file>