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25"/>
  </p:notesMasterIdLst>
  <p:handoutMasterIdLst>
    <p:handoutMasterId r:id="rId126"/>
  </p:handoutMasterIdLst>
  <p:sldIdLst>
    <p:sldId id="1334" r:id="rId2"/>
    <p:sldId id="2695" r:id="rId3"/>
    <p:sldId id="2696" r:id="rId4"/>
    <p:sldId id="2719" r:id="rId5"/>
    <p:sldId id="2697" r:id="rId6"/>
    <p:sldId id="2700" r:id="rId7"/>
    <p:sldId id="2705" r:id="rId8"/>
    <p:sldId id="2718" r:id="rId9"/>
    <p:sldId id="2577" r:id="rId10"/>
    <p:sldId id="2720" r:id="rId11"/>
    <p:sldId id="2578" r:id="rId12"/>
    <p:sldId id="2707" r:id="rId13"/>
    <p:sldId id="2709" r:id="rId14"/>
    <p:sldId id="2708" r:id="rId15"/>
    <p:sldId id="2580" r:id="rId16"/>
    <p:sldId id="2579" r:id="rId17"/>
    <p:sldId id="2581" r:id="rId18"/>
    <p:sldId id="2582" r:id="rId19"/>
    <p:sldId id="2601" r:id="rId20"/>
    <p:sldId id="2692" r:id="rId21"/>
    <p:sldId id="2602" r:id="rId22"/>
    <p:sldId id="2584" r:id="rId23"/>
    <p:sldId id="2588" r:id="rId24"/>
    <p:sldId id="2585" r:id="rId25"/>
    <p:sldId id="2589" r:id="rId26"/>
    <p:sldId id="2590" r:id="rId27"/>
    <p:sldId id="2586" r:id="rId28"/>
    <p:sldId id="2587" r:id="rId29"/>
    <p:sldId id="2591" r:id="rId30"/>
    <p:sldId id="2593" r:id="rId31"/>
    <p:sldId id="2594" r:id="rId32"/>
    <p:sldId id="2592" r:id="rId33"/>
    <p:sldId id="2712" r:id="rId34"/>
    <p:sldId id="2701" r:id="rId35"/>
    <p:sldId id="2596" r:id="rId36"/>
    <p:sldId id="2598" r:id="rId37"/>
    <p:sldId id="2599" r:id="rId38"/>
    <p:sldId id="2600" r:id="rId39"/>
    <p:sldId id="2713" r:id="rId40"/>
    <p:sldId id="2603" r:id="rId41"/>
    <p:sldId id="2604" r:id="rId42"/>
    <p:sldId id="2606" r:id="rId43"/>
    <p:sldId id="2678" r:id="rId44"/>
    <p:sldId id="2714" r:id="rId45"/>
    <p:sldId id="2612" r:id="rId46"/>
    <p:sldId id="2607" r:id="rId47"/>
    <p:sldId id="2608" r:id="rId48"/>
    <p:sldId id="2613" r:id="rId49"/>
    <p:sldId id="2609" r:id="rId50"/>
    <p:sldId id="2610" r:id="rId51"/>
    <p:sldId id="2611" r:id="rId52"/>
    <p:sldId id="2687" r:id="rId53"/>
    <p:sldId id="2617" r:id="rId54"/>
    <p:sldId id="2618" r:id="rId55"/>
    <p:sldId id="2643" r:id="rId56"/>
    <p:sldId id="2619" r:id="rId57"/>
    <p:sldId id="2644" r:id="rId58"/>
    <p:sldId id="2620" r:id="rId59"/>
    <p:sldId id="2645" r:id="rId60"/>
    <p:sldId id="2621" r:id="rId61"/>
    <p:sldId id="2646" r:id="rId62"/>
    <p:sldId id="2670" r:id="rId63"/>
    <p:sldId id="2671" r:id="rId64"/>
    <p:sldId id="2721" r:id="rId65"/>
    <p:sldId id="2622" r:id="rId66"/>
    <p:sldId id="2623" r:id="rId67"/>
    <p:sldId id="2647" r:id="rId68"/>
    <p:sldId id="2648" r:id="rId69"/>
    <p:sldId id="2624" r:id="rId70"/>
    <p:sldId id="2625" r:id="rId71"/>
    <p:sldId id="2649" r:id="rId72"/>
    <p:sldId id="2626" r:id="rId73"/>
    <p:sldId id="2650" r:id="rId74"/>
    <p:sldId id="2627" r:id="rId75"/>
    <p:sldId id="2651" r:id="rId76"/>
    <p:sldId id="2628" r:id="rId77"/>
    <p:sldId id="2652" r:id="rId78"/>
    <p:sldId id="2672" r:id="rId79"/>
    <p:sldId id="2660" r:id="rId80"/>
    <p:sldId id="2704" r:id="rId81"/>
    <p:sldId id="2673" r:id="rId82"/>
    <p:sldId id="2710" r:id="rId83"/>
    <p:sldId id="2711" r:id="rId84"/>
    <p:sldId id="2679" r:id="rId85"/>
    <p:sldId id="2661" r:id="rId86"/>
    <p:sldId id="2654" r:id="rId87"/>
    <p:sldId id="2653" r:id="rId88"/>
    <p:sldId id="2662" r:id="rId89"/>
    <p:sldId id="2659" r:id="rId90"/>
    <p:sldId id="2655" r:id="rId91"/>
    <p:sldId id="2666" r:id="rId92"/>
    <p:sldId id="2665" r:id="rId93"/>
    <p:sldId id="2680" r:id="rId94"/>
    <p:sldId id="2656" r:id="rId95"/>
    <p:sldId id="2722" r:id="rId96"/>
    <p:sldId id="2630" r:id="rId97"/>
    <p:sldId id="2686" r:id="rId98"/>
    <p:sldId id="2631" r:id="rId99"/>
    <p:sldId id="2702" r:id="rId100"/>
    <p:sldId id="2632" r:id="rId101"/>
    <p:sldId id="2633" r:id="rId102"/>
    <p:sldId id="2634" r:id="rId103"/>
    <p:sldId id="2675" r:id="rId104"/>
    <p:sldId id="2683" r:id="rId105"/>
    <p:sldId id="2684" r:id="rId106"/>
    <p:sldId id="2685" r:id="rId107"/>
    <p:sldId id="2703" r:id="rId108"/>
    <p:sldId id="2635" r:id="rId109"/>
    <p:sldId id="2681" r:id="rId110"/>
    <p:sldId id="2682" r:id="rId111"/>
    <p:sldId id="2637" r:id="rId112"/>
    <p:sldId id="2638" r:id="rId113"/>
    <p:sldId id="2639" r:id="rId114"/>
    <p:sldId id="2676" r:id="rId115"/>
    <p:sldId id="2641" r:id="rId116"/>
    <p:sldId id="2667" r:id="rId117"/>
    <p:sldId id="2668" r:id="rId118"/>
    <p:sldId id="2669" r:id="rId119"/>
    <p:sldId id="2642" r:id="rId120"/>
    <p:sldId id="2699" r:id="rId121"/>
    <p:sldId id="2717" r:id="rId122"/>
    <p:sldId id="2693" r:id="rId123"/>
    <p:sldId id="2723" r:id="rId124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F00"/>
    <a:srgbClr val="FFFFFF"/>
    <a:srgbClr val="945200"/>
    <a:srgbClr val="FF2600"/>
    <a:srgbClr val="FFFF66"/>
    <a:srgbClr val="FF40FF"/>
    <a:srgbClr val="FF8000"/>
    <a:srgbClr val="808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4"/>
    <p:restoredTop sz="78440"/>
  </p:normalViewPr>
  <p:slideViewPr>
    <p:cSldViewPr snapToGrid="0" showGuides="1">
      <p:cViewPr varScale="1">
        <p:scale>
          <a:sx n="104" d="100"/>
          <a:sy n="104" d="100"/>
        </p:scale>
        <p:origin x="21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995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Christos 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-128"/>
                <a:cs typeface="ＭＳ Ｐゴシック" charset="-128"/>
              </a:rPr>
              <a:t>Hello everybody and welcome to the ‘lessons learned’ presentation.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like a fan that will push our paper towards the top of the paper list, and hopefully above the threshold.</a:t>
            </a:r>
          </a:p>
          <a:p>
            <a:r>
              <a:rPr lang="en-US" dirty="0"/>
              <a:t>In the last few minutes, we’ll do a deep dive: </a:t>
            </a:r>
          </a:p>
          <a:p>
            <a:r>
              <a:rPr lang="en-US" dirty="0"/>
              <a:t>we’ll go ‘behind enemy lines’ to see how reviewers think, </a:t>
            </a:r>
          </a:p>
          <a:p>
            <a:r>
              <a:rPr lang="en-US" dirty="0"/>
              <a:t>and finally we’ll see a list of about 10 more lessons and remedies. So, let’s start with the ‘F’ remedy.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092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public knowledge that reviewers have to judge a paper on those four aspects </a:t>
            </a:r>
          </a:p>
          <a:p>
            <a:r>
              <a:rPr lang="en-US" dirty="0"/>
              <a:t>(and may be a few more). </a:t>
            </a:r>
          </a:p>
          <a:p>
            <a:r>
              <a:rPr lang="en-US" dirty="0"/>
              <a:t>The first and third are outside the scope of this lecture.</a:t>
            </a:r>
          </a:p>
          <a:p>
            <a:r>
              <a:rPr lang="en-US" dirty="0"/>
              <a:t>This lecture mostly focuses on the ‘red’: presentation. </a:t>
            </a:r>
          </a:p>
          <a:p>
            <a:r>
              <a:rPr lang="en-US" dirty="0"/>
              <a:t>But let me remind you that the remedies we covered, also help with ‘novelty’: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19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Emphasizing the ‘how’ kills the novelty in the reviewers’ mind; </a:t>
            </a:r>
          </a:p>
          <a:p>
            <a:r>
              <a:rPr lang="en-US" dirty="0"/>
              <a:t>giving a good name does the opposite.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84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not so public is the fact that reviewers are pressed for time: </a:t>
            </a:r>
          </a:p>
          <a:p>
            <a:r>
              <a:rPr lang="en-US" dirty="0"/>
              <a:t>they are unpaid; nobody thanks them </a:t>
            </a:r>
          </a:p>
          <a:p>
            <a:r>
              <a:rPr lang="en-US" dirty="0"/>
              <a:t>(at best they get a ‘thanks to the anonymous reviewers’).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68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you may ask – ‘so how can we, as authors, help with this time shortage’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620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is: Respect their time! </a:t>
            </a:r>
          </a:p>
          <a:p>
            <a:r>
              <a:rPr lang="en-US" dirty="0"/>
              <a:t>Clear figures and tables help; </a:t>
            </a:r>
          </a:p>
          <a:p>
            <a:r>
              <a:rPr lang="en-US" dirty="0"/>
              <a:t>carefully chosen emphasis (bold/italic) also helps; </a:t>
            </a:r>
          </a:p>
          <a:p>
            <a:r>
              <a:rPr lang="en-US" dirty="0"/>
              <a:t>a few well-chosen bullet items also help.</a:t>
            </a:r>
          </a:p>
          <a:p>
            <a:r>
              <a:rPr lang="en-US" dirty="0"/>
              <a:t>In short, we want to draw the reviewers’ attention to the (few) things that matter: </a:t>
            </a:r>
          </a:p>
          <a:p>
            <a:r>
              <a:rPr lang="en-US" dirty="0"/>
              <a:t>the accuracy / speed / effectiveness of our algorithm; </a:t>
            </a:r>
          </a:p>
          <a:p>
            <a:r>
              <a:rPr lang="en-US" dirty="0"/>
              <a:t>or the </a:t>
            </a:r>
            <a:r>
              <a:rPr lang="en-US" dirty="0" err="1"/>
              <a:t>explainability</a:t>
            </a:r>
            <a:r>
              <a:rPr lang="en-US" dirty="0"/>
              <a:t>, </a:t>
            </a:r>
          </a:p>
          <a:p>
            <a:r>
              <a:rPr lang="en-US" dirty="0"/>
              <a:t>or the fact that this is the first algorithm that solves an important problem.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24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and, as you may have noticed, all the F.A.N. recipes do exactly attention routing.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33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almost done…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882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more lessons-learned/recipes, encapsulated in the above tar-file (available on the web)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217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resulting pdf has ‘orange suggestions’, </a:t>
            </a:r>
          </a:p>
          <a:p>
            <a:r>
              <a:rPr lang="en-US" dirty="0"/>
              <a:t>the first few of which are exactly the F.A.N. recipes.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72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won’t go over all the 10+ recipes / orange-suggestions – hopefully, I’ll cover them in a future lecture.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that you volunteered to be a reviewer, and the bad news is that it is due tomorrow. </a:t>
            </a:r>
          </a:p>
          <a:p>
            <a:r>
              <a:rPr lang="en-US" dirty="0"/>
              <a:t>The worse news is that you are pressed for time </a:t>
            </a:r>
          </a:p>
          <a:p>
            <a:r>
              <a:rPr lang="en-US" dirty="0"/>
              <a:t>(also due tomorrow is a progress report / a project launch/ a proposal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r>
              <a:rPr lang="en-US" dirty="0"/>
              <a:t>The good news is that you are allowed to pick only one of the 3 papers below – </a:t>
            </a:r>
          </a:p>
          <a:p>
            <a:r>
              <a:rPr lang="en-US" dirty="0"/>
              <a:t>you see their front page. Which one would you pick, and why?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09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suggestions about intro and survey section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563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proposed method section; and experiments section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77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conclusions and global suggestions.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454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you may be wondering: are the FAN (+10) recipes necessary and sufficient?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464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920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‘no’: they help by a little</a:t>
            </a:r>
          </a:p>
          <a:p>
            <a:r>
              <a:rPr lang="en-US" dirty="0"/>
              <a:t>But we may – no, we will, discover new rules as time goes by (‘learning from our mistakes’, Capablanca style)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014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all the resources: the ‘</a:t>
            </a:r>
            <a:r>
              <a:rPr lang="en-US" dirty="0" err="1"/>
              <a:t>InfoShield</a:t>
            </a:r>
            <a:r>
              <a:rPr lang="en-US" dirty="0"/>
              <a:t>’ paper that we used as example; and the tar-file with the ‘orange suggestions’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8005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over-arching messages are two: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Respect to reviewers’ time (emphasis, attention-routing, clarity,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 ‘what – not how’ – ‘how’ is only for section 3 – nowhere else.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607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list of detailed F.A.N. recipes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4090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my co-ordinates and pointers to the related material – if you find these recipes useful, I would very much appreciate if you mention it in the acknowledgements.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the ‘pause’ sign means ‘pause and vote’ – </a:t>
            </a:r>
          </a:p>
          <a:p>
            <a:r>
              <a:rPr lang="en-US" dirty="0"/>
              <a:t>our on-line participants, will actually have a vote – for our off-line ones, feel free to pause and choose.</a:t>
            </a:r>
          </a:p>
          <a:p>
            <a:r>
              <a:rPr lang="en-US" dirty="0"/>
              <a:t>Case (a) has nice formatted text, with some bold font for emphasis. </a:t>
            </a:r>
          </a:p>
          <a:p>
            <a:r>
              <a:rPr lang="en-US" dirty="0"/>
              <a:t>Case (b) wastes some space with a table – it has a few bullet items, but very little bold font. </a:t>
            </a:r>
          </a:p>
          <a:p>
            <a:r>
              <a:rPr lang="en-US" dirty="0"/>
              <a:t>Case ( c ) is like case (b), with a figure instead of a table. Feel free to pause or vote.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57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I wish that FAN will push your submissions over the acceptance threshold.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676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7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presume most of you voted for the figure. Why?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allow me to play arm-chair psychologist, </a:t>
            </a:r>
          </a:p>
          <a:p>
            <a:r>
              <a:rPr lang="en-US" dirty="0"/>
              <a:t>I would conjecture two reasons: </a:t>
            </a:r>
          </a:p>
          <a:p>
            <a:r>
              <a:rPr lang="en-US" dirty="0"/>
              <a:t>the obvious reason is that images are easier to understand than text. </a:t>
            </a:r>
          </a:p>
          <a:p>
            <a:r>
              <a:rPr lang="en-US" dirty="0"/>
              <a:t>The  more subtle reason is that the author exhibits maturity, </a:t>
            </a:r>
          </a:p>
          <a:p>
            <a:r>
              <a:rPr lang="en-US" dirty="0"/>
              <a:t>respect for the reviewers’ time, and spends *his/her* time to make the paper easy to follow. </a:t>
            </a:r>
          </a:p>
          <a:p>
            <a:r>
              <a:rPr lang="en-US" dirty="0"/>
              <a:t>Most probably, this author has a clear problem definition, </a:t>
            </a:r>
          </a:p>
          <a:p>
            <a:r>
              <a:rPr lang="en-US" dirty="0"/>
              <a:t>a clear list of contributions, careful experiments, and thus the paper will be easy and enjoyable to read.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elaborate on the ‘F’ recipe – the ‘crown jewel figure’ – </a:t>
            </a:r>
          </a:p>
          <a:p>
            <a:r>
              <a:rPr lang="en-US" dirty="0"/>
              <a:t>that is, the best, most informative, most convincing figure we can create.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4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makes a good such ‘crown jewel’ figure? </a:t>
            </a:r>
          </a:p>
          <a:p>
            <a:r>
              <a:rPr lang="en-US" dirty="0"/>
              <a:t>Let’s have a concrete example – </a:t>
            </a:r>
          </a:p>
          <a:p>
            <a:r>
              <a:rPr lang="en-US" dirty="0"/>
              <a:t>suppose we have a paper that tries to spot human trafficking activity, </a:t>
            </a:r>
          </a:p>
          <a:p>
            <a:r>
              <a:rPr lang="en-US" dirty="0"/>
              <a:t>by looking for near-duplicate escort ads. </a:t>
            </a:r>
          </a:p>
          <a:p>
            <a:r>
              <a:rPr lang="en-US" dirty="0"/>
              <a:t>This is actually a real paper (follow the link, </a:t>
            </a:r>
          </a:p>
          <a:p>
            <a:r>
              <a:rPr lang="en-US" dirty="0"/>
              <a:t>or check the resources at the end of this presentation).</a:t>
            </a:r>
          </a:p>
          <a:p>
            <a:r>
              <a:rPr lang="en-US" dirty="0"/>
              <a:t>So, suppose you have an algorithm that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processes millions of escort ads (text documents), spots micro-clusters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highlights the similarities and differences in each micro-cluster. </a:t>
            </a:r>
          </a:p>
          <a:p>
            <a:r>
              <a:rPr lang="en-US" dirty="0"/>
              <a:t>The reason this works is that criminals write the same ad text for their several victims,</a:t>
            </a:r>
          </a:p>
          <a:p>
            <a:r>
              <a:rPr lang="en-US" dirty="0"/>
              <a:t>and they only change a few details (like name, phone number).</a:t>
            </a:r>
          </a:p>
          <a:p>
            <a:r>
              <a:rPr lang="en-US" dirty="0"/>
              <a:t>Suppose that your paper is ready, complete with algorithm, experiments, and nice results.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0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the text shown is a mock-up, for the victims’ safety.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3 preliminaries: first, the intended audience: </a:t>
            </a:r>
          </a:p>
          <a:p>
            <a:r>
              <a:rPr lang="en-US" dirty="0"/>
              <a:t>this would be researchers in ML, DB, Data Science. </a:t>
            </a:r>
          </a:p>
          <a:p>
            <a:r>
              <a:rPr lang="en-US" dirty="0"/>
              <a:t>For other venues, like computer networks, operating systems, computer vision, </a:t>
            </a:r>
          </a:p>
          <a:p>
            <a:r>
              <a:rPr lang="en-US" dirty="0"/>
              <a:t>some of these ‘lessons’ will carry over. </a:t>
            </a:r>
          </a:p>
          <a:p>
            <a:r>
              <a:rPr lang="en-US" dirty="0"/>
              <a:t>But it is best to follow the meta-advice, and ask for advice from authors in those fields.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4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these figures will you choose for ‘F’ (crown jewel figure)? </a:t>
            </a:r>
          </a:p>
          <a:p>
            <a:r>
              <a:rPr lang="en-US" dirty="0"/>
              <a:t>Let’s guess what will be the reviewers’ response to each of these figures.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1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time versus input size – what will a reviewer conclude?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method is linear and thus scalable.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8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Precision versus some-not-so-important quantity: </a:t>
            </a:r>
          </a:p>
          <a:p>
            <a:r>
              <a:rPr lang="en-US" dirty="0"/>
              <a:t>the blue/green curves are close to 100% precision (black line). Message to reviewer?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7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method is accurate”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Choice ( C ): large circles mean ‘many escort ads’;</a:t>
            </a:r>
          </a:p>
          <a:p>
            <a:r>
              <a:rPr lang="en-US" dirty="0"/>
              <a:t>the histogram is number of ads vs time. What is the reviewers’ impression?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67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problem is pervasive, with increasing importance"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1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proposed system reads in the ads; </a:t>
            </a:r>
          </a:p>
          <a:p>
            <a:r>
              <a:rPr lang="en-US" dirty="0"/>
              <a:t>forces each ad into an $n$-dimensional embedding;</a:t>
            </a:r>
          </a:p>
          <a:p>
            <a:r>
              <a:rPr lang="en-US" dirty="0"/>
              <a:t> then it finds micro-clusters; </a:t>
            </a:r>
          </a:p>
          <a:p>
            <a:r>
              <a:rPr lang="en-US" dirty="0"/>
              <a:t>ranks them according to importance; </a:t>
            </a:r>
          </a:p>
          <a:p>
            <a:r>
              <a:rPr lang="en-US" dirty="0"/>
              <a:t>and finally finds similarities to convince the investigators.</a:t>
            </a:r>
          </a:p>
          <a:p>
            <a:r>
              <a:rPr lang="en-US" dirty="0"/>
              <a:t> What is the take-home message?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 is an elaborate method”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8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choice: it shows the members of a micro-cluster from real data (public tweets) – </a:t>
            </a:r>
          </a:p>
          <a:p>
            <a:r>
              <a:rPr lang="en-US" dirty="0"/>
              <a:t>yellow stands for the common substrings; </a:t>
            </a:r>
          </a:p>
          <a:p>
            <a:r>
              <a:rPr lang="en-US" dirty="0"/>
              <a:t>red stands for the slots (‘names’/’phones’ for the trafficking case). </a:t>
            </a:r>
          </a:p>
          <a:p>
            <a:r>
              <a:rPr lang="en-US" dirty="0"/>
              <a:t>Take-home message?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preliminary: may I introduce myself:</a:t>
            </a:r>
          </a:p>
          <a:p>
            <a:r>
              <a:rPr lang="en-US" dirty="0"/>
              <a:t>I’ve been submitting research papers for the past 30+ years; </a:t>
            </a:r>
          </a:p>
          <a:p>
            <a:r>
              <a:rPr lang="en-US" dirty="0"/>
              <a:t>Triple-digits of acceptances, but about 1K  rejections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3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 works”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– which one (or ones) would you use for ‘crown jewel figure’?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6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Voting time </a:t>
            </a:r>
            <a:r>
              <a:rPr lang="en-US" dirty="0">
                <a:sym typeface="Wingdings" pitchFamily="2" charset="2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55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argue that A-B-E are the most convincing, </a:t>
            </a:r>
          </a:p>
          <a:p>
            <a:r>
              <a:rPr lang="en-US" dirty="0"/>
              <a:t>because they show compelling properties of our system. </a:t>
            </a:r>
          </a:p>
          <a:p>
            <a:r>
              <a:rPr lang="en-US" dirty="0"/>
              <a:t>Which of the 3 to choose for the final winner?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46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was a trick question – we could concatenate all 3 (as long as the font-size is still readable)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13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elaborate on a subtle, but *extremely* important point: </a:t>
            </a:r>
          </a:p>
          <a:p>
            <a:r>
              <a:rPr lang="en-US" dirty="0"/>
              <a:t>In our crown-jewel (and all the other high-visibility places: title, abstract, intro, conclusions) </a:t>
            </a:r>
          </a:p>
          <a:p>
            <a:r>
              <a:rPr lang="en-US" dirty="0"/>
              <a:t>we want to emphasize *what* our method is achieving  </a:t>
            </a:r>
          </a:p>
          <a:p>
            <a:r>
              <a:rPr lang="en-US" dirty="0"/>
              <a:t>(what treasures will our work lead to) – and NOT – I repeat, NOT *how* we achieve that </a:t>
            </a:r>
          </a:p>
          <a:p>
            <a:r>
              <a:rPr lang="en-US" dirty="0"/>
              <a:t>(not the detailed steps of the treasure map).</a:t>
            </a:r>
          </a:p>
          <a:p>
            <a:r>
              <a:rPr lang="en-US" dirty="0"/>
              <a:t>The best place for ‘how’ is in the 3</a:t>
            </a:r>
            <a:r>
              <a:rPr lang="en-US" baseline="30000" dirty="0"/>
              <a:t>rd</a:t>
            </a:r>
            <a:r>
              <a:rPr lang="en-US" dirty="0"/>
              <a:t> section of our paper (‘proposed method’).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9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for staying away from ‘how’ is the reviewers’ reaction: </a:t>
            </a:r>
          </a:p>
          <a:p>
            <a:r>
              <a:rPr lang="en-US" dirty="0"/>
              <a:t>‘your method does embedding (standard stuff), </a:t>
            </a:r>
          </a:p>
          <a:p>
            <a:r>
              <a:rPr lang="en-US" dirty="0"/>
              <a:t>followed by clustering (also textbook stuff), </a:t>
            </a:r>
          </a:p>
          <a:p>
            <a:r>
              <a:rPr lang="en-US" dirty="0"/>
              <a:t>and then ranking – all steps are known – no novelty’.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7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Thus, we want to push the ‘how’ into section 3 – </a:t>
            </a:r>
          </a:p>
          <a:p>
            <a:r>
              <a:rPr lang="en-US" dirty="0"/>
              <a:t>and never in the title/abstract/intro/conclusions.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Apologies for the repetition – </a:t>
            </a:r>
          </a:p>
          <a:p>
            <a:r>
              <a:rPr lang="en-US" dirty="0"/>
              <a:t>but I really want to emphasize how dangerous is to mention the ‘how’ outside section 3.</a:t>
            </a:r>
          </a:p>
          <a:p>
            <a:r>
              <a:rPr lang="en-US" dirty="0"/>
              <a:t>And we’ll repeat this message 6-7 times later on – it is *that* important.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8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are done with ‘F’ / crown-jewel figure, and we are ready for the ‘A’ recipe.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3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counting (unfortunately)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7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best way to start your abstract?</a:t>
            </a:r>
          </a:p>
          <a:p>
            <a:r>
              <a:rPr lang="en-US" dirty="0"/>
              <a:t>For concreteness, let’s say we have the human-trafficking-detection paper, </a:t>
            </a:r>
          </a:p>
          <a:p>
            <a:r>
              <a:rPr lang="en-US" dirty="0"/>
              <a:t>that finds micro-clusters of near-duplicate escort ads.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8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give you a few seconds to read choice (A)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92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a few more to read (B)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1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Voting time: (A) or (B)? Off-line viewers please decide if you want to pause, while the on-line viewers cast their votes ….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5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are good – but I would argue that (B) is a little better, because it asks a question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6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’A’ stands for ‘ask a rhetorical question’. For those of us who don’t speak ancient Greek nor Latin, ‘rhetorical question’ means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64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that we know the answer.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31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2 thousand year trick, heavily used by public speakers in ancient Rome and Greece – </a:t>
            </a:r>
          </a:p>
          <a:p>
            <a:r>
              <a:rPr lang="en-US" dirty="0"/>
              <a:t>can’t go wrong with such a time-tested tool!</a:t>
            </a:r>
          </a:p>
          <a:p>
            <a:r>
              <a:rPr lang="en-US" dirty="0"/>
              <a:t>Questions appeal to the general audience (making them start thinking) – </a:t>
            </a:r>
          </a:p>
          <a:p>
            <a:r>
              <a:rPr lang="en-US" dirty="0"/>
              <a:t>and, judging from myself, it is even more effective to problem-solvers like all of us.</a:t>
            </a:r>
          </a:p>
          <a:p>
            <a:r>
              <a:rPr lang="en-US" dirty="0"/>
              <a:t>The question in (B) would have problem-solving reviewers think: </a:t>
            </a:r>
          </a:p>
          <a:p>
            <a:r>
              <a:rPr lang="en-US" dirty="0"/>
              <a:t>“hm, I could do an N-square algorithm comparing everything with everything – no – 1M – it won’t work – </a:t>
            </a:r>
          </a:p>
          <a:p>
            <a:r>
              <a:rPr lang="en-US" dirty="0"/>
              <a:t>how about cosine similarity and k-means clustering – </a:t>
            </a:r>
          </a:p>
          <a:p>
            <a:r>
              <a:rPr lang="en-US" dirty="0"/>
              <a:t>but this will find large clusters – not micro-clusters – hm – let me read on”)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5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(B) the best rhetorical question we can ask? Are there better (or worse) questions? How about ( C )? Voting time, again…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argue that ( C ) is not a good choice –</a:t>
            </a:r>
          </a:p>
          <a:p>
            <a:r>
              <a:rPr lang="en-US" dirty="0"/>
              <a:t> too general and unfocused, and it’s answer is not *our algorithm*.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preliminary: some thoughts on rejections: </a:t>
            </a:r>
          </a:p>
          <a:p>
            <a:r>
              <a:rPr lang="en-US" dirty="0"/>
              <a:t>Chess champion J.R. Capablanca said the above encouraging quote.</a:t>
            </a:r>
          </a:p>
          <a:p>
            <a:r>
              <a:rPr lang="en-US" dirty="0"/>
              <a:t>The question is, can we do better than learning from our ‘lost-games’/rejected-papers?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2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proceed to the ‘N’ recipe.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22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we reveal what ‘N’ stands for, let’s decide which title is better.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Remember, you have written a paper that finds micro-clusters in escort ads,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are often an indication of human trafficking.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680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that paper, which title would you like to give?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98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this one? It is on topic. Any pros or cons, from the on-line audience?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75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OK – but we can do better. It is too general (are we talking about the legal aspects of detection? The privacy aspects? The law-enforcement aspects?)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06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this one?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62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never – please, no: violates the ” ‘what’ – not ‘how’ “ rule of thumb.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719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one? Pros / cons?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43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very good – short, to the point, emphasizing the ‘what’.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30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Exactly as ‘C’, but it has a method-name. Pros / cons?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 ‘yes’, by none other than the ‘iron Chancellor’, </a:t>
            </a:r>
          </a:p>
          <a:p>
            <a:r>
              <a:rPr lang="en-US" dirty="0"/>
              <a:t>Otto von Bismarck – the unifier of Germany in the 19</a:t>
            </a:r>
            <a:r>
              <a:rPr lang="en-US" baseline="30000" dirty="0"/>
              <a:t>th</a:t>
            </a:r>
            <a:r>
              <a:rPr lang="en-US" dirty="0"/>
              <a:t> century: </a:t>
            </a:r>
          </a:p>
          <a:p>
            <a:r>
              <a:rPr lang="en-US" dirty="0"/>
              <a:t>yes, the smart way is to learn from *other* people’s mistakes.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71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this is probably one of the best titles. The reason is it gives a *name* (hence the ‘N’ recipe).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84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benefits of giving a name to our method?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683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it makes our paper-writing easier (‘our </a:t>
            </a:r>
            <a:r>
              <a:rPr lang="en-US" dirty="0" err="1"/>
              <a:t>TraffickSpot</a:t>
            </a:r>
            <a:r>
              <a:rPr lang="en-US" dirty="0"/>
              <a:t> algorithm does this and that’, as opposed to ‘ the algorithm in page 4 … ‘ ).</a:t>
            </a:r>
          </a:p>
          <a:p>
            <a:r>
              <a:rPr lang="en-US" dirty="0"/>
              <a:t>The second advantage is more subtle (but more important…) – any guesses?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63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highlights the novelty of our method: it has a new name, and thus a reviewer will assume that it is a novel algorithm (despite the fact that it consists of a sequence of textbook steps – all algorithms are eventually additions and if-then-else statements…)</a:t>
            </a:r>
          </a:p>
          <a:p>
            <a:r>
              <a:rPr lang="en-US" dirty="0"/>
              <a:t>The same way that all of us are made of quarks…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56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‘N’ stands for ‘Name’ – but picking a good name is not that easy! Let me elaborate: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19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consider the sample paper (micro-cluster detection in escort ads). Pros and cons of the first choice?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55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never – please, no! the violation of ‘ what – not how’ is already bad enough – </a:t>
            </a:r>
          </a:p>
          <a:p>
            <a:r>
              <a:rPr lang="en-US" dirty="0"/>
              <a:t>a minor con is that CAE has no meaning, nor relation to human trafficking or anything else.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176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choice ‘b’? A lot of authors try to create a nice acronym like that.</a:t>
            </a:r>
          </a:p>
          <a:p>
            <a:endParaRPr lang="en-US" dirty="0"/>
          </a:p>
          <a:p>
            <a:r>
              <a:rPr lang="en-US" dirty="0"/>
              <a:t> Pros and cons of ‘b’?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60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‘what – not how’ is a show stopper – but the specific choice has additional, </a:t>
            </a:r>
          </a:p>
          <a:p>
            <a:r>
              <a:rPr lang="en-US" dirty="0"/>
              <a:t>minor, drawbacks: the paper has nothing to do with cubes, cubic powers or anything related; </a:t>
            </a:r>
          </a:p>
          <a:p>
            <a:r>
              <a:rPr lang="en-US" dirty="0"/>
              <a:t>and it is an English word – we’ll describe later why vocabulary words are not a good idea.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05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‘c’? Pros/cons?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idea – but where can we find such a ‘fool’ to learn from? I couldn’t find one, 30 years ago…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78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OK – minor disadvantage is that it is a vocabulary word – and thus we can do better.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99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‘d’?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99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very good – clearly ‘what – not how’, easy to remember, not a vocabulary word.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48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‘e’?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96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very good, like ‘d’: “Shielding trafficking victims using information technology”. In fact, that was the choice for the actual paper on human trafficking detection.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69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good names is non-trivial, but *well worth* the time. </a:t>
            </a:r>
          </a:p>
          <a:p>
            <a:r>
              <a:rPr lang="en-US" dirty="0"/>
              <a:t>Next we’ll see 4 rules-of-thumb for picking good names. </a:t>
            </a:r>
          </a:p>
          <a:p>
            <a:r>
              <a:rPr lang="en-US" dirty="0"/>
              <a:t>We’ll use ‘red’ and ‘green’ for ‘bad’ and ‘good’ names respectively. </a:t>
            </a:r>
          </a:p>
          <a:p>
            <a:r>
              <a:rPr lang="en-US" dirty="0"/>
              <a:t>For the two choices, what should be ‘red’ and what should be ‘green’, and why?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118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hope we all agree on the labels – and this is the first, and most important of the four rules of thumb: ‘what – not how’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6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emphasize this rule with two ‘danger’ signs – it is *that* important.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63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rest of the rules are ‘nice to have’ – but let’s go over them anyway: </a:t>
            </a:r>
          </a:p>
          <a:p>
            <a:r>
              <a:rPr lang="en-US" dirty="0"/>
              <a:t>Suppose you have another algorithm, on cybersecurity and computer network traffic monitoring.</a:t>
            </a:r>
          </a:p>
          <a:p>
            <a:r>
              <a:rPr lang="en-US" dirty="0"/>
              <a:t>First choice: that name (an ancient philosopher).</a:t>
            </a:r>
          </a:p>
          <a:p>
            <a:r>
              <a:rPr lang="en-US" dirty="0"/>
              <a:t>Next choice: has to do with wire (ethernet?) and implies that your algorithm wants to trip the intruders or so</a:t>
            </a:r>
          </a:p>
          <a:p>
            <a:r>
              <a:rPr lang="en-US" dirty="0"/>
              <a:t>Next: similarly, with a shark guarding your wires</a:t>
            </a:r>
          </a:p>
          <a:p>
            <a:r>
              <a:rPr lang="en-US" dirty="0"/>
              <a:t>Next: some alphanumeric string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51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small break – and may I recommend these cites, </a:t>
            </a:r>
          </a:p>
          <a:p>
            <a:r>
              <a:rPr lang="en-US" dirty="0"/>
              <a:t>for their *superb* presentation of difficult concepts, </a:t>
            </a:r>
          </a:p>
          <a:p>
            <a:r>
              <a:rPr lang="en-US" dirty="0"/>
              <a:t>like </a:t>
            </a:r>
            <a:r>
              <a:rPr lang="en-US" dirty="0" err="1"/>
              <a:t>fourier</a:t>
            </a:r>
            <a:r>
              <a:rPr lang="en-US" dirty="0"/>
              <a:t> transform, Ramanujan’s proofs, Mandelbrot fractal; </a:t>
            </a:r>
          </a:p>
          <a:p>
            <a:r>
              <a:rPr lang="en-US" dirty="0"/>
              <a:t>and coding tips with examples – and none of them is related to me in any way.</a:t>
            </a:r>
          </a:p>
          <a:p>
            <a:r>
              <a:rPr lang="en-US" dirty="0"/>
              <a:t>And the main reason for this break is to illustrate the weakness of human memory </a:t>
            </a:r>
          </a:p>
          <a:p>
            <a:r>
              <a:rPr lang="en-US" dirty="0"/>
              <a:t>and the importance of choosing memorable names!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 guess you found one… Which leads us to the main outline of this presentation: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210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remember any of the four names (for the hypothetical cybersecurity algorithm)?</a:t>
            </a:r>
          </a:p>
          <a:p>
            <a:r>
              <a:rPr lang="en-US" dirty="0"/>
              <a:t>The first one was some philosopher - do you remember it? Voting time!</a:t>
            </a:r>
          </a:p>
          <a:p>
            <a:r>
              <a:rPr lang="en-US" dirty="0"/>
              <a:t>people without a degree in philosophy, won’t remember the name.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707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Yeap</a:t>
            </a:r>
            <a:r>
              <a:rPr lang="en-US" dirty="0"/>
              <a:t>, that’s him - who remembers the second choice? Something with wires (wire-tap or so). Voting time!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41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trip-wire – I guess several of you may have gotten it, or gotten close. </a:t>
            </a:r>
          </a:p>
          <a:p>
            <a:r>
              <a:rPr lang="en-US" dirty="0"/>
              <a:t>And similarly for the 3</a:t>
            </a:r>
            <a:r>
              <a:rPr lang="en-US" baseline="30000" dirty="0"/>
              <a:t>rd</a:t>
            </a:r>
            <a:r>
              <a:rPr lang="en-US" dirty="0"/>
              <a:t> choice. How about the last one?</a:t>
            </a:r>
          </a:p>
          <a:p>
            <a:r>
              <a:rPr lang="en-US" dirty="0"/>
              <a:t>We won’t even vote – the last one is not for mere mortals!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48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only robots, or humans with photographic memory.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4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us to the second rule of thumb for names: easy to remember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6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easy to pronounce.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292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rule: suppose you have an algorithm for drone navigation – which of the two would you pick?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87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avoid vocabulary words 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45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because, after our paper is published, </a:t>
            </a:r>
          </a:p>
          <a:p>
            <a:r>
              <a:rPr lang="en-US" dirty="0"/>
              <a:t>people will google its name to find the pdf – </a:t>
            </a:r>
          </a:p>
          <a:p>
            <a:r>
              <a:rPr lang="en-US" dirty="0"/>
              <a:t>and instead they will get material about eagles and fighter jets. </a:t>
            </a:r>
          </a:p>
          <a:p>
            <a:r>
              <a:rPr lang="en-US" dirty="0"/>
              <a:t>Not the kiss of death, but why make it difficult for people to read and cite our work?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661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‘soft’ rule: which would you choose (ignore the ‘English word’ rule for the moment). </a:t>
            </a:r>
          </a:p>
          <a:p>
            <a:r>
              <a:rPr lang="en-US" dirty="0"/>
              <a:t>Voting time – pause, or vote!</a:t>
            </a:r>
          </a:p>
          <a:p>
            <a:endParaRPr lang="en-US" dirty="0"/>
          </a:p>
          <a:p>
            <a:r>
              <a:rPr lang="en-US" dirty="0"/>
              <a:t>How about the first? The second? Third? Fourth?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spend most of the time in the top 3 mistakes, and their remedies.</a:t>
            </a:r>
          </a:p>
          <a:p>
            <a:r>
              <a:rPr lang="en-US" dirty="0"/>
              <a:t> The remedies form the acronym ‘FAN’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17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 preference for the green ones.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91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this is a ‘soft’ rule – but it is epsilon better to have a name that reminds the reviewer of strength (lion, tiger), toughness (diamond), beauty (‘</a:t>
            </a:r>
            <a:r>
              <a:rPr lang="en-US" dirty="0" err="1"/>
              <a:t>sandyBeach</a:t>
            </a:r>
            <a:r>
              <a:rPr lang="en-US" dirty="0"/>
              <a:t>’), awesomeness (‘super-nova’), brilliancy (Sherlock, Einstein).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560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all the rules, combined, for your easy reference.</a:t>
            </a:r>
          </a:p>
          <a:p>
            <a:r>
              <a:rPr lang="en-US" dirty="0"/>
              <a:t>Again, only the first is a ‘must’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24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all the rules, combined, for your easy reference.</a:t>
            </a:r>
          </a:p>
          <a:p>
            <a:r>
              <a:rPr lang="en-US" dirty="0"/>
              <a:t>Again, only the first is a ‘must’ – there are published papers that broke the other 3 rules (red stars and underline) – but why would we want our name associated to a serial killer, or organized crime.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80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(If there is time….)</a:t>
            </a:r>
          </a:p>
          <a:p>
            <a:r>
              <a:rPr lang="en-US" dirty="0"/>
              <a:t>*you* pick a name: suppose you have a method that spot twitter users </a:t>
            </a:r>
          </a:p>
          <a:p>
            <a:r>
              <a:rPr lang="en-US" dirty="0"/>
              <a:t>that have too similar behavior (and thus they may be sock-puppets).</a:t>
            </a:r>
          </a:p>
          <a:p>
            <a:r>
              <a:rPr lang="en-US" dirty="0"/>
              <a:t>Voting time – pause or vote:</a:t>
            </a:r>
          </a:p>
          <a:p>
            <a:endParaRPr lang="en-US" dirty="0"/>
          </a:p>
          <a:p>
            <a:r>
              <a:rPr lang="en-US" dirty="0"/>
              <a:t>How about SSTU:</a:t>
            </a:r>
          </a:p>
          <a:p>
            <a:endParaRPr lang="en-US" dirty="0"/>
          </a:p>
          <a:p>
            <a:r>
              <a:rPr lang="en-US" dirty="0" err="1"/>
              <a:t>BPSim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TwinSpot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139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TwinSpot</a:t>
            </a:r>
            <a:r>
              <a:rPr lang="en-US" dirty="0"/>
              <a:t> is probably the best (satisfying all 4 rules of thumb)</a:t>
            </a:r>
          </a:p>
          <a:p>
            <a:endParaRPr lang="en-US" dirty="0"/>
          </a:p>
          <a:p>
            <a:r>
              <a:rPr lang="en-US" dirty="0"/>
              <a:t>Can we do even better?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946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real paper, by Alex </a:t>
            </a:r>
            <a:r>
              <a:rPr lang="en-US" dirty="0" err="1"/>
              <a:t>Beutel</a:t>
            </a:r>
            <a:r>
              <a:rPr lang="en-US" dirty="0"/>
              <a:t>, during his internship at FaceBook.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84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Suggestion: team up with a native speaker – especially one with a degree in English, and/or creative, and/or sense of humor (think outside the box).</a:t>
            </a:r>
          </a:p>
          <a:p>
            <a:r>
              <a:rPr lang="en-US" dirty="0"/>
              <a:t>We often got naming advice from the admin in our department (English major, with a great sense of humor).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6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done with the lessons/recipes part of the talk. Here is the summary for F.A.N.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9567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Let’s do a deep dive – and go behind enemy lines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625CC80-7A30-7646-BFC3-7FF315DB31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C8B083F0-9577-0E47-9E33-0C931AF08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TMP/faloutsos_1KR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7.jpeg"/><Relationship Id="rId7" Type="http://schemas.openxmlformats.org/officeDocument/2006/relationships/image" Target="../media/image79.tif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1.tiff"/><Relationship Id="rId4" Type="http://schemas.openxmlformats.org/officeDocument/2006/relationships/image" Target="../media/image3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81.tif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TMP/samplePaper_v14.tar.gz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TMP/samplePaper_v14.tar.gz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catvajiac.me/files/infoshield.pdf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s://www.cs.cmu.edu/~christos/TMP/samplePaper_v14.tar.gz" TargetMode="Externa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88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1.tiff"/><Relationship Id="rId4" Type="http://schemas.openxmlformats.org/officeDocument/2006/relationships/image" Target="../media/image4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iff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os@cs.cmu.edu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iff"/><Relationship Id="rId5" Type="http://schemas.openxmlformats.org/officeDocument/2006/relationships/image" Target="../media/image90.png"/><Relationship Id="rId10" Type="http://schemas.openxmlformats.org/officeDocument/2006/relationships/hyperlink" Target="https://www.cs.cmu.edu/~christos/TMP/faloutsos_1KR.pptx" TargetMode="External"/><Relationship Id="rId4" Type="http://schemas.openxmlformats.org/officeDocument/2006/relationships/image" Target="../media/image89.jpeg"/><Relationship Id="rId9" Type="http://schemas.openxmlformats.org/officeDocument/2006/relationships/hyperlink" Target="https://www.cs.cmu.edu/~christos/TMP/samplePaper_v14.tar.gz" TargetMode="Externa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tiff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iff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20.svg"/><Relationship Id="rId4" Type="http://schemas.openxmlformats.org/officeDocument/2006/relationships/image" Target="../media/image89.jpeg"/><Relationship Id="rId9" Type="http://schemas.openxmlformats.org/officeDocument/2006/relationships/image" Target="../media/image19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tiff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iff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20.svg"/><Relationship Id="rId4" Type="http://schemas.openxmlformats.org/officeDocument/2006/relationships/image" Target="../media/image89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tvajiac.me/files/infoshield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tvajiac.me/files/infoshield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atvajiac.me/files/infoshield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2.tiff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2.tiff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youtube.com/@3blue1brown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hyperlink" Target="https://www.youtube.com/@mCoding" TargetMode="External"/><Relationship Id="rId10" Type="http://schemas.openxmlformats.org/officeDocument/2006/relationships/image" Target="../media/image56.jpeg"/><Relationship Id="rId4" Type="http://schemas.openxmlformats.org/officeDocument/2006/relationships/hyperlink" Target="https://www.youtube.com/@Mathologer" TargetMode="External"/><Relationship Id="rId9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tiff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tif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8.png"/><Relationship Id="rId7" Type="http://schemas.openxmlformats.org/officeDocument/2006/relationships/image" Target="../media/image72.tif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tif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8.png"/><Relationship Id="rId7" Type="http://schemas.openxmlformats.org/officeDocument/2006/relationships/image" Target="../media/image72.tif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tif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alexbeutel.com/papers/www2013_copycatch.pdf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lexbeutel.com/papers/www2013_copycatch.pdf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Lessons from 1K rejected research papers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Faloutsos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</a:t>
            </a:r>
          </a:p>
          <a:p>
            <a:r>
              <a:rPr lang="en-US" sz="2000" dirty="0">
                <a:ea typeface="ＭＳ Ｐゴシック" charset="-128"/>
                <a:cs typeface="ＭＳ Ｐゴシック" charset="-128"/>
                <a:hlinkClick r:id="rId3"/>
              </a:rPr>
              <a:t>https://</a:t>
            </a:r>
            <a:r>
              <a:rPr lang="en-US" sz="2000" dirty="0" err="1">
                <a:ea typeface="ＭＳ Ｐゴシック" charset="-128"/>
                <a:cs typeface="ＭＳ Ｐゴシック" charset="-128"/>
                <a:hlinkClick r:id="rId3"/>
              </a:rPr>
              <a:t>www.cs.cmu.edu</a:t>
            </a:r>
            <a:r>
              <a:rPr lang="en-US" sz="2000" dirty="0">
                <a:ea typeface="ＭＳ Ｐゴシック" charset="-128"/>
                <a:cs typeface="ＭＳ Ｐゴシック" charset="-128"/>
                <a:hlinkClick r:id="rId3"/>
              </a:rPr>
              <a:t>/~</a:t>
            </a:r>
            <a:r>
              <a:rPr lang="en-US" sz="2000" dirty="0" err="1">
                <a:ea typeface="ＭＳ Ｐゴシック" charset="-128"/>
                <a:cs typeface="ＭＳ Ｐゴシック" charset="-128"/>
                <a:hlinkClick r:id="rId3"/>
              </a:rPr>
              <a:t>christos</a:t>
            </a:r>
            <a:r>
              <a:rPr lang="en-US" sz="2000" dirty="0">
                <a:ea typeface="ＭＳ Ｐゴシック" charset="-128"/>
                <a:cs typeface="ＭＳ Ｐゴシック" charset="-128"/>
                <a:hlinkClick r:id="rId3"/>
              </a:rPr>
              <a:t>/TMP/faloutsos_1KR.pptx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Figure (‘crown jewel’ figure)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Ask (ask a rhetorical question)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21305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A46C3E-7A19-BF46-9BD7-F5533AA2EF93}"/>
              </a:ext>
            </a:extLst>
          </p:cNvPr>
          <p:cNvSpPr/>
          <p:nvPr/>
        </p:nvSpPr>
        <p:spPr bwMode="auto">
          <a:xfrm>
            <a:off x="1730264" y="2001672"/>
            <a:ext cx="6089432" cy="1603375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5C604684-D434-2449-9E61-6B3279DF0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06" y="2196933"/>
            <a:ext cx="1212851" cy="12128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08ED59-C796-A341-BA07-4C471F639692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B8FDEE7-A3BE-EA46-AF71-3C1F07C6AD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8A0D2E-5B31-A343-BD13-1CD9CD335376}"/>
              </a:ext>
            </a:extLst>
          </p:cNvPr>
          <p:cNvGrpSpPr/>
          <p:nvPr/>
        </p:nvGrpSpPr>
        <p:grpSpPr>
          <a:xfrm rot="2977129">
            <a:off x="5170196" y="2687254"/>
            <a:ext cx="471603" cy="446362"/>
            <a:chOff x="2539684" y="4732624"/>
            <a:chExt cx="943206" cy="892723"/>
          </a:xfrm>
        </p:grpSpPr>
        <p:sp>
          <p:nvSpPr>
            <p:cNvPr id="25" name="Snip and Round Single Corner Rectangle 24">
              <a:extLst>
                <a:ext uri="{FF2B5EF4-FFF2-40B4-BE49-F238E27FC236}">
                  <a16:creationId xmlns:a16="http://schemas.microsoft.com/office/drawing/2014/main" id="{DD0B97DC-ABB3-0F83-D6BC-C1BA9CBD5156}"/>
                </a:ext>
              </a:extLst>
            </p:cNvPr>
            <p:cNvSpPr/>
            <p:nvPr/>
          </p:nvSpPr>
          <p:spPr bwMode="auto">
            <a:xfrm>
              <a:off x="2656894" y="4745134"/>
              <a:ext cx="677404" cy="880213"/>
            </a:xfrm>
            <a:prstGeom prst="snip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9013F9-DFC2-C306-380B-B7F3535C4C66}"/>
                </a:ext>
              </a:extLst>
            </p:cNvPr>
            <p:cNvSpPr txBox="1"/>
            <p:nvPr/>
          </p:nvSpPr>
          <p:spPr>
            <a:xfrm>
              <a:off x="2539684" y="4732624"/>
              <a:ext cx="943206" cy="800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your</a:t>
              </a:r>
            </a:p>
            <a:p>
              <a:r>
                <a:rPr lang="en-US" sz="1000" dirty="0">
                  <a:latin typeface="+mn-lt"/>
                </a:rPr>
                <a:t>paper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F7EDCE2-D599-3157-D3CA-A54950F9EB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90" y="2771008"/>
            <a:ext cx="7874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3BAB43-2AB4-3676-3D29-FA6D1E5B90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1127">
            <a:off x="4435526" y="2843622"/>
            <a:ext cx="551355" cy="318811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AE848894-7D98-37DD-B85F-EC08181A5945}"/>
              </a:ext>
            </a:extLst>
          </p:cNvPr>
          <p:cNvSpPr/>
          <p:nvPr/>
        </p:nvSpPr>
        <p:spPr bwMode="auto">
          <a:xfrm>
            <a:off x="5736277" y="2660649"/>
            <a:ext cx="415159" cy="173421"/>
          </a:xfrm>
          <a:custGeom>
            <a:avLst/>
            <a:gdLst>
              <a:gd name="connsiteX0" fmla="*/ 0 w 830317"/>
              <a:gd name="connsiteY0" fmla="*/ 346841 h 346841"/>
              <a:gd name="connsiteX1" fmla="*/ 493986 w 830317"/>
              <a:gd name="connsiteY1" fmla="*/ 241738 h 346841"/>
              <a:gd name="connsiteX2" fmla="*/ 830317 w 830317"/>
              <a:gd name="connsiteY2" fmla="*/ 0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317" h="346841">
                <a:moveTo>
                  <a:pt x="0" y="346841"/>
                </a:moveTo>
                <a:cubicBezTo>
                  <a:pt x="177800" y="323193"/>
                  <a:pt x="355600" y="299545"/>
                  <a:pt x="493986" y="241738"/>
                </a:cubicBezTo>
                <a:cubicBezTo>
                  <a:pt x="632372" y="183931"/>
                  <a:pt x="731344" y="91965"/>
                  <a:pt x="830317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AF3C71-EA69-E691-12BC-AA76810D69C0}"/>
              </a:ext>
            </a:extLst>
          </p:cNvPr>
          <p:cNvCxnSpPr/>
          <p:nvPr/>
        </p:nvCxnSpPr>
        <p:spPr bwMode="auto">
          <a:xfrm>
            <a:off x="6838088" y="3003027"/>
            <a:ext cx="40777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42BE4F-F74E-0B01-3AE5-9D635653DE1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45861" y="2895454"/>
            <a:ext cx="0" cy="1075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5D82F23F-4B3F-09C8-4BD4-E6295F86C6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8989" y="2771007"/>
            <a:ext cx="228600" cy="228600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8E5FC18F-A4B9-A7EF-1C6E-64033E4B584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9441" y="3062532"/>
            <a:ext cx="228600" cy="2286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A98674-477B-CB71-48E0-B4B742E139C1}"/>
              </a:ext>
            </a:extLst>
          </p:cNvPr>
          <p:cNvCxnSpPr/>
          <p:nvPr/>
        </p:nvCxnSpPr>
        <p:spPr bwMode="auto">
          <a:xfrm>
            <a:off x="7293744" y="3003027"/>
            <a:ext cx="40777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E337D9-4930-1E31-9D51-5A832D7E1131}"/>
              </a:ext>
            </a:extLst>
          </p:cNvPr>
          <p:cNvSpPr txBox="1">
            <a:spLocks noChangeAspect="1"/>
          </p:cNvSpPr>
          <p:nvPr/>
        </p:nvSpPr>
        <p:spPr>
          <a:xfrm>
            <a:off x="7734539" y="2755274"/>
            <a:ext cx="76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🤞</a:t>
            </a:r>
          </a:p>
        </p:txBody>
      </p:sp>
    </p:spTree>
    <p:extLst>
      <p:ext uri="{BB962C8B-B14F-4D97-AF65-F5344CB8AC3E}">
        <p14:creationId xmlns:p14="http://schemas.microsoft.com/office/powerpoint/2010/main" val="113721651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770A-850B-D048-9856-980995C5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summary: F.A.N.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102B-3D30-E144-B57D-AF2BFB8E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ighlight>
                  <a:srgbClr val="FFFF00"/>
                </a:highlight>
              </a:rPr>
              <a:t>F</a:t>
            </a:r>
            <a:r>
              <a:rPr lang="en-US" dirty="0"/>
              <a:t>igure (one or more; ‘what’, not ‘how’)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>
                <a:highlight>
                  <a:srgbClr val="FFFF00"/>
                </a:highlight>
              </a:rPr>
              <a:t>A</a:t>
            </a:r>
            <a:r>
              <a:rPr lang="en-US" dirty="0"/>
              <a:t>sk a ‘rhetorical’ question (and answer it!)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>
                <a:highlight>
                  <a:srgbClr val="FFFF00"/>
                </a:highlight>
              </a:rPr>
              <a:t>N</a:t>
            </a:r>
            <a:r>
              <a:rPr lang="en-US" dirty="0"/>
              <a:t>ame your method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8F00"/>
                </a:solidFill>
              </a:rPr>
              <a:t>CopyCatch</a:t>
            </a:r>
            <a:r>
              <a:rPr lang="en-US" b="1" dirty="0">
                <a:solidFill>
                  <a:srgbClr val="008F00"/>
                </a:solidFill>
              </a:rPr>
              <a:t>			</a:t>
            </a:r>
            <a:r>
              <a:rPr lang="en-US" b="1" strike="sngStrike" dirty="0" err="1">
                <a:solidFill>
                  <a:schemeClr val="tx2"/>
                </a:solidFill>
              </a:rPr>
              <a:t>ClusterEmbed</a:t>
            </a:r>
            <a:endParaRPr lang="en-US" b="1" strike="sngStrike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23D38-C322-A94B-BE93-2371FABE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2259-5C9C-9446-B8AC-09169D3D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2615-4D56-4C4E-8DAF-B2EEE63E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13DAC09-7FDA-8740-A220-A2C900F9CF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543" y="3739063"/>
            <a:ext cx="1072401" cy="110489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161C4F6-F040-7B47-BB86-8EA422174E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793" y="1996672"/>
            <a:ext cx="2995813" cy="1202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BE1DF-CF68-4C47-B4AF-D89B5067D0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455" y="5261383"/>
            <a:ext cx="921489" cy="67529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AED0F50D-DAFF-B14F-B56B-6390B81D1B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007" y="679684"/>
            <a:ext cx="590384" cy="590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479DE4-C527-D944-A4A9-729D99C5C7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428" y="2149072"/>
            <a:ext cx="682040" cy="70875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FA71D91-8A3C-C24E-BFBA-C255808268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47" y="5636122"/>
            <a:ext cx="298201" cy="4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648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Figure (‘crown jewel’ figure)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Ask (ask a rhetorical question)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3751214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28E644-E285-7047-8443-86ED8E9DD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DC276-46FE-AA48-B1D9-FA7FAD0B5C59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FAA9FE3-5358-E645-87B4-449A7F3B1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7885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D60-0D25-AB4B-BB16-D7878AA8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reviewer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F31-564D-BE46-82F8-D288430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Papers are graded on:</a:t>
            </a:r>
          </a:p>
          <a:p>
            <a:r>
              <a:rPr lang="en-US" dirty="0"/>
              <a:t>Relevance</a:t>
            </a:r>
          </a:p>
          <a:p>
            <a:r>
              <a:rPr lang="en-US" b="1" dirty="0">
                <a:solidFill>
                  <a:srgbClr val="FF9300"/>
                </a:solidFill>
              </a:rPr>
              <a:t>Novelty</a:t>
            </a:r>
          </a:p>
          <a:p>
            <a:r>
              <a:rPr lang="en-US" dirty="0"/>
              <a:t>Technical quality</a:t>
            </a:r>
          </a:p>
          <a:p>
            <a:r>
              <a:rPr lang="en-US" b="1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49DB-98A1-D143-872F-1CA862D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A46F-EBD8-484E-B8B1-5882CA1E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7677-03B5-AB43-B403-2E96D8D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D4D7-760A-9443-9385-825DA17A8A3F}"/>
              </a:ext>
            </a:extLst>
          </p:cNvPr>
          <p:cNvSpPr txBox="1">
            <a:spLocks/>
          </p:cNvSpPr>
          <p:nvPr/>
        </p:nvSpPr>
        <p:spPr bwMode="auto">
          <a:xfrm>
            <a:off x="4908331" y="1447800"/>
            <a:ext cx="3720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kern="0" dirty="0"/>
              <a:t>Reviewers:</a:t>
            </a:r>
          </a:p>
          <a:p>
            <a:pPr>
              <a:buFontTx/>
              <a:buChar char="-"/>
            </a:pPr>
            <a:r>
              <a:rPr kumimoji="0" lang="en-US" kern="0" dirty="0"/>
              <a:t>Pressed for time</a:t>
            </a:r>
          </a:p>
          <a:p>
            <a:pPr>
              <a:buFontTx/>
              <a:buChar char="-"/>
            </a:pPr>
            <a:r>
              <a:rPr kumimoji="0" lang="en-US" kern="0" dirty="0"/>
              <a:t>Un-paid</a:t>
            </a:r>
          </a:p>
        </p:txBody>
      </p:sp>
      <p:pic>
        <p:nvPicPr>
          <p:cNvPr id="9" name="Picture 8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A0855DE7-D7A5-C34D-91E6-A640B71D4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045" y="3429000"/>
            <a:ext cx="2438400" cy="2438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0630B-7FB6-4B42-AF87-671E56D6A14A}"/>
              </a:ext>
            </a:extLst>
          </p:cNvPr>
          <p:cNvCxnSpPr/>
          <p:nvPr/>
        </p:nvCxnSpPr>
        <p:spPr bwMode="auto">
          <a:xfrm>
            <a:off x="4677103" y="1447800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EA05DE-4C37-4745-9A74-829404AB6381}"/>
              </a:ext>
            </a:extLst>
          </p:cNvPr>
          <p:cNvSpPr/>
          <p:nvPr/>
        </p:nvSpPr>
        <p:spPr bwMode="auto">
          <a:xfrm>
            <a:off x="4572000" y="1295400"/>
            <a:ext cx="3886200" cy="4953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3616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D60-0D25-AB4B-BB16-D7878AA8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reviewer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F31-564D-BE46-82F8-D288430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Papers are graded on:</a:t>
            </a:r>
          </a:p>
          <a:p>
            <a:r>
              <a:rPr lang="en-US" dirty="0"/>
              <a:t>Relevance</a:t>
            </a:r>
          </a:p>
          <a:p>
            <a:r>
              <a:rPr lang="en-US" b="1" dirty="0">
                <a:solidFill>
                  <a:srgbClr val="FF9300"/>
                </a:solidFill>
              </a:rPr>
              <a:t>Novelty</a:t>
            </a:r>
          </a:p>
          <a:p>
            <a:pPr lvl="1"/>
            <a:r>
              <a:rPr lang="en-US" b="1" dirty="0">
                <a:solidFill>
                  <a:srgbClr val="FF9300"/>
                </a:solidFill>
              </a:rPr>
              <a:t>‘what’, not ‘how’</a:t>
            </a:r>
          </a:p>
          <a:p>
            <a:pPr lvl="1"/>
            <a:r>
              <a:rPr lang="en-US" b="1" dirty="0">
                <a:solidFill>
                  <a:srgbClr val="FF9300"/>
                </a:solidFill>
              </a:rPr>
              <a:t>name</a:t>
            </a:r>
          </a:p>
          <a:p>
            <a:r>
              <a:rPr lang="en-US" dirty="0"/>
              <a:t>Technical quality</a:t>
            </a:r>
          </a:p>
          <a:p>
            <a:r>
              <a:rPr lang="en-US" b="1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49DB-98A1-D143-872F-1CA862D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A46F-EBD8-484E-B8B1-5882CA1E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7677-03B5-AB43-B403-2E96D8D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D4D7-760A-9443-9385-825DA17A8A3F}"/>
              </a:ext>
            </a:extLst>
          </p:cNvPr>
          <p:cNvSpPr txBox="1">
            <a:spLocks/>
          </p:cNvSpPr>
          <p:nvPr/>
        </p:nvSpPr>
        <p:spPr bwMode="auto">
          <a:xfrm>
            <a:off x="4908331" y="1447800"/>
            <a:ext cx="3720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kern="0" dirty="0"/>
              <a:t>Reviewers:</a:t>
            </a:r>
          </a:p>
          <a:p>
            <a:pPr>
              <a:buFontTx/>
              <a:buChar char="-"/>
            </a:pPr>
            <a:r>
              <a:rPr kumimoji="0" lang="en-US" kern="0" dirty="0"/>
              <a:t>Pressed for time</a:t>
            </a:r>
          </a:p>
          <a:p>
            <a:pPr>
              <a:buFontTx/>
              <a:buChar char="-"/>
            </a:pPr>
            <a:r>
              <a:rPr kumimoji="0" lang="en-US" kern="0" dirty="0"/>
              <a:t>Un-paid</a:t>
            </a:r>
          </a:p>
        </p:txBody>
      </p:sp>
      <p:pic>
        <p:nvPicPr>
          <p:cNvPr id="9" name="Picture 8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A0855DE7-D7A5-C34D-91E6-A640B71D4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045" y="3429000"/>
            <a:ext cx="2438400" cy="2438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0630B-7FB6-4B42-AF87-671E56D6A14A}"/>
              </a:ext>
            </a:extLst>
          </p:cNvPr>
          <p:cNvCxnSpPr/>
          <p:nvPr/>
        </p:nvCxnSpPr>
        <p:spPr bwMode="auto">
          <a:xfrm>
            <a:off x="4677103" y="1447800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EDD49C-5B82-EE4A-A8CC-34CAC6CB5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63" y="3771900"/>
            <a:ext cx="623887" cy="4572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2EEFA4C-02D6-8748-80FE-1E87F4E666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96" y="3275630"/>
            <a:ext cx="198901" cy="3067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E8DEBF-51B4-B240-A8AC-57367EF1F77B}"/>
              </a:ext>
            </a:extLst>
          </p:cNvPr>
          <p:cNvSpPr/>
          <p:nvPr/>
        </p:nvSpPr>
        <p:spPr bwMode="auto">
          <a:xfrm>
            <a:off x="4572000" y="1295400"/>
            <a:ext cx="3886200" cy="4953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0035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D60-0D25-AB4B-BB16-D7878AA8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reviewer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F31-564D-BE46-82F8-D288430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Papers are graded on:</a:t>
            </a:r>
          </a:p>
          <a:p>
            <a:r>
              <a:rPr lang="en-US" dirty="0"/>
              <a:t>Relevance</a:t>
            </a:r>
          </a:p>
          <a:p>
            <a:r>
              <a:rPr lang="en-US" b="1" dirty="0">
                <a:solidFill>
                  <a:srgbClr val="FF9300"/>
                </a:solidFill>
              </a:rPr>
              <a:t>Novelty</a:t>
            </a:r>
          </a:p>
          <a:p>
            <a:r>
              <a:rPr lang="en-US" dirty="0"/>
              <a:t>Technical quality</a:t>
            </a:r>
          </a:p>
          <a:p>
            <a:r>
              <a:rPr lang="en-US" b="1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49DB-98A1-D143-872F-1CA862D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A46F-EBD8-484E-B8B1-5882CA1E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7677-03B5-AB43-B403-2E96D8D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D4D7-760A-9443-9385-825DA17A8A3F}"/>
              </a:ext>
            </a:extLst>
          </p:cNvPr>
          <p:cNvSpPr txBox="1">
            <a:spLocks/>
          </p:cNvSpPr>
          <p:nvPr/>
        </p:nvSpPr>
        <p:spPr bwMode="auto">
          <a:xfrm>
            <a:off x="4908331" y="1447800"/>
            <a:ext cx="3720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kern="0" dirty="0"/>
              <a:t>Reviewers:</a:t>
            </a:r>
          </a:p>
          <a:p>
            <a:pPr>
              <a:buFontTx/>
              <a:buChar char="-"/>
            </a:pPr>
            <a:r>
              <a:rPr kumimoji="0" lang="en-US" kern="0" dirty="0"/>
              <a:t>Pressed for time</a:t>
            </a:r>
          </a:p>
          <a:p>
            <a:pPr>
              <a:buFontTx/>
              <a:buChar char="-"/>
            </a:pPr>
            <a:r>
              <a:rPr kumimoji="0" lang="en-US" kern="0" dirty="0"/>
              <a:t>Un-paid</a:t>
            </a:r>
          </a:p>
        </p:txBody>
      </p:sp>
      <p:pic>
        <p:nvPicPr>
          <p:cNvPr id="9" name="Picture 8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A0855DE7-D7A5-C34D-91E6-A640B71D4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045" y="3429000"/>
            <a:ext cx="2438400" cy="2438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0630B-7FB6-4B42-AF87-671E56D6A14A}"/>
              </a:ext>
            </a:extLst>
          </p:cNvPr>
          <p:cNvCxnSpPr/>
          <p:nvPr/>
        </p:nvCxnSpPr>
        <p:spPr bwMode="auto">
          <a:xfrm>
            <a:off x="4677103" y="1447800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542108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D60-0D25-AB4B-BB16-D7878AA8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reviewer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F31-564D-BE46-82F8-D288430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Papers are graded on:</a:t>
            </a:r>
          </a:p>
          <a:p>
            <a:r>
              <a:rPr lang="en-US" dirty="0"/>
              <a:t>Relevance</a:t>
            </a:r>
          </a:p>
          <a:p>
            <a:r>
              <a:rPr lang="en-US" b="1" dirty="0">
                <a:solidFill>
                  <a:srgbClr val="FF9300"/>
                </a:solidFill>
              </a:rPr>
              <a:t>Novelty</a:t>
            </a:r>
          </a:p>
          <a:p>
            <a:r>
              <a:rPr lang="en-US" dirty="0"/>
              <a:t>Technical quality</a:t>
            </a:r>
          </a:p>
          <a:p>
            <a:r>
              <a:rPr lang="en-US" b="1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49DB-98A1-D143-872F-1CA862D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A46F-EBD8-484E-B8B1-5882CA1E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7677-03B5-AB43-B403-2E96D8D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D4D7-760A-9443-9385-825DA17A8A3F}"/>
              </a:ext>
            </a:extLst>
          </p:cNvPr>
          <p:cNvSpPr txBox="1">
            <a:spLocks/>
          </p:cNvSpPr>
          <p:nvPr/>
        </p:nvSpPr>
        <p:spPr bwMode="auto">
          <a:xfrm>
            <a:off x="4908331" y="1447800"/>
            <a:ext cx="3720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kern="0" dirty="0"/>
              <a:t>Reviewers:</a:t>
            </a:r>
          </a:p>
          <a:p>
            <a:pPr>
              <a:buFontTx/>
              <a:buChar char="-"/>
            </a:pPr>
            <a:r>
              <a:rPr kumimoji="0" lang="en-US" kern="0" dirty="0"/>
              <a:t>Pressed for time</a:t>
            </a:r>
          </a:p>
          <a:p>
            <a:pPr>
              <a:buFontTx/>
              <a:buChar char="-"/>
            </a:pPr>
            <a:r>
              <a:rPr kumimoji="0" lang="en-US" kern="0" dirty="0"/>
              <a:t>Un-paid</a:t>
            </a:r>
          </a:p>
          <a:p>
            <a:pPr>
              <a:buFontTx/>
              <a:buChar char="-"/>
            </a:pPr>
            <a:endParaRPr kumimoji="0" lang="en-US" kern="0" dirty="0"/>
          </a:p>
          <a:p>
            <a:pPr marL="0" indent="0">
              <a:buNone/>
            </a:pPr>
            <a:r>
              <a:rPr kumimoji="0" lang="en-US" sz="2400" kern="0" dirty="0"/>
              <a:t>Q: what should authors do?</a:t>
            </a:r>
          </a:p>
        </p:txBody>
      </p:sp>
      <p:pic>
        <p:nvPicPr>
          <p:cNvPr id="9" name="Picture 8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A0855DE7-D7A5-C34D-91E6-A640B71D4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249" y="1885208"/>
            <a:ext cx="1166751" cy="11667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0630B-7FB6-4B42-AF87-671E56D6A14A}"/>
              </a:ext>
            </a:extLst>
          </p:cNvPr>
          <p:cNvCxnSpPr/>
          <p:nvPr/>
        </p:nvCxnSpPr>
        <p:spPr bwMode="auto">
          <a:xfrm>
            <a:off x="4677103" y="1447800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7474858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D60-0D25-AB4B-BB16-D7878AA8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reviewer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F31-564D-BE46-82F8-D288430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Papers are graded on:</a:t>
            </a:r>
          </a:p>
          <a:p>
            <a:r>
              <a:rPr lang="en-US" dirty="0"/>
              <a:t>Relevance</a:t>
            </a:r>
          </a:p>
          <a:p>
            <a:r>
              <a:rPr lang="en-US" b="1" dirty="0">
                <a:solidFill>
                  <a:srgbClr val="FF9300"/>
                </a:solidFill>
              </a:rPr>
              <a:t>Novelty</a:t>
            </a:r>
          </a:p>
          <a:p>
            <a:r>
              <a:rPr lang="en-US" dirty="0"/>
              <a:t>Technical quality</a:t>
            </a:r>
          </a:p>
          <a:p>
            <a:r>
              <a:rPr lang="en-US" b="1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49DB-98A1-D143-872F-1CA862D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A46F-EBD8-484E-B8B1-5882CA1E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7677-03B5-AB43-B403-2E96D8D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D4D7-760A-9443-9385-825DA17A8A3F}"/>
              </a:ext>
            </a:extLst>
          </p:cNvPr>
          <p:cNvSpPr txBox="1">
            <a:spLocks/>
          </p:cNvSpPr>
          <p:nvPr/>
        </p:nvSpPr>
        <p:spPr bwMode="auto">
          <a:xfrm>
            <a:off x="4908331" y="1447800"/>
            <a:ext cx="3720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kern="0" dirty="0"/>
              <a:t>Reviewers:</a:t>
            </a:r>
          </a:p>
          <a:p>
            <a:pPr>
              <a:buFontTx/>
              <a:buChar char="-"/>
            </a:pPr>
            <a:r>
              <a:rPr kumimoji="0" lang="en-US" kern="0" dirty="0"/>
              <a:t>Pressed for time</a:t>
            </a:r>
          </a:p>
          <a:p>
            <a:pPr>
              <a:buFontTx/>
              <a:buChar char="-"/>
            </a:pPr>
            <a:r>
              <a:rPr kumimoji="0" lang="en-US" kern="0" dirty="0"/>
              <a:t>Un-paid</a:t>
            </a:r>
          </a:p>
          <a:p>
            <a:pPr>
              <a:buFontTx/>
              <a:buChar char="-"/>
            </a:pPr>
            <a:endParaRPr kumimoji="0" lang="en-US" kern="0" dirty="0"/>
          </a:p>
          <a:p>
            <a:pPr marL="0" indent="0">
              <a:buNone/>
            </a:pPr>
            <a:r>
              <a:rPr kumimoji="0" lang="en-US" sz="2400" kern="0" dirty="0"/>
              <a:t>Q: what should authors do?</a:t>
            </a:r>
          </a:p>
          <a:p>
            <a:r>
              <a:rPr kumimoji="0" lang="en-US" sz="2400" kern="0" dirty="0"/>
              <a:t>A1: save their time (using figures, tables, </a:t>
            </a:r>
            <a:r>
              <a:rPr kumimoji="0" lang="en-US" sz="2400" b="1" kern="0" dirty="0"/>
              <a:t>emphasis</a:t>
            </a:r>
            <a:r>
              <a:rPr kumimoji="0" lang="en-US" sz="2400" kern="0" dirty="0"/>
              <a:t>)</a:t>
            </a:r>
          </a:p>
          <a:p>
            <a:r>
              <a:rPr kumimoji="0" lang="en-US" sz="2400" kern="0" dirty="0"/>
              <a:t>A2: attention routing</a:t>
            </a:r>
          </a:p>
          <a:p>
            <a:pPr marL="0" indent="0">
              <a:buNone/>
            </a:pPr>
            <a:endParaRPr kumimoji="0" lang="en-US" sz="2400" kern="0" dirty="0"/>
          </a:p>
        </p:txBody>
      </p:sp>
      <p:pic>
        <p:nvPicPr>
          <p:cNvPr id="9" name="Picture 8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A0855DE7-D7A5-C34D-91E6-A640B71D4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249" y="1885208"/>
            <a:ext cx="1166751" cy="11667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0630B-7FB6-4B42-AF87-671E56D6A14A}"/>
              </a:ext>
            </a:extLst>
          </p:cNvPr>
          <p:cNvCxnSpPr/>
          <p:nvPr/>
        </p:nvCxnSpPr>
        <p:spPr bwMode="auto">
          <a:xfrm>
            <a:off x="4677103" y="1447800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3123485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D60-0D25-AB4B-BB16-D7878AA8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reviewer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F31-564D-BE46-82F8-D288430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Papers are graded on:</a:t>
            </a:r>
          </a:p>
          <a:p>
            <a:r>
              <a:rPr lang="en-US" dirty="0"/>
              <a:t>Relevance</a:t>
            </a:r>
          </a:p>
          <a:p>
            <a:r>
              <a:rPr lang="en-US" b="1" dirty="0">
                <a:solidFill>
                  <a:srgbClr val="FF9300"/>
                </a:solidFill>
              </a:rPr>
              <a:t>Novelty</a:t>
            </a:r>
          </a:p>
          <a:p>
            <a:r>
              <a:rPr lang="en-US" dirty="0"/>
              <a:t>Technical quality</a:t>
            </a:r>
          </a:p>
          <a:p>
            <a:r>
              <a:rPr lang="en-US" b="1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49DB-98A1-D143-872F-1CA862D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A46F-EBD8-484E-B8B1-5882CA1E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7677-03B5-AB43-B403-2E96D8D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D4D7-760A-9443-9385-825DA17A8A3F}"/>
              </a:ext>
            </a:extLst>
          </p:cNvPr>
          <p:cNvSpPr txBox="1">
            <a:spLocks/>
          </p:cNvSpPr>
          <p:nvPr/>
        </p:nvSpPr>
        <p:spPr bwMode="auto">
          <a:xfrm>
            <a:off x="4908331" y="1447800"/>
            <a:ext cx="3720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kern="0" dirty="0"/>
              <a:t>Reviewers:</a:t>
            </a:r>
          </a:p>
          <a:p>
            <a:pPr>
              <a:buFontTx/>
              <a:buChar char="-"/>
            </a:pPr>
            <a:r>
              <a:rPr kumimoji="0" lang="en-US" kern="0" dirty="0"/>
              <a:t>Pressed for time</a:t>
            </a:r>
          </a:p>
          <a:p>
            <a:pPr>
              <a:buFontTx/>
              <a:buChar char="-"/>
            </a:pPr>
            <a:r>
              <a:rPr kumimoji="0" lang="en-US" kern="0" dirty="0"/>
              <a:t>Un-paid</a:t>
            </a:r>
          </a:p>
          <a:p>
            <a:pPr>
              <a:buFontTx/>
              <a:buChar char="-"/>
            </a:pPr>
            <a:endParaRPr kumimoji="0" lang="en-US" kern="0" dirty="0"/>
          </a:p>
          <a:p>
            <a:pPr marL="0" indent="0">
              <a:buNone/>
            </a:pPr>
            <a:r>
              <a:rPr kumimoji="0" lang="en-US" sz="2400" kern="0" dirty="0"/>
              <a:t>Q: what should authors do?</a:t>
            </a:r>
          </a:p>
          <a:p>
            <a:r>
              <a:rPr kumimoji="0" lang="en-US" sz="2400" kern="0" dirty="0"/>
              <a:t>A1: save their time (using figures, tables, </a:t>
            </a:r>
            <a:r>
              <a:rPr kumimoji="0" lang="en-US" sz="2400" b="1" kern="0" dirty="0"/>
              <a:t>emphasis</a:t>
            </a:r>
            <a:r>
              <a:rPr kumimoji="0" lang="en-US" sz="2400" kern="0" dirty="0"/>
              <a:t>)</a:t>
            </a:r>
          </a:p>
          <a:p>
            <a:r>
              <a:rPr kumimoji="0" lang="en-US" sz="2400" kern="0" dirty="0"/>
              <a:t>A2: attention routing</a:t>
            </a:r>
          </a:p>
          <a:p>
            <a:pPr marL="0" indent="0">
              <a:buNone/>
            </a:pPr>
            <a:r>
              <a:rPr kumimoji="0" lang="en-US" sz="2400" b="1" kern="0" dirty="0">
                <a:solidFill>
                  <a:schemeClr val="tx2"/>
                </a:solidFill>
              </a:rPr>
              <a:t>All F.A.N. recipes do that</a:t>
            </a:r>
          </a:p>
        </p:txBody>
      </p:sp>
      <p:pic>
        <p:nvPicPr>
          <p:cNvPr id="9" name="Picture 8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A0855DE7-D7A5-C34D-91E6-A640B71D4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249" y="1885208"/>
            <a:ext cx="1166751" cy="11667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0630B-7FB6-4B42-AF87-671E56D6A14A}"/>
              </a:ext>
            </a:extLst>
          </p:cNvPr>
          <p:cNvCxnSpPr/>
          <p:nvPr/>
        </p:nvCxnSpPr>
        <p:spPr bwMode="auto">
          <a:xfrm>
            <a:off x="4677103" y="1447800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561620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F</a:t>
            </a:r>
            <a:r>
              <a:rPr lang="en-US" dirty="0">
                <a:ea typeface="ＭＳ Ｐゴシック" charset="-128"/>
                <a:cs typeface="ＭＳ Ｐゴシック" charset="-128"/>
              </a:rPr>
              <a:t>igure (‘crown jewel’ figure)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A</a:t>
            </a:r>
            <a:r>
              <a:rPr lang="en-US" dirty="0">
                <a:ea typeface="ＭＳ Ｐゴシック" charset="-128"/>
                <a:cs typeface="ＭＳ Ｐゴシック" charset="-128"/>
              </a:rPr>
              <a:t>sk (ask a rhetorical question)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N</a:t>
            </a:r>
            <a:r>
              <a:rPr lang="en-US" dirty="0">
                <a:ea typeface="ＭＳ Ｐゴシック" charset="-128"/>
                <a:cs typeface="ＭＳ Ｐゴシック" charset="-128"/>
              </a:rPr>
              <a:t>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4255709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28E644-E285-7047-8443-86ED8E9DD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DC276-46FE-AA48-B1D9-FA7FAD0B5C59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FAA9FE3-5358-E645-87B4-449A7F3B1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862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BE7C-FDD2-774B-B66E-255BFFD3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5699-1B90-E444-941F-8013A318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template with ‘orange suggestions’: </a:t>
            </a:r>
            <a:r>
              <a:rPr lang="en-US" dirty="0">
                <a:hlinkClick r:id="rId3"/>
              </a:rPr>
              <a:t>https://www.cs.cmu.edu/~christos/TMP/samplePaper_v14.tar.gz</a:t>
            </a:r>
            <a:endParaRPr lang="en-US" dirty="0"/>
          </a:p>
          <a:p>
            <a:r>
              <a:rPr lang="en-US" sz="2800" dirty="0">
                <a:latin typeface="Andale Mono" panose="020B0509000000000004" pitchFamily="49" charset="0"/>
              </a:rPr>
              <a:t>tar </a:t>
            </a:r>
            <a:r>
              <a:rPr lang="en-US" sz="2800" dirty="0" err="1">
                <a:latin typeface="Andale Mono" panose="020B0509000000000004" pitchFamily="49" charset="0"/>
              </a:rPr>
              <a:t>xfv</a:t>
            </a:r>
            <a:r>
              <a:rPr lang="en-US" sz="2800" dirty="0">
                <a:latin typeface="Andale Mono" panose="020B0509000000000004" pitchFamily="49" charset="0"/>
              </a:rPr>
              <a:t>; make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0C0F-9D36-A14A-9FFE-8301C98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D45F8-1E34-5145-8CB2-C954725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D5B18-8BF6-FB43-AEBF-982A5A69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76DFF-2225-D14E-8856-F59EF1F942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797" y="3187534"/>
            <a:ext cx="2436749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13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C037-B777-DE48-8855-E13143F5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‘F’</a:t>
            </a:r>
            <a:r>
              <a:rPr lang="en-US" dirty="0"/>
              <a:t> – which one?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D4C05-5BC5-AC48-A7A1-86A303E2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29" y="3166207"/>
            <a:ext cx="2290428" cy="29790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357F-C173-9C49-B376-546B7994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7F48-7AD7-7647-97FD-C6287647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6402-3C1E-4542-ADAD-4D3AA345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827A44-8E01-6C4C-9779-3EE7439D95C0}"/>
              </a:ext>
            </a:extLst>
          </p:cNvPr>
          <p:cNvGrpSpPr>
            <a:grpSpLocks noChangeAspect="1"/>
          </p:cNvGrpSpPr>
          <p:nvPr/>
        </p:nvGrpSpPr>
        <p:grpSpPr>
          <a:xfrm>
            <a:off x="3426786" y="3135758"/>
            <a:ext cx="2290428" cy="2979079"/>
            <a:chOff x="3124200" y="2393880"/>
            <a:chExt cx="2613470" cy="3399249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517B93FB-76DC-2B4E-B70A-A35F881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24200" y="2393880"/>
              <a:ext cx="2613470" cy="339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BF63CA-6A4C-1F43-AB49-DF290BEC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342" y="2428624"/>
              <a:ext cx="2286429" cy="67536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090B5C-FC2C-4048-A4C3-0E5F545FDF4D}"/>
              </a:ext>
            </a:extLst>
          </p:cNvPr>
          <p:cNvGrpSpPr/>
          <p:nvPr/>
        </p:nvGrpSpPr>
        <p:grpSpPr>
          <a:xfrm>
            <a:off x="565620" y="3232839"/>
            <a:ext cx="2145359" cy="2757636"/>
            <a:chOff x="565620" y="3232839"/>
            <a:chExt cx="2145359" cy="27576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F78F7E-AE12-BB49-8C73-DAF829A059EC}"/>
                </a:ext>
              </a:extLst>
            </p:cNvPr>
            <p:cNvGrpSpPr/>
            <p:nvPr/>
          </p:nvGrpSpPr>
          <p:grpSpPr>
            <a:xfrm>
              <a:off x="589147" y="3260118"/>
              <a:ext cx="2120124" cy="2730357"/>
              <a:chOff x="552870" y="2814050"/>
              <a:chExt cx="2120124" cy="273035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5BBEFF9-7D66-5343-AFF8-D31FADEF3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870" y="2814050"/>
                <a:ext cx="2120124" cy="2730357"/>
              </a:xfrm>
              <a:prstGeom prst="rect">
                <a:avLst/>
              </a:prstGeom>
            </p:spPr>
          </p:pic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DC3B2C7-E99F-0A4B-83B1-449B130CDBA1}"/>
                  </a:ext>
                </a:extLst>
              </p:cNvPr>
              <p:cNvSpPr/>
              <p:nvPr/>
            </p:nvSpPr>
            <p:spPr bwMode="auto">
              <a:xfrm>
                <a:off x="669310" y="2887037"/>
                <a:ext cx="1921490" cy="663111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649AF3-4494-C947-A8BB-A8C35513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0" y="3232839"/>
              <a:ext cx="2145359" cy="66311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9786AB-74A9-E24C-8F4D-3B7F80DC83BB}"/>
              </a:ext>
            </a:extLst>
          </p:cNvPr>
          <p:cNvSpPr txBox="1"/>
          <p:nvPr/>
        </p:nvSpPr>
        <p:spPr>
          <a:xfrm>
            <a:off x="4276085" y="2602358"/>
            <a:ext cx="591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B63E2-6E66-9543-8E37-83E6500D2CDF}"/>
              </a:ext>
            </a:extLst>
          </p:cNvPr>
          <p:cNvSpPr txBox="1"/>
          <p:nvPr/>
        </p:nvSpPr>
        <p:spPr>
          <a:xfrm>
            <a:off x="1389653" y="2602357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18588-4097-F34A-82DF-80CFF2F7DDF0}"/>
              </a:ext>
            </a:extLst>
          </p:cNvPr>
          <p:cNvSpPr txBox="1"/>
          <p:nvPr/>
        </p:nvSpPr>
        <p:spPr>
          <a:xfrm>
            <a:off x="7293646" y="2602357"/>
            <a:ext cx="5725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680F4-CFC7-7A46-8A29-9D2AE70E190A}"/>
              </a:ext>
            </a:extLst>
          </p:cNvPr>
          <p:cNvSpPr txBox="1"/>
          <p:nvPr/>
        </p:nvSpPr>
        <p:spPr>
          <a:xfrm>
            <a:off x="589147" y="1464081"/>
            <a:ext cx="31357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Pick one to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Q1) Which one?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Q2) Why</a:t>
            </a:r>
            <a:r>
              <a:rPr lang="en-US" dirty="0">
                <a:latin typeface="+mn-lt"/>
              </a:rPr>
              <a:t>?</a:t>
            </a:r>
          </a:p>
        </p:txBody>
      </p:sp>
      <p:pic>
        <p:nvPicPr>
          <p:cNvPr id="20" name="Picture 19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E690604D-B85B-8682-16CA-6F3DDB98F3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949" y="1295400"/>
            <a:ext cx="939208" cy="9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189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BE7C-FDD2-774B-B66E-255BFFD3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5699-1B90-E444-941F-8013A318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template with ‘orange suggestions’: </a:t>
            </a:r>
            <a:r>
              <a:rPr lang="en-US" dirty="0">
                <a:hlinkClick r:id="rId3"/>
              </a:rPr>
              <a:t>https://www.cs.cmu.edu/~christos/TMP/samplePaper_v14.tar.gz</a:t>
            </a:r>
            <a:endParaRPr lang="en-US" dirty="0"/>
          </a:p>
          <a:p>
            <a:r>
              <a:rPr lang="en-US" sz="2800" dirty="0">
                <a:latin typeface="Andale Mono" panose="020B0509000000000004" pitchFamily="49" charset="0"/>
              </a:rPr>
              <a:t>tar </a:t>
            </a:r>
            <a:r>
              <a:rPr lang="en-US" sz="2800" dirty="0" err="1">
                <a:latin typeface="Andale Mono" panose="020B0509000000000004" pitchFamily="49" charset="0"/>
              </a:rPr>
              <a:t>xfv</a:t>
            </a:r>
            <a:r>
              <a:rPr lang="en-US" sz="2800" dirty="0">
                <a:latin typeface="Andale Mono" panose="020B0509000000000004" pitchFamily="49" charset="0"/>
              </a:rPr>
              <a:t>; make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0C0F-9D36-A14A-9FFE-8301C98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D45F8-1E34-5145-8CB2-C954725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D5B18-8BF6-FB43-AEBF-982A5A69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76DFF-2225-D14E-8856-F59EF1F942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797" y="3187534"/>
            <a:ext cx="2436749" cy="2867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887A8-50B9-314D-BA8D-6FD326531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1" r="2771"/>
          <a:stretch/>
        </p:blipFill>
        <p:spPr>
          <a:xfrm>
            <a:off x="118800" y="3990109"/>
            <a:ext cx="5424997" cy="9924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83AEEB-CBD7-AB4C-B512-5305059A05B7}"/>
              </a:ext>
            </a:extLst>
          </p:cNvPr>
          <p:cNvCxnSpPr/>
          <p:nvPr/>
        </p:nvCxnSpPr>
        <p:spPr bwMode="auto">
          <a:xfrm flipV="1">
            <a:off x="5438899" y="4049486"/>
            <a:ext cx="368135" cy="10687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25CFAA-79D8-2F43-89B9-4AD6056308B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38899" y="4251366"/>
            <a:ext cx="368135" cy="5695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5897299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4C5-309A-7C47-B00C-CFCFEF21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recipes – part 1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6CA3-56CA-AA45-BC5E-19B5E9A8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Title: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u="sng" dirty="0">
                <a:highlight>
                  <a:srgbClr val="FFFF00"/>
                </a:highlight>
              </a:rPr>
              <a:t>N</a:t>
            </a:r>
            <a:r>
              <a:rPr lang="en-US" dirty="0"/>
              <a:t>ame your method (‘what’, not ‘how’)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Abstract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u="sng" dirty="0">
                <a:highlight>
                  <a:srgbClr val="FFFF00"/>
                </a:highlight>
              </a:rPr>
              <a:t>A</a:t>
            </a:r>
            <a:r>
              <a:rPr lang="en-US" dirty="0"/>
              <a:t>sk a rhetorical question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Give performance numbers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9881-0343-F74D-80D5-E62A89C1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5C60F-453C-B64F-BFD4-9A27AEED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9CEA-3909-7240-88D2-28E0EB09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3F914-6405-E84B-8F3B-5B44FF3BE7AC}"/>
              </a:ext>
            </a:extLst>
          </p:cNvPr>
          <p:cNvSpPr txBox="1"/>
          <p:nvPr/>
        </p:nvSpPr>
        <p:spPr>
          <a:xfrm>
            <a:off x="88639" y="1912801"/>
            <a:ext cx="59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1FCAF-A220-E64B-AD7C-646ACC829774}"/>
              </a:ext>
            </a:extLst>
          </p:cNvPr>
          <p:cNvSpPr txBox="1"/>
          <p:nvPr/>
        </p:nvSpPr>
        <p:spPr>
          <a:xfrm>
            <a:off x="88638" y="3114977"/>
            <a:ext cx="59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C4C9B-0EE4-AF49-9B6E-F1F887BAD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18" y="1239330"/>
            <a:ext cx="806363" cy="9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6735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4C5-309A-7C47-B00C-CFCFEF21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recipes - part 2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6CA3-56CA-AA45-BC5E-19B5E9A8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Intro: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Again, rhetorical question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‘crown jewel’ </a:t>
            </a:r>
            <a:r>
              <a:rPr lang="en-US" u="sng" dirty="0">
                <a:highlight>
                  <a:srgbClr val="FFFF00"/>
                </a:highlight>
              </a:rPr>
              <a:t>f</a:t>
            </a:r>
            <a:r>
              <a:rPr lang="en-US" dirty="0"/>
              <a:t>igure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List (bullets) 2-4 contributions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(Informal) problem definition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Give two-word summary for each contribution</a:t>
            </a:r>
          </a:p>
          <a:p>
            <a:pPr marL="0" indent="0">
              <a:buNone/>
            </a:pPr>
            <a:r>
              <a:rPr lang="en-US" dirty="0"/>
              <a:t>4. Literature survey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‘salesman matrix’: rows are features; columns are baselines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9881-0343-F74D-80D5-E62A89C1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5C60F-453C-B64F-BFD4-9A27AEED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9CEA-3909-7240-88D2-28E0EB09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B2AE0-F8E8-914D-B000-1C56CAC27445}"/>
              </a:ext>
            </a:extLst>
          </p:cNvPr>
          <p:cNvSpPr txBox="1"/>
          <p:nvPr/>
        </p:nvSpPr>
        <p:spPr>
          <a:xfrm>
            <a:off x="88639" y="1974946"/>
            <a:ext cx="59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E0AEB-EAEC-E84D-B64B-726AB634F5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18" y="1239330"/>
            <a:ext cx="806363" cy="949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61E808-782A-CF49-934C-B3E176A21B7C}"/>
              </a:ext>
            </a:extLst>
          </p:cNvPr>
          <p:cNvSpPr txBox="1"/>
          <p:nvPr/>
        </p:nvSpPr>
        <p:spPr>
          <a:xfrm>
            <a:off x="88639" y="2419733"/>
            <a:ext cx="59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788620806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4C5-309A-7C47-B00C-CFCFEF21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recipes - part 3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6CA3-56CA-AA45-BC5E-19B5E9A8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Proposed method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No citations </a:t>
            </a:r>
            <a:r>
              <a:rPr lang="en-US" dirty="0"/>
              <a:t>from now 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Clear problem definition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Add theorems/lemmas and proofs (‘QED’)</a:t>
            </a:r>
          </a:p>
          <a:p>
            <a:pPr marL="0" indent="0">
              <a:buNone/>
            </a:pPr>
            <a:r>
              <a:rPr lang="en-US" dirty="0"/>
              <a:t>6. Experiments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Each sub-section should confirm each of the contributions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9881-0343-F74D-80D5-E62A89C1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5C60F-453C-B64F-BFD4-9A27AEED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9CEA-3909-7240-88D2-28E0EB09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65FE7-9F60-4941-A30A-FD568FCDE2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18" y="1239330"/>
            <a:ext cx="806363" cy="9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043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4C5-309A-7C47-B00C-CFCFEF21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recipes - part 3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6CA3-56CA-AA45-BC5E-19B5E9A8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Conclusions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Repeat the contributions from the intro</a:t>
            </a:r>
          </a:p>
          <a:p>
            <a:pPr marL="0" indent="0">
              <a:buNone/>
            </a:pPr>
            <a:r>
              <a:rPr lang="en-US" dirty="0"/>
              <a:t>8. Globally: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‘two-word tag’, for every figure/table caption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9881-0343-F74D-80D5-E62A89C1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5C60F-453C-B64F-BFD4-9A27AEED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9CEA-3909-7240-88D2-28E0EB09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BF37A-1FF8-7844-BCC7-89982B960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18" y="1239330"/>
            <a:ext cx="806363" cy="9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89329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A1C4-F2D1-2744-8F2F-4B371BC8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2458-5B65-C544-A840-BCB73850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guidelines mandatory/necessary?</a:t>
            </a:r>
          </a:p>
          <a:p>
            <a:pPr marL="45720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r>
              <a:rPr lang="en-US" dirty="0"/>
              <a:t>Are they enough/sufficient?</a:t>
            </a:r>
          </a:p>
          <a:p>
            <a:pPr marL="457200" lvl="1" indent="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A57DE-CCE0-4742-AC60-A10A115A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82279-4829-1147-A52F-33DED58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498A-6AB4-C645-8079-E99FA2F8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0732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A1C4-F2D1-2744-8F2F-4B371BC8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2458-5B65-C544-A840-BCB73850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guidelines mandatory/necessary?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NO </a:t>
            </a:r>
            <a:r>
              <a:rPr lang="en-US" dirty="0">
                <a:solidFill>
                  <a:schemeClr val="tx2"/>
                </a:solidFill>
              </a:rPr>
              <a:t>(but help: + epsilon)</a:t>
            </a:r>
          </a:p>
          <a:p>
            <a:r>
              <a:rPr lang="en-US" dirty="0"/>
              <a:t>Are they enough/sufficient?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A57DE-CCE0-4742-AC60-A10A115A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82279-4829-1147-A52F-33DED58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498A-6AB4-C645-8079-E99FA2F8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9709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A1C4-F2D1-2744-8F2F-4B371BC8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2458-5B65-C544-A840-BCB73850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guidelines mandatory/necessary?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NO </a:t>
            </a:r>
            <a:r>
              <a:rPr lang="en-US" dirty="0">
                <a:solidFill>
                  <a:schemeClr val="tx2"/>
                </a:solidFill>
              </a:rPr>
              <a:t>(but help: + epsilon)</a:t>
            </a:r>
          </a:p>
          <a:p>
            <a:r>
              <a:rPr lang="en-US" dirty="0"/>
              <a:t>Are they enough/sufficient?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NO </a:t>
            </a:r>
            <a:r>
              <a:rPr lang="en-US" dirty="0">
                <a:solidFill>
                  <a:schemeClr val="tx2"/>
                </a:solidFill>
              </a:rPr>
              <a:t>(more, every year)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A57DE-CCE0-4742-AC60-A10A115A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82279-4829-1147-A52F-33DED58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498A-6AB4-C645-8079-E99FA2F8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9545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A1C4-F2D1-2744-8F2F-4B371BC8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2458-5B65-C544-A840-BCB73850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Human-trafficking detection paper: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http://catvajiac.me/files/infoshield.pdf</a:t>
            </a:r>
            <a:endParaRPr lang="en-US" dirty="0"/>
          </a:p>
          <a:p>
            <a:pPr marL="400050" lvl="1" indent="0">
              <a:buNone/>
            </a:pPr>
            <a:r>
              <a:rPr lang="en-US" sz="2400" dirty="0"/>
              <a:t> </a:t>
            </a:r>
            <a:r>
              <a:rPr lang="en-US" sz="2400" i="1" dirty="0"/>
              <a:t>INFOSHIELD: Generalizable Information-Theoretic</a:t>
            </a:r>
          </a:p>
          <a:p>
            <a:pPr marL="400050" lvl="1" indent="0">
              <a:buNone/>
            </a:pPr>
            <a:r>
              <a:rPr lang="en-US" sz="2400" i="1" dirty="0"/>
              <a:t> Human-Trafficking Detection, </a:t>
            </a:r>
            <a:r>
              <a:rPr lang="en-US" sz="2400" dirty="0"/>
              <a:t>Meng-</a:t>
            </a:r>
            <a:r>
              <a:rPr lang="en-US" sz="2400" dirty="0" err="1"/>
              <a:t>Chieh</a:t>
            </a:r>
            <a:r>
              <a:rPr lang="en-US" sz="2400" dirty="0"/>
              <a:t> Lee, Catalina </a:t>
            </a:r>
            <a:r>
              <a:rPr lang="en-US" sz="2400" dirty="0" err="1"/>
              <a:t>Vajiac</a:t>
            </a:r>
            <a:r>
              <a:rPr lang="en-US" sz="2400" dirty="0"/>
              <a:t>, et al, ICDE 2021, Chania, Greece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‘orange suggestions’ at:</a:t>
            </a:r>
          </a:p>
          <a:p>
            <a:pPr marL="400050" lvl="1" indent="0">
              <a:buNone/>
            </a:pPr>
            <a:r>
              <a:rPr lang="en-US" dirty="0">
                <a:hlinkClick r:id="rId4"/>
              </a:rPr>
              <a:t>https://www.cs.cmu.edu/~</a:t>
            </a:r>
            <a:r>
              <a:rPr lang="en-US" dirty="0" err="1">
                <a:hlinkClick r:id="rId4"/>
              </a:rPr>
              <a:t>christos</a:t>
            </a:r>
            <a:r>
              <a:rPr lang="en-US" dirty="0">
                <a:hlinkClick r:id="rId4"/>
              </a:rPr>
              <a:t>/TMP/samplePaper_v14.tar.gz</a:t>
            </a:r>
            <a:endParaRPr lang="en-US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A57DE-CCE0-4742-AC60-A10A115A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82279-4829-1147-A52F-33DED58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498A-6AB4-C645-8079-E99FA2F8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0D545-1DC2-134A-9384-28D6C0F02A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032" y="5051309"/>
            <a:ext cx="882477" cy="1038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8BC00-21ED-5547-8728-8581A45924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46" y="1672139"/>
            <a:ext cx="806363" cy="1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60144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D37-9BC5-6B49-9974-614AF5E9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– high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D01E-CE75-E04D-B84D-A9E0BFD7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C155-2296-4F40-AB6D-A551785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4215-4138-8646-AD41-0B8DC8BB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15" name="Picture 14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9CD77072-D9DE-B61A-F5FF-CEDAC2515C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227" y="3449603"/>
            <a:ext cx="1904999" cy="1904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75431C-0DC7-83BB-0788-5AA260B899A7}"/>
              </a:ext>
            </a:extLst>
          </p:cNvPr>
          <p:cNvSpPr txBox="1"/>
          <p:nvPr/>
        </p:nvSpPr>
        <p:spPr>
          <a:xfrm>
            <a:off x="1769802" y="1558522"/>
            <a:ext cx="23391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n-lt"/>
              </a:rPr>
              <a:t>1) Respect </a:t>
            </a:r>
          </a:p>
          <a:p>
            <a:r>
              <a:rPr lang="en-US" sz="3600" b="1" dirty="0">
                <a:latin typeface="+mn-lt"/>
              </a:rPr>
              <a:t>reviewers’</a:t>
            </a:r>
          </a:p>
          <a:p>
            <a:r>
              <a:rPr lang="en-US" sz="3600" b="1" dirty="0">
                <a:latin typeface="+mn-lt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FBC87-1F3B-2505-1BEB-CBC0AD59DB68}"/>
              </a:ext>
            </a:extLst>
          </p:cNvPr>
          <p:cNvSpPr txBox="1"/>
          <p:nvPr/>
        </p:nvSpPr>
        <p:spPr>
          <a:xfrm>
            <a:off x="5728237" y="1897076"/>
            <a:ext cx="20072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2) ‘what’, not</a:t>
            </a:r>
          </a:p>
          <a:p>
            <a:r>
              <a:rPr lang="en-US" dirty="0">
                <a:latin typeface="+mn-lt"/>
              </a:rPr>
              <a:t>‘how’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EDCE7A-E417-0017-B13F-E24C33FD58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905" y="4299785"/>
            <a:ext cx="864972" cy="7770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FE57A9-AE10-4637-18CB-EFDCD094E1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9" y="4238862"/>
            <a:ext cx="864973" cy="898853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B7125583-7682-56B8-4275-F5AC2421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3031" y="3185982"/>
            <a:ext cx="864973" cy="86497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AB96B0E-4649-168A-2114-ED4575BD2D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267" y="3395081"/>
            <a:ext cx="492248" cy="7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70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C037-B777-DE48-8855-E13143F5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‘F’</a:t>
            </a:r>
            <a:r>
              <a:rPr lang="en-US" dirty="0"/>
              <a:t> – which one?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D4C05-5BC5-AC48-A7A1-86A303E2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29" y="3166207"/>
            <a:ext cx="2290428" cy="29790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357F-C173-9C49-B376-546B7994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7F48-7AD7-7647-97FD-C6287647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6402-3C1E-4542-ADAD-4D3AA345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827A44-8E01-6C4C-9779-3EE7439D95C0}"/>
              </a:ext>
            </a:extLst>
          </p:cNvPr>
          <p:cNvGrpSpPr>
            <a:grpSpLocks noChangeAspect="1"/>
          </p:cNvGrpSpPr>
          <p:nvPr/>
        </p:nvGrpSpPr>
        <p:grpSpPr>
          <a:xfrm>
            <a:off x="3426786" y="3135758"/>
            <a:ext cx="2290428" cy="2979079"/>
            <a:chOff x="3124200" y="2393880"/>
            <a:chExt cx="2613470" cy="3399249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517B93FB-76DC-2B4E-B70A-A35F881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24200" y="2393880"/>
              <a:ext cx="2613470" cy="339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BF63CA-6A4C-1F43-AB49-DF290BEC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342" y="2428624"/>
              <a:ext cx="2286429" cy="67536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090B5C-FC2C-4048-A4C3-0E5F545FDF4D}"/>
              </a:ext>
            </a:extLst>
          </p:cNvPr>
          <p:cNvGrpSpPr/>
          <p:nvPr/>
        </p:nvGrpSpPr>
        <p:grpSpPr>
          <a:xfrm>
            <a:off x="565620" y="3232839"/>
            <a:ext cx="2145359" cy="2757636"/>
            <a:chOff x="565620" y="3232839"/>
            <a:chExt cx="2145359" cy="27576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F78F7E-AE12-BB49-8C73-DAF829A059EC}"/>
                </a:ext>
              </a:extLst>
            </p:cNvPr>
            <p:cNvGrpSpPr/>
            <p:nvPr/>
          </p:nvGrpSpPr>
          <p:grpSpPr>
            <a:xfrm>
              <a:off x="589147" y="3260118"/>
              <a:ext cx="2120124" cy="2730357"/>
              <a:chOff x="552870" y="2814050"/>
              <a:chExt cx="2120124" cy="273035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5BBEFF9-7D66-5343-AFF8-D31FADEF3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870" y="2814050"/>
                <a:ext cx="2120124" cy="2730357"/>
              </a:xfrm>
              <a:prstGeom prst="rect">
                <a:avLst/>
              </a:prstGeom>
            </p:spPr>
          </p:pic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DC3B2C7-E99F-0A4B-83B1-449B130CDBA1}"/>
                  </a:ext>
                </a:extLst>
              </p:cNvPr>
              <p:cNvSpPr/>
              <p:nvPr/>
            </p:nvSpPr>
            <p:spPr bwMode="auto">
              <a:xfrm>
                <a:off x="669310" y="2887037"/>
                <a:ext cx="1921490" cy="663111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649AF3-4494-C947-A8BB-A8C35513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0" y="3232839"/>
              <a:ext cx="2145359" cy="66311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9786AB-74A9-E24C-8F4D-3B7F80DC83BB}"/>
              </a:ext>
            </a:extLst>
          </p:cNvPr>
          <p:cNvSpPr txBox="1"/>
          <p:nvPr/>
        </p:nvSpPr>
        <p:spPr>
          <a:xfrm>
            <a:off x="4276085" y="2602358"/>
            <a:ext cx="591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B63E2-6E66-9543-8E37-83E6500D2CDF}"/>
              </a:ext>
            </a:extLst>
          </p:cNvPr>
          <p:cNvSpPr txBox="1"/>
          <p:nvPr/>
        </p:nvSpPr>
        <p:spPr>
          <a:xfrm>
            <a:off x="1389653" y="2602357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18588-4097-F34A-82DF-80CFF2F7DDF0}"/>
              </a:ext>
            </a:extLst>
          </p:cNvPr>
          <p:cNvSpPr txBox="1"/>
          <p:nvPr/>
        </p:nvSpPr>
        <p:spPr>
          <a:xfrm>
            <a:off x="7293646" y="2602357"/>
            <a:ext cx="5725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680F4-CFC7-7A46-8A29-9D2AE70E190A}"/>
              </a:ext>
            </a:extLst>
          </p:cNvPr>
          <p:cNvSpPr txBox="1"/>
          <p:nvPr/>
        </p:nvSpPr>
        <p:spPr>
          <a:xfrm>
            <a:off x="589147" y="1464081"/>
            <a:ext cx="31357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Pick one to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Q1) Which one?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Q2) Why?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E92CD85-7029-AECF-3328-77FDB8DEE6F4}"/>
              </a:ext>
            </a:extLst>
          </p:cNvPr>
          <p:cNvSpPr/>
          <p:nvPr/>
        </p:nvSpPr>
        <p:spPr bwMode="auto">
          <a:xfrm>
            <a:off x="7313057" y="1052623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14239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D37-9BC5-6B49-9974-614AF5E9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- detailed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DCD3-164A-3F49-A71F-C0A8466E5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F.A.N. (</a:t>
            </a:r>
            <a:r>
              <a:rPr lang="en-US" u="sng" dirty="0">
                <a:highlight>
                  <a:srgbClr val="FFFF00"/>
                </a:highlight>
              </a:rPr>
              <a:t>F</a:t>
            </a:r>
            <a:r>
              <a:rPr lang="en-US" dirty="0"/>
              <a:t>igure; </a:t>
            </a:r>
            <a:r>
              <a:rPr lang="en-US" u="sng" dirty="0">
                <a:highlight>
                  <a:srgbClr val="FFFF00"/>
                </a:highlight>
              </a:rPr>
              <a:t>A</a:t>
            </a:r>
            <a:r>
              <a:rPr lang="en-US" dirty="0"/>
              <a:t>sk question; </a:t>
            </a:r>
            <a:r>
              <a:rPr lang="en-US" u="sng" dirty="0">
                <a:highlight>
                  <a:srgbClr val="FFFF00"/>
                </a:highlight>
              </a:rPr>
              <a:t>N</a:t>
            </a:r>
            <a:r>
              <a:rPr lang="en-US" dirty="0"/>
              <a:t>ame your method)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(check orange suggestions)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D01E-CE75-E04D-B84D-A9E0BFD7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C155-2296-4F40-AB6D-A551785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4215-4138-8646-AD41-0B8DC8BB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AD6DF5B-425E-DB4C-9F8E-9C7C39AE4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6" y="2569229"/>
            <a:ext cx="2995813" cy="1202671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207F7D4-D3AC-284B-90C2-633691920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809" y="2673618"/>
            <a:ext cx="846382" cy="87203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D8F3CCD0-7C1C-9541-8A06-6980AA1E59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" y="1447800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FFCB6-207C-574B-8E32-77D9C185BD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5" y="2609355"/>
            <a:ext cx="1365341" cy="1000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7BF60A-7EE1-5A48-9E83-D9846CF2B0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456" y="4614276"/>
            <a:ext cx="882477" cy="1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00183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D37-9BC5-6B49-9974-614AF5E9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- detailed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DCD3-164A-3F49-A71F-C0A8466E5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F.A.N. (</a:t>
            </a:r>
            <a:r>
              <a:rPr lang="en-US" u="sng" dirty="0">
                <a:highlight>
                  <a:srgbClr val="FFFF00"/>
                </a:highlight>
              </a:rPr>
              <a:t>F</a:t>
            </a:r>
            <a:r>
              <a:rPr lang="en-US" dirty="0"/>
              <a:t>igure; </a:t>
            </a:r>
            <a:r>
              <a:rPr lang="en-US" u="sng" dirty="0">
                <a:highlight>
                  <a:srgbClr val="FFFF00"/>
                </a:highlight>
              </a:rPr>
              <a:t>A</a:t>
            </a:r>
            <a:r>
              <a:rPr lang="en-US" dirty="0"/>
              <a:t>sk question; </a:t>
            </a:r>
            <a:r>
              <a:rPr lang="en-US" u="sng" dirty="0">
                <a:highlight>
                  <a:srgbClr val="FFFF00"/>
                </a:highlight>
              </a:rPr>
              <a:t>N</a:t>
            </a:r>
            <a:r>
              <a:rPr lang="en-US" dirty="0"/>
              <a:t>ame your method)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D01E-CE75-E04D-B84D-A9E0BFD7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C155-2296-4F40-AB6D-A551785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4215-4138-8646-AD41-0B8DC8BB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AD6DF5B-425E-DB4C-9F8E-9C7C39AE4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6" y="2569229"/>
            <a:ext cx="2995813" cy="1202671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207F7D4-D3AC-284B-90C2-633691920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809" y="2673618"/>
            <a:ext cx="846382" cy="87203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D8F3CCD0-7C1C-9541-8A06-6980AA1E59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" y="1447800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FFCB6-207C-574B-8E32-77D9C185BD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5" y="2609355"/>
            <a:ext cx="1365341" cy="1000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ED2ED-401E-7586-B7D2-C31187F91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32" y="4385003"/>
            <a:ext cx="1033300" cy="12502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5B913A-B4E5-74FD-212A-0E3643F8E66A}"/>
              </a:ext>
            </a:extLst>
          </p:cNvPr>
          <p:cNvSpPr txBox="1"/>
          <p:nvPr/>
        </p:nvSpPr>
        <p:spPr>
          <a:xfrm>
            <a:off x="2112732" y="4771465"/>
            <a:ext cx="52448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hlinkClick r:id="rId8"/>
              </a:rPr>
              <a:t>christos@cs.cmu.edu</a:t>
            </a:r>
            <a:r>
              <a:rPr lang="en-US" dirty="0"/>
              <a:t> </a:t>
            </a:r>
          </a:p>
          <a:p>
            <a:pPr algn="l"/>
            <a:r>
              <a:rPr lang="en-US" sz="1400" dirty="0">
                <a:hlinkClick r:id="rId9"/>
              </a:rPr>
              <a:t>https://www.cs.cmu.edu/~christos/TMP/samplePaper_v14.tar.gz</a:t>
            </a:r>
            <a:endParaRPr lang="en-US" sz="1400" dirty="0"/>
          </a:p>
          <a:p>
            <a:pPr algn="l"/>
            <a:r>
              <a:rPr lang="en-US" sz="1400" dirty="0">
                <a:ea typeface="ＭＳ Ｐゴシック" charset="-128"/>
                <a:cs typeface="ＭＳ Ｐゴシック" charset="-128"/>
                <a:hlinkClick r:id="rId10"/>
              </a:rPr>
              <a:t>https://www.cs.cmu.edu/~christos/TMP/faloutsos_1KR.pptx</a:t>
            </a:r>
            <a:endParaRPr lang="en-US" sz="1400" dirty="0">
              <a:ea typeface="ＭＳ Ｐゴシック" charset="-128"/>
              <a:cs typeface="ＭＳ Ｐゴシック" charset="-128"/>
            </a:endParaRPr>
          </a:p>
          <a:p>
            <a:pPr algn="l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CB750-F62F-903B-DB05-EA26EAF31F79}"/>
              </a:ext>
            </a:extLst>
          </p:cNvPr>
          <p:cNvSpPr txBox="1"/>
          <p:nvPr/>
        </p:nvSpPr>
        <p:spPr>
          <a:xfrm>
            <a:off x="2183706" y="4195285"/>
            <a:ext cx="5860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‘ACK: … we would like to thank CF …’</a:t>
            </a:r>
          </a:p>
        </p:txBody>
      </p:sp>
    </p:spTree>
    <p:extLst>
      <p:ext uri="{BB962C8B-B14F-4D97-AF65-F5344CB8AC3E}">
        <p14:creationId xmlns:p14="http://schemas.microsoft.com/office/powerpoint/2010/main" val="356534272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D37-9BC5-6B49-9974-614AF5E9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- detailed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DCD3-164A-3F49-A71F-C0A8466E5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F.A.N. (</a:t>
            </a:r>
            <a:r>
              <a:rPr lang="en-US" u="sng" dirty="0">
                <a:highlight>
                  <a:srgbClr val="FFFF00"/>
                </a:highlight>
              </a:rPr>
              <a:t>F</a:t>
            </a:r>
            <a:r>
              <a:rPr lang="en-US" dirty="0"/>
              <a:t>igure; </a:t>
            </a:r>
            <a:r>
              <a:rPr lang="en-US" u="sng" dirty="0">
                <a:highlight>
                  <a:srgbClr val="FFFF00"/>
                </a:highlight>
              </a:rPr>
              <a:t>A</a:t>
            </a:r>
            <a:r>
              <a:rPr lang="en-US" dirty="0"/>
              <a:t>sk question; </a:t>
            </a:r>
            <a:r>
              <a:rPr lang="en-US" u="sng" dirty="0">
                <a:highlight>
                  <a:srgbClr val="FFFF00"/>
                </a:highlight>
              </a:rPr>
              <a:t>N</a:t>
            </a:r>
            <a:r>
              <a:rPr lang="en-US" dirty="0"/>
              <a:t>ame your method)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D01E-CE75-E04D-B84D-A9E0BFD7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C155-2296-4F40-AB6D-A551785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4215-4138-8646-AD41-0B8DC8BB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AD6DF5B-425E-DB4C-9F8E-9C7C39AE4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6" y="2569229"/>
            <a:ext cx="2995813" cy="1202671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207F7D4-D3AC-284B-90C2-633691920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809" y="2673618"/>
            <a:ext cx="846382" cy="87203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D8F3CCD0-7C1C-9541-8A06-6980AA1E59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" y="1447800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FFCB6-207C-574B-8E32-77D9C185BD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5" y="2609355"/>
            <a:ext cx="1365341" cy="1000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14B2FA-96D3-1213-AE48-C988A2BF74D5}"/>
              </a:ext>
            </a:extLst>
          </p:cNvPr>
          <p:cNvGrpSpPr/>
          <p:nvPr/>
        </p:nvGrpSpPr>
        <p:grpSpPr>
          <a:xfrm>
            <a:off x="487560" y="4529959"/>
            <a:ext cx="8502349" cy="1516117"/>
            <a:chOff x="487560" y="4529959"/>
            <a:chExt cx="8502349" cy="1516117"/>
          </a:xfrm>
        </p:grpSpPr>
        <p:pic>
          <p:nvPicPr>
            <p:cNvPr id="13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EC6093-34C0-4C44-BC1F-6C7D9E15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60" y="5219425"/>
              <a:ext cx="685800" cy="68580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B49A16-3610-9948-9CFB-98C4C8CB259B}"/>
                </a:ext>
              </a:extLst>
            </p:cNvPr>
            <p:cNvGrpSpPr/>
            <p:nvPr/>
          </p:nvGrpSpPr>
          <p:grpSpPr>
            <a:xfrm rot="2977129">
              <a:off x="2943666" y="4591352"/>
              <a:ext cx="703209" cy="880213"/>
              <a:chOff x="2656894" y="4745134"/>
              <a:chExt cx="703209" cy="880213"/>
            </a:xfrm>
          </p:grpSpPr>
          <p:sp>
            <p:nvSpPr>
              <p:cNvPr id="14" name="Snip and Round Single Corner Rectangle 13">
                <a:extLst>
                  <a:ext uri="{FF2B5EF4-FFF2-40B4-BE49-F238E27FC236}">
                    <a16:creationId xmlns:a16="http://schemas.microsoft.com/office/drawing/2014/main" id="{EC182353-ED90-5846-8990-BEF90BA8DD86}"/>
                  </a:ext>
                </a:extLst>
              </p:cNvPr>
              <p:cNvSpPr/>
              <p:nvPr/>
            </p:nvSpPr>
            <p:spPr bwMode="auto">
              <a:xfrm>
                <a:off x="2656894" y="4745134"/>
                <a:ext cx="677404" cy="880213"/>
              </a:xfrm>
              <a:prstGeom prst="snip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1741C6-127E-B544-816E-A856D56F5136}"/>
                  </a:ext>
                </a:extLst>
              </p:cNvPr>
              <p:cNvSpPr txBox="1"/>
              <p:nvPr/>
            </p:nvSpPr>
            <p:spPr>
              <a:xfrm>
                <a:off x="2662476" y="4809568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your</a:t>
                </a:r>
              </a:p>
              <a:p>
                <a:r>
                  <a:rPr lang="en-US" sz="1800" dirty="0">
                    <a:latin typeface="+mn-lt"/>
                  </a:rPr>
                  <a:t>paper</a:t>
                </a: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6819FD-B634-9E40-8FE7-A22E44380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9225" y="4750676"/>
              <a:ext cx="1574800" cy="1295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BA0196-05B9-1644-934C-7873F854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21127">
              <a:off x="1360898" y="4895905"/>
              <a:ext cx="1102709" cy="637621"/>
            </a:xfrm>
            <a:prstGeom prst="rect">
              <a:avLst/>
            </a:prstGeom>
          </p:spPr>
        </p:pic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E899D0-B333-BE4E-B054-4E1D766679C7}"/>
                </a:ext>
              </a:extLst>
            </p:cNvPr>
            <p:cNvSpPr/>
            <p:nvPr/>
          </p:nvSpPr>
          <p:spPr bwMode="auto">
            <a:xfrm>
              <a:off x="3962400" y="4529959"/>
              <a:ext cx="830317" cy="346841"/>
            </a:xfrm>
            <a:custGeom>
              <a:avLst/>
              <a:gdLst>
                <a:gd name="connsiteX0" fmla="*/ 0 w 830317"/>
                <a:gd name="connsiteY0" fmla="*/ 346841 h 346841"/>
                <a:gd name="connsiteX1" fmla="*/ 493986 w 830317"/>
                <a:gd name="connsiteY1" fmla="*/ 241738 h 346841"/>
                <a:gd name="connsiteX2" fmla="*/ 830317 w 830317"/>
                <a:gd name="connsiteY2" fmla="*/ 0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317" h="346841">
                  <a:moveTo>
                    <a:pt x="0" y="346841"/>
                  </a:moveTo>
                  <a:cubicBezTo>
                    <a:pt x="177800" y="323193"/>
                    <a:pt x="355600" y="299545"/>
                    <a:pt x="493986" y="241738"/>
                  </a:cubicBezTo>
                  <a:cubicBezTo>
                    <a:pt x="632372" y="183931"/>
                    <a:pt x="731344" y="91965"/>
                    <a:pt x="830317" y="0"/>
                  </a:cubicBez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D43BB4-A084-1F4B-812F-FED30AC53AC2}"/>
                </a:ext>
              </a:extLst>
            </p:cNvPr>
            <p:cNvCxnSpPr/>
            <p:nvPr/>
          </p:nvCxnSpPr>
          <p:spPr bwMode="auto">
            <a:xfrm>
              <a:off x="6166022" y="5214715"/>
              <a:ext cx="81554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32C55A-2F57-4845-AB50-48020AADA1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81568" y="4999568"/>
              <a:ext cx="0" cy="2151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5B6A7C33-B811-9346-B06F-DE1C3271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67823" y="4750674"/>
              <a:ext cx="457200" cy="457200"/>
            </a:xfrm>
            <a:prstGeom prst="rect">
              <a:avLst/>
            </a:prstGeom>
          </p:spPr>
        </p:pic>
        <p:pic>
          <p:nvPicPr>
            <p:cNvPr id="39" name="Graphic 38" descr="Close">
              <a:extLst>
                <a:ext uri="{FF2B5EF4-FFF2-40B4-BE49-F238E27FC236}">
                  <a16:creationId xmlns:a16="http://schemas.microsoft.com/office/drawing/2014/main" id="{1B22B9A3-783D-BE47-A41D-FD4D95E0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68727" y="5333725"/>
              <a:ext cx="457200" cy="457200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E931BE-49D5-2C46-907B-12DC9D98FEAC}"/>
                </a:ext>
              </a:extLst>
            </p:cNvPr>
            <p:cNvCxnSpPr/>
            <p:nvPr/>
          </p:nvCxnSpPr>
          <p:spPr bwMode="auto">
            <a:xfrm>
              <a:off x="7077333" y="5214715"/>
              <a:ext cx="81554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204B73-6C9D-3C89-80BA-AFAB443AE8E5}"/>
                </a:ext>
              </a:extLst>
            </p:cNvPr>
            <p:cNvSpPr txBox="1"/>
            <p:nvPr/>
          </p:nvSpPr>
          <p:spPr>
            <a:xfrm>
              <a:off x="7958857" y="4719143"/>
              <a:ext cx="103105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/>
                <a:t>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702508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D37-9BC5-6B49-9974-614AF5E9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- detailed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DCD3-164A-3F49-A71F-C0A8466E5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F.A.N. (</a:t>
            </a:r>
            <a:r>
              <a:rPr lang="en-US" u="sng" dirty="0">
                <a:highlight>
                  <a:srgbClr val="FFFF00"/>
                </a:highlight>
              </a:rPr>
              <a:t>F</a:t>
            </a:r>
            <a:r>
              <a:rPr lang="en-US" dirty="0"/>
              <a:t>igure; </a:t>
            </a:r>
            <a:r>
              <a:rPr lang="en-US" u="sng" dirty="0">
                <a:highlight>
                  <a:srgbClr val="FFFF00"/>
                </a:highlight>
              </a:rPr>
              <a:t>A</a:t>
            </a:r>
            <a:r>
              <a:rPr lang="en-US" dirty="0"/>
              <a:t>sk question; </a:t>
            </a:r>
            <a:r>
              <a:rPr lang="en-US" u="sng" dirty="0">
                <a:highlight>
                  <a:srgbClr val="FFFF00"/>
                </a:highlight>
              </a:rPr>
              <a:t>N</a:t>
            </a:r>
            <a:r>
              <a:rPr lang="en-US" dirty="0"/>
              <a:t>ame your method)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D01E-CE75-E04D-B84D-A9E0BFD7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C155-2296-4F40-AB6D-A551785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4215-4138-8646-AD41-0B8DC8BB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AD6DF5B-425E-DB4C-9F8E-9C7C39AE4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6" y="2569229"/>
            <a:ext cx="2995813" cy="1202671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207F7D4-D3AC-284B-90C2-633691920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809" y="2673618"/>
            <a:ext cx="846382" cy="87203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D8F3CCD0-7C1C-9541-8A06-6980AA1E59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" y="1447800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FFCB6-207C-574B-8E32-77D9C185BD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5" y="2609355"/>
            <a:ext cx="1365341" cy="1000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14B2FA-96D3-1213-AE48-C988A2BF74D5}"/>
              </a:ext>
            </a:extLst>
          </p:cNvPr>
          <p:cNvGrpSpPr/>
          <p:nvPr/>
        </p:nvGrpSpPr>
        <p:grpSpPr>
          <a:xfrm>
            <a:off x="487560" y="4529959"/>
            <a:ext cx="8502349" cy="1516117"/>
            <a:chOff x="487560" y="4529959"/>
            <a:chExt cx="8502349" cy="1516117"/>
          </a:xfrm>
        </p:grpSpPr>
        <p:pic>
          <p:nvPicPr>
            <p:cNvPr id="13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EC6093-34C0-4C44-BC1F-6C7D9E15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60" y="5219425"/>
              <a:ext cx="685800" cy="68580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B49A16-3610-9948-9CFB-98C4C8CB259B}"/>
                </a:ext>
              </a:extLst>
            </p:cNvPr>
            <p:cNvGrpSpPr/>
            <p:nvPr/>
          </p:nvGrpSpPr>
          <p:grpSpPr>
            <a:xfrm rot="2977129">
              <a:off x="2943666" y="4591352"/>
              <a:ext cx="703209" cy="880213"/>
              <a:chOff x="2656894" y="4745134"/>
              <a:chExt cx="703209" cy="880213"/>
            </a:xfrm>
          </p:grpSpPr>
          <p:sp>
            <p:nvSpPr>
              <p:cNvPr id="14" name="Snip and Round Single Corner Rectangle 13">
                <a:extLst>
                  <a:ext uri="{FF2B5EF4-FFF2-40B4-BE49-F238E27FC236}">
                    <a16:creationId xmlns:a16="http://schemas.microsoft.com/office/drawing/2014/main" id="{EC182353-ED90-5846-8990-BEF90BA8DD86}"/>
                  </a:ext>
                </a:extLst>
              </p:cNvPr>
              <p:cNvSpPr/>
              <p:nvPr/>
            </p:nvSpPr>
            <p:spPr bwMode="auto">
              <a:xfrm>
                <a:off x="2656894" y="4745134"/>
                <a:ext cx="677404" cy="880213"/>
              </a:xfrm>
              <a:prstGeom prst="snip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1741C6-127E-B544-816E-A856D56F5136}"/>
                  </a:ext>
                </a:extLst>
              </p:cNvPr>
              <p:cNvSpPr txBox="1"/>
              <p:nvPr/>
            </p:nvSpPr>
            <p:spPr>
              <a:xfrm>
                <a:off x="2662476" y="4809568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your</a:t>
                </a:r>
              </a:p>
              <a:p>
                <a:r>
                  <a:rPr lang="en-US" sz="1800" dirty="0">
                    <a:latin typeface="+mn-lt"/>
                  </a:rPr>
                  <a:t>paper</a:t>
                </a: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6819FD-B634-9E40-8FE7-A22E44380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9225" y="4750676"/>
              <a:ext cx="1574800" cy="1295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BA0196-05B9-1644-934C-7873F854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21127">
              <a:off x="1360898" y="4895905"/>
              <a:ext cx="1102709" cy="637621"/>
            </a:xfrm>
            <a:prstGeom prst="rect">
              <a:avLst/>
            </a:prstGeom>
          </p:spPr>
        </p:pic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E899D0-B333-BE4E-B054-4E1D766679C7}"/>
                </a:ext>
              </a:extLst>
            </p:cNvPr>
            <p:cNvSpPr/>
            <p:nvPr/>
          </p:nvSpPr>
          <p:spPr bwMode="auto">
            <a:xfrm>
              <a:off x="3962400" y="4529959"/>
              <a:ext cx="830317" cy="346841"/>
            </a:xfrm>
            <a:custGeom>
              <a:avLst/>
              <a:gdLst>
                <a:gd name="connsiteX0" fmla="*/ 0 w 830317"/>
                <a:gd name="connsiteY0" fmla="*/ 346841 h 346841"/>
                <a:gd name="connsiteX1" fmla="*/ 493986 w 830317"/>
                <a:gd name="connsiteY1" fmla="*/ 241738 h 346841"/>
                <a:gd name="connsiteX2" fmla="*/ 830317 w 830317"/>
                <a:gd name="connsiteY2" fmla="*/ 0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317" h="346841">
                  <a:moveTo>
                    <a:pt x="0" y="346841"/>
                  </a:moveTo>
                  <a:cubicBezTo>
                    <a:pt x="177800" y="323193"/>
                    <a:pt x="355600" y="299545"/>
                    <a:pt x="493986" y="241738"/>
                  </a:cubicBezTo>
                  <a:cubicBezTo>
                    <a:pt x="632372" y="183931"/>
                    <a:pt x="731344" y="91965"/>
                    <a:pt x="830317" y="0"/>
                  </a:cubicBez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D43BB4-A084-1F4B-812F-FED30AC53AC2}"/>
                </a:ext>
              </a:extLst>
            </p:cNvPr>
            <p:cNvCxnSpPr/>
            <p:nvPr/>
          </p:nvCxnSpPr>
          <p:spPr bwMode="auto">
            <a:xfrm>
              <a:off x="6166022" y="5214715"/>
              <a:ext cx="81554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32C55A-2F57-4845-AB50-48020AADA1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81568" y="4999568"/>
              <a:ext cx="0" cy="2151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5B6A7C33-B811-9346-B06F-DE1C3271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67823" y="4750674"/>
              <a:ext cx="457200" cy="457200"/>
            </a:xfrm>
            <a:prstGeom prst="rect">
              <a:avLst/>
            </a:prstGeom>
          </p:spPr>
        </p:pic>
        <p:pic>
          <p:nvPicPr>
            <p:cNvPr id="39" name="Graphic 38" descr="Close">
              <a:extLst>
                <a:ext uri="{FF2B5EF4-FFF2-40B4-BE49-F238E27FC236}">
                  <a16:creationId xmlns:a16="http://schemas.microsoft.com/office/drawing/2014/main" id="{1B22B9A3-783D-BE47-A41D-FD4D95E0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68727" y="5333725"/>
              <a:ext cx="457200" cy="457200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E931BE-49D5-2C46-907B-12DC9D98FEAC}"/>
                </a:ext>
              </a:extLst>
            </p:cNvPr>
            <p:cNvCxnSpPr/>
            <p:nvPr/>
          </p:nvCxnSpPr>
          <p:spPr bwMode="auto">
            <a:xfrm>
              <a:off x="7077333" y="5214715"/>
              <a:ext cx="81554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204B73-6C9D-3C89-80BA-AFAB443AE8E5}"/>
                </a:ext>
              </a:extLst>
            </p:cNvPr>
            <p:cNvSpPr txBox="1"/>
            <p:nvPr/>
          </p:nvSpPr>
          <p:spPr>
            <a:xfrm>
              <a:off x="7958857" y="4719143"/>
              <a:ext cx="103105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/>
                <a:t>🤞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E22093-2D3B-2396-D721-7181F0EF1999}"/>
              </a:ext>
            </a:extLst>
          </p:cNvPr>
          <p:cNvSpPr txBox="1"/>
          <p:nvPr/>
        </p:nvSpPr>
        <p:spPr>
          <a:xfrm>
            <a:off x="1862581" y="313206"/>
            <a:ext cx="5213287" cy="110799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n-lt"/>
              </a:rPr>
              <a:t>   Questions?   </a:t>
            </a:r>
          </a:p>
        </p:txBody>
      </p:sp>
    </p:spTree>
    <p:extLst>
      <p:ext uri="{BB962C8B-B14F-4D97-AF65-F5344CB8AC3E}">
        <p14:creationId xmlns:p14="http://schemas.microsoft.com/office/powerpoint/2010/main" val="10205232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C037-B777-DE48-8855-E13143F5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‘F’</a:t>
            </a:r>
            <a:r>
              <a:rPr lang="en-US" dirty="0"/>
              <a:t> – which one?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D4C05-5BC5-AC48-A7A1-86A303E2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29" y="3166207"/>
            <a:ext cx="2290428" cy="29790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357F-C173-9C49-B376-546B7994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7F48-7AD7-7647-97FD-C6287647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6402-3C1E-4542-ADAD-4D3AA345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827A44-8E01-6C4C-9779-3EE7439D95C0}"/>
              </a:ext>
            </a:extLst>
          </p:cNvPr>
          <p:cNvGrpSpPr>
            <a:grpSpLocks noChangeAspect="1"/>
          </p:cNvGrpSpPr>
          <p:nvPr/>
        </p:nvGrpSpPr>
        <p:grpSpPr>
          <a:xfrm>
            <a:off x="3426786" y="3135758"/>
            <a:ext cx="2290428" cy="2979079"/>
            <a:chOff x="3124200" y="2393880"/>
            <a:chExt cx="2613470" cy="3399249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517B93FB-76DC-2B4E-B70A-A35F881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24200" y="2393880"/>
              <a:ext cx="2613470" cy="339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BF63CA-6A4C-1F43-AB49-DF290BEC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342" y="2428624"/>
              <a:ext cx="2286429" cy="67536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090B5C-FC2C-4048-A4C3-0E5F545FDF4D}"/>
              </a:ext>
            </a:extLst>
          </p:cNvPr>
          <p:cNvGrpSpPr/>
          <p:nvPr/>
        </p:nvGrpSpPr>
        <p:grpSpPr>
          <a:xfrm>
            <a:off x="565620" y="3232839"/>
            <a:ext cx="2145359" cy="2757636"/>
            <a:chOff x="565620" y="3232839"/>
            <a:chExt cx="2145359" cy="27576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F78F7E-AE12-BB49-8C73-DAF829A059EC}"/>
                </a:ext>
              </a:extLst>
            </p:cNvPr>
            <p:cNvGrpSpPr/>
            <p:nvPr/>
          </p:nvGrpSpPr>
          <p:grpSpPr>
            <a:xfrm>
              <a:off x="589147" y="3260118"/>
              <a:ext cx="2120124" cy="2730357"/>
              <a:chOff x="552870" y="2814050"/>
              <a:chExt cx="2120124" cy="273035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5BBEFF9-7D66-5343-AFF8-D31FADEF3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870" y="2814050"/>
                <a:ext cx="2120124" cy="2730357"/>
              </a:xfrm>
              <a:prstGeom prst="rect">
                <a:avLst/>
              </a:prstGeom>
            </p:spPr>
          </p:pic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DC3B2C7-E99F-0A4B-83B1-449B130CDBA1}"/>
                  </a:ext>
                </a:extLst>
              </p:cNvPr>
              <p:cNvSpPr/>
              <p:nvPr/>
            </p:nvSpPr>
            <p:spPr bwMode="auto">
              <a:xfrm>
                <a:off x="669310" y="2887037"/>
                <a:ext cx="1921490" cy="663111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649AF3-4494-C947-A8BB-A8C35513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0" y="3232839"/>
              <a:ext cx="2145359" cy="66311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9786AB-74A9-E24C-8F4D-3B7F80DC83BB}"/>
              </a:ext>
            </a:extLst>
          </p:cNvPr>
          <p:cNvSpPr txBox="1"/>
          <p:nvPr/>
        </p:nvSpPr>
        <p:spPr>
          <a:xfrm>
            <a:off x="4276085" y="2602358"/>
            <a:ext cx="591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B63E2-6E66-9543-8E37-83E6500D2CDF}"/>
              </a:ext>
            </a:extLst>
          </p:cNvPr>
          <p:cNvSpPr txBox="1"/>
          <p:nvPr/>
        </p:nvSpPr>
        <p:spPr>
          <a:xfrm>
            <a:off x="1389653" y="2602357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18588-4097-F34A-82DF-80CFF2F7DDF0}"/>
              </a:ext>
            </a:extLst>
          </p:cNvPr>
          <p:cNvSpPr txBox="1"/>
          <p:nvPr/>
        </p:nvSpPr>
        <p:spPr>
          <a:xfrm>
            <a:off x="7293646" y="2602357"/>
            <a:ext cx="5725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680F4-CFC7-7A46-8A29-9D2AE70E190A}"/>
              </a:ext>
            </a:extLst>
          </p:cNvPr>
          <p:cNvSpPr txBox="1"/>
          <p:nvPr/>
        </p:nvSpPr>
        <p:spPr>
          <a:xfrm>
            <a:off x="589147" y="1464081"/>
            <a:ext cx="36747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Pick one to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Q1) Which one? -&gt;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‘c’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Q2) Why?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AFD0C8B-EB1F-BBCB-1F31-32A0AC8A7C3B}"/>
              </a:ext>
            </a:extLst>
          </p:cNvPr>
          <p:cNvSpPr/>
          <p:nvPr/>
        </p:nvSpPr>
        <p:spPr bwMode="auto">
          <a:xfrm rot="1502331">
            <a:off x="5985276" y="2788490"/>
            <a:ext cx="680416" cy="51165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80F79672-FE15-2B36-EA5D-428C80CB03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949" y="1295400"/>
            <a:ext cx="939208" cy="9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51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C037-B777-DE48-8855-E13143F5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‘F’</a:t>
            </a:r>
            <a:r>
              <a:rPr lang="en-US" dirty="0"/>
              <a:t> – which one?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D4C05-5BC5-AC48-A7A1-86A303E2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29" y="3166207"/>
            <a:ext cx="2290428" cy="29790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357F-C173-9C49-B376-546B7994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7F48-7AD7-7647-97FD-C6287647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6402-3C1E-4542-ADAD-4D3AA345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18588-4097-F34A-82DF-80CFF2F7DDF0}"/>
              </a:ext>
            </a:extLst>
          </p:cNvPr>
          <p:cNvSpPr txBox="1"/>
          <p:nvPr/>
        </p:nvSpPr>
        <p:spPr>
          <a:xfrm>
            <a:off x="7293646" y="2602357"/>
            <a:ext cx="5725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680F4-CFC7-7A46-8A29-9D2AE70E190A}"/>
              </a:ext>
            </a:extLst>
          </p:cNvPr>
          <p:cNvSpPr txBox="1"/>
          <p:nvPr/>
        </p:nvSpPr>
        <p:spPr>
          <a:xfrm>
            <a:off x="589147" y="1464081"/>
            <a:ext cx="36747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Pick one to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Q1) Which one? -&gt; ‘c’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Q2) Why?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AFD0C8B-EB1F-BBCB-1F31-32A0AC8A7C3B}"/>
              </a:ext>
            </a:extLst>
          </p:cNvPr>
          <p:cNvSpPr/>
          <p:nvPr/>
        </p:nvSpPr>
        <p:spPr bwMode="auto">
          <a:xfrm rot="1502331">
            <a:off x="5985276" y="2788490"/>
            <a:ext cx="680416" cy="51165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2A942-49F8-5C82-8F0A-86755E642297}"/>
              </a:ext>
            </a:extLst>
          </p:cNvPr>
          <p:cNvSpPr txBox="1"/>
          <p:nvPr/>
        </p:nvSpPr>
        <p:spPr>
          <a:xfrm>
            <a:off x="1130462" y="2951946"/>
            <a:ext cx="4643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A2.1: ‘an image is worth a thousand words’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A2.2: the author respects reviewer’s time</a:t>
            </a:r>
          </a:p>
        </p:txBody>
      </p:sp>
      <p:pic>
        <p:nvPicPr>
          <p:cNvPr id="3" name="Picture 2" descr="A person throwing papers in the air&#10;&#10;Description automatically generated with medium confidence">
            <a:extLst>
              <a:ext uri="{FF2B5EF4-FFF2-40B4-BE49-F238E27FC236}">
                <a16:creationId xmlns:a16="http://schemas.microsoft.com/office/drawing/2014/main" id="{8C1CFDCE-487A-9831-5A0B-07D916CC39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949" y="1295400"/>
            <a:ext cx="939208" cy="9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925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F</a:t>
            </a:r>
            <a:r>
              <a:rPr lang="en-US" dirty="0">
                <a:ea typeface="ＭＳ Ｐゴシック" charset="-128"/>
                <a:cs typeface="ＭＳ Ｐゴシック" charset="-128"/>
              </a:rPr>
              <a:t>igure (‘crown jewel’ figure)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Ask (ask a rhetorical question)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217573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6899875-BFAB-EC4E-9735-5F1CD986F5FA}"/>
              </a:ext>
            </a:extLst>
          </p:cNvPr>
          <p:cNvSpPr/>
          <p:nvPr/>
        </p:nvSpPr>
        <p:spPr bwMode="auto">
          <a:xfrm>
            <a:off x="1730264" y="2584450"/>
            <a:ext cx="6089432" cy="1020597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8D927D06-70E0-484C-9DD3-341FE300ED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B66DF-AA21-9944-B632-497543E0A919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16AA071-58F1-254D-84C1-BA7BFDE2FD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68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D52EB1-F0D9-4D4B-91FF-57279D3B0D09}"/>
              </a:ext>
            </a:extLst>
          </p:cNvPr>
          <p:cNvGrpSpPr/>
          <p:nvPr/>
        </p:nvGrpSpPr>
        <p:grpSpPr>
          <a:xfrm>
            <a:off x="832197" y="2917426"/>
            <a:ext cx="1006872" cy="3271898"/>
            <a:chOff x="832197" y="2917426"/>
            <a:chExt cx="1006872" cy="32718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93D359-84CB-2443-83BF-8EFF7B26AC81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5A8C825-4A0F-9D44-867C-20833CF228F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067DF39-CDC3-7A4F-8DAC-EF951B6FADE2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1740218-CCA8-AA4F-918C-E200D328BFB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3A41DA5-A474-3948-AE2B-FA1359D47DBA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1D582B-1E26-9042-BDB9-D72C69ADD10B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649D0393-F518-164E-B01D-B7E9E9EBCA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188E995-341D-5E48-8F40-775EA1858B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8E9CC9-1DC7-C248-AD8D-AD124BD12C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3F82D9F-10DC-6244-86B6-3DAA3F32FF3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81F162-42D7-4048-A206-DF5FE860B828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1A89B0F-0F1D-974D-A029-6B34778847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68988AA-AEB4-4F4B-A103-E5CB44ECB5E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447D4A0-C863-194C-93C4-B7D13377EF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608789B-C9E6-2E44-AFAA-DE1D2401F37D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04ECB23-985D-A34E-9FBE-5B6721136001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88C779A-69DE-EE47-B4E2-682C535C1E7E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3C527599-572F-8E4C-9CFC-EF9FCF6AABF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BD7E1DC-A357-294F-AE74-A810F72F0A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0C34E04-75A2-794F-9036-6CAB867862FB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1DBEBAE-73CB-7B42-A1A8-6D8ECBFAAC6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B9F5AF-D8B5-E643-ABCF-F479989EBE61}"/>
                </a:ext>
              </a:extLst>
            </p:cNvPr>
            <p:cNvSpPr txBox="1"/>
            <p:nvPr/>
          </p:nvSpPr>
          <p:spPr>
            <a:xfrm>
              <a:off x="1012464" y="431001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7CA6767-A44F-4441-8A76-B0E059A28741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BAFECA-2B0F-0442-BA18-194E1233778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3C474C1-AC70-724E-AD66-6AAF2671ED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B89A70-C98D-764B-9655-477F89C1EA4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D226EF-C1FF-6E4E-A0BF-0B58E490374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0F66A3E1-57C3-2E42-87E3-EBA27C667326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39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752562-38FF-2145-807C-E7BF00795EDF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59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</a:t>
            </a:r>
            <a:r>
              <a:rPr lang="en-US" dirty="0">
                <a:hlinkClick r:id="rId2"/>
              </a:rPr>
              <a:t>paper</a:t>
            </a:r>
            <a:r>
              <a:rPr lang="en-US" dirty="0"/>
              <a:t>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752562-38FF-2145-807C-E7BF00795EDF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605AC0-72A0-E94A-90A6-84AB5B5A9757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A9C4B4-F2A4-1746-9A42-66FB5B0C31EA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027862-5073-CD46-A5B2-2D3ADF3843CB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7DD75E-5F80-5F4B-A623-489FA61AB7C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A6D9D0-C066-D54F-8349-F93D56CDDCA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406E1AD5-F6F2-D846-AE22-5A76E3412CA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7AA22B4-FB10-764E-B865-16B1D0ED6C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E9EBBF-D619-B145-848D-4E10C87A79B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12EF4BD-57F9-DA44-B611-75FF19DDE0C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4A1A6-4DC2-F949-83FC-6F930DD7219E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45EE7D-BBA0-5B4F-9BE4-A1052D555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01FB0D-3DDF-4A46-AE6E-4382F1900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A41897-6C51-3649-8312-F497178C5FEC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10EB0A-7859-A447-A362-71CB6FEEEBA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DA04BE-6B60-AB44-A475-20B9AB2A6C49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776CB3-6F3C-F741-846D-7628AF5F81CB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DA0159A-B657-D043-B57F-3EAE8A6E9AC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8199DE47-EE2A-E340-95B1-B0BFEA0CD9E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BFCFD75-CE99-154A-A7E5-327EB5A56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F3FD4C2-E758-9743-A3AB-1152296ADFE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BA602F-0052-1947-92A2-8D63C02B01B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C8AED4-6937-F944-8144-70EC6A1A53C5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8BBAEE-E268-B448-BA4D-7EA9836C251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340B7A9-FD74-3143-AF9F-73705FFF0981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BA7B63-A00B-E845-9C09-D779C85A268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5C745E-3FED-2040-BA0F-DED8F36BF670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A1A1456-EF5F-9C4F-A60F-C25976244A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AB6F2B-8BF0-C54D-9BEF-B152D595CA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14130D9-7924-A14A-8BCF-E8AA7E94719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3A2EBCD-584F-F245-8E84-29CC3577FD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427609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paper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752562-38FF-2145-807C-E7BF00795EDF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605AC0-72A0-E94A-90A6-84AB5B5A9757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A9C4B4-F2A4-1746-9A42-66FB5B0C31EA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027862-5073-CD46-A5B2-2D3ADF3843CB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7DD75E-5F80-5F4B-A623-489FA61AB7C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A6D9D0-C066-D54F-8349-F93D56CDDCA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406E1AD5-F6F2-D846-AE22-5A76E3412CA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7AA22B4-FB10-764E-B865-16B1D0ED6C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E9EBBF-D619-B145-848D-4E10C87A79B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12EF4BD-57F9-DA44-B611-75FF19DDE0C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4A1A6-4DC2-F949-83FC-6F930DD7219E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45EE7D-BBA0-5B4F-9BE4-A1052D555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01FB0D-3DDF-4A46-AE6E-4382F1900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A41897-6C51-3649-8312-F497178C5FEC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10EB0A-7859-A447-A362-71CB6FEEEBA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DA04BE-6B60-AB44-A475-20B9AB2A6C49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776CB3-6F3C-F741-846D-7628AF5F81CB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DA0159A-B657-D043-B57F-3EAE8A6E9AC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8199DE47-EE2A-E340-95B1-B0BFEA0CD9E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BFCFD75-CE99-154A-A7E5-327EB5A56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F3FD4C2-E758-9743-A3AB-1152296ADFE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BA602F-0052-1947-92A2-8D63C02B01B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C8AED4-6937-F944-8144-70EC6A1A53C5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8BBAEE-E268-B448-BA4D-7EA9836C251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340B7A9-FD74-3143-AF9F-73705FFF0981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BA7B63-A00B-E845-9C09-D779C85A268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5C745E-3FED-2040-BA0F-DED8F36BF670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A1A1456-EF5F-9C4F-A60F-C25976244A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AB6F2B-8BF0-C54D-9BEF-B152D595CA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14130D9-7924-A14A-8BCF-E8AA7E94719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3A2EBCD-584F-F245-8E84-29CC3577FD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497236-CD9F-064E-8655-6A6623E4F5A3}"/>
              </a:ext>
            </a:extLst>
          </p:cNvPr>
          <p:cNvGrpSpPr/>
          <p:nvPr/>
        </p:nvGrpSpPr>
        <p:grpSpPr>
          <a:xfrm>
            <a:off x="5883064" y="2863241"/>
            <a:ext cx="2196662" cy="1069018"/>
            <a:chOff x="5883064" y="2863241"/>
            <a:chExt cx="2196662" cy="10690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BC1AE7-D718-FF4A-904F-F77080BBF4D6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123456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C58BF4E-EEC6-DA4C-83E7-5F572625A897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2FF5104-053C-444E-B5C2-AE0895A3BA63}"/>
              </a:ext>
            </a:extLst>
          </p:cNvPr>
          <p:cNvGrpSpPr/>
          <p:nvPr/>
        </p:nvGrpSpPr>
        <p:grpSpPr>
          <a:xfrm>
            <a:off x="5883064" y="4077555"/>
            <a:ext cx="2196662" cy="1069018"/>
            <a:chOff x="5883064" y="2863241"/>
            <a:chExt cx="2196662" cy="106901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CFD4156-FFAB-7649-B6B8-BC77F1363DCE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987654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C0913F6F-0475-664A-BA10-DE1C8E4BEEAF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D7619C-07C1-7349-9837-84BE45DAE51C}"/>
              </a:ext>
            </a:extLst>
          </p:cNvPr>
          <p:cNvGrpSpPr/>
          <p:nvPr/>
        </p:nvGrpSpPr>
        <p:grpSpPr>
          <a:xfrm>
            <a:off x="5883064" y="5304588"/>
            <a:ext cx="2196662" cy="1069018"/>
            <a:chOff x="5883064" y="2863241"/>
            <a:chExt cx="2196662" cy="10690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0982AA4-6762-3248-9A03-B5D9944DD5D2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456789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E298AB02-5D45-A449-A912-37FA4A326D72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8BBD011-0915-C80C-FCFA-D05BC0C5EFFE}"/>
              </a:ext>
            </a:extLst>
          </p:cNvPr>
          <p:cNvCxnSpPr>
            <a:cxnSpLocks/>
          </p:cNvCxnSpPr>
          <p:nvPr/>
        </p:nvCxnSpPr>
        <p:spPr bwMode="auto">
          <a:xfrm>
            <a:off x="5385547" y="3131470"/>
            <a:ext cx="381000" cy="13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9D4FFE3-64BE-B5D1-9832-24EEF3F3C54C}"/>
              </a:ext>
            </a:extLst>
          </p:cNvPr>
          <p:cNvCxnSpPr>
            <a:cxnSpLocks/>
          </p:cNvCxnSpPr>
          <p:nvPr/>
        </p:nvCxnSpPr>
        <p:spPr bwMode="auto">
          <a:xfrm>
            <a:off x="5385547" y="3756660"/>
            <a:ext cx="494547" cy="41336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15E26B4-39AD-758B-A563-3B8DF2DDB585}"/>
              </a:ext>
            </a:extLst>
          </p:cNvPr>
          <p:cNvCxnSpPr>
            <a:cxnSpLocks/>
          </p:cNvCxnSpPr>
          <p:nvPr/>
        </p:nvCxnSpPr>
        <p:spPr bwMode="auto">
          <a:xfrm>
            <a:off x="5401935" y="4439039"/>
            <a:ext cx="478159" cy="87808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46216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E73F-D076-EE4D-BC3A-EA8E97B2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– meta-advice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F385-BC1E-9543-AA31-CBF156DD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968343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Mainly, for ML / Data Science / DB venues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other venues:</a:t>
            </a:r>
          </a:p>
          <a:p>
            <a:pPr marL="0" indent="0">
              <a:buNone/>
            </a:pPr>
            <a:r>
              <a:rPr lang="en-US" dirty="0"/>
              <a:t>     Some of the suggestions may still hold, but:</a:t>
            </a:r>
          </a:p>
          <a:p>
            <a:pPr marL="0" indent="0">
              <a:buNone/>
            </a:pPr>
            <a:r>
              <a:rPr lang="en-US" dirty="0"/>
              <a:t>👉 Team up with seasoned authors from </a:t>
            </a:r>
            <a:r>
              <a:rPr lang="en-US" b="1" dirty="0"/>
              <a:t>those</a:t>
            </a:r>
            <a:r>
              <a:rPr lang="en-US" dirty="0"/>
              <a:t> venues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A3944-A6E3-074B-9434-1419B86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13CD-3015-7848-8E05-2CE9A10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1482-21E7-BE43-87B3-3FB7124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965DF-607B-9E42-9A45-798558042C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6" y="5102860"/>
            <a:ext cx="1418771" cy="993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12F46-6AA5-ED4E-A902-8A1B913563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87" y="5102860"/>
            <a:ext cx="17145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48E2F9-885B-254D-92B7-327827FAC7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4953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47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paper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752562-38FF-2145-807C-E7BF00795EDF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605AC0-72A0-E94A-90A6-84AB5B5A9757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A9C4B4-F2A4-1746-9A42-66FB5B0C31EA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027862-5073-CD46-A5B2-2D3ADF3843CB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7DD75E-5F80-5F4B-A623-489FA61AB7C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A6D9D0-C066-D54F-8349-F93D56CDDCA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406E1AD5-F6F2-D846-AE22-5A76E3412CA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7AA22B4-FB10-764E-B865-16B1D0ED6C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E9EBBF-D619-B145-848D-4E10C87A79B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12EF4BD-57F9-DA44-B611-75FF19DDE0C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4A1A6-4DC2-F949-83FC-6F930DD7219E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45EE7D-BBA0-5B4F-9BE4-A1052D555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01FB0D-3DDF-4A46-AE6E-4382F1900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A41897-6C51-3649-8312-F497178C5FEC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10EB0A-7859-A447-A362-71CB6FEEEBA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DA04BE-6B60-AB44-A475-20B9AB2A6C49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776CB3-6F3C-F741-846D-7628AF5F81CB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DA0159A-B657-D043-B57F-3EAE8A6E9AC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8199DE47-EE2A-E340-95B1-B0BFEA0CD9E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BFCFD75-CE99-154A-A7E5-327EB5A56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F3FD4C2-E758-9743-A3AB-1152296ADFE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BA602F-0052-1947-92A2-8D63C02B01B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C8AED4-6937-F944-8144-70EC6A1A53C5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8BBAEE-E268-B448-BA4D-7EA9836C251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340B7A9-FD74-3143-AF9F-73705FFF0981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BA7B63-A00B-E845-9C09-D779C85A268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5C745E-3FED-2040-BA0F-DED8F36BF670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A1A1456-EF5F-9C4F-A60F-C25976244A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AB6F2B-8BF0-C54D-9BEF-B152D595CA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14130D9-7924-A14A-8BCF-E8AA7E94719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3A2EBCD-584F-F245-8E84-29CC3577FD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497236-CD9F-064E-8655-6A6623E4F5A3}"/>
              </a:ext>
            </a:extLst>
          </p:cNvPr>
          <p:cNvGrpSpPr/>
          <p:nvPr/>
        </p:nvGrpSpPr>
        <p:grpSpPr>
          <a:xfrm>
            <a:off x="5883064" y="2863241"/>
            <a:ext cx="2196662" cy="1069018"/>
            <a:chOff x="5883064" y="2863241"/>
            <a:chExt cx="2196662" cy="10690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BC1AE7-D718-FF4A-904F-F77080BBF4D6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123456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C58BF4E-EEC6-DA4C-83E7-5F572625A897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2FF5104-053C-444E-B5C2-AE0895A3BA63}"/>
              </a:ext>
            </a:extLst>
          </p:cNvPr>
          <p:cNvGrpSpPr/>
          <p:nvPr/>
        </p:nvGrpSpPr>
        <p:grpSpPr>
          <a:xfrm>
            <a:off x="5883064" y="4077555"/>
            <a:ext cx="2196662" cy="1069018"/>
            <a:chOff x="5883064" y="2863241"/>
            <a:chExt cx="2196662" cy="106901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CFD4156-FFAB-7649-B6B8-BC77F1363DCE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987654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C0913F6F-0475-664A-BA10-DE1C8E4BEEAF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D7619C-07C1-7349-9837-84BE45DAE51C}"/>
              </a:ext>
            </a:extLst>
          </p:cNvPr>
          <p:cNvGrpSpPr/>
          <p:nvPr/>
        </p:nvGrpSpPr>
        <p:grpSpPr>
          <a:xfrm>
            <a:off x="5883064" y="5304588"/>
            <a:ext cx="2196662" cy="1069018"/>
            <a:chOff x="5883064" y="2863241"/>
            <a:chExt cx="2196662" cy="10690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0982AA4-6762-3248-9A03-B5D9944DD5D2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456789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E298AB02-5D45-A449-A912-37FA4A326D72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861DC8-E61F-1841-B12B-8A0D3D36EE05}"/>
              </a:ext>
            </a:extLst>
          </p:cNvPr>
          <p:cNvSpPr txBox="1"/>
          <p:nvPr/>
        </p:nvSpPr>
        <p:spPr>
          <a:xfrm rot="20385758">
            <a:off x="2074488" y="3468445"/>
            <a:ext cx="3681522" cy="1200329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Mock-up text,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for victims’ safety</a:t>
            </a:r>
          </a:p>
        </p:txBody>
      </p:sp>
    </p:spTree>
    <p:extLst>
      <p:ext uri="{BB962C8B-B14F-4D97-AF65-F5344CB8AC3E}">
        <p14:creationId xmlns:p14="http://schemas.microsoft.com/office/powerpoint/2010/main" val="6808330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297327" y="3247697"/>
            <a:ext cx="2419858" cy="1458992"/>
            <a:chOff x="176604" y="3387487"/>
            <a:chExt cx="4681728" cy="2822730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402068" y="5506779"/>
              <a:ext cx="1299052" cy="70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D7A16835-93E2-C142-A10E-0059966F9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194" y="3356726"/>
            <a:ext cx="2252817" cy="874116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59C6161C-826E-2F49-8091-69BB0AAC4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368" y="3203437"/>
            <a:ext cx="1527685" cy="1253778"/>
          </a:xfrm>
          <a:prstGeom prst="rect">
            <a:avLst/>
          </a:prstGeom>
        </p:spPr>
      </p:pic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192D8-F7B9-AC43-A272-3702E8537C09}"/>
              </a:ext>
            </a:extLst>
          </p:cNvPr>
          <p:cNvSpPr txBox="1"/>
          <p:nvPr/>
        </p:nvSpPr>
        <p:spPr>
          <a:xfrm>
            <a:off x="1352822" y="2876553"/>
            <a:ext cx="4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78ADDC-C4FC-CF49-A3E4-FC3C1CF7D7D5}"/>
              </a:ext>
            </a:extLst>
          </p:cNvPr>
          <p:cNvSpPr txBox="1"/>
          <p:nvPr/>
        </p:nvSpPr>
        <p:spPr>
          <a:xfrm>
            <a:off x="3758369" y="28584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01F24B-B20B-B143-B033-7DEA30BD3AF0}"/>
              </a:ext>
            </a:extLst>
          </p:cNvPr>
          <p:cNvSpPr txBox="1"/>
          <p:nvPr/>
        </p:nvSpPr>
        <p:spPr>
          <a:xfrm>
            <a:off x="6250152" y="287655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2287763" y="478236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6283849" y="4797000"/>
            <a:ext cx="426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AE34CD-5334-4742-A4C0-5F05324AF6CB}"/>
              </a:ext>
            </a:extLst>
          </p:cNvPr>
          <p:cNvSpPr/>
          <p:nvPr/>
        </p:nvSpPr>
        <p:spPr bwMode="auto">
          <a:xfrm>
            <a:off x="176604" y="2843336"/>
            <a:ext cx="2766293" cy="1717036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74DEAC9-F1EE-CF45-A72F-8F90571106B8}"/>
              </a:ext>
            </a:extLst>
          </p:cNvPr>
          <p:cNvSpPr/>
          <p:nvPr/>
        </p:nvSpPr>
        <p:spPr bwMode="auto">
          <a:xfrm>
            <a:off x="3063620" y="2848464"/>
            <a:ext cx="1938141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1679373-1AA5-874B-B861-37134B06F434}"/>
              </a:ext>
            </a:extLst>
          </p:cNvPr>
          <p:cNvSpPr/>
          <p:nvPr/>
        </p:nvSpPr>
        <p:spPr bwMode="auto">
          <a:xfrm>
            <a:off x="5098247" y="2848464"/>
            <a:ext cx="2766293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1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825836" y="3099816"/>
            <a:ext cx="4814576" cy="2559239"/>
            <a:chOff x="176604" y="3387487"/>
            <a:chExt cx="4681728" cy="2488622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718816" y="5506777"/>
              <a:ext cx="665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pic>
        <p:nvPicPr>
          <p:cNvPr id="53" name="Picture 5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4381C8-DB96-C940-9D38-5CD0175AF8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A436B5B-F2C7-524C-8D54-5D08648B9CCE}"/>
              </a:ext>
            </a:extLst>
          </p:cNvPr>
          <p:cNvSpPr txBox="1"/>
          <p:nvPr/>
        </p:nvSpPr>
        <p:spPr>
          <a:xfrm>
            <a:off x="7030995" y="3206500"/>
            <a:ext cx="16450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Message??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BE81F-38B0-FA45-B950-4AA47685D546}"/>
              </a:ext>
            </a:extLst>
          </p:cNvPr>
          <p:cNvSpPr txBox="1"/>
          <p:nvPr/>
        </p:nvSpPr>
        <p:spPr>
          <a:xfrm>
            <a:off x="64604" y="364877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5994739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825836" y="3099816"/>
            <a:ext cx="4814576" cy="2559239"/>
            <a:chOff x="176604" y="3387487"/>
            <a:chExt cx="4681728" cy="2488622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718816" y="5506777"/>
              <a:ext cx="665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pic>
        <p:nvPicPr>
          <p:cNvPr id="53" name="Picture 5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4381C8-DB96-C940-9D38-5CD0175AF8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A436B5B-F2C7-524C-8D54-5D08648B9CCE}"/>
              </a:ext>
            </a:extLst>
          </p:cNvPr>
          <p:cNvSpPr txBox="1"/>
          <p:nvPr/>
        </p:nvSpPr>
        <p:spPr>
          <a:xfrm>
            <a:off x="7224957" y="3206500"/>
            <a:ext cx="12570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scalable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198C4B-B73C-0441-9C4D-27BD3EF127B2}"/>
              </a:ext>
            </a:extLst>
          </p:cNvPr>
          <p:cNvSpPr txBox="1"/>
          <p:nvPr/>
        </p:nvSpPr>
        <p:spPr>
          <a:xfrm>
            <a:off x="64604" y="364877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8718018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4D4E71B-9535-0B47-8812-D991ABAB7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486" y="2750643"/>
            <a:ext cx="3891962" cy="3194150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69208E-0522-D745-8250-99EBB8930C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2926ABC-06DA-AE4E-BF34-9028982CE2E8}"/>
              </a:ext>
            </a:extLst>
          </p:cNvPr>
          <p:cNvSpPr txBox="1"/>
          <p:nvPr/>
        </p:nvSpPr>
        <p:spPr>
          <a:xfrm>
            <a:off x="7104733" y="3206500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Message?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434B51-B0D3-B749-991E-846936FE09D7}"/>
              </a:ext>
            </a:extLst>
          </p:cNvPr>
          <p:cNvSpPr txBox="1"/>
          <p:nvPr/>
        </p:nvSpPr>
        <p:spPr>
          <a:xfrm>
            <a:off x="75825" y="364877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2990589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4D4E71B-9535-0B47-8812-D991ABAB7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486" y="2750643"/>
            <a:ext cx="3891962" cy="3194150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69208E-0522-D745-8250-99EBB8930C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2926ABC-06DA-AE4E-BF34-9028982CE2E8}"/>
              </a:ext>
            </a:extLst>
          </p:cNvPr>
          <p:cNvSpPr txBox="1"/>
          <p:nvPr/>
        </p:nvSpPr>
        <p:spPr>
          <a:xfrm>
            <a:off x="7207325" y="3206500"/>
            <a:ext cx="12923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accurate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224030-2855-5C43-AA11-6D64494B26B6}"/>
              </a:ext>
            </a:extLst>
          </p:cNvPr>
          <p:cNvSpPr txBox="1"/>
          <p:nvPr/>
        </p:nvSpPr>
        <p:spPr>
          <a:xfrm>
            <a:off x="75825" y="364877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5450568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54EFD4B-C699-474D-950E-76A88916E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66" y="3099770"/>
            <a:ext cx="6406134" cy="2485644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C356DA-EA4E-254E-B341-9EC4EA813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38634E-331A-8245-80EF-89D0A44FDD16}"/>
              </a:ext>
            </a:extLst>
          </p:cNvPr>
          <p:cNvSpPr txBox="1"/>
          <p:nvPr/>
        </p:nvSpPr>
        <p:spPr>
          <a:xfrm>
            <a:off x="7032415" y="2917297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Message?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697EC2-7DDE-2A46-8766-E9031AD3E512}"/>
              </a:ext>
            </a:extLst>
          </p:cNvPr>
          <p:cNvSpPr txBox="1"/>
          <p:nvPr/>
        </p:nvSpPr>
        <p:spPr>
          <a:xfrm>
            <a:off x="75825" y="364877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210508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54EFD4B-C699-474D-950E-76A88916EB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566" y="3099770"/>
            <a:ext cx="6406134" cy="2418161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C356DA-EA4E-254E-B341-9EC4EA813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38634E-331A-8245-80EF-89D0A44FDD16}"/>
              </a:ext>
            </a:extLst>
          </p:cNvPr>
          <p:cNvSpPr txBox="1"/>
          <p:nvPr/>
        </p:nvSpPr>
        <p:spPr>
          <a:xfrm>
            <a:off x="7031613" y="2917297"/>
            <a:ext cx="14991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Important</a:t>
            </a:r>
          </a:p>
          <a:p>
            <a:r>
              <a:rPr lang="en-US" dirty="0">
                <a:latin typeface="+mn-lt"/>
              </a:rPr>
              <a:t>problem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369336-826E-9944-8C27-1BF7D1E82C2D}"/>
              </a:ext>
            </a:extLst>
          </p:cNvPr>
          <p:cNvSpPr txBox="1"/>
          <p:nvPr/>
        </p:nvSpPr>
        <p:spPr>
          <a:xfrm>
            <a:off x="75825" y="364877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2594517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A147F8-6C0C-6F41-BCCA-7BC8DB88EE0C}"/>
              </a:ext>
            </a:extLst>
          </p:cNvPr>
          <p:cNvGrpSpPr/>
          <p:nvPr/>
        </p:nvGrpSpPr>
        <p:grpSpPr>
          <a:xfrm>
            <a:off x="361539" y="3625076"/>
            <a:ext cx="6281928" cy="2099068"/>
            <a:chOff x="361539" y="3625076"/>
            <a:chExt cx="6281928" cy="2099068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E5BBC70B-DF5B-B342-96AD-DB585E1A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29FBBC-BB46-1549-AEBC-68F626015EF6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dirty="0">
                  <a:latin typeface="+mn-lt"/>
                </a:rPr>
                <a:t>System Overview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37E2065-0718-924A-93A1-CC620C8AFE40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5A31EE-41C3-3B44-BF02-59F4E6FDCB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4C09459-E751-234D-8738-46233ABB48E5}"/>
              </a:ext>
            </a:extLst>
          </p:cNvPr>
          <p:cNvSpPr txBox="1"/>
          <p:nvPr/>
        </p:nvSpPr>
        <p:spPr>
          <a:xfrm>
            <a:off x="7032415" y="2917297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Message?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B7DB87-86C0-4C4E-80C8-A4C6DC30F985}"/>
              </a:ext>
            </a:extLst>
          </p:cNvPr>
          <p:cNvSpPr txBox="1"/>
          <p:nvPr/>
        </p:nvSpPr>
        <p:spPr>
          <a:xfrm>
            <a:off x="64604" y="364877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24048522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5A31EE-41C3-3B44-BF02-59F4E6FDC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4C09459-E751-234D-8738-46233ABB48E5}"/>
              </a:ext>
            </a:extLst>
          </p:cNvPr>
          <p:cNvSpPr txBox="1"/>
          <p:nvPr/>
        </p:nvSpPr>
        <p:spPr>
          <a:xfrm>
            <a:off x="7050851" y="2917297"/>
            <a:ext cx="14606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Elaborate</a:t>
            </a:r>
          </a:p>
          <a:p>
            <a:r>
              <a:rPr lang="en-US" dirty="0">
                <a:latin typeface="+mn-lt"/>
              </a:rPr>
              <a:t>method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D682C8-E6A2-B646-BEDB-E633F9DDB7B9}"/>
              </a:ext>
            </a:extLst>
          </p:cNvPr>
          <p:cNvGrpSpPr/>
          <p:nvPr/>
        </p:nvGrpSpPr>
        <p:grpSpPr>
          <a:xfrm>
            <a:off x="361539" y="3625076"/>
            <a:ext cx="6281928" cy="2099068"/>
            <a:chOff x="361539" y="3625076"/>
            <a:chExt cx="6281928" cy="2099068"/>
          </a:xfrm>
        </p:grpSpPr>
        <p:pic>
          <p:nvPicPr>
            <p:cNvPr id="44" name="Picture 43" descr="Diagram&#10;&#10;Description automatically generated">
              <a:extLst>
                <a:ext uri="{FF2B5EF4-FFF2-40B4-BE49-F238E27FC236}">
                  <a16:creationId xmlns:a16="http://schemas.microsoft.com/office/drawing/2014/main" id="{40AA7062-441F-C548-B931-06FC82DB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D2F44AF-8464-3A4B-9E32-37EF60679A88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E5D4A63-5E7C-F940-8C43-3A14D783AAC1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ADC020A-FACF-EF4B-A43A-1A77F9DC990F}"/>
              </a:ext>
            </a:extLst>
          </p:cNvPr>
          <p:cNvSpPr txBox="1"/>
          <p:nvPr/>
        </p:nvSpPr>
        <p:spPr>
          <a:xfrm>
            <a:off x="64604" y="364877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(D)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359ABB-757E-E442-A668-16416D4F4D3D}"/>
              </a:ext>
            </a:extLst>
          </p:cNvPr>
          <p:cNvSpPr/>
          <p:nvPr/>
        </p:nvSpPr>
        <p:spPr bwMode="auto">
          <a:xfrm>
            <a:off x="1706880" y="5227320"/>
            <a:ext cx="3017520" cy="649224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11339776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E73F-D076-EE4D-BC3A-EA8E97B2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F385-BC1E-9543-AA31-CBF156DD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Qualifications: </a:t>
            </a:r>
            <a:r>
              <a:rPr lang="en-US" sz="2800" dirty="0">
                <a:hlinkClick r:id="rId3"/>
              </a:rPr>
              <a:t>https://www.cs.cmu.edu/~christos/</a:t>
            </a:r>
            <a:endParaRPr lang="en-US" dirty="0"/>
          </a:p>
          <a:p>
            <a:r>
              <a:rPr lang="en-US" dirty="0"/>
              <a:t>Over 30+ years of research-paper submissions from CMU (and </a:t>
            </a:r>
            <a:r>
              <a:rPr lang="en-US" dirty="0" err="1"/>
              <a:t>UofT</a:t>
            </a:r>
            <a:r>
              <a:rPr lang="en-US" dirty="0"/>
              <a:t>, UMD, AT&amp;T, IBM, MSR,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3-digit acceptances</a:t>
            </a:r>
          </a:p>
          <a:p>
            <a:r>
              <a:rPr lang="en-US" dirty="0"/>
              <a:t>4-digit (~1K) rejections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A3944-A6E3-074B-9434-1419B86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13CD-3015-7848-8E05-2CE9A10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1482-21E7-BE43-87B3-3FB7124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00165-39E9-7BDA-D396-F42E6B5D9A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534" y="1447800"/>
            <a:ext cx="1033300" cy="12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75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5A31EE-41C3-3B44-BF02-59F4E6FDC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4C09459-E751-234D-8738-46233ABB48E5}"/>
              </a:ext>
            </a:extLst>
          </p:cNvPr>
          <p:cNvSpPr txBox="1"/>
          <p:nvPr/>
        </p:nvSpPr>
        <p:spPr>
          <a:xfrm>
            <a:off x="7032417" y="2917297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Message?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F9F6D5-482C-C540-809B-8A1E3CBBE6AA}"/>
              </a:ext>
            </a:extLst>
          </p:cNvPr>
          <p:cNvGrpSpPr/>
          <p:nvPr/>
        </p:nvGrpSpPr>
        <p:grpSpPr>
          <a:xfrm>
            <a:off x="176604" y="3012007"/>
            <a:ext cx="6616827" cy="2727358"/>
            <a:chOff x="176604" y="3012007"/>
            <a:chExt cx="6616827" cy="2727358"/>
          </a:xfrm>
        </p:grpSpPr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7C3E0F1-5803-3145-BFE5-A687F424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012007"/>
              <a:ext cx="6616827" cy="26563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3F264-B6A3-144D-835B-0342CEBF2449}"/>
                </a:ext>
              </a:extLst>
            </p:cNvPr>
            <p:cNvSpPr txBox="1"/>
            <p:nvPr/>
          </p:nvSpPr>
          <p:spPr>
            <a:xfrm>
              <a:off x="1605737" y="5339255"/>
              <a:ext cx="2558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Result, on real ‘tweets’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21C3845-CDD1-CE49-BF1F-D1C9D41F42F8}"/>
              </a:ext>
            </a:extLst>
          </p:cNvPr>
          <p:cNvSpPr txBox="1"/>
          <p:nvPr/>
        </p:nvSpPr>
        <p:spPr>
          <a:xfrm>
            <a:off x="7916" y="2760886"/>
            <a:ext cx="70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90320874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5A31EE-41C3-3B44-BF02-59F4E6FDC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97" y="3724401"/>
            <a:ext cx="880872" cy="11289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4C09459-E751-234D-8738-46233ABB48E5}"/>
              </a:ext>
            </a:extLst>
          </p:cNvPr>
          <p:cNvSpPr txBox="1"/>
          <p:nvPr/>
        </p:nvSpPr>
        <p:spPr>
          <a:xfrm>
            <a:off x="7096539" y="2917297"/>
            <a:ext cx="1369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It works.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7C3E0F1-5803-3145-BFE5-A687F424EA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04" y="3012007"/>
            <a:ext cx="6616827" cy="2656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F3F264-B6A3-144D-835B-0342CEBF2449}"/>
              </a:ext>
            </a:extLst>
          </p:cNvPr>
          <p:cNvSpPr txBox="1"/>
          <p:nvPr/>
        </p:nvSpPr>
        <p:spPr>
          <a:xfrm>
            <a:off x="1605737" y="5339255"/>
            <a:ext cx="2558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Result, on real ‘tweets’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7DD2BB-9805-1B46-A107-7785710D278C}"/>
              </a:ext>
            </a:extLst>
          </p:cNvPr>
          <p:cNvSpPr txBox="1"/>
          <p:nvPr/>
        </p:nvSpPr>
        <p:spPr>
          <a:xfrm>
            <a:off x="7916" y="2760886"/>
            <a:ext cx="70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7886760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297327" y="3247697"/>
            <a:ext cx="2419858" cy="1458992"/>
            <a:chOff x="176604" y="3387487"/>
            <a:chExt cx="4681728" cy="2822730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402068" y="5506779"/>
              <a:ext cx="1299052" cy="70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D7A16835-93E2-C142-A10E-0059966F9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194" y="3356726"/>
            <a:ext cx="2252817" cy="874116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59C6161C-826E-2F49-8091-69BB0AAC4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368" y="3203437"/>
            <a:ext cx="1527685" cy="1253778"/>
          </a:xfrm>
          <a:prstGeom prst="rect">
            <a:avLst/>
          </a:prstGeom>
        </p:spPr>
      </p:pic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192D8-F7B9-AC43-A272-3702E8537C09}"/>
              </a:ext>
            </a:extLst>
          </p:cNvPr>
          <p:cNvSpPr txBox="1"/>
          <p:nvPr/>
        </p:nvSpPr>
        <p:spPr>
          <a:xfrm>
            <a:off x="908790" y="28765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A) scalable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78ADDC-C4FC-CF49-A3E4-FC3C1CF7D7D5}"/>
              </a:ext>
            </a:extLst>
          </p:cNvPr>
          <p:cNvSpPr txBox="1"/>
          <p:nvPr/>
        </p:nvSpPr>
        <p:spPr>
          <a:xfrm>
            <a:off x="3299910" y="285849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B) accurate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01F24B-B20B-B143-B033-7DEA30BD3AF0}"/>
              </a:ext>
            </a:extLst>
          </p:cNvPr>
          <p:cNvSpPr txBox="1"/>
          <p:nvPr/>
        </p:nvSpPr>
        <p:spPr>
          <a:xfrm>
            <a:off x="5721161" y="287655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C) important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AE34CD-5334-4742-A4C0-5F05324AF6CB}"/>
              </a:ext>
            </a:extLst>
          </p:cNvPr>
          <p:cNvSpPr/>
          <p:nvPr/>
        </p:nvSpPr>
        <p:spPr bwMode="auto">
          <a:xfrm>
            <a:off x="176604" y="2843336"/>
            <a:ext cx="2766293" cy="1717036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74DEAC9-F1EE-CF45-A72F-8F90571106B8}"/>
              </a:ext>
            </a:extLst>
          </p:cNvPr>
          <p:cNvSpPr/>
          <p:nvPr/>
        </p:nvSpPr>
        <p:spPr bwMode="auto">
          <a:xfrm>
            <a:off x="3063620" y="2848464"/>
            <a:ext cx="1938141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1679373-1AA5-874B-B861-37134B06F434}"/>
              </a:ext>
            </a:extLst>
          </p:cNvPr>
          <p:cNvSpPr/>
          <p:nvPr/>
        </p:nvSpPr>
        <p:spPr bwMode="auto">
          <a:xfrm>
            <a:off x="5098247" y="2848464"/>
            <a:ext cx="2766293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68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Which one a reviewer will find most impressive?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297327" y="3247697"/>
            <a:ext cx="2419858" cy="1458992"/>
            <a:chOff x="176604" y="3387487"/>
            <a:chExt cx="4681728" cy="2822730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402068" y="5506779"/>
              <a:ext cx="1299052" cy="70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D7A16835-93E2-C142-A10E-0059966F9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194" y="3356726"/>
            <a:ext cx="2252817" cy="874116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59C6161C-826E-2F49-8091-69BB0AAC4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368" y="3203437"/>
            <a:ext cx="1527685" cy="1253778"/>
          </a:xfrm>
          <a:prstGeom prst="rect">
            <a:avLst/>
          </a:prstGeom>
        </p:spPr>
      </p:pic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192D8-F7B9-AC43-A272-3702E8537C09}"/>
              </a:ext>
            </a:extLst>
          </p:cNvPr>
          <p:cNvSpPr txBox="1"/>
          <p:nvPr/>
        </p:nvSpPr>
        <p:spPr>
          <a:xfrm>
            <a:off x="908790" y="28765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A) scalable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78ADDC-C4FC-CF49-A3E4-FC3C1CF7D7D5}"/>
              </a:ext>
            </a:extLst>
          </p:cNvPr>
          <p:cNvSpPr txBox="1"/>
          <p:nvPr/>
        </p:nvSpPr>
        <p:spPr>
          <a:xfrm>
            <a:off x="3299910" y="285849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B) accurate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01F24B-B20B-B143-B033-7DEA30BD3AF0}"/>
              </a:ext>
            </a:extLst>
          </p:cNvPr>
          <p:cNvSpPr txBox="1"/>
          <p:nvPr/>
        </p:nvSpPr>
        <p:spPr>
          <a:xfrm>
            <a:off x="5721161" y="287655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C) important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AE34CD-5334-4742-A4C0-5F05324AF6CB}"/>
              </a:ext>
            </a:extLst>
          </p:cNvPr>
          <p:cNvSpPr/>
          <p:nvPr/>
        </p:nvSpPr>
        <p:spPr bwMode="auto">
          <a:xfrm>
            <a:off x="176604" y="2843336"/>
            <a:ext cx="2766293" cy="1717036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74DEAC9-F1EE-CF45-A72F-8F90571106B8}"/>
              </a:ext>
            </a:extLst>
          </p:cNvPr>
          <p:cNvSpPr/>
          <p:nvPr/>
        </p:nvSpPr>
        <p:spPr bwMode="auto">
          <a:xfrm>
            <a:off x="3063620" y="2848464"/>
            <a:ext cx="1938141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1679373-1AA5-874B-B861-37134B06F434}"/>
              </a:ext>
            </a:extLst>
          </p:cNvPr>
          <p:cNvSpPr/>
          <p:nvPr/>
        </p:nvSpPr>
        <p:spPr bwMode="auto">
          <a:xfrm>
            <a:off x="5098247" y="2848464"/>
            <a:ext cx="2766293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618E1A-921F-619C-3D70-A15F99826B56}"/>
              </a:ext>
            </a:extLst>
          </p:cNvPr>
          <p:cNvSpPr/>
          <p:nvPr/>
        </p:nvSpPr>
        <p:spPr bwMode="auto">
          <a:xfrm>
            <a:off x="7864540" y="1326934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636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Q: Which one to choose?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297327" y="3247697"/>
            <a:ext cx="2419858" cy="1458992"/>
            <a:chOff x="176604" y="3387487"/>
            <a:chExt cx="4681728" cy="2822730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402068" y="5506779"/>
              <a:ext cx="1299052" cy="70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D7A16835-93E2-C142-A10E-0059966F9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194" y="3356726"/>
            <a:ext cx="2252817" cy="874116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59C6161C-826E-2F49-8091-69BB0AAC4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368" y="3203437"/>
            <a:ext cx="1527685" cy="1253778"/>
          </a:xfrm>
          <a:prstGeom prst="rect">
            <a:avLst/>
          </a:prstGeom>
        </p:spPr>
      </p:pic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192D8-F7B9-AC43-A272-3702E8537C09}"/>
              </a:ext>
            </a:extLst>
          </p:cNvPr>
          <p:cNvSpPr txBox="1"/>
          <p:nvPr/>
        </p:nvSpPr>
        <p:spPr>
          <a:xfrm>
            <a:off x="908790" y="28765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A) scalable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78ADDC-C4FC-CF49-A3E4-FC3C1CF7D7D5}"/>
              </a:ext>
            </a:extLst>
          </p:cNvPr>
          <p:cNvSpPr txBox="1"/>
          <p:nvPr/>
        </p:nvSpPr>
        <p:spPr>
          <a:xfrm>
            <a:off x="3299910" y="285849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B) accurate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01F24B-B20B-B143-B033-7DEA30BD3AF0}"/>
              </a:ext>
            </a:extLst>
          </p:cNvPr>
          <p:cNvSpPr txBox="1"/>
          <p:nvPr/>
        </p:nvSpPr>
        <p:spPr>
          <a:xfrm>
            <a:off x="5721161" y="287655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C) important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AE34CD-5334-4742-A4C0-5F05324AF6CB}"/>
              </a:ext>
            </a:extLst>
          </p:cNvPr>
          <p:cNvSpPr/>
          <p:nvPr/>
        </p:nvSpPr>
        <p:spPr bwMode="auto">
          <a:xfrm>
            <a:off x="176604" y="2843336"/>
            <a:ext cx="2766293" cy="1717036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74DEAC9-F1EE-CF45-A72F-8F90571106B8}"/>
              </a:ext>
            </a:extLst>
          </p:cNvPr>
          <p:cNvSpPr/>
          <p:nvPr/>
        </p:nvSpPr>
        <p:spPr bwMode="auto">
          <a:xfrm>
            <a:off x="3063620" y="2848464"/>
            <a:ext cx="1938141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1679373-1AA5-874B-B861-37134B06F434}"/>
              </a:ext>
            </a:extLst>
          </p:cNvPr>
          <p:cNvSpPr/>
          <p:nvPr/>
        </p:nvSpPr>
        <p:spPr bwMode="auto">
          <a:xfrm>
            <a:off x="5098247" y="2848464"/>
            <a:ext cx="2766293" cy="171190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8D72B-40E5-E14F-A262-6D69A8CFB4B5}"/>
              </a:ext>
            </a:extLst>
          </p:cNvPr>
          <p:cNvSpPr txBox="1"/>
          <p:nvPr/>
        </p:nvSpPr>
        <p:spPr>
          <a:xfrm>
            <a:off x="418049" y="264794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1733A-E016-D049-9407-00CE91CC4F26}"/>
              </a:ext>
            </a:extLst>
          </p:cNvPr>
          <p:cNvSpPr txBox="1"/>
          <p:nvPr/>
        </p:nvSpPr>
        <p:spPr>
          <a:xfrm>
            <a:off x="2892229" y="2685649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A888F7-4EE4-614B-AEA3-83FF0CB11B6A}"/>
              </a:ext>
            </a:extLst>
          </p:cNvPr>
          <p:cNvSpPr txBox="1"/>
          <p:nvPr/>
        </p:nvSpPr>
        <p:spPr>
          <a:xfrm>
            <a:off x="5315761" y="454094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119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A: all 3 - it’s OK to have &gt;1 figures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987D1-E90D-B44E-B5C3-34ADC6986ADD}"/>
              </a:ext>
            </a:extLst>
          </p:cNvPr>
          <p:cNvGrpSpPr>
            <a:grpSpLocks noChangeAspect="1"/>
          </p:cNvGrpSpPr>
          <p:nvPr/>
        </p:nvGrpSpPr>
        <p:grpSpPr>
          <a:xfrm>
            <a:off x="297327" y="3247697"/>
            <a:ext cx="2419858" cy="1458992"/>
            <a:chOff x="176604" y="3387487"/>
            <a:chExt cx="4681728" cy="2822730"/>
          </a:xfrm>
        </p:grpSpPr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1EB5B2-8677-1D42-8989-C25E32B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04" y="3387487"/>
              <a:ext cx="4681728" cy="21130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CE5345-CF37-074B-A6D0-8FE73F8BC7F2}"/>
                </a:ext>
              </a:extLst>
            </p:cNvPr>
            <p:cNvSpPr/>
            <p:nvPr/>
          </p:nvSpPr>
          <p:spPr bwMode="auto">
            <a:xfrm>
              <a:off x="1694688" y="3749040"/>
              <a:ext cx="1112520" cy="1722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F854B-C7FC-0A46-B09B-5A4D04DE5F4A}"/>
                </a:ext>
              </a:extLst>
            </p:cNvPr>
            <p:cNvSpPr txBox="1"/>
            <p:nvPr/>
          </p:nvSpPr>
          <p:spPr>
            <a:xfrm>
              <a:off x="2402068" y="5506779"/>
              <a:ext cx="1299052" cy="70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+mn-lt"/>
                </a:rPr>
                <a:t># ads</a:t>
              </a:r>
            </a:p>
          </p:txBody>
        </p:sp>
      </p:grpSp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59C6161C-826E-2F49-8091-69BB0AAC41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368" y="3203437"/>
            <a:ext cx="1527685" cy="1253778"/>
          </a:xfrm>
          <a:prstGeom prst="rect">
            <a:avLst/>
          </a:prstGeom>
        </p:spPr>
      </p:pic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526" y="3273240"/>
            <a:ext cx="2995813" cy="120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192D8-F7B9-AC43-A272-3702E8537C09}"/>
              </a:ext>
            </a:extLst>
          </p:cNvPr>
          <p:cNvSpPr txBox="1"/>
          <p:nvPr/>
        </p:nvSpPr>
        <p:spPr>
          <a:xfrm>
            <a:off x="908790" y="28765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A) scalable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78ADDC-C4FC-CF49-A3E4-FC3C1CF7D7D5}"/>
              </a:ext>
            </a:extLst>
          </p:cNvPr>
          <p:cNvSpPr txBox="1"/>
          <p:nvPr/>
        </p:nvSpPr>
        <p:spPr>
          <a:xfrm>
            <a:off x="3299910" y="285849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B) accurate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97520" y="287313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8D72B-40E5-E14F-A262-6D69A8CFB4B5}"/>
              </a:ext>
            </a:extLst>
          </p:cNvPr>
          <p:cNvSpPr txBox="1"/>
          <p:nvPr/>
        </p:nvSpPr>
        <p:spPr>
          <a:xfrm>
            <a:off x="418049" y="264794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1733A-E016-D049-9407-00CE91CC4F26}"/>
              </a:ext>
            </a:extLst>
          </p:cNvPr>
          <p:cNvSpPr txBox="1"/>
          <p:nvPr/>
        </p:nvSpPr>
        <p:spPr>
          <a:xfrm>
            <a:off x="2892229" y="2685649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A888F7-4EE4-614B-AEA3-83FF0CB11B6A}"/>
              </a:ext>
            </a:extLst>
          </p:cNvPr>
          <p:cNvSpPr txBox="1"/>
          <p:nvPr/>
        </p:nvSpPr>
        <p:spPr>
          <a:xfrm>
            <a:off x="5167170" y="265917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418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Emphasize ‘</a:t>
            </a:r>
            <a:r>
              <a:rPr lang="en-US" b="1" i="1" dirty="0"/>
              <a:t>what</a:t>
            </a:r>
            <a:r>
              <a:rPr lang="en-US" dirty="0"/>
              <a:t>’ we can achieve – not ‘</a:t>
            </a:r>
            <a:r>
              <a:rPr lang="en-US" b="1" i="1" dirty="0"/>
              <a:t>how</a:t>
            </a:r>
            <a:r>
              <a:rPr lang="en-US" dirty="0"/>
              <a:t>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A888F7-4EE4-614B-AEA3-83FF0CB11B6A}"/>
              </a:ext>
            </a:extLst>
          </p:cNvPr>
          <p:cNvSpPr txBox="1"/>
          <p:nvPr/>
        </p:nvSpPr>
        <p:spPr>
          <a:xfrm>
            <a:off x="5315761" y="454094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9DB2B-5AA8-5646-B7B5-D55D8E4D9D17}"/>
              </a:ext>
            </a:extLst>
          </p:cNvPr>
          <p:cNvSpPr txBox="1"/>
          <p:nvPr/>
        </p:nvSpPr>
        <p:spPr>
          <a:xfrm>
            <a:off x="1863769" y="2813312"/>
            <a:ext cx="130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‘</a:t>
            </a:r>
            <a:r>
              <a:rPr lang="en-US" sz="3600" dirty="0">
                <a:latin typeface="+mn-lt"/>
              </a:rPr>
              <a:t>How</a:t>
            </a:r>
            <a:r>
              <a:rPr lang="en-US" dirty="0">
                <a:latin typeface="+mn-lt"/>
              </a:rPr>
              <a:t>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A2A72A-C842-3A45-B5B5-7AD391458668}"/>
              </a:ext>
            </a:extLst>
          </p:cNvPr>
          <p:cNvSpPr txBox="1"/>
          <p:nvPr/>
        </p:nvSpPr>
        <p:spPr>
          <a:xfrm>
            <a:off x="5660205" y="2817008"/>
            <a:ext cx="149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‘What’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3AA07C0-A9B2-F140-AD53-366B00093F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633" y="2693260"/>
            <a:ext cx="864973" cy="89885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907A722-77C3-7B45-98BC-E9D755DF1A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2" y="2815104"/>
            <a:ext cx="864972" cy="7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587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Emphasize ‘</a:t>
            </a:r>
            <a:r>
              <a:rPr lang="en-US" b="1" i="1" dirty="0"/>
              <a:t>what</a:t>
            </a:r>
            <a:r>
              <a:rPr lang="en-US" dirty="0"/>
              <a:t>’ we can achieve – not ‘</a:t>
            </a:r>
            <a:r>
              <a:rPr lang="en-US" b="1" i="1" dirty="0"/>
              <a:t>how</a:t>
            </a:r>
            <a:r>
              <a:rPr lang="en-US" dirty="0"/>
              <a:t>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A888F7-4EE4-614B-AEA3-83FF0CB11B6A}"/>
              </a:ext>
            </a:extLst>
          </p:cNvPr>
          <p:cNvSpPr txBox="1"/>
          <p:nvPr/>
        </p:nvSpPr>
        <p:spPr>
          <a:xfrm>
            <a:off x="5315761" y="454094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359E8-C0C0-1344-995E-7E039989709C}"/>
              </a:ext>
            </a:extLst>
          </p:cNvPr>
          <p:cNvSpPr txBox="1"/>
          <p:nvPr/>
        </p:nvSpPr>
        <p:spPr>
          <a:xfrm>
            <a:off x="655699" y="3247994"/>
            <a:ext cx="40964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“Embed -&gt; cluster -&gt; rank”</a:t>
            </a:r>
          </a:p>
          <a:p>
            <a:r>
              <a:rPr lang="en-US" i="1" dirty="0">
                <a:latin typeface="+mn-lt"/>
              </a:rPr>
              <a:t>“*anybody* could do that – what’s so novel?”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9DB2B-5AA8-5646-B7B5-D55D8E4D9D17}"/>
              </a:ext>
            </a:extLst>
          </p:cNvPr>
          <p:cNvSpPr txBox="1"/>
          <p:nvPr/>
        </p:nvSpPr>
        <p:spPr>
          <a:xfrm>
            <a:off x="1988802" y="2813312"/>
            <a:ext cx="1053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‘How’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A2A72A-C842-3A45-B5B5-7AD391458668}"/>
              </a:ext>
            </a:extLst>
          </p:cNvPr>
          <p:cNvSpPr txBox="1"/>
          <p:nvPr/>
        </p:nvSpPr>
        <p:spPr>
          <a:xfrm>
            <a:off x="5842947" y="2817008"/>
            <a:ext cx="11272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‘What’</a:t>
            </a:r>
            <a:endParaRPr lang="en-US" dirty="0">
              <a:latin typeface="+mn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1A930E-C5E7-7647-A6E2-D80354EBE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633" y="2693260"/>
            <a:ext cx="864973" cy="89885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904374E-0319-DB48-8B63-EEE7F0113E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2" y="2815104"/>
            <a:ext cx="864972" cy="7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76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Emphasize ‘</a:t>
            </a:r>
            <a:r>
              <a:rPr lang="en-US" b="1" i="1" dirty="0"/>
              <a:t>what</a:t>
            </a:r>
            <a:r>
              <a:rPr lang="en-US" dirty="0"/>
              <a:t>’ we can achieve – not ‘</a:t>
            </a:r>
            <a:r>
              <a:rPr lang="en-US" b="1" i="1" dirty="0"/>
              <a:t>how</a:t>
            </a:r>
            <a:r>
              <a:rPr lang="en-US" dirty="0"/>
              <a:t>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A888F7-4EE4-614B-AEA3-83FF0CB11B6A}"/>
              </a:ext>
            </a:extLst>
          </p:cNvPr>
          <p:cNvSpPr txBox="1"/>
          <p:nvPr/>
        </p:nvSpPr>
        <p:spPr>
          <a:xfrm>
            <a:off x="5315761" y="454094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359E8-C0C0-1344-995E-7E039989709C}"/>
              </a:ext>
            </a:extLst>
          </p:cNvPr>
          <p:cNvSpPr txBox="1"/>
          <p:nvPr/>
        </p:nvSpPr>
        <p:spPr>
          <a:xfrm>
            <a:off x="655699" y="3247994"/>
            <a:ext cx="40964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“Embed -&gt; cluster -&gt; rank”</a:t>
            </a:r>
          </a:p>
          <a:p>
            <a:r>
              <a:rPr lang="en-US" i="1" dirty="0">
                <a:latin typeface="+mn-lt"/>
              </a:rPr>
              <a:t>“*anybody* could do that – what’s so novel?”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9DB2B-5AA8-5646-B7B5-D55D8E4D9D17}"/>
              </a:ext>
            </a:extLst>
          </p:cNvPr>
          <p:cNvSpPr txBox="1"/>
          <p:nvPr/>
        </p:nvSpPr>
        <p:spPr>
          <a:xfrm>
            <a:off x="1988802" y="2813312"/>
            <a:ext cx="1053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‘How’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A2A72A-C842-3A45-B5B5-7AD391458668}"/>
              </a:ext>
            </a:extLst>
          </p:cNvPr>
          <p:cNvSpPr txBox="1"/>
          <p:nvPr/>
        </p:nvSpPr>
        <p:spPr>
          <a:xfrm>
            <a:off x="5842947" y="2817008"/>
            <a:ext cx="11272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‘What’</a:t>
            </a:r>
            <a:endParaRPr lang="en-US" dirty="0">
              <a:latin typeface="+mn-lt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E3C7F1F-F112-C849-A385-1B02D736BF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2" y="2815104"/>
            <a:ext cx="864972" cy="7770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20A7ED-5F66-2941-BECB-7C3A1484E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633" y="2693260"/>
            <a:ext cx="864973" cy="89885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607265-5E87-C0E0-9EAB-88DC6FB9E4AB}"/>
              </a:ext>
            </a:extLst>
          </p:cNvPr>
          <p:cNvSpPr/>
          <p:nvPr/>
        </p:nvSpPr>
        <p:spPr bwMode="auto">
          <a:xfrm>
            <a:off x="2025636" y="2773949"/>
            <a:ext cx="1445385" cy="1889791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5D639F00-9049-3536-F64F-6D97020983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842" y="2991674"/>
            <a:ext cx="864972" cy="13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61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'F'</a:t>
            </a:r>
            <a:r>
              <a:rPr lang="en-US" dirty="0"/>
              <a:t>: What makes a good ‘crown jewel’ figure?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Emphasize ‘</a:t>
            </a:r>
            <a:r>
              <a:rPr lang="en-US" b="1" i="1" dirty="0"/>
              <a:t>what</a:t>
            </a:r>
            <a:r>
              <a:rPr lang="en-US" dirty="0"/>
              <a:t>’ we can achieve – not ‘</a:t>
            </a:r>
            <a:r>
              <a:rPr lang="en-US" b="1" i="1" dirty="0"/>
              <a:t>how</a:t>
            </a:r>
            <a:r>
              <a:rPr lang="en-US" dirty="0"/>
              <a:t>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1C809-33FB-2D4C-B96A-878B5C2BBE4B}"/>
              </a:ext>
            </a:extLst>
          </p:cNvPr>
          <p:cNvGrpSpPr>
            <a:grpSpLocks noChangeAspect="1"/>
          </p:cNvGrpSpPr>
          <p:nvPr/>
        </p:nvGrpSpPr>
        <p:grpSpPr>
          <a:xfrm>
            <a:off x="1164698" y="4975338"/>
            <a:ext cx="3140964" cy="1049533"/>
            <a:chOff x="361539" y="3625076"/>
            <a:chExt cx="6281928" cy="2099068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E177B58-5389-5540-B90D-FD0A50CE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39" y="3625076"/>
              <a:ext cx="6281928" cy="197969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4CFDA8-DA34-204A-922B-F6DCCDACCA32}"/>
                </a:ext>
              </a:extLst>
            </p:cNvPr>
            <p:cNvSpPr/>
            <p:nvPr/>
          </p:nvSpPr>
          <p:spPr bwMode="auto">
            <a:xfrm>
              <a:off x="1554480" y="5074920"/>
              <a:ext cx="3017520" cy="6492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88FDA-1CDB-B74A-B098-6B78832A5838}"/>
                </a:ext>
              </a:extLst>
            </p:cNvPr>
            <p:cNvSpPr/>
            <p:nvPr/>
          </p:nvSpPr>
          <p:spPr bwMode="auto">
            <a:xfrm>
              <a:off x="4572000" y="5181851"/>
              <a:ext cx="502920" cy="18567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Text&#10;&#10;Description automatically generated with medium confidence">
            <a:extLst>
              <a:ext uri="{FF2B5EF4-FFF2-40B4-BE49-F238E27FC236}">
                <a16:creationId xmlns:a16="http://schemas.microsoft.com/office/drawing/2014/main" id="{ABFF9420-9FE4-B04C-9804-3A185364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0" y="5025954"/>
            <a:ext cx="2995813" cy="1202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EED6585-6D08-CE4C-81CD-8935714A95B2}"/>
              </a:ext>
            </a:extLst>
          </p:cNvPr>
          <p:cNvSpPr txBox="1"/>
          <p:nvPr/>
        </p:nvSpPr>
        <p:spPr>
          <a:xfrm>
            <a:off x="1786825" y="478236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D) elaborate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E8E379-12A8-5647-9F10-7ADBCCD2052F}"/>
              </a:ext>
            </a:extLst>
          </p:cNvPr>
          <p:cNvSpPr txBox="1"/>
          <p:nvPr/>
        </p:nvSpPr>
        <p:spPr>
          <a:xfrm>
            <a:off x="5828597" y="47970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E) It works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0EB1C7C-9A63-C24F-BCC7-E11D1ED34D41}"/>
              </a:ext>
            </a:extLst>
          </p:cNvPr>
          <p:cNvSpPr/>
          <p:nvPr/>
        </p:nvSpPr>
        <p:spPr bwMode="auto">
          <a:xfrm>
            <a:off x="1447609" y="4782361"/>
            <a:ext cx="2512588" cy="1313638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0DC0D1-3180-D34B-9BE9-6D5701AA23D8}"/>
              </a:ext>
            </a:extLst>
          </p:cNvPr>
          <p:cNvSpPr/>
          <p:nvPr/>
        </p:nvSpPr>
        <p:spPr bwMode="auto">
          <a:xfrm>
            <a:off x="5098247" y="4782360"/>
            <a:ext cx="2766293" cy="1313639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A888F7-4EE4-614B-AEA3-83FF0CB11B6A}"/>
              </a:ext>
            </a:extLst>
          </p:cNvPr>
          <p:cNvSpPr txBox="1"/>
          <p:nvPr/>
        </p:nvSpPr>
        <p:spPr>
          <a:xfrm>
            <a:off x="5315761" y="454094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359E8-C0C0-1344-995E-7E039989709C}"/>
              </a:ext>
            </a:extLst>
          </p:cNvPr>
          <p:cNvSpPr txBox="1"/>
          <p:nvPr/>
        </p:nvSpPr>
        <p:spPr>
          <a:xfrm>
            <a:off x="655699" y="3247994"/>
            <a:ext cx="40964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“Embed -&gt; cluster -&gt; rank”</a:t>
            </a:r>
          </a:p>
          <a:p>
            <a:r>
              <a:rPr lang="en-US" i="1" dirty="0">
                <a:latin typeface="+mn-lt"/>
              </a:rPr>
              <a:t>“*anybody* could do that – what’s so novel?”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9DB2B-5AA8-5646-B7B5-D55D8E4D9D17}"/>
              </a:ext>
            </a:extLst>
          </p:cNvPr>
          <p:cNvSpPr txBox="1"/>
          <p:nvPr/>
        </p:nvSpPr>
        <p:spPr>
          <a:xfrm>
            <a:off x="1988802" y="2813312"/>
            <a:ext cx="1053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‘How’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A2A72A-C842-3A45-B5B5-7AD391458668}"/>
              </a:ext>
            </a:extLst>
          </p:cNvPr>
          <p:cNvSpPr txBox="1"/>
          <p:nvPr/>
        </p:nvSpPr>
        <p:spPr>
          <a:xfrm>
            <a:off x="5842947" y="2817008"/>
            <a:ext cx="11272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‘What’</a:t>
            </a:r>
            <a:endParaRPr lang="en-US" dirty="0">
              <a:latin typeface="+mn-lt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E3C7F1F-F112-C849-A385-1B02D736BF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2" y="2815104"/>
            <a:ext cx="864972" cy="7770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20A7ED-5F66-2941-BECB-7C3A1484E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633" y="2693260"/>
            <a:ext cx="864973" cy="89885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607265-5E87-C0E0-9EAB-88DC6FB9E4AB}"/>
              </a:ext>
            </a:extLst>
          </p:cNvPr>
          <p:cNvSpPr/>
          <p:nvPr/>
        </p:nvSpPr>
        <p:spPr bwMode="auto">
          <a:xfrm>
            <a:off x="2025636" y="2773949"/>
            <a:ext cx="1445385" cy="1889791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5D639F00-9049-3536-F64F-6D97020983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701" y="2838289"/>
            <a:ext cx="2066291" cy="31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88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E73F-D076-EE4D-BC3A-EA8E97B2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F385-BC1E-9543-AA31-CBF156DD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Qualifications: </a:t>
            </a:r>
            <a:r>
              <a:rPr lang="en-US" sz="2800" dirty="0">
                <a:hlinkClick r:id="rId3"/>
              </a:rPr>
              <a:t>https://www.cs.cmu.edu/~christos/</a:t>
            </a:r>
            <a:endParaRPr lang="en-US" dirty="0"/>
          </a:p>
          <a:p>
            <a:r>
              <a:rPr lang="en-US" dirty="0"/>
              <a:t>Over 30+ years of research-paper submissions from CMU (and </a:t>
            </a:r>
            <a:r>
              <a:rPr lang="en-US" dirty="0" err="1"/>
              <a:t>UofT</a:t>
            </a:r>
            <a:r>
              <a:rPr lang="en-US" dirty="0"/>
              <a:t>, UMD, AT&amp;T, IBM, MSR,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3-digit acceptances</a:t>
            </a:r>
          </a:p>
          <a:p>
            <a:r>
              <a:rPr lang="en-US" dirty="0"/>
              <a:t>4-digit (~1K) rejections</a:t>
            </a:r>
          </a:p>
          <a:p>
            <a:r>
              <a:rPr lang="en-US" dirty="0"/>
              <a:t>… and counting (sigh!)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A3944-A6E3-074B-9434-1419B86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13CD-3015-7848-8E05-2CE9A10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1482-21E7-BE43-87B3-3FB7124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00165-39E9-7BDA-D396-F42E6B5D9A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534" y="1447800"/>
            <a:ext cx="1033300" cy="12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563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Figure (‘crown jewel’ figure)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Ask (ask a rhetorical question)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2659203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6899875-BFAB-EC4E-9735-5F1CD986F5FA}"/>
              </a:ext>
            </a:extLst>
          </p:cNvPr>
          <p:cNvSpPr/>
          <p:nvPr/>
        </p:nvSpPr>
        <p:spPr bwMode="auto">
          <a:xfrm>
            <a:off x="1730264" y="2584450"/>
            <a:ext cx="6089432" cy="1020597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28E644-E285-7047-8443-86ED8E9DD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A4BBCB-CD8B-204C-849F-6C22AA7AB819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752E9CF-B8E7-C544-9017-274F1C40E8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330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paper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752562-38FF-2145-807C-E7BF00795EDF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605AC0-72A0-E94A-90A6-84AB5B5A9757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A9C4B4-F2A4-1746-9A42-66FB5B0C31EA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027862-5073-CD46-A5B2-2D3ADF3843CB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7DD75E-5F80-5F4B-A623-489FA61AB7C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A6D9D0-C066-D54F-8349-F93D56CDDCA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406E1AD5-F6F2-D846-AE22-5A76E3412CA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7AA22B4-FB10-764E-B865-16B1D0ED6C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E9EBBF-D619-B145-848D-4E10C87A79B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12EF4BD-57F9-DA44-B611-75FF19DDE0C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4A1A6-4DC2-F949-83FC-6F930DD7219E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45EE7D-BBA0-5B4F-9BE4-A1052D555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01FB0D-3DDF-4A46-AE6E-4382F1900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A41897-6C51-3649-8312-F497178C5FEC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10EB0A-7859-A447-A362-71CB6FEEEBA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DA04BE-6B60-AB44-A475-20B9AB2A6C49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776CB3-6F3C-F741-846D-7628AF5F81CB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DA0159A-B657-D043-B57F-3EAE8A6E9AC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8199DE47-EE2A-E340-95B1-B0BFEA0CD9E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BFCFD75-CE99-154A-A7E5-327EB5A56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F3FD4C2-E758-9743-A3AB-1152296ADFE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BA602F-0052-1947-92A2-8D63C02B01B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C8AED4-6937-F944-8144-70EC6A1A53C5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8BBAEE-E268-B448-BA4D-7EA9836C251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340B7A9-FD74-3143-AF9F-73705FFF0981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BA7B63-A00B-E845-9C09-D779C85A268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5C745E-3FED-2040-BA0F-DED8F36BF670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A1A1456-EF5F-9C4F-A60F-C25976244A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AB6F2B-8BF0-C54D-9BEF-B152D595CA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14130D9-7924-A14A-8BCF-E8AA7E94719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3A2EBCD-584F-F245-8E84-29CC3577FD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497236-CD9F-064E-8655-6A6623E4F5A3}"/>
              </a:ext>
            </a:extLst>
          </p:cNvPr>
          <p:cNvGrpSpPr/>
          <p:nvPr/>
        </p:nvGrpSpPr>
        <p:grpSpPr>
          <a:xfrm>
            <a:off x="5883064" y="2863241"/>
            <a:ext cx="2196662" cy="1069018"/>
            <a:chOff x="5883064" y="2863241"/>
            <a:chExt cx="2196662" cy="10690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BC1AE7-D718-FF4A-904F-F77080BBF4D6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123456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C58BF4E-EEC6-DA4C-83E7-5F572625A897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2FF5104-053C-444E-B5C2-AE0895A3BA63}"/>
              </a:ext>
            </a:extLst>
          </p:cNvPr>
          <p:cNvGrpSpPr/>
          <p:nvPr/>
        </p:nvGrpSpPr>
        <p:grpSpPr>
          <a:xfrm>
            <a:off x="5883064" y="4077555"/>
            <a:ext cx="2196662" cy="1069018"/>
            <a:chOff x="5883064" y="2863241"/>
            <a:chExt cx="2196662" cy="106901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CFD4156-FFAB-7649-B6B8-BC77F1363DCE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987654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C0913F6F-0475-664A-BA10-DE1C8E4BEEAF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D7619C-07C1-7349-9837-84BE45DAE51C}"/>
              </a:ext>
            </a:extLst>
          </p:cNvPr>
          <p:cNvGrpSpPr/>
          <p:nvPr/>
        </p:nvGrpSpPr>
        <p:grpSpPr>
          <a:xfrm>
            <a:off x="5883064" y="5304588"/>
            <a:ext cx="2196662" cy="1069018"/>
            <a:chOff x="5883064" y="2863241"/>
            <a:chExt cx="2196662" cy="10690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0982AA4-6762-3248-9A03-B5D9944DD5D2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456789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E298AB02-5D45-A449-A912-37FA4A326D72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FA2050F-48E7-B846-8CD3-01B1C9E987AF}"/>
              </a:ext>
            </a:extLst>
          </p:cNvPr>
          <p:cNvGrpSpPr>
            <a:grpSpLocks noChangeAspect="1"/>
          </p:cNvGrpSpPr>
          <p:nvPr/>
        </p:nvGrpSpPr>
        <p:grpSpPr>
          <a:xfrm>
            <a:off x="155258" y="546540"/>
            <a:ext cx="320104" cy="1040195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929CACF-0979-EF4A-81E2-842EFDEC3415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7DA58ECD-25FB-9441-A3A3-5722320D874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4BEFE98-C31A-B24F-9528-D67411E28E7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A5AD430-9D08-4046-917E-3117C25E5D3B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E50B87C-5AEA-8148-B14B-156F0390335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0442D0B-C77C-D744-8EAF-906C20381EAC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3BCDD399-466F-AF48-BD2F-F2A696670A3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4759D6C-264A-334F-95AA-3B5D224B13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3F3F1EE-8E29-EC4F-A85E-CE4FF7F72BA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BB1586E-A71C-884C-AC99-685744A9EA4A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0CFBDD2-086D-C445-A4B4-30DDC94A112F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8D8E724A-672F-944A-B113-728AA77760D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38754CF-9AF6-6547-A791-B0273854FCE3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3C6260A-5DAA-744F-AEC7-4FDD2FD41D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052CA05-C94C-4F4C-B3EF-6EDCD793B6D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3E9B8A6-3EF6-DA48-862C-785952DFB66E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6B9F8C9-E899-054E-9D4D-DB1AE4042710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D70E300E-4152-2A46-AD96-D1285674050F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03884A9-88F1-554B-B73B-C54D5367C8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4AA2DE8-B342-3A47-AFD1-A7283377DB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7CE3446-FDDB-3548-A2CB-1508A6D446E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E09FFD-4123-5047-9F50-F982FC92A451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7E8F108-0A31-9B44-8D50-B56E9377D91E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FF34ABFF-14E5-054E-B669-AA02D6CD8FC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60A27E4-6701-9747-A07B-0021677C0A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C9639DD-3E8E-784F-9AD0-007314805E8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CF865CD-E05E-6844-A770-0C0CC91E524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570268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Human trafficking is an age old problem that continues to affect 25 million people worldwide. </a:t>
            </a:r>
          </a:p>
          <a:p>
            <a:pPr marL="0" indent="0" algn="just">
              <a:buNone/>
            </a:pPr>
            <a:r>
              <a:rPr lang="en-US" sz="2800" dirty="0"/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80824" y="1376193"/>
            <a:ext cx="61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D310A6-1927-5140-81FF-93F7B087653C}"/>
              </a:ext>
            </a:extLst>
          </p:cNvPr>
          <p:cNvSpPr/>
          <p:nvPr/>
        </p:nvSpPr>
        <p:spPr bwMode="auto">
          <a:xfrm>
            <a:off x="4716518" y="1245952"/>
            <a:ext cx="4166225" cy="5002448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72F529-6571-204F-AC9C-27CB56614464}"/>
              </a:ext>
            </a:extLst>
          </p:cNvPr>
          <p:cNvGrpSpPr>
            <a:grpSpLocks noChangeAspect="1"/>
          </p:cNvGrpSpPr>
          <p:nvPr/>
        </p:nvGrpSpPr>
        <p:grpSpPr>
          <a:xfrm>
            <a:off x="155258" y="546540"/>
            <a:ext cx="320104" cy="1040195"/>
            <a:chOff x="832197" y="2917426"/>
            <a:chExt cx="1006872" cy="32718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9AC21C-D4DE-684C-B1C6-D659113D83B0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5847DDB5-DE37-A048-A178-23C8D406E0D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EAEF7EC-9150-BC40-9CEC-683BBCF079CD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045DE1F-D2CC-BA4E-9013-FE4232C522EF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ED45DDA-8F3C-084E-83BD-3447E08EBDD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7EE5936-19D4-F340-81E3-43FE02520414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B78A57F-411D-CA46-999E-F26224BB503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0DBD95A-F024-1E42-954A-3D08DB0D6B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9F06FAA-A504-E241-B557-CB7CA0354B6F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715AAE0-08BA-EE4E-B279-0B867D47E240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ADC9131-A6FE-2A41-8720-1CC987A7FDA7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D7EADCD-BD15-604B-8FB7-6CC6FB57481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4F3B0BF-1CEC-0740-9BD4-A449449205E6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FACE91-C891-0A45-A301-32D69D4BD8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CC409FB-C607-7D4C-BE0C-D6E59809626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40EA30-C8D2-3C49-9A4E-DD411E6D98EE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EEF6437-7A4D-B642-897E-7F9D16C4AB01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A474B0A-B114-584F-91F3-3D06CD4564EF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8D582BD-741B-504B-B82F-8ACCB7BDF7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D52C26B-8E73-2748-836D-015DEF953DA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4C39A15-6ED9-274F-A17D-61AD634486F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57E05A-165D-BB49-9677-35EA456EB305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2D902C9-B42C-BD49-A411-69E01BA59FCD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8E7A0A9B-1A5C-F849-A95C-179093E9760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BD421E1-4C4E-6A4C-B7AD-0996A97102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51471FD-196A-1D41-AF47-DEA98332682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048D2E6-7237-9A49-BDCC-2BF1387F25C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001047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Human trafficking is an age old problem that continues to affect 25 million people worldwide. </a:t>
            </a:r>
          </a:p>
          <a:p>
            <a:pPr marL="0" indent="0" algn="just">
              <a:buNone/>
            </a:pPr>
            <a:r>
              <a:rPr lang="en-US" sz="2800" dirty="0"/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80824" y="1376193"/>
            <a:ext cx="61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7F6CF-2F4F-FF41-826D-1EAB77372976}"/>
              </a:ext>
            </a:extLst>
          </p:cNvPr>
          <p:cNvGrpSpPr>
            <a:grpSpLocks noChangeAspect="1"/>
          </p:cNvGrpSpPr>
          <p:nvPr/>
        </p:nvGrpSpPr>
        <p:grpSpPr>
          <a:xfrm>
            <a:off x="155258" y="546540"/>
            <a:ext cx="320104" cy="1040195"/>
            <a:chOff x="832197" y="2917426"/>
            <a:chExt cx="1006872" cy="32718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FF677A7-28BE-B341-9BCD-FAB92D7126B3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BCF30D5-C678-8847-8A31-705E51F403B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44D98D0-F338-774D-9EEF-A0A3CFD099CF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260394D-5C99-9749-B111-C10D3A26EEF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C22AB23-41A1-984A-9074-BAC667E45B3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0A23FC8-72D7-9941-A30D-D9B3229CF17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8B23F15-B406-F34B-88E9-17B691F82FD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4994BF-DFBA-4441-8D0D-E1509197CE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6077878-22B6-E94C-9315-ECA4FBDD06D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4F70303-57E9-FB4C-B598-6B249998E6B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E73A76-7D62-F64B-A2E2-DB79009908FB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306BC0C-6AC1-3945-A7A5-42A5630AC8A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6C1CDA-EF17-D94B-8FBF-EDB5B25622B9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1D59C6B-6174-9542-B43D-1745BC015F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2B4D23D-0E1D-7E40-9F45-5F9F1463852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91E47BC-BB23-F943-8930-63CBEA761204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1492EC-6F27-A740-8AC7-A0F62E9F5685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D2DB49E-B7BE-544B-BC74-5647D9C10B4C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7EC90CF-8AAC-DD4B-9596-E9D720E99C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474753F-9B64-1D4A-9ADF-2E6EA0450050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111AB84-2595-C849-999C-6722BA459DE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FA6181-1778-E74E-90D7-0D26D197AD7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00C5C0-CCD3-4047-90D0-0FEC3942A46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D815E17-801A-1B4C-822F-C2D94229095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348D601-5874-0A47-BB77-D54F22D912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A309998-6493-4642-BFD7-89D070FD94BF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54523E-EDA7-9B43-8025-F8A2F43AEBE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1060632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Human trafficking is an age old problem that continues to affect 25 million people worldwide. </a:t>
            </a:r>
          </a:p>
          <a:p>
            <a:pPr marL="0" indent="0" algn="just">
              <a:buNone/>
            </a:pPr>
            <a:r>
              <a:rPr lang="en-US" sz="2800" dirty="0"/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80824" y="1376193"/>
            <a:ext cx="61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7F6CF-2F4F-FF41-826D-1EAB77372976}"/>
              </a:ext>
            </a:extLst>
          </p:cNvPr>
          <p:cNvGrpSpPr>
            <a:grpSpLocks noChangeAspect="1"/>
          </p:cNvGrpSpPr>
          <p:nvPr/>
        </p:nvGrpSpPr>
        <p:grpSpPr>
          <a:xfrm>
            <a:off x="155258" y="546540"/>
            <a:ext cx="320104" cy="1040195"/>
            <a:chOff x="832197" y="2917426"/>
            <a:chExt cx="1006872" cy="32718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FF677A7-28BE-B341-9BCD-FAB92D7126B3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BCF30D5-C678-8847-8A31-705E51F403B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44D98D0-F338-774D-9EEF-A0A3CFD099CF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260394D-5C99-9749-B111-C10D3A26EEF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C22AB23-41A1-984A-9074-BAC667E45B3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0A23FC8-72D7-9941-A30D-D9B3229CF17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8B23F15-B406-F34B-88E9-17B691F82FD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4994BF-DFBA-4441-8D0D-E1509197CE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6077878-22B6-E94C-9315-ECA4FBDD06D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4F70303-57E9-FB4C-B598-6B249998E6B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E73A76-7D62-F64B-A2E2-DB79009908FB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306BC0C-6AC1-3945-A7A5-42A5630AC8A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6C1CDA-EF17-D94B-8FBF-EDB5B25622B9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1D59C6B-6174-9542-B43D-1745BC015F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2B4D23D-0E1D-7E40-9F45-5F9F1463852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91E47BC-BB23-F943-8930-63CBEA761204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1492EC-6F27-A740-8AC7-A0F62E9F5685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D2DB49E-B7BE-544B-BC74-5647D9C10B4C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7EC90CF-8AAC-DD4B-9596-E9D720E99C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474753F-9B64-1D4A-9ADF-2E6EA0450050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111AB84-2595-C849-999C-6722BA459DE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FA6181-1778-E74E-90D7-0D26D197AD7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00C5C0-CCD3-4047-90D0-0FEC3942A46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D815E17-801A-1B4C-822F-C2D94229095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348D601-5874-0A47-BB77-D54F22D912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A309998-6493-4642-BFD7-89D070FD94BF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54523E-EDA7-9B43-8025-F8A2F43AEBE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529BFD-C32B-4797-C937-A26BF04D87B3}"/>
              </a:ext>
            </a:extLst>
          </p:cNvPr>
          <p:cNvSpPr/>
          <p:nvPr/>
        </p:nvSpPr>
        <p:spPr bwMode="auto">
          <a:xfrm>
            <a:off x="8045606" y="1246456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459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Human trafficking is an age old problem that continues to affect 25 million people worldwide. </a:t>
            </a:r>
          </a:p>
          <a:p>
            <a:pPr marL="0" indent="0" algn="just">
              <a:buNone/>
            </a:pPr>
            <a:r>
              <a:rPr lang="en-US" sz="2800" dirty="0"/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80824" y="1376193"/>
            <a:ext cx="61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95F6EA-A0DB-9D41-803B-551174A26AF3}"/>
              </a:ext>
            </a:extLst>
          </p:cNvPr>
          <p:cNvSpPr txBox="1"/>
          <p:nvPr/>
        </p:nvSpPr>
        <p:spPr>
          <a:xfrm>
            <a:off x="5642217" y="1190716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E96332-8DC6-5342-A74C-FE03BECCE453}"/>
              </a:ext>
            </a:extLst>
          </p:cNvPr>
          <p:cNvGrpSpPr>
            <a:grpSpLocks noChangeAspect="1"/>
          </p:cNvGrpSpPr>
          <p:nvPr/>
        </p:nvGrpSpPr>
        <p:grpSpPr>
          <a:xfrm>
            <a:off x="155258" y="546540"/>
            <a:ext cx="320104" cy="1040195"/>
            <a:chOff x="832197" y="2917426"/>
            <a:chExt cx="1006872" cy="32718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3B8E006-2CC2-9847-9966-1C9C5DE93AA1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9AA03767-BD6F-B546-89A3-36DE63A2B764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FA24B8F-9B50-4C41-A516-86D03F7B40E2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73D36C8-FF19-5C47-958F-F99855E8250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18223BB-51A6-ED48-8A78-E7D6E0812B4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E5ECD73-5D4D-4847-AD97-815D0A3571AC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D17F0F0-6536-834B-8C15-6C6ED84270B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2EF7D68-3C65-A84F-BD72-77F9E72E6B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F159CC5-CFD5-2B43-8589-33E9743CCF0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E58EAD5-2E59-6246-8FC3-1A61E7E8D4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A4E7138-26AC-824F-8579-DFD0178A374A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C7C083D6-0DB0-5945-AD64-66A2483C2784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BC9DC31-65E6-2A4C-BED1-511F3693C69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DCD119B-0328-DF49-8A42-AA289A843F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BD1F9DA-2A1A-6848-8683-96AAE4A11C1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9C8732-4DB9-7E46-95CB-4E99980BDF6A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5F11FA4-4F79-5344-84B8-749F70EA111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11425164-1CEE-1C40-AB53-76C1775FD2D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C250BE5-6521-5C4E-90C7-DBCE7D4824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BB86C72-C694-E344-BE22-1573990B5544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72DB49B-DAC4-9D49-942D-DEA5AD21AF6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E4723D-0210-604A-BD0D-4CAE399BAC74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5F477DA-DEC8-824B-91CD-3A6176471E9D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5AA2C6D0-AB78-F14E-94AB-F5EC87278DA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21FA959-7C14-A647-A504-29662461A0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9A4B9E-B296-4B49-A16E-9B0A6D2DC66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7DFB758-C6B8-5D4C-ABCF-288F20F2996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30DC6A-D887-FD4B-9F57-682F4C754ECB}"/>
              </a:ext>
            </a:extLst>
          </p:cNvPr>
          <p:cNvSpPr txBox="1"/>
          <p:nvPr/>
        </p:nvSpPr>
        <p:spPr>
          <a:xfrm>
            <a:off x="5174435" y="1186250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A67F41-E308-9948-8B8E-55938ECE0DA1}"/>
              </a:ext>
            </a:extLst>
          </p:cNvPr>
          <p:cNvSpPr txBox="1"/>
          <p:nvPr/>
        </p:nvSpPr>
        <p:spPr>
          <a:xfrm>
            <a:off x="1826481" y="1101116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5190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F</a:t>
            </a:r>
            <a:r>
              <a:rPr lang="en-US" dirty="0">
                <a:ea typeface="ＭＳ Ｐゴシック" charset="-128"/>
                <a:cs typeface="ＭＳ Ｐゴシック" charset="-128"/>
              </a:rPr>
              <a:t>igure (‘crown jewel’ figure)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A</a:t>
            </a:r>
            <a:r>
              <a:rPr lang="en-US" dirty="0">
                <a:ea typeface="ＭＳ Ｐゴシック" charset="-128"/>
                <a:cs typeface="ＭＳ Ｐゴシック" charset="-128"/>
              </a:rPr>
              <a:t>sk (</a:t>
            </a:r>
            <a:r>
              <a:rPr lang="en-US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ask a rhetorical question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2659203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6899875-BFAB-EC4E-9735-5F1CD986F5FA}"/>
              </a:ext>
            </a:extLst>
          </p:cNvPr>
          <p:cNvSpPr/>
          <p:nvPr/>
        </p:nvSpPr>
        <p:spPr bwMode="auto">
          <a:xfrm>
            <a:off x="1772304" y="3090041"/>
            <a:ext cx="6089432" cy="51500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28E644-E285-7047-8443-86ED8E9DD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6B9837-2E35-1C43-85F2-072DDA77399B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28418BA-CC06-7D47-A749-D0D26A27BF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01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Human trafficking is an age old problem that continues to affect 25 million people worldwide. </a:t>
            </a:r>
          </a:p>
          <a:p>
            <a:pPr marL="0" indent="0" algn="just">
              <a:buNone/>
            </a:pPr>
            <a:r>
              <a:rPr lang="en-US" sz="2800" dirty="0"/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80824" y="1376193"/>
            <a:ext cx="61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4599D80-8016-8345-90E1-DC8984C5C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937" y="3689129"/>
            <a:ext cx="1572263" cy="1619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2C7B9-B2F6-4D4B-9387-35A133AE39B1}"/>
              </a:ext>
            </a:extLst>
          </p:cNvPr>
          <p:cNvSpPr txBox="1"/>
          <p:nvPr/>
        </p:nvSpPr>
        <p:spPr>
          <a:xfrm>
            <a:off x="5105401" y="5355847"/>
            <a:ext cx="32960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‘Rhetorical question’: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= you know the answer</a:t>
            </a:r>
          </a:p>
        </p:txBody>
      </p:sp>
    </p:spTree>
    <p:extLst>
      <p:ext uri="{BB962C8B-B14F-4D97-AF65-F5344CB8AC3E}">
        <p14:creationId xmlns:p14="http://schemas.microsoft.com/office/powerpoint/2010/main" val="131679227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way to start the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Human trafficking is an age old problem that continues to affect 25 million people worldwide. </a:t>
            </a:r>
          </a:p>
          <a:p>
            <a:pPr marL="0" indent="0" algn="just">
              <a:buNone/>
            </a:pPr>
            <a:r>
              <a:rPr lang="en-US" sz="2800" dirty="0"/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80824" y="1376193"/>
            <a:ext cx="61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4599D80-8016-8345-90E1-DC8984C5C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937" y="3689129"/>
            <a:ext cx="1572263" cy="1619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2C7B9-B2F6-4D4B-9387-35A133AE39B1}"/>
              </a:ext>
            </a:extLst>
          </p:cNvPr>
          <p:cNvSpPr txBox="1"/>
          <p:nvPr/>
        </p:nvSpPr>
        <p:spPr>
          <a:xfrm>
            <a:off x="5105401" y="5355847"/>
            <a:ext cx="32960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‘Rhetorical question’: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= you know the answer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BB6438-C4D8-0942-94F5-AE0AB7EBF6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35" y="4081670"/>
            <a:ext cx="955721" cy="1163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8B318-9D03-4E4D-8032-9686EFEB4475}"/>
              </a:ext>
            </a:extLst>
          </p:cNvPr>
          <p:cNvSpPr txBox="1"/>
          <p:nvPr/>
        </p:nvSpPr>
        <p:spPr>
          <a:xfrm>
            <a:off x="5711175" y="3971315"/>
            <a:ext cx="1042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rhetor</a:t>
            </a:r>
          </a:p>
          <a:p>
            <a:pPr algn="l"/>
            <a:r>
              <a:rPr lang="en-US" sz="2800" dirty="0">
                <a:latin typeface="+mn-lt"/>
              </a:rPr>
              <a:t>orator</a:t>
            </a:r>
          </a:p>
        </p:txBody>
      </p:sp>
    </p:spTree>
    <p:extLst>
      <p:ext uri="{BB962C8B-B14F-4D97-AF65-F5344CB8AC3E}">
        <p14:creationId xmlns:p14="http://schemas.microsoft.com/office/powerpoint/2010/main" val="19997597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‘rhetorical question’: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945200"/>
                </a:solidFill>
              </a:rPr>
              <a:t>How can we help law enforcement fight human trafficking?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945200"/>
                </a:solidFill>
              </a:rPr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92044" y="1376193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45200"/>
                </a:solidFill>
                <a:latin typeface="+mn-lt"/>
              </a:rPr>
              <a:t>C)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4599D80-8016-8345-90E1-DC8984C5C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937" y="3689129"/>
            <a:ext cx="1572263" cy="1619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2C7B9-B2F6-4D4B-9387-35A133AE39B1}"/>
              </a:ext>
            </a:extLst>
          </p:cNvPr>
          <p:cNvSpPr txBox="1"/>
          <p:nvPr/>
        </p:nvSpPr>
        <p:spPr>
          <a:xfrm>
            <a:off x="5105401" y="5355847"/>
            <a:ext cx="32960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‘Rhetorical question’: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= you know the answer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3ABCDE-35F8-0E3E-4182-B7C5CFAAA4B4}"/>
              </a:ext>
            </a:extLst>
          </p:cNvPr>
          <p:cNvSpPr/>
          <p:nvPr/>
        </p:nvSpPr>
        <p:spPr bwMode="auto">
          <a:xfrm>
            <a:off x="8079531" y="1124423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4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B62A-5723-FA39-581E-0451AA9F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bright side: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844BF-D8EB-C1C8-E250-AABA8F11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E3EB-8D92-84E1-8BE1-F9ED055A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6F12-81A0-B9C4-E369-AC98F1E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F6DB7E-A88D-3FE1-62A2-E906EE086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1878791"/>
            <a:ext cx="1526286" cy="135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846BD-490A-E451-D07B-37DB2BADEFA1}"/>
              </a:ext>
            </a:extLst>
          </p:cNvPr>
          <p:cNvSpPr txBox="1"/>
          <p:nvPr/>
        </p:nvSpPr>
        <p:spPr>
          <a:xfrm>
            <a:off x="1558231" y="3815342"/>
            <a:ext cx="472930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latin typeface="+mn-lt"/>
              </a:rPr>
              <a:t>José Raúl Capablanca</a:t>
            </a:r>
          </a:p>
          <a:p>
            <a:pPr algn="just"/>
            <a:r>
              <a:rPr lang="en-US" sz="2800" dirty="0">
                <a:latin typeface="+mn-lt"/>
              </a:rPr>
              <a:t>World chess champion 1921-27</a:t>
            </a:r>
          </a:p>
          <a:p>
            <a:pPr algn="just"/>
            <a:r>
              <a:rPr lang="en-US" sz="2800" dirty="0">
                <a:latin typeface="+mn-lt"/>
              </a:rPr>
              <a:t>(‘the Cuban chess machine’)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3B098-CEDC-0C29-F6D2-6F4892C36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276" y="3623225"/>
            <a:ext cx="1729946" cy="1701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5B39DC-F8DB-E939-7EF8-C7760D096424}"/>
              </a:ext>
            </a:extLst>
          </p:cNvPr>
          <p:cNvSpPr txBox="1"/>
          <p:nvPr/>
        </p:nvSpPr>
        <p:spPr>
          <a:xfrm>
            <a:off x="7363684" y="3217902"/>
            <a:ext cx="13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wikipedia.org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D27A3-8869-55D8-F129-9DB7E600BBC9}"/>
              </a:ext>
            </a:extLst>
          </p:cNvPr>
          <p:cNvSpPr txBox="1"/>
          <p:nvPr/>
        </p:nvSpPr>
        <p:spPr>
          <a:xfrm>
            <a:off x="948938" y="1720840"/>
            <a:ext cx="594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effectLst/>
                <a:latin typeface="+mn-lt"/>
              </a:rPr>
              <a:t>You may learn much more from a game you lose than from a game you win.</a:t>
            </a:r>
          </a:p>
        </p:txBody>
      </p:sp>
    </p:spTree>
    <p:extLst>
      <p:ext uri="{BB962C8B-B14F-4D97-AF65-F5344CB8AC3E}">
        <p14:creationId xmlns:p14="http://schemas.microsoft.com/office/powerpoint/2010/main" val="66198986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'A'</a:t>
            </a:r>
            <a:r>
              <a:rPr lang="en-US" dirty="0"/>
              <a:t>: Best ‘rhetorical question’: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8" y="2009362"/>
            <a:ext cx="3965026" cy="43493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945200"/>
                </a:solidFill>
              </a:rPr>
              <a:t>How can we help law enforcement fight human trafficking?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945200"/>
                </a:solidFill>
              </a:rPr>
              <a:t>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CD0ED0-C8D6-0640-A481-74277F26F339}"/>
              </a:ext>
            </a:extLst>
          </p:cNvPr>
          <p:cNvSpPr txBox="1">
            <a:spLocks/>
          </p:cNvSpPr>
          <p:nvPr/>
        </p:nvSpPr>
        <p:spPr bwMode="auto">
          <a:xfrm>
            <a:off x="4716518" y="2009361"/>
            <a:ext cx="3965018" cy="434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800" dirty="0"/>
              <a:t>Given a million escort advertisements, how can we spot near- duplicates? </a:t>
            </a:r>
          </a:p>
          <a:p>
            <a:pPr marL="0" indent="0">
              <a:buNone/>
            </a:pPr>
            <a:r>
              <a:rPr kumimoji="0" lang="en-US" kern="0" dirty="0"/>
              <a:t>…..</a:t>
            </a:r>
          </a:p>
          <a:p>
            <a:endParaRPr kumimoji="0"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B5A3-854C-B64C-89F2-0240EC0FDE59}"/>
              </a:ext>
            </a:extLst>
          </p:cNvPr>
          <p:cNvSpPr txBox="1"/>
          <p:nvPr/>
        </p:nvSpPr>
        <p:spPr>
          <a:xfrm>
            <a:off x="2392044" y="1376193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45200"/>
                </a:solidFill>
                <a:latin typeface="+mn-lt"/>
              </a:rPr>
              <a:t>C)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A35444-8E44-E845-8074-E892E39B2618}"/>
              </a:ext>
            </a:extLst>
          </p:cNvPr>
          <p:cNvSpPr txBox="1"/>
          <p:nvPr/>
        </p:nvSpPr>
        <p:spPr>
          <a:xfrm>
            <a:off x="6138754" y="142458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EF0865-204D-9246-8533-D4A1DE0F0DB5}"/>
              </a:ext>
            </a:extLst>
          </p:cNvPr>
          <p:cNvCxnSpPr>
            <a:endCxn id="5" idx="0"/>
          </p:cNvCxnSpPr>
          <p:nvPr/>
        </p:nvCxnSpPr>
        <p:spPr bwMode="auto">
          <a:xfrm>
            <a:off x="4572000" y="1597572"/>
            <a:ext cx="0" cy="4650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4599D80-8016-8345-90E1-DC8984C5C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937" y="3689129"/>
            <a:ext cx="1572263" cy="1619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2C7B9-B2F6-4D4B-9387-35A133AE39B1}"/>
              </a:ext>
            </a:extLst>
          </p:cNvPr>
          <p:cNvSpPr txBox="1"/>
          <p:nvPr/>
        </p:nvSpPr>
        <p:spPr>
          <a:xfrm>
            <a:off x="5105401" y="5355847"/>
            <a:ext cx="32960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‘Rhetorical question’: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= you know the answer</a:t>
            </a:r>
          </a:p>
        </p:txBody>
      </p:sp>
      <p:sp>
        <p:nvSpPr>
          <p:cNvPr id="13" name="&quot;No&quot; Symbol 12">
            <a:extLst>
              <a:ext uri="{FF2B5EF4-FFF2-40B4-BE49-F238E27FC236}">
                <a16:creationId xmlns:a16="http://schemas.microsoft.com/office/drawing/2014/main" id="{A8E4C92C-3031-B144-8C8B-FB0745D8A54A}"/>
              </a:ext>
            </a:extLst>
          </p:cNvPr>
          <p:cNvSpPr>
            <a:spLocks noChangeAspect="1"/>
          </p:cNvSpPr>
          <p:nvPr/>
        </p:nvSpPr>
        <p:spPr bwMode="auto">
          <a:xfrm>
            <a:off x="2057593" y="3445442"/>
            <a:ext cx="984704" cy="927019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31468-36B9-E54A-A446-FE40B106670F}"/>
              </a:ext>
            </a:extLst>
          </p:cNvPr>
          <p:cNvSpPr txBox="1"/>
          <p:nvPr/>
        </p:nvSpPr>
        <p:spPr>
          <a:xfrm>
            <a:off x="391048" y="4604023"/>
            <a:ext cx="418095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Wrong question.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(‘call your congressperson’,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‘deploy face recognition s/w’,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8596704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F</a:t>
            </a:r>
            <a:r>
              <a:rPr lang="en-US" dirty="0">
                <a:ea typeface="ＭＳ Ｐゴシック" charset="-128"/>
                <a:cs typeface="ＭＳ Ｐゴシック" charset="-128"/>
              </a:rPr>
              <a:t>igure (‘crown jewel’ figure)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A</a:t>
            </a:r>
            <a:r>
              <a:rPr lang="en-US" dirty="0">
                <a:ea typeface="ＭＳ Ｐゴシック" charset="-128"/>
                <a:cs typeface="ＭＳ Ｐゴシック" charset="-128"/>
              </a:rPr>
              <a:t>sk (ask a rhetorical question)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321625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6899875-BFAB-EC4E-9735-5F1CD986F5FA}"/>
              </a:ext>
            </a:extLst>
          </p:cNvPr>
          <p:cNvSpPr/>
          <p:nvPr/>
        </p:nvSpPr>
        <p:spPr bwMode="auto">
          <a:xfrm>
            <a:off x="1772304" y="3090041"/>
            <a:ext cx="6089432" cy="51500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28E644-E285-7047-8443-86ED8E9DD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DC276-46FE-AA48-B1D9-FA7FAD0B5C59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FAA9FE3-5358-E645-87B4-449A7F3B1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278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our sample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[Consider a paper that tries to find near-duplicate escort ads -&gt; human trafficking 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752562-38FF-2145-807C-E7BF00795EDF}"/>
              </a:ext>
            </a:extLst>
          </p:cNvPr>
          <p:cNvSpPr/>
          <p:nvPr/>
        </p:nvSpPr>
        <p:spPr bwMode="auto">
          <a:xfrm>
            <a:off x="315310" y="1358460"/>
            <a:ext cx="8376745" cy="49530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605AC0-72A0-E94A-90A6-84AB5B5A9757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A9C4B4-F2A4-1746-9A42-66FB5B0C31EA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027862-5073-CD46-A5B2-2D3ADF3843CB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7DD75E-5F80-5F4B-A623-489FA61AB7C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A6D9D0-C066-D54F-8349-F93D56CDDCA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406E1AD5-F6F2-D846-AE22-5A76E3412CA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7AA22B4-FB10-764E-B865-16B1D0ED6C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E9EBBF-D619-B145-848D-4E10C87A79B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12EF4BD-57F9-DA44-B611-75FF19DDE0C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4A1A6-4DC2-F949-83FC-6F930DD7219E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45EE7D-BBA0-5B4F-9BE4-A1052D555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01FB0D-3DDF-4A46-AE6E-4382F1900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A41897-6C51-3649-8312-F497178C5FEC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10EB0A-7859-A447-A362-71CB6FEEEBA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DA04BE-6B60-AB44-A475-20B9AB2A6C49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776CB3-6F3C-F741-846D-7628AF5F81CB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DA0159A-B657-D043-B57F-3EAE8A6E9AC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8199DE47-EE2A-E340-95B1-B0BFEA0CD9E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BFCFD75-CE99-154A-A7E5-327EB5A56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F3FD4C2-E758-9743-A3AB-1152296ADFE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BA602F-0052-1947-92A2-8D63C02B01B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C8AED4-6937-F944-8144-70EC6A1A53C5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8BBAEE-E268-B448-BA4D-7EA9836C251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340B7A9-FD74-3143-AF9F-73705FFF0981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BA7B63-A00B-E845-9C09-D779C85A268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5C745E-3FED-2040-BA0F-DED8F36BF670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A1A1456-EF5F-9C4F-A60F-C25976244A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AB6F2B-8BF0-C54D-9BEF-B152D595CA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14130D9-7924-A14A-8BCF-E8AA7E94719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3A2EBCD-584F-F245-8E84-29CC3577FD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497236-CD9F-064E-8655-6A6623E4F5A3}"/>
              </a:ext>
            </a:extLst>
          </p:cNvPr>
          <p:cNvGrpSpPr/>
          <p:nvPr/>
        </p:nvGrpSpPr>
        <p:grpSpPr>
          <a:xfrm>
            <a:off x="5883064" y="2863241"/>
            <a:ext cx="2196662" cy="1069018"/>
            <a:chOff x="5883064" y="2863241"/>
            <a:chExt cx="2196662" cy="10690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BC1AE7-D718-FF4A-904F-F77080BBF4D6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123456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C58BF4E-EEC6-DA4C-83E7-5F572625A897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2FF5104-053C-444E-B5C2-AE0895A3BA63}"/>
              </a:ext>
            </a:extLst>
          </p:cNvPr>
          <p:cNvGrpSpPr/>
          <p:nvPr/>
        </p:nvGrpSpPr>
        <p:grpSpPr>
          <a:xfrm>
            <a:off x="5883064" y="4077555"/>
            <a:ext cx="2196662" cy="1069018"/>
            <a:chOff x="5883064" y="2863241"/>
            <a:chExt cx="2196662" cy="106901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CFD4156-FFAB-7649-B6B8-BC77F1363DCE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987654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C0913F6F-0475-664A-BA10-DE1C8E4BEEAF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D7619C-07C1-7349-9837-84BE45DAE51C}"/>
              </a:ext>
            </a:extLst>
          </p:cNvPr>
          <p:cNvGrpSpPr/>
          <p:nvPr/>
        </p:nvGrpSpPr>
        <p:grpSpPr>
          <a:xfrm>
            <a:off x="5883064" y="5304588"/>
            <a:ext cx="2196662" cy="1069018"/>
            <a:chOff x="5883064" y="2863241"/>
            <a:chExt cx="2196662" cy="10690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0982AA4-6762-3248-9A03-B5D9944DD5D2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456789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E298AB02-5D45-A449-A912-37FA4A326D72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FA2050F-48E7-B846-8CD3-01B1C9E987AF}"/>
              </a:ext>
            </a:extLst>
          </p:cNvPr>
          <p:cNvGrpSpPr>
            <a:grpSpLocks noChangeAspect="1"/>
          </p:cNvGrpSpPr>
          <p:nvPr/>
        </p:nvGrpSpPr>
        <p:grpSpPr>
          <a:xfrm>
            <a:off x="155258" y="546540"/>
            <a:ext cx="320104" cy="1040195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929CACF-0979-EF4A-81E2-842EFDEC3415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7DA58ECD-25FB-9441-A3A3-5722320D874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4BEFE98-C31A-B24F-9528-D67411E28E7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A5AD430-9D08-4046-917E-3117C25E5D3B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E50B87C-5AEA-8148-B14B-156F0390335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0442D0B-C77C-D744-8EAF-906C20381EAC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3BCDD399-466F-AF48-BD2F-F2A696670A3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4759D6C-264A-334F-95AA-3B5D224B13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3F3F1EE-8E29-EC4F-A85E-CE4FF7F72BA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BB1586E-A71C-884C-AC99-685744A9EA4A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0CFBDD2-086D-C445-A4B4-30DDC94A112F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8D8E724A-672F-944A-B113-728AA77760D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38754CF-9AF6-6547-A791-B0273854FCE3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3C6260A-5DAA-744F-AEC7-4FDD2FD41D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052CA05-C94C-4F4C-B3EF-6EDCD793B6D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3E9B8A6-3EF6-DA48-862C-785952DFB66E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6B9F8C9-E899-054E-9D4D-DB1AE4042710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D70E300E-4152-2A46-AD96-D1285674050F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03884A9-88F1-554B-B73B-C54D5367C8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4AA2DE8-B342-3A47-AFD1-A7283377DB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7CE3446-FDDB-3548-A2CB-1508A6D446E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E09FFD-4123-5047-9F50-F982FC92A451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7E8F108-0A31-9B44-8D50-B56E9377D91E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FF34ABFF-14E5-054E-B669-AA02D6CD8FC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60A27E4-6701-9747-A07B-0021677C0A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C9639DD-3E8E-784F-9AD0-007314805E8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CF865CD-E05E-6844-A770-0C0CC91E524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3584447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9160DF-D76F-3B40-9337-709E21AC67CE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2FF74EC-157C-0A4A-9F0D-CAA1EABC56DA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5000AF0B-462F-7B46-B75E-0A098FB9F9F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92BFEA1-A9C9-1C44-88FC-9617235BFB64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82DDA15-7CB9-D146-B880-7C34620EA875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9C9FA9E-FD81-C741-8ADB-82CDCB45E79A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E0B421-105A-3B40-8580-62C2990A686F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3FDDA45-132C-D441-A949-29C05F653E9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EF6C48C-0C9B-4B48-88A8-43FC798473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942360C-9E71-224E-BD02-E042F732E120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0A6C99C-9BB8-4747-A4D8-4437ADEF1BDD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A3813F1-2570-DA4A-9B28-CD344F23904B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BC411AC-3972-B142-BD9B-8A595B0B3B2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243991F-801D-814F-BDB4-8C4C6823DB34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17A47FC-0BE7-FD43-A84B-A741D9B6AD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3B69B9-9FA9-6A47-8B96-EADAF6D04DB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36D212-6CCD-CF40-8ECD-0D51E458F83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20515A8-0C87-4C45-8560-BC05E701EE71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0F3EEDC-CC84-EC4B-AB68-1DC35652B21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B5134F6-7DCB-C048-BFF0-59DE385A27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918FD75-BF17-5641-8E14-3F6256C3A1B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89650ED-2B4D-5042-AF3B-9F1180090519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0929A3-8F85-2248-B57F-7EFF19E7787A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58A32B1-04E6-784F-946F-64F1B7FFA778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FC0F8A8C-EB38-1C41-A60B-4016A967D31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DAAAFC2-821C-3643-9AFB-DBE989EFEE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C50CD3C-33D8-8849-8771-576F8353232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7ED2A02-2448-1249-97AC-F483D63827C9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1402959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9A0C34-B583-4745-A795-12DDCF79EAC9}"/>
              </a:ext>
            </a:extLst>
          </p:cNvPr>
          <p:cNvSpPr txBox="1"/>
          <p:nvPr/>
        </p:nvSpPr>
        <p:spPr>
          <a:xfrm>
            <a:off x="369868" y="2663759"/>
            <a:ext cx="8209055" cy="32476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3718E2-30F1-F445-AA31-870728160F4B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F1446F8-D0B3-4D45-95CA-78E023462102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8304900-B419-464B-9C18-BB39F9087E1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4FD0752-4CFB-D145-BB5C-FDD05B74B03F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AA6FF0C-D482-4843-94AA-84D0B46A23A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BD55345-5C69-3C45-868F-38757C9A0F9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426E436-C5FC-4544-857E-D6F906D7CE49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5A5D8F6-67DB-C04F-8C85-0B5E3AB85CE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E53090D-7C34-BE40-A42F-BEC960A98D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510C9B-8F1E-BF45-A0F3-1EF99484792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ABCE0A4-D54E-5545-B61D-470755FC138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5246B29-78E3-8B4A-8A09-1DC0EC0CD4EF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5AF836AE-A468-0240-9A1B-C52FF6017E8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A4EAF9-6FA5-3D4B-A73D-F1928BCA3A00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3BCEDB6-5D27-9544-8E3B-AD838BA7AA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08DFFAB-A66B-6C40-83F5-1FA4D3F1227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69C3634-F3F1-C346-9074-BBFB33632385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F016981-CB1E-F64B-8A60-705431BF33FB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49F204E-C349-2A41-AFFB-9726F2839EF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A992FFF-9670-FF4C-96C0-BA41D68B0C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E374A5-BFB8-3A47-988A-4375BD2AD9B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81D7C9C-DC91-8B42-BE18-060E600A1C0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3AF98F3-FFD3-474F-A93F-93A192E7D40E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A91E0C6-796D-3248-BE7C-1DC7A223A687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36762EC3-7647-1047-8AAD-DD4400CB8BE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BC8176E-8FE8-2244-80CD-57E88BCE17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3663F69-53A9-BC42-9198-88B7A86F834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084A751-FC35-CC4A-8379-6D7A03A4D76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89435765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9A0C34-B583-4745-A795-12DDCF79EAC9}"/>
              </a:ext>
            </a:extLst>
          </p:cNvPr>
          <p:cNvSpPr txBox="1"/>
          <p:nvPr/>
        </p:nvSpPr>
        <p:spPr>
          <a:xfrm>
            <a:off x="369868" y="2663759"/>
            <a:ext cx="8209055" cy="32476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121B34-D646-B341-8D9F-AE35D633FD06}"/>
              </a:ext>
            </a:extLst>
          </p:cNvPr>
          <p:cNvSpPr txBox="1"/>
          <p:nvPr/>
        </p:nvSpPr>
        <p:spPr>
          <a:xfrm rot="20891729">
            <a:off x="6873031" y="1832195"/>
            <a:ext cx="18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Too general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6B23E6-BAE2-8F46-A723-465F107541B7}"/>
              </a:ext>
            </a:extLst>
          </p:cNvPr>
          <p:cNvSpPr txBox="1"/>
          <p:nvPr/>
        </p:nvSpPr>
        <p:spPr>
          <a:xfrm>
            <a:off x="139768" y="1880784"/>
            <a:ext cx="58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~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416710-7C1C-AD4F-BE00-6E8917E03C90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B725AE-CDD8-894E-A0C3-EDF5E24BA419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8ADEAAC8-B755-4641-BE72-A82CCD438DDB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5847361-71D4-9345-A962-16EAC92DA212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2757B76-CAB2-324D-A965-CE768FA2C5C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8CF5FEC-F35F-914F-8164-D84BD8D7B1E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9922D6-701A-414B-B14C-0737B290B18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FD4352CD-BAAE-7241-86BB-90AFF69920C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34E2796-7F8B-3F44-9EC7-B34C166F3A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AABC92F-FCED-D845-A12C-FCDD808BB2F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9A371F5-3BB4-4F43-8135-E3B0A87AD1AD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59665C-3DFF-174B-8932-8292CD5646DA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F8716E12-840B-694D-A011-E328A89BB59B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4177BE3-0712-F74B-8570-8440367A4E90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F65B653-F69E-1443-AE0F-9432D173F2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826E76-FFF8-694E-A99D-2389D5198D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D530FD9-C8F9-4A4F-B768-51A2DD79296A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BC30FD7-AE9B-874D-B134-191F75C38F65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85D5B2E8-BF4B-9E47-9B48-6153EBB04A3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3AC90A7-964F-EB4D-8AD6-8B7E6223C9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6C4D7E8-5EC5-1640-9C60-AF4CE07CB52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C8D62B0-850E-4142-A552-44FA0996BF6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A6C70D-EDFF-C742-A47D-A9CC1A785ABE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8BC8D99-3DEE-604F-B9C6-876B7342157A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318772E5-716A-3D4E-A371-30EDC0F0F14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B1E1EAA-D65B-5D42-8DD2-B17E875555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158A1E7-31C3-8B48-8C91-4A9B048B884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8E23B-B26F-D94A-890A-DED13017802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75777878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DFC001-7F31-6A45-B5C9-FC05AB51E2C0}"/>
              </a:ext>
            </a:extLst>
          </p:cNvPr>
          <p:cNvSpPr txBox="1"/>
          <p:nvPr/>
        </p:nvSpPr>
        <p:spPr>
          <a:xfrm>
            <a:off x="369868" y="3825766"/>
            <a:ext cx="8155111" cy="20856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303878-134B-7941-B7AF-CE93E227D8B7}"/>
              </a:ext>
            </a:extLst>
          </p:cNvPr>
          <p:cNvSpPr txBox="1"/>
          <p:nvPr/>
        </p:nvSpPr>
        <p:spPr>
          <a:xfrm>
            <a:off x="449493" y="2090921"/>
            <a:ext cx="7894254" cy="5177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30DF28-F8B9-4644-8857-1FA6854DF61F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3D5C218-2F4D-414B-B7A1-2A375689832B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2CE86E0-8753-8844-BF86-D337ED25862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48BD805-5811-F547-9F41-596E616432E4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2B4D2EB-4A32-4D47-8B79-4F1287ECD7C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7FEBFD3-29E7-2D42-B3FA-C94DA76D5B3D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43895E5-6EBF-494D-A1B2-6B257AE0101A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D37FCAA9-66F2-594A-86E5-173CD7D78F9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376E635-AF3B-7A4D-8ED1-837019E520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9F542B3-0754-6B4A-977D-807778876445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1BCAA32-5AF4-1B48-A01E-1596304046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24E055F-077C-0B43-AEAF-09F9B4BBEDF4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B3E265B6-5202-DB43-B8A5-3A8A6E6BDD5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28D876-2FD3-AE4E-80F3-7C4744334854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09133F0-9FAA-CC48-ABC4-24DD3342C4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14C573D-72CC-DB4E-B0E7-EA7A8BA815D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79E884-015D-E047-B2AA-8BEC213F364B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38EFEC8-8121-5A4C-98C1-36F846C0FCE9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B5783BD1-7490-FD44-83A8-32BA4EADB11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28F8DD6-D5A4-7E45-B5AD-163738F377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0E7CAC3-D322-274D-8EA7-54DF23C53A30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6CF9FD4-4593-2846-B5E6-7124D46BD3B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FC1067-10D5-6D4D-9720-CEA5C8150D51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BCA469-4921-0645-9105-2AAF2559CC12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0CECB0ED-2C0A-BC4E-98EE-F55C28E32AFF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C7D74C6-FDE2-4742-889F-390DC42ED1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88B1E6E-07A3-7C46-B676-96123203CF1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6907667-9850-7D44-AFF7-43F4230D001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9813575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DFC001-7F31-6A45-B5C9-FC05AB51E2C0}"/>
              </a:ext>
            </a:extLst>
          </p:cNvPr>
          <p:cNvSpPr txBox="1"/>
          <p:nvPr/>
        </p:nvSpPr>
        <p:spPr>
          <a:xfrm>
            <a:off x="369868" y="3825766"/>
            <a:ext cx="8155111" cy="20856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303878-134B-7941-B7AF-CE93E227D8B7}"/>
              </a:ext>
            </a:extLst>
          </p:cNvPr>
          <p:cNvSpPr txBox="1"/>
          <p:nvPr/>
        </p:nvSpPr>
        <p:spPr>
          <a:xfrm>
            <a:off x="449493" y="2090921"/>
            <a:ext cx="7894254" cy="5177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2B291A-0FEE-364F-B33C-BFDD3C392C27}"/>
              </a:ext>
            </a:extLst>
          </p:cNvPr>
          <p:cNvSpPr txBox="1"/>
          <p:nvPr/>
        </p:nvSpPr>
        <p:spPr>
          <a:xfrm rot="20751468">
            <a:off x="5555755" y="1388545"/>
            <a:ext cx="33399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NO-NO</a:t>
            </a:r>
          </a:p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‘What’ – not ‘How’</a:t>
            </a: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C727A6B7-4F5C-AA4A-8F04-B2391CA49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9" y="2715718"/>
            <a:ext cx="462072" cy="7125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2A20B0-2535-3149-872C-B36869F297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58" y="2384950"/>
            <a:ext cx="783246" cy="70359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0AB77F8-D6E3-D648-8AEE-6197DFCE2093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78D9E84-6D40-B946-AD8C-0D71C63B99B7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72C18C56-BCD8-3745-A7EA-1F45DA44594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1B207DD-065C-B34B-980A-4AB3AE1219B4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0256806-D887-FB42-9045-5C151E8C41C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4CF232E-2F1E-BD43-8644-EC514EC0435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9258842-CEDF-9E4E-B27E-4DBA955CCC6D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236AB53-C734-084C-8B34-DF29AB45511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25F5C4-1B4E-5740-96AD-4989C1467F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AD9B228-EFA9-6444-A176-42F039A8C4A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CB24180-E873-984B-AD99-C971129A0B6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1FDB8D-55AB-4049-B0BF-9504D016D006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BA792DF-B0A1-764F-910A-4948F4E004A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7D3C1F7-439F-2A46-A195-465807B495B5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EA15D2B-DE0D-DE44-9B90-4CFED60800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ED4867B-265B-BE4F-876B-8F6C134195B9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2E69CDC-04CE-1947-A620-94CB95E02ABF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51AD17-C69F-C642-8A4F-A2F4E2F6BD03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DB90CEF0-DA39-2549-AA76-F8AFE521704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92CBD69-3A5D-9F44-AA49-CD65233CB9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E76351F-5828-7442-9E43-8F9FF06685C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F0E76E7-7BC4-C047-9C45-BB117C1FB89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C197ED-9D05-A24B-B21F-DDE2F56C4E0A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2A63F5B-2D04-244C-9310-F38D87A67A01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D664229-B7DB-694F-ADC1-7F5B87347DC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35EC97B-581E-3949-9943-7C0DFA7FCD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9327E-1AD0-FB4C-9178-0ED6BCA3813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910E1D8-3260-E24B-9DDF-B37FBB04C11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2033037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6291ED-B176-374F-AA07-8F153C4E2E7C}"/>
              </a:ext>
            </a:extLst>
          </p:cNvPr>
          <p:cNvSpPr txBox="1"/>
          <p:nvPr/>
        </p:nvSpPr>
        <p:spPr>
          <a:xfrm>
            <a:off x="449492" y="2090921"/>
            <a:ext cx="8008707" cy="15351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553EA5-5ECD-0240-9DC9-1067D3B458B9}"/>
              </a:ext>
            </a:extLst>
          </p:cNvPr>
          <p:cNvSpPr txBox="1"/>
          <p:nvPr/>
        </p:nvSpPr>
        <p:spPr>
          <a:xfrm>
            <a:off x="634426" y="4779046"/>
            <a:ext cx="7890554" cy="12636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FAF18D-7D6C-784C-AFBD-C63DF38836B0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D796CB2-191B-4944-8D66-83C7F3163FC0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168DEEB-BFA0-0446-B53B-80C1BCA90FFF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D13C0A4-764D-0344-A9E6-9D70040F0354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5392B5C-14C2-1E4C-89A2-E9F6C9ADED7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44A3628-5698-704C-910A-2C83F72F46B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78EB62C-0443-0544-886B-53672447C0D3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4C2B62F-C2AA-3F45-9893-C68A9688A444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1B9F241-32D7-004B-9D97-ADA5D562BE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820961-08F0-A048-B24C-0E50F92CDC6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D4BC842-CDE2-F44C-A22B-C9D37C63B17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098D781-7435-2B4F-A49B-9367ADB1B5F4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5BED80C2-1E34-D346-A0FD-8563EF673E8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354BA78-9DC6-7D47-861D-7351A91ADC0F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0B96B2-3260-6A41-8A0C-AC6DADAF9E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463B317-AEA2-9743-B058-7F7202B121B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24A660-9D5F-924F-9217-76553B8CCE6A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5DFC5F-CAE2-3B4D-9977-8A9BB699C96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64AE0E5D-68CE-4D4D-90B0-368ACC12D96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C90205-933C-6149-9CA7-5FECBEBB9E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FFE67A1-D0BE-5043-9E65-C46AEEF60C5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DABFCD7-A428-4543-9931-35E9D1431240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E1C240-70D7-E546-8DF5-490405053F88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0EE508-6102-8741-976E-03ED49EB8F12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D97C0F3D-2A76-E74E-B0E5-312ED0CCD44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ADC4F65-0B2E-6E42-870A-795A4947F1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40488DE-4DE2-D84D-8C68-FDCD31CC520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6B59130-9BB6-4949-820E-94C88AD7503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25527469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6291ED-B176-374F-AA07-8F153C4E2E7C}"/>
              </a:ext>
            </a:extLst>
          </p:cNvPr>
          <p:cNvSpPr txBox="1"/>
          <p:nvPr/>
        </p:nvSpPr>
        <p:spPr>
          <a:xfrm>
            <a:off x="449492" y="2090921"/>
            <a:ext cx="8008707" cy="15351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553EA5-5ECD-0240-9DC9-1067D3B458B9}"/>
              </a:ext>
            </a:extLst>
          </p:cNvPr>
          <p:cNvSpPr txBox="1"/>
          <p:nvPr/>
        </p:nvSpPr>
        <p:spPr>
          <a:xfrm>
            <a:off x="634426" y="4779046"/>
            <a:ext cx="7890554" cy="12636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12D6F5-A475-5A4D-AA8E-2D8BA68F5E5D}"/>
              </a:ext>
            </a:extLst>
          </p:cNvPr>
          <p:cNvSpPr txBox="1"/>
          <p:nvPr/>
        </p:nvSpPr>
        <p:spPr>
          <a:xfrm>
            <a:off x="97471" y="356129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085C8B-5AB2-6143-9C70-385FEB20EBCC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9C81DD-C608-7D40-A3CA-1C6F2FD040EE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C33080B8-0D55-7E4A-9CED-73DDF7D8EBA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B171EAB-BC06-D34E-B272-8F6FE4F29A80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1F73985-7487-784B-957A-BCAA957EA6CF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E0F024A-61AF-374F-AEA4-C4E4EE941D9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772E836-DB4E-2241-92B2-E656961A1961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9021EBFD-DC44-CC47-8D5A-2BBBB2AE9F8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D63A811-9018-9249-A15E-660D21234A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F6F5888-B109-4745-8AC2-CC1B3C4D0B5F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9C74F2F-7EB2-0B46-8BA6-CB290523442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4E5D73-E4ED-9845-B03F-456A0CB58460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EB6BF021-B8DB-894F-A5FC-BD17FD10180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CC2933B-E839-1048-98A3-ECF21BE09573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EB9588A-4710-0E4A-8335-D3929523E1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AF73FF7-0BFB-604E-97C9-FC3BC0C4071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C8C229-5DBE-D940-8D54-BCF62DC27D3E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483487-A0E6-0744-AF78-1722943762E6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6EA728B1-24A3-C645-B82E-3EAAF687B30B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278CD73-DDCA-4644-AD52-9846EF75BD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85C977F-6EC5-214D-826C-6E6FC4390572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B506596-1FF6-AF4B-B969-CEA7B844EAA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75A30D-B631-BA45-A3E3-5BE3E9CCE3BE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F3E282B-060D-F846-9A50-DDFBC7E73FC7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3DBD559A-C06D-AE40-B155-032361A31E8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F9A0ECE-F0E6-2046-816D-2046476B7B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A174487-906E-4646-B4B4-EDD68A770BD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F4FC487-6419-6845-B32D-A6EBF4FBD439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352730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B62A-5723-FA39-581E-0451AA9F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bright side: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844BF-D8EB-C1C8-E250-AABA8F11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E3EB-8D92-84E1-8BE1-F9ED055A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6F12-81A0-B9C4-E369-AC98F1E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24177-2A4D-11B4-CB68-DB3B6E7143BA}"/>
              </a:ext>
            </a:extLst>
          </p:cNvPr>
          <p:cNvSpPr txBox="1"/>
          <p:nvPr/>
        </p:nvSpPr>
        <p:spPr>
          <a:xfrm>
            <a:off x="948938" y="1720840"/>
            <a:ext cx="594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effectLst/>
                <a:latin typeface="+mn-lt"/>
              </a:rPr>
              <a:t>You may learn much more from a game you lose than from a game you win.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48622-6E17-0627-6F21-1D4B8C371E56}"/>
              </a:ext>
            </a:extLst>
          </p:cNvPr>
          <p:cNvSpPr txBox="1"/>
          <p:nvPr/>
        </p:nvSpPr>
        <p:spPr>
          <a:xfrm>
            <a:off x="948938" y="3998565"/>
            <a:ext cx="59478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solidFill>
                  <a:schemeClr val="tx2"/>
                </a:solidFill>
                <a:effectLst/>
                <a:latin typeface="+mn-lt"/>
              </a:rPr>
              <a:t>Only a fool learns from his own mistakes. The wise man learns from the mistakes of others.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attr</a:t>
            </a:r>
            <a:r>
              <a:rPr lang="en-US" sz="2000" dirty="0">
                <a:latin typeface="+mn-lt"/>
              </a:rPr>
              <a:t>. to Bismarck (‘Iron Chancellor’) - </a:t>
            </a:r>
            <a:r>
              <a:rPr lang="en-US" sz="2000" dirty="0" err="1">
                <a:latin typeface="+mn-lt"/>
              </a:rPr>
              <a:t>wikiquote.org</a:t>
            </a:r>
            <a:r>
              <a:rPr lang="en-US" sz="2000" dirty="0">
                <a:latin typeface="+mn-lt"/>
              </a:rPr>
              <a:t>)</a:t>
            </a:r>
            <a:endParaRPr lang="en-US" sz="2000" b="0" i="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A9320-11A1-B90E-0347-963A5C420AEF}"/>
              </a:ext>
            </a:extLst>
          </p:cNvPr>
          <p:cNvSpPr txBox="1"/>
          <p:nvPr/>
        </p:nvSpPr>
        <p:spPr>
          <a:xfrm>
            <a:off x="6795552" y="5876002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germanculture.com.ua</a:t>
            </a:r>
            <a:endParaRPr lang="en-US" sz="1600" dirty="0">
              <a:latin typeface="+mn-lt"/>
            </a:endParaRPr>
          </a:p>
        </p:txBody>
      </p:sp>
      <p:pic>
        <p:nvPicPr>
          <p:cNvPr id="12" name="Picture 11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05EFD14B-8441-AA81-F0C9-98EC42517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4156536"/>
            <a:ext cx="1526286" cy="1685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A7FB1-3131-C60A-8F48-ACA29EBFC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1878791"/>
            <a:ext cx="1526286" cy="135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3398D-69E7-DD28-2E28-83F7C008646B}"/>
              </a:ext>
            </a:extLst>
          </p:cNvPr>
          <p:cNvSpPr txBox="1"/>
          <p:nvPr/>
        </p:nvSpPr>
        <p:spPr>
          <a:xfrm>
            <a:off x="7363684" y="3217902"/>
            <a:ext cx="13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wikipedia.org</a:t>
            </a:r>
            <a:endParaRPr lang="en-US" sz="16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985D2-FF90-95FD-0491-3C4501527C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67" y="3429000"/>
            <a:ext cx="11085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8551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3DEA5-3873-3340-AB6D-6883387F22AB}"/>
              </a:ext>
            </a:extLst>
          </p:cNvPr>
          <p:cNvSpPr txBox="1"/>
          <p:nvPr/>
        </p:nvSpPr>
        <p:spPr>
          <a:xfrm>
            <a:off x="449493" y="2090920"/>
            <a:ext cx="8008706" cy="262856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4022A2-5BD8-ED44-BDAE-87DA424A2FEC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58F18DE-C17D-6247-81DE-E12AFAAE27C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6FE46A8F-D996-B248-A5B5-D22631E8910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DF2F729-9DA0-6242-A1F6-092FD953A6E3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61BB894-9DE6-5247-AFE5-7382B107F924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7EFB164-BB78-744A-92B8-21702C4992B6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A6F4870-D2FD-AA4D-A0B3-6F8F53B68DBA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A960659-F037-C740-83EA-5A7F4562AD6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29CB102-B747-374D-B5DF-199A483E31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4D9D6A5-6027-FB43-8D51-FAB1651EE7B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8081326-F92A-C84A-B2DA-8FE294FCDA7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3BEFC97-3BB7-AA43-B752-76740A51C56E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0E5799-5F8E-3A47-8C4A-E664CED28C9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BD0EE26-10CC-924D-AD35-B87807411136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C3125B6-6190-D94A-B8FE-A1909F0CC1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E529957-FAEF-6E46-82D4-664557E1B9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185220-E9AB-6241-805C-282A9B5B50FE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8D2E7BF-E1DE-0648-ACF9-25281CF9FD14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0E27EA9-A958-6646-9CF7-7F8F68E139D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F4C9E40-4F8A-5E4A-A167-F5DAD8AC1D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621FE31-F23B-1740-9128-5CE5837378B2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376330D-F1F2-784F-9090-ACA6897817D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7FDC49-AF3A-D44E-A7A4-C6B36948943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CDE2E6-4DFD-3D47-877E-A68931A89F80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D33353F9-061C-3C40-8A7A-C0CCCAD1457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4D50E6B-DEBC-E542-91F0-93977CCF5E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96D6373-37B7-BF49-BE4B-3DF1D898553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1722383-E5DA-6941-8777-11197AE69290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61585693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3DEA5-3873-3340-AB6D-6883387F22AB}"/>
              </a:ext>
            </a:extLst>
          </p:cNvPr>
          <p:cNvSpPr txBox="1"/>
          <p:nvPr/>
        </p:nvSpPr>
        <p:spPr>
          <a:xfrm>
            <a:off x="449493" y="2090920"/>
            <a:ext cx="8008706" cy="262856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E52B6-B652-5D49-9079-C16DE2D68AF1}"/>
              </a:ext>
            </a:extLst>
          </p:cNvPr>
          <p:cNvSpPr txBox="1"/>
          <p:nvPr/>
        </p:nvSpPr>
        <p:spPr>
          <a:xfrm>
            <a:off x="400559" y="458918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558580-A67E-7243-B4A4-E24FC053B96B}"/>
              </a:ext>
            </a:extLst>
          </p:cNvPr>
          <p:cNvSpPr txBox="1"/>
          <p:nvPr/>
        </p:nvSpPr>
        <p:spPr>
          <a:xfrm>
            <a:off x="72284" y="456714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C7023AE-A6E7-2E49-9A9E-8CED4B10CD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064" y="4910589"/>
            <a:ext cx="821377" cy="60192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D6DDC36-682C-C04B-A75E-3E44351F5CCB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AC1A45F-D3A1-B54C-A786-FC63A09E4662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7A0A3040-FAA5-CC49-8D76-9FF633659BF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A9B27D9-B704-784A-A0A2-2ABC46DDBAB5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47B099D-F1B4-1145-A1DB-DD356EC9642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8D4A1CB-BA02-F343-AE4E-624F5B452BD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05C1660-0092-6A48-9A36-7C7DE207FB7C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63760B0-550C-5843-9E2B-B51D33D5E40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6B200BB-A4AF-444E-A895-02EA1BC1AB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8143716-8B2A-3E4B-ADB9-CA812005483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C97A33A-FE5A-674D-A4DA-C830FFA1946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44A990B-E8D7-0248-A772-6C22906A1D31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993BBF47-18BC-D34B-8505-6CD474C0CD1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D3E88E8-D980-5248-9284-8DFF5C1A2EB8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8B8B2EE-6355-9142-8808-833B912D75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2014972-232E-B744-8D72-8CB464D8600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843EB53-60BF-1D47-8D85-5CA2CCA1ADD9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913BB00-A0DC-454A-BA59-8AD148F932A7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2D587802-A706-DE4C-9E34-E24F87C1E7C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EBA83C8-C873-5C4C-A3C8-A8E795EDFD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1F4F92B-39AC-4742-ADB0-D4FA6909EEB4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7FE3AA9-64CF-C246-8627-674DC1CAADF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7E85FC5-6780-7D41-A1FD-30EC6605AEB5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2867E9-3719-9641-8B0A-35F571A321A4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F50FF356-4E88-F74B-B817-812D4A00CD1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44C22D9-7AF1-0F41-9551-3077D53D62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F862899-C742-EB4E-8A5B-2B1BC7E5C33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DAE9DFA-3F16-7441-95F3-7F9E600E4A2B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9398847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3DEA5-3873-3340-AB6D-6883387F22AB}"/>
              </a:ext>
            </a:extLst>
          </p:cNvPr>
          <p:cNvSpPr txBox="1"/>
          <p:nvPr/>
        </p:nvSpPr>
        <p:spPr>
          <a:xfrm>
            <a:off x="449493" y="2090920"/>
            <a:ext cx="8008706" cy="262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E52B6-B652-5D49-9079-C16DE2D68AF1}"/>
              </a:ext>
            </a:extLst>
          </p:cNvPr>
          <p:cNvSpPr txBox="1"/>
          <p:nvPr/>
        </p:nvSpPr>
        <p:spPr>
          <a:xfrm>
            <a:off x="400559" y="458918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558580-A67E-7243-B4A4-E24FC053B96B}"/>
              </a:ext>
            </a:extLst>
          </p:cNvPr>
          <p:cNvSpPr txBox="1"/>
          <p:nvPr/>
        </p:nvSpPr>
        <p:spPr>
          <a:xfrm>
            <a:off x="72284" y="456714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D34735-27DA-F948-9CE4-57FC1C9A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14648"/>
            <a:ext cx="1663700" cy="1219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D7216E1-C8BD-8544-A6D2-842E7CDF4B06}"/>
              </a:ext>
            </a:extLst>
          </p:cNvPr>
          <p:cNvSpPr txBox="1"/>
          <p:nvPr/>
        </p:nvSpPr>
        <p:spPr>
          <a:xfrm>
            <a:off x="1905093" y="2180815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+mn-lt"/>
              </a:rPr>
              <a:t>Q: Benefits of a name?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D38B55-EFC2-DF4E-B2CE-834346B524A5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9FEF6C-1DF7-E747-8E7A-24EF67200DE2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C1FA1F56-CD47-1F4B-A2D9-772495169BD6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13A4EBC-9C91-FC47-BF0C-690EDCAF66B0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D3D5D15-25D7-C041-8FC8-E7F98052329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9B7530C-696D-0645-ABCF-D2722954F2D7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9B0C991-0302-914E-99E8-413465DD9832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826C1DE5-BE40-7D4B-8174-0D9E4DCE3CF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8FB6252-834E-3B4E-857B-E707B3EA98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A3B71C2-2142-EB49-8FE7-9921CAEB64C5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3B166B7-7D52-5B49-9099-BDDEFAC06D6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EE3738-31BE-004F-B2AA-7613CCFFD734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774D11B7-8EFD-D64B-9646-BBB8B21DBF9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730A5A5-29D0-E843-9EB2-DC6AAF169643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A44D3CC-0BD7-D24C-9673-BBDF889706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D26AD1-E203-7142-AF79-33D250B16DF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CFB21B-97E9-BB4C-8782-CAA37E4F137E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BC1D19-0842-984F-9BC0-E6E8B58D6797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C988770-98CD-7F4B-BEE9-130E7B80FB8B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6915212-04B8-C94B-BEAD-49D9CD9376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1A94E7-9CBA-A846-AC42-4237B89456C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2B24E69-0E0C-CA4F-B4CB-AE277386308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38E082-9C2D-4D4D-834E-B7DBD4FB7A63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78ABB04-C0A5-BB44-98A7-FEEA97C0036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F1E63D3-524A-1747-B09E-F17D820D87C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60E09D-1F17-BA4B-9C4D-51C3C824B7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17D993-CEBC-3B44-8C05-1C004D37B11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33C2AB3-B2CE-124D-96D4-4CFA9FD3D625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43251608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3DEA5-3873-3340-AB6D-6883387F22AB}"/>
              </a:ext>
            </a:extLst>
          </p:cNvPr>
          <p:cNvSpPr txBox="1"/>
          <p:nvPr/>
        </p:nvSpPr>
        <p:spPr>
          <a:xfrm>
            <a:off x="449493" y="2090920"/>
            <a:ext cx="8008706" cy="262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E52B6-B652-5D49-9079-C16DE2D68AF1}"/>
              </a:ext>
            </a:extLst>
          </p:cNvPr>
          <p:cNvSpPr txBox="1"/>
          <p:nvPr/>
        </p:nvSpPr>
        <p:spPr>
          <a:xfrm>
            <a:off x="400559" y="458918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558580-A67E-7243-B4A4-E24FC053B96B}"/>
              </a:ext>
            </a:extLst>
          </p:cNvPr>
          <p:cNvSpPr txBox="1"/>
          <p:nvPr/>
        </p:nvSpPr>
        <p:spPr>
          <a:xfrm>
            <a:off x="72284" y="456714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D34735-27DA-F948-9CE4-57FC1C9A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14648"/>
            <a:ext cx="1663700" cy="1219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D7216E1-C8BD-8544-A6D2-842E7CDF4B06}"/>
              </a:ext>
            </a:extLst>
          </p:cNvPr>
          <p:cNvSpPr txBox="1"/>
          <p:nvPr/>
        </p:nvSpPr>
        <p:spPr>
          <a:xfrm>
            <a:off x="1905093" y="2180815"/>
            <a:ext cx="4442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+mn-lt"/>
              </a:rPr>
              <a:t>Q: Benefits of a name?</a:t>
            </a:r>
          </a:p>
          <a:p>
            <a:pPr marL="457200" indent="-457200" algn="l">
              <a:buFontTx/>
              <a:buChar char="-"/>
            </a:pPr>
            <a:r>
              <a:rPr lang="en-US" sz="3600" dirty="0">
                <a:solidFill>
                  <a:srgbClr val="C00000"/>
                </a:solidFill>
                <a:latin typeface="+mn-lt"/>
              </a:rPr>
              <a:t>Easy reference</a:t>
            </a:r>
          </a:p>
          <a:p>
            <a:pPr marL="457200" indent="-457200" algn="l">
              <a:buFontTx/>
              <a:buChar char="-"/>
            </a:pPr>
            <a:r>
              <a:rPr lang="en-US" sz="3600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EBEA6C-6A32-7749-B7F2-2427992442F2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E43671-6BB0-0541-9B03-A199AF803F2B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C8AEFAC2-976F-E642-92D9-3C4E59D3E93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BFD80D9-ED32-C74C-8C9A-BD191A9F32D9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22F9877-D20D-4946-AABF-C5740449441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BB822F-0843-E844-A076-618C0B58C0D0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C4A92F6-70BB-844D-92B6-94B8476B18E2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780F5CCD-C651-D042-8AF7-0E4F1D959B2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A148307-392D-AD43-8472-7005926865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95B8FAD-36D6-E545-B9FA-96BB31FD471B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0CA4D17-F839-1D4A-811A-A53C0D28169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D833C74-F9B5-5A46-A721-FE072944FE1C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8B15A992-25E5-2342-970C-6F5E7C932714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A70C3C7-C6E9-D54B-A947-B92A79812E05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ADBC9E6-9603-CC49-8F34-6984B1826F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2DC6801-79E4-9748-A7AB-869F6E782D8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8D8A32-1645-0444-9234-E621968A6F05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623AFC3-B85D-5D48-BC2F-FC1D503A482B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F1EED3E2-F3CB-D64E-A691-C87D0633FC9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7B2B41-E81D-C44A-84A8-3AF478AB07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8D34A43-EBB6-4845-9069-7CC8A62698B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9D717EA-4AA9-4F41-B7F0-BB38C34A491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D5468B-1ABD-B148-819E-3E8941C47EAE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1F534F-32AA-1346-9CF4-0CFE1AB24C0A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428B4DB-3A5A-EC4D-9848-0EF9D7A3291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4256E28-EF01-6645-96BA-BD5135B567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4A781B-9178-C548-97A5-4A659EA10092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B194F3-9239-1148-A309-CB1C7CAB52B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4802267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672-AC71-B548-AEC6-52B150C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Which title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9413-84EB-1B44-821F-CADB14A7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79" y="1438591"/>
            <a:ext cx="77724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Embedding and clustering for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TrafficSpot</a:t>
            </a:r>
            <a:r>
              <a:rPr lang="en-US" dirty="0"/>
              <a:t>: Fast and accurate human trafficking detection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2EE4-AD57-9E4F-AEFD-8199D1D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288-00A3-5F44-9C91-85990376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B777-8C5B-5947-AF35-1BE4DB9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3DEA5-3873-3340-AB6D-6883387F22AB}"/>
              </a:ext>
            </a:extLst>
          </p:cNvPr>
          <p:cNvSpPr txBox="1"/>
          <p:nvPr/>
        </p:nvSpPr>
        <p:spPr>
          <a:xfrm>
            <a:off x="449493" y="2090920"/>
            <a:ext cx="8008706" cy="262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E52B6-B652-5D49-9079-C16DE2D68AF1}"/>
              </a:ext>
            </a:extLst>
          </p:cNvPr>
          <p:cNvSpPr txBox="1"/>
          <p:nvPr/>
        </p:nvSpPr>
        <p:spPr>
          <a:xfrm>
            <a:off x="400559" y="458918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558580-A67E-7243-B4A4-E24FC053B96B}"/>
              </a:ext>
            </a:extLst>
          </p:cNvPr>
          <p:cNvSpPr txBox="1"/>
          <p:nvPr/>
        </p:nvSpPr>
        <p:spPr>
          <a:xfrm>
            <a:off x="72284" y="456714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D34735-27DA-F948-9CE4-57FC1C9A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14648"/>
            <a:ext cx="1663700" cy="1219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D7216E1-C8BD-8544-A6D2-842E7CDF4B06}"/>
              </a:ext>
            </a:extLst>
          </p:cNvPr>
          <p:cNvSpPr txBox="1"/>
          <p:nvPr/>
        </p:nvSpPr>
        <p:spPr>
          <a:xfrm>
            <a:off x="1905093" y="2180815"/>
            <a:ext cx="4442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+mn-lt"/>
              </a:rPr>
              <a:t>Q: Benefits of a name?</a:t>
            </a:r>
          </a:p>
          <a:p>
            <a:pPr marL="457200" indent="-457200" algn="l">
              <a:buFontTx/>
              <a:buChar char="-"/>
            </a:pPr>
            <a:r>
              <a:rPr lang="en-US" sz="3600" dirty="0">
                <a:solidFill>
                  <a:srgbClr val="C00000"/>
                </a:solidFill>
                <a:latin typeface="+mn-lt"/>
              </a:rPr>
              <a:t>Easy reference</a:t>
            </a:r>
          </a:p>
          <a:p>
            <a:pPr marL="457200" indent="-457200" algn="l">
              <a:buFontTx/>
              <a:buChar char="-"/>
            </a:pPr>
            <a:r>
              <a:rPr lang="en-US" sz="3600" dirty="0">
                <a:solidFill>
                  <a:srgbClr val="C00000"/>
                </a:solidFill>
                <a:latin typeface="+mn-lt"/>
              </a:rPr>
              <a:t>‘novelty’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EBEA6C-6A32-7749-B7F2-2427992442F2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E43671-6BB0-0541-9B03-A199AF803F2B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C8AEFAC2-976F-E642-92D9-3C4E59D3E93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BFD80D9-ED32-C74C-8C9A-BD191A9F32D9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22F9877-D20D-4946-AABF-C5740449441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BB822F-0843-E844-A076-618C0B58C0D0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C4A92F6-70BB-844D-92B6-94B8476B18E2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780F5CCD-C651-D042-8AF7-0E4F1D959B2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A148307-392D-AD43-8472-7005926865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95B8FAD-36D6-E545-B9FA-96BB31FD471B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0CA4D17-F839-1D4A-811A-A53C0D281693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D833C74-F9B5-5A46-A721-FE072944FE1C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8B15A992-25E5-2342-970C-6F5E7C932714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A70C3C7-C6E9-D54B-A947-B92A79812E05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ADBC9E6-9603-CC49-8F34-6984B1826F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2DC6801-79E4-9748-A7AB-869F6E782D8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8D8A32-1645-0444-9234-E621968A6F05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623AFC3-B85D-5D48-BC2F-FC1D503A482B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F1EED3E2-F3CB-D64E-A691-C87D0633FC9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7B2B41-E81D-C44A-84A8-3AF478AB07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8D34A43-EBB6-4845-9069-7CC8A62698B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9D717EA-4AA9-4F41-B7F0-BB38C34A491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D5468B-1ABD-B148-819E-3E8941C47EAE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1F534F-32AA-1346-9CF4-0CFE1AB24C0A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428B4DB-3A5A-EC4D-9848-0EF9D7A3291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4256E28-EF01-6645-96BA-BD5135B567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4A781B-9178-C548-97A5-4A659EA10092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B194F3-9239-1148-A309-CB1C7CAB52B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B7846CA-6D23-B846-82D2-E923A78D3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907" y="3429000"/>
            <a:ext cx="1070994" cy="6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8736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F</a:t>
            </a:r>
            <a:r>
              <a:rPr lang="en-US" dirty="0">
                <a:ea typeface="ＭＳ Ｐゴシック" charset="-128"/>
                <a:cs typeface="ＭＳ Ｐゴシック" charset="-128"/>
              </a:rPr>
              <a:t>igure (‘crown jewel’ figure)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A</a:t>
            </a:r>
            <a:r>
              <a:rPr lang="en-US" dirty="0">
                <a:ea typeface="ＭＳ Ｐゴシック" charset="-128"/>
                <a:cs typeface="ＭＳ Ｐゴシック" charset="-128"/>
              </a:rPr>
              <a:t>sk (ask a rhetorical question)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ＭＳ Ｐゴシック" charset="-128"/>
                <a:cs typeface="ＭＳ Ｐゴシック" charset="-128"/>
              </a:rPr>
              <a:t>N</a:t>
            </a:r>
            <a:r>
              <a:rPr lang="en-US" dirty="0">
                <a:ea typeface="ＭＳ Ｐゴシック" charset="-128"/>
                <a:cs typeface="ＭＳ Ｐゴシック" charset="-128"/>
              </a:rPr>
              <a:t>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321625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28E644-E285-7047-8443-86ED8E9DD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257309"/>
            <a:ext cx="561481" cy="5614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DC276-46FE-AA48-B1D9-FA7FAD0B5C59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FAA9FE3-5358-E645-87B4-449A7F3B1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66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</a:t>
            </a:r>
            <a:r>
              <a:rPr lang="en-US" u="sng" dirty="0"/>
              <a:t>C</a:t>
            </a:r>
            <a:r>
              <a:rPr lang="en-US" dirty="0"/>
              <a:t>luster </a:t>
            </a:r>
            <a:r>
              <a:rPr lang="en-US" u="sng" dirty="0"/>
              <a:t>A</a:t>
            </a:r>
            <a:r>
              <a:rPr lang="en-US" dirty="0"/>
              <a:t>nd </a:t>
            </a:r>
            <a:r>
              <a:rPr lang="en-US" u="sng" dirty="0"/>
              <a:t>E</a:t>
            </a:r>
            <a:r>
              <a:rPr lang="en-US" dirty="0"/>
              <a:t>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CE75EE-4ED0-3441-AC15-5AFE0A11E71A}"/>
              </a:ext>
            </a:extLst>
          </p:cNvPr>
          <p:cNvSpPr/>
          <p:nvPr/>
        </p:nvSpPr>
        <p:spPr bwMode="auto">
          <a:xfrm>
            <a:off x="599090" y="1447800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13D1B-9E20-514A-99AD-E0CE881A5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764117-547B-F643-9D47-F4140175AECC}"/>
              </a:ext>
            </a:extLst>
          </p:cNvPr>
          <p:cNvGrpSpPr>
            <a:grpSpLocks noChangeAspect="1"/>
          </p:cNvGrpSpPr>
          <p:nvPr/>
        </p:nvGrpSpPr>
        <p:grpSpPr>
          <a:xfrm>
            <a:off x="133940" y="472965"/>
            <a:ext cx="333144" cy="1082566"/>
            <a:chOff x="832197" y="2917426"/>
            <a:chExt cx="1006872" cy="32718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D718FD-B6DC-D046-B182-35FC54EC95E6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EC1E3642-FC41-C043-BAC2-3BDE8D8A327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17325C-84B0-1043-BF49-4884424CA5D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CDC9210-AA23-1B47-8A02-3500C2DF620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E45B832-D4BA-C54C-AABA-6CA0548E509A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79A66A-BE03-BA42-93BF-66A588C9FEE4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96BD8B85-9D85-F346-9255-216ECB20067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CD8577-B659-E143-A45F-2C06606882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16F5B96-5281-E245-9A45-C00BD79F5CB5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1D6AB9E-773F-5344-B95C-93E5FF6A679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76CB8C-63F0-5547-A4E2-ACA8F8851608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DFCB44AD-FA0D-DC4B-A91C-9E4677CAE57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3709C00-6EA6-764A-A84D-FDDD3742486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35325-D650-C44A-90A9-2011A9A4AA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BEFF4CB-AF31-2E43-9DC5-1FF2964E2F2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D115E2-1858-5F48-BB70-D55166C46FC7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84C5D8-D898-9349-85D0-79064EA81071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2C1E0D4-DCC4-044F-A309-4DAB0F8FEB44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023DD06-09F1-D54F-B2A3-88C38FCE84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15B20DC-EA6F-2342-BCDF-EE4459133F6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CA5E99-45C9-994A-AEB8-ABA19B70C5CD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728B6F-B548-EE44-B387-1E0B45E73F03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C1CE64-2CE3-D64F-8EDB-72F269F5EEC4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D4C0729-F8D7-CE4F-AEDF-2C57F1A6778C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3DDE20-051E-FF49-82BF-E849520E0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E1CE397-1B04-714B-91E8-78DAAF86EFA8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344D2A5-87CF-B441-B5F3-7BC9EAEDD25A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3484399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CE75EE-4ED0-3441-AC15-5AFE0A11E71A}"/>
              </a:ext>
            </a:extLst>
          </p:cNvPr>
          <p:cNvSpPr/>
          <p:nvPr/>
        </p:nvSpPr>
        <p:spPr bwMode="auto">
          <a:xfrm>
            <a:off x="599090" y="1447800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01C19-DA06-0C47-B898-802A7E8CF974}"/>
              </a:ext>
            </a:extLst>
          </p:cNvPr>
          <p:cNvSpPr txBox="1"/>
          <p:nvPr/>
        </p:nvSpPr>
        <p:spPr>
          <a:xfrm rot="21029519">
            <a:off x="6746500" y="1148939"/>
            <a:ext cx="2457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Meaningless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‘how’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6E65CCF-4531-CF4D-A7C0-0F3106EC5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4A7E4-1E73-7846-9CAB-94344359EE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926" y="1947686"/>
            <a:ext cx="783246" cy="70359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C167FC-937B-B04B-B153-E733EE554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530" y="1896492"/>
            <a:ext cx="198901" cy="3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188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0E9746-F6AF-1A49-92F3-CCFEE8305BDB}"/>
              </a:ext>
            </a:extLst>
          </p:cNvPr>
          <p:cNvSpPr/>
          <p:nvPr/>
        </p:nvSpPr>
        <p:spPr bwMode="auto">
          <a:xfrm>
            <a:off x="599090" y="2025869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C508EB9-EB46-AF43-9E67-452B3163B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30916-5CB8-5C46-9D99-805A4330E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4552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0E9746-F6AF-1A49-92F3-CCFEE8305BDB}"/>
              </a:ext>
            </a:extLst>
          </p:cNvPr>
          <p:cNvSpPr/>
          <p:nvPr/>
        </p:nvSpPr>
        <p:spPr bwMode="auto">
          <a:xfrm>
            <a:off x="599090" y="2025869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9AE4B-4664-6A42-BF1D-3A1844B2260E}"/>
              </a:ext>
            </a:extLst>
          </p:cNvPr>
          <p:cNvSpPr txBox="1"/>
          <p:nvPr/>
        </p:nvSpPr>
        <p:spPr>
          <a:xfrm rot="21029519">
            <a:off x="6689595" y="1428792"/>
            <a:ext cx="2571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English word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irrelevant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‘how’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38280F-F8E6-FD48-B042-F4207C6B14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872C22A-1345-B743-B8E6-3639E265B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B490C1-7DAB-BC4D-AD86-4007288DC5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77" y="2701159"/>
            <a:ext cx="783246" cy="70359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3028D3C-8CFD-DE48-8C5F-70BF42D85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821" y="2547789"/>
            <a:ext cx="198901" cy="3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568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B62A-5723-FA39-581E-0451AA9F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(fool?)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844BF-D8EB-C1C8-E250-AABA8F11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E3EB-8D92-84E1-8BE1-F9ED055A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6F12-81A0-B9C4-E369-AC98F1E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48622-6E17-0627-6F21-1D4B8C371E56}"/>
              </a:ext>
            </a:extLst>
          </p:cNvPr>
          <p:cNvSpPr txBox="1"/>
          <p:nvPr/>
        </p:nvSpPr>
        <p:spPr>
          <a:xfrm>
            <a:off x="948938" y="3998565"/>
            <a:ext cx="59478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solidFill>
                  <a:schemeClr val="tx2"/>
                </a:solidFill>
                <a:effectLst/>
                <a:latin typeface="+mn-lt"/>
              </a:rPr>
              <a:t>Only a fool learns from his own mistakes. The wise man learns from the mistakes of others.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attr</a:t>
            </a:r>
            <a:r>
              <a:rPr lang="en-US" sz="2000" dirty="0">
                <a:latin typeface="+mn-lt"/>
              </a:rPr>
              <a:t>. to Bismarck (‘Iron Chancellor’) - </a:t>
            </a:r>
            <a:r>
              <a:rPr lang="en-US" sz="2000" dirty="0" err="1">
                <a:latin typeface="+mn-lt"/>
              </a:rPr>
              <a:t>wikiquote.org</a:t>
            </a:r>
            <a:r>
              <a:rPr lang="en-US" sz="2000" dirty="0">
                <a:latin typeface="+mn-lt"/>
              </a:rPr>
              <a:t>)</a:t>
            </a:r>
            <a:endParaRPr lang="en-US" sz="2000" b="0" i="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A9320-11A1-B90E-0347-963A5C420AEF}"/>
              </a:ext>
            </a:extLst>
          </p:cNvPr>
          <p:cNvSpPr txBox="1"/>
          <p:nvPr/>
        </p:nvSpPr>
        <p:spPr>
          <a:xfrm>
            <a:off x="6795552" y="5876002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germanculture.com.ua</a:t>
            </a:r>
            <a:endParaRPr lang="en-US" sz="1600" dirty="0">
              <a:latin typeface="+mn-lt"/>
            </a:endParaRPr>
          </a:p>
        </p:txBody>
      </p:sp>
      <p:pic>
        <p:nvPicPr>
          <p:cNvPr id="12" name="Picture 11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05EFD14B-8441-AA81-F0C9-98EC42517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4156536"/>
            <a:ext cx="1526286" cy="1685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985D2-FF90-95FD-0491-3C4501527C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67" y="3429000"/>
            <a:ext cx="1108523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70834F-8A52-63C5-07FA-2E7647815D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1045967"/>
            <a:ext cx="1489599" cy="921557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E5D48321-CDA0-D3DB-99A0-E087BD7B4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4154" y="1740334"/>
            <a:ext cx="1683596" cy="16835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A8B795-0014-70D2-1F3A-E0E66ED7DBA5}"/>
              </a:ext>
            </a:extLst>
          </p:cNvPr>
          <p:cNvSpPr txBox="1"/>
          <p:nvPr/>
        </p:nvSpPr>
        <p:spPr>
          <a:xfrm>
            <a:off x="6747248" y="1904937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78517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B1FCAC-3972-4945-B225-42284F6804DE}"/>
              </a:ext>
            </a:extLst>
          </p:cNvPr>
          <p:cNvSpPr/>
          <p:nvPr/>
        </p:nvSpPr>
        <p:spPr bwMode="auto">
          <a:xfrm>
            <a:off x="622738" y="2624959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4DD62A5-F83F-C144-BF9B-171F79696B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EF56898-3595-5D46-ACC2-5D477204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7691DA-E70F-634E-9C6F-658F75E623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3926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B1FCAC-3972-4945-B225-42284F6804DE}"/>
              </a:ext>
            </a:extLst>
          </p:cNvPr>
          <p:cNvSpPr/>
          <p:nvPr/>
        </p:nvSpPr>
        <p:spPr bwMode="auto">
          <a:xfrm>
            <a:off x="622738" y="2624959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DBB95-88F2-464D-8FAE-C9E2E2C89931}"/>
              </a:ext>
            </a:extLst>
          </p:cNvPr>
          <p:cNvSpPr txBox="1"/>
          <p:nvPr/>
        </p:nvSpPr>
        <p:spPr>
          <a:xfrm rot="21029519">
            <a:off x="6658064" y="2431665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English word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2F88A3D-EEDA-2B4C-88D6-9CFAE108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F51DB84-4DB6-1D46-BA5A-5C25D9D16F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03BB11-C6F9-464E-8A90-EA1470BB73AC}"/>
              </a:ext>
            </a:extLst>
          </p:cNvPr>
          <p:cNvSpPr txBox="1"/>
          <p:nvPr/>
        </p:nvSpPr>
        <p:spPr>
          <a:xfrm>
            <a:off x="67285" y="269327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~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18D21D-B129-3945-B8C4-06A864A973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5296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5E72D62-C905-BA4C-B4F1-6CDE70106057}"/>
              </a:ext>
            </a:extLst>
          </p:cNvPr>
          <p:cNvSpPr/>
          <p:nvPr/>
        </p:nvSpPr>
        <p:spPr bwMode="auto">
          <a:xfrm>
            <a:off x="591207" y="3203028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C1CDB07-0124-8049-98D7-72A2A19AF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CFACDBE-64B5-6541-AC7C-6ED4115AF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AA01C8-8545-3D42-91C7-4BA10796DE20}"/>
              </a:ext>
            </a:extLst>
          </p:cNvPr>
          <p:cNvSpPr txBox="1"/>
          <p:nvPr/>
        </p:nvSpPr>
        <p:spPr>
          <a:xfrm>
            <a:off x="67285" y="269327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~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82912-11C9-834C-9B9E-CB33F8F13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3585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5E72D62-C905-BA4C-B4F1-6CDE70106057}"/>
              </a:ext>
            </a:extLst>
          </p:cNvPr>
          <p:cNvSpPr/>
          <p:nvPr/>
        </p:nvSpPr>
        <p:spPr bwMode="auto">
          <a:xfrm>
            <a:off x="591207" y="3203028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24336-610C-714E-B429-634A7296E392}"/>
              </a:ext>
            </a:extLst>
          </p:cNvPr>
          <p:cNvSpPr txBox="1"/>
          <p:nvPr/>
        </p:nvSpPr>
        <p:spPr>
          <a:xfrm>
            <a:off x="-18239" y="307900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BD37CA4-0E06-C64B-AC71-8E39E2FAB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768E82-A3EE-D841-B28A-A7603465D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50CFE6-E080-F542-9F15-95886FEC7F0F}"/>
              </a:ext>
            </a:extLst>
          </p:cNvPr>
          <p:cNvSpPr txBox="1"/>
          <p:nvPr/>
        </p:nvSpPr>
        <p:spPr>
          <a:xfrm>
            <a:off x="67285" y="269327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~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2585DB-9E9E-EE41-8DDA-6BA8385B6E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416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24336-610C-714E-B429-634A7296E392}"/>
              </a:ext>
            </a:extLst>
          </p:cNvPr>
          <p:cNvSpPr txBox="1"/>
          <p:nvPr/>
        </p:nvSpPr>
        <p:spPr>
          <a:xfrm>
            <a:off x="-18239" y="307900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60DBC0-FEB9-7645-BD3E-1ED0B2926E60}"/>
              </a:ext>
            </a:extLst>
          </p:cNvPr>
          <p:cNvSpPr/>
          <p:nvPr/>
        </p:nvSpPr>
        <p:spPr bwMode="auto">
          <a:xfrm>
            <a:off x="591206" y="3878318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AF11CE1-41AE-B946-A690-8205746A1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F10071A-A4FB-FE44-9B66-DBE91B977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4720FA-AF0F-8440-9410-2B4FC8D2840D}"/>
              </a:ext>
            </a:extLst>
          </p:cNvPr>
          <p:cNvSpPr txBox="1"/>
          <p:nvPr/>
        </p:nvSpPr>
        <p:spPr>
          <a:xfrm>
            <a:off x="67285" y="269327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~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911523-FB81-1A40-BF4A-7D8BB52F7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784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0F8-BF07-D64E-97D3-EB40CD5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'N'</a:t>
            </a:r>
            <a:r>
              <a:rPr lang="en-US" dirty="0"/>
              <a:t>: How to pick good names?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9BA8-A788-7F4C-A36B-0284DF3C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CAE (-&gt; Cluster And Embed)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CUBE (-&gt; </a:t>
            </a:r>
            <a:r>
              <a:rPr lang="en-US" b="1" dirty="0" err="1">
                <a:solidFill>
                  <a:schemeClr val="tx2"/>
                </a:solidFill>
              </a:rPr>
              <a:t>C</a:t>
            </a:r>
            <a:r>
              <a:rPr lang="en-US" dirty="0" err="1"/>
              <a:t>l</a:t>
            </a:r>
            <a:r>
              <a:rPr lang="en-US" b="1" dirty="0" err="1">
                <a:solidFill>
                  <a:schemeClr val="tx2"/>
                </a:solidFill>
              </a:rPr>
              <a:t>U</a:t>
            </a:r>
            <a:r>
              <a:rPr lang="en-US" dirty="0" err="1"/>
              <a:t>ster</a:t>
            </a:r>
            <a:r>
              <a:rPr lang="en-US" dirty="0"/>
              <a:t> and </a:t>
            </a:r>
            <a:r>
              <a:rPr lang="en-US" dirty="0" err="1"/>
              <a:t>em</a:t>
            </a:r>
            <a:r>
              <a:rPr lang="en-US" b="1" dirty="0" err="1">
                <a:solidFill>
                  <a:schemeClr val="tx2"/>
                </a:solidFill>
              </a:rPr>
              <a:t>BE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Spot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TrafficSpot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InfoShield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7E5-E598-884D-AFF7-9ABBCB2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9FA-5949-2C4D-9D62-89DD797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B834-A336-4A4A-A85A-0385745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24336-610C-714E-B429-634A7296E392}"/>
              </a:ext>
            </a:extLst>
          </p:cNvPr>
          <p:cNvSpPr txBox="1"/>
          <p:nvPr/>
        </p:nvSpPr>
        <p:spPr>
          <a:xfrm>
            <a:off x="-18239" y="307900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60DBC0-FEB9-7645-BD3E-1ED0B2926E60}"/>
              </a:ext>
            </a:extLst>
          </p:cNvPr>
          <p:cNvSpPr/>
          <p:nvPr/>
        </p:nvSpPr>
        <p:spPr bwMode="auto">
          <a:xfrm>
            <a:off x="591206" y="3878318"/>
            <a:ext cx="6085489" cy="67529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40617-D4AA-FB4B-9E44-A4E8268F25DA}"/>
              </a:ext>
            </a:extLst>
          </p:cNvPr>
          <p:cNvSpPr txBox="1"/>
          <p:nvPr/>
        </p:nvSpPr>
        <p:spPr>
          <a:xfrm>
            <a:off x="-65536" y="3726184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81A3D6D-B0B6-EE4F-8BE0-01B964286D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70F90DE-C3FB-A743-8DFA-0404FC370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20" y="2210144"/>
            <a:ext cx="198901" cy="306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505840-E7C8-EE4E-86CF-EAC4CFF219FC}"/>
              </a:ext>
            </a:extLst>
          </p:cNvPr>
          <p:cNvSpPr txBox="1"/>
          <p:nvPr/>
        </p:nvSpPr>
        <p:spPr>
          <a:xfrm>
            <a:off x="67285" y="269327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~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401910-3115-D042-AD99-EB45E34D15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772510"/>
            <a:ext cx="921489" cy="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724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part1/4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184931" cy="464820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1) ‘What’ – not ‘how’</a:t>
            </a:r>
          </a:p>
          <a:p>
            <a:pPr marL="457200" lvl="1" indent="0">
              <a:buNone/>
            </a:pPr>
            <a:r>
              <a:rPr lang="en-US" dirty="0" err="1"/>
              <a:t>clusterEmbed</a:t>
            </a:r>
            <a:r>
              <a:rPr lang="en-US" dirty="0"/>
              <a:t>		</a:t>
            </a:r>
            <a:r>
              <a:rPr lang="en-US" dirty="0" err="1"/>
              <a:t>TrafficLight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E7764F-95BB-854C-87B4-6022949D7C80}"/>
              </a:ext>
            </a:extLst>
          </p:cNvPr>
          <p:cNvSpPr/>
          <p:nvPr/>
        </p:nvSpPr>
        <p:spPr bwMode="auto">
          <a:xfrm>
            <a:off x="685799" y="1447799"/>
            <a:ext cx="3886201" cy="547255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901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part1/4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184931" cy="464820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1) ‘What’ – not ‘how’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tx2"/>
                </a:solidFill>
              </a:rPr>
              <a:t>clusterEmbed</a:t>
            </a:r>
            <a:r>
              <a:rPr lang="en-US" dirty="0">
                <a:solidFill>
                  <a:schemeClr val="tx2"/>
                </a:solidFill>
              </a:rPr>
              <a:t>		</a:t>
            </a:r>
            <a:r>
              <a:rPr lang="en-US" dirty="0" err="1">
                <a:solidFill>
                  <a:srgbClr val="008F00"/>
                </a:solidFill>
              </a:rPr>
              <a:t>TrafficLight</a:t>
            </a:r>
            <a:endParaRPr lang="en-US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A3FC0-AAAE-9B40-A99C-6864FB97BA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926" y="1947686"/>
            <a:ext cx="783246" cy="7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626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part1/4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184931" cy="464820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1) ‘What’ – not ‘how’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tx2"/>
                </a:solidFill>
              </a:rPr>
              <a:t>clusterEmbed</a:t>
            </a:r>
            <a:r>
              <a:rPr lang="en-US" dirty="0">
                <a:solidFill>
                  <a:schemeClr val="tx2"/>
                </a:solidFill>
              </a:rPr>
              <a:t>		</a:t>
            </a:r>
            <a:r>
              <a:rPr lang="en-US" dirty="0" err="1">
                <a:solidFill>
                  <a:srgbClr val="008F00"/>
                </a:solidFill>
              </a:rPr>
              <a:t>TrafficLight</a:t>
            </a:r>
            <a:endParaRPr lang="en-US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56E7136-2D96-1B41-82AA-318DFD561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823FB-BB79-2948-B2AD-449F02C1E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926" y="1947686"/>
            <a:ext cx="783246" cy="70359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07D9E8-0B97-4D40-9349-1E17B86E9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078" y="2146113"/>
            <a:ext cx="198901" cy="3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822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/>
              <a:t>Heraclitus</a:t>
            </a:r>
          </a:p>
          <a:p>
            <a:pPr marL="457200" lvl="1" indent="0">
              <a:buNone/>
            </a:pPr>
            <a:r>
              <a:rPr lang="en-US" dirty="0" err="1"/>
              <a:t>TripWire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 err="1"/>
              <a:t>WireShark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ZX23-S</a:t>
            </a: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78F9DB-A187-0D41-B82F-767D2049130D}"/>
              </a:ext>
            </a:extLst>
          </p:cNvPr>
          <p:cNvSpPr/>
          <p:nvPr/>
        </p:nvSpPr>
        <p:spPr bwMode="auto">
          <a:xfrm>
            <a:off x="384941" y="1447801"/>
            <a:ext cx="8073259" cy="55684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49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B62A-5723-FA39-581E-0451AA9F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(ouch!)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844BF-D8EB-C1C8-E250-AABA8F11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E3EB-8D92-84E1-8BE1-F9ED055A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6F12-81A0-B9C4-E369-AC98F1E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48622-6E17-0627-6F21-1D4B8C371E56}"/>
              </a:ext>
            </a:extLst>
          </p:cNvPr>
          <p:cNvSpPr txBox="1"/>
          <p:nvPr/>
        </p:nvSpPr>
        <p:spPr>
          <a:xfrm>
            <a:off x="948938" y="3998565"/>
            <a:ext cx="59478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solidFill>
                  <a:schemeClr val="tx2"/>
                </a:solidFill>
                <a:effectLst/>
                <a:latin typeface="+mn-lt"/>
              </a:rPr>
              <a:t>Only a fool learns from his own mistakes. The wise man learns from the mistakes of others.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attr</a:t>
            </a:r>
            <a:r>
              <a:rPr lang="en-US" sz="2000" dirty="0">
                <a:latin typeface="+mn-lt"/>
              </a:rPr>
              <a:t>. to Bismarck (‘Iron Chancellor’) - </a:t>
            </a:r>
            <a:r>
              <a:rPr lang="en-US" sz="2000" dirty="0" err="1">
                <a:latin typeface="+mn-lt"/>
              </a:rPr>
              <a:t>wikiquote.org</a:t>
            </a:r>
            <a:r>
              <a:rPr lang="en-US" sz="2000" dirty="0">
                <a:latin typeface="+mn-lt"/>
              </a:rPr>
              <a:t>)</a:t>
            </a:r>
            <a:endParaRPr lang="en-US" sz="2000" b="0" i="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A9320-11A1-B90E-0347-963A5C420AEF}"/>
              </a:ext>
            </a:extLst>
          </p:cNvPr>
          <p:cNvSpPr txBox="1"/>
          <p:nvPr/>
        </p:nvSpPr>
        <p:spPr>
          <a:xfrm>
            <a:off x="6795552" y="5876002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germanculture.com.ua</a:t>
            </a:r>
            <a:endParaRPr lang="en-US" sz="1600" dirty="0">
              <a:latin typeface="+mn-lt"/>
            </a:endParaRPr>
          </a:p>
        </p:txBody>
      </p:sp>
      <p:pic>
        <p:nvPicPr>
          <p:cNvPr id="12" name="Picture 11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05EFD14B-8441-AA81-F0C9-98EC42517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4156536"/>
            <a:ext cx="1526286" cy="1685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985D2-FF90-95FD-0491-3C4501527C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67" y="3429000"/>
            <a:ext cx="1108523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957D9C-2209-BDFF-D5A4-E6B9C72DB0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727" y="1967524"/>
            <a:ext cx="1033300" cy="1250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70834F-8A52-63C5-07FA-2E7647815D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1045967"/>
            <a:ext cx="1489599" cy="9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718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6E48-763C-F390-B0CD-0381956C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small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6DDF-6A47-98CD-5E7F-5DCA9DCF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youtube</a:t>
            </a:r>
            <a:r>
              <a:rPr lang="en-US" dirty="0"/>
              <a:t> channels for math/physics, with *superb* presentations/animations:</a:t>
            </a:r>
          </a:p>
          <a:p>
            <a:r>
              <a:rPr lang="en-US" dirty="0">
                <a:hlinkClick r:id="rId3"/>
              </a:rPr>
              <a:t>3blue1brown</a:t>
            </a:r>
            <a:endParaRPr lang="en-US" dirty="0"/>
          </a:p>
          <a:p>
            <a:r>
              <a:rPr lang="en-US" dirty="0" err="1">
                <a:hlinkClick r:id="rId4"/>
              </a:rPr>
              <a:t>Mathologer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 ditto, for python+ coding</a:t>
            </a:r>
          </a:p>
          <a:p>
            <a:r>
              <a:rPr lang="en-US" dirty="0">
                <a:hlinkClick r:id="rId5"/>
              </a:rPr>
              <a:t>mCoding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7E49C-6B85-654F-B5E9-6D463DBC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4B04-92BB-B3A1-9EA3-471423F5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635F4-6331-EAF6-3981-4DC8959D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6899068-9947-359E-485A-A5F8DD892E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976700"/>
            <a:ext cx="1175259" cy="66673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80800C-2B4F-4E86-4068-0FD602BD9E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4" y="3181974"/>
            <a:ext cx="556897" cy="552012"/>
          </a:xfrm>
          <a:prstGeom prst="rect">
            <a:avLst/>
          </a:prstGeom>
        </p:spPr>
      </p:pic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494FFED-DD92-914C-A180-3D67C449C0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528" y="3255547"/>
            <a:ext cx="1113001" cy="956879"/>
          </a:xfrm>
          <a:prstGeom prst="rect">
            <a:avLst/>
          </a:prstGeom>
        </p:spPr>
      </p:pic>
      <p:pic>
        <p:nvPicPr>
          <p:cNvPr id="18" name="Picture 17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82452551-C59E-DA5F-A62D-5AA486FA66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9" y="2457869"/>
            <a:ext cx="1113001" cy="6556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168C42-42A1-764E-7757-F07F30BD15D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65" y="2538096"/>
            <a:ext cx="495149" cy="495149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670769-B897-30B4-2BBF-ECCE3E2894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4" y="4976700"/>
            <a:ext cx="552013" cy="5520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DDF018-88A1-9D50-2B46-EABFC0901B4B}"/>
              </a:ext>
            </a:extLst>
          </p:cNvPr>
          <p:cNvSpPr txBox="1"/>
          <p:nvPr/>
        </p:nvSpPr>
        <p:spPr>
          <a:xfrm>
            <a:off x="744472" y="5791798"/>
            <a:ext cx="6614760" cy="8925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i="1" dirty="0">
                <a:latin typeface="+mn-lt"/>
              </a:rPr>
              <a:t>Declaration: I am not being funded </a:t>
            </a:r>
          </a:p>
          <a:p>
            <a:pPr algn="just"/>
            <a:r>
              <a:rPr lang="en-US" i="1" dirty="0">
                <a:latin typeface="+mn-lt"/>
              </a:rPr>
              <a:t>nor any other way related to the above channels</a:t>
            </a:r>
          </a:p>
        </p:txBody>
      </p:sp>
    </p:spTree>
    <p:extLst>
      <p:ext uri="{BB962C8B-B14F-4D97-AF65-F5344CB8AC3E}">
        <p14:creationId xmlns:p14="http://schemas.microsoft.com/office/powerpoint/2010/main" val="183804083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/>
              <a:t>Heraclitus</a:t>
            </a:r>
          </a:p>
          <a:p>
            <a:pPr marL="457200" lvl="1" indent="0">
              <a:buNone/>
            </a:pPr>
            <a:r>
              <a:rPr lang="en-US" dirty="0" err="1"/>
              <a:t>TripWire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 err="1"/>
              <a:t>WireShark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ZX23-S</a:t>
            </a: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78F9DB-A187-0D41-B82F-767D2049130D}"/>
              </a:ext>
            </a:extLst>
          </p:cNvPr>
          <p:cNvSpPr/>
          <p:nvPr/>
        </p:nvSpPr>
        <p:spPr bwMode="auto">
          <a:xfrm>
            <a:off x="384941" y="1447801"/>
            <a:ext cx="8073259" cy="55684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535EA4-188F-9845-A2CC-915C3894B9E5}"/>
              </a:ext>
            </a:extLst>
          </p:cNvPr>
          <p:cNvSpPr/>
          <p:nvPr/>
        </p:nvSpPr>
        <p:spPr bwMode="auto">
          <a:xfrm>
            <a:off x="475013" y="1733797"/>
            <a:ext cx="4251366" cy="2945081"/>
          </a:xfrm>
          <a:prstGeom prst="roundRect">
            <a:avLst/>
          </a:prstGeom>
          <a:solidFill>
            <a:schemeClr val="tx1">
              <a:lumMod val="40000"/>
              <a:lumOff val="60000"/>
              <a:alpha val="97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6F9C0-7724-6C78-12F2-3D8B5F73FFE5}"/>
              </a:ext>
            </a:extLst>
          </p:cNvPr>
          <p:cNvSpPr/>
          <p:nvPr/>
        </p:nvSpPr>
        <p:spPr bwMode="auto">
          <a:xfrm>
            <a:off x="7514013" y="1726224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6280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/>
              <a:t>Heraclitus</a:t>
            </a:r>
          </a:p>
          <a:p>
            <a:pPr marL="457200" lvl="1" indent="0">
              <a:buNone/>
            </a:pPr>
            <a:r>
              <a:rPr lang="en-US" dirty="0" err="1"/>
              <a:t>TripWire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 err="1"/>
              <a:t>WireShark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ZX23-S</a:t>
            </a: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78F9DB-A187-0D41-B82F-767D2049130D}"/>
              </a:ext>
            </a:extLst>
          </p:cNvPr>
          <p:cNvSpPr/>
          <p:nvPr/>
        </p:nvSpPr>
        <p:spPr bwMode="auto">
          <a:xfrm>
            <a:off x="384941" y="1447801"/>
            <a:ext cx="8073259" cy="55684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535EA4-188F-9845-A2CC-915C3894B9E5}"/>
              </a:ext>
            </a:extLst>
          </p:cNvPr>
          <p:cNvSpPr/>
          <p:nvPr/>
        </p:nvSpPr>
        <p:spPr bwMode="auto">
          <a:xfrm>
            <a:off x="475013" y="2565779"/>
            <a:ext cx="4251366" cy="2113099"/>
          </a:xfrm>
          <a:prstGeom prst="roundRect">
            <a:avLst/>
          </a:prstGeom>
          <a:solidFill>
            <a:schemeClr val="tx1">
              <a:lumMod val="40000"/>
              <a:lumOff val="60000"/>
              <a:alpha val="97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239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/>
              <a:t>Heraclitus</a:t>
            </a:r>
          </a:p>
          <a:p>
            <a:pPr marL="457200" lvl="1" indent="0">
              <a:buNone/>
            </a:pPr>
            <a:r>
              <a:rPr lang="en-US" dirty="0" err="1"/>
              <a:t>TripWire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 err="1"/>
              <a:t>WireShark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ZX23-S</a:t>
            </a: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78F9DB-A187-0D41-B82F-767D2049130D}"/>
              </a:ext>
            </a:extLst>
          </p:cNvPr>
          <p:cNvSpPr/>
          <p:nvPr/>
        </p:nvSpPr>
        <p:spPr bwMode="auto">
          <a:xfrm>
            <a:off x="384941" y="1447801"/>
            <a:ext cx="8073259" cy="55684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535EA4-188F-9845-A2CC-915C3894B9E5}"/>
              </a:ext>
            </a:extLst>
          </p:cNvPr>
          <p:cNvSpPr/>
          <p:nvPr/>
        </p:nvSpPr>
        <p:spPr bwMode="auto">
          <a:xfrm>
            <a:off x="475013" y="3548418"/>
            <a:ext cx="4251366" cy="1130460"/>
          </a:xfrm>
          <a:prstGeom prst="roundRect">
            <a:avLst/>
          </a:prstGeom>
          <a:solidFill>
            <a:schemeClr val="tx1">
              <a:lumMod val="40000"/>
              <a:lumOff val="60000"/>
              <a:alpha val="97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799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/>
              <a:t>Heraclitus</a:t>
            </a:r>
          </a:p>
          <a:p>
            <a:pPr marL="457200" lvl="1" indent="0">
              <a:buNone/>
            </a:pPr>
            <a:r>
              <a:rPr lang="en-US" dirty="0" err="1"/>
              <a:t>TripWire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 err="1"/>
              <a:t>WireShark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ZX23-S</a:t>
            </a: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78F9DB-A187-0D41-B82F-767D2049130D}"/>
              </a:ext>
            </a:extLst>
          </p:cNvPr>
          <p:cNvSpPr/>
          <p:nvPr/>
        </p:nvSpPr>
        <p:spPr bwMode="auto">
          <a:xfrm>
            <a:off x="384941" y="1447801"/>
            <a:ext cx="8073259" cy="556846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756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Heraclitus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8F00"/>
                </a:solidFill>
              </a:rPr>
              <a:t>TripWire</a:t>
            </a:r>
            <a:r>
              <a:rPr lang="en-US" dirty="0">
                <a:solidFill>
                  <a:srgbClr val="008F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8F00"/>
                </a:solidFill>
              </a:rPr>
              <a:t>WireShark</a:t>
            </a:r>
            <a:endParaRPr lang="en-US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ZX23-S</a:t>
            </a:r>
            <a:endParaRPr lang="en-US" strike="sngStrike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248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Easy to pronounce/remember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Heraclitus		</a:t>
            </a:r>
            <a:r>
              <a:rPr lang="en-US" dirty="0" err="1">
                <a:solidFill>
                  <a:srgbClr val="008F00"/>
                </a:solidFill>
              </a:rPr>
              <a:t>TripWire</a:t>
            </a:r>
            <a:endParaRPr lang="en-US" strike="sngStrike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ZX23-S			</a:t>
            </a:r>
            <a:r>
              <a:rPr lang="en-US" dirty="0" err="1">
                <a:solidFill>
                  <a:srgbClr val="008F00"/>
                </a:solidFill>
              </a:rPr>
              <a:t>WireShark</a:t>
            </a: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D1A45-2856-8849-94BD-8FD61D6C2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91" y="1447800"/>
            <a:ext cx="1031009" cy="10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8400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part3/4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But NOT an English word (google collisions..)</a:t>
            </a:r>
          </a:p>
          <a:p>
            <a:pPr marL="457200" lvl="1" indent="0">
              <a:buNone/>
            </a:pPr>
            <a:r>
              <a:rPr lang="en-US" dirty="0"/>
              <a:t>SOAR</a:t>
            </a:r>
          </a:p>
          <a:p>
            <a:pPr marL="457200" lvl="1" indent="0">
              <a:buNone/>
            </a:pPr>
            <a:r>
              <a:rPr lang="en-US" dirty="0" err="1"/>
              <a:t>SkySoar</a:t>
            </a: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B16CF8-E5DD-CB45-AF1C-A62F01AE88DE}"/>
              </a:ext>
            </a:extLst>
          </p:cNvPr>
          <p:cNvSpPr/>
          <p:nvPr/>
        </p:nvSpPr>
        <p:spPr bwMode="auto">
          <a:xfrm>
            <a:off x="228600" y="1295400"/>
            <a:ext cx="8686800" cy="797169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748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part3/4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But NOT an English word (google collisions..)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SOAR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8F00"/>
                </a:solidFill>
              </a:rPr>
              <a:t>SkySoar</a:t>
            </a: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204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part3/4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But NOT an English word (google collisions..)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SOAR</a:t>
            </a:r>
            <a:r>
              <a:rPr lang="en-US" dirty="0"/>
              <a:t>			</a:t>
            </a:r>
            <a:r>
              <a:rPr lang="en-US" dirty="0" err="1">
                <a:solidFill>
                  <a:srgbClr val="008F00"/>
                </a:solidFill>
              </a:rPr>
              <a:t>SkySoar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453292-D618-284F-8552-F587165C9D2F}"/>
              </a:ext>
            </a:extLst>
          </p:cNvPr>
          <p:cNvSpPr/>
          <p:nvPr/>
        </p:nvSpPr>
        <p:spPr bwMode="auto">
          <a:xfrm>
            <a:off x="228600" y="4114801"/>
            <a:ext cx="8831317" cy="1647092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488A78-49E3-5B4D-B043-03BB12C63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061797"/>
            <a:ext cx="2341625" cy="1286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A52AD-0F73-1046-83E7-ABFEFD081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3348404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99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© 2021-2023 Christos Faloutsos</a:t>
            </a: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Top 3 lessons: ‘F.A.N.’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Figure (‘crown jewel’ figure)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Ask (ask a rhetorical question)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Name (give a name to your method/system)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 step back: ‘think like a reviewer’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More battle scars; and ~10 remedies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21305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A46C3E-7A19-BF46-9BD7-F5533AA2EF93}"/>
              </a:ext>
            </a:extLst>
          </p:cNvPr>
          <p:cNvSpPr/>
          <p:nvPr/>
        </p:nvSpPr>
        <p:spPr bwMode="auto">
          <a:xfrm>
            <a:off x="1730264" y="2001672"/>
            <a:ext cx="6089432" cy="1603375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5C604684-D434-2449-9E61-6B3279DF0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06" y="2196933"/>
            <a:ext cx="1212851" cy="12128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08ED59-C796-A341-BA07-4C471F639692}"/>
              </a:ext>
            </a:extLst>
          </p:cNvPr>
          <p:cNvCxnSpPr/>
          <p:nvPr/>
        </p:nvCxnSpPr>
        <p:spPr bwMode="auto">
          <a:xfrm>
            <a:off x="201613" y="3605047"/>
            <a:ext cx="8256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B8FDEE7-A3BE-EA46-AF71-3C1F07C6AD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01" y="3824605"/>
            <a:ext cx="704949" cy="1031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part4/4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4) Positive connotation</a:t>
            </a:r>
          </a:p>
          <a:p>
            <a:pPr marL="457200" lvl="1" indent="0">
              <a:buNone/>
            </a:pPr>
            <a:r>
              <a:rPr lang="en-US" dirty="0" err="1"/>
              <a:t>EaglesEye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MAFIA</a:t>
            </a:r>
          </a:p>
          <a:p>
            <a:pPr marL="457200" lvl="1" indent="0">
              <a:buNone/>
            </a:pPr>
            <a:r>
              <a:rPr lang="en-US" dirty="0"/>
              <a:t>Poltergeist	</a:t>
            </a:r>
          </a:p>
          <a:p>
            <a:pPr marL="457200" lvl="1" indent="0">
              <a:buNone/>
            </a:pPr>
            <a:r>
              <a:rPr lang="en-US" dirty="0"/>
              <a:t>Sherlock</a:t>
            </a:r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5391BD-07E9-EC4F-B831-F6C808EBCF8C}"/>
              </a:ext>
            </a:extLst>
          </p:cNvPr>
          <p:cNvSpPr/>
          <p:nvPr/>
        </p:nvSpPr>
        <p:spPr bwMode="auto">
          <a:xfrm>
            <a:off x="228600" y="1295400"/>
            <a:ext cx="8686800" cy="797169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5EB0C3-E569-7F4C-B74D-91197D6DE402}"/>
              </a:ext>
            </a:extLst>
          </p:cNvPr>
          <p:cNvSpPr/>
          <p:nvPr/>
        </p:nvSpPr>
        <p:spPr bwMode="auto">
          <a:xfrm>
            <a:off x="7514013" y="1726224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4894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part4/4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4) Positive connotation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 err="1">
                <a:solidFill>
                  <a:srgbClr val="008F00"/>
                </a:solidFill>
              </a:rPr>
              <a:t>EaglesEye</a:t>
            </a:r>
            <a:endParaRPr lang="en-US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MAFIA</a:t>
            </a:r>
            <a:endParaRPr lang="en-US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Poltergeist	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F00"/>
                </a:solidFill>
              </a:rPr>
              <a:t>Sherlock</a:t>
            </a:r>
            <a:endParaRPr lang="en-US" dirty="0"/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788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part4/4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4) Positive connotation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MAFIA			</a:t>
            </a:r>
            <a:r>
              <a:rPr lang="en-US" dirty="0" err="1">
                <a:solidFill>
                  <a:srgbClr val="008F00"/>
                </a:solidFill>
              </a:rPr>
              <a:t>EaglesEye</a:t>
            </a:r>
            <a:endParaRPr lang="en-US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Poltergeist		</a:t>
            </a:r>
            <a:r>
              <a:rPr lang="en-US" dirty="0">
                <a:solidFill>
                  <a:srgbClr val="008F00"/>
                </a:solidFill>
              </a:rPr>
              <a:t>Sherlock</a:t>
            </a:r>
            <a:endParaRPr lang="en-US" dirty="0"/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B95B6-8C86-B24B-BC84-87EF81BFC4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32200"/>
            <a:ext cx="11049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DF547-9611-0F45-86EA-A19932CBD0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734" y="3771900"/>
            <a:ext cx="91895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764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 – part4/4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4) Positive connotation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MAFIA			</a:t>
            </a:r>
            <a:r>
              <a:rPr lang="en-US" dirty="0" err="1">
                <a:solidFill>
                  <a:srgbClr val="008F00"/>
                </a:solidFill>
              </a:rPr>
              <a:t>EaglesEye</a:t>
            </a:r>
            <a:endParaRPr lang="en-US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Poltergeist		</a:t>
            </a:r>
            <a:r>
              <a:rPr lang="en-US" dirty="0">
                <a:solidFill>
                  <a:srgbClr val="008F00"/>
                </a:solidFill>
              </a:rPr>
              <a:t>Sherlock</a:t>
            </a:r>
            <a:endParaRPr lang="en-US" dirty="0"/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B95B6-8C86-B24B-BC84-87EF81BFC4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32200"/>
            <a:ext cx="11049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DF547-9611-0F45-86EA-A19932CBD0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734" y="3771900"/>
            <a:ext cx="918953" cy="82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5B258-7869-F94E-AC26-520F476724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504" y="5046978"/>
            <a:ext cx="800101" cy="668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4D32E-E69A-BA45-8CDC-71FBED10D3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665" y="5169703"/>
            <a:ext cx="800101" cy="635001"/>
          </a:xfrm>
          <a:prstGeom prst="rect">
            <a:avLst/>
          </a:prstGeom>
        </p:spPr>
      </p:pic>
      <p:pic>
        <p:nvPicPr>
          <p:cNvPr id="1026" name="Picture 2" descr="Foot prints on a beautiful beach, Antigua |© Henrik Winther Andersen/Flickr">
            <a:extLst>
              <a:ext uri="{FF2B5EF4-FFF2-40B4-BE49-F238E27FC236}">
                <a16:creationId xmlns:a16="http://schemas.microsoft.com/office/drawing/2014/main" id="{ECF2C032-7D16-4C45-8381-558FFCC8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343" y="5168142"/>
            <a:ext cx="954346" cy="6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2C96E-7651-C445-AA8A-1F04C8FFC3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27" y="5169879"/>
            <a:ext cx="1130821" cy="636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48B2-1402-0649-84FD-8F84047F73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625" y="5168142"/>
            <a:ext cx="535150" cy="6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261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57150" indent="0">
              <a:buNone/>
            </a:pPr>
            <a:r>
              <a:rPr lang="en-US" sz="2800" dirty="0"/>
              <a:t>1) ‘What’ – not ‘how’</a:t>
            </a:r>
          </a:p>
          <a:p>
            <a:pPr marL="457200" lvl="1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clusterEmbed</a:t>
            </a:r>
            <a:r>
              <a:rPr lang="en-US" sz="2400" dirty="0">
                <a:solidFill>
                  <a:schemeClr val="tx2"/>
                </a:solidFill>
              </a:rPr>
              <a:t>		</a:t>
            </a:r>
            <a:r>
              <a:rPr lang="en-US" sz="2400" dirty="0" err="1">
                <a:solidFill>
                  <a:srgbClr val="008F00"/>
                </a:solidFill>
              </a:rPr>
              <a:t>TrafficLight</a:t>
            </a:r>
            <a:endParaRPr lang="en-US" sz="2400" dirty="0">
              <a:solidFill>
                <a:srgbClr val="008F00"/>
              </a:solidFill>
            </a:endParaRPr>
          </a:p>
          <a:p>
            <a:pPr marL="0" indent="0">
              <a:buNone/>
            </a:pPr>
            <a:r>
              <a:rPr lang="en-US" sz="2800" dirty="0"/>
              <a:t>2) Easy to pronounce/remember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Heraclitus			</a:t>
            </a:r>
            <a:r>
              <a:rPr lang="en-US" sz="2400" dirty="0" err="1">
                <a:solidFill>
                  <a:srgbClr val="008F00"/>
                </a:solidFill>
              </a:rPr>
              <a:t>TripWire</a:t>
            </a:r>
            <a:endParaRPr lang="en-US" sz="2400" strike="sngStrike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ZX23			</a:t>
            </a:r>
            <a:r>
              <a:rPr lang="en-US" sz="2400" dirty="0" err="1">
                <a:solidFill>
                  <a:srgbClr val="008F00"/>
                </a:solidFill>
              </a:rPr>
              <a:t>WireShark</a:t>
            </a:r>
            <a:endParaRPr lang="en-US" sz="2400" strike="sngStrike" dirty="0">
              <a:solidFill>
                <a:srgbClr val="008F00"/>
              </a:solidFill>
            </a:endParaRPr>
          </a:p>
          <a:p>
            <a:pPr marL="0" indent="0">
              <a:buNone/>
            </a:pPr>
            <a:r>
              <a:rPr lang="en-US" sz="2800" dirty="0"/>
              <a:t>3) But NOT an English word (google collisions..)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SOAR</a:t>
            </a:r>
            <a:r>
              <a:rPr lang="en-US" sz="2400" dirty="0"/>
              <a:t>			</a:t>
            </a:r>
            <a:r>
              <a:rPr lang="en-US" sz="2400" dirty="0" err="1">
                <a:solidFill>
                  <a:srgbClr val="008F00"/>
                </a:solidFill>
              </a:rPr>
              <a:t>SkySoar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800" dirty="0"/>
              <a:t>4) Positive connotation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MAFIA			</a:t>
            </a:r>
            <a:r>
              <a:rPr lang="en-US" sz="2400" dirty="0" err="1">
                <a:solidFill>
                  <a:srgbClr val="008F00"/>
                </a:solidFill>
              </a:rPr>
              <a:t>EaglesEye</a:t>
            </a:r>
            <a:endParaRPr lang="en-US" sz="2400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Poltergeist			</a:t>
            </a:r>
            <a:r>
              <a:rPr lang="en-US" sz="2400" dirty="0">
                <a:solidFill>
                  <a:srgbClr val="008F00"/>
                </a:solidFill>
              </a:rPr>
              <a:t>Sherlock</a:t>
            </a:r>
            <a:endParaRPr lang="en-US" sz="2400" dirty="0"/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D81F1-4DB8-F043-9A1C-1F680EA42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83" y="5370566"/>
            <a:ext cx="877833" cy="877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5D724-A93B-9141-A869-A7A7ECCB3A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099" y="4246894"/>
            <a:ext cx="1092200" cy="60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C3BC2-1570-4E43-AD3C-797682763D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82" y="2611106"/>
            <a:ext cx="751609" cy="75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8777F-D9CB-AE40-89B4-7177233546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435" y="1518907"/>
            <a:ext cx="668047" cy="600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F8BFE-5FBC-D943-AF72-C8DE27B9C5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51" y="1518908"/>
            <a:ext cx="668047" cy="694214"/>
          </a:xfrm>
          <a:prstGeom prst="rect">
            <a:avLst/>
          </a:prstGeom>
        </p:spPr>
      </p:pic>
      <p:sp>
        <p:nvSpPr>
          <p:cNvPr id="12" name="&quot;No&quot; Symbol 11">
            <a:extLst>
              <a:ext uri="{FF2B5EF4-FFF2-40B4-BE49-F238E27FC236}">
                <a16:creationId xmlns:a16="http://schemas.microsoft.com/office/drawing/2014/main" id="{E6B3B457-2204-E242-B8D3-B0F762565536}"/>
              </a:ext>
            </a:extLst>
          </p:cNvPr>
          <p:cNvSpPr/>
          <p:nvPr/>
        </p:nvSpPr>
        <p:spPr bwMode="auto">
          <a:xfrm>
            <a:off x="7427435" y="1447800"/>
            <a:ext cx="546265" cy="535379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28AAF9-4AB0-6F4B-B752-C3409C714E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2420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05E-44C4-A84C-ADCE-9DFFBD2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‘good names’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0F1-7E15-3D40-8D89-291563F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374118" cy="4648200"/>
          </a:xfrm>
        </p:spPr>
        <p:txBody>
          <a:bodyPr/>
          <a:lstStyle/>
          <a:p>
            <a:pPr marL="57150" indent="0">
              <a:buNone/>
            </a:pPr>
            <a:r>
              <a:rPr lang="en-US" sz="2800" dirty="0"/>
              <a:t>1) ‘What’ – not ‘how’</a:t>
            </a:r>
          </a:p>
          <a:p>
            <a:pPr marL="457200" lvl="1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clusterEmbed</a:t>
            </a:r>
            <a:r>
              <a:rPr lang="en-US" sz="2400" dirty="0">
                <a:solidFill>
                  <a:schemeClr val="tx2"/>
                </a:solidFill>
              </a:rPr>
              <a:t>		</a:t>
            </a:r>
            <a:r>
              <a:rPr lang="en-US" sz="2400" dirty="0" err="1">
                <a:solidFill>
                  <a:srgbClr val="008F00"/>
                </a:solidFill>
              </a:rPr>
              <a:t>TrafficLight</a:t>
            </a:r>
            <a:endParaRPr lang="en-US" sz="2400" dirty="0">
              <a:solidFill>
                <a:srgbClr val="008F00"/>
              </a:solidFill>
            </a:endParaRPr>
          </a:p>
          <a:p>
            <a:pPr marL="0" indent="0">
              <a:buNone/>
            </a:pPr>
            <a:r>
              <a:rPr lang="en-US" sz="2800" dirty="0"/>
              <a:t>2) Easy to pronounce/remember</a:t>
            </a:r>
          </a:p>
          <a:p>
            <a:pPr marL="457200" lvl="1" indent="0">
              <a:buNone/>
            </a:pPr>
            <a:r>
              <a:rPr lang="en-US" sz="2400" u="sng" dirty="0">
                <a:solidFill>
                  <a:schemeClr val="tx2"/>
                </a:solidFill>
              </a:rPr>
              <a:t>Heraclitus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en-US" sz="2400" dirty="0" err="1">
                <a:solidFill>
                  <a:srgbClr val="008F00"/>
                </a:solidFill>
              </a:rPr>
              <a:t>TripWire</a:t>
            </a:r>
            <a:endParaRPr lang="en-US" sz="2400" strike="sngStrike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ZX23			</a:t>
            </a:r>
            <a:r>
              <a:rPr lang="en-US" sz="2400" dirty="0" err="1">
                <a:solidFill>
                  <a:srgbClr val="008F00"/>
                </a:solidFill>
              </a:rPr>
              <a:t>WireShark</a:t>
            </a:r>
            <a:endParaRPr lang="en-US" sz="2400" strike="sngStrike" dirty="0">
              <a:solidFill>
                <a:srgbClr val="008F00"/>
              </a:solidFill>
            </a:endParaRPr>
          </a:p>
          <a:p>
            <a:pPr marL="0" indent="0">
              <a:buNone/>
            </a:pPr>
            <a:r>
              <a:rPr lang="en-US" sz="2800" dirty="0"/>
              <a:t>3) But NOT an English word (google collisions..)</a:t>
            </a:r>
          </a:p>
          <a:p>
            <a:pPr marL="457200" lvl="1" indent="0">
              <a:buNone/>
            </a:pPr>
            <a:r>
              <a:rPr lang="en-US" sz="2400" u="sng" dirty="0">
                <a:solidFill>
                  <a:schemeClr val="tx2"/>
                </a:solidFill>
              </a:rPr>
              <a:t>SOAR</a:t>
            </a:r>
            <a:r>
              <a:rPr lang="en-US" sz="2400" dirty="0"/>
              <a:t>			</a:t>
            </a:r>
            <a:r>
              <a:rPr lang="en-US" sz="2400" dirty="0" err="1">
                <a:solidFill>
                  <a:srgbClr val="008F00"/>
                </a:solidFill>
              </a:rPr>
              <a:t>SkySoar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800" dirty="0"/>
              <a:t>4) Positive connotation</a:t>
            </a:r>
          </a:p>
          <a:p>
            <a:pPr marL="457200" lvl="1" indent="0">
              <a:buNone/>
            </a:pPr>
            <a:r>
              <a:rPr lang="en-US" sz="2400" u="sng" dirty="0">
                <a:solidFill>
                  <a:schemeClr val="tx2"/>
                </a:solidFill>
              </a:rPr>
              <a:t>MAFIA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en-US" sz="2400" dirty="0" err="1">
                <a:solidFill>
                  <a:srgbClr val="008F00"/>
                </a:solidFill>
              </a:rPr>
              <a:t>EaglesEye</a:t>
            </a:r>
            <a:endParaRPr lang="en-US" sz="2400" dirty="0">
              <a:solidFill>
                <a:srgbClr val="008F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Poltergeist			</a:t>
            </a:r>
            <a:r>
              <a:rPr lang="en-US" sz="2400" dirty="0">
                <a:solidFill>
                  <a:srgbClr val="008F00"/>
                </a:solidFill>
              </a:rPr>
              <a:t>Sherlock</a:t>
            </a:r>
            <a:endParaRPr lang="en-US" sz="2400" dirty="0"/>
          </a:p>
          <a:p>
            <a:pPr marL="400050" lvl="1" indent="0">
              <a:buNone/>
            </a:pPr>
            <a:endParaRPr lang="en-US" strike="sngStrike" dirty="0">
              <a:solidFill>
                <a:srgbClr val="008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32AB-7CDA-084F-9388-E5CA83A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178-F6F2-574D-B304-0B51E6A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866F-5E44-B045-AD24-A1CD382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D81F1-4DB8-F043-9A1C-1F680EA42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83" y="5370566"/>
            <a:ext cx="877833" cy="877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5D724-A93B-9141-A869-A7A7ECCB3A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099" y="4246894"/>
            <a:ext cx="1092200" cy="60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C3BC2-1570-4E43-AD3C-797682763D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82" y="2611106"/>
            <a:ext cx="751609" cy="75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8777F-D9CB-AE40-89B4-7177233546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435" y="1518907"/>
            <a:ext cx="668047" cy="600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F8BFE-5FBC-D943-AF72-C8DE27B9C5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51" y="1518908"/>
            <a:ext cx="668047" cy="694214"/>
          </a:xfrm>
          <a:prstGeom prst="rect">
            <a:avLst/>
          </a:prstGeom>
        </p:spPr>
      </p:pic>
      <p:sp>
        <p:nvSpPr>
          <p:cNvPr id="12" name="&quot;No&quot; Symbol 11">
            <a:extLst>
              <a:ext uri="{FF2B5EF4-FFF2-40B4-BE49-F238E27FC236}">
                <a16:creationId xmlns:a16="http://schemas.microsoft.com/office/drawing/2014/main" id="{E6B3B457-2204-E242-B8D3-B0F762565536}"/>
              </a:ext>
            </a:extLst>
          </p:cNvPr>
          <p:cNvSpPr/>
          <p:nvPr/>
        </p:nvSpPr>
        <p:spPr bwMode="auto">
          <a:xfrm>
            <a:off x="7427435" y="1447800"/>
            <a:ext cx="546265" cy="535379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28AAF9-4AB0-6F4B-B752-C3409C714E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0" y="1639613"/>
            <a:ext cx="198901" cy="306740"/>
          </a:xfrm>
          <a:prstGeom prst="rect">
            <a:avLst/>
          </a:prstGeom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2DBFEC81-4D70-DE64-693F-A6376560FBF3}"/>
              </a:ext>
            </a:extLst>
          </p:cNvPr>
          <p:cNvSpPr/>
          <p:nvPr/>
        </p:nvSpPr>
        <p:spPr bwMode="auto">
          <a:xfrm>
            <a:off x="200990" y="2905515"/>
            <a:ext cx="484809" cy="457200"/>
          </a:xfrm>
          <a:prstGeom prst="star5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9AE78B9-5EF5-3B14-AF41-92D232CA574A}"/>
              </a:ext>
            </a:extLst>
          </p:cNvPr>
          <p:cNvSpPr/>
          <p:nvPr/>
        </p:nvSpPr>
        <p:spPr bwMode="auto">
          <a:xfrm>
            <a:off x="200990" y="4318349"/>
            <a:ext cx="484809" cy="457200"/>
          </a:xfrm>
          <a:prstGeom prst="star5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1F936F9A-0D55-7860-A27B-B4FA9F8CF16A}"/>
              </a:ext>
            </a:extLst>
          </p:cNvPr>
          <p:cNvSpPr/>
          <p:nvPr/>
        </p:nvSpPr>
        <p:spPr bwMode="auto">
          <a:xfrm>
            <a:off x="200990" y="5283374"/>
            <a:ext cx="484809" cy="457200"/>
          </a:xfrm>
          <a:prstGeom prst="star5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441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330A-97DF-B043-9FB8-72A3749B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Drill: pick a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C866-3547-3041-AB89-CD1F46554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that you have developed a method that detects Twitter users that exhibit similar behavior. You use random seeds, and belief propagation, to spot such groups.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SSTU</a:t>
            </a:r>
            <a:r>
              <a:rPr lang="en-US" dirty="0"/>
              <a:t> (‘</a:t>
            </a:r>
            <a:r>
              <a:rPr lang="en-US" u="sng" dirty="0"/>
              <a:t>s</a:t>
            </a:r>
            <a:r>
              <a:rPr lang="en-US" dirty="0"/>
              <a:t>potting </a:t>
            </a:r>
            <a:r>
              <a:rPr lang="en-US" u="sng" dirty="0"/>
              <a:t>s</a:t>
            </a:r>
            <a:r>
              <a:rPr lang="en-US" dirty="0"/>
              <a:t>imilar </a:t>
            </a:r>
            <a:r>
              <a:rPr lang="en-US" u="sng" dirty="0"/>
              <a:t>t</a:t>
            </a:r>
            <a:r>
              <a:rPr lang="en-US" dirty="0"/>
              <a:t>witter </a:t>
            </a:r>
            <a:r>
              <a:rPr lang="en-US" u="sng" dirty="0"/>
              <a:t>u</a:t>
            </a:r>
            <a:r>
              <a:rPr lang="en-US" dirty="0"/>
              <a:t>sers’)</a:t>
            </a:r>
          </a:p>
          <a:p>
            <a:r>
              <a:rPr lang="en-US" i="1" dirty="0" err="1"/>
              <a:t>BPSim</a:t>
            </a:r>
            <a:r>
              <a:rPr lang="en-US" dirty="0"/>
              <a:t> (Belief Propagation for similar user detection)</a:t>
            </a:r>
          </a:p>
          <a:p>
            <a:r>
              <a:rPr lang="en-US" i="1" dirty="0" err="1"/>
              <a:t>TwinSpot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FA019-6F9F-E448-BF95-A2B65314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BCB4-6469-C748-A6D4-30B99BC3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C5E9-E39E-9741-B6C9-D585483A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EF94B-C1E2-4E49-A7C4-DB0555095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292" y="1012214"/>
            <a:ext cx="638908" cy="359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C14A6-251E-B247-9150-84F24D983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14" y="1012214"/>
            <a:ext cx="638908" cy="359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3FF08-264D-A74A-AB55-A6668E1E8E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384" y="1012214"/>
            <a:ext cx="638908" cy="35938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62B51F-8000-203E-6B8A-C30EF32184A4}"/>
              </a:ext>
            </a:extLst>
          </p:cNvPr>
          <p:cNvSpPr/>
          <p:nvPr/>
        </p:nvSpPr>
        <p:spPr bwMode="auto">
          <a:xfrm>
            <a:off x="7973347" y="3050527"/>
            <a:ext cx="969706" cy="946297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II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01187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330A-97DF-B043-9FB8-72A3749B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Drill: pick a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C866-3547-3041-AB89-CD1F46554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that you have developed a method that detects Twitter users that exhibit similar behavior. You use random seeds, and belief propagation, to spot such groups.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SSTU</a:t>
            </a:r>
            <a:r>
              <a:rPr lang="en-US" dirty="0"/>
              <a:t> (‘spotting similar twitter users’)</a:t>
            </a:r>
          </a:p>
          <a:p>
            <a:r>
              <a:rPr lang="en-US" i="1" dirty="0" err="1"/>
              <a:t>BPSim</a:t>
            </a:r>
            <a:r>
              <a:rPr lang="en-US" dirty="0"/>
              <a:t> (Belief Propagation for similar user detection)</a:t>
            </a:r>
          </a:p>
          <a:p>
            <a:r>
              <a:rPr lang="en-US" i="1" dirty="0" err="1"/>
              <a:t>TwinSpot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FA019-6F9F-E448-BF95-A2B65314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BCB4-6469-C748-A6D4-30B99BC3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C5E9-E39E-9741-B6C9-D585483A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EF94B-C1E2-4E49-A7C4-DB0555095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292" y="1012214"/>
            <a:ext cx="638908" cy="359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C14A6-251E-B247-9150-84F24D983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14" y="1012214"/>
            <a:ext cx="638908" cy="359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3FF08-264D-A74A-AB55-A6668E1E8E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384" y="1012214"/>
            <a:ext cx="638908" cy="359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46B00-923A-D04F-9464-DCF6F073C7D0}"/>
              </a:ext>
            </a:extLst>
          </p:cNvPr>
          <p:cNvSpPr txBox="1"/>
          <p:nvPr/>
        </p:nvSpPr>
        <p:spPr>
          <a:xfrm>
            <a:off x="202084" y="4176584"/>
            <a:ext cx="5180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11636-4EB1-CC47-836B-6758AD44764B}"/>
              </a:ext>
            </a:extLst>
          </p:cNvPr>
          <p:cNvSpPr txBox="1"/>
          <p:nvPr/>
        </p:nvSpPr>
        <p:spPr>
          <a:xfrm>
            <a:off x="202085" y="5704114"/>
            <a:ext cx="5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A1DD3-B654-3545-A0C3-0DC340B95AB5}"/>
              </a:ext>
            </a:extLst>
          </p:cNvPr>
          <p:cNvSpPr txBox="1"/>
          <p:nvPr/>
        </p:nvSpPr>
        <p:spPr>
          <a:xfrm>
            <a:off x="2051" y="4801089"/>
            <a:ext cx="5180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4F69F-479C-C34D-9E69-5507C5BA5FDD}"/>
              </a:ext>
            </a:extLst>
          </p:cNvPr>
          <p:cNvSpPr txBox="1"/>
          <p:nvPr/>
        </p:nvSpPr>
        <p:spPr>
          <a:xfrm>
            <a:off x="349399" y="4687737"/>
            <a:ext cx="5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891606551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F833-1DDA-464F-A6A7-9E98AEE9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Drill: pick a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3FB5-03F5-ED48-9B63-274B85B3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CopyCatch</a:t>
            </a:r>
            <a:r>
              <a:rPr lang="en-US" dirty="0"/>
              <a:t> (!!) [</a:t>
            </a:r>
            <a:r>
              <a:rPr lang="en-US" dirty="0">
                <a:hlinkClick r:id="rId3"/>
              </a:rPr>
              <a:t>Alex Beutel+, WWW13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5B51-9793-9E47-A74B-1639B41F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8F3B-FE32-A44A-9F9E-C4393436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7F11-F19F-D347-959D-7FFA5554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37D1A8C-3EC6-714C-A7E4-2EFE4EDFD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09" y="2281052"/>
            <a:ext cx="1375570" cy="1375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24F1F2-4B06-564C-BC36-237185C06F9E}"/>
              </a:ext>
            </a:extLst>
          </p:cNvPr>
          <p:cNvSpPr txBox="1"/>
          <p:nvPr/>
        </p:nvSpPr>
        <p:spPr>
          <a:xfrm>
            <a:off x="155007" y="1447799"/>
            <a:ext cx="5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C47AA-FBBB-8D4B-8FA6-640FAAD69B3B}"/>
              </a:ext>
            </a:extLst>
          </p:cNvPr>
          <p:cNvSpPr txBox="1"/>
          <p:nvPr/>
        </p:nvSpPr>
        <p:spPr>
          <a:xfrm>
            <a:off x="414053" y="1447800"/>
            <a:ext cx="5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pic>
        <p:nvPicPr>
          <p:cNvPr id="11" name="Graphic 10" descr="Cat with solid fill">
            <a:extLst>
              <a:ext uri="{FF2B5EF4-FFF2-40B4-BE49-F238E27FC236}">
                <a16:creationId xmlns:a16="http://schemas.microsoft.com/office/drawing/2014/main" id="{66AEF9A6-06A8-FAB9-A585-939B76DF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3647" y="24466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5432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F833-1DDA-464F-A6A7-9E98AEE9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Drill: pick a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3FB5-03F5-ED48-9B63-274B85B3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CopyCatch</a:t>
            </a:r>
            <a:r>
              <a:rPr lang="en-US" dirty="0"/>
              <a:t> (!!) [</a:t>
            </a:r>
            <a:r>
              <a:rPr lang="en-US" dirty="0">
                <a:hlinkClick r:id="rId3"/>
              </a:rPr>
              <a:t>Alex Beutel+, WWW13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5B51-9793-9E47-A74B-1639B41F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Lessons Learned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8F3B-FE32-A44A-9F9E-C4393436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 2021-2023 Christos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7F11-F19F-D347-959D-7FFA5554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37D1A8C-3EC6-714C-A7E4-2EFE4EDFD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09" y="2281052"/>
            <a:ext cx="1375570" cy="1375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24F1F2-4B06-564C-BC36-237185C06F9E}"/>
              </a:ext>
            </a:extLst>
          </p:cNvPr>
          <p:cNvSpPr txBox="1"/>
          <p:nvPr/>
        </p:nvSpPr>
        <p:spPr>
          <a:xfrm>
            <a:off x="155007" y="1447799"/>
            <a:ext cx="5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C47AA-FBBB-8D4B-8FA6-640FAAD69B3B}"/>
              </a:ext>
            </a:extLst>
          </p:cNvPr>
          <p:cNvSpPr txBox="1"/>
          <p:nvPr/>
        </p:nvSpPr>
        <p:spPr>
          <a:xfrm>
            <a:off x="414053" y="1447800"/>
            <a:ext cx="5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5C414-9A86-0682-9833-E3F4FF95C415}"/>
              </a:ext>
            </a:extLst>
          </p:cNvPr>
          <p:cNvSpPr txBox="1"/>
          <p:nvPr/>
        </p:nvSpPr>
        <p:spPr>
          <a:xfrm>
            <a:off x="1083749" y="4596482"/>
            <a:ext cx="6421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Lesson learned:</a:t>
            </a:r>
          </a:p>
          <a:p>
            <a:pPr algn="l"/>
            <a:r>
              <a:rPr lang="en-US" sz="3600" dirty="0">
                <a:latin typeface="+mn-lt"/>
              </a:rPr>
              <a:t>team up with a native speaker </a:t>
            </a:r>
            <a:r>
              <a:rPr lang="en-US" sz="3600" dirty="0">
                <a:latin typeface="+mn-lt"/>
                <a:sym typeface="Wingdings" pitchFamily="2" charset="2"/>
              </a:rPr>
              <a:t>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1492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14210</TotalTime>
  <Words>9317</Words>
  <Application>Microsoft Macintosh PowerPoint</Application>
  <PresentationFormat>On-screen Show (4:3)</PresentationFormat>
  <Paragraphs>1753</Paragraphs>
  <Slides>123</Slides>
  <Notes>121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  <vt:variant>
        <vt:lpstr>Custom Shows</vt:lpstr>
      </vt:variant>
      <vt:variant>
        <vt:i4>1</vt:i4>
      </vt:variant>
    </vt:vector>
  </HeadingPairs>
  <TitlesOfParts>
    <vt:vector size="128" baseType="lpstr">
      <vt:lpstr>Andale Mono</vt:lpstr>
      <vt:lpstr>Arial</vt:lpstr>
      <vt:lpstr>Times New Roman</vt:lpstr>
      <vt:lpstr>template</vt:lpstr>
      <vt:lpstr>Lessons from 1K rejected research papers</vt:lpstr>
      <vt:lpstr>Disclaimer – meta-advice</vt:lpstr>
      <vt:lpstr>Self-introduction</vt:lpstr>
      <vt:lpstr>Self-introduction</vt:lpstr>
      <vt:lpstr>On the bright side:</vt:lpstr>
      <vt:lpstr>On the bright side:</vt:lpstr>
      <vt:lpstr>(fool?)</vt:lpstr>
      <vt:lpstr>(ouch!)</vt:lpstr>
      <vt:lpstr>Outline</vt:lpstr>
      <vt:lpstr>Outline</vt:lpstr>
      <vt:lpstr>‘F’ – which one?</vt:lpstr>
      <vt:lpstr>‘F’ – which one?</vt:lpstr>
      <vt:lpstr>‘F’ – which one?</vt:lpstr>
      <vt:lpstr>‘F’ – which one?</vt:lpstr>
      <vt:lpstr>Outline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'F': What makes a good ‘crown jewel’ figure?</vt:lpstr>
      <vt:lpstr>Outline</vt:lpstr>
      <vt:lpstr>'A': Best way to start the abstract?</vt:lpstr>
      <vt:lpstr>'A': Best way to start the abstract?</vt:lpstr>
      <vt:lpstr>'A': Best way to start the abstract?</vt:lpstr>
      <vt:lpstr>'A': Best way to start the abstract?</vt:lpstr>
      <vt:lpstr>'A': Best way to start the abstract?</vt:lpstr>
      <vt:lpstr>Outline</vt:lpstr>
      <vt:lpstr>'A': Best way to start the abstract?</vt:lpstr>
      <vt:lpstr>'A': Best way to start the abstract?</vt:lpstr>
      <vt:lpstr>'A': Best ‘rhetorical question’:</vt:lpstr>
      <vt:lpstr>'A': Best ‘rhetorical question’:</vt:lpstr>
      <vt:lpstr>Outline</vt:lpstr>
      <vt:lpstr>Reminder: our sample problem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'N': Which title is best?</vt:lpstr>
      <vt:lpstr>Outline</vt:lpstr>
      <vt:lpstr>'N': How to pick good names?</vt:lpstr>
      <vt:lpstr>'N': How to pick good names?</vt:lpstr>
      <vt:lpstr>'N': How to pick good names?</vt:lpstr>
      <vt:lpstr>'N': How to pick good names?</vt:lpstr>
      <vt:lpstr>'N': How to pick good names?</vt:lpstr>
      <vt:lpstr>'N': How to pick good names?</vt:lpstr>
      <vt:lpstr>'N': How to pick good names?</vt:lpstr>
      <vt:lpstr>'N': How to pick good names?</vt:lpstr>
      <vt:lpstr>'N': How to pick good names?</vt:lpstr>
      <vt:lpstr>'N': How to pick good names?</vt:lpstr>
      <vt:lpstr>Recipes for ‘good names’ – part1/4</vt:lpstr>
      <vt:lpstr>Recipes for ‘good names’ – part1/4</vt:lpstr>
      <vt:lpstr>Recipes for ‘good names’ – part1/4</vt:lpstr>
      <vt:lpstr>Recipes for ‘good names’ – part2/4</vt:lpstr>
      <vt:lpstr>Let’s take a small break</vt:lpstr>
      <vt:lpstr>Recipes for ‘good names’ – part2/4</vt:lpstr>
      <vt:lpstr>Recipes for ‘good names’ – part2/4</vt:lpstr>
      <vt:lpstr>Recipes for ‘good names’ – part2/4</vt:lpstr>
      <vt:lpstr>Recipes for ‘good names’ – part2/4</vt:lpstr>
      <vt:lpstr>Recipes for ‘good names’ – part2/4</vt:lpstr>
      <vt:lpstr>Recipes for ‘good names’ – part2/4</vt:lpstr>
      <vt:lpstr>Recipes for ‘good names’ – part3/4</vt:lpstr>
      <vt:lpstr>Recipes for ‘good names’ – part3/4</vt:lpstr>
      <vt:lpstr>Recipes for ‘good names’ – part3/4</vt:lpstr>
      <vt:lpstr>Recipes for ‘good names’ – part4/4</vt:lpstr>
      <vt:lpstr>Recipes for ‘good names’ – part4/4</vt:lpstr>
      <vt:lpstr>Recipes for ‘good names’ – part4/4</vt:lpstr>
      <vt:lpstr>Recipes for ‘good names’ – part4/4</vt:lpstr>
      <vt:lpstr>Recipes for ‘good names’</vt:lpstr>
      <vt:lpstr>Recipes for ‘good names’</vt:lpstr>
      <vt:lpstr>Drill: pick a name!</vt:lpstr>
      <vt:lpstr>Drill: pick a name!</vt:lpstr>
      <vt:lpstr>Drill: pick a name!</vt:lpstr>
      <vt:lpstr>Drill: pick a name!</vt:lpstr>
      <vt:lpstr>Summary of summary: F.A.N.</vt:lpstr>
      <vt:lpstr>Outline</vt:lpstr>
      <vt:lpstr>Think like a reviewer</vt:lpstr>
      <vt:lpstr>Think like a reviewer</vt:lpstr>
      <vt:lpstr>Think like a reviewer</vt:lpstr>
      <vt:lpstr>Think like a reviewer</vt:lpstr>
      <vt:lpstr>Think like a reviewer</vt:lpstr>
      <vt:lpstr>Think like a reviewer</vt:lpstr>
      <vt:lpstr>Outline</vt:lpstr>
      <vt:lpstr>More recipes</vt:lpstr>
      <vt:lpstr>More recipes</vt:lpstr>
      <vt:lpstr>More recipes – part 1 of 4</vt:lpstr>
      <vt:lpstr>More recipes - part 2 of 4</vt:lpstr>
      <vt:lpstr>More recipes - part 3 of 4</vt:lpstr>
      <vt:lpstr>More recipes - part 3 of 4</vt:lpstr>
      <vt:lpstr>F.A.Q.</vt:lpstr>
      <vt:lpstr>F.A.Q.</vt:lpstr>
      <vt:lpstr>F.A.Q.</vt:lpstr>
      <vt:lpstr>Resources</vt:lpstr>
      <vt:lpstr>Conclusions – high level</vt:lpstr>
      <vt:lpstr>Conclusions - detailed</vt:lpstr>
      <vt:lpstr>Conclusions - detailed</vt:lpstr>
      <vt:lpstr>Conclusions - detailed</vt:lpstr>
      <vt:lpstr>Conclusions - detailed</vt:lpstr>
      <vt:lpstr>short version</vt:lpstr>
    </vt:vector>
  </TitlesOfParts>
  <Manager/>
  <Company>Carnegie Mellon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subject/>
  <dc:creator>Christos Faloutsos</dc:creator>
  <cp:keywords/>
  <dc:description>1K rejections - lessons learned_x000d_
</dc:description>
  <cp:lastModifiedBy>Christos Nick Faloutsos</cp:lastModifiedBy>
  <cp:revision>2111</cp:revision>
  <cp:lastPrinted>2023-03-09T04:13:29Z</cp:lastPrinted>
  <dcterms:created xsi:type="dcterms:W3CDTF">2016-11-24T15:23:41Z</dcterms:created>
  <dcterms:modified xsi:type="dcterms:W3CDTF">2023-03-09T05:14:25Z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