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11"/>
  </p:notesMasterIdLst>
  <p:handoutMasterIdLst>
    <p:handoutMasterId r:id="rId12"/>
  </p:handout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BF911-5B05-5F47-9D8B-079F10E71BE2}" type="datetimeFigureOut">
              <a:rPr lang="en-US" smtClean="0"/>
              <a:t>3/23/20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CBF90-ACF9-1E44-81EA-1C858B731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9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A8CF6-0A60-7C4C-8174-6ECB4A95050A}" type="datetimeFigureOut">
              <a:rPr lang="en-US" smtClean="0"/>
              <a:t>3/23/20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BCF58-3A37-A749-8DA1-85A61CCED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7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493421-A430-CB45-903A-A5EB566A8C37}" type="slidenum">
              <a:rPr lang="en-US"/>
              <a:pPr/>
              <a:t>1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 To print these slides in </a:t>
            </a:r>
            <a:r>
              <a:rPr lang="en-US" dirty="0" err="1"/>
              <a:t>grayscale</a:t>
            </a:r>
            <a:r>
              <a:rPr lang="en-US" dirty="0"/>
              <a:t> (e.g., on a laser printer), first change the Theme Background to “Style 1” (i.e., dark text on white background), and then tell PowerPoint’s print dialog that the “Output” is “</a:t>
            </a:r>
            <a:r>
              <a:rPr lang="en-US" dirty="0" err="1"/>
              <a:t>Grayscale</a:t>
            </a:r>
            <a:r>
              <a:rPr lang="en-US" dirty="0"/>
              <a:t>.”  Everything should be clearly legible then.  This is how I also generate the .</a:t>
            </a:r>
            <a:r>
              <a:rPr lang="en-US" dirty="0" err="1"/>
              <a:t>pdf</a:t>
            </a:r>
            <a:r>
              <a:rPr lang="en-US"/>
              <a:t> handouts.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04872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754880"/>
            <a:ext cx="7315200" cy="20574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6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7358"/>
            <a:ext cx="7315200" cy="4114800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897880"/>
            <a:ext cx="7315200" cy="364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878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1737360"/>
            <a:ext cx="4038600" cy="45720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740845"/>
            <a:ext cx="2953512" cy="45685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61152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3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1576" y="602179"/>
            <a:ext cx="1492499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7071" y="602179"/>
            <a:ext cx="6392751" cy="5708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072" y="6400800"/>
            <a:ext cx="2133600" cy="365125"/>
          </a:xfrm>
        </p:spPr>
        <p:txBody>
          <a:bodyPr/>
          <a:lstStyle/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38160" y="6400800"/>
            <a:ext cx="914400" cy="365125"/>
          </a:xfrm>
        </p:spPr>
        <p:txBody>
          <a:bodyPr/>
          <a:lstStyle/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47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561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1713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2012-2020  Carnegie Mellon University (CMU), was made possible in part by NIH NLM contract# HHSN276201000580P, and 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39991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8849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2004-2020,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04063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</p:spTree>
    <p:extLst>
      <p:ext uri="{BB962C8B-B14F-4D97-AF65-F5344CB8AC3E}">
        <p14:creationId xmlns:p14="http://schemas.microsoft.com/office/powerpoint/2010/main" val="17985400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2012-2020  Carnegie Mellon University (CMU), was made possible in part by NIH NLM contract# HHSN276201000580P, and 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28327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9234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2004-2020,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04063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</p:spTree>
    <p:extLst>
      <p:ext uri="{BB962C8B-B14F-4D97-AF65-F5344CB8AC3E}">
        <p14:creationId xmlns:p14="http://schemas.microsoft.com/office/powerpoint/2010/main" val="349536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2012-2020  Carnegie Mellon University (CMU), was made possible in part by NIH NLM contract# HHSN276201000580P, and 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16664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637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2004-2020,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16431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</p:spTree>
    <p:extLst>
      <p:ext uri="{BB962C8B-B14F-4D97-AF65-F5344CB8AC3E}">
        <p14:creationId xmlns:p14="http://schemas.microsoft.com/office/powerpoint/2010/main" val="193687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3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5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1737359"/>
            <a:ext cx="35661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1737360"/>
            <a:ext cx="35661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667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173736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173736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2359152"/>
            <a:ext cx="356616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2359152"/>
            <a:ext cx="356616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034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01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0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399" y="265176"/>
            <a:ext cx="7315201" cy="113625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0845"/>
            <a:ext cx="7315200" cy="4568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9144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fld id="{B01D0DB5-9234-C248-9D14-A4E2AEB57347}" type="datetimeFigureOut">
              <a:rPr lang="en-US" smtClean="0"/>
              <a:t>3/23/20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138160" y="6400800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fld id="{16329771-65C2-7B4C-96F1-E5DBFC750ED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576072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30936" y="576072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963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  <p:sldLayoutId id="2147483744" r:id="rId18"/>
    <p:sldLayoutId id="2147483745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i="0" kern="1200" spc="50">
          <a:solidFill>
            <a:schemeClr val="tx2"/>
          </a:solidFill>
          <a:latin typeface="Calibri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800" kern="1200">
          <a:solidFill>
            <a:schemeClr val="tx1"/>
          </a:solidFill>
          <a:latin typeface="Calibri"/>
          <a:ea typeface="+mn-ea"/>
          <a:cs typeface="Calibri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4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Calibri"/>
          <a:ea typeface="+mn-ea"/>
          <a:cs typeface="Calibri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Calibri"/>
          <a:ea typeface="+mn-ea"/>
          <a:cs typeface="Calibri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0" lang="en-US" sz="4000" i="1" dirty="0"/>
              <a:t>Lecture 15</a:t>
            </a:r>
            <a:br>
              <a:rPr kumimoji="0" lang="en-US" sz="4000" i="1" dirty="0"/>
            </a:br>
            <a:r>
              <a:rPr kumimoji="0" lang="en-US" sz="4000" i="1" dirty="0"/>
              <a:t>Active Shape Models</a:t>
            </a:r>
            <a:endParaRPr kumimoji="0" lang="en-US" sz="3200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</p:spPr>
        <p:txBody>
          <a:bodyPr/>
          <a:lstStyle/>
          <a:p>
            <a:fld id="{60EFA60D-F3D3-3B42-956A-A69DB56E104D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7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Active </a:t>
            </a:r>
            <a:r>
              <a:rPr lang="en-US" dirty="0"/>
              <a:t>Shape Models (ASM</a:t>
            </a:r>
            <a:r>
              <a:rPr lang="en-US"/>
              <a:t>) &amp;</a:t>
            </a:r>
            <a:br>
              <a:rPr lang="en-US"/>
            </a:br>
            <a:r>
              <a:rPr lang="en-US"/>
              <a:t>Active </a:t>
            </a:r>
            <a:r>
              <a:rPr lang="en-US" dirty="0"/>
              <a:t>Appearance Models (AAM)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We’ll cover mostly the original active shape models.</a:t>
            </a:r>
          </a:p>
          <a:p>
            <a:endParaRPr lang="en-US" dirty="0"/>
          </a:p>
          <a:p>
            <a:r>
              <a:rPr lang="en-US" dirty="0"/>
              <a:t>TF </a:t>
            </a:r>
            <a:r>
              <a:rPr lang="en-US" dirty="0" err="1"/>
              <a:t>Cootes</a:t>
            </a:r>
            <a:r>
              <a:rPr lang="en-US" dirty="0"/>
              <a:t>, CJ Taylor, DH Cooper, J Graham, </a:t>
            </a:r>
            <a:r>
              <a:rPr lang="en-US" i="1" dirty="0"/>
              <a:t>Computer Vision and Image Understanding</a:t>
            </a:r>
            <a:r>
              <a:rPr lang="en-US" dirty="0"/>
              <a:t>, </a:t>
            </a:r>
            <a:r>
              <a:rPr lang="en-US" dirty="0" err="1"/>
              <a:t>Vol</a:t>
            </a:r>
            <a:r>
              <a:rPr lang="en-US" dirty="0"/>
              <a:t> 61, No 1, January, pp. 38-59, 1995</a:t>
            </a:r>
          </a:p>
          <a:p>
            <a:endParaRPr lang="en-US" dirty="0"/>
          </a:p>
          <a:p>
            <a:r>
              <a:rPr lang="en-US" dirty="0"/>
              <a:t>Conceptually an extension of </a:t>
            </a:r>
            <a:r>
              <a:rPr lang="en-US" dirty="0" err="1"/>
              <a:t>Eigenfaces</a:t>
            </a:r>
            <a:endParaRPr lang="en-US" dirty="0"/>
          </a:p>
          <a:p>
            <a:endParaRPr lang="en-US" dirty="0"/>
          </a:p>
          <a:p>
            <a:r>
              <a:rPr lang="en-US" dirty="0"/>
              <a:t>ITK Software Guide book 2, section 4.3.7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8FBA-2A26-BD4A-A905-EE1CEF75DB0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4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ASM &amp; AAM Patent Warning!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Active shape models and active appearance models are not completely free of patents!</a:t>
            </a:r>
          </a:p>
          <a:p>
            <a:r>
              <a:rPr lang="en-US" dirty="0"/>
              <a:t>I am not a lawyer.  You alone are responsible for checking and verifying that you comply with patent law.</a:t>
            </a:r>
          </a:p>
          <a:p>
            <a:r>
              <a:rPr lang="en-US" dirty="0"/>
              <a:t>It has been claimed that “there is no patent on the core AAM algorithms” (and so I presume not on the core ASM algorithms either), but that there are “patents concerning related work on separating different types of variation  (</a:t>
            </a:r>
            <a:r>
              <a:rPr lang="en-US" dirty="0" err="1"/>
              <a:t>e.g</a:t>
            </a:r>
            <a:r>
              <a:rPr lang="en-US" dirty="0"/>
              <a:t>; expression </a:t>
            </a:r>
            <a:r>
              <a:rPr lang="en-US" dirty="0" err="1"/>
              <a:t>vs</a:t>
            </a:r>
            <a:r>
              <a:rPr lang="en-US" dirty="0"/>
              <a:t> identity for faces) and on the use of the AAM with certain non-linear features rather than the raw intensity models” </a:t>
            </a:r>
            <a:r>
              <a:rPr lang="en-US" sz="2100" dirty="0"/>
              <a:t>http://</a:t>
            </a:r>
            <a:r>
              <a:rPr lang="en-US" sz="2100" dirty="0" err="1"/>
              <a:t>www.itk.org</a:t>
            </a:r>
            <a:r>
              <a:rPr lang="en-US" sz="2100" dirty="0"/>
              <a:t>/</a:t>
            </a:r>
            <a:r>
              <a:rPr lang="en-US" sz="2100" dirty="0" err="1"/>
              <a:t>pipermail</a:t>
            </a:r>
            <a:r>
              <a:rPr lang="en-US" sz="2100" dirty="0"/>
              <a:t>/insight-developers/2004-September/005902.html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8FBA-2A26-BD4A-A905-EE1CEF75DB0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3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40845"/>
            <a:ext cx="7315200" cy="3516955"/>
          </a:xfrm>
        </p:spPr>
        <p:txBody>
          <a:bodyPr/>
          <a:lstStyle/>
          <a:p>
            <a:r>
              <a:rPr lang="en-US" dirty="0"/>
              <a:t>Back in 1995, active contour algorithms had relatively poor shape constraints</a:t>
            </a:r>
          </a:p>
          <a:p>
            <a:pPr lvl="1"/>
            <a:r>
              <a:rPr lang="en-US" dirty="0"/>
              <a:t>You could limit overall curvature, but…</a:t>
            </a:r>
          </a:p>
          <a:p>
            <a:pPr lvl="1"/>
            <a:r>
              <a:rPr lang="en-US" dirty="0"/>
              <a:t>There was no easy way to specify that one part of a shape should look much different than another part of the same object</a:t>
            </a:r>
          </a:p>
          <a:p>
            <a:pPr lvl="1"/>
            <a:r>
              <a:rPr lang="en-US" dirty="0"/>
              <a:t>Example:  No easy way to specify a shape should like this: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8FBA-2A26-BD4A-A905-EE1CEF75DB0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ardrop 4"/>
          <p:cNvSpPr/>
          <p:nvPr/>
        </p:nvSpPr>
        <p:spPr>
          <a:xfrm>
            <a:off x="2362200" y="5410200"/>
            <a:ext cx="914400" cy="914400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5224407"/>
            <a:ext cx="343814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+mn-lt"/>
              </a:rPr>
              <a:t>Sharp curvature here, but…</a:t>
            </a:r>
          </a:p>
        </p:txBody>
      </p:sp>
      <p:cxnSp>
        <p:nvCxnSpPr>
          <p:cNvPr id="7" name="Straight Arrow Connector 6"/>
          <p:cNvCxnSpPr>
            <a:stCxn id="6" idx="1"/>
            <a:endCxn id="5" idx="7"/>
          </p:cNvCxnSpPr>
          <p:nvPr/>
        </p:nvCxnSpPr>
        <p:spPr>
          <a:xfrm flipH="1">
            <a:off x="3276600" y="5409073"/>
            <a:ext cx="533400" cy="11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0" y="5638800"/>
            <a:ext cx="443210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+mn-lt"/>
              </a:rPr>
              <a:t>Shallow curvature  everywhere else</a:t>
            </a:r>
          </a:p>
        </p:txBody>
      </p:sp>
    </p:spTree>
    <p:extLst>
      <p:ext uri="{BB962C8B-B14F-4D97-AF65-F5344CB8AC3E}">
        <p14:creationId xmlns:p14="http://schemas.microsoft.com/office/powerpoint/2010/main" val="2193933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ASM’s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Represent shapes as a sequence of connected landmarks</a:t>
            </a:r>
          </a:p>
          <a:p>
            <a:pPr lvl="1"/>
            <a:r>
              <a:rPr lang="en-US" dirty="0"/>
              <a:t>Place landmarks at unique boundary locations</a:t>
            </a:r>
          </a:p>
          <a:p>
            <a:pPr lvl="1"/>
            <a:r>
              <a:rPr lang="en-US" dirty="0"/>
              <a:t>E.g., salient points on the boundary curves</a:t>
            </a:r>
          </a:p>
          <a:p>
            <a:pPr lvl="1"/>
            <a:r>
              <a:rPr lang="en-US" dirty="0"/>
              <a:t>Easier to handle than the an entire border, and more descriptive</a:t>
            </a:r>
          </a:p>
          <a:p>
            <a:pPr lvl="1"/>
            <a:endParaRPr lang="en-US" dirty="0"/>
          </a:p>
          <a:p>
            <a:r>
              <a:rPr lang="en-US" dirty="0"/>
              <a:t>Build a statistical shape model:  where do/should the landmarks appear for a given object?</a:t>
            </a:r>
          </a:p>
          <a:p>
            <a:pPr lvl="1"/>
            <a:r>
              <a:rPr lang="en-US" dirty="0"/>
              <a:t>What does the “average” shape look like?</a:t>
            </a:r>
          </a:p>
          <a:p>
            <a:pPr lvl="1"/>
            <a:r>
              <a:rPr lang="en-US" dirty="0"/>
              <a:t>What kinds of variation are normal?  (Uses PCA)</a:t>
            </a:r>
          </a:p>
          <a:p>
            <a:pPr lvl="1"/>
            <a:r>
              <a:rPr lang="en-US" dirty="0"/>
              <a:t>Does a new shape look reasonably similar to our training data?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8FBA-2A26-BD4A-A905-EE1CEF75DB0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32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ASM Approach (</a:t>
            </a:r>
            <a:r>
              <a:rPr lang="en-US" dirty="0" err="1"/>
              <a:t>Sumarized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Align all shapes (shift their landmarks) with the average (mean) shape</a:t>
            </a:r>
          </a:p>
          <a:p>
            <a:pPr lvl="1"/>
            <a:r>
              <a:rPr lang="en-US" dirty="0"/>
              <a:t>Typically pose &amp; scale registration</a:t>
            </a:r>
          </a:p>
          <a:p>
            <a:r>
              <a:rPr lang="en-US" dirty="0"/>
              <a:t>Do PCA on the distribution of landmark locations</a:t>
            </a:r>
          </a:p>
          <a:p>
            <a:pPr lvl="1"/>
            <a:r>
              <a:rPr lang="en-US" dirty="0"/>
              <a:t>Each shape is a set of landmarks</a:t>
            </a:r>
          </a:p>
          <a:p>
            <a:pPr lvl="1"/>
            <a:r>
              <a:rPr lang="en-US" dirty="0"/>
              <a:t>Dimensionality = #Landmarks * #</a:t>
            </a:r>
            <a:r>
              <a:rPr lang="en-US" dirty="0" err="1"/>
              <a:t>SpatialDimensions</a:t>
            </a:r>
            <a:r>
              <a:rPr lang="en-US" dirty="0"/>
              <a:t> = big!</a:t>
            </a:r>
          </a:p>
          <a:p>
            <a:pPr lvl="1"/>
            <a:r>
              <a:rPr lang="en-US" dirty="0"/>
              <a:t>Each eigenvector is itself a shape</a:t>
            </a:r>
          </a:p>
          <a:p>
            <a:pPr lvl="1"/>
            <a:r>
              <a:rPr lang="en-US" dirty="0"/>
              <a:t>Rescaling primary eigenvectors describes almost all expected shape variations</a:t>
            </a:r>
          </a:p>
          <a:p>
            <a:pPr lvl="1"/>
            <a:r>
              <a:rPr lang="en-US" dirty="0"/>
              <a:t>Eigenvalues are the variance explained by each eigenvector (assuming a Gaussian distribution)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8FBA-2A26-BD4A-A905-EE1CEF75DB0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6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&amp; More Recent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ASMs were a major leap forward!</a:t>
            </a:r>
          </a:p>
          <a:p>
            <a:pPr lvl="1"/>
            <a:r>
              <a:rPr lang="en-US" dirty="0"/>
              <a:t>Gracefully segment with noise, occlusion, missing boundaries, etc.</a:t>
            </a:r>
          </a:p>
          <a:p>
            <a:r>
              <a:rPr lang="en-US" dirty="0"/>
              <a:t>ASM difficulties:</a:t>
            </a:r>
          </a:p>
          <a:p>
            <a:pPr lvl="1"/>
            <a:r>
              <a:rPr lang="en-US" dirty="0"/>
              <a:t>Assumes independence between landmark locations</a:t>
            </a:r>
          </a:p>
          <a:p>
            <a:pPr lvl="1"/>
            <a:r>
              <a:rPr lang="en-US" dirty="0" err="1"/>
              <a:t>Amorphic</a:t>
            </a:r>
            <a:r>
              <a:rPr lang="en-US" dirty="0"/>
              <a:t> shapes (e.g., amoeba)</a:t>
            </a:r>
          </a:p>
          <a:p>
            <a:pPr lvl="1"/>
            <a:r>
              <a:rPr lang="en-US" dirty="0"/>
              <a:t>Initialization still matters</a:t>
            </a:r>
          </a:p>
          <a:p>
            <a:pPr lvl="1"/>
            <a:r>
              <a:rPr lang="en-US" dirty="0" err="1"/>
              <a:t>Pathology</a:t>
            </a:r>
            <a:r>
              <a:rPr lang="en-US" dirty="0" err="1">
                <a:sym typeface="Wingdings"/>
              </a:rPr>
              <a:t>giant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outliershape</a:t>
            </a:r>
            <a:r>
              <a:rPr lang="en-US" dirty="0">
                <a:sym typeface="Wingdings"/>
              </a:rPr>
              <a:t> won’t fit</a:t>
            </a:r>
          </a:p>
          <a:p>
            <a:r>
              <a:rPr lang="en-US" dirty="0"/>
              <a:t>After 1995:</a:t>
            </a:r>
          </a:p>
          <a:p>
            <a:pPr lvl="1"/>
            <a:r>
              <a:rPr lang="en-US" dirty="0"/>
              <a:t>AAM:  Model shape + pixel values</a:t>
            </a:r>
          </a:p>
          <a:p>
            <a:pPr lvl="1"/>
            <a:r>
              <a:rPr lang="en-US" dirty="0"/>
              <a:t>Automated training methods</a:t>
            </a:r>
          </a:p>
          <a:p>
            <a:pPr lvl="1"/>
            <a:r>
              <a:rPr lang="en-US" i="1" dirty="0"/>
              <a:t>Incorporated into level set framework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8FBA-2A26-BD4A-A905-EE1CEF75DB0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80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ITK ASM </a:t>
            </a:r>
            <a:r>
              <a:rPr lang="en-US" dirty="0" err="1"/>
              <a:t>Levelsets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8138160" cy="4619946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Build training data:</a:t>
            </a:r>
          </a:p>
          <a:p>
            <a:pPr lvl="1"/>
            <a:r>
              <a:rPr lang="en-US" sz="1800" i="1" dirty="0"/>
              <a:t>Accurately</a:t>
            </a:r>
            <a:r>
              <a:rPr lang="en-US" sz="1800" dirty="0"/>
              <a:t> segment your training images</a:t>
            </a:r>
          </a:p>
          <a:p>
            <a:pPr lvl="1"/>
            <a:r>
              <a:rPr lang="en-US" sz="1800" dirty="0"/>
              <a:t>Apply </a:t>
            </a:r>
            <a:r>
              <a:rPr lang="en-US" sz="1800" dirty="0" err="1"/>
              <a:t>itk</a:t>
            </a:r>
            <a:r>
              <a:rPr lang="en-US" sz="1800" dirty="0"/>
              <a:t>::</a:t>
            </a:r>
            <a:r>
              <a:rPr lang="en-US" sz="1800" dirty="0" err="1"/>
              <a:t>SignedDanielssonDistanceMapImageFilter</a:t>
            </a:r>
            <a:r>
              <a:rPr lang="en-US" sz="1800" dirty="0"/>
              <a:t> to each</a:t>
            </a:r>
          </a:p>
          <a:p>
            <a:pPr lvl="1"/>
            <a:r>
              <a:rPr lang="en-US" sz="1800" dirty="0"/>
              <a:t>Write each processed segmentation to a separate file on disk</a:t>
            </a:r>
          </a:p>
          <a:p>
            <a:r>
              <a:rPr lang="en-US" sz="2400" dirty="0"/>
              <a:t>Train your model:</a:t>
            </a:r>
          </a:p>
          <a:p>
            <a:pPr lvl="1"/>
            <a:r>
              <a:rPr lang="en-US" sz="1800" dirty="0" err="1"/>
              <a:t>itkImagePCAShapeModelEstimator</a:t>
            </a:r>
            <a:endParaRPr lang="en-US" sz="1800" dirty="0"/>
          </a:p>
          <a:p>
            <a:pPr lvl="1"/>
            <a:r>
              <a:rPr lang="en-US" sz="1800" dirty="0"/>
              <a:t>http://</a:t>
            </a:r>
            <a:r>
              <a:rPr lang="en-US" sz="1800" dirty="0" err="1"/>
              <a:t>www.itk.org</a:t>
            </a:r>
            <a:r>
              <a:rPr lang="en-US" sz="1800" dirty="0"/>
              <a:t>/</a:t>
            </a:r>
            <a:r>
              <a:rPr lang="en-US" sz="1800" dirty="0" err="1"/>
              <a:t>Doxygen</a:t>
            </a:r>
            <a:r>
              <a:rPr lang="en-US" sz="1800" dirty="0"/>
              <a:t>/html/classitk_1_1ImagePCAShapeModelEstimator.html</a:t>
            </a:r>
          </a:p>
          <a:p>
            <a:pPr lvl="1"/>
            <a:r>
              <a:rPr lang="en-US" sz="1800" dirty="0"/>
              <a:t>http://</a:t>
            </a:r>
            <a:r>
              <a:rPr lang="en-US" sz="1800" dirty="0" err="1"/>
              <a:t>www.itk.org</a:t>
            </a:r>
            <a:r>
              <a:rPr lang="en-US" sz="1800" dirty="0"/>
              <a:t>/Wiki/ITK/Examples/Segmentation/</a:t>
            </a:r>
            <a:r>
              <a:rPr lang="en-US" sz="1800" dirty="0" err="1"/>
              <a:t>EstimatePCAModel</a:t>
            </a:r>
            <a:endParaRPr lang="en-US" sz="1800" dirty="0"/>
          </a:p>
          <a:p>
            <a:r>
              <a:rPr lang="en-US" sz="2400" dirty="0"/>
              <a:t>Segment your images:</a:t>
            </a:r>
          </a:p>
          <a:p>
            <a:pPr lvl="1"/>
            <a:r>
              <a:rPr lang="en-US" sz="1800" dirty="0" err="1"/>
              <a:t>itkGeodesicActiveContourShapePriorLevelSetImageFilter</a:t>
            </a:r>
            <a:endParaRPr lang="en-US" sz="1800" dirty="0"/>
          </a:p>
          <a:p>
            <a:pPr lvl="1"/>
            <a:r>
              <a:rPr lang="en-US" sz="1800" dirty="0"/>
              <a:t>http://</a:t>
            </a:r>
            <a:r>
              <a:rPr lang="en-US" sz="1800" dirty="0" err="1"/>
              <a:t>www.itk.org</a:t>
            </a:r>
            <a:r>
              <a:rPr lang="en-US" sz="1800" dirty="0"/>
              <a:t>/</a:t>
            </a:r>
            <a:r>
              <a:rPr lang="en-US" sz="1800" dirty="0" err="1"/>
              <a:t>Doxygen</a:t>
            </a:r>
            <a:r>
              <a:rPr lang="en-US" sz="1800" dirty="0"/>
              <a:t>/html/classitk_1_1GeodesicActiveContourShapePriorLevelSetImageFilter.html</a:t>
            </a:r>
          </a:p>
          <a:p>
            <a:pPr lvl="1"/>
            <a:r>
              <a:rPr lang="en-US" sz="1800" dirty="0"/>
              <a:t>ITK Software Guide section 9.3.7 &amp; associated example code</a:t>
            </a:r>
          </a:p>
          <a:p>
            <a:pPr lvl="1"/>
            <a:r>
              <a:rPr lang="en-US" sz="1800" dirty="0"/>
              <a:t>Has standard geodesic parameters plus a new one:  </a:t>
            </a:r>
            <a:r>
              <a:rPr lang="en-US" sz="1800" dirty="0" err="1"/>
              <a:t>SetShapePriorScaling</a:t>
            </a:r>
            <a:r>
              <a:rPr lang="en-US" sz="1800" dirty="0"/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8FBA-2A26-BD4A-A905-EE1CEF75DB0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16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8FBA-2A26-BD4A-A905-EE1CEF75DB0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Content Placeholder 8" descr="ASMLevelSetDiagram.pdf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9" r="-379"/>
          <a:stretch>
            <a:fillRect/>
          </a:stretch>
        </p:blipFill>
        <p:spPr>
          <a:xfrm>
            <a:off x="3117850" y="76200"/>
            <a:ext cx="6026150" cy="6629400"/>
          </a:xfr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533400" y="1636776"/>
            <a:ext cx="2667000" cy="14112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i="0" kern="1200" spc="50">
                <a:solidFill>
                  <a:schemeClr val="tx2"/>
                </a:solidFill>
                <a:latin typeface="Calibri"/>
                <a:ea typeface="+mj-ea"/>
                <a:cs typeface="Calibri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ITK ASM </a:t>
            </a:r>
            <a:r>
              <a:rPr lang="en-US" dirty="0" err="1"/>
              <a:t>Levelsets</a:t>
            </a:r>
            <a:endParaRPr lang="en-US" dirty="0"/>
          </a:p>
        </p:txBody>
      </p:sp>
      <p:sp>
        <p:nvSpPr>
          <p:cNvPr id="14" name="Text Placeholder 3"/>
          <p:cNvSpPr txBox="1">
            <a:spLocks/>
          </p:cNvSpPr>
          <p:nvPr/>
        </p:nvSpPr>
        <p:spPr>
          <a:xfrm>
            <a:off x="533400" y="3124200"/>
            <a:ext cx="2667000" cy="57912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sz="1400" dirty="0"/>
              <a:t>Figure 9.31 from the ITK Software Guide v 2.4, by Luis Ibáñez, et al.</a:t>
            </a:r>
          </a:p>
        </p:txBody>
      </p:sp>
    </p:spTree>
    <p:extLst>
      <p:ext uri="{BB962C8B-B14F-4D97-AF65-F5344CB8AC3E}">
        <p14:creationId xmlns:p14="http://schemas.microsoft.com/office/powerpoint/2010/main" val="1928869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G 20 Blue Perspective">
  <a:themeElements>
    <a:clrScheme name="Galeotti - Blue Perspective">
      <a:dk1>
        <a:sysClr val="windowText" lastClr="000000"/>
      </a:dk1>
      <a:lt1>
        <a:sysClr val="window" lastClr="FFFFFF"/>
      </a:lt1>
      <a:dk2>
        <a:srgbClr val="3E3D2D"/>
      </a:dk2>
      <a:lt2>
        <a:srgbClr val="FFFF66"/>
      </a:lt2>
      <a:accent1>
        <a:srgbClr val="FF8000"/>
      </a:accent1>
      <a:accent2>
        <a:srgbClr val="71685A"/>
      </a:accent2>
      <a:accent3>
        <a:srgbClr val="FF0000"/>
      </a:accent3>
      <a:accent4>
        <a:srgbClr val="909465"/>
      </a:accent4>
      <a:accent5>
        <a:srgbClr val="956B43"/>
      </a:accent5>
      <a:accent6>
        <a:srgbClr val="FEA022"/>
      </a:accent6>
      <a:hlink>
        <a:srgbClr val="7F7F7F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G 20 Blue Perspective" id="{D68C529C-772E-D744-9B04-E3ED92002A6E}" vid="{98A8AF91-BDFD-F74E-909E-84F3645662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JG 20 Blue Perspective</Template>
  <TotalTime>18</TotalTime>
  <Words>723</Words>
  <Application>Microsoft Macintosh PowerPoint</Application>
  <PresentationFormat>On-screen Show (4:3)</PresentationFormat>
  <Paragraphs>78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Wingdings</vt:lpstr>
      <vt:lpstr>JG 20 Blue Perspective</vt:lpstr>
      <vt:lpstr>Lecture 15 Active Shape Models</vt:lpstr>
      <vt:lpstr>Active Shape Models (ASM) &amp; Active Appearance Models (AAM)</vt:lpstr>
      <vt:lpstr>ASM &amp; AAM Patent Warning!</vt:lpstr>
      <vt:lpstr>Why ASM?</vt:lpstr>
      <vt:lpstr>ASM’s Solution</vt:lpstr>
      <vt:lpstr>ASM Approach (Sumarized)</vt:lpstr>
      <vt:lpstr>Results &amp; More Recent work</vt:lpstr>
      <vt:lpstr>ITK ASM Levelsets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23 Active Shape Models</dc:title>
  <dc:creator>John Galeotti</dc:creator>
  <cp:lastModifiedBy>John Michael Galeotti</cp:lastModifiedBy>
  <cp:revision>6</cp:revision>
  <cp:lastPrinted>2018-03-26T20:09:20Z</cp:lastPrinted>
  <dcterms:created xsi:type="dcterms:W3CDTF">2013-04-11T04:11:52Z</dcterms:created>
  <dcterms:modified xsi:type="dcterms:W3CDTF">2020-03-23T19:00:35Z</dcterms:modified>
</cp:coreProperties>
</file>