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2" r:id="rId1"/>
  </p:sldMasterIdLst>
  <p:notesMasterIdLst>
    <p:notesMasterId r:id="rId10"/>
  </p:notesMasterIdLst>
  <p:handoutMasterIdLst>
    <p:handoutMasterId r:id="rId11"/>
  </p:handoutMasterIdLst>
  <p:sldIdLst>
    <p:sldId id="259" r:id="rId2"/>
    <p:sldId id="257" r:id="rId3"/>
    <p:sldId id="258" r:id="rId4"/>
    <p:sldId id="260" r:id="rId5"/>
    <p:sldId id="261" r:id="rId6"/>
    <p:sldId id="262"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0680"/>
  </p:normalViewPr>
  <p:slideViewPr>
    <p:cSldViewPr snapToGrid="0" snapToObjects="1">
      <p:cViewPr varScale="1">
        <p:scale>
          <a:sx n="115" d="100"/>
          <a:sy n="115" d="100"/>
        </p:scale>
        <p:origin x="2104"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955CF-FC74-EA43-ABBD-9362FDB004AD}" type="datetimeFigureOut">
              <a:rPr lang="en-US" smtClean="0"/>
              <a:t>3/1/20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E4065A-93E3-B949-A66C-944DB65EF6FC}" type="slidenum">
              <a:rPr lang="en-US" smtClean="0"/>
              <a:t>‹#›</a:t>
            </a:fld>
            <a:endParaRPr lang="en-US"/>
          </a:p>
        </p:txBody>
      </p:sp>
    </p:spTree>
    <p:extLst>
      <p:ext uri="{BB962C8B-B14F-4D97-AF65-F5344CB8AC3E}">
        <p14:creationId xmlns:p14="http://schemas.microsoft.com/office/powerpoint/2010/main" val="724135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B96ABD-4937-104A-A4C4-161C5316EC12}" type="datetimeFigureOut">
              <a:rPr lang="en-US" smtClean="0"/>
              <a:t>3/1/20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439116-1CB2-254A-98BB-6325D863855A}" type="slidenum">
              <a:rPr lang="en-US" smtClean="0"/>
              <a:t>‹#›</a:t>
            </a:fld>
            <a:endParaRPr lang="en-US"/>
          </a:p>
        </p:txBody>
      </p:sp>
    </p:spTree>
    <p:extLst>
      <p:ext uri="{BB962C8B-B14F-4D97-AF65-F5344CB8AC3E}">
        <p14:creationId xmlns:p14="http://schemas.microsoft.com/office/powerpoint/2010/main" val="32340147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Note:  To print these slides in </a:t>
            </a:r>
            <a:r>
              <a:rPr lang="en-US" dirty="0" err="1"/>
              <a:t>grayscale</a:t>
            </a:r>
            <a:r>
              <a:rPr lang="en-US" dirty="0"/>
              <a:t> (e.g., on a laser printer), first change the Theme Background to “Style 1” (i.e., dark text on white background), and then tell PowerPoint’s print dialog that the “Output” is “</a:t>
            </a:r>
            <a:r>
              <a:rPr lang="en-US" dirty="0" err="1"/>
              <a:t>Grayscale</a:t>
            </a:r>
            <a:r>
              <a:rPr lang="en-US" dirty="0"/>
              <a:t>.”  Everything should be clearly legible then.  This is how I also generate the .</a:t>
            </a:r>
            <a:r>
              <a:rPr lang="en-US" dirty="0" err="1"/>
              <a:t>pdf</a:t>
            </a:r>
            <a:r>
              <a:rPr lang="en-US"/>
              <a:t> handouts.</a:t>
            </a:r>
          </a:p>
        </p:txBody>
      </p:sp>
      <p:sp>
        <p:nvSpPr>
          <p:cNvPr id="4" name="Slide Number Placeholder 3"/>
          <p:cNvSpPr>
            <a:spLocks noGrp="1"/>
          </p:cNvSpPr>
          <p:nvPr>
            <p:ph type="sldNum" sz="quarter" idx="10"/>
          </p:nvPr>
        </p:nvSpPr>
        <p:spPr/>
        <p:txBody>
          <a:bodyPr/>
          <a:lstStyle/>
          <a:p>
            <a:fld id="{13439116-1CB2-254A-98BB-6325D863855A}" type="slidenum">
              <a:rPr lang="en-US" smtClean="0"/>
              <a:t>1</a:t>
            </a:fld>
            <a:endParaRPr lang="en-US"/>
          </a:p>
        </p:txBody>
      </p:sp>
    </p:spTree>
    <p:extLst>
      <p:ext uri="{BB962C8B-B14F-4D97-AF65-F5344CB8AC3E}">
        <p14:creationId xmlns:p14="http://schemas.microsoft.com/office/powerpoint/2010/main" val="1584283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439116-1CB2-254A-98BB-6325D863855A}" type="slidenum">
              <a:rPr lang="en-US" smtClean="0"/>
              <a:t>2</a:t>
            </a:fld>
            <a:endParaRPr lang="en-US"/>
          </a:p>
        </p:txBody>
      </p:sp>
    </p:spTree>
    <p:extLst>
      <p:ext uri="{BB962C8B-B14F-4D97-AF65-F5344CB8AC3E}">
        <p14:creationId xmlns:p14="http://schemas.microsoft.com/office/powerpoint/2010/main" val="4123640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24 students / 3 days = 8 presentations per class</a:t>
            </a:r>
          </a:p>
          <a:p>
            <a:pPr lvl="1"/>
            <a:r>
              <a:rPr lang="en-US" dirty="0"/>
              <a:t>7 minutes per presentation</a:t>
            </a:r>
          </a:p>
          <a:p>
            <a:pPr lvl="1"/>
            <a:r>
              <a:rPr lang="en-US" dirty="0"/>
              <a:t>~ 2¼ minutes for questions and changing speakers</a:t>
            </a:r>
          </a:p>
        </p:txBody>
      </p:sp>
      <p:sp>
        <p:nvSpPr>
          <p:cNvPr id="4" name="Slide Number Placeholder 3"/>
          <p:cNvSpPr>
            <a:spLocks noGrp="1"/>
          </p:cNvSpPr>
          <p:nvPr>
            <p:ph type="sldNum" sz="quarter" idx="10"/>
          </p:nvPr>
        </p:nvSpPr>
        <p:spPr/>
        <p:txBody>
          <a:bodyPr/>
          <a:lstStyle/>
          <a:p>
            <a:fld id="{13439116-1CB2-254A-98BB-6325D863855A}" type="slidenum">
              <a:rPr lang="en-US" smtClean="0"/>
              <a:t>7</a:t>
            </a:fld>
            <a:endParaRPr lang="en-US"/>
          </a:p>
        </p:txBody>
      </p:sp>
    </p:spTree>
    <p:extLst>
      <p:ext uri="{BB962C8B-B14F-4D97-AF65-F5344CB8AC3E}">
        <p14:creationId xmlns:p14="http://schemas.microsoft.com/office/powerpoint/2010/main" val="170949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3.0/"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3.0/" TargetMode="Externa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3.0/" TargetMode="Externa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3.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3.0/"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3.0/"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404872"/>
            <a:ext cx="7315200" cy="1822226"/>
          </a:xfrm>
        </p:spPr>
        <p:txBody>
          <a:bodyPr>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0" y="4754880"/>
            <a:ext cx="7315200" cy="2057400"/>
          </a:xfrm>
        </p:spPr>
        <p:txBody>
          <a:bodyPr>
            <a:normAutofit/>
          </a:bodyPr>
          <a:lstStyle>
            <a:lvl1pPr marL="0" indent="0" algn="ctr">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6517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37358"/>
            <a:ext cx="7315200" cy="4114800"/>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5897880"/>
            <a:ext cx="7315200" cy="36420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4365747-EA24-E14D-938C-6F61D938D832}" type="datetimeFigureOut">
              <a:rPr lang="en-US" smtClean="0"/>
              <a:t>3/1/20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C6A22F7-C580-BA45-9E09-970BDF4F5422}"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869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91000" y="1737360"/>
            <a:ext cx="4038600" cy="45720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1740845"/>
            <a:ext cx="2953512" cy="45685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4365747-EA24-E14D-938C-6F61D938D832}" type="datetimeFigureOut">
              <a:rPr lang="en-US" smtClean="0"/>
              <a:t>3/1/20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C6A22F7-C580-BA45-9E09-970BDF4F5422}"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95739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365747-EA24-E14D-938C-6F61D938D832}" type="datetimeFigureOut">
              <a:rPr lang="en-US" smtClean="0"/>
              <a:t>3/1/20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A22F7-C580-BA45-9E09-970BDF4F5422}" type="slidenum">
              <a:rPr lang="en-US" smtClean="0"/>
              <a:t>‹#›</a:t>
            </a:fld>
            <a:endParaRPr lang="en-US"/>
          </a:p>
        </p:txBody>
      </p:sp>
    </p:spTree>
    <p:extLst>
      <p:ext uri="{BB962C8B-B14F-4D97-AF65-F5344CB8AC3E}">
        <p14:creationId xmlns:p14="http://schemas.microsoft.com/office/powerpoint/2010/main" val="2841851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61576" y="602179"/>
            <a:ext cx="1492499"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7071" y="602179"/>
            <a:ext cx="6392751" cy="57089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7072" y="6400800"/>
            <a:ext cx="2133600" cy="365125"/>
          </a:xfrm>
        </p:spPr>
        <p:txBody>
          <a:bodyPr/>
          <a:lstStyle/>
          <a:p>
            <a:fld id="{84365747-EA24-E14D-938C-6F61D938D832}" type="datetimeFigureOut">
              <a:rPr lang="en-US" smtClean="0"/>
              <a:t>3/1/20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138160" y="6400800"/>
            <a:ext cx="914400" cy="365125"/>
          </a:xfrm>
        </p:spPr>
        <p:txBody>
          <a:bodyPr/>
          <a:lstStyle/>
          <a:p>
            <a:fld id="{6C6A22F7-C580-BA45-9E09-970BDF4F5422}" type="slidenum">
              <a:rPr lang="en-US" smtClean="0"/>
              <a:t>‹#›</a:t>
            </a:fld>
            <a:endParaRPr lang="en-US"/>
          </a:p>
        </p:txBody>
      </p:sp>
    </p:spTree>
    <p:extLst>
      <p:ext uri="{BB962C8B-B14F-4D97-AF65-F5344CB8AC3E}">
        <p14:creationId xmlns:p14="http://schemas.microsoft.com/office/powerpoint/2010/main" val="352946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524000"/>
            <a:ext cx="38100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38100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fld id="{84365747-EA24-E14D-938C-6F61D938D832}" type="datetimeFigureOut">
              <a:rPr lang="en-US" smtClean="0"/>
              <a:t>3/1/20</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C6A22F7-C580-BA45-9E09-970BDF4F5422}"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66069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Content and Tex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524000"/>
            <a:ext cx="38100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48200" y="1524000"/>
            <a:ext cx="38100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fld id="{84365747-EA24-E14D-938C-6F61D938D832}" type="datetimeFigureOut">
              <a:rPr lang="en-US" smtClean="0"/>
              <a:t>3/1/20</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C6A22F7-C580-BA45-9E09-970BDF4F5422}"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96663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1_Title Slide (CC BY Licens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315200" cy="1822226"/>
          </a:xfrm>
        </p:spPr>
        <p:txBody>
          <a:bodyPr>
            <a:normAutofit/>
          </a:bodyPr>
          <a:lstStyle>
            <a:lvl1pPr algn="ctr">
              <a:defRPr sz="4800"/>
            </a:lvl1pPr>
          </a:lstStyle>
          <a:p>
            <a:r>
              <a:rPr lang="en-US"/>
              <a:t>Click to edit Master title style</a:t>
            </a:r>
            <a:endParaRPr lang="en-US" dirty="0"/>
          </a:p>
        </p:txBody>
      </p:sp>
      <p:grpSp>
        <p:nvGrpSpPr>
          <p:cNvPr id="6" name="Group 5"/>
          <p:cNvGrpSpPr/>
          <p:nvPr/>
        </p:nvGrpSpPr>
        <p:grpSpPr>
          <a:xfrm>
            <a:off x="705307" y="6172200"/>
            <a:ext cx="7733386" cy="685800"/>
            <a:chOff x="647700" y="6172200"/>
            <a:chExt cx="7733386" cy="685800"/>
          </a:xfrm>
        </p:grpSpPr>
        <p:sp>
          <p:nvSpPr>
            <p:cNvPr id="11" name="TextBox 10"/>
            <p:cNvSpPr txBox="1"/>
            <p:nvPr/>
          </p:nvSpPr>
          <p:spPr>
            <a:xfrm>
              <a:off x="1763267" y="6172200"/>
              <a:ext cx="6617819" cy="685800"/>
            </a:xfrm>
            <a:prstGeom prst="rect">
              <a:avLst/>
            </a:prstGeom>
            <a:noFill/>
          </p:spPr>
          <p:txBody>
            <a:bodyPr wrap="square" lIns="91440" tIns="0" rIns="0" bIns="0" rtlCol="0" anchor="ctr" anchorCtr="0">
              <a:no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900" kern="1200" dirty="0">
                  <a:solidFill>
                    <a:schemeClr val="tx1"/>
                  </a:solidFill>
                  <a:latin typeface="+mn-lt"/>
                  <a:ea typeface="ＭＳ Ｐゴシック" charset="0"/>
                  <a:cs typeface="ＭＳ Ｐゴシック" charset="0"/>
                </a:rPr>
                <a:t>The content of these slides by John Galeotti, © 2012-2020  Carnegie Mellon University (CMU), was made possible in part by NIH NLM contract# HHSN276201000580P, and is licensed under a </a:t>
              </a:r>
              <a:r>
                <a:rPr lang="en-US" sz="900" kern="1200" dirty="0">
                  <a:solidFill>
                    <a:schemeClr val="tx1"/>
                  </a:solidFill>
                  <a:latin typeface="+mn-lt"/>
                  <a:ea typeface="ＭＳ Ｐゴシック" charset="0"/>
                  <a:cs typeface="ＭＳ Ｐゴシック" charset="0"/>
                  <a:hlinkClick r:id="rId2"/>
                </a:rPr>
                <a:t>Creative Commons Attribution 3.0 Unported License</a:t>
              </a:r>
              <a:r>
                <a:rPr lang="en-US" sz="900" kern="1200" dirty="0">
                  <a:solidFill>
                    <a:schemeClr val="tx1"/>
                  </a:solidFill>
                  <a:latin typeface="+mn-lt"/>
                  <a:ea typeface="ＭＳ Ｐゴシック" charset="0"/>
                  <a:cs typeface="ＭＳ Ｐゴシック" charset="0"/>
                </a:rPr>
                <a:t>. To view a copy of this license, visit http://</a:t>
              </a:r>
              <a:r>
                <a:rPr lang="en-US" sz="900" kern="1200" dirty="0" err="1">
                  <a:solidFill>
                    <a:schemeClr val="tx1"/>
                  </a:solidFill>
                  <a:latin typeface="+mn-lt"/>
                  <a:ea typeface="ＭＳ Ｐゴシック" charset="0"/>
                  <a:cs typeface="ＭＳ Ｐゴシック" charset="0"/>
                </a:rPr>
                <a:t>creativecommons.org</a:t>
              </a:r>
              <a:r>
                <a:rPr lang="en-US" sz="900" kern="1200" dirty="0">
                  <a:solidFill>
                    <a:schemeClr val="tx1"/>
                  </a:solidFill>
                  <a:latin typeface="+mn-lt"/>
                  <a:ea typeface="ＭＳ Ｐゴシック" charset="0"/>
                  <a:cs typeface="ＭＳ Ｐゴシック" charset="0"/>
                </a:rPr>
                <a:t>/licenses/by/3.0/ or send a letter to Creative Commons, 171 2nd Street, Suite 300, San Francisco, California, 94105, USA.</a:t>
              </a:r>
              <a:r>
                <a:rPr lang="en-US" sz="900" kern="1200" baseline="0" dirty="0">
                  <a:solidFill>
                    <a:schemeClr val="tx1"/>
                  </a:solidFill>
                  <a:latin typeface="+mn-lt"/>
                  <a:ea typeface="ＭＳ Ｐゴシック" charset="0"/>
                  <a:cs typeface="ＭＳ Ｐゴシック" charset="0"/>
                </a:rPr>
                <a:t>  </a:t>
              </a:r>
              <a:r>
                <a:rPr lang="en-US" sz="900" kern="1200" dirty="0">
                  <a:solidFill>
                    <a:schemeClr val="tx1"/>
                  </a:solidFill>
                  <a:latin typeface="+mn-lt"/>
                  <a:ea typeface="ＭＳ Ｐゴシック" charset="0"/>
                  <a:cs typeface="ＭＳ Ｐゴシック" charset="0"/>
                </a:rPr>
                <a:t>Permissions beyond the scope of this license may be available either from CMU or by emailing </a:t>
              </a:r>
              <a:r>
                <a:rPr lang="en-US" sz="900" kern="1200" dirty="0" err="1">
                  <a:solidFill>
                    <a:schemeClr val="tx1"/>
                  </a:solidFill>
                  <a:latin typeface="+mn-lt"/>
                  <a:ea typeface="ＭＳ Ｐゴシック" charset="0"/>
                  <a:cs typeface="ＭＳ Ｐゴシック" charset="0"/>
                </a:rPr>
                <a:t>itk@galeotti.net</a:t>
              </a:r>
              <a:r>
                <a:rPr lang="en-US" sz="900" kern="1200" dirty="0">
                  <a:solidFill>
                    <a:schemeClr val="tx1"/>
                  </a:solidFill>
                  <a:latin typeface="+mn-lt"/>
                  <a:ea typeface="ＭＳ Ｐゴシック" charset="0"/>
                  <a:cs typeface="ＭＳ Ｐゴシック" charset="0"/>
                </a:rPr>
                <a:t>.</a:t>
              </a:r>
            </a:p>
            <a:p>
              <a:pPr marL="0" marR="0" indent="0" algn="l" defTabSz="914400" rtl="0" eaLnBrk="1" fontAlgn="base" latinLnBrk="0" hangingPunct="1">
                <a:lnSpc>
                  <a:spcPct val="100000"/>
                </a:lnSpc>
                <a:spcBef>
                  <a:spcPct val="0"/>
                </a:spcBef>
                <a:spcAft>
                  <a:spcPct val="0"/>
                </a:spcAft>
                <a:buClrTx/>
                <a:buSzTx/>
                <a:buFontTx/>
                <a:buNone/>
                <a:tabLst/>
                <a:defRPr/>
              </a:pPr>
              <a:r>
                <a:rPr lang="en-US" sz="900" b="1" kern="1200" dirty="0">
                  <a:solidFill>
                    <a:schemeClr val="tx1"/>
                  </a:solidFill>
                  <a:latin typeface="+mn-lt"/>
                  <a:ea typeface="ＭＳ Ｐゴシック" charset="0"/>
                  <a:cs typeface="ＭＳ Ｐゴシック" charset="0"/>
                </a:rPr>
                <a:t>The most recent version of these slides may</a:t>
              </a:r>
              <a:r>
                <a:rPr lang="en-US" sz="900" b="1" kern="1200" baseline="0" dirty="0">
                  <a:solidFill>
                    <a:schemeClr val="tx1"/>
                  </a:solidFill>
                  <a:latin typeface="+mn-lt"/>
                  <a:ea typeface="ＭＳ Ｐゴシック" charset="0"/>
                  <a:cs typeface="ＭＳ Ｐゴシック" charset="0"/>
                </a:rPr>
                <a:t> be accessed</a:t>
              </a:r>
              <a:r>
                <a:rPr lang="en-US" sz="900" b="1" kern="1200" dirty="0">
                  <a:solidFill>
                    <a:schemeClr val="tx1"/>
                  </a:solidFill>
                  <a:latin typeface="+mn-lt"/>
                  <a:ea typeface="ＭＳ Ｐゴシック" charset="0"/>
                  <a:cs typeface="ＭＳ Ｐゴシック" charset="0"/>
                </a:rPr>
                <a:t> online via http://</a:t>
              </a:r>
              <a:r>
                <a:rPr lang="en-US" sz="900" b="1" kern="1200" dirty="0" err="1">
                  <a:solidFill>
                    <a:schemeClr val="tx1"/>
                  </a:solidFill>
                  <a:latin typeface="+mn-lt"/>
                  <a:ea typeface="ＭＳ Ｐゴシック" charset="0"/>
                  <a:cs typeface="ＭＳ Ｐゴシック" charset="0"/>
                </a:rPr>
                <a:t>itk.galeotti.net</a:t>
              </a:r>
              <a:r>
                <a:rPr lang="en-US" sz="900" b="1" kern="1200" dirty="0">
                  <a:solidFill>
                    <a:schemeClr val="tx1"/>
                  </a:solidFill>
                  <a:latin typeface="+mn-lt"/>
                  <a:ea typeface="ＭＳ Ｐゴシック" charset="0"/>
                  <a:cs typeface="ＭＳ Ｐゴシック" charset="0"/>
                </a:rPr>
                <a:t>/</a:t>
              </a:r>
            </a:p>
          </p:txBody>
        </p:sp>
        <p:pic>
          <p:nvPicPr>
            <p:cNvPr id="12" name="Picture 11"/>
            <p:cNvPicPr>
              <a:picLocks noChangeAspect="1"/>
            </p:cNvPicPr>
            <p:nvPr/>
          </p:nvPicPr>
          <p:blipFill>
            <a:blip r:embed="rId3"/>
            <a:stretch>
              <a:fillRect/>
            </a:stretch>
          </p:blipFill>
          <p:spPr>
            <a:xfrm>
              <a:off x="647700" y="6318250"/>
              <a:ext cx="1117600" cy="393700"/>
            </a:xfrm>
            <a:prstGeom prst="rect">
              <a:avLst/>
            </a:prstGeom>
          </p:spPr>
        </p:pic>
      </p:grpSp>
      <p:sp>
        <p:nvSpPr>
          <p:cNvPr id="7" name="TextBox 6"/>
          <p:cNvSpPr txBox="1"/>
          <p:nvPr/>
        </p:nvSpPr>
        <p:spPr>
          <a:xfrm>
            <a:off x="1939991" y="4038600"/>
            <a:ext cx="5287345" cy="1015663"/>
          </a:xfrm>
          <a:prstGeom prst="rect">
            <a:avLst/>
          </a:prstGeom>
          <a:noFill/>
        </p:spPr>
        <p:txBody>
          <a:bodyPr wrap="none" rtlCol="0">
            <a:spAutoFit/>
          </a:bodyPr>
          <a:lstStyle/>
          <a:p>
            <a:pPr algn="ctr" eaLnBrk="1" hangingPunct="1">
              <a:lnSpc>
                <a:spcPct val="100000"/>
              </a:lnSpc>
              <a:defRPr/>
            </a:pPr>
            <a:r>
              <a:rPr kumimoji="0" lang="en-US" sz="2000" dirty="0">
                <a:latin typeface="+mn-lt"/>
              </a:rPr>
              <a:t>Methods in Medical Image Analysis - </a:t>
            </a:r>
            <a:r>
              <a:rPr lang="en-US" sz="2000" dirty="0">
                <a:latin typeface="+mn-lt"/>
              </a:rPr>
              <a:t>Spring 2020</a:t>
            </a:r>
          </a:p>
          <a:p>
            <a:pPr algn="ctr">
              <a:lnSpc>
                <a:spcPct val="100000"/>
              </a:lnSpc>
              <a:defRPr/>
            </a:pPr>
            <a:r>
              <a:rPr lang="pt-BR" sz="2000" dirty="0">
                <a:latin typeface="+mn-lt"/>
              </a:rPr>
              <a:t>16-725 (CMU RI)</a:t>
            </a:r>
            <a:r>
              <a:rPr lang="en-US" sz="2000" dirty="0">
                <a:latin typeface="+mn-lt"/>
              </a:rPr>
              <a:t> : </a:t>
            </a:r>
            <a:r>
              <a:rPr lang="en-US" sz="2000" dirty="0" err="1">
                <a:latin typeface="+mn-lt"/>
              </a:rPr>
              <a:t>BioE</a:t>
            </a:r>
            <a:r>
              <a:rPr lang="en-US" sz="2000" dirty="0">
                <a:latin typeface="+mn-lt"/>
              </a:rPr>
              <a:t> 2630 (Pitt)</a:t>
            </a:r>
          </a:p>
          <a:p>
            <a:pPr algn="ctr" eaLnBrk="1" hangingPunct="1">
              <a:lnSpc>
                <a:spcPct val="100000"/>
              </a:lnSpc>
              <a:defRPr/>
            </a:pPr>
            <a:r>
              <a:rPr lang="en-US" sz="2000" dirty="0">
                <a:latin typeface="+mn-lt"/>
              </a:rPr>
              <a:t>Dr. John Galeotti</a:t>
            </a:r>
            <a:endParaRPr kumimoji="0" lang="en-US" sz="2000" dirty="0">
              <a:latin typeface="+mn-lt"/>
            </a:endParaRPr>
          </a:p>
        </p:txBody>
      </p:sp>
    </p:spTree>
    <p:extLst>
      <p:ext uri="{BB962C8B-B14F-4D97-AF65-F5344CB8AC3E}">
        <p14:creationId xmlns:p14="http://schemas.microsoft.com/office/powerpoint/2010/main" val="28112618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1_Title Slide (CC BY w/ Damion)">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315200" cy="1822226"/>
          </a:xfrm>
        </p:spPr>
        <p:txBody>
          <a:bodyPr>
            <a:normAutofit/>
          </a:bodyPr>
          <a:lstStyle>
            <a:lvl1pPr algn="ctr">
              <a:defRPr sz="4800"/>
            </a:lvl1pPr>
          </a:lstStyle>
          <a:p>
            <a:r>
              <a:rPr lang="en-US"/>
              <a:t>Click to edit Master title style</a:t>
            </a:r>
            <a:endParaRPr lang="en-US" dirty="0"/>
          </a:p>
        </p:txBody>
      </p:sp>
      <p:grpSp>
        <p:nvGrpSpPr>
          <p:cNvPr id="6" name="Group 5"/>
          <p:cNvGrpSpPr/>
          <p:nvPr/>
        </p:nvGrpSpPr>
        <p:grpSpPr>
          <a:xfrm>
            <a:off x="999683" y="6172200"/>
            <a:ext cx="7144634" cy="685800"/>
            <a:chOff x="838200" y="6172200"/>
            <a:chExt cx="7144634" cy="685800"/>
          </a:xfrm>
        </p:grpSpPr>
        <p:sp>
          <p:nvSpPr>
            <p:cNvPr id="11" name="TextBox 10"/>
            <p:cNvSpPr txBox="1"/>
            <p:nvPr/>
          </p:nvSpPr>
          <p:spPr>
            <a:xfrm>
              <a:off x="1953767" y="6172200"/>
              <a:ext cx="6029067" cy="685800"/>
            </a:xfrm>
            <a:prstGeom prst="rect">
              <a:avLst/>
            </a:prstGeom>
            <a:noFill/>
          </p:spPr>
          <p:txBody>
            <a:bodyPr wrap="square" lIns="91440" tIns="0" rIns="0" bIns="0" rtlCol="0" anchor="ctr" anchorCtr="0">
              <a:no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900" kern="1200" dirty="0">
                  <a:solidFill>
                    <a:schemeClr val="tx1"/>
                  </a:solidFill>
                  <a:latin typeface="+mn-lt"/>
                  <a:ea typeface="ＭＳ Ｐゴシック" charset="0"/>
                  <a:cs typeface="ＭＳ Ｐゴシック" charset="0"/>
                </a:rPr>
                <a:t>This work by John Galeotti and Damion Shelton, © 2004-2020, </a:t>
              </a:r>
              <a:r>
                <a:rPr kumimoji="0" lang="en-US" sz="900" b="0" i="0" u="none" strike="noStrike" kern="1200" cap="none" spc="0" normalizeH="0" baseline="0" noProof="0" dirty="0">
                  <a:ln>
                    <a:noFill/>
                  </a:ln>
                  <a:solidFill>
                    <a:prstClr val="white"/>
                  </a:solidFill>
                  <a:effectLst/>
                  <a:uLnTx/>
                  <a:uFillTx/>
                  <a:latin typeface="Calibri"/>
                  <a:ea typeface="ＭＳ Ｐゴシック" charset="0"/>
                  <a:cs typeface="ＭＳ Ｐゴシック" charset="0"/>
                </a:rPr>
                <a:t>was made possible in part by NIH NLM contract# HHSN276201000580P, and </a:t>
              </a:r>
              <a:r>
                <a:rPr lang="en-US" sz="900" kern="1200" dirty="0">
                  <a:solidFill>
                    <a:schemeClr val="tx1"/>
                  </a:solidFill>
                  <a:latin typeface="+mn-lt"/>
                  <a:ea typeface="ＭＳ Ｐゴシック" charset="0"/>
                  <a:cs typeface="ＭＳ Ｐゴシック" charset="0"/>
                </a:rPr>
                <a:t>is licensed under a </a:t>
              </a:r>
              <a:r>
                <a:rPr lang="en-US" sz="900" kern="1200" dirty="0">
                  <a:solidFill>
                    <a:schemeClr val="tx1"/>
                  </a:solidFill>
                  <a:latin typeface="+mn-lt"/>
                  <a:ea typeface="ＭＳ Ｐゴシック" charset="0"/>
                  <a:cs typeface="ＭＳ Ｐゴシック" charset="0"/>
                  <a:hlinkClick r:id="rId2"/>
                </a:rPr>
                <a:t>Creative Commons Attribution 3.0 Unported License</a:t>
              </a:r>
              <a:r>
                <a:rPr lang="en-US" sz="900" kern="1200" dirty="0">
                  <a:solidFill>
                    <a:schemeClr val="tx1"/>
                  </a:solidFill>
                  <a:latin typeface="+mn-lt"/>
                  <a:ea typeface="ＭＳ Ｐゴシック" charset="0"/>
                  <a:cs typeface="ＭＳ Ｐゴシック" charset="0"/>
                </a:rPr>
                <a:t>. To view a copy of this license, visit http://</a:t>
              </a:r>
              <a:r>
                <a:rPr lang="en-US" sz="900" kern="1200" dirty="0" err="1">
                  <a:solidFill>
                    <a:schemeClr val="tx1"/>
                  </a:solidFill>
                  <a:latin typeface="+mn-lt"/>
                  <a:ea typeface="ＭＳ Ｐゴシック" charset="0"/>
                  <a:cs typeface="ＭＳ Ｐゴシック" charset="0"/>
                </a:rPr>
                <a:t>creativecommons.org</a:t>
              </a:r>
              <a:r>
                <a:rPr lang="en-US" sz="900" kern="1200" dirty="0">
                  <a:solidFill>
                    <a:schemeClr val="tx1"/>
                  </a:solidFill>
                  <a:latin typeface="+mn-lt"/>
                  <a:ea typeface="ＭＳ Ｐゴシック" charset="0"/>
                  <a:cs typeface="ＭＳ Ｐゴシック" charset="0"/>
                </a:rPr>
                <a:t>/licenses/by/3.0/ or send a letter to Creative Commons, 171 2nd Street, Suite 300, San Francisco, California, 94105, USA.</a:t>
              </a:r>
              <a:r>
                <a:rPr lang="en-US" sz="900" kern="1200" baseline="0" dirty="0">
                  <a:solidFill>
                    <a:schemeClr val="tx1"/>
                  </a:solidFill>
                  <a:latin typeface="+mn-lt"/>
                  <a:ea typeface="ＭＳ Ｐゴシック" charset="0"/>
                  <a:cs typeface="ＭＳ Ｐゴシック" charset="0"/>
                </a:rPr>
                <a:t>  </a:t>
              </a:r>
              <a:r>
                <a:rPr lang="en-US" sz="900" kern="1200" dirty="0">
                  <a:solidFill>
                    <a:schemeClr val="tx1"/>
                  </a:solidFill>
                  <a:latin typeface="+mn-lt"/>
                  <a:ea typeface="ＭＳ Ｐゴシック" charset="0"/>
                  <a:cs typeface="ＭＳ Ｐゴシック" charset="0"/>
                </a:rPr>
                <a:t>Permissions beyond the scope of this license may be available by emailing </a:t>
              </a:r>
              <a:r>
                <a:rPr lang="en-US" sz="900" kern="1200" dirty="0" err="1">
                  <a:solidFill>
                    <a:schemeClr val="tx1"/>
                  </a:solidFill>
                  <a:latin typeface="+mn-lt"/>
                  <a:ea typeface="ＭＳ Ｐゴシック" charset="0"/>
                  <a:cs typeface="ＭＳ Ｐゴシック" charset="0"/>
                </a:rPr>
                <a:t>itk@galeotti.net</a:t>
              </a:r>
              <a:r>
                <a:rPr lang="en-US" sz="900" kern="1200" dirty="0">
                  <a:solidFill>
                    <a:schemeClr val="tx1"/>
                  </a:solidFill>
                  <a:latin typeface="+mn-lt"/>
                  <a:ea typeface="ＭＳ Ｐゴシック" charset="0"/>
                  <a:cs typeface="ＭＳ Ｐゴシック" charset="0"/>
                </a:rPr>
                <a:t>.</a:t>
              </a:r>
            </a:p>
            <a:p>
              <a:pPr marL="0" marR="0" indent="0" algn="l" defTabSz="914400" rtl="0" eaLnBrk="1" fontAlgn="base" latinLnBrk="0" hangingPunct="1">
                <a:lnSpc>
                  <a:spcPct val="100000"/>
                </a:lnSpc>
                <a:spcBef>
                  <a:spcPct val="0"/>
                </a:spcBef>
                <a:spcAft>
                  <a:spcPct val="0"/>
                </a:spcAft>
                <a:buClrTx/>
                <a:buSzTx/>
                <a:buFontTx/>
                <a:buNone/>
                <a:tabLst/>
                <a:defRPr/>
              </a:pPr>
              <a:r>
                <a:rPr lang="en-US" sz="900" b="1" kern="1200" dirty="0">
                  <a:solidFill>
                    <a:schemeClr val="tx1"/>
                  </a:solidFill>
                  <a:latin typeface="+mn-lt"/>
                  <a:ea typeface="ＭＳ Ｐゴシック" charset="0"/>
                  <a:cs typeface="ＭＳ Ｐゴシック" charset="0"/>
                </a:rPr>
                <a:t>The most recent version of these slides may be accessed online via http://</a:t>
              </a:r>
              <a:r>
                <a:rPr lang="en-US" sz="900" b="1" kern="1200" dirty="0" err="1">
                  <a:solidFill>
                    <a:schemeClr val="tx1"/>
                  </a:solidFill>
                  <a:latin typeface="+mn-lt"/>
                  <a:ea typeface="ＭＳ Ｐゴシック" charset="0"/>
                  <a:cs typeface="ＭＳ Ｐゴシック" charset="0"/>
                </a:rPr>
                <a:t>itk.galeotti.net</a:t>
              </a:r>
              <a:r>
                <a:rPr lang="en-US" sz="900" b="1" kern="1200" dirty="0">
                  <a:solidFill>
                    <a:schemeClr val="tx1"/>
                  </a:solidFill>
                  <a:latin typeface="+mn-lt"/>
                  <a:ea typeface="ＭＳ Ｐゴシック" charset="0"/>
                  <a:cs typeface="ＭＳ Ｐゴシック" charset="0"/>
                </a:rPr>
                <a:t>/</a:t>
              </a:r>
            </a:p>
          </p:txBody>
        </p:sp>
        <p:pic>
          <p:nvPicPr>
            <p:cNvPr id="12" name="Picture 11"/>
            <p:cNvPicPr>
              <a:picLocks noChangeAspect="1"/>
            </p:cNvPicPr>
            <p:nvPr/>
          </p:nvPicPr>
          <p:blipFill>
            <a:blip r:embed="rId3"/>
            <a:stretch>
              <a:fillRect/>
            </a:stretch>
          </p:blipFill>
          <p:spPr>
            <a:xfrm>
              <a:off x="838200" y="6318250"/>
              <a:ext cx="1117600" cy="393700"/>
            </a:xfrm>
            <a:prstGeom prst="rect">
              <a:avLst/>
            </a:prstGeom>
          </p:spPr>
        </p:pic>
      </p:grpSp>
      <p:sp>
        <p:nvSpPr>
          <p:cNvPr id="5" name="TextBox 4"/>
          <p:cNvSpPr txBox="1"/>
          <p:nvPr/>
        </p:nvSpPr>
        <p:spPr>
          <a:xfrm>
            <a:off x="1804063" y="4038600"/>
            <a:ext cx="5535874" cy="1631216"/>
          </a:xfrm>
          <a:prstGeom prst="rect">
            <a:avLst/>
          </a:prstGeom>
          <a:noFill/>
        </p:spPr>
        <p:txBody>
          <a:bodyPr wrap="none" rtlCol="0">
            <a:spAutoFit/>
          </a:bodyPr>
          <a:lstStyle/>
          <a:p>
            <a:pPr algn="ctr" eaLnBrk="1" hangingPunct="1">
              <a:lnSpc>
                <a:spcPct val="100000"/>
              </a:lnSpc>
              <a:defRPr/>
            </a:pPr>
            <a:r>
              <a:rPr kumimoji="0" lang="en-US" sz="2000" dirty="0">
                <a:latin typeface="+mn-lt"/>
              </a:rPr>
              <a:t>Methods in Medical Image Analysis - </a:t>
            </a:r>
            <a:r>
              <a:rPr lang="en-US" sz="2000" dirty="0">
                <a:latin typeface="+mn-lt"/>
              </a:rPr>
              <a:t>Spring 2020</a:t>
            </a:r>
          </a:p>
          <a:p>
            <a:pPr algn="ctr">
              <a:lnSpc>
                <a:spcPct val="100000"/>
              </a:lnSpc>
              <a:defRPr/>
            </a:pPr>
            <a:r>
              <a:rPr lang="pt-BR" sz="2000" dirty="0">
                <a:latin typeface="+mn-lt"/>
              </a:rPr>
              <a:t>16-725 (CMU RI)</a:t>
            </a:r>
            <a:r>
              <a:rPr lang="en-US" sz="2000" dirty="0">
                <a:latin typeface="+mn-lt"/>
              </a:rPr>
              <a:t> : </a:t>
            </a:r>
            <a:r>
              <a:rPr lang="en-US" sz="2000" dirty="0" err="1">
                <a:latin typeface="+mn-lt"/>
              </a:rPr>
              <a:t>BioE</a:t>
            </a:r>
            <a:r>
              <a:rPr lang="en-US" sz="2000" dirty="0">
                <a:latin typeface="+mn-lt"/>
              </a:rPr>
              <a:t> 2630 (Pitt)</a:t>
            </a:r>
          </a:p>
          <a:p>
            <a:pPr algn="ctr" eaLnBrk="1" hangingPunct="1">
              <a:lnSpc>
                <a:spcPct val="100000"/>
              </a:lnSpc>
              <a:defRPr/>
            </a:pPr>
            <a:r>
              <a:rPr lang="en-US" sz="2000" dirty="0">
                <a:latin typeface="+mn-lt"/>
              </a:rPr>
              <a:t>Dr. John Galeotti</a:t>
            </a:r>
            <a:endParaRPr kumimoji="0" lang="en-US" sz="2000" dirty="0">
              <a:latin typeface="+mn-lt"/>
            </a:endParaRPr>
          </a:p>
          <a:p>
            <a:pPr algn="ctr" eaLnBrk="1" hangingPunct="1">
              <a:lnSpc>
                <a:spcPct val="100000"/>
              </a:lnSpc>
              <a:defRPr/>
            </a:pPr>
            <a:endParaRPr kumimoji="0" lang="en-US" sz="2000" dirty="0">
              <a:latin typeface="+mn-lt"/>
            </a:endParaRPr>
          </a:p>
          <a:p>
            <a:pPr algn="ctr" eaLnBrk="1" hangingPunct="1">
              <a:lnSpc>
                <a:spcPct val="100000"/>
              </a:lnSpc>
              <a:defRPr/>
            </a:pPr>
            <a:r>
              <a:rPr kumimoji="0" lang="en-US" sz="2000" dirty="0">
                <a:latin typeface="+mn-lt"/>
              </a:rPr>
              <a:t>Based in part on Damion Shelton</a:t>
            </a:r>
            <a:r>
              <a:rPr lang="en-US" sz="2000" dirty="0">
                <a:latin typeface="+mn-lt"/>
              </a:rPr>
              <a:t>’</a:t>
            </a:r>
            <a:r>
              <a:rPr kumimoji="0" lang="en-US" sz="2000" dirty="0">
                <a:latin typeface="+mn-lt"/>
              </a:rPr>
              <a:t>s slides from 2006</a:t>
            </a:r>
          </a:p>
        </p:txBody>
      </p:sp>
    </p:spTree>
    <p:extLst>
      <p:ext uri="{BB962C8B-B14F-4D97-AF65-F5344CB8AC3E}">
        <p14:creationId xmlns:p14="http://schemas.microsoft.com/office/powerpoint/2010/main" val="1894963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2_Title Slide (CC BY Licens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315200" cy="1822226"/>
          </a:xfrm>
        </p:spPr>
        <p:txBody>
          <a:bodyPr>
            <a:normAutofit/>
          </a:bodyPr>
          <a:lstStyle>
            <a:lvl1pPr algn="ctr">
              <a:defRPr sz="4800"/>
            </a:lvl1pPr>
          </a:lstStyle>
          <a:p>
            <a:r>
              <a:rPr lang="en-US"/>
              <a:t>Click to edit Master title style</a:t>
            </a:r>
            <a:endParaRPr lang="en-US" dirty="0"/>
          </a:p>
        </p:txBody>
      </p:sp>
      <p:grpSp>
        <p:nvGrpSpPr>
          <p:cNvPr id="6" name="Group 5"/>
          <p:cNvGrpSpPr/>
          <p:nvPr/>
        </p:nvGrpSpPr>
        <p:grpSpPr>
          <a:xfrm>
            <a:off x="705307" y="6172200"/>
            <a:ext cx="7733386" cy="685800"/>
            <a:chOff x="647700" y="6172200"/>
            <a:chExt cx="7733386" cy="685800"/>
          </a:xfrm>
        </p:grpSpPr>
        <p:sp>
          <p:nvSpPr>
            <p:cNvPr id="11" name="TextBox 10"/>
            <p:cNvSpPr txBox="1"/>
            <p:nvPr/>
          </p:nvSpPr>
          <p:spPr>
            <a:xfrm>
              <a:off x="1763267" y="6172200"/>
              <a:ext cx="6617819" cy="685800"/>
            </a:xfrm>
            <a:prstGeom prst="rect">
              <a:avLst/>
            </a:prstGeom>
            <a:noFill/>
          </p:spPr>
          <p:txBody>
            <a:bodyPr wrap="square" lIns="91440" tIns="0" rIns="0" bIns="0" rtlCol="0" anchor="ctr" anchorCtr="0">
              <a:no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900" kern="1200" dirty="0">
                  <a:solidFill>
                    <a:schemeClr val="tx1"/>
                  </a:solidFill>
                  <a:latin typeface="+mn-lt"/>
                  <a:ea typeface="ＭＳ Ｐゴシック" charset="0"/>
                  <a:cs typeface="ＭＳ Ｐゴシック" charset="0"/>
                </a:rPr>
                <a:t>The content of these slides by John Galeotti, © 2012-2020  Carnegie Mellon University (CMU), was made possible in part by NIH NLM contract# HHSN276201000580P, and is licensed under a </a:t>
              </a:r>
              <a:r>
                <a:rPr lang="en-US" sz="900" kern="1200" dirty="0">
                  <a:solidFill>
                    <a:schemeClr val="tx1"/>
                  </a:solidFill>
                  <a:latin typeface="+mn-lt"/>
                  <a:ea typeface="ＭＳ Ｐゴシック" charset="0"/>
                  <a:cs typeface="ＭＳ Ｐゴシック" charset="0"/>
                  <a:hlinkClick r:id="rId2"/>
                </a:rPr>
                <a:t>Creative Commons Attribution 3.0 Unported License</a:t>
              </a:r>
              <a:r>
                <a:rPr lang="en-US" sz="900" kern="1200" dirty="0">
                  <a:solidFill>
                    <a:schemeClr val="tx1"/>
                  </a:solidFill>
                  <a:latin typeface="+mn-lt"/>
                  <a:ea typeface="ＭＳ Ｐゴシック" charset="0"/>
                  <a:cs typeface="ＭＳ Ｐゴシック" charset="0"/>
                </a:rPr>
                <a:t>. To view a copy of this license, visit http://</a:t>
              </a:r>
              <a:r>
                <a:rPr lang="en-US" sz="900" kern="1200" dirty="0" err="1">
                  <a:solidFill>
                    <a:schemeClr val="tx1"/>
                  </a:solidFill>
                  <a:latin typeface="+mn-lt"/>
                  <a:ea typeface="ＭＳ Ｐゴシック" charset="0"/>
                  <a:cs typeface="ＭＳ Ｐゴシック" charset="0"/>
                </a:rPr>
                <a:t>creativecommons.org</a:t>
              </a:r>
              <a:r>
                <a:rPr lang="en-US" sz="900" kern="1200" dirty="0">
                  <a:solidFill>
                    <a:schemeClr val="tx1"/>
                  </a:solidFill>
                  <a:latin typeface="+mn-lt"/>
                  <a:ea typeface="ＭＳ Ｐゴシック" charset="0"/>
                  <a:cs typeface="ＭＳ Ｐゴシック" charset="0"/>
                </a:rPr>
                <a:t>/licenses/by/3.0/ or send a letter to Creative Commons, 171 2nd Street, Suite 300, San Francisco, California, 94105, USA.</a:t>
              </a:r>
              <a:r>
                <a:rPr lang="en-US" sz="900" kern="1200" baseline="0" dirty="0">
                  <a:solidFill>
                    <a:schemeClr val="tx1"/>
                  </a:solidFill>
                  <a:latin typeface="+mn-lt"/>
                  <a:ea typeface="ＭＳ Ｐゴシック" charset="0"/>
                  <a:cs typeface="ＭＳ Ｐゴシック" charset="0"/>
                </a:rPr>
                <a:t>  </a:t>
              </a:r>
              <a:r>
                <a:rPr lang="en-US" sz="900" kern="1200" dirty="0">
                  <a:solidFill>
                    <a:schemeClr val="tx1"/>
                  </a:solidFill>
                  <a:latin typeface="+mn-lt"/>
                  <a:ea typeface="ＭＳ Ｐゴシック" charset="0"/>
                  <a:cs typeface="ＭＳ Ｐゴシック" charset="0"/>
                </a:rPr>
                <a:t>Permissions beyond the scope of this license may be available either from CMU or by emailing </a:t>
              </a:r>
              <a:r>
                <a:rPr lang="en-US" sz="900" kern="1200" dirty="0" err="1">
                  <a:solidFill>
                    <a:schemeClr val="tx1"/>
                  </a:solidFill>
                  <a:latin typeface="+mn-lt"/>
                  <a:ea typeface="ＭＳ Ｐゴシック" charset="0"/>
                  <a:cs typeface="ＭＳ Ｐゴシック" charset="0"/>
                </a:rPr>
                <a:t>itk@galeotti.net</a:t>
              </a:r>
              <a:r>
                <a:rPr lang="en-US" sz="900" kern="1200" dirty="0">
                  <a:solidFill>
                    <a:schemeClr val="tx1"/>
                  </a:solidFill>
                  <a:latin typeface="+mn-lt"/>
                  <a:ea typeface="ＭＳ Ｐゴシック" charset="0"/>
                  <a:cs typeface="ＭＳ Ｐゴシック" charset="0"/>
                </a:rPr>
                <a:t>.</a:t>
              </a:r>
            </a:p>
            <a:p>
              <a:pPr marL="0" marR="0" indent="0" algn="l" defTabSz="914400" rtl="0" eaLnBrk="1" fontAlgn="base" latinLnBrk="0" hangingPunct="1">
                <a:lnSpc>
                  <a:spcPct val="100000"/>
                </a:lnSpc>
                <a:spcBef>
                  <a:spcPct val="0"/>
                </a:spcBef>
                <a:spcAft>
                  <a:spcPct val="0"/>
                </a:spcAft>
                <a:buClrTx/>
                <a:buSzTx/>
                <a:buFontTx/>
                <a:buNone/>
                <a:tabLst/>
                <a:defRPr/>
              </a:pPr>
              <a:r>
                <a:rPr lang="en-US" sz="900" b="1" kern="1200" dirty="0">
                  <a:solidFill>
                    <a:schemeClr val="tx1"/>
                  </a:solidFill>
                  <a:latin typeface="+mn-lt"/>
                  <a:ea typeface="ＭＳ Ｐゴシック" charset="0"/>
                  <a:cs typeface="ＭＳ Ｐゴシック" charset="0"/>
                </a:rPr>
                <a:t>The most recent version of these slides may</a:t>
              </a:r>
              <a:r>
                <a:rPr lang="en-US" sz="900" b="1" kern="1200" baseline="0" dirty="0">
                  <a:solidFill>
                    <a:schemeClr val="tx1"/>
                  </a:solidFill>
                  <a:latin typeface="+mn-lt"/>
                  <a:ea typeface="ＭＳ Ｐゴシック" charset="0"/>
                  <a:cs typeface="ＭＳ Ｐゴシック" charset="0"/>
                </a:rPr>
                <a:t> be accessed</a:t>
              </a:r>
              <a:r>
                <a:rPr lang="en-US" sz="900" b="1" kern="1200" dirty="0">
                  <a:solidFill>
                    <a:schemeClr val="tx1"/>
                  </a:solidFill>
                  <a:latin typeface="+mn-lt"/>
                  <a:ea typeface="ＭＳ Ｐゴシック" charset="0"/>
                  <a:cs typeface="ＭＳ Ｐゴシック" charset="0"/>
                </a:rPr>
                <a:t> online via http://</a:t>
              </a:r>
              <a:r>
                <a:rPr lang="en-US" sz="900" b="1" kern="1200" dirty="0" err="1">
                  <a:solidFill>
                    <a:schemeClr val="tx1"/>
                  </a:solidFill>
                  <a:latin typeface="+mn-lt"/>
                  <a:ea typeface="ＭＳ Ｐゴシック" charset="0"/>
                  <a:cs typeface="ＭＳ Ｐゴシック" charset="0"/>
                </a:rPr>
                <a:t>itk.galeotti.net</a:t>
              </a:r>
              <a:r>
                <a:rPr lang="en-US" sz="900" b="1" kern="1200" dirty="0">
                  <a:solidFill>
                    <a:schemeClr val="tx1"/>
                  </a:solidFill>
                  <a:latin typeface="+mn-lt"/>
                  <a:ea typeface="ＭＳ Ｐゴシック" charset="0"/>
                  <a:cs typeface="ＭＳ Ｐゴシック" charset="0"/>
                </a:rPr>
                <a:t>/</a:t>
              </a:r>
            </a:p>
          </p:txBody>
        </p:sp>
        <p:pic>
          <p:nvPicPr>
            <p:cNvPr id="12" name="Picture 11"/>
            <p:cNvPicPr>
              <a:picLocks noChangeAspect="1"/>
            </p:cNvPicPr>
            <p:nvPr/>
          </p:nvPicPr>
          <p:blipFill>
            <a:blip r:embed="rId3"/>
            <a:stretch>
              <a:fillRect/>
            </a:stretch>
          </p:blipFill>
          <p:spPr>
            <a:xfrm>
              <a:off x="647700" y="6318250"/>
              <a:ext cx="1117600" cy="393700"/>
            </a:xfrm>
            <a:prstGeom prst="rect">
              <a:avLst/>
            </a:prstGeom>
          </p:spPr>
        </p:pic>
      </p:grpSp>
      <p:sp>
        <p:nvSpPr>
          <p:cNvPr id="7" name="TextBox 6"/>
          <p:cNvSpPr txBox="1"/>
          <p:nvPr/>
        </p:nvSpPr>
        <p:spPr>
          <a:xfrm>
            <a:off x="1928327" y="4038600"/>
            <a:ext cx="5287345" cy="1015663"/>
          </a:xfrm>
          <a:prstGeom prst="rect">
            <a:avLst/>
          </a:prstGeom>
          <a:noFill/>
        </p:spPr>
        <p:txBody>
          <a:bodyPr wrap="none" rtlCol="0">
            <a:spAutoFit/>
          </a:bodyPr>
          <a:lstStyle/>
          <a:p>
            <a:pPr algn="ctr" eaLnBrk="1" hangingPunct="1">
              <a:lnSpc>
                <a:spcPct val="100000"/>
              </a:lnSpc>
              <a:defRPr/>
            </a:pPr>
            <a:r>
              <a:rPr kumimoji="0" lang="en-US" sz="2000" dirty="0">
                <a:latin typeface="+mn-lt"/>
              </a:rPr>
              <a:t>Methods in Medical Image Analysis - </a:t>
            </a:r>
            <a:r>
              <a:rPr lang="en-US" sz="2000" dirty="0">
                <a:latin typeface="+mn-lt"/>
              </a:rPr>
              <a:t>Spring 2020</a:t>
            </a:r>
          </a:p>
          <a:p>
            <a:pPr algn="ctr">
              <a:lnSpc>
                <a:spcPct val="100000"/>
              </a:lnSpc>
              <a:defRPr/>
            </a:pPr>
            <a:r>
              <a:rPr lang="pt-BR" sz="2000" dirty="0">
                <a:latin typeface="+mn-lt"/>
              </a:rPr>
              <a:t>16-725 (CMU RI)</a:t>
            </a:r>
            <a:r>
              <a:rPr lang="en-US" sz="2000" dirty="0">
                <a:latin typeface="+mn-lt"/>
              </a:rPr>
              <a:t> : </a:t>
            </a:r>
            <a:r>
              <a:rPr lang="en-US" sz="2000" dirty="0" err="1">
                <a:latin typeface="+mn-lt"/>
              </a:rPr>
              <a:t>BioE</a:t>
            </a:r>
            <a:r>
              <a:rPr lang="en-US" sz="2000" dirty="0">
                <a:latin typeface="+mn-lt"/>
              </a:rPr>
              <a:t> 2630 (Pitt)</a:t>
            </a:r>
          </a:p>
          <a:p>
            <a:pPr algn="ctr" eaLnBrk="1" hangingPunct="1">
              <a:lnSpc>
                <a:spcPct val="100000"/>
              </a:lnSpc>
              <a:defRPr/>
            </a:pPr>
            <a:r>
              <a:rPr lang="en-US" sz="2000" dirty="0">
                <a:latin typeface="+mn-lt"/>
              </a:rPr>
              <a:t>Dr. John Galeotti</a:t>
            </a:r>
            <a:endParaRPr kumimoji="0" lang="en-US" sz="2000" dirty="0">
              <a:latin typeface="+mn-lt"/>
            </a:endParaRPr>
          </a:p>
        </p:txBody>
      </p:sp>
    </p:spTree>
    <p:extLst>
      <p:ext uri="{BB962C8B-B14F-4D97-AF65-F5344CB8AC3E}">
        <p14:creationId xmlns:p14="http://schemas.microsoft.com/office/powerpoint/2010/main" val="3397417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2_Title Slide (CC BY w/ Damion)">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315200" cy="1822226"/>
          </a:xfrm>
        </p:spPr>
        <p:txBody>
          <a:bodyPr>
            <a:normAutofit/>
          </a:bodyPr>
          <a:lstStyle>
            <a:lvl1pPr algn="ctr">
              <a:defRPr sz="4800"/>
            </a:lvl1pPr>
          </a:lstStyle>
          <a:p>
            <a:r>
              <a:rPr lang="en-US"/>
              <a:t>Click to edit Master title style</a:t>
            </a:r>
            <a:endParaRPr lang="en-US" dirty="0"/>
          </a:p>
        </p:txBody>
      </p:sp>
      <p:grpSp>
        <p:nvGrpSpPr>
          <p:cNvPr id="6" name="Group 5"/>
          <p:cNvGrpSpPr/>
          <p:nvPr/>
        </p:nvGrpSpPr>
        <p:grpSpPr>
          <a:xfrm>
            <a:off x="999683" y="6172200"/>
            <a:ext cx="7144634" cy="685800"/>
            <a:chOff x="838200" y="6172200"/>
            <a:chExt cx="7144634" cy="685800"/>
          </a:xfrm>
        </p:grpSpPr>
        <p:sp>
          <p:nvSpPr>
            <p:cNvPr id="11" name="TextBox 10"/>
            <p:cNvSpPr txBox="1"/>
            <p:nvPr/>
          </p:nvSpPr>
          <p:spPr>
            <a:xfrm>
              <a:off x="1953767" y="6172200"/>
              <a:ext cx="6029067" cy="685800"/>
            </a:xfrm>
            <a:prstGeom prst="rect">
              <a:avLst/>
            </a:prstGeom>
            <a:noFill/>
          </p:spPr>
          <p:txBody>
            <a:bodyPr wrap="square" lIns="91440" tIns="0" rIns="0" bIns="0" rtlCol="0" anchor="ctr" anchorCtr="0">
              <a:no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900" kern="1200" dirty="0">
                  <a:solidFill>
                    <a:schemeClr val="tx1"/>
                  </a:solidFill>
                  <a:latin typeface="+mn-lt"/>
                  <a:ea typeface="ＭＳ Ｐゴシック" charset="0"/>
                  <a:cs typeface="ＭＳ Ｐゴシック" charset="0"/>
                </a:rPr>
                <a:t>This work by John Galeotti and Damion Shelton, © 2004-2020, </a:t>
              </a:r>
              <a:r>
                <a:rPr kumimoji="0" lang="en-US" sz="900" b="0" i="0" u="none" strike="noStrike" kern="1200" cap="none" spc="0" normalizeH="0" baseline="0" noProof="0" dirty="0">
                  <a:ln>
                    <a:noFill/>
                  </a:ln>
                  <a:solidFill>
                    <a:prstClr val="white"/>
                  </a:solidFill>
                  <a:effectLst/>
                  <a:uLnTx/>
                  <a:uFillTx/>
                  <a:latin typeface="Calibri"/>
                  <a:ea typeface="ＭＳ Ｐゴシック" charset="0"/>
                  <a:cs typeface="ＭＳ Ｐゴシック" charset="0"/>
                </a:rPr>
                <a:t>was made possible in part by NIH NLM contract# HHSN276201000580P, and </a:t>
              </a:r>
              <a:r>
                <a:rPr lang="en-US" sz="900" kern="1200" dirty="0">
                  <a:solidFill>
                    <a:schemeClr val="tx1"/>
                  </a:solidFill>
                  <a:latin typeface="+mn-lt"/>
                  <a:ea typeface="ＭＳ Ｐゴシック" charset="0"/>
                  <a:cs typeface="ＭＳ Ｐゴシック" charset="0"/>
                </a:rPr>
                <a:t>is licensed under a </a:t>
              </a:r>
              <a:r>
                <a:rPr lang="en-US" sz="900" kern="1200" dirty="0">
                  <a:solidFill>
                    <a:schemeClr val="tx1"/>
                  </a:solidFill>
                  <a:latin typeface="+mn-lt"/>
                  <a:ea typeface="ＭＳ Ｐゴシック" charset="0"/>
                  <a:cs typeface="ＭＳ Ｐゴシック" charset="0"/>
                  <a:hlinkClick r:id="rId2"/>
                </a:rPr>
                <a:t>Creative Commons Attribution 3.0 Unported License</a:t>
              </a:r>
              <a:r>
                <a:rPr lang="en-US" sz="900" kern="1200" dirty="0">
                  <a:solidFill>
                    <a:schemeClr val="tx1"/>
                  </a:solidFill>
                  <a:latin typeface="+mn-lt"/>
                  <a:ea typeface="ＭＳ Ｐゴシック" charset="0"/>
                  <a:cs typeface="ＭＳ Ｐゴシック" charset="0"/>
                </a:rPr>
                <a:t>. To view a copy of this license, visit http://</a:t>
              </a:r>
              <a:r>
                <a:rPr lang="en-US" sz="900" kern="1200" dirty="0" err="1">
                  <a:solidFill>
                    <a:schemeClr val="tx1"/>
                  </a:solidFill>
                  <a:latin typeface="+mn-lt"/>
                  <a:ea typeface="ＭＳ Ｐゴシック" charset="0"/>
                  <a:cs typeface="ＭＳ Ｐゴシック" charset="0"/>
                </a:rPr>
                <a:t>creativecommons.org</a:t>
              </a:r>
              <a:r>
                <a:rPr lang="en-US" sz="900" kern="1200" dirty="0">
                  <a:solidFill>
                    <a:schemeClr val="tx1"/>
                  </a:solidFill>
                  <a:latin typeface="+mn-lt"/>
                  <a:ea typeface="ＭＳ Ｐゴシック" charset="0"/>
                  <a:cs typeface="ＭＳ Ｐゴシック" charset="0"/>
                </a:rPr>
                <a:t>/licenses/by/3.0/ or send a letter to Creative Commons, 171 2nd Street, Suite 300, San Francisco, California, 94105, USA.</a:t>
              </a:r>
              <a:r>
                <a:rPr lang="en-US" sz="900" kern="1200" baseline="0" dirty="0">
                  <a:solidFill>
                    <a:schemeClr val="tx1"/>
                  </a:solidFill>
                  <a:latin typeface="+mn-lt"/>
                  <a:ea typeface="ＭＳ Ｐゴシック" charset="0"/>
                  <a:cs typeface="ＭＳ Ｐゴシック" charset="0"/>
                </a:rPr>
                <a:t>  </a:t>
              </a:r>
              <a:r>
                <a:rPr lang="en-US" sz="900" kern="1200" dirty="0">
                  <a:solidFill>
                    <a:schemeClr val="tx1"/>
                  </a:solidFill>
                  <a:latin typeface="+mn-lt"/>
                  <a:ea typeface="ＭＳ Ｐゴシック" charset="0"/>
                  <a:cs typeface="ＭＳ Ｐゴシック" charset="0"/>
                </a:rPr>
                <a:t>Permissions beyond the scope of this license may be available by emailing </a:t>
              </a:r>
              <a:r>
                <a:rPr lang="en-US" sz="900" kern="1200" dirty="0" err="1">
                  <a:solidFill>
                    <a:schemeClr val="tx1"/>
                  </a:solidFill>
                  <a:latin typeface="+mn-lt"/>
                  <a:ea typeface="ＭＳ Ｐゴシック" charset="0"/>
                  <a:cs typeface="ＭＳ Ｐゴシック" charset="0"/>
                </a:rPr>
                <a:t>itk@galeotti.net</a:t>
              </a:r>
              <a:r>
                <a:rPr lang="en-US" sz="900" kern="1200" dirty="0">
                  <a:solidFill>
                    <a:schemeClr val="tx1"/>
                  </a:solidFill>
                  <a:latin typeface="+mn-lt"/>
                  <a:ea typeface="ＭＳ Ｐゴシック" charset="0"/>
                  <a:cs typeface="ＭＳ Ｐゴシック" charset="0"/>
                </a:rPr>
                <a:t>.</a:t>
              </a:r>
            </a:p>
            <a:p>
              <a:pPr marL="0" marR="0" indent="0" algn="l" defTabSz="914400" rtl="0" eaLnBrk="1" fontAlgn="base" latinLnBrk="0" hangingPunct="1">
                <a:lnSpc>
                  <a:spcPct val="100000"/>
                </a:lnSpc>
                <a:spcBef>
                  <a:spcPct val="0"/>
                </a:spcBef>
                <a:spcAft>
                  <a:spcPct val="0"/>
                </a:spcAft>
                <a:buClrTx/>
                <a:buSzTx/>
                <a:buFontTx/>
                <a:buNone/>
                <a:tabLst/>
                <a:defRPr/>
              </a:pPr>
              <a:r>
                <a:rPr lang="en-US" sz="900" b="1" kern="1200" dirty="0">
                  <a:solidFill>
                    <a:schemeClr val="tx1"/>
                  </a:solidFill>
                  <a:latin typeface="+mn-lt"/>
                  <a:ea typeface="ＭＳ Ｐゴシック" charset="0"/>
                  <a:cs typeface="ＭＳ Ｐゴシック" charset="0"/>
                </a:rPr>
                <a:t>The most recent version of these slides may be accessed online via http://</a:t>
              </a:r>
              <a:r>
                <a:rPr lang="en-US" sz="900" b="1" kern="1200" dirty="0" err="1">
                  <a:solidFill>
                    <a:schemeClr val="tx1"/>
                  </a:solidFill>
                  <a:latin typeface="+mn-lt"/>
                  <a:ea typeface="ＭＳ Ｐゴシック" charset="0"/>
                  <a:cs typeface="ＭＳ Ｐゴシック" charset="0"/>
                </a:rPr>
                <a:t>itk.galeotti.net</a:t>
              </a:r>
              <a:r>
                <a:rPr lang="en-US" sz="900" b="1" kern="1200" dirty="0">
                  <a:solidFill>
                    <a:schemeClr val="tx1"/>
                  </a:solidFill>
                  <a:latin typeface="+mn-lt"/>
                  <a:ea typeface="ＭＳ Ｐゴシック" charset="0"/>
                  <a:cs typeface="ＭＳ Ｐゴシック" charset="0"/>
                </a:rPr>
                <a:t>/</a:t>
              </a:r>
            </a:p>
          </p:txBody>
        </p:sp>
        <p:pic>
          <p:nvPicPr>
            <p:cNvPr id="12" name="Picture 11"/>
            <p:cNvPicPr>
              <a:picLocks noChangeAspect="1"/>
            </p:cNvPicPr>
            <p:nvPr/>
          </p:nvPicPr>
          <p:blipFill>
            <a:blip r:embed="rId3"/>
            <a:stretch>
              <a:fillRect/>
            </a:stretch>
          </p:blipFill>
          <p:spPr>
            <a:xfrm>
              <a:off x="838200" y="6318250"/>
              <a:ext cx="1117600" cy="393700"/>
            </a:xfrm>
            <a:prstGeom prst="rect">
              <a:avLst/>
            </a:prstGeom>
          </p:spPr>
        </p:pic>
      </p:grpSp>
      <p:sp>
        <p:nvSpPr>
          <p:cNvPr id="5" name="TextBox 4"/>
          <p:cNvSpPr txBox="1"/>
          <p:nvPr/>
        </p:nvSpPr>
        <p:spPr>
          <a:xfrm>
            <a:off x="1804063" y="4038600"/>
            <a:ext cx="5535874" cy="1631216"/>
          </a:xfrm>
          <a:prstGeom prst="rect">
            <a:avLst/>
          </a:prstGeom>
          <a:noFill/>
        </p:spPr>
        <p:txBody>
          <a:bodyPr wrap="none" rtlCol="0">
            <a:spAutoFit/>
          </a:bodyPr>
          <a:lstStyle/>
          <a:p>
            <a:pPr algn="ctr" eaLnBrk="1" hangingPunct="1">
              <a:lnSpc>
                <a:spcPct val="100000"/>
              </a:lnSpc>
              <a:defRPr/>
            </a:pPr>
            <a:r>
              <a:rPr kumimoji="0" lang="en-US" sz="2000" dirty="0">
                <a:latin typeface="+mn-lt"/>
              </a:rPr>
              <a:t>Methods in Medical Image Analysis - </a:t>
            </a:r>
            <a:r>
              <a:rPr lang="en-US" sz="2000" dirty="0">
                <a:latin typeface="+mn-lt"/>
              </a:rPr>
              <a:t>Spring 2020</a:t>
            </a:r>
          </a:p>
          <a:p>
            <a:pPr algn="ctr">
              <a:lnSpc>
                <a:spcPct val="100000"/>
              </a:lnSpc>
              <a:defRPr/>
            </a:pPr>
            <a:r>
              <a:rPr lang="pt-BR" sz="2000" dirty="0">
                <a:latin typeface="+mn-lt"/>
              </a:rPr>
              <a:t>16-725 (CMU RI)</a:t>
            </a:r>
            <a:r>
              <a:rPr lang="en-US" sz="2000" dirty="0">
                <a:latin typeface="+mn-lt"/>
              </a:rPr>
              <a:t> : </a:t>
            </a:r>
            <a:r>
              <a:rPr lang="en-US" sz="2000" dirty="0" err="1">
                <a:latin typeface="+mn-lt"/>
              </a:rPr>
              <a:t>BioE</a:t>
            </a:r>
            <a:r>
              <a:rPr lang="en-US" sz="2000" dirty="0">
                <a:latin typeface="+mn-lt"/>
              </a:rPr>
              <a:t> 2630 (Pitt)</a:t>
            </a:r>
          </a:p>
          <a:p>
            <a:pPr algn="ctr" eaLnBrk="1" hangingPunct="1">
              <a:lnSpc>
                <a:spcPct val="100000"/>
              </a:lnSpc>
              <a:defRPr/>
            </a:pPr>
            <a:r>
              <a:rPr lang="en-US" sz="2000" dirty="0">
                <a:latin typeface="+mn-lt"/>
              </a:rPr>
              <a:t>Dr. John Galeotti</a:t>
            </a:r>
            <a:endParaRPr kumimoji="0" lang="en-US" sz="2000" dirty="0">
              <a:latin typeface="+mn-lt"/>
            </a:endParaRPr>
          </a:p>
          <a:p>
            <a:pPr algn="ctr" eaLnBrk="1" hangingPunct="1">
              <a:lnSpc>
                <a:spcPct val="100000"/>
              </a:lnSpc>
              <a:defRPr/>
            </a:pPr>
            <a:endParaRPr kumimoji="0" lang="en-US" sz="2000" dirty="0">
              <a:latin typeface="+mn-lt"/>
            </a:endParaRPr>
          </a:p>
          <a:p>
            <a:pPr algn="ctr" eaLnBrk="1" hangingPunct="1">
              <a:lnSpc>
                <a:spcPct val="100000"/>
              </a:lnSpc>
              <a:defRPr/>
            </a:pPr>
            <a:r>
              <a:rPr kumimoji="0" lang="en-US" sz="2000" dirty="0">
                <a:latin typeface="+mn-lt"/>
              </a:rPr>
              <a:t>Based in part on Damion Shelton</a:t>
            </a:r>
            <a:r>
              <a:rPr lang="en-US" sz="2000" dirty="0">
                <a:latin typeface="+mn-lt"/>
              </a:rPr>
              <a:t>’</a:t>
            </a:r>
            <a:r>
              <a:rPr kumimoji="0" lang="en-US" sz="2000" dirty="0">
                <a:latin typeface="+mn-lt"/>
              </a:rPr>
              <a:t>s slides from 2006</a:t>
            </a:r>
          </a:p>
        </p:txBody>
      </p:sp>
    </p:spTree>
    <p:extLst>
      <p:ext uri="{BB962C8B-B14F-4D97-AF65-F5344CB8AC3E}">
        <p14:creationId xmlns:p14="http://schemas.microsoft.com/office/powerpoint/2010/main" val="267114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CC BY Licens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315200" cy="1822226"/>
          </a:xfrm>
        </p:spPr>
        <p:txBody>
          <a:bodyPr>
            <a:normAutofit/>
          </a:bodyPr>
          <a:lstStyle>
            <a:lvl1pPr algn="ctr">
              <a:defRPr sz="4800"/>
            </a:lvl1pPr>
          </a:lstStyle>
          <a:p>
            <a:r>
              <a:rPr lang="en-US"/>
              <a:t>Click to edit Master title style</a:t>
            </a:r>
            <a:endParaRPr lang="en-US" dirty="0"/>
          </a:p>
        </p:txBody>
      </p:sp>
      <p:grpSp>
        <p:nvGrpSpPr>
          <p:cNvPr id="6" name="Group 5"/>
          <p:cNvGrpSpPr/>
          <p:nvPr/>
        </p:nvGrpSpPr>
        <p:grpSpPr>
          <a:xfrm>
            <a:off x="705307" y="6172200"/>
            <a:ext cx="7733386" cy="685800"/>
            <a:chOff x="647700" y="6172200"/>
            <a:chExt cx="7733386" cy="685800"/>
          </a:xfrm>
        </p:grpSpPr>
        <p:sp>
          <p:nvSpPr>
            <p:cNvPr id="11" name="TextBox 10"/>
            <p:cNvSpPr txBox="1"/>
            <p:nvPr/>
          </p:nvSpPr>
          <p:spPr>
            <a:xfrm>
              <a:off x="1763267" y="6172200"/>
              <a:ext cx="6617819" cy="685800"/>
            </a:xfrm>
            <a:prstGeom prst="rect">
              <a:avLst/>
            </a:prstGeom>
            <a:noFill/>
          </p:spPr>
          <p:txBody>
            <a:bodyPr wrap="square" lIns="91440" tIns="0" rIns="0" bIns="0" rtlCol="0" anchor="ctr" anchorCtr="0">
              <a:no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900" kern="1200" dirty="0">
                  <a:solidFill>
                    <a:schemeClr val="tx1"/>
                  </a:solidFill>
                  <a:latin typeface="+mn-lt"/>
                  <a:ea typeface="ＭＳ Ｐゴシック" charset="0"/>
                  <a:cs typeface="ＭＳ Ｐゴシック" charset="0"/>
                </a:rPr>
                <a:t>The content of these slides by John Galeotti, © 2012-2020  Carnegie Mellon University (CMU), was made possible in part by NIH NLM contract# HHSN276201000580P, and is licensed under a </a:t>
              </a:r>
              <a:r>
                <a:rPr lang="en-US" sz="900" kern="1200" dirty="0">
                  <a:solidFill>
                    <a:schemeClr val="tx1"/>
                  </a:solidFill>
                  <a:latin typeface="+mn-lt"/>
                  <a:ea typeface="ＭＳ Ｐゴシック" charset="0"/>
                  <a:cs typeface="ＭＳ Ｐゴシック" charset="0"/>
                  <a:hlinkClick r:id="rId2"/>
                </a:rPr>
                <a:t>Creative Commons Attribution 3.0 Unported License</a:t>
              </a:r>
              <a:r>
                <a:rPr lang="en-US" sz="900" kern="1200" dirty="0">
                  <a:solidFill>
                    <a:schemeClr val="tx1"/>
                  </a:solidFill>
                  <a:latin typeface="+mn-lt"/>
                  <a:ea typeface="ＭＳ Ｐゴシック" charset="0"/>
                  <a:cs typeface="ＭＳ Ｐゴシック" charset="0"/>
                </a:rPr>
                <a:t>. To view a copy of this license, visit http://</a:t>
              </a:r>
              <a:r>
                <a:rPr lang="en-US" sz="900" kern="1200" dirty="0" err="1">
                  <a:solidFill>
                    <a:schemeClr val="tx1"/>
                  </a:solidFill>
                  <a:latin typeface="+mn-lt"/>
                  <a:ea typeface="ＭＳ Ｐゴシック" charset="0"/>
                  <a:cs typeface="ＭＳ Ｐゴシック" charset="0"/>
                </a:rPr>
                <a:t>creativecommons.org</a:t>
              </a:r>
              <a:r>
                <a:rPr lang="en-US" sz="900" kern="1200" dirty="0">
                  <a:solidFill>
                    <a:schemeClr val="tx1"/>
                  </a:solidFill>
                  <a:latin typeface="+mn-lt"/>
                  <a:ea typeface="ＭＳ Ｐゴシック" charset="0"/>
                  <a:cs typeface="ＭＳ Ｐゴシック" charset="0"/>
                </a:rPr>
                <a:t>/licenses/by/3.0/ or send a letter to Creative Commons, 171 2nd Street, Suite 300, San Francisco, California, 94105, USA.</a:t>
              </a:r>
              <a:r>
                <a:rPr lang="en-US" sz="900" kern="1200" baseline="0" dirty="0">
                  <a:solidFill>
                    <a:schemeClr val="tx1"/>
                  </a:solidFill>
                  <a:latin typeface="+mn-lt"/>
                  <a:ea typeface="ＭＳ Ｐゴシック" charset="0"/>
                  <a:cs typeface="ＭＳ Ｐゴシック" charset="0"/>
                </a:rPr>
                <a:t>  </a:t>
              </a:r>
              <a:r>
                <a:rPr lang="en-US" sz="900" kern="1200" dirty="0">
                  <a:solidFill>
                    <a:schemeClr val="tx1"/>
                  </a:solidFill>
                  <a:latin typeface="+mn-lt"/>
                  <a:ea typeface="ＭＳ Ｐゴシック" charset="0"/>
                  <a:cs typeface="ＭＳ Ｐゴシック" charset="0"/>
                </a:rPr>
                <a:t>Permissions beyond the scope of this license may be available either from CMU or by emailing </a:t>
              </a:r>
              <a:r>
                <a:rPr lang="en-US" sz="900" kern="1200" dirty="0" err="1">
                  <a:solidFill>
                    <a:schemeClr val="tx1"/>
                  </a:solidFill>
                  <a:latin typeface="+mn-lt"/>
                  <a:ea typeface="ＭＳ Ｐゴシック" charset="0"/>
                  <a:cs typeface="ＭＳ Ｐゴシック" charset="0"/>
                </a:rPr>
                <a:t>itk@galeotti.net</a:t>
              </a:r>
              <a:r>
                <a:rPr lang="en-US" sz="900" kern="1200" dirty="0">
                  <a:solidFill>
                    <a:schemeClr val="tx1"/>
                  </a:solidFill>
                  <a:latin typeface="+mn-lt"/>
                  <a:ea typeface="ＭＳ Ｐゴシック" charset="0"/>
                  <a:cs typeface="ＭＳ Ｐゴシック" charset="0"/>
                </a:rPr>
                <a:t>.</a:t>
              </a:r>
            </a:p>
            <a:p>
              <a:pPr marL="0" marR="0" indent="0" algn="l" defTabSz="914400" rtl="0" eaLnBrk="1" fontAlgn="base" latinLnBrk="0" hangingPunct="1">
                <a:lnSpc>
                  <a:spcPct val="100000"/>
                </a:lnSpc>
                <a:spcBef>
                  <a:spcPct val="0"/>
                </a:spcBef>
                <a:spcAft>
                  <a:spcPct val="0"/>
                </a:spcAft>
                <a:buClrTx/>
                <a:buSzTx/>
                <a:buFontTx/>
                <a:buNone/>
                <a:tabLst/>
                <a:defRPr/>
              </a:pPr>
              <a:r>
                <a:rPr lang="en-US" sz="900" b="1" kern="1200" dirty="0">
                  <a:solidFill>
                    <a:schemeClr val="tx1"/>
                  </a:solidFill>
                  <a:latin typeface="+mn-lt"/>
                  <a:ea typeface="ＭＳ Ｐゴシック" charset="0"/>
                  <a:cs typeface="ＭＳ Ｐゴシック" charset="0"/>
                </a:rPr>
                <a:t>The most recent version of these slides may</a:t>
              </a:r>
              <a:r>
                <a:rPr lang="en-US" sz="900" b="1" kern="1200" baseline="0" dirty="0">
                  <a:solidFill>
                    <a:schemeClr val="tx1"/>
                  </a:solidFill>
                  <a:latin typeface="+mn-lt"/>
                  <a:ea typeface="ＭＳ Ｐゴシック" charset="0"/>
                  <a:cs typeface="ＭＳ Ｐゴシック" charset="0"/>
                </a:rPr>
                <a:t> be accessed</a:t>
              </a:r>
              <a:r>
                <a:rPr lang="en-US" sz="900" b="1" kern="1200" dirty="0">
                  <a:solidFill>
                    <a:schemeClr val="tx1"/>
                  </a:solidFill>
                  <a:latin typeface="+mn-lt"/>
                  <a:ea typeface="ＭＳ Ｐゴシック" charset="0"/>
                  <a:cs typeface="ＭＳ Ｐゴシック" charset="0"/>
                </a:rPr>
                <a:t> online via http://</a:t>
              </a:r>
              <a:r>
                <a:rPr lang="en-US" sz="900" b="1" kern="1200" dirty="0" err="1">
                  <a:solidFill>
                    <a:schemeClr val="tx1"/>
                  </a:solidFill>
                  <a:latin typeface="+mn-lt"/>
                  <a:ea typeface="ＭＳ Ｐゴシック" charset="0"/>
                  <a:cs typeface="ＭＳ Ｐゴシック" charset="0"/>
                </a:rPr>
                <a:t>itk.galeotti.net</a:t>
              </a:r>
              <a:r>
                <a:rPr lang="en-US" sz="900" b="1" kern="1200" dirty="0">
                  <a:solidFill>
                    <a:schemeClr val="tx1"/>
                  </a:solidFill>
                  <a:latin typeface="+mn-lt"/>
                  <a:ea typeface="ＭＳ Ｐゴシック" charset="0"/>
                  <a:cs typeface="ＭＳ Ｐゴシック" charset="0"/>
                </a:rPr>
                <a:t>/</a:t>
              </a:r>
            </a:p>
          </p:txBody>
        </p:sp>
        <p:pic>
          <p:nvPicPr>
            <p:cNvPr id="12" name="Picture 11"/>
            <p:cNvPicPr>
              <a:picLocks noChangeAspect="1"/>
            </p:cNvPicPr>
            <p:nvPr/>
          </p:nvPicPr>
          <p:blipFill>
            <a:blip r:embed="rId3"/>
            <a:stretch>
              <a:fillRect/>
            </a:stretch>
          </p:blipFill>
          <p:spPr>
            <a:xfrm>
              <a:off x="647700" y="6318250"/>
              <a:ext cx="1117600" cy="393700"/>
            </a:xfrm>
            <a:prstGeom prst="rect">
              <a:avLst/>
            </a:prstGeom>
          </p:spPr>
        </p:pic>
      </p:grpSp>
      <p:sp>
        <p:nvSpPr>
          <p:cNvPr id="7" name="TextBox 6"/>
          <p:cNvSpPr txBox="1"/>
          <p:nvPr/>
        </p:nvSpPr>
        <p:spPr>
          <a:xfrm>
            <a:off x="1916664" y="4038600"/>
            <a:ext cx="5287345" cy="1015663"/>
          </a:xfrm>
          <a:prstGeom prst="rect">
            <a:avLst/>
          </a:prstGeom>
          <a:noFill/>
        </p:spPr>
        <p:txBody>
          <a:bodyPr wrap="none" rtlCol="0">
            <a:spAutoFit/>
          </a:bodyPr>
          <a:lstStyle/>
          <a:p>
            <a:pPr algn="ctr" eaLnBrk="1" hangingPunct="1">
              <a:lnSpc>
                <a:spcPct val="100000"/>
              </a:lnSpc>
              <a:defRPr/>
            </a:pPr>
            <a:r>
              <a:rPr kumimoji="0" lang="en-US" sz="2000" dirty="0">
                <a:latin typeface="+mn-lt"/>
              </a:rPr>
              <a:t>Methods in Medical Image Analysis - </a:t>
            </a:r>
            <a:r>
              <a:rPr lang="en-US" sz="2000" dirty="0">
                <a:latin typeface="+mn-lt"/>
              </a:rPr>
              <a:t>Spring 2020</a:t>
            </a:r>
          </a:p>
          <a:p>
            <a:pPr algn="ctr">
              <a:lnSpc>
                <a:spcPct val="100000"/>
              </a:lnSpc>
              <a:defRPr/>
            </a:pPr>
            <a:r>
              <a:rPr lang="pt-BR" sz="2000" dirty="0">
                <a:latin typeface="+mn-lt"/>
              </a:rPr>
              <a:t>16-725 (CMU RI)</a:t>
            </a:r>
            <a:r>
              <a:rPr lang="en-US" sz="2000" dirty="0">
                <a:latin typeface="+mn-lt"/>
              </a:rPr>
              <a:t> : </a:t>
            </a:r>
            <a:r>
              <a:rPr lang="en-US" sz="2000" dirty="0" err="1">
                <a:latin typeface="+mn-lt"/>
              </a:rPr>
              <a:t>BioE</a:t>
            </a:r>
            <a:r>
              <a:rPr lang="en-US" sz="2000" dirty="0">
                <a:latin typeface="+mn-lt"/>
              </a:rPr>
              <a:t> 2630 (Pitt)</a:t>
            </a:r>
          </a:p>
          <a:p>
            <a:pPr algn="ctr" eaLnBrk="1" hangingPunct="1">
              <a:lnSpc>
                <a:spcPct val="100000"/>
              </a:lnSpc>
              <a:defRPr/>
            </a:pPr>
            <a:r>
              <a:rPr lang="en-US" sz="2000" dirty="0">
                <a:latin typeface="+mn-lt"/>
              </a:rPr>
              <a:t>Dr. John Galeotti</a:t>
            </a:r>
            <a:endParaRPr kumimoji="0" lang="en-US" sz="2000" dirty="0">
              <a:latin typeface="+mn-lt"/>
            </a:endParaRPr>
          </a:p>
        </p:txBody>
      </p:sp>
    </p:spTree>
    <p:extLst>
      <p:ext uri="{BB962C8B-B14F-4D97-AF65-F5344CB8AC3E}">
        <p14:creationId xmlns:p14="http://schemas.microsoft.com/office/powerpoint/2010/main" val="1682947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CC BY w/ Damion)">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315200" cy="1822226"/>
          </a:xfrm>
        </p:spPr>
        <p:txBody>
          <a:bodyPr>
            <a:normAutofit/>
          </a:bodyPr>
          <a:lstStyle>
            <a:lvl1pPr algn="ctr">
              <a:defRPr sz="4800"/>
            </a:lvl1pPr>
          </a:lstStyle>
          <a:p>
            <a:r>
              <a:rPr lang="en-US"/>
              <a:t>Click to edit Master title style</a:t>
            </a:r>
            <a:endParaRPr lang="en-US" dirty="0"/>
          </a:p>
        </p:txBody>
      </p:sp>
      <p:grpSp>
        <p:nvGrpSpPr>
          <p:cNvPr id="6" name="Group 5"/>
          <p:cNvGrpSpPr/>
          <p:nvPr/>
        </p:nvGrpSpPr>
        <p:grpSpPr>
          <a:xfrm>
            <a:off x="999683" y="6172200"/>
            <a:ext cx="7144634" cy="685800"/>
            <a:chOff x="838200" y="6172200"/>
            <a:chExt cx="7144634" cy="685800"/>
          </a:xfrm>
        </p:grpSpPr>
        <p:sp>
          <p:nvSpPr>
            <p:cNvPr id="11" name="TextBox 10"/>
            <p:cNvSpPr txBox="1"/>
            <p:nvPr/>
          </p:nvSpPr>
          <p:spPr>
            <a:xfrm>
              <a:off x="1953767" y="6172200"/>
              <a:ext cx="6029067" cy="685800"/>
            </a:xfrm>
            <a:prstGeom prst="rect">
              <a:avLst/>
            </a:prstGeom>
            <a:noFill/>
          </p:spPr>
          <p:txBody>
            <a:bodyPr wrap="square" lIns="91440" tIns="0" rIns="0" bIns="0" rtlCol="0" anchor="ctr" anchorCtr="0">
              <a:no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900" kern="1200" dirty="0">
                  <a:solidFill>
                    <a:schemeClr val="tx1"/>
                  </a:solidFill>
                  <a:latin typeface="+mn-lt"/>
                  <a:ea typeface="ＭＳ Ｐゴシック" charset="0"/>
                  <a:cs typeface="ＭＳ Ｐゴシック" charset="0"/>
                </a:rPr>
                <a:t>This work by John Galeotti and Damion Shelton, © 2004-2020, </a:t>
              </a:r>
              <a:r>
                <a:rPr kumimoji="0" lang="en-US" sz="900" b="0" i="0" u="none" strike="noStrike" kern="1200" cap="none" spc="0" normalizeH="0" baseline="0" noProof="0" dirty="0">
                  <a:ln>
                    <a:noFill/>
                  </a:ln>
                  <a:solidFill>
                    <a:prstClr val="white"/>
                  </a:solidFill>
                  <a:effectLst/>
                  <a:uLnTx/>
                  <a:uFillTx/>
                  <a:latin typeface="Calibri"/>
                  <a:ea typeface="ＭＳ Ｐゴシック" charset="0"/>
                  <a:cs typeface="ＭＳ Ｐゴシック" charset="0"/>
                </a:rPr>
                <a:t>was made possible in part by NIH NLM contract# HHSN276201000580P, and </a:t>
              </a:r>
              <a:r>
                <a:rPr lang="en-US" sz="900" kern="1200" dirty="0">
                  <a:solidFill>
                    <a:schemeClr val="tx1"/>
                  </a:solidFill>
                  <a:latin typeface="+mn-lt"/>
                  <a:ea typeface="ＭＳ Ｐゴシック" charset="0"/>
                  <a:cs typeface="ＭＳ Ｐゴシック" charset="0"/>
                </a:rPr>
                <a:t>is licensed under a </a:t>
              </a:r>
              <a:r>
                <a:rPr lang="en-US" sz="900" kern="1200" dirty="0">
                  <a:solidFill>
                    <a:schemeClr val="tx1"/>
                  </a:solidFill>
                  <a:latin typeface="+mn-lt"/>
                  <a:ea typeface="ＭＳ Ｐゴシック" charset="0"/>
                  <a:cs typeface="ＭＳ Ｐゴシック" charset="0"/>
                  <a:hlinkClick r:id="rId2"/>
                </a:rPr>
                <a:t>Creative Commons Attribution 3.0 Unported License</a:t>
              </a:r>
              <a:r>
                <a:rPr lang="en-US" sz="900" kern="1200" dirty="0">
                  <a:solidFill>
                    <a:schemeClr val="tx1"/>
                  </a:solidFill>
                  <a:latin typeface="+mn-lt"/>
                  <a:ea typeface="ＭＳ Ｐゴシック" charset="0"/>
                  <a:cs typeface="ＭＳ Ｐゴシック" charset="0"/>
                </a:rPr>
                <a:t>. To view a copy of this license, visit http://</a:t>
              </a:r>
              <a:r>
                <a:rPr lang="en-US" sz="900" kern="1200" dirty="0" err="1">
                  <a:solidFill>
                    <a:schemeClr val="tx1"/>
                  </a:solidFill>
                  <a:latin typeface="+mn-lt"/>
                  <a:ea typeface="ＭＳ Ｐゴシック" charset="0"/>
                  <a:cs typeface="ＭＳ Ｐゴシック" charset="0"/>
                </a:rPr>
                <a:t>creativecommons.org</a:t>
              </a:r>
              <a:r>
                <a:rPr lang="en-US" sz="900" kern="1200" dirty="0">
                  <a:solidFill>
                    <a:schemeClr val="tx1"/>
                  </a:solidFill>
                  <a:latin typeface="+mn-lt"/>
                  <a:ea typeface="ＭＳ Ｐゴシック" charset="0"/>
                  <a:cs typeface="ＭＳ Ｐゴシック" charset="0"/>
                </a:rPr>
                <a:t>/licenses/by/3.0/ or send a letter to Creative Commons, 171 2nd Street, Suite 300, San Francisco, California, 94105, USA.</a:t>
              </a:r>
              <a:r>
                <a:rPr lang="en-US" sz="900" kern="1200" baseline="0" dirty="0">
                  <a:solidFill>
                    <a:schemeClr val="tx1"/>
                  </a:solidFill>
                  <a:latin typeface="+mn-lt"/>
                  <a:ea typeface="ＭＳ Ｐゴシック" charset="0"/>
                  <a:cs typeface="ＭＳ Ｐゴシック" charset="0"/>
                </a:rPr>
                <a:t>  </a:t>
              </a:r>
              <a:r>
                <a:rPr lang="en-US" sz="900" kern="1200" dirty="0">
                  <a:solidFill>
                    <a:schemeClr val="tx1"/>
                  </a:solidFill>
                  <a:latin typeface="+mn-lt"/>
                  <a:ea typeface="ＭＳ Ｐゴシック" charset="0"/>
                  <a:cs typeface="ＭＳ Ｐゴシック" charset="0"/>
                </a:rPr>
                <a:t>Permissions beyond the scope of this license may be available by emailing </a:t>
              </a:r>
              <a:r>
                <a:rPr lang="en-US" sz="900" kern="1200" dirty="0" err="1">
                  <a:solidFill>
                    <a:schemeClr val="tx1"/>
                  </a:solidFill>
                  <a:latin typeface="+mn-lt"/>
                  <a:ea typeface="ＭＳ Ｐゴシック" charset="0"/>
                  <a:cs typeface="ＭＳ Ｐゴシック" charset="0"/>
                </a:rPr>
                <a:t>itk@galeotti.net</a:t>
              </a:r>
              <a:r>
                <a:rPr lang="en-US" sz="900" kern="1200" dirty="0">
                  <a:solidFill>
                    <a:schemeClr val="tx1"/>
                  </a:solidFill>
                  <a:latin typeface="+mn-lt"/>
                  <a:ea typeface="ＭＳ Ｐゴシック" charset="0"/>
                  <a:cs typeface="ＭＳ Ｐゴシック" charset="0"/>
                </a:rPr>
                <a:t>.</a:t>
              </a:r>
            </a:p>
            <a:p>
              <a:pPr marL="0" marR="0" indent="0" algn="l" defTabSz="914400" rtl="0" eaLnBrk="1" fontAlgn="base" latinLnBrk="0" hangingPunct="1">
                <a:lnSpc>
                  <a:spcPct val="100000"/>
                </a:lnSpc>
                <a:spcBef>
                  <a:spcPct val="0"/>
                </a:spcBef>
                <a:spcAft>
                  <a:spcPct val="0"/>
                </a:spcAft>
                <a:buClrTx/>
                <a:buSzTx/>
                <a:buFontTx/>
                <a:buNone/>
                <a:tabLst/>
                <a:defRPr/>
              </a:pPr>
              <a:r>
                <a:rPr lang="en-US" sz="900" b="1" kern="1200" dirty="0">
                  <a:solidFill>
                    <a:schemeClr val="tx1"/>
                  </a:solidFill>
                  <a:latin typeface="+mn-lt"/>
                  <a:ea typeface="ＭＳ Ｐゴシック" charset="0"/>
                  <a:cs typeface="ＭＳ Ｐゴシック" charset="0"/>
                </a:rPr>
                <a:t>The most recent version of these slides may be accessed online via http://</a:t>
              </a:r>
              <a:r>
                <a:rPr lang="en-US" sz="900" b="1" kern="1200" dirty="0" err="1">
                  <a:solidFill>
                    <a:schemeClr val="tx1"/>
                  </a:solidFill>
                  <a:latin typeface="+mn-lt"/>
                  <a:ea typeface="ＭＳ Ｐゴシック" charset="0"/>
                  <a:cs typeface="ＭＳ Ｐゴシック" charset="0"/>
                </a:rPr>
                <a:t>itk.galeotti.net</a:t>
              </a:r>
              <a:r>
                <a:rPr lang="en-US" sz="900" b="1" kern="1200" dirty="0">
                  <a:solidFill>
                    <a:schemeClr val="tx1"/>
                  </a:solidFill>
                  <a:latin typeface="+mn-lt"/>
                  <a:ea typeface="ＭＳ Ｐゴシック" charset="0"/>
                  <a:cs typeface="ＭＳ Ｐゴシック" charset="0"/>
                </a:rPr>
                <a:t>/</a:t>
              </a:r>
            </a:p>
          </p:txBody>
        </p:sp>
        <p:pic>
          <p:nvPicPr>
            <p:cNvPr id="12" name="Picture 11"/>
            <p:cNvPicPr>
              <a:picLocks noChangeAspect="1"/>
            </p:cNvPicPr>
            <p:nvPr/>
          </p:nvPicPr>
          <p:blipFill>
            <a:blip r:embed="rId3"/>
            <a:stretch>
              <a:fillRect/>
            </a:stretch>
          </p:blipFill>
          <p:spPr>
            <a:xfrm>
              <a:off x="838200" y="6318250"/>
              <a:ext cx="1117600" cy="393700"/>
            </a:xfrm>
            <a:prstGeom prst="rect">
              <a:avLst/>
            </a:prstGeom>
          </p:spPr>
        </p:pic>
      </p:grpSp>
      <p:sp>
        <p:nvSpPr>
          <p:cNvPr id="5" name="TextBox 4"/>
          <p:cNvSpPr txBox="1"/>
          <p:nvPr/>
        </p:nvSpPr>
        <p:spPr>
          <a:xfrm>
            <a:off x="1816431" y="4038600"/>
            <a:ext cx="5535874" cy="1631216"/>
          </a:xfrm>
          <a:prstGeom prst="rect">
            <a:avLst/>
          </a:prstGeom>
          <a:noFill/>
        </p:spPr>
        <p:txBody>
          <a:bodyPr wrap="none" rtlCol="0">
            <a:spAutoFit/>
          </a:bodyPr>
          <a:lstStyle/>
          <a:p>
            <a:pPr algn="ctr" eaLnBrk="1" hangingPunct="1">
              <a:lnSpc>
                <a:spcPct val="100000"/>
              </a:lnSpc>
              <a:defRPr/>
            </a:pPr>
            <a:r>
              <a:rPr kumimoji="0" lang="en-US" sz="2000" dirty="0">
                <a:latin typeface="+mn-lt"/>
              </a:rPr>
              <a:t>Methods in Medical Image Analysis - </a:t>
            </a:r>
            <a:r>
              <a:rPr lang="en-US" sz="2000" dirty="0">
                <a:latin typeface="+mn-lt"/>
              </a:rPr>
              <a:t>Spring 2020</a:t>
            </a:r>
          </a:p>
          <a:p>
            <a:pPr algn="ctr">
              <a:lnSpc>
                <a:spcPct val="100000"/>
              </a:lnSpc>
              <a:defRPr/>
            </a:pPr>
            <a:r>
              <a:rPr lang="pt-BR" sz="2000" dirty="0">
                <a:latin typeface="+mn-lt"/>
              </a:rPr>
              <a:t>16-725 (CMU RI)</a:t>
            </a:r>
            <a:r>
              <a:rPr lang="en-US" sz="2000" dirty="0">
                <a:latin typeface="+mn-lt"/>
              </a:rPr>
              <a:t> : </a:t>
            </a:r>
            <a:r>
              <a:rPr lang="en-US" sz="2000" dirty="0" err="1">
                <a:latin typeface="+mn-lt"/>
              </a:rPr>
              <a:t>BioE</a:t>
            </a:r>
            <a:r>
              <a:rPr lang="en-US" sz="2000" dirty="0">
                <a:latin typeface="+mn-lt"/>
              </a:rPr>
              <a:t> 2630 (Pitt)</a:t>
            </a:r>
          </a:p>
          <a:p>
            <a:pPr algn="ctr" eaLnBrk="1" hangingPunct="1">
              <a:lnSpc>
                <a:spcPct val="100000"/>
              </a:lnSpc>
              <a:defRPr/>
            </a:pPr>
            <a:r>
              <a:rPr lang="en-US" sz="2000" dirty="0">
                <a:latin typeface="+mn-lt"/>
              </a:rPr>
              <a:t>Dr. John Galeotti</a:t>
            </a:r>
            <a:endParaRPr kumimoji="0" lang="en-US" sz="2000" dirty="0">
              <a:latin typeface="+mn-lt"/>
            </a:endParaRPr>
          </a:p>
          <a:p>
            <a:pPr algn="ctr" eaLnBrk="1" hangingPunct="1">
              <a:lnSpc>
                <a:spcPct val="100000"/>
              </a:lnSpc>
              <a:defRPr/>
            </a:pPr>
            <a:endParaRPr kumimoji="0" lang="en-US" sz="2000" dirty="0">
              <a:latin typeface="+mn-lt"/>
            </a:endParaRPr>
          </a:p>
          <a:p>
            <a:pPr algn="ctr" eaLnBrk="1" hangingPunct="1">
              <a:lnSpc>
                <a:spcPct val="100000"/>
              </a:lnSpc>
              <a:defRPr/>
            </a:pPr>
            <a:r>
              <a:rPr kumimoji="0" lang="en-US" sz="2000" dirty="0">
                <a:latin typeface="+mn-lt"/>
              </a:rPr>
              <a:t>Based in part on Damion Shelton</a:t>
            </a:r>
            <a:r>
              <a:rPr lang="en-US" sz="2000" dirty="0">
                <a:latin typeface="+mn-lt"/>
              </a:rPr>
              <a:t>’</a:t>
            </a:r>
            <a:r>
              <a:rPr kumimoji="0" lang="en-US" sz="2000" dirty="0">
                <a:latin typeface="+mn-lt"/>
              </a:rPr>
              <a:t>s slides from 2006</a:t>
            </a:r>
          </a:p>
        </p:txBody>
      </p:sp>
    </p:spTree>
    <p:extLst>
      <p:ext uri="{BB962C8B-B14F-4D97-AF65-F5344CB8AC3E}">
        <p14:creationId xmlns:p14="http://schemas.microsoft.com/office/powerpoint/2010/main" val="865057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p:cNvSpPr>
            <a:spLocks noGrp="1"/>
          </p:cNvSpPr>
          <p:nvPr>
            <p:ph type="dt" sz="half" idx="10"/>
          </p:nvPr>
        </p:nvSpPr>
        <p:spPr/>
        <p:txBody>
          <a:bodyPr/>
          <a:lstStyle/>
          <a:p>
            <a:fld id="{84365747-EA24-E14D-938C-6F61D938D832}" type="datetimeFigureOut">
              <a:rPr lang="en-US" smtClean="0"/>
              <a:t>3/1/20</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6C6A22F7-C580-BA45-9E09-970BDF4F5422}" type="slidenum">
              <a:rPr lang="en-US" smtClean="0"/>
              <a:t>‹#›</a:t>
            </a:fld>
            <a:endParaRPr lang="en-US"/>
          </a:p>
        </p:txBody>
      </p:sp>
    </p:spTree>
    <p:extLst>
      <p:ext uri="{BB962C8B-B14F-4D97-AF65-F5344CB8AC3E}">
        <p14:creationId xmlns:p14="http://schemas.microsoft.com/office/powerpoint/2010/main" val="650798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4365747-EA24-E14D-938C-6F61D938D832}" type="datetimeFigureOut">
              <a:rPr lang="en-US" smtClean="0"/>
              <a:t>3/1/20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A22F7-C580-BA45-9E09-970BDF4F5422}" type="slidenum">
              <a:rPr lang="en-US" smtClean="0"/>
              <a:t>‹#›</a:t>
            </a:fld>
            <a:endParaRPr lang="en-US"/>
          </a:p>
        </p:txBody>
      </p:sp>
    </p:spTree>
    <p:extLst>
      <p:ext uri="{BB962C8B-B14F-4D97-AF65-F5344CB8AC3E}">
        <p14:creationId xmlns:p14="http://schemas.microsoft.com/office/powerpoint/2010/main" val="645106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914400" y="1737359"/>
            <a:ext cx="356616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1737360"/>
            <a:ext cx="356616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5"/>
          </p:nvPr>
        </p:nvSpPr>
        <p:spPr/>
        <p:txBody>
          <a:bodyPr/>
          <a:lstStyle/>
          <a:p>
            <a:fld id="{84365747-EA24-E14D-938C-6F61D938D832}" type="datetimeFigureOut">
              <a:rPr lang="en-US" smtClean="0"/>
              <a:t>3/1/20</a:t>
            </a:fld>
            <a:endParaRPr lang="en-US"/>
          </a:p>
        </p:txBody>
      </p:sp>
      <p:sp>
        <p:nvSpPr>
          <p:cNvPr id="3" name="Footer Placeholder 2"/>
          <p:cNvSpPr>
            <a:spLocks noGrp="1"/>
          </p:cNvSpPr>
          <p:nvPr>
            <p:ph type="ftr" sz="quarter" idx="16"/>
          </p:nvPr>
        </p:nvSpPr>
        <p:spPr/>
        <p:txBody>
          <a:bodyPr/>
          <a:lstStyle/>
          <a:p>
            <a:endParaRPr lang="en-US"/>
          </a:p>
        </p:txBody>
      </p:sp>
      <p:sp>
        <p:nvSpPr>
          <p:cNvPr id="4" name="Slide Number Placeholder 3"/>
          <p:cNvSpPr>
            <a:spLocks noGrp="1"/>
          </p:cNvSpPr>
          <p:nvPr>
            <p:ph type="sldNum" sz="quarter" idx="17"/>
          </p:nvPr>
        </p:nvSpPr>
        <p:spPr/>
        <p:txBody>
          <a:bodyPr/>
          <a:lstStyle/>
          <a:p>
            <a:fld id="{6C6A22F7-C580-BA45-9E09-970BDF4F5422}"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5609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173736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173736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914400" y="2359152"/>
            <a:ext cx="3566160" cy="39502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2359152"/>
            <a:ext cx="3566160" cy="39502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5"/>
          </p:nvPr>
        </p:nvSpPr>
        <p:spPr/>
        <p:txBody>
          <a:bodyPr/>
          <a:lstStyle/>
          <a:p>
            <a:fld id="{84365747-EA24-E14D-938C-6F61D938D832}" type="datetimeFigureOut">
              <a:rPr lang="en-US" smtClean="0"/>
              <a:t>3/1/20</a:t>
            </a:fld>
            <a:endParaRPr lang="en-US"/>
          </a:p>
        </p:txBody>
      </p:sp>
      <p:sp>
        <p:nvSpPr>
          <p:cNvPr id="4" name="Footer Placeholder 3"/>
          <p:cNvSpPr>
            <a:spLocks noGrp="1"/>
          </p:cNvSpPr>
          <p:nvPr>
            <p:ph type="ftr" sz="quarter" idx="16"/>
          </p:nvPr>
        </p:nvSpPr>
        <p:spPr/>
        <p:txBody>
          <a:bodyPr/>
          <a:lstStyle/>
          <a:p>
            <a:endParaRPr lang="en-US"/>
          </a:p>
        </p:txBody>
      </p:sp>
      <p:sp>
        <p:nvSpPr>
          <p:cNvPr id="6" name="Slide Number Placeholder 5"/>
          <p:cNvSpPr>
            <a:spLocks noGrp="1"/>
          </p:cNvSpPr>
          <p:nvPr>
            <p:ph type="sldNum" sz="quarter" idx="17"/>
          </p:nvPr>
        </p:nvSpPr>
        <p:spPr/>
        <p:txBody>
          <a:bodyPr/>
          <a:lstStyle/>
          <a:p>
            <a:fld id="{6C6A22F7-C580-BA45-9E09-970BDF4F5422}" type="slidenum">
              <a:rPr lang="en-US" smtClean="0"/>
              <a:t>‹#›</a:t>
            </a:fld>
            <a:endParaRPr lang="en-US"/>
          </a:p>
        </p:txBody>
      </p:sp>
      <p:sp>
        <p:nvSpPr>
          <p:cNvPr id="12" name="Title 1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87286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fld id="{84365747-EA24-E14D-938C-6F61D938D832}" type="datetimeFigureOut">
              <a:rPr lang="en-US" smtClean="0"/>
              <a:t>3/1/20</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6C6A22F7-C580-BA45-9E09-970BDF4F5422}" type="slidenum">
              <a:rPr lang="en-US" smtClean="0"/>
              <a:t>‹#›</a:t>
            </a:fld>
            <a:endParaRPr lang="en-US"/>
          </a:p>
        </p:txBody>
      </p:sp>
    </p:spTree>
    <p:extLst>
      <p:ext uri="{BB962C8B-B14F-4D97-AF65-F5344CB8AC3E}">
        <p14:creationId xmlns:p14="http://schemas.microsoft.com/office/powerpoint/2010/main" val="2154603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365747-EA24-E14D-938C-6F61D938D832}" type="datetimeFigureOut">
              <a:rPr lang="en-US" smtClean="0"/>
              <a:t>3/1/20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A22F7-C580-BA45-9E09-970BDF4F5422}" type="slidenum">
              <a:rPr lang="en-US" smtClean="0"/>
              <a:t>‹#›</a:t>
            </a:fld>
            <a:endParaRPr lang="en-US"/>
          </a:p>
        </p:txBody>
      </p:sp>
    </p:spTree>
    <p:extLst>
      <p:ext uri="{BB962C8B-B14F-4D97-AF65-F5344CB8AC3E}">
        <p14:creationId xmlns:p14="http://schemas.microsoft.com/office/powerpoint/2010/main" val="136860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1"/>
          <a:stretch>
            <a:fillRect/>
          </a:stretch>
        </a:blipFill>
        <a:effectLst/>
      </p:bgPr>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399" y="265176"/>
            <a:ext cx="7315201" cy="1136259"/>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914400" y="1740845"/>
            <a:ext cx="7315200" cy="45685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2"/>
          </p:nvPr>
        </p:nvSpPr>
        <p:spPr>
          <a:xfrm>
            <a:off x="914400" y="6400800"/>
            <a:ext cx="2133600" cy="365125"/>
          </a:xfrm>
          <a:prstGeom prst="rect">
            <a:avLst/>
          </a:prstGeom>
        </p:spPr>
        <p:txBody>
          <a:bodyPr vert="horz" lIns="91440" tIns="45720" rIns="91440" bIns="45720" rtlCol="0" anchor="ctr"/>
          <a:lstStyle>
            <a:lvl1pPr algn="l">
              <a:defRPr sz="1200">
                <a:solidFill>
                  <a:schemeClr val="tx1">
                    <a:tint val="75000"/>
                  </a:schemeClr>
                </a:solidFill>
                <a:latin typeface="Calibri"/>
                <a:cs typeface="Calibri"/>
              </a:defRPr>
            </a:lvl1pPr>
          </a:lstStyle>
          <a:p>
            <a:fld id="{84365747-EA24-E14D-938C-6F61D938D832}" type="datetimeFigureOut">
              <a:rPr lang="en-US" smtClean="0"/>
              <a:t>3/1/20</a:t>
            </a:fld>
            <a:endParaRPr lang="en-US"/>
          </a:p>
        </p:txBody>
      </p:sp>
      <p:sp>
        <p:nvSpPr>
          <p:cNvPr id="8" name="Footer Placeholder 7"/>
          <p:cNvSpPr>
            <a:spLocks noGrp="1"/>
          </p:cNvSpPr>
          <p:nvPr>
            <p:ph type="ftr" sz="quarter" idx="3"/>
          </p:nvPr>
        </p:nvSpPr>
        <p:spPr>
          <a:xfrm>
            <a:off x="3124200" y="640080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a:cs typeface="Calibri"/>
              </a:defRPr>
            </a:lvl1pPr>
          </a:lstStyle>
          <a:p>
            <a:endParaRPr lang="en-US"/>
          </a:p>
        </p:txBody>
      </p:sp>
      <p:sp>
        <p:nvSpPr>
          <p:cNvPr id="9" name="Slide Number Placeholder 8"/>
          <p:cNvSpPr>
            <a:spLocks noGrp="1"/>
          </p:cNvSpPr>
          <p:nvPr>
            <p:ph type="sldNum" sz="quarter" idx="4"/>
          </p:nvPr>
        </p:nvSpPr>
        <p:spPr>
          <a:xfrm>
            <a:off x="8138160" y="6400800"/>
            <a:ext cx="914400" cy="365125"/>
          </a:xfrm>
          <a:prstGeom prst="rect">
            <a:avLst/>
          </a:prstGeom>
        </p:spPr>
        <p:txBody>
          <a:bodyPr vert="horz" lIns="91440" tIns="45720" rIns="91440" bIns="45720" rtlCol="0" anchor="ctr"/>
          <a:lstStyle>
            <a:lvl1pPr algn="r">
              <a:defRPr sz="1200">
                <a:solidFill>
                  <a:schemeClr val="tx1">
                    <a:tint val="75000"/>
                  </a:schemeClr>
                </a:solidFill>
                <a:latin typeface="Calibri"/>
                <a:cs typeface="Calibri"/>
              </a:defRPr>
            </a:lvl1pPr>
          </a:lstStyle>
          <a:p>
            <a:fld id="{6C6A22F7-C580-BA45-9E09-970BDF4F5422}" type="slidenum">
              <a:rPr lang="en-US" smtClean="0"/>
              <a:t>‹#›</a:t>
            </a:fld>
            <a:endParaRPr lang="en-US"/>
          </a:p>
        </p:txBody>
      </p:sp>
      <p:sp>
        <p:nvSpPr>
          <p:cNvPr id="12" name="Rectangle 11"/>
          <p:cNvSpPr/>
          <p:nvPr/>
        </p:nvSpPr>
        <p:spPr>
          <a:xfrm>
            <a:off x="0" y="576072"/>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30936" y="576072"/>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218486"/>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 id="2147483870" r:id="rId18"/>
    <p:sldLayoutId id="2147483871" r:id="rId19"/>
  </p:sldLayoutIdLst>
  <p:txStyles>
    <p:titleStyle>
      <a:lvl1pPr algn="l" defTabSz="914400" rtl="0" eaLnBrk="1" latinLnBrk="0" hangingPunct="1">
        <a:spcBef>
          <a:spcPct val="0"/>
        </a:spcBef>
        <a:buNone/>
        <a:defRPr sz="4000" b="0" i="0" kern="1200" spc="5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800" kern="1200">
          <a:solidFill>
            <a:schemeClr val="tx1"/>
          </a:solidFill>
          <a:latin typeface="Calibri"/>
          <a:ea typeface="+mn-ea"/>
          <a:cs typeface="Calibri"/>
        </a:defRPr>
      </a:lvl1pPr>
      <a:lvl2pPr marL="502920" indent="-182880" algn="l" defTabSz="914400" rtl="0" eaLnBrk="1" latinLnBrk="0" hangingPunct="1">
        <a:spcBef>
          <a:spcPct val="20000"/>
        </a:spcBef>
        <a:buClr>
          <a:schemeClr val="tx2"/>
        </a:buClr>
        <a:buFont typeface="Wingdings" charset="2"/>
        <a:buChar char="§"/>
        <a:defRPr sz="2400" kern="1200">
          <a:solidFill>
            <a:schemeClr val="tx1"/>
          </a:solidFill>
          <a:latin typeface="Calibri"/>
          <a:ea typeface="+mn-ea"/>
          <a:cs typeface="Calibri"/>
        </a:defRPr>
      </a:lvl2pPr>
      <a:lvl3pPr marL="685800" indent="-182880" algn="l" defTabSz="914400" rtl="0" eaLnBrk="1" latinLnBrk="0" hangingPunct="1">
        <a:spcBef>
          <a:spcPct val="20000"/>
        </a:spcBef>
        <a:buClr>
          <a:schemeClr val="tx2"/>
        </a:buClr>
        <a:buFont typeface="Wingdings" charset="2"/>
        <a:buChar char="§"/>
        <a:defRPr sz="2000" kern="1200">
          <a:solidFill>
            <a:schemeClr val="tx1"/>
          </a:solidFill>
          <a:latin typeface="Calibri"/>
          <a:ea typeface="+mn-ea"/>
          <a:cs typeface="Calibri"/>
        </a:defRPr>
      </a:lvl3pPr>
      <a:lvl4pPr marL="914400" indent="-182880" algn="l" defTabSz="914400" rtl="0" eaLnBrk="1" latinLnBrk="0" hangingPunct="1">
        <a:spcBef>
          <a:spcPct val="20000"/>
        </a:spcBef>
        <a:buClr>
          <a:schemeClr val="tx2"/>
        </a:buClr>
        <a:buFont typeface="Wingdings" charset="2"/>
        <a:buChar char="§"/>
        <a:defRPr sz="1800" kern="1200">
          <a:solidFill>
            <a:schemeClr val="tx1"/>
          </a:solidFill>
          <a:latin typeface="Calibri"/>
          <a:ea typeface="+mn-ea"/>
          <a:cs typeface="Calibri"/>
        </a:defRPr>
      </a:lvl4pPr>
      <a:lvl5pPr marL="1143000" indent="-182880" algn="l" defTabSz="914400" rtl="0" eaLnBrk="1" latinLnBrk="0" hangingPunct="1">
        <a:spcBef>
          <a:spcPct val="20000"/>
        </a:spcBef>
        <a:buClr>
          <a:schemeClr val="tx2"/>
        </a:buClr>
        <a:buFont typeface="Wingdings" charset="2"/>
        <a:buChar char="§"/>
        <a:defRPr sz="1800" kern="1200">
          <a:solidFill>
            <a:schemeClr val="tx1"/>
          </a:solidFill>
          <a:latin typeface="Calibri"/>
          <a:ea typeface="+mn-ea"/>
          <a:cs typeface="Calibri"/>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Final Project Details</a:t>
            </a:r>
          </a:p>
        </p:txBody>
      </p:sp>
    </p:spTree>
    <p:extLst>
      <p:ext uri="{BB962C8B-B14F-4D97-AF65-F5344CB8AC3E}">
        <p14:creationId xmlns:p14="http://schemas.microsoft.com/office/powerpoint/2010/main" val="372718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normAutofit/>
          </a:bodyPr>
          <a:lstStyle/>
          <a:p>
            <a:r>
              <a:rPr lang="en-US" dirty="0"/>
              <a:t>Code Expectations</a:t>
            </a:r>
          </a:p>
        </p:txBody>
      </p:sp>
      <p:sp>
        <p:nvSpPr>
          <p:cNvPr id="364547" name="Rectangle 3"/>
          <p:cNvSpPr>
            <a:spLocks noGrp="1" noChangeArrowheads="1"/>
          </p:cNvSpPr>
          <p:nvPr>
            <p:ph idx="1"/>
          </p:nvPr>
        </p:nvSpPr>
        <p:spPr>
          <a:xfrm>
            <a:off x="685800" y="1981200"/>
            <a:ext cx="8305800" cy="4648200"/>
          </a:xfrm>
        </p:spPr>
        <p:txBody>
          <a:bodyPr/>
          <a:lstStyle/>
          <a:p>
            <a:r>
              <a:rPr lang="en-US" sz="2000" dirty="0"/>
              <a:t>Use ITKv4/5 or </a:t>
            </a:r>
            <a:r>
              <a:rPr lang="en-US" sz="2000" dirty="0" err="1"/>
              <a:t>SimpleITK</a:t>
            </a:r>
            <a:endParaRPr lang="en-US" sz="2000" dirty="0"/>
          </a:p>
          <a:p>
            <a:r>
              <a:rPr lang="en-US" sz="2000" dirty="0"/>
              <a:t>Show creativity and/or experimentation, such as (choose one or more):</a:t>
            </a:r>
          </a:p>
          <a:p>
            <a:pPr lvl="1"/>
            <a:r>
              <a:rPr lang="en-US" sz="1800" dirty="0"/>
              <a:t>Carefully adjust several parameters</a:t>
            </a:r>
          </a:p>
          <a:p>
            <a:pPr lvl="1"/>
            <a:r>
              <a:rPr lang="en-US" sz="1800" dirty="0"/>
              <a:t>Validation, etc.</a:t>
            </a:r>
          </a:p>
          <a:p>
            <a:pPr lvl="1"/>
            <a:r>
              <a:rPr lang="en-US" sz="1800" dirty="0"/>
              <a:t>Combine filters in a novel way</a:t>
            </a:r>
          </a:p>
          <a:p>
            <a:pPr lvl="1"/>
            <a:r>
              <a:rPr lang="en-US" sz="1800" dirty="0"/>
              <a:t>Write you own filter or other large piece of unique code</a:t>
            </a:r>
          </a:p>
          <a:p>
            <a:pPr lvl="1"/>
            <a:r>
              <a:rPr lang="en-US" sz="1800" dirty="0"/>
              <a:t>Conceive and implement a new idea for image analysis</a:t>
            </a:r>
          </a:p>
          <a:p>
            <a:r>
              <a:rPr lang="en-US" sz="2000" dirty="0"/>
              <a:t>Insufficient:</a:t>
            </a:r>
          </a:p>
          <a:p>
            <a:pPr lvl="1"/>
            <a:r>
              <a:rPr lang="en-US" sz="1800" dirty="0"/>
              <a:t>Do ”a little bit more” than the big segmentation homework assignment</a:t>
            </a:r>
          </a:p>
          <a:p>
            <a:pPr lvl="1"/>
            <a:r>
              <a:rPr lang="en-US" sz="1800" dirty="0"/>
              <a:t>Just connect several filters together &amp; wrap in a GUI</a:t>
            </a:r>
          </a:p>
          <a:p>
            <a:pPr lvl="1"/>
            <a:r>
              <a:rPr lang="en-US" sz="1800" dirty="0"/>
              <a:t>Copy directly from software guide with little original work</a:t>
            </a:r>
          </a:p>
          <a:p>
            <a:pPr lvl="1"/>
            <a:r>
              <a:rPr lang="en-US" sz="1800" dirty="0"/>
              <a:t>Claim to have optimized 12 parameters but don</a:t>
            </a:r>
            <a:r>
              <a:rPr lang="uk-UA" sz="1800" dirty="0"/>
              <a:t>’</a:t>
            </a:r>
            <a:r>
              <a:rPr lang="en-US" sz="1800" dirty="0"/>
              <a:t>t provide sufficient evidence</a:t>
            </a:r>
          </a:p>
          <a:p>
            <a:r>
              <a:rPr lang="en-US" sz="2000" dirty="0"/>
              <a:t>Emailed project proposals due by the night of Tuesday March 17</a:t>
            </a:r>
            <a:r>
              <a:rPr lang="en-US" sz="2000" baseline="30000" dirty="0"/>
              <a:t>th</a:t>
            </a:r>
            <a:endParaRPr lang="en-US" sz="2000" dirty="0"/>
          </a:p>
        </p:txBody>
      </p:sp>
      <p:sp>
        <p:nvSpPr>
          <p:cNvPr id="4" name="Slide Number Placeholder 5"/>
          <p:cNvSpPr>
            <a:spLocks noGrp="1"/>
          </p:cNvSpPr>
          <p:nvPr>
            <p:ph type="sldNum" sz="quarter" idx="12"/>
          </p:nvPr>
        </p:nvSpPr>
        <p:spPr/>
        <p:txBody>
          <a:bodyPr/>
          <a:lstStyle/>
          <a:p>
            <a:fld id="{65F77710-7CD2-0040-91A6-74D222D83097}" type="slidenum">
              <a:rPr lang="en-US"/>
              <a:pPr/>
              <a:t>2</a:t>
            </a:fld>
            <a:endParaRPr lang="en-US"/>
          </a:p>
        </p:txBody>
      </p:sp>
    </p:spTree>
    <p:extLst>
      <p:ext uri="{BB962C8B-B14F-4D97-AF65-F5344CB8AC3E}">
        <p14:creationId xmlns:p14="http://schemas.microsoft.com/office/powerpoint/2010/main" val="1278848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Grading Criteria</a:t>
            </a:r>
          </a:p>
        </p:txBody>
      </p:sp>
      <p:sp>
        <p:nvSpPr>
          <p:cNvPr id="3" name="Content Placeholder 2"/>
          <p:cNvSpPr>
            <a:spLocks noGrp="1"/>
          </p:cNvSpPr>
          <p:nvPr>
            <p:ph idx="1"/>
          </p:nvPr>
        </p:nvSpPr>
        <p:spPr/>
        <p:txBody>
          <a:bodyPr>
            <a:normAutofit fontScale="70000" lnSpcReduction="20000"/>
          </a:bodyPr>
          <a:lstStyle/>
          <a:p>
            <a:pPr marL="45720" indent="0">
              <a:buNone/>
            </a:pPr>
            <a:r>
              <a:rPr lang="en-US" sz="2400" dirty="0"/>
              <a:t>11 points:	</a:t>
            </a:r>
            <a:r>
              <a:rPr lang="en-US" sz="2400" u="sng" dirty="0"/>
              <a:t>Originality</a:t>
            </a:r>
            <a:r>
              <a:rPr lang="en-US" sz="2400" dirty="0"/>
              <a:t> and/or </a:t>
            </a:r>
            <a:r>
              <a:rPr lang="en-US" sz="2400" u="sng" dirty="0"/>
              <a:t>documented experimentation</a:t>
            </a:r>
          </a:p>
          <a:p>
            <a:pPr marL="45720" indent="0">
              <a:buNone/>
            </a:pPr>
            <a:r>
              <a:rPr lang="en-US" sz="2400" dirty="0"/>
              <a:t>   7 points:	Code works</a:t>
            </a:r>
          </a:p>
          <a:p>
            <a:pPr marL="45720" indent="0">
              <a:buNone/>
            </a:pPr>
            <a:r>
              <a:rPr lang="en-US" sz="2400" dirty="0"/>
              <a:t>   4 points: 	Submission details, including (but not limited to):</a:t>
            </a:r>
          </a:p>
          <a:p>
            <a:pPr marL="45720" indent="0">
              <a:buNone/>
            </a:pPr>
            <a:r>
              <a:rPr lang="en-US" sz="2400" dirty="0"/>
              <a:t>			</a:t>
            </a:r>
            <a:r>
              <a:rPr lang="en-US" sz="2400" dirty="0" err="1"/>
              <a:t>ReadMe.txt</a:t>
            </a:r>
            <a:r>
              <a:rPr lang="en-US" sz="2400" dirty="0"/>
              <a:t> &amp; other documentation</a:t>
            </a:r>
          </a:p>
          <a:p>
            <a:pPr marL="45720" indent="0">
              <a:buNone/>
            </a:pPr>
            <a:r>
              <a:rPr lang="en-US" sz="2400" dirty="0"/>
              <a:t>			Code comments</a:t>
            </a:r>
          </a:p>
          <a:p>
            <a:pPr marL="45720" indent="0">
              <a:buNone/>
            </a:pPr>
            <a:r>
              <a:rPr lang="en-US" sz="2400" dirty="0"/>
              <a:t>   3 points: 	Wow-factor (your project stands out from the rest)</a:t>
            </a:r>
          </a:p>
          <a:p>
            <a:pPr marL="45720" indent="0">
              <a:buNone/>
            </a:pPr>
            <a:endParaRPr lang="en-US" sz="2400" dirty="0"/>
          </a:p>
          <a:p>
            <a:pPr marL="45720" indent="0">
              <a:buNone/>
            </a:pPr>
            <a:r>
              <a:rPr lang="en-US" sz="2400" dirty="0"/>
              <a:t>ALSO REQUIRED—May FAIL without these:</a:t>
            </a:r>
          </a:p>
          <a:p>
            <a:r>
              <a:rPr lang="en-US" sz="2400" dirty="0"/>
              <a:t>Must use (Simple)ITK</a:t>
            </a:r>
          </a:p>
          <a:p>
            <a:r>
              <a:rPr lang="en-US" sz="2400" dirty="0"/>
              <a:t>If you use C++, your C++ code must successfully compile</a:t>
            </a:r>
          </a:p>
          <a:p>
            <a:r>
              <a:rPr lang="en-US" sz="2400" dirty="0"/>
              <a:t>Python scripts (if used) must execute without interpreter errors.  (i.e., no syntax errors)</a:t>
            </a:r>
          </a:p>
          <a:p>
            <a:pPr marL="45720" indent="0">
              <a:buNone/>
            </a:pPr>
            <a:endParaRPr lang="en-US" sz="2400" dirty="0"/>
          </a:p>
          <a:p>
            <a:pPr marL="45720" indent="0">
              <a:buNone/>
            </a:pPr>
            <a:r>
              <a:rPr lang="en-US" sz="2400" dirty="0"/>
              <a:t>Total:  25 points</a:t>
            </a:r>
          </a:p>
          <a:p>
            <a:pPr marL="45720" indent="0">
              <a:buNone/>
            </a:pPr>
            <a:endParaRPr lang="en-US" sz="2400" dirty="0"/>
          </a:p>
          <a:p>
            <a:pPr marL="45720" indent="0">
              <a:buNone/>
            </a:pPr>
            <a:r>
              <a:rPr lang="en-US" sz="2400" dirty="0"/>
              <a:t>Final grade based on how your code works on your data when the grader (compiles and) runs your code, unless you make previous arrangements with the grader and myself ahead of time.</a:t>
            </a:r>
          </a:p>
          <a:p>
            <a:pPr marL="45720" indent="0">
              <a:buNone/>
            </a:pPr>
            <a:endParaRPr lang="en-US" sz="2400" dirty="0"/>
          </a:p>
          <a:p>
            <a:pPr marL="45720" indent="0">
              <a:buNone/>
            </a:pPr>
            <a:endParaRPr lang="en-US" sz="2400" dirty="0"/>
          </a:p>
          <a:p>
            <a:pPr marL="45720" indent="0">
              <a:buNone/>
            </a:pPr>
            <a:endParaRPr lang="en-US" sz="2400" dirty="0"/>
          </a:p>
        </p:txBody>
      </p:sp>
    </p:spTree>
    <p:extLst>
      <p:ext uri="{BB962C8B-B14F-4D97-AF65-F5344CB8AC3E}">
        <p14:creationId xmlns:p14="http://schemas.microsoft.com/office/powerpoint/2010/main" val="229900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Submission Details</a:t>
            </a:r>
          </a:p>
        </p:txBody>
      </p:sp>
      <p:sp>
        <p:nvSpPr>
          <p:cNvPr id="3" name="Content Placeholder 2"/>
          <p:cNvSpPr>
            <a:spLocks noGrp="1"/>
          </p:cNvSpPr>
          <p:nvPr>
            <p:ph idx="1"/>
          </p:nvPr>
        </p:nvSpPr>
        <p:spPr/>
        <p:txBody>
          <a:bodyPr>
            <a:normAutofit fontScale="92500" lnSpcReduction="10000"/>
          </a:bodyPr>
          <a:lstStyle/>
          <a:p>
            <a:r>
              <a:rPr lang="en-US" dirty="0"/>
              <a:t>Include a </a:t>
            </a:r>
            <a:r>
              <a:rPr lang="en-US" dirty="0" err="1">
                <a:solidFill>
                  <a:schemeClr val="accent1"/>
                </a:solidFill>
              </a:rPr>
              <a:t>README.txt</a:t>
            </a:r>
            <a:r>
              <a:rPr lang="en-US" dirty="0"/>
              <a:t> file that lists:</a:t>
            </a:r>
          </a:p>
          <a:p>
            <a:pPr lvl="1"/>
            <a:r>
              <a:rPr lang="en-US" i="1" dirty="0"/>
              <a:t>All</a:t>
            </a:r>
            <a:r>
              <a:rPr lang="en-US" dirty="0"/>
              <a:t> necessary instructions for the grader to compile (if necessary) and run your code.</a:t>
            </a:r>
          </a:p>
          <a:p>
            <a:pPr lvl="1"/>
            <a:r>
              <a:rPr lang="en-US" dirty="0"/>
              <a:t>Your desired parameters for any (command line) arguments to your program.</a:t>
            </a:r>
          </a:p>
          <a:p>
            <a:r>
              <a:rPr lang="en-US" dirty="0"/>
              <a:t>Submit any data needed to run your code.</a:t>
            </a:r>
          </a:p>
          <a:p>
            <a:pPr lvl="1"/>
            <a:r>
              <a:rPr lang="en-US" dirty="0"/>
              <a:t>Unless other arrangements have been made with your grader, such as if your input images are very large.</a:t>
            </a:r>
          </a:p>
          <a:p>
            <a:r>
              <a:rPr lang="en-US" dirty="0"/>
              <a:t>It is your responsibility to make it very easy for your grader to run, test, and understand your code.</a:t>
            </a:r>
          </a:p>
          <a:p>
            <a:r>
              <a:rPr lang="en-US" u="sng" dirty="0"/>
              <a:t>Due date</a:t>
            </a:r>
            <a:r>
              <a:rPr lang="en-US" dirty="0"/>
              <a:t>:  Final project code committed to </a:t>
            </a:r>
            <a:r>
              <a:rPr lang="en-US" dirty="0" err="1"/>
              <a:t>svn</a:t>
            </a:r>
            <a:r>
              <a:rPr lang="en-US" dirty="0"/>
              <a:t> by 11:59 PM Wednesday April 22</a:t>
            </a:r>
            <a:r>
              <a:rPr lang="en-US" baseline="30000" dirty="0"/>
              <a:t>nd</a:t>
            </a:r>
            <a:endParaRPr lang="en-US" dirty="0"/>
          </a:p>
        </p:txBody>
      </p:sp>
    </p:spTree>
    <p:extLst>
      <p:ext uri="{BB962C8B-B14F-4D97-AF65-F5344CB8AC3E}">
        <p14:creationId xmlns:p14="http://schemas.microsoft.com/office/powerpoint/2010/main" val="2727172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normAutofit lnSpcReduction="10000"/>
          </a:bodyPr>
          <a:lstStyle/>
          <a:p>
            <a:r>
              <a:rPr lang="en-US" dirty="0"/>
              <a:t>Due date for presentation slides</a:t>
            </a:r>
          </a:p>
          <a:p>
            <a:pPr lvl="1"/>
            <a:r>
              <a:rPr lang="en-US" dirty="0"/>
              <a:t>Everyone’s </a:t>
            </a:r>
            <a:r>
              <a:rPr lang="en-US" i="1" dirty="0"/>
              <a:t>final</a:t>
            </a:r>
            <a:r>
              <a:rPr lang="en-US" dirty="0"/>
              <a:t> slides due </a:t>
            </a:r>
            <a:r>
              <a:rPr lang="en-US" i="1" dirty="0"/>
              <a:t>first</a:t>
            </a:r>
            <a:r>
              <a:rPr lang="en-US" dirty="0"/>
              <a:t> day of presentations</a:t>
            </a:r>
          </a:p>
          <a:p>
            <a:pPr lvl="1"/>
            <a:r>
              <a:rPr lang="en-US" dirty="0"/>
              <a:t>Committed to </a:t>
            </a:r>
            <a:r>
              <a:rPr lang="en-US" dirty="0" err="1"/>
              <a:t>svn</a:t>
            </a:r>
            <a:r>
              <a:rPr lang="en-US" dirty="0"/>
              <a:t> by 10 AM on April 13</a:t>
            </a:r>
            <a:r>
              <a:rPr lang="en-US" baseline="30000" dirty="0"/>
              <a:t>th</a:t>
            </a:r>
          </a:p>
          <a:p>
            <a:pPr lvl="2"/>
            <a:r>
              <a:rPr lang="en-US" dirty="0" err="1"/>
              <a:t>proj</a:t>
            </a:r>
            <a:r>
              <a:rPr lang="en-US" dirty="0"/>
              <a:t>/</a:t>
            </a:r>
            <a:r>
              <a:rPr lang="en-US" dirty="0" err="1"/>
              <a:t>presentation_lastname_firstname.pptx</a:t>
            </a:r>
            <a:endParaRPr lang="en-US" dirty="0"/>
          </a:p>
          <a:p>
            <a:pPr lvl="1"/>
            <a:r>
              <a:rPr lang="en-US" dirty="0"/>
              <a:t>This is </a:t>
            </a:r>
            <a:r>
              <a:rPr lang="en-US" i="1" dirty="0"/>
              <a:t>before</a:t>
            </a:r>
            <a:r>
              <a:rPr lang="en-US" dirty="0"/>
              <a:t> your code is due</a:t>
            </a:r>
          </a:p>
          <a:p>
            <a:pPr lvl="1"/>
            <a:r>
              <a:rPr lang="en-US" dirty="0"/>
              <a:t>Order of actual presentations TBD, 5-6 per day</a:t>
            </a:r>
          </a:p>
          <a:p>
            <a:r>
              <a:rPr lang="en-US" dirty="0"/>
              <a:t>Slides must contain partial/preliminary results</a:t>
            </a:r>
          </a:p>
          <a:p>
            <a:pPr lvl="1"/>
            <a:r>
              <a:rPr lang="en-US" dirty="0"/>
              <a:t>Results with </a:t>
            </a:r>
            <a:r>
              <a:rPr lang="en-US" dirty="0" err="1"/>
              <a:t>unoptimized</a:t>
            </a:r>
            <a:r>
              <a:rPr lang="en-US" dirty="0"/>
              <a:t> parameters</a:t>
            </a:r>
          </a:p>
          <a:p>
            <a:pPr marL="502920" lvl="2" indent="0">
              <a:buNone/>
            </a:pPr>
            <a:r>
              <a:rPr lang="en-US" dirty="0"/>
              <a:t>—and/or—</a:t>
            </a:r>
          </a:p>
          <a:p>
            <a:pPr lvl="1"/>
            <a:r>
              <a:rPr lang="en-US" dirty="0"/>
              <a:t>Intermediate output generated part-way through your algorithm</a:t>
            </a:r>
          </a:p>
        </p:txBody>
      </p:sp>
    </p:spTree>
    <p:extLst>
      <p:ext uri="{BB962C8B-B14F-4D97-AF65-F5344CB8AC3E}">
        <p14:creationId xmlns:p14="http://schemas.microsoft.com/office/powerpoint/2010/main" val="3193678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Grading Criteria</a:t>
            </a:r>
          </a:p>
        </p:txBody>
      </p:sp>
      <p:sp>
        <p:nvSpPr>
          <p:cNvPr id="3" name="Content Placeholder 2"/>
          <p:cNvSpPr>
            <a:spLocks noGrp="1"/>
          </p:cNvSpPr>
          <p:nvPr>
            <p:ph idx="1"/>
          </p:nvPr>
        </p:nvSpPr>
        <p:spPr/>
        <p:txBody>
          <a:bodyPr>
            <a:normAutofit fontScale="85000" lnSpcReduction="10000"/>
          </a:bodyPr>
          <a:lstStyle/>
          <a:p>
            <a:r>
              <a:rPr lang="en-US" dirty="0"/>
              <a:t>Background (3 points, ≥ 2 minutes):</a:t>
            </a:r>
          </a:p>
          <a:p>
            <a:pPr lvl="1"/>
            <a:r>
              <a:rPr lang="en-US" dirty="0"/>
              <a:t>What is the general problem you are trying to solve?</a:t>
            </a:r>
          </a:p>
          <a:p>
            <a:pPr lvl="1"/>
            <a:r>
              <a:rPr lang="en-US" dirty="0"/>
              <a:t>Why is it interesting or important?</a:t>
            </a:r>
          </a:p>
          <a:p>
            <a:pPr lvl="1"/>
            <a:r>
              <a:rPr lang="en-US" dirty="0"/>
              <a:t>Why is it difficult?  (Why is it not already solved.)</a:t>
            </a:r>
          </a:p>
          <a:p>
            <a:r>
              <a:rPr lang="en-US" dirty="0"/>
              <a:t>Method (5 points for </a:t>
            </a:r>
            <a:r>
              <a:rPr lang="en-US" i="1" dirty="0"/>
              <a:t>presentation </a:t>
            </a:r>
            <a:r>
              <a:rPr lang="en-US" dirty="0"/>
              <a:t>of methods, ≥ 3 minutes)</a:t>
            </a:r>
          </a:p>
          <a:p>
            <a:pPr lvl="1"/>
            <a:r>
              <a:rPr lang="en-US" dirty="0"/>
              <a:t>What is your approach (big picture)?</a:t>
            </a:r>
          </a:p>
          <a:p>
            <a:pPr lvl="1"/>
            <a:r>
              <a:rPr lang="en-US" dirty="0"/>
              <a:t>How did you implement it in ITK?</a:t>
            </a:r>
          </a:p>
          <a:p>
            <a:pPr lvl="1"/>
            <a:r>
              <a:rPr lang="en-US" dirty="0"/>
              <a:t>What were the main implementation challenges you faced?</a:t>
            </a:r>
          </a:p>
          <a:p>
            <a:pPr lvl="2"/>
            <a:r>
              <a:rPr lang="en-US" dirty="0"/>
              <a:t>E.g. finding parameters that worked</a:t>
            </a:r>
          </a:p>
          <a:p>
            <a:pPr lvl="2"/>
            <a:r>
              <a:rPr lang="en-US" dirty="0"/>
              <a:t>E.g. coding new functionality</a:t>
            </a:r>
          </a:p>
          <a:p>
            <a:pPr lvl="1"/>
            <a:r>
              <a:rPr lang="en-US" dirty="0"/>
              <a:t>Feel free to go over coding details as useful for the audience…</a:t>
            </a:r>
          </a:p>
          <a:p>
            <a:pPr lvl="2"/>
            <a:r>
              <a:rPr lang="en-US" dirty="0"/>
              <a:t>Don't spend much time repeating stuff we've already covered in class.</a:t>
            </a:r>
          </a:p>
        </p:txBody>
      </p:sp>
    </p:spTree>
    <p:extLst>
      <p:ext uri="{BB962C8B-B14F-4D97-AF65-F5344CB8AC3E}">
        <p14:creationId xmlns:p14="http://schemas.microsoft.com/office/powerpoint/2010/main" val="232749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Presentation Grading Criteria, contd.</a:t>
            </a:r>
          </a:p>
        </p:txBody>
      </p:sp>
      <p:sp>
        <p:nvSpPr>
          <p:cNvPr id="3" name="Content Placeholder 2"/>
          <p:cNvSpPr>
            <a:spLocks noGrp="1"/>
          </p:cNvSpPr>
          <p:nvPr>
            <p:ph idx="1"/>
          </p:nvPr>
        </p:nvSpPr>
        <p:spPr>
          <a:xfrm>
            <a:off x="914400" y="1740845"/>
            <a:ext cx="7530748" cy="4568515"/>
          </a:xfrm>
        </p:spPr>
        <p:txBody>
          <a:bodyPr>
            <a:normAutofit fontScale="85000" lnSpcReduction="20000"/>
          </a:bodyPr>
          <a:lstStyle/>
          <a:p>
            <a:r>
              <a:rPr lang="en-US" dirty="0"/>
              <a:t>Results (3 points for presentation of results, ≥ 2 minutes):</a:t>
            </a:r>
          </a:p>
          <a:p>
            <a:pPr lvl="1"/>
            <a:r>
              <a:rPr lang="en-US" dirty="0"/>
              <a:t>Pretty pictures, numerical results, graphs and charts, etc.</a:t>
            </a:r>
          </a:p>
          <a:p>
            <a:pPr lvl="1"/>
            <a:r>
              <a:rPr lang="en-US" dirty="0"/>
              <a:t>Is it easy to understand how you did (or will most likely do)?</a:t>
            </a:r>
          </a:p>
          <a:p>
            <a:pPr lvl="1"/>
            <a:r>
              <a:rPr lang="en-US" dirty="0"/>
              <a:t>Did you accomplish your goal for your project?</a:t>
            </a:r>
          </a:p>
          <a:p>
            <a:pPr lvl="1"/>
            <a:r>
              <a:rPr lang="en-US" dirty="0"/>
              <a:t>How has this helped your research?</a:t>
            </a:r>
          </a:p>
          <a:p>
            <a:r>
              <a:rPr lang="en-US" dirty="0"/>
              <a:t>Wow-factor (2):</a:t>
            </a:r>
          </a:p>
          <a:p>
            <a:pPr lvl="1"/>
            <a:r>
              <a:rPr lang="en-US" dirty="0"/>
              <a:t>Points reserved for exceptional presentations</a:t>
            </a:r>
          </a:p>
          <a:p>
            <a:r>
              <a:rPr lang="en-US" dirty="0"/>
              <a:t>Non-technical stuff (2):</a:t>
            </a:r>
          </a:p>
          <a:p>
            <a:pPr lvl="1"/>
            <a:r>
              <a:rPr lang="en-US" dirty="0"/>
              <a:t>Time length:  </a:t>
            </a:r>
            <a:r>
              <a:rPr lang="en-US" b="1" u="sng" dirty="0"/>
              <a:t>8.0-12.0 minutes</a:t>
            </a:r>
            <a:r>
              <a:rPr lang="en-US" dirty="0"/>
              <a:t> (loose points if outside this range)</a:t>
            </a:r>
          </a:p>
          <a:p>
            <a:pPr lvl="2"/>
            <a:r>
              <a:rPr lang="en-US" dirty="0"/>
              <a:t>You will be forced to stop at ~13 minutes.</a:t>
            </a:r>
          </a:p>
          <a:p>
            <a:pPr lvl="1"/>
            <a:r>
              <a:rPr lang="en-US" dirty="0"/>
              <a:t>Public speaking stuff:  clarity, polish, dressed professionally, etc.</a:t>
            </a:r>
          </a:p>
          <a:p>
            <a:pPr lvl="1"/>
            <a:r>
              <a:rPr lang="en-US" dirty="0"/>
              <a:t>This is important for your overall graduate education!</a:t>
            </a:r>
          </a:p>
          <a:p>
            <a:r>
              <a:rPr lang="en-US" dirty="0"/>
              <a:t>Overall </a:t>
            </a:r>
            <a:r>
              <a:rPr lang="en-US" u="sng" dirty="0"/>
              <a:t>general guideline</a:t>
            </a:r>
            <a:r>
              <a:rPr lang="en-US" dirty="0"/>
              <a:t>:  give your presentation as if you were at a scientific conference or workshop.</a:t>
            </a:r>
          </a:p>
        </p:txBody>
      </p:sp>
    </p:spTree>
    <p:extLst>
      <p:ext uri="{BB962C8B-B14F-4D97-AF65-F5344CB8AC3E}">
        <p14:creationId xmlns:p14="http://schemas.microsoft.com/office/powerpoint/2010/main" val="3068938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Other Details</a:t>
            </a:r>
          </a:p>
        </p:txBody>
      </p:sp>
      <p:sp>
        <p:nvSpPr>
          <p:cNvPr id="3" name="Content Placeholder 2"/>
          <p:cNvSpPr>
            <a:spLocks noGrp="1"/>
          </p:cNvSpPr>
          <p:nvPr>
            <p:ph idx="1"/>
          </p:nvPr>
        </p:nvSpPr>
        <p:spPr/>
        <p:txBody>
          <a:bodyPr>
            <a:normAutofit fontScale="92500"/>
          </a:bodyPr>
          <a:lstStyle/>
          <a:p>
            <a:r>
              <a:rPr lang="en-US" dirty="0"/>
              <a:t>Your presentations will probably be posted to the password-protected part of the website</a:t>
            </a:r>
          </a:p>
          <a:p>
            <a:pPr lvl="1"/>
            <a:r>
              <a:rPr lang="en-US" dirty="0"/>
              <a:t>Unless you explicitly tell me that you either don't want it posted at all, or (contrarily) that you want it posted publicly.</a:t>
            </a:r>
          </a:p>
          <a:p>
            <a:r>
              <a:rPr lang="en-US" dirty="0"/>
              <a:t>We will try to run all the presentations from a single laptop running PowerPoint</a:t>
            </a:r>
          </a:p>
          <a:p>
            <a:pPr lvl="1"/>
            <a:r>
              <a:rPr lang="en-US" dirty="0"/>
              <a:t>Let me know if (and why) this doesn’t work for you</a:t>
            </a:r>
          </a:p>
          <a:p>
            <a:r>
              <a:rPr lang="en-US" dirty="0"/>
              <a:t>Please bring your own laptop as a backup, if possible.</a:t>
            </a:r>
          </a:p>
          <a:p>
            <a:pPr lvl="1"/>
            <a:r>
              <a:rPr lang="en-US" dirty="0"/>
              <a:t>If your laptop needs a VGA or HDMI adapter, bring it too.</a:t>
            </a:r>
          </a:p>
        </p:txBody>
      </p:sp>
    </p:spTree>
    <p:extLst>
      <p:ext uri="{BB962C8B-B14F-4D97-AF65-F5344CB8AC3E}">
        <p14:creationId xmlns:p14="http://schemas.microsoft.com/office/powerpoint/2010/main" val="962727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G 20 Blue Perspective">
  <a:themeElements>
    <a:clrScheme name="Galeotti - Blue Perspective">
      <a:dk1>
        <a:sysClr val="windowText" lastClr="000000"/>
      </a:dk1>
      <a:lt1>
        <a:sysClr val="window" lastClr="FFFFFF"/>
      </a:lt1>
      <a:dk2>
        <a:srgbClr val="3E3D2D"/>
      </a:dk2>
      <a:lt2>
        <a:srgbClr val="FFFF66"/>
      </a:lt2>
      <a:accent1>
        <a:srgbClr val="FF8000"/>
      </a:accent1>
      <a:accent2>
        <a:srgbClr val="71685A"/>
      </a:accent2>
      <a:accent3>
        <a:srgbClr val="FF0000"/>
      </a:accent3>
      <a:accent4>
        <a:srgbClr val="909465"/>
      </a:accent4>
      <a:accent5>
        <a:srgbClr val="956B43"/>
      </a:accent5>
      <a:accent6>
        <a:srgbClr val="FEA022"/>
      </a:accent6>
      <a:hlink>
        <a:srgbClr val="7F7F7F"/>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JG 20 Blue Perspective" id="{D68C529C-772E-D744-9B04-E3ED92002A6E}" vid="{98A8AF91-BDFD-F74E-909E-84F3645662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JG 20 Blue Perspective</Template>
  <TotalTime>6411</TotalTime>
  <Words>903</Words>
  <Application>Microsoft Macintosh PowerPoint</Application>
  <PresentationFormat>On-screen Show (4:3)</PresentationFormat>
  <Paragraphs>93</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Times New Roman</vt:lpstr>
      <vt:lpstr>Wingdings</vt:lpstr>
      <vt:lpstr>JG 20 Blue Perspective</vt:lpstr>
      <vt:lpstr>Final Project Details</vt:lpstr>
      <vt:lpstr>Code Expectations</vt:lpstr>
      <vt:lpstr>Code Grading Criteria</vt:lpstr>
      <vt:lpstr>Code Submission Details</vt:lpstr>
      <vt:lpstr>Presentations</vt:lpstr>
      <vt:lpstr>Presentation Grading Criteria</vt:lpstr>
      <vt:lpstr>Presentation Grading Criteria, contd.</vt:lpstr>
      <vt:lpstr>Presentation:  Other Details</vt:lpstr>
    </vt:vector>
  </TitlesOfParts>
  <Company>Carnegie Mellon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Project: Code Expectations</dc:title>
  <dc:creator>John Galeotti</dc:creator>
  <cp:lastModifiedBy>John Michael Galeotti</cp:lastModifiedBy>
  <cp:revision>74</cp:revision>
  <cp:lastPrinted>2020-03-02T03:46:07Z</cp:lastPrinted>
  <dcterms:created xsi:type="dcterms:W3CDTF">2011-02-17T02:35:48Z</dcterms:created>
  <dcterms:modified xsi:type="dcterms:W3CDTF">2020-03-02T03:46:10Z</dcterms:modified>
</cp:coreProperties>
</file>