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9" r:id="rId1"/>
  </p:sldMasterIdLst>
  <p:notesMasterIdLst>
    <p:notesMasterId r:id="rId60"/>
  </p:notesMasterIdLst>
  <p:handoutMasterIdLst>
    <p:handoutMasterId r:id="rId61"/>
  </p:handoutMasterIdLst>
  <p:sldIdLst>
    <p:sldId id="277" r:id="rId2"/>
    <p:sldId id="257" r:id="rId3"/>
    <p:sldId id="258" r:id="rId4"/>
    <p:sldId id="27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317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320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9" r:id="rId55"/>
    <p:sldId id="314" r:id="rId56"/>
    <p:sldId id="315" r:id="rId57"/>
    <p:sldId id="316" r:id="rId58"/>
    <p:sldId id="321" r:id="rId5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clrMru>
    <a:srgbClr val="0000FF"/>
    <a:srgbClr val="4886C1"/>
    <a:srgbClr val="FFFFFF"/>
    <a:srgbClr val="FF8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65" autoAdjust="0"/>
    <p:restoredTop sz="89864" autoAdjust="0"/>
  </p:normalViewPr>
  <p:slideViewPr>
    <p:cSldViewPr>
      <p:cViewPr varScale="1">
        <p:scale>
          <a:sx n="114" d="100"/>
          <a:sy n="114" d="100"/>
        </p:scale>
        <p:origin x="202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7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7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8FBF94-C27D-1849-A1C1-2573087DA5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75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9CADF3-2EA5-1B47-92DB-8B2637F167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168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5C2C39-D22A-3840-B144-69198B84B79D}" type="slidenum">
              <a:rPr lang="en-US"/>
              <a:pPr/>
              <a:t>1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dirty="0"/>
              <a:t>Note:  To print these slides in </a:t>
            </a:r>
            <a:r>
              <a:rPr lang="en-US" dirty="0" err="1"/>
              <a:t>grayscale</a:t>
            </a:r>
            <a:r>
              <a:rPr lang="en-US" dirty="0"/>
              <a:t> (e.g., on a laser printer), first change the Theme Background to “Style 1” (i.e., dark text on white background), and then tell PowerPoint’s print dialog that the “Output” is “</a:t>
            </a:r>
            <a:r>
              <a:rPr lang="en-US" dirty="0" err="1"/>
              <a:t>Grayscale</a:t>
            </a:r>
            <a:r>
              <a:rPr lang="en-US" dirty="0"/>
              <a:t>.”  Everything should be clearly legible then.  This is how I also generate the .</a:t>
            </a:r>
            <a:r>
              <a:rPr lang="en-US" dirty="0" err="1"/>
              <a:t>pdf</a:t>
            </a:r>
            <a:r>
              <a:rPr lang="en-US" dirty="0"/>
              <a:t> handouts.</a:t>
            </a:r>
          </a:p>
        </p:txBody>
      </p:sp>
    </p:spTree>
    <p:extLst>
      <p:ext uri="{BB962C8B-B14F-4D97-AF65-F5344CB8AC3E}">
        <p14:creationId xmlns:p14="http://schemas.microsoft.com/office/powerpoint/2010/main" val="5548598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B39A8B-F0BD-6047-AA38-A00CBFE909B9}" type="slidenum">
              <a:rPr lang="en-US"/>
              <a:pPr/>
              <a:t>10</a:t>
            </a:fld>
            <a:endParaRPr lang="en-US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755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5E61CE-278D-614C-A2E8-5531BDCDAC1A}" type="slidenum">
              <a:rPr lang="en-US"/>
              <a:pPr/>
              <a:t>11</a:t>
            </a:fld>
            <a:endParaRPr lang="en-US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</a:t>
            </a:r>
            <a:r>
              <a:rPr lang="en-US" baseline="0" dirty="0"/>
              <a:t> the start of ITKv4 there was also </a:t>
            </a:r>
            <a:r>
              <a:rPr lang="en-US" dirty="0"/>
              <a:t>ITK_TEMPLATE_TXX</a:t>
            </a:r>
            <a:r>
              <a:rPr lang="en-US" baseline="0" dirty="0"/>
              <a:t>, but it was eventually removed in favor of keeping just </a:t>
            </a:r>
            <a:r>
              <a:rPr lang="en-US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ITK_MANUAL_INSTANTIATION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0034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42CDE7-9A48-284F-AAA1-8B245E9AE218}" type="slidenum">
              <a:rPr lang="en-US"/>
              <a:pPr/>
              <a:t>12</a:t>
            </a:fld>
            <a:endParaRPr lang="en-US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0184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B4276E-F30B-1649-ACD4-D3055548E627}" type="slidenum">
              <a:rPr lang="en-US"/>
              <a:pPr/>
              <a:t>13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067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0AABD1-8086-2342-83B5-A278EC63C328}" type="slidenum">
              <a:rPr lang="en-US"/>
              <a:pPr/>
              <a:t>14</a:t>
            </a:fld>
            <a:endParaRPr lang="en-US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550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14E882-B0BC-8946-A107-7A367C9DE535}" type="slidenum">
              <a:rPr lang="en-US"/>
              <a:pPr/>
              <a:t>15</a:t>
            </a:fld>
            <a:endParaRPr lang="en-US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9871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E7B3E9-FABE-EA42-98C2-0EC96D712E3C}" type="slidenum">
              <a:rPr lang="en-US"/>
              <a:pPr/>
              <a:t>16</a:t>
            </a:fld>
            <a:endParaRPr lang="en-US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492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1990E8-0D49-2242-920D-DD51C90ED50C}" type="slidenum">
              <a:rPr lang="en-US"/>
              <a:pPr/>
              <a:t>17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141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BF7331-0550-F248-B13B-BCFC9D1831E8}" type="slidenum">
              <a:rPr lang="en-US"/>
              <a:pPr/>
              <a:t>18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85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8A6B92-F75A-BB44-BB23-E9E93727476C}" type="slidenum">
              <a:rPr lang="en-US"/>
              <a:pPr/>
              <a:t>19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24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4D9A32-29DE-1E45-8C43-51183FD313DF}" type="slidenum">
              <a:rPr lang="en-US"/>
              <a:pPr/>
              <a:t>2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0919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3BC1E9-490E-A049-82A1-4141CAD65007}" type="slidenum">
              <a:rPr lang="en-US"/>
              <a:pPr/>
              <a:t>20</a:t>
            </a:fld>
            <a:endParaRPr lang="en-US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543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350EF6-041C-374F-A0F8-A427FC461DBD}" type="slidenum">
              <a:rPr lang="en-US"/>
              <a:pPr/>
              <a:t>21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264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064DCE-A9C0-274F-A5A5-10657C91B6A4}" type="slidenum">
              <a:rPr lang="en-US"/>
              <a:pPr/>
              <a:t>22</a:t>
            </a:fld>
            <a:endParaRPr 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044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7AC45C-1494-0C47-8F5C-1B164F2BCB25}" type="slidenum">
              <a:rPr lang="en-US"/>
              <a:pPr/>
              <a:t>23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6812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8E6E9C-21AF-D943-85C8-E950877B3780}" type="slidenum">
              <a:rPr lang="en-US"/>
              <a:pPr/>
              <a:t>24</a:t>
            </a:fld>
            <a:endParaRPr lang="en-US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232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4C896D-FA7B-F946-A948-9173D55177DF}" type="slidenum">
              <a:rPr lang="en-US"/>
              <a:pPr/>
              <a:t>25</a:t>
            </a:fld>
            <a:endParaRPr lang="en-US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687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D3EAC3-2B59-1944-832E-977A274E4442}" type="slidenum">
              <a:rPr lang="en-US"/>
              <a:pPr/>
              <a:t>26</a:t>
            </a:fld>
            <a:endParaRPr 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1428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617663-5F47-D848-AC3C-79B1140E3A96}" type="slidenum">
              <a:rPr lang="en-US"/>
              <a:pPr/>
              <a:t>27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Lexicographic numbering!</a:t>
            </a:r>
          </a:p>
        </p:txBody>
      </p:sp>
    </p:spTree>
    <p:extLst>
      <p:ext uri="{BB962C8B-B14F-4D97-AF65-F5344CB8AC3E}">
        <p14:creationId xmlns:p14="http://schemas.microsoft.com/office/powerpoint/2010/main" val="20071516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44D7E5-176F-5845-A149-1AF15B2914D8}" type="slidenum">
              <a:rPr lang="en-US"/>
              <a:pPr/>
              <a:t>28</a:t>
            </a:fld>
            <a:endParaRPr 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2342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533D49-7C1F-8042-BB46-81992AC5CFC9}" type="slidenum">
              <a:rPr lang="en-US"/>
              <a:pPr/>
              <a:t>29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38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0DE8AB-EB81-9643-A1DD-22B143869D39}" type="slidenum">
              <a:rPr lang="en-US"/>
              <a:pPr/>
              <a:t>3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1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A9524F-2C99-C142-BEAF-567B2C55FE88}" type="slidenum">
              <a:rPr lang="en-US"/>
              <a:pPr/>
              <a:t>30</a:t>
            </a:fld>
            <a:endParaRPr lang="en-US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1947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A948E8-815E-0048-A074-95646C80A900}" type="slidenum">
              <a:rPr lang="en-US"/>
              <a:pPr/>
              <a:t>31</a:t>
            </a:fld>
            <a:endParaRPr lang="en-US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22227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ECCE0C-FFDD-1E43-B205-84734BDE336B}" type="slidenum">
              <a:rPr lang="en-US"/>
              <a:pPr/>
              <a:t>32</a:t>
            </a:fld>
            <a:endParaRPr lang="en-US"/>
          </a:p>
        </p:txBody>
      </p:sp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8022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BF802B-0DF0-5D45-9133-4FBBC9F9E566}" type="slidenum">
              <a:rPr lang="en-US"/>
              <a:pPr/>
              <a:t>33</a:t>
            </a:fld>
            <a:endParaRPr lang="en-US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8065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2D5E57-876B-3E47-AE97-233534C2B91A}" type="slidenum">
              <a:rPr lang="en-US"/>
              <a:pPr/>
              <a:t>34</a:t>
            </a:fld>
            <a:endParaRPr lang="en-US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8092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9848B6-BA58-9D4C-B77F-DEE11A041438}" type="slidenum">
              <a:rPr lang="en-US"/>
              <a:pPr/>
              <a:t>35</a:t>
            </a:fld>
            <a:endParaRPr lang="en-US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8961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0568D6-5064-8342-B76D-97A8883335B4}" type="slidenum">
              <a:rPr lang="en-US"/>
              <a:pPr/>
              <a:t>36</a:t>
            </a:fld>
            <a:endParaRPr lang="en-US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975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03207D-1793-C847-8EFA-C472A9597BD5}" type="slidenum">
              <a:rPr lang="en-US"/>
              <a:pPr/>
              <a:t>37</a:t>
            </a:fld>
            <a:endParaRPr lang="en-US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4562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40D8A8-476B-4A4E-AA95-61E7AA82A955}" type="slidenum">
              <a:rPr lang="en-US"/>
              <a:pPr/>
              <a:t>38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2923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C80832-30B3-FD46-B953-2586F8704359}" type="slidenum">
              <a:rPr lang="en-US"/>
              <a:pPr/>
              <a:t>39</a:t>
            </a:fld>
            <a:endParaRPr lang="en-US"/>
          </a:p>
        </p:txBody>
      </p:sp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403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065148-A51C-4B43-AF0E-830979567ECC}" type="slidenum">
              <a:rPr lang="en-US"/>
              <a:pPr/>
              <a:t>4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755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850B7A-0944-2946-8AA3-DAA4A5E9C2B8}" type="slidenum">
              <a:rPr lang="en-US"/>
              <a:pPr/>
              <a:t>40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2014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A13990-CD0D-1A44-AB6B-E7B703C77BE4}" type="slidenum">
              <a:rPr lang="en-US"/>
              <a:pPr/>
              <a:t>41</a:t>
            </a:fld>
            <a:endParaRPr lang="en-US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24223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5BD76A-A2FB-0E43-962C-B5C925A8212B}" type="slidenum">
              <a:rPr lang="en-US"/>
              <a:pPr/>
              <a:t>42</a:t>
            </a:fld>
            <a:endParaRPr lang="en-US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4470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C392CA-43DE-3E4D-999C-C932CA961436}" type="slidenum">
              <a:rPr lang="en-US"/>
              <a:pPr/>
              <a:t>43</a:t>
            </a:fld>
            <a:endParaRPr 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57900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824FF2-5ACC-964B-B602-F6054B999CA0}" type="slidenum">
              <a:rPr lang="en-US"/>
              <a:pPr/>
              <a:t>44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4213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A5D5CF-2E4E-984F-9281-E3331D93D929}" type="slidenum">
              <a:rPr lang="en-US"/>
              <a:pPr/>
              <a:t>45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8876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A9AFB6-FE96-7549-B955-515E008608E8}" type="slidenum">
              <a:rPr lang="en-US"/>
              <a:pPr/>
              <a:t>46</a:t>
            </a:fld>
            <a:endParaRPr lang="en-US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553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01C6FB-E994-8849-9EED-C255281D8A56}" type="slidenum">
              <a:rPr lang="en-US"/>
              <a:pPr/>
              <a:t>47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932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EEC1C7-88BE-FC40-99D6-02FCB941D519}" type="slidenum">
              <a:rPr lang="en-US"/>
              <a:pPr/>
              <a:t>48</a:t>
            </a:fld>
            <a:endParaRPr lang="en-US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4789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A3FAA6-8797-1E48-AAD2-0C27BAEA1701}" type="slidenum">
              <a:rPr lang="en-US"/>
              <a:pPr/>
              <a:t>49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371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8FDA66-6A6C-554B-88DC-FA5FAE2E96F2}" type="slidenum">
              <a:rPr lang="en-US"/>
              <a:pPr/>
              <a:t>5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5865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DE86C6-8442-D04C-9544-D0F67942A8C8}" type="slidenum">
              <a:rPr lang="en-US"/>
              <a:pPr/>
              <a:t>50</a:t>
            </a:fld>
            <a:endParaRPr lang="en-US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8055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5001EE-2474-C74A-A084-B2CCE4162955}" type="slidenum">
              <a:rPr lang="en-US"/>
              <a:pPr/>
              <a:t>51</a:t>
            </a:fld>
            <a:endParaRPr lang="en-US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5760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661CCD-5039-F14B-A535-FD1C90F84BA0}" type="slidenum">
              <a:rPr lang="en-US"/>
              <a:pPr/>
              <a:t>52</a:t>
            </a:fld>
            <a:endParaRPr lang="en-US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6220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B7399D-C056-CD41-84F2-CFFB9FB528A2}" type="slidenum">
              <a:rPr lang="en-US"/>
              <a:pPr/>
              <a:t>53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84461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22C544-3B0E-F64F-8CB3-2A39D973D79C}" type="slidenum">
              <a:rPr lang="en-US"/>
              <a:pPr/>
              <a:t>54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33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30C45A-3931-2547-8385-4924B25F4900}" type="slidenum">
              <a:rPr lang="en-US"/>
              <a:pPr/>
              <a:t>55</a:t>
            </a:fld>
            <a:endParaRPr lang="en-US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35006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717885-FDF6-6C44-9D29-FDA33318293A}" type="slidenum">
              <a:rPr lang="en-US"/>
              <a:pPr/>
              <a:t>56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37543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84EC7C-B1D5-2440-9FE5-64F8A84D20F9}" type="slidenum">
              <a:rPr lang="en-US"/>
              <a:pPr/>
              <a:t>57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0487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717885-FDF6-6C44-9D29-FDA33318293A}" type="slidenum">
              <a:rPr lang="en-US"/>
              <a:pPr/>
              <a:t>58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63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9E5E7B-CB27-7B41-B0CC-A1A21B3F4650}" type="slidenum">
              <a:rPr lang="en-US"/>
              <a:pPr/>
              <a:t>6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03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40BCD2-699A-3F4E-9201-D4FAF16FE049}" type="slidenum">
              <a:rPr lang="en-US"/>
              <a:pPr/>
              <a:t>7</a:t>
            </a:fld>
            <a:endParaRPr lang="en-US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705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F1019C-DFD3-3248-AF10-AEABB299CE0A}" type="slidenum">
              <a:rPr lang="en-US"/>
              <a:pPr/>
              <a:t>8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8114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6774FB-9D01-5D46-9568-84AAC16D457E}" type="slidenum">
              <a:rPr lang="en-US"/>
              <a:pPr/>
              <a:t>9</a:t>
            </a:fld>
            <a:endParaRPr lang="en-US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00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/3.0/" TargetMode="Externa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/3.0/" TargetMode="Externa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/3.0/" TargetMode="External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/3.0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/3.0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/3.0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404872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754880"/>
            <a:ext cx="7315200" cy="20574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91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7358"/>
            <a:ext cx="7315200" cy="4114800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897880"/>
            <a:ext cx="7315200" cy="3642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E7D9-A004-764C-B576-D2CB9EF9BD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5132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1737360"/>
            <a:ext cx="4038600" cy="45720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740845"/>
            <a:ext cx="2953512" cy="45685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C8E61-C7DF-F544-9824-167497A17D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4756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410E-3499-6143-9146-29FD2E6FED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17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1576" y="602179"/>
            <a:ext cx="1492499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7071" y="602179"/>
            <a:ext cx="6392751" cy="57089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072" y="6400800"/>
            <a:ext cx="2133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38160" y="6400800"/>
            <a:ext cx="914400" cy="365125"/>
          </a:xfrm>
        </p:spPr>
        <p:txBody>
          <a:bodyPr/>
          <a:lstStyle/>
          <a:p>
            <a:fld id="{96A20BAB-BF3C-D047-9CE0-1DD2158A0D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773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F57DA73-0ED6-B54E-997D-087893E5C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8228483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F57DA73-0ED6-B54E-997D-087893E5C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42744576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(CC BY Licen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05307" y="6172200"/>
            <a:ext cx="7733386" cy="685800"/>
            <a:chOff x="647700" y="6172200"/>
            <a:chExt cx="7733386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763267" y="6172200"/>
              <a:ext cx="6617819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content of these slides by John Galeotti, © 2012-2020  Carnegie Mellon University (CMU), was made possible in part by NIH NLM contract# HHSN276201000580P, and is licensed under a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either from CMU or by emailing 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</a:t>
              </a:r>
              <a:r>
                <a:rPr lang="en-US" sz="900" b="1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be accessed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online via http://</a:t>
              </a:r>
              <a:r>
                <a:rPr lang="en-US" sz="900" b="1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77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1939991" y="4038600"/>
            <a:ext cx="52873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 dirty="0">
                <a:latin typeface="+mn-lt"/>
              </a:rPr>
              <a:t>Spring 2020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22292902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(CC BY w/ Dam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999683" y="6172200"/>
            <a:ext cx="7144634" cy="685800"/>
            <a:chOff x="838200" y="6172200"/>
            <a:chExt cx="7144634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953767" y="6172200"/>
              <a:ext cx="6029067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This work by John Galeotti and Damion Shelton, © 2004-2020,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charset="0"/>
                  <a:cs typeface="ＭＳ Ｐゴシック" charset="0"/>
                </a:rPr>
                <a:t>was made possible in part by NIH NLM contract# HHSN276201000580P, and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is licensed under a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by emailing 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 be accessed online via http://</a:t>
              </a:r>
              <a:r>
                <a:rPr lang="en-US" sz="900" b="1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82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1804063" y="4038600"/>
            <a:ext cx="553587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 dirty="0">
                <a:latin typeface="+mn-lt"/>
              </a:rPr>
              <a:t>Spring 2020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Based in part on Damion Shelton</a:t>
            </a:r>
            <a:r>
              <a:rPr lang="en-US" sz="2000" dirty="0">
                <a:latin typeface="+mn-lt"/>
              </a:rPr>
              <a:t>’</a:t>
            </a:r>
            <a:r>
              <a:rPr kumimoji="0" lang="en-US" sz="2000" dirty="0">
                <a:latin typeface="+mn-lt"/>
              </a:rPr>
              <a:t>s slides from 2006</a:t>
            </a:r>
          </a:p>
        </p:txBody>
      </p:sp>
    </p:spTree>
    <p:extLst>
      <p:ext uri="{BB962C8B-B14F-4D97-AF65-F5344CB8AC3E}">
        <p14:creationId xmlns:p14="http://schemas.microsoft.com/office/powerpoint/2010/main" val="3735209102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 (CC BY Licen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05307" y="6172200"/>
            <a:ext cx="7733386" cy="685800"/>
            <a:chOff x="647700" y="6172200"/>
            <a:chExt cx="7733386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763267" y="6172200"/>
              <a:ext cx="6617819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content of these slides by John Galeotti, © 2012-2020  Carnegie Mellon University (CMU), was made possible in part by NIH NLM contract# HHSN276201000580P, and is licensed under a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either from CMU or by emailing 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</a:t>
              </a:r>
              <a:r>
                <a:rPr lang="en-US" sz="900" b="1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be accessed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online via http://</a:t>
              </a:r>
              <a:r>
                <a:rPr lang="en-US" sz="900" b="1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77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1928327" y="4038600"/>
            <a:ext cx="52873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 dirty="0">
                <a:latin typeface="+mn-lt"/>
              </a:rPr>
              <a:t>Spring 2020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8254198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 (CC BY w/ Dam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999683" y="6172200"/>
            <a:ext cx="7144634" cy="685800"/>
            <a:chOff x="838200" y="6172200"/>
            <a:chExt cx="7144634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953767" y="6172200"/>
              <a:ext cx="6029067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This work by John Galeotti and Damion Shelton, © 2004-2020,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charset="0"/>
                  <a:cs typeface="ＭＳ Ｐゴシック" charset="0"/>
                </a:rPr>
                <a:t>was made possible in part by NIH NLM contract# HHSN276201000580P, and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is licensed under a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by emailing 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 be accessed online via http://</a:t>
              </a:r>
              <a:r>
                <a:rPr lang="en-US" sz="900" b="1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82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1804063" y="4038600"/>
            <a:ext cx="553587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 dirty="0">
                <a:latin typeface="+mn-lt"/>
              </a:rPr>
              <a:t>Spring 2020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Based in part on Damion Shelton</a:t>
            </a:r>
            <a:r>
              <a:rPr lang="en-US" sz="2000" dirty="0">
                <a:latin typeface="+mn-lt"/>
              </a:rPr>
              <a:t>’</a:t>
            </a:r>
            <a:r>
              <a:rPr kumimoji="0" lang="en-US" sz="2000" dirty="0">
                <a:latin typeface="+mn-lt"/>
              </a:rPr>
              <a:t>s slides from 2006</a:t>
            </a:r>
          </a:p>
        </p:txBody>
      </p:sp>
    </p:spTree>
    <p:extLst>
      <p:ext uri="{BB962C8B-B14F-4D97-AF65-F5344CB8AC3E}">
        <p14:creationId xmlns:p14="http://schemas.microsoft.com/office/powerpoint/2010/main" val="186187105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(CC BY Licen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05307" y="6172200"/>
            <a:ext cx="7733386" cy="685800"/>
            <a:chOff x="647700" y="6172200"/>
            <a:chExt cx="7733386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763267" y="6172200"/>
              <a:ext cx="6617819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content of these slides by John Galeotti, © 2012-2020  Carnegie Mellon University (CMU), was made possible in part by NIH NLM contract# HHSN276201000580P, and is licensed under a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either from CMU or by emailing 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</a:t>
              </a:r>
              <a:r>
                <a:rPr lang="en-US" sz="900" b="1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be accessed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online via http://</a:t>
              </a:r>
              <a:r>
                <a:rPr lang="en-US" sz="900" b="1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77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1916664" y="4038600"/>
            <a:ext cx="52873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 dirty="0">
                <a:latin typeface="+mn-lt"/>
              </a:rPr>
              <a:t>Spring 2020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6784944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(CC BY w/ Dam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999683" y="6172200"/>
            <a:ext cx="7144634" cy="685800"/>
            <a:chOff x="838200" y="6172200"/>
            <a:chExt cx="7144634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953767" y="6172200"/>
              <a:ext cx="6029067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This work by John Galeotti and Damion Shelton, © 2004-2020,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charset="0"/>
                  <a:cs typeface="ＭＳ Ｐゴシック" charset="0"/>
                </a:rPr>
                <a:t>was made possible in part by NIH NLM contract# HHSN276201000580P, and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is licensed under a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by emailing 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 be accessed online via http://</a:t>
              </a:r>
              <a:r>
                <a:rPr lang="en-US" sz="900" b="1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82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1816431" y="4038600"/>
            <a:ext cx="553587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 dirty="0">
                <a:latin typeface="+mn-lt"/>
              </a:rPr>
              <a:t>Spring 2020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Based in part on Damion Shelton</a:t>
            </a:r>
            <a:r>
              <a:rPr lang="en-US" sz="2000" dirty="0">
                <a:latin typeface="+mn-lt"/>
              </a:rPr>
              <a:t>’</a:t>
            </a:r>
            <a:r>
              <a:rPr kumimoji="0" lang="en-US" sz="2000" dirty="0">
                <a:latin typeface="+mn-lt"/>
              </a:rPr>
              <a:t>s slides from 2006</a:t>
            </a:r>
          </a:p>
        </p:txBody>
      </p:sp>
    </p:spTree>
    <p:extLst>
      <p:ext uri="{BB962C8B-B14F-4D97-AF65-F5344CB8AC3E}">
        <p14:creationId xmlns:p14="http://schemas.microsoft.com/office/powerpoint/2010/main" val="118360258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46D48-4A9E-DA42-939F-BCACB7E918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97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54D-72DC-C441-BEBA-22011A0905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12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1737359"/>
            <a:ext cx="356616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1737360"/>
            <a:ext cx="356616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42ABFA2-539F-4449-B394-39F7E4956D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565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173736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173736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2359152"/>
            <a:ext cx="3566160" cy="39502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2359152"/>
            <a:ext cx="3566160" cy="39502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46DB119-C84B-7740-9A65-FCD799E1E6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2199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C728-AE19-EF4E-BC26-5D884287CB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4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5CB8-D237-0547-A447-539049BB5B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308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399" y="265176"/>
            <a:ext cx="7315201" cy="113625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40845"/>
            <a:ext cx="7315200" cy="4568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9144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138160" y="6400800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</a:lstStyle>
          <a:p>
            <a:fld id="{BF57DA73-0ED6-B54E-997D-087893E5C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576072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30936" y="576072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052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  <p:sldLayoutId id="2147483852" r:id="rId13"/>
    <p:sldLayoutId id="2147483853" r:id="rId14"/>
    <p:sldLayoutId id="2147483854" r:id="rId15"/>
    <p:sldLayoutId id="2147483855" r:id="rId16"/>
    <p:sldLayoutId id="2147483856" r:id="rId17"/>
    <p:sldLayoutId id="2147483857" r:id="rId18"/>
    <p:sldLayoutId id="2147483858" r:id="rId1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0" i="0" kern="1200" spc="50">
          <a:solidFill>
            <a:schemeClr val="tx2"/>
          </a:solidFill>
          <a:latin typeface="Calibri"/>
          <a:ea typeface="+mj-ea"/>
          <a:cs typeface="Calibri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800" kern="1200">
          <a:solidFill>
            <a:schemeClr val="tx1"/>
          </a:solidFill>
          <a:latin typeface="Calibri"/>
          <a:ea typeface="+mn-ea"/>
          <a:cs typeface="Calibri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4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Calibri"/>
          <a:ea typeface="+mn-ea"/>
          <a:cs typeface="Calibri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Calibri"/>
          <a:ea typeface="+mn-ea"/>
          <a:cs typeface="Calibri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ITK Filters:  How to Write Them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</p:spPr>
        <p:txBody>
          <a:bodyPr/>
          <a:lstStyle/>
          <a:p>
            <a:fld id="{437E00B3-3D42-044A-8443-FC47E64633A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More header code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0" lang="en-US" dirty="0"/>
              <a:t>You will also see:</a:t>
            </a:r>
          </a:p>
          <a:p>
            <a:pPr lvl="1"/>
            <a:r>
              <a:rPr kumimoji="0" lang="en-US" dirty="0"/>
              <a:t>Many </a:t>
            </a:r>
            <a:r>
              <a:rPr kumimoji="0" lang="en-US" dirty="0" err="1"/>
              <a:t>typedefs</a:t>
            </a:r>
            <a:r>
              <a:rPr kumimoji="0" lang="en-US" dirty="0"/>
              <a:t>, some of which are particularly important:</a:t>
            </a:r>
          </a:p>
          <a:p>
            <a:pPr marL="502920" lvl="2" indent="0">
              <a:buNone/>
            </a:pP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	Self</a:t>
            </a:r>
            <a:endParaRPr lang="en-US" dirty="0"/>
          </a:p>
          <a:p>
            <a:pPr marL="502920" lvl="2" indent="0">
              <a:buNone/>
            </a:pP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	Superclass</a:t>
            </a:r>
            <a:endParaRPr lang="en-US" dirty="0"/>
          </a:p>
          <a:p>
            <a:pPr marL="502920" lvl="2" indent="0">
              <a:buNone/>
            </a:pP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	Pointer</a:t>
            </a:r>
            <a:endParaRPr lang="en-US" dirty="0"/>
          </a:p>
          <a:p>
            <a:pPr marL="502920" lvl="2" indent="0">
              <a:buNone/>
            </a:pP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	</a:t>
            </a:r>
            <a:r>
              <a:rPr kumimoji="0"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ConstPointer</a:t>
            </a:r>
            <a:endParaRPr kumimoji="0" lang="en-US" dirty="0"/>
          </a:p>
          <a:p>
            <a:pPr lvl="1"/>
            <a:r>
              <a:rPr kumimoji="0" lang="en-US" dirty="0"/>
              <a:t>Constructor and destructor prototypes</a:t>
            </a:r>
          </a:p>
          <a:p>
            <a:pPr lvl="1"/>
            <a:r>
              <a:rPr kumimoji="0" lang="en-US" dirty="0"/>
              <a:t>Member variables (in this example, only one)</a:t>
            </a:r>
          </a:p>
          <a:p>
            <a:endParaRPr lang="en-US" dirty="0"/>
          </a:p>
          <a:p>
            <a:r>
              <a:rPr kumimoji="0" lang="en-US" dirty="0"/>
              <a:t>Things not typically necessary:</a:t>
            </a:r>
          </a:p>
          <a:p>
            <a:pPr lvl="1"/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GenerateInputRequestedRegion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  <a:endParaRPr lang="en-US" dirty="0"/>
          </a:p>
          <a:p>
            <a:pPr lvl="1"/>
            <a:r>
              <a:rPr kumimoji="0" lang="en-US" dirty="0"/>
              <a:t>Concept checking stuff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8004-38FD-0A4D-9AD1-200F49C898E0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Pay attention to...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40845"/>
            <a:ext cx="7467600" cy="456851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#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ifdef</a:t>
            </a:r>
            <a:r>
              <a:rPr lang="en-US" sz="2400" dirty="0"/>
              <a:t>,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#define</a:t>
            </a:r>
            <a:r>
              <a:rPr lang="en-US" sz="2400" dirty="0"/>
              <a:t>,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#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endif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kumimoji="0" lang="en-US" dirty="0"/>
              <a:t>are used to enforce single inclusion of header code</a:t>
            </a:r>
          </a:p>
          <a:p>
            <a:pPr>
              <a:lnSpc>
                <a:spcPct val="90000"/>
              </a:lnSpc>
            </a:pPr>
            <a:r>
              <a:rPr kumimoji="0" lang="en-US" dirty="0"/>
              <a:t>Use of 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namespace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itk</a:t>
            </a:r>
            <a:endParaRPr kumimoji="0" lang="en-US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kumimoji="0" lang="en-US" dirty="0"/>
              <a:t>The three lines at the bottom starting with:</a:t>
            </a:r>
          </a:p>
          <a:p>
            <a:pPr marL="320040" lvl="1" indent="0">
              <a:lnSpc>
                <a:spcPct val="90000"/>
              </a:lnSpc>
              <a:buNone/>
            </a:pP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	</a:t>
            </a: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#</a:t>
            </a:r>
            <a:r>
              <a:rPr lang="en-US" sz="2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ifndef</a:t>
            </a: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ITK_MANUAL_INSTANTIATION</a:t>
            </a:r>
            <a:r>
              <a:rPr kumimoji="0" lang="en-US" sz="2600" dirty="0"/>
              <a:t> </a:t>
            </a:r>
          </a:p>
          <a:p>
            <a:pPr marL="274320" indent="0">
              <a:lnSpc>
                <a:spcPct val="90000"/>
              </a:lnSpc>
              <a:buNone/>
            </a:pPr>
            <a:r>
              <a:rPr kumimoji="0" lang="en-US" dirty="0"/>
              <a:t>control whether the .</a:t>
            </a:r>
            <a:r>
              <a:rPr kumimoji="0" lang="en-US" dirty="0" err="1"/>
              <a:t>hxx</a:t>
            </a:r>
            <a:r>
              <a:rPr kumimoji="0" lang="en-US" dirty="0"/>
              <a:t> file should </a:t>
            </a:r>
            <a:r>
              <a:rPr lang="en-US" dirty="0"/>
              <a:t>be </a:t>
            </a:r>
            <a:r>
              <a:rPr kumimoji="0" lang="en-US" dirty="0"/>
              <a:t>included with the .h file.</a:t>
            </a:r>
          </a:p>
          <a:p>
            <a:pPr>
              <a:lnSpc>
                <a:spcPct val="90000"/>
              </a:lnSpc>
            </a:pPr>
            <a:r>
              <a:rPr lang="en-US" dirty="0"/>
              <a:t>There are often three lines just before that, starting with 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#if ITK_TEMPLATE_EXPLICIT</a:t>
            </a:r>
            <a:r>
              <a:rPr lang="en-US" dirty="0"/>
              <a:t>, which allow for explicitly precompiling certain combinations of template parameters.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5CF-3FA8-504C-84AF-F8555E24D9D7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Does this seem complex?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That’s why I suggested always starting with an existing class</a:t>
            </a:r>
          </a:p>
          <a:p>
            <a:r>
              <a:rPr kumimoji="0" lang="en-US" dirty="0"/>
              <a:t>You may want to use find and replace to change the class name and edit from there</a:t>
            </a:r>
          </a:p>
          <a:p>
            <a:r>
              <a:rPr kumimoji="0" lang="en-US" dirty="0"/>
              <a:t>Moving on to the .</a:t>
            </a:r>
            <a:r>
              <a:rPr kumimoji="0" lang="en-US" dirty="0" err="1"/>
              <a:t>hxx</a:t>
            </a:r>
            <a:r>
              <a:rPr kumimoji="0" lang="en-US" dirty="0"/>
              <a:t> file...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36DFA-7CEC-D348-B4BE-570BC1AA3A6F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The constructor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In </a:t>
            </a:r>
            <a:r>
              <a:rPr kumimoji="0" lang="en-US" dirty="0" err="1"/>
              <a:t>BinomialBlurImageFilter</a:t>
            </a:r>
            <a:r>
              <a:rPr kumimoji="0" lang="en-US" dirty="0"/>
              <a:t>, the constructor doesn’t do much</a:t>
            </a:r>
          </a:p>
          <a:p>
            <a:pPr lvl="1"/>
            <a:r>
              <a:rPr kumimoji="0" lang="en-US" dirty="0"/>
              <a:t>Initialize the member variable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9176-960C-6946-A234-4B2A25335F3C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GenerateData()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This is where most of the action occurs</a:t>
            </a:r>
          </a:p>
          <a:p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GenerateData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 </a:t>
            </a:r>
            <a:r>
              <a:rPr kumimoji="0" lang="en-US" dirty="0"/>
              <a:t>is called during the pipeline update process</a:t>
            </a:r>
          </a:p>
          <a:p>
            <a:r>
              <a:rPr kumimoji="0" lang="en-US" dirty="0"/>
              <a:t>It</a:t>
            </a:r>
            <a:r>
              <a:rPr lang="en-US" dirty="0"/>
              <a:t>’</a:t>
            </a:r>
            <a:r>
              <a:rPr kumimoji="0" lang="en-US" dirty="0"/>
              <a:t>s responsible for allocating the output image (though the pointer already exists) and filling the image with interesting 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266F-3241-F24E-BCB4-96639EB95732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Accessing the input and output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we get the pointers to the input and output images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pPr marL="320040" lvl="1" indent="0">
              <a:buNone/>
            </a:pP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pPr marL="320040" lvl="1" indent="0">
              <a:buNone/>
            </a:pP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InputImageConstPointer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</a:t>
            </a: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inputPtr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=</a:t>
            </a:r>
          </a:p>
          <a:p>
            <a:pPr marL="320040" lvl="1" indent="0">
              <a:buNone/>
            </a:pP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	this-&gt;</a:t>
            </a: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GetInput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(0);</a:t>
            </a:r>
          </a:p>
          <a:p>
            <a:pPr marL="320040" lvl="1" indent="0">
              <a:buNone/>
            </a:pP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pPr marL="320040" lvl="1" indent="0">
              <a:buNone/>
            </a:pP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OutputImagePointer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</a:t>
            </a: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outputPtr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=</a:t>
            </a:r>
          </a:p>
          <a:p>
            <a:pPr marL="320040" lvl="1" indent="0">
              <a:buNone/>
            </a:pP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	this-&gt;</a:t>
            </a: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GetOutput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(0);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AB47E-47C7-1F41-B585-FB0153417166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1371600" y="3733800"/>
            <a:ext cx="5524770" cy="2431197"/>
            <a:chOff x="1371600" y="3733800"/>
            <a:chExt cx="5524770" cy="2431197"/>
          </a:xfrm>
        </p:grpSpPr>
        <p:sp>
          <p:nvSpPr>
            <p:cNvPr id="138245" name="Line 5"/>
            <p:cNvSpPr>
              <a:spLocks noChangeShapeType="1"/>
            </p:cNvSpPr>
            <p:nvPr/>
          </p:nvSpPr>
          <p:spPr bwMode="auto">
            <a:xfrm flipV="1">
              <a:off x="4167848" y="4876800"/>
              <a:ext cx="251752" cy="49869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 flipV="1">
              <a:off x="4167848" y="3733800"/>
              <a:ext cx="99352" cy="164169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44" name="Text Box 4"/>
            <p:cNvSpPr txBox="1">
              <a:spLocks noChangeArrowheads="1"/>
            </p:cNvSpPr>
            <p:nvPr/>
          </p:nvSpPr>
          <p:spPr bwMode="auto">
            <a:xfrm>
              <a:off x="1371600" y="5334000"/>
              <a:ext cx="5524770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latin typeface="+mn-lt"/>
                </a:rPr>
                <a:t>Filters can have multiple inputs or outputs,</a:t>
              </a:r>
            </a:p>
            <a:p>
              <a:r>
                <a:rPr lang="en-US" dirty="0">
                  <a:latin typeface="+mn-lt"/>
                </a:rPr>
                <a:t>in this case we only have one of each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Allocating the output image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outputPtr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-&gt;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SetBufferedRegion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</a:t>
            </a:r>
          </a:p>
          <a:p>
            <a:pPr>
              <a:buFont typeface="Wingdings" charset="0"/>
              <a:buNone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		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outputPtr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-&gt;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GetRequestedRegion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()</a:t>
            </a:r>
          </a:p>
          <a:p>
            <a:pPr>
              <a:buFont typeface="Wingdings" charset="0"/>
              <a:buNone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		);</a:t>
            </a:r>
          </a:p>
          <a:p>
            <a:pPr>
              <a:buFont typeface="Wingdings" charset="0"/>
              <a:buNone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</a:t>
            </a:r>
          </a:p>
          <a:p>
            <a:pPr>
              <a:buFont typeface="Wingdings" charset="0"/>
              <a:buNone/>
            </a:pP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outputPtr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-&gt;Allocate();</a:t>
            </a:r>
            <a:endParaRPr kumimoji="0"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1E13-3F11-574D-A84A-380EE9C12970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The meat of GenerateData()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0" lang="en-US" sz="2800" dirty="0"/>
              <a:t>Make a temporary copy of the input image</a:t>
            </a:r>
          </a:p>
          <a:p>
            <a:r>
              <a:rPr lang="en-US" dirty="0"/>
              <a:t>Repeat the desired number of times for each dimension:</a:t>
            </a:r>
          </a:p>
          <a:p>
            <a:pPr lvl="1"/>
            <a:r>
              <a:rPr lang="en-US" dirty="0"/>
              <a:t>Iterate forward through the image, averaging each pixel with its following neighbor </a:t>
            </a:r>
          </a:p>
          <a:p>
            <a:pPr lvl="1"/>
            <a:r>
              <a:rPr lang="en-US" dirty="0"/>
              <a:t>Iterate backward through the image, averaging each pixel with its preceding neighbor </a:t>
            </a:r>
          </a:p>
          <a:p>
            <a:r>
              <a:rPr kumimoji="0" lang="en-US" sz="2800" dirty="0"/>
              <a:t>Copy the temp image’s contents to the output</a:t>
            </a:r>
          </a:p>
          <a:p>
            <a:r>
              <a:rPr kumimoji="0" lang="en-US" sz="2800" dirty="0"/>
              <a:t>We control the number of repetitions with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m_Repetitions</a:t>
            </a:r>
            <a:endParaRPr kumimoji="0" lang="en-US" sz="2800" dirty="0">
              <a:latin typeface="Courier New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4983-5918-D642-910D-1CCA4B0E051E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PrintSelf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PrintSelf</a:t>
            </a:r>
            <a:r>
              <a:rPr kumimoji="0" lang="en-US" sz="2800" dirty="0"/>
              <a:t> is a function present in all classes derived from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itk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::Object</a:t>
            </a:r>
            <a:r>
              <a:rPr kumimoji="0" lang="en-US" sz="2800" dirty="0"/>
              <a:t> which permits easy display of the </a:t>
            </a:r>
            <a:r>
              <a:rPr lang="en-US" dirty="0"/>
              <a:t>“</a:t>
            </a:r>
            <a:r>
              <a:rPr kumimoji="0" lang="en-US" sz="2800" dirty="0"/>
              <a:t>state</a:t>
            </a:r>
            <a:r>
              <a:rPr lang="en-US" dirty="0"/>
              <a:t>”</a:t>
            </a:r>
            <a:r>
              <a:rPr kumimoji="0" lang="en-US" sz="2800" dirty="0"/>
              <a:t> of an object (i.e. all of its member variables)</a:t>
            </a:r>
          </a:p>
          <a:p>
            <a:r>
              <a:rPr kumimoji="0" lang="en-US" sz="2800" dirty="0"/>
              <a:t>ITK</a:t>
            </a:r>
            <a:r>
              <a:rPr lang="en-US" dirty="0"/>
              <a:t>’</a:t>
            </a:r>
            <a:r>
              <a:rPr kumimoji="0" lang="en-US" sz="2800" dirty="0"/>
              <a:t>s testing framework requires that you implement this function for any class containing non-inherited member variables</a:t>
            </a:r>
          </a:p>
          <a:p>
            <a:pPr lvl="1"/>
            <a:r>
              <a:rPr kumimoji="0" lang="en-US" sz="2400" dirty="0"/>
              <a:t>Otherwise your code will fail the “</a:t>
            </a:r>
            <a:r>
              <a:rPr kumimoji="0" lang="en-US" sz="2400" dirty="0" err="1"/>
              <a:t>PrintSelf</a:t>
            </a:r>
            <a:r>
              <a:rPr kumimoji="0" lang="en-US" sz="2400" dirty="0"/>
              <a:t> test</a:t>
            </a:r>
            <a:r>
              <a:rPr lang="en-US" dirty="0"/>
              <a:t>”</a:t>
            </a:r>
            <a:r>
              <a:rPr kumimoji="0" lang="en-US" sz="2400" dirty="0"/>
              <a:t>…</a:t>
            </a:r>
          </a:p>
          <a:p>
            <a:pPr lvl="1"/>
            <a:r>
              <a:rPr kumimoji="0" lang="en-US" sz="2400" dirty="0"/>
              <a:t>If you try to contribute your code to ITK</a:t>
            </a:r>
          </a:p>
          <a:p>
            <a:r>
              <a:rPr lang="en-US" u="sng" dirty="0"/>
              <a:t>Important</a:t>
            </a:r>
            <a:r>
              <a:rPr lang="en-US" dirty="0"/>
              <a:t>:  </a:t>
            </a:r>
            <a:r>
              <a:rPr lang="en-US" sz="2800" dirty="0"/>
              <a:t>users should call 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Print()</a:t>
            </a:r>
            <a:r>
              <a:rPr lang="en-US" sz="2800" dirty="0"/>
              <a:t> instead of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PrintSelf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  <a:endParaRPr kumimoji="0"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E7101-02E6-B646-9F13-103BBD0DF3A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err="1"/>
              <a:t>PrintSelf</a:t>
            </a:r>
            <a:r>
              <a:rPr kumimoji="0" lang="en-US" dirty="0"/>
              <a:t>, cont.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First, we call the base class implementation</a:t>
            </a:r>
          </a:p>
          <a:p>
            <a:pPr>
              <a:buFont typeface="Wingdings" charset="0"/>
              <a:buNone/>
            </a:pPr>
            <a:r>
              <a:rPr kumimoji="0" lang="en-US" sz="2400" dirty="0">
                <a:solidFill>
                  <a:schemeClr val="tx2"/>
                </a:solidFill>
                <a:latin typeface="Courier New" charset="0"/>
              </a:rPr>
              <a:t>	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Superclass::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PrintSelf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os,indent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);</a:t>
            </a:r>
            <a:endParaRPr kumimoji="0" lang="en-US" dirty="0"/>
          </a:p>
          <a:p>
            <a:endParaRPr kumimoji="0" lang="en-US" dirty="0"/>
          </a:p>
          <a:p>
            <a:endParaRPr kumimoji="0" lang="en-US" dirty="0"/>
          </a:p>
          <a:p>
            <a:r>
              <a:rPr kumimoji="0" lang="en-US" dirty="0"/>
              <a:t>And second we print all of our member variables</a:t>
            </a:r>
          </a:p>
          <a:p>
            <a:pPr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os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&lt;&lt; indent &lt;&lt; ”Number of Repetitions: " &lt;&lt;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m_Repetitions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&lt;&lt;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std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endl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;</a:t>
            </a:r>
            <a:endParaRPr kumimoji="0"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10A7C-6668-1747-98C8-00F0BDED4333}" type="slidenum">
              <a:rPr lang="en-US"/>
              <a:pPr/>
              <a:t>19</a:t>
            </a:fld>
            <a:endParaRPr lang="en-US"/>
          </a:p>
        </p:txBody>
      </p:sp>
      <p:sp>
        <p:nvSpPr>
          <p:cNvPr id="2" name="Line Callout 1 1"/>
          <p:cNvSpPr/>
          <p:nvPr/>
        </p:nvSpPr>
        <p:spPr>
          <a:xfrm>
            <a:off x="4495800" y="2842846"/>
            <a:ext cx="4419600" cy="814754"/>
          </a:xfrm>
          <a:prstGeom prst="borderCallout1">
            <a:avLst>
              <a:gd name="adj1" fmla="val 52083"/>
              <a:gd name="adj2" fmla="val -686"/>
              <a:gd name="adj3" fmla="val -22945"/>
              <a:gd name="adj4" fmla="val -9768"/>
            </a:avLst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1"/>
          <a:lstStyle/>
          <a:p>
            <a:pPr lvl="1"/>
            <a:r>
              <a:rPr lang="en-US" dirty="0"/>
              <a:t>This is the only time you should ever call </a:t>
            </a: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PrintSelf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  <a:r>
              <a:rPr lang="en-US" dirty="0"/>
              <a:t> directly!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Where we are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kumimoji="0" lang="en-US"/>
              <a:t>You should understand</a:t>
            </a:r>
          </a:p>
          <a:p>
            <a:pPr lvl="1">
              <a:lnSpc>
                <a:spcPct val="90000"/>
              </a:lnSpc>
            </a:pPr>
            <a:r>
              <a:rPr kumimoji="0" lang="en-US"/>
              <a:t>What the pipeline is and how to connect filters together to perform sequential processing</a:t>
            </a:r>
          </a:p>
          <a:p>
            <a:pPr lvl="1">
              <a:lnSpc>
                <a:spcPct val="90000"/>
              </a:lnSpc>
            </a:pPr>
            <a:r>
              <a:rPr kumimoji="0" lang="en-US"/>
              <a:t>How to move through images using iterators</a:t>
            </a:r>
          </a:p>
          <a:p>
            <a:pPr lvl="1">
              <a:lnSpc>
                <a:spcPct val="90000"/>
              </a:lnSpc>
            </a:pPr>
            <a:r>
              <a:rPr kumimoji="0" lang="en-US"/>
              <a:t>How to access specific pixels based on their location in data space or physical space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F438-C6E5-BA47-B87A-D30A7352429E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Questions?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How can we make multithreaded filters?</a:t>
            </a:r>
          </a:p>
          <a:p>
            <a:r>
              <a:rPr kumimoji="0" lang="en-US" dirty="0"/>
              <a:t>What if the input and output images are not the same size? E.g., convolution edge effects, subsampling, etc.</a:t>
            </a:r>
          </a:p>
          <a:p>
            <a:r>
              <a:rPr kumimoji="0" lang="en-US" dirty="0"/>
              <a:t>What about requested regions?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BAB1-9D35-5A42-A314-795E651D7C77}" type="slidenum">
              <a:rPr lang="en-US"/>
              <a:pPr/>
              <a:t>20</a:t>
            </a:fld>
            <a:endParaRPr lang="en-US"/>
          </a:p>
        </p:txBody>
      </p:sp>
      <p:sp>
        <p:nvSpPr>
          <p:cNvPr id="144388" name="Rectangle 4"/>
          <p:cNvSpPr>
            <a:spLocks noChangeArrowheads="1"/>
          </p:cNvSpPr>
          <p:nvPr/>
        </p:nvSpPr>
        <p:spPr bwMode="auto">
          <a:xfrm>
            <a:off x="2190750" y="5105400"/>
            <a:ext cx="4760913" cy="862013"/>
          </a:xfrm>
          <a:prstGeom prst="rect">
            <a:avLst/>
          </a:prstGeom>
          <a:solidFill>
            <a:srgbClr val="FF6600">
              <a:alpha val="60001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>
                <a:latin typeface="Helvetica" charset="0"/>
              </a:rPr>
              <a:t>We’ll address these questions when we discuss advanced filters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/>
              <a:t>Another Question for Today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981200"/>
            <a:ext cx="7010400" cy="3352800"/>
          </a:xfrm>
          <a:solidFill>
            <a:srgbClr val="4886C1">
              <a:alpha val="3400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  <a:p>
            <a:r>
              <a:rPr lang="en-US"/>
              <a:t>How do I deal with neighborhoods</a:t>
            </a:r>
          </a:p>
          <a:p>
            <a:r>
              <a:rPr lang="en-US"/>
              <a:t>in N-Dimensions…</a:t>
            </a:r>
          </a:p>
          <a:p>
            <a:endParaRPr lang="en-US"/>
          </a:p>
          <a:p>
            <a:r>
              <a:rPr lang="en-US"/>
              <a:t>Such as for convolution?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</p:spPr>
        <p:txBody>
          <a:bodyPr/>
          <a:lstStyle/>
          <a:p>
            <a:fld id="{4B071AE7-C9EC-8C48-ABA8-57802BB8DFAB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Neighborhoods in ITK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An ITK neighborhood can be </a:t>
            </a:r>
            <a:r>
              <a:rPr kumimoji="0" lang="en-US" b="1" dirty="0"/>
              <a:t>any</a:t>
            </a:r>
            <a:r>
              <a:rPr kumimoji="0" lang="en-US" dirty="0"/>
              <a:t> collection of pixels that have a fixed relationship to the “center</a:t>
            </a:r>
            <a:r>
              <a:rPr kumimoji="0" lang="en-US" altLang="ja-JP" dirty="0"/>
              <a:t>”</a:t>
            </a:r>
            <a:r>
              <a:rPr kumimoji="0" lang="en-US" dirty="0"/>
              <a:t> based on offsets in data space.</a:t>
            </a:r>
          </a:p>
          <a:p>
            <a:pPr lvl="1"/>
            <a:r>
              <a:rPr kumimoji="0" lang="en-US" dirty="0"/>
              <a:t>Not limited to the max- or min-connected immediately neighboring pixels!</a:t>
            </a:r>
          </a:p>
          <a:p>
            <a:r>
              <a:rPr kumimoji="0" lang="en-US" dirty="0"/>
              <a:t>See 6.4 in the ITK Software Guide, book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A836-B3F9-BA47-B28F-DB52485A4B1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Neighborhoods in ITK, cont.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kumimoji="0" lang="en-US" dirty="0"/>
              <a:t>In general, the neighborhood is not completely arbitrary</a:t>
            </a:r>
          </a:p>
          <a:p>
            <a:pPr lvl="1">
              <a:lnSpc>
                <a:spcPct val="90000"/>
              </a:lnSpc>
            </a:pPr>
            <a:r>
              <a:rPr kumimoji="0" lang="en-US" i="1" dirty="0">
                <a:solidFill>
                  <a:schemeClr val="tx2"/>
                </a:solidFill>
              </a:rPr>
              <a:t>Neighborhoods</a:t>
            </a:r>
            <a:r>
              <a:rPr kumimoji="0" lang="en-US" dirty="0"/>
              <a:t> are rectangular, defined by a </a:t>
            </a:r>
            <a:r>
              <a:rPr kumimoji="0" lang="ja-JP" altLang="en-US" dirty="0"/>
              <a:t>“</a:t>
            </a:r>
            <a:r>
              <a:rPr kumimoji="0" lang="en-US" dirty="0"/>
              <a:t>radius</a:t>
            </a:r>
            <a:r>
              <a:rPr kumimoji="0" lang="ja-JP" altLang="en-US" dirty="0"/>
              <a:t>”</a:t>
            </a:r>
            <a:r>
              <a:rPr kumimoji="0" lang="en-US" dirty="0"/>
              <a:t> in N-dimensions</a:t>
            </a:r>
          </a:p>
          <a:p>
            <a:pPr lvl="1">
              <a:lnSpc>
                <a:spcPct val="90000"/>
              </a:lnSpc>
            </a:pPr>
            <a:r>
              <a:rPr kumimoji="0" lang="en-US" i="1" dirty="0" err="1">
                <a:solidFill>
                  <a:schemeClr val="tx2"/>
                </a:solidFill>
              </a:rPr>
              <a:t>ShapedNeighborhoods</a:t>
            </a:r>
            <a:r>
              <a:rPr kumimoji="0" lang="en-US" dirty="0"/>
              <a:t> are more arbitrary, defined by a list of offsets from the center</a:t>
            </a:r>
          </a:p>
          <a:p>
            <a:pPr>
              <a:lnSpc>
                <a:spcPct val="90000"/>
              </a:lnSpc>
            </a:pPr>
            <a:r>
              <a:rPr kumimoji="0" lang="en-US" dirty="0"/>
              <a:t>The first form is most useful for mathematical morphology kinds of operations, convolution,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43D7-DE45-E848-AF3D-772235A4A191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Neighborhood iterators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The cool &amp; useful thing about neighborhoods is that they can be used with neighborhood iterators to allow efficient access to pixels </a:t>
            </a:r>
            <a:r>
              <a:rPr kumimoji="0" lang="en-US" altLang="ja-JP" dirty="0"/>
              <a:t>“</a:t>
            </a:r>
            <a:r>
              <a:rPr kumimoji="0" lang="en-US" dirty="0"/>
              <a:t>around</a:t>
            </a:r>
            <a:r>
              <a:rPr kumimoji="0" lang="en-US" altLang="ja-JP" dirty="0"/>
              <a:t>”</a:t>
            </a:r>
            <a:r>
              <a:rPr kumimoji="0" lang="en-US" dirty="0"/>
              <a:t> a target pixel in an image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EDA9-EE8E-0248-9569-EA0F25BC0404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Neighborhood iterators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kumimoji="0" lang="en-US"/>
              <a:t>Remember that I said access via pixel indices was slow?</a:t>
            </a:r>
          </a:p>
          <a:p>
            <a:pPr lvl="1">
              <a:lnSpc>
                <a:spcPct val="90000"/>
              </a:lnSpc>
            </a:pPr>
            <a:r>
              <a:rPr kumimoji="0" lang="en-US"/>
              <a:t>Get current index = </a:t>
            </a:r>
            <a:r>
              <a:rPr kumimoji="0" lang="en-US" i="1"/>
              <a:t>I</a:t>
            </a:r>
            <a:endParaRPr kumimoji="0" lang="en-US"/>
          </a:p>
          <a:p>
            <a:pPr lvl="1">
              <a:lnSpc>
                <a:spcPct val="90000"/>
              </a:lnSpc>
            </a:pPr>
            <a:r>
              <a:rPr kumimoji="0" lang="en-US"/>
              <a:t>Upper left pixel index </a:t>
            </a:r>
            <a:r>
              <a:rPr kumimoji="0" lang="en-US" i="1"/>
              <a:t>I</a:t>
            </a:r>
            <a:r>
              <a:rPr kumimoji="0" lang="en-US" i="1" baseline="-25000"/>
              <a:t>UL</a:t>
            </a:r>
            <a:r>
              <a:rPr kumimoji="0" lang="en-US"/>
              <a:t> = </a:t>
            </a:r>
            <a:r>
              <a:rPr kumimoji="0" lang="en-US" i="1"/>
              <a:t>I</a:t>
            </a:r>
            <a:r>
              <a:rPr kumimoji="0" lang="en-US"/>
              <a:t> - </a:t>
            </a:r>
            <a:r>
              <a:rPr kumimoji="0" lang="en-US" i="1"/>
              <a:t>(1,1)</a:t>
            </a:r>
            <a:endParaRPr kumimoji="0" lang="en-US"/>
          </a:p>
          <a:p>
            <a:pPr lvl="1">
              <a:lnSpc>
                <a:spcPct val="90000"/>
              </a:lnSpc>
            </a:pPr>
            <a:r>
              <a:rPr kumimoji="0" lang="en-US"/>
              <a:t>Get pixel at index </a:t>
            </a:r>
            <a:r>
              <a:rPr kumimoji="0" lang="en-US" i="1"/>
              <a:t>I</a:t>
            </a:r>
            <a:r>
              <a:rPr kumimoji="0" lang="en-US" i="1" baseline="-25000"/>
              <a:t>UL</a:t>
            </a:r>
            <a:endParaRPr kumimoji="0" lang="en-US"/>
          </a:p>
          <a:p>
            <a:pPr>
              <a:lnSpc>
                <a:spcPct val="90000"/>
              </a:lnSpc>
            </a:pPr>
            <a:r>
              <a:rPr kumimoji="0" lang="en-US"/>
              <a:t>Neighborhood iterators solve this problem by doing pointer arithmetic based on offsets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52176-6F2B-D14B-B0FC-B35879B9C70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Neighborhood layout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Neighborhoods have one primary vector parameter, their </a:t>
            </a:r>
            <a:r>
              <a:rPr kumimoji="0" lang="en-US" altLang="ja-JP" dirty="0"/>
              <a:t>“</a:t>
            </a:r>
            <a:r>
              <a:rPr kumimoji="0" lang="en-US" dirty="0"/>
              <a:t>radius</a:t>
            </a:r>
            <a:r>
              <a:rPr kumimoji="0" lang="en-US" altLang="ja-JP" dirty="0"/>
              <a:t>”</a:t>
            </a:r>
            <a:r>
              <a:rPr kumimoji="0" lang="en-US" dirty="0"/>
              <a:t> in N-dimensions</a:t>
            </a:r>
          </a:p>
          <a:p>
            <a:r>
              <a:rPr kumimoji="0" lang="en-US" dirty="0"/>
              <a:t>The side length along a particular dimension </a:t>
            </a:r>
            <a:r>
              <a:rPr kumimoji="0" lang="en-US" dirty="0" err="1"/>
              <a:t>i</a:t>
            </a:r>
            <a:r>
              <a:rPr kumimoji="0" lang="en-US" dirty="0"/>
              <a:t> is 2*</a:t>
            </a:r>
            <a:r>
              <a:rPr kumimoji="0" lang="en-US" dirty="0" err="1"/>
              <a:t>radius</a:t>
            </a:r>
            <a:r>
              <a:rPr kumimoji="0" lang="en-US" baseline="-25000" dirty="0" err="1"/>
              <a:t>i</a:t>
            </a:r>
            <a:r>
              <a:rPr kumimoji="0" lang="en-US" dirty="0"/>
              <a:t> + 1</a:t>
            </a:r>
          </a:p>
          <a:p>
            <a:r>
              <a:rPr kumimoji="0" lang="en-US" dirty="0"/>
              <a:t>Note that the side length is always odd because the center pixel always exists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A5603-BF44-AC45-B99A-112A8F35DCAB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A 3x5 neighborhood in 2D</a:t>
            </a: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D249-0B8E-B846-9A12-1866F7B9DB75}" type="slidenum">
              <a:rPr lang="en-US"/>
              <a:pPr/>
              <a:t>27</a:t>
            </a:fld>
            <a:endParaRPr lang="en-US"/>
          </a:p>
        </p:txBody>
      </p:sp>
      <p:graphicFrame>
        <p:nvGraphicFramePr>
          <p:cNvPr id="158723" name="Group 3"/>
          <p:cNvGraphicFramePr>
            <a:graphicFrameLocks noGrp="1"/>
          </p:cNvGraphicFramePr>
          <p:nvPr/>
        </p:nvGraphicFramePr>
        <p:xfrm>
          <a:off x="1143000" y="1828800"/>
          <a:ext cx="6858000" cy="4064001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5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  <a:endParaRPr kumimoji="0" lang="en-US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Stride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sz="2800" dirty="0"/>
              <a:t>Neighborhoods have another parameter called </a:t>
            </a:r>
            <a:r>
              <a:rPr kumimoji="0" lang="en-US" sz="2800" b="1" dirty="0"/>
              <a:t>stride</a:t>
            </a:r>
            <a:r>
              <a:rPr kumimoji="0" lang="en-US" sz="2800" dirty="0"/>
              <a:t> which is the spacing (in data space) along a particular axis between adjacent pixels in the neighborhood</a:t>
            </a:r>
          </a:p>
          <a:p>
            <a:r>
              <a:rPr kumimoji="0" lang="en-US" sz="2800" dirty="0"/>
              <a:t>In the previous numbering scheme, stride in Y is amount then index value changes when you move in Y</a:t>
            </a:r>
          </a:p>
          <a:p>
            <a:r>
              <a:rPr kumimoji="0" lang="en-US" sz="2800" dirty="0"/>
              <a:t>In our example, </a:t>
            </a:r>
            <a:r>
              <a:rPr kumimoji="0" lang="en-US" sz="2800" dirty="0" err="1"/>
              <a:t>Stride</a:t>
            </a:r>
            <a:r>
              <a:rPr kumimoji="0" lang="en-US" sz="2800" baseline="-25000" dirty="0" err="1"/>
              <a:t>x</a:t>
            </a:r>
            <a:r>
              <a:rPr kumimoji="0" lang="en-US" sz="2800" dirty="0"/>
              <a:t> = 1, </a:t>
            </a:r>
            <a:r>
              <a:rPr kumimoji="0" lang="en-US" sz="2800" dirty="0" err="1"/>
              <a:t>Stride</a:t>
            </a:r>
            <a:r>
              <a:rPr kumimoji="0" lang="en-US" sz="2800" baseline="-25000" dirty="0" err="1"/>
              <a:t>y</a:t>
            </a:r>
            <a:r>
              <a:rPr kumimoji="0" lang="en-US" sz="2800" dirty="0"/>
              <a:t> = 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374C0-D6F9-CC41-85E3-13F055937048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Neighborhood pixel access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The </a:t>
            </a:r>
            <a:r>
              <a:rPr kumimoji="0" lang="en-US" b="1" dirty="0"/>
              <a:t>lexicographic</a:t>
            </a:r>
            <a:r>
              <a:rPr kumimoji="0" lang="en-US" dirty="0"/>
              <a:t> numbering on the previous diagram is important!</a:t>
            </a:r>
          </a:p>
          <a:p>
            <a:pPr lvl="1"/>
            <a:r>
              <a:rPr kumimoji="0" lang="en-US" dirty="0"/>
              <a:t>It</a:t>
            </a:r>
            <a:r>
              <a:rPr lang="en-US" dirty="0"/>
              <a:t>’</a:t>
            </a:r>
            <a:r>
              <a:rPr kumimoji="0" lang="en-US" dirty="0"/>
              <a:t>s ND</a:t>
            </a:r>
          </a:p>
          <a:p>
            <a:pPr lvl="1"/>
            <a:r>
              <a:rPr kumimoji="0" lang="en-US" dirty="0"/>
              <a:t>It</a:t>
            </a:r>
            <a:r>
              <a:rPr lang="en-US" dirty="0"/>
              <a:t>’</a:t>
            </a:r>
            <a:r>
              <a:rPr kumimoji="0" lang="en-US" dirty="0"/>
              <a:t>s how you index (access) that particular pixel when using a neighborhood iterator</a:t>
            </a:r>
          </a:p>
          <a:p>
            <a:r>
              <a:rPr kumimoji="0" lang="en-US" dirty="0"/>
              <a:t>This will be clarified in a few slides...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B5A43-2A1C-F544-B7DB-4B32B4C580F3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/>
              <a:t>What we</a:t>
            </a:r>
            <a:r>
              <a:rPr lang="en-US" dirty="0">
                <a:latin typeface="Helvetica"/>
              </a:rPr>
              <a:t>’</a:t>
            </a:r>
            <a:r>
              <a:rPr kumimoji="0" lang="en-US" dirty="0"/>
              <a:t>ll cover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How to write your own filter that can fit into the pipeline</a:t>
            </a:r>
          </a:p>
          <a:p>
            <a:r>
              <a:rPr kumimoji="0" lang="en-US" dirty="0"/>
              <a:t>For reference, read Chapters 6 &amp; 8 from book 1 of the ITK Software Guide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1BF77-5A61-9942-BE20-734838CEC446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NeighborhoodIterator access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/>
              <a:t>Neighborhood iterators are created using:</a:t>
            </a:r>
          </a:p>
          <a:p>
            <a:pPr lvl="1"/>
            <a:r>
              <a:rPr kumimoji="0" lang="en-US"/>
              <a:t>The radius of the neighborhood</a:t>
            </a:r>
          </a:p>
          <a:p>
            <a:pPr lvl="1"/>
            <a:r>
              <a:rPr kumimoji="0" lang="en-US"/>
              <a:t>The image that will be traversed</a:t>
            </a:r>
          </a:p>
          <a:p>
            <a:pPr lvl="1"/>
            <a:r>
              <a:rPr kumimoji="0" lang="en-US"/>
              <a:t>The region of the image to be traversed</a:t>
            </a:r>
          </a:p>
          <a:p>
            <a:r>
              <a:rPr kumimoji="0" lang="en-US"/>
              <a:t>Their syntax largely follows that of other iterators (++, IsAtEnd(), etc.)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851F9-843C-AB4E-B5D9-2A5B0C7811C2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Neighborhood pixel access, cont.</a:t>
            </a:r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B98FC-04D8-6649-871B-BC73E6E0AC0C}" type="slidenum">
              <a:rPr lang="en-US"/>
              <a:pPr/>
              <a:t>31</a:t>
            </a:fld>
            <a:endParaRPr lang="en-US"/>
          </a:p>
        </p:txBody>
      </p:sp>
      <p:graphicFrame>
        <p:nvGraphicFramePr>
          <p:cNvPr id="162819" name="Group 3"/>
          <p:cNvGraphicFramePr>
            <a:graphicFrameLocks noGrp="1"/>
          </p:cNvGraphicFramePr>
          <p:nvPr/>
        </p:nvGraphicFramePr>
        <p:xfrm>
          <a:off x="2057400" y="2819400"/>
          <a:ext cx="5146675" cy="3049588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7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2.1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2845" name="Text Box 29"/>
          <p:cNvSpPr txBox="1">
            <a:spLocks noChangeArrowheads="1"/>
          </p:cNvSpPr>
          <p:nvPr/>
        </p:nvSpPr>
        <p:spPr bwMode="auto">
          <a:xfrm>
            <a:off x="914400" y="1828800"/>
            <a:ext cx="638107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Let’s say there’s some region of an image that has</a:t>
            </a:r>
          </a:p>
          <a:p>
            <a:r>
              <a:rPr lang="en-US" dirty="0">
                <a:latin typeface="+mn-lt"/>
              </a:rPr>
              <a:t>the following pixel values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Pixel access, cont.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/>
              <a:t>Now assume that we place the neighborhood iterator over this region and start accessing pixels</a:t>
            </a:r>
          </a:p>
          <a:p>
            <a:r>
              <a:rPr kumimoji="0" lang="en-US"/>
              <a:t>What happens?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749C4-A0FA-B146-9BEB-8BDEEC08833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Pixel access, cont.</a:t>
            </a:r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88870-EFA2-C045-B4A0-DABB38C07818}" type="slidenum">
              <a:rPr lang="en-US"/>
              <a:pPr/>
              <a:t>33</a:t>
            </a:fld>
            <a:endParaRPr lang="en-US"/>
          </a:p>
        </p:txBody>
      </p:sp>
      <p:graphicFrame>
        <p:nvGraphicFramePr>
          <p:cNvPr id="164894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701482"/>
              </p:ext>
            </p:extLst>
          </p:nvPr>
        </p:nvGraphicFramePr>
        <p:xfrm>
          <a:off x="1163356" y="2895600"/>
          <a:ext cx="5146675" cy="3200400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7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2.1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11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13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2.0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4893" name="Text Box 29"/>
          <p:cNvSpPr txBox="1">
            <a:spLocks noChangeArrowheads="1"/>
          </p:cNvSpPr>
          <p:nvPr/>
        </p:nvSpPr>
        <p:spPr bwMode="auto">
          <a:xfrm>
            <a:off x="1544356" y="1752600"/>
            <a:ext cx="489794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myNeigh.GetPixel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(7)</a:t>
            </a:r>
            <a:r>
              <a:rPr lang="en-US" dirty="0">
                <a:solidFill>
                  <a:srgbClr val="FFFFFF"/>
                </a:solidFill>
                <a:latin typeface="+mn-lt"/>
              </a:rPr>
              <a:t> returns 0.7</a:t>
            </a:r>
          </a:p>
          <a:p>
            <a:r>
              <a:rPr lang="en-US" dirty="0">
                <a:solidFill>
                  <a:srgbClr val="FFFFFF"/>
                </a:solidFill>
                <a:latin typeface="+mn-lt"/>
              </a:rPr>
              <a:t>so does </a:t>
            </a: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myNeigh.GetCenterPixel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</a:p>
        </p:txBody>
      </p:sp>
      <p:sp>
        <p:nvSpPr>
          <p:cNvPr id="164895" name="Rectangle 31"/>
          <p:cNvSpPr>
            <a:spLocks noChangeArrowheads="1"/>
          </p:cNvSpPr>
          <p:nvPr/>
        </p:nvSpPr>
        <p:spPr bwMode="auto">
          <a:xfrm>
            <a:off x="6644994" y="4876800"/>
            <a:ext cx="1660806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+mn-lt"/>
              </a:rPr>
              <a:t>lexicographic</a:t>
            </a:r>
          </a:p>
          <a:p>
            <a:r>
              <a:rPr lang="en-US" sz="2000">
                <a:latin typeface="+mn-lt"/>
              </a:rPr>
              <a:t>index within</a:t>
            </a:r>
          </a:p>
          <a:p>
            <a:r>
              <a:rPr lang="en-US" sz="2000">
                <a:latin typeface="+mn-lt"/>
              </a:rPr>
              <a:t>neighborhood</a:t>
            </a:r>
          </a:p>
        </p:txBody>
      </p:sp>
      <p:sp>
        <p:nvSpPr>
          <p:cNvPr id="164896" name="Rectangle 32"/>
          <p:cNvSpPr>
            <a:spLocks noChangeArrowheads="1"/>
          </p:cNvSpPr>
          <p:nvPr/>
        </p:nvSpPr>
        <p:spPr bwMode="auto">
          <a:xfrm>
            <a:off x="6892644" y="3022600"/>
            <a:ext cx="1377300" cy="1631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+mn-lt"/>
              </a:rPr>
              <a:t>Intensity of</a:t>
            </a:r>
          </a:p>
          <a:p>
            <a:r>
              <a:rPr lang="en-US" sz="2000">
                <a:latin typeface="+mn-lt"/>
              </a:rPr>
              <a:t>currently</a:t>
            </a:r>
          </a:p>
          <a:p>
            <a:r>
              <a:rPr lang="en-US" sz="2000">
                <a:latin typeface="+mn-lt"/>
              </a:rPr>
              <a:t>underlying</a:t>
            </a:r>
          </a:p>
          <a:p>
            <a:r>
              <a:rPr lang="en-US" sz="2000">
                <a:latin typeface="+mn-lt"/>
              </a:rPr>
              <a:t>pixel in the</a:t>
            </a:r>
          </a:p>
          <a:p>
            <a:r>
              <a:rPr lang="en-US" sz="2000">
                <a:latin typeface="+mn-lt"/>
              </a:rPr>
              <a:t>image</a:t>
            </a:r>
          </a:p>
        </p:txBody>
      </p:sp>
      <p:sp>
        <p:nvSpPr>
          <p:cNvPr id="164897" name="Line 33"/>
          <p:cNvSpPr>
            <a:spLocks noChangeShapeType="1"/>
          </p:cNvSpPr>
          <p:nvPr/>
        </p:nvSpPr>
        <p:spPr bwMode="auto">
          <a:xfrm flipH="1" flipV="1">
            <a:off x="5963956" y="4267200"/>
            <a:ext cx="914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98" name="Line 34"/>
          <p:cNvSpPr>
            <a:spLocks noChangeShapeType="1"/>
          </p:cNvSpPr>
          <p:nvPr/>
        </p:nvSpPr>
        <p:spPr bwMode="auto">
          <a:xfrm flipH="1" flipV="1">
            <a:off x="5659156" y="4800600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Pixel access, cont.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40845"/>
            <a:ext cx="7543800" cy="4568515"/>
          </a:xfrm>
        </p:spPr>
        <p:txBody>
          <a:bodyPr>
            <a:normAutofit/>
          </a:bodyPr>
          <a:lstStyle/>
          <a:p>
            <a:pPr>
              <a:buFont typeface="Wingdings" charset="0"/>
              <a:buNone/>
            </a:pPr>
            <a:r>
              <a:rPr kumimoji="0" lang="en-US" sz="2800" dirty="0"/>
              <a:t>Get the length &amp; stride length of the iterator:</a:t>
            </a:r>
          </a:p>
          <a:p>
            <a:pPr>
              <a:buFont typeface="Wingdings" charset="0"/>
              <a:buNone/>
            </a:pPr>
            <a:endParaRPr kumimoji="0" lang="en-US" sz="2800" dirty="0"/>
          </a:p>
          <a:p>
            <a:pPr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Size()</a:t>
            </a:r>
            <a:r>
              <a:rPr kumimoji="0" lang="en-US" sz="2800" dirty="0"/>
              <a:t> returns the #pixels in the neighborhood</a:t>
            </a:r>
          </a:p>
          <a:p>
            <a:pPr>
              <a:buFont typeface="Wingdings" charset="0"/>
              <a:buNone/>
            </a:pPr>
            <a:r>
              <a:rPr kumimoji="0" lang="en-US" sz="2800" dirty="0"/>
              <a:t>	Ex:  find the center pixel’s index:</a:t>
            </a:r>
            <a:endParaRPr kumimoji="0" lang="en-US" sz="2400" dirty="0"/>
          </a:p>
          <a:p>
            <a:pPr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	unsigned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int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c =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iterator.Size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() / 2;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  <a:p>
            <a:pPr>
              <a:buFont typeface="Wingdings" charset="0"/>
              <a:buNone/>
            </a:pPr>
            <a:endParaRPr kumimoji="0" lang="en-US" sz="2800" dirty="0"/>
          </a:p>
          <a:p>
            <a:pPr>
              <a:buFont typeface="Wingdings" charset="0"/>
              <a:buNone/>
            </a:pP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GetStride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  <a:r>
              <a:rPr kumimoji="0" lang="en-US" sz="2800" dirty="0"/>
              <a:t> returns the stride of dimension N:</a:t>
            </a:r>
          </a:p>
          <a:p>
            <a:pPr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	unsigned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int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s =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iterator.GetStride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(1);</a:t>
            </a:r>
            <a:endParaRPr kumimoji="0"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1F75-D668-E645-9EE5-F09D5EB92091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4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Pixel access, cont.</a:t>
            </a:r>
            <a:endParaRPr lang="en-US"/>
          </a:p>
        </p:txBody>
      </p:sp>
      <p:sp>
        <p:nvSpPr>
          <p:cNvPr id="3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A2C6-0842-9349-913C-1FD97146003E}" type="slidenum">
              <a:rPr lang="en-US"/>
              <a:pPr/>
              <a:t>35</a:t>
            </a:fld>
            <a:endParaRPr lang="en-US"/>
          </a:p>
        </p:txBody>
      </p:sp>
      <p:graphicFrame>
        <p:nvGraphicFramePr>
          <p:cNvPr id="166945" name="Group 33"/>
          <p:cNvGraphicFramePr>
            <a:graphicFrameLocks noGrp="1"/>
          </p:cNvGraphicFramePr>
          <p:nvPr/>
        </p:nvGraphicFramePr>
        <p:xfrm>
          <a:off x="1981200" y="2895600"/>
          <a:ext cx="5146675" cy="3200400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7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2.1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11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13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2.0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6941" name="Text Box 29"/>
          <p:cNvSpPr txBox="1">
            <a:spLocks noChangeArrowheads="1"/>
          </p:cNvSpPr>
          <p:nvPr/>
        </p:nvSpPr>
        <p:spPr bwMode="auto">
          <a:xfrm>
            <a:off x="2362200" y="1752600"/>
            <a:ext cx="485458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myNeigh.GetPixel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(c)</a:t>
            </a:r>
            <a:r>
              <a:rPr lang="en-US" dirty="0">
                <a:solidFill>
                  <a:srgbClr val="FFFFFF"/>
                </a:solidFill>
                <a:latin typeface="+mn-lt"/>
              </a:rPr>
              <a:t> returns 0.7</a:t>
            </a:r>
          </a:p>
          <a:p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myNeigh.GetPixel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(c-1)</a:t>
            </a:r>
            <a:r>
              <a:rPr lang="en-US" dirty="0">
                <a:solidFill>
                  <a:srgbClr val="FFFFFF"/>
                </a:solidFill>
                <a:latin typeface="+mn-lt"/>
              </a:rPr>
              <a:t> returns 1.1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68" name="Rectangle 3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kumimoji="0" lang="en-US" dirty="0"/>
              <a:t>Pixel access, cont.</a:t>
            </a:r>
            <a:endParaRPr lang="en-US" dirty="0"/>
          </a:p>
        </p:txBody>
      </p:sp>
      <p:sp>
        <p:nvSpPr>
          <p:cNvPr id="3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24D39-C35E-E044-BB38-DA00B39202AC}" type="slidenum">
              <a:rPr lang="en-US"/>
              <a:pPr/>
              <a:t>36</a:t>
            </a:fld>
            <a:endParaRPr lang="en-US"/>
          </a:p>
        </p:txBody>
      </p:sp>
      <p:graphicFrame>
        <p:nvGraphicFramePr>
          <p:cNvPr id="167966" name="Group 30"/>
          <p:cNvGraphicFramePr>
            <a:graphicFrameLocks noGrp="1"/>
          </p:cNvGraphicFramePr>
          <p:nvPr/>
        </p:nvGraphicFramePr>
        <p:xfrm>
          <a:off x="1981200" y="2895600"/>
          <a:ext cx="5146675" cy="3200400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7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2.1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11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13</a:t>
                      </a: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2.0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7965" name="Text Box 29"/>
          <p:cNvSpPr txBox="1">
            <a:spLocks noChangeArrowheads="1"/>
          </p:cNvSpPr>
          <p:nvPr/>
        </p:nvSpPr>
        <p:spPr bwMode="auto">
          <a:xfrm>
            <a:off x="2362200" y="1752600"/>
            <a:ext cx="51508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myNeigh.GetPixel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(c-s)</a:t>
            </a:r>
            <a:r>
              <a:rPr lang="en-US" sz="2000" dirty="0">
                <a:solidFill>
                  <a:srgbClr val="FFFFFF"/>
                </a:solidFill>
                <a:latin typeface="+mn-lt"/>
                <a:cs typeface="Courier New"/>
              </a:rPr>
              <a:t> </a:t>
            </a:r>
            <a:r>
              <a:rPr lang="en-US" dirty="0">
                <a:solidFill>
                  <a:srgbClr val="FFFFFF"/>
                </a:solidFill>
                <a:latin typeface="+mn-lt"/>
                <a:cs typeface="Courier New"/>
              </a:rPr>
              <a:t>returns 1.8</a:t>
            </a:r>
          </a:p>
          <a:p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myNeigh.GetPixel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(c-s-1)</a:t>
            </a:r>
            <a:r>
              <a:rPr lang="en-US" sz="2000" dirty="0">
                <a:solidFill>
                  <a:srgbClr val="FFFFFF"/>
                </a:solidFill>
                <a:latin typeface="+mn-lt"/>
                <a:cs typeface="Courier New"/>
              </a:rPr>
              <a:t> </a:t>
            </a:r>
            <a:r>
              <a:rPr lang="en-US" dirty="0">
                <a:solidFill>
                  <a:srgbClr val="FFFFFF"/>
                </a:solidFill>
                <a:latin typeface="+mn-lt"/>
                <a:cs typeface="Courier New"/>
              </a:rPr>
              <a:t>returns 1.3</a:t>
            </a:r>
            <a:endParaRPr lang="en-US" dirty="0">
              <a:latin typeface="+mn-lt"/>
              <a:cs typeface="Courier New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The ++ method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In Image-Region Iterators, the ++ method moves the focus of the iterator on a per pixel basis</a:t>
            </a:r>
          </a:p>
          <a:p>
            <a:r>
              <a:rPr kumimoji="0" lang="en-US" dirty="0"/>
              <a:t>In Neighborhood Iterators, the ++ method moves the center pixel of the neighborhood and therefore implicitly shifts the </a:t>
            </a:r>
            <a:r>
              <a:rPr kumimoji="0" lang="en-US" b="1" dirty="0"/>
              <a:t>entire</a:t>
            </a:r>
            <a:r>
              <a:rPr kumimoji="0" lang="en-US" dirty="0"/>
              <a:t> neighborhood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184A0-B22E-0042-9B6D-4A765CE228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/>
              <a:t>An </a:t>
            </a:r>
            <a:r>
              <a:rPr lang="en-US" dirty="0"/>
              <a:t>a</a:t>
            </a:r>
            <a:r>
              <a:rPr kumimoji="0" lang="en-US" dirty="0"/>
              <a:t>side:  “regular” iterators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sz="2800" dirty="0"/>
              <a:t>Regular ITK Iterators are also lexicographic</a:t>
            </a:r>
          </a:p>
          <a:p>
            <a:pPr lvl="1"/>
            <a:r>
              <a:rPr kumimoji="0" lang="en-US" sz="2400" dirty="0"/>
              <a:t>That is how they, too, are ND</a:t>
            </a:r>
          </a:p>
          <a:p>
            <a:r>
              <a:rPr kumimoji="0" lang="en-US" sz="2800" dirty="0"/>
              <a:t>The stride parameters are for the entire image</a:t>
            </a:r>
          </a:p>
          <a:p>
            <a:r>
              <a:rPr kumimoji="0" lang="en-US" sz="2800" dirty="0"/>
              <a:t>Conceptual parallel between:</a:t>
            </a:r>
          </a:p>
          <a:p>
            <a:pPr lvl="1"/>
            <a:r>
              <a:rPr kumimoji="0" lang="en-US" sz="2400" dirty="0"/>
              <a:t>ITK mapping a neighborhood to an image pixel in an image</a:t>
            </a:r>
          </a:p>
          <a:p>
            <a:pPr lvl="1"/>
            <a:r>
              <a:rPr kumimoji="0" lang="en-US" sz="2400" dirty="0"/>
              <a:t>Lexicographically unwinding a kernel for an image</a:t>
            </a:r>
          </a:p>
          <a:p>
            <a:r>
              <a:rPr kumimoji="0" lang="en-US" sz="2800" dirty="0"/>
              <a:t>The linear pointer arithmetic is very fast!</a:t>
            </a:r>
          </a:p>
          <a:p>
            <a:pPr lvl="1"/>
            <a:r>
              <a:rPr kumimoji="0" lang="en-US" sz="2400" dirty="0"/>
              <a:t>Remember, all images are stored linearly in 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E5547-CE87-494B-94B4-F09EFAB2BC23}" type="slidenum">
              <a:rPr lang="en-US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430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Convolution (ahem, correlation)!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To do correlation we need 3 things: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/>
              <a:t>A kernel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/>
              <a:t>A way to access a region of an image the same size as the kernel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/>
              <a:t>A way to compute the inner product between the kernel and the image region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8F936-3A32-4A4B-B755-1D78EE12566E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Is it hard or easy?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Writing filters can be really, really easy</a:t>
            </a:r>
          </a:p>
          <a:p>
            <a:r>
              <a:rPr kumimoji="0" lang="en-US" dirty="0"/>
              <a:t>But, it can also be tricky at times</a:t>
            </a:r>
          </a:p>
          <a:p>
            <a:r>
              <a:rPr kumimoji="0" lang="en-US" dirty="0"/>
              <a:t>Remember, don’t panic!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77D37-B2E0-4746-9CB2-118BD61728DF}" type="slidenum">
              <a:rPr lang="en-US"/>
              <a:pPr/>
              <a:t>4</a:t>
            </a:fld>
            <a:endParaRPr lang="en-US"/>
          </a:p>
        </p:txBody>
      </p:sp>
      <p:pic>
        <p:nvPicPr>
          <p:cNvPr id="145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3" t="10321" r="7254" b="22734"/>
          <a:stretch>
            <a:fillRect/>
          </a:stretch>
        </p:blipFill>
        <p:spPr bwMode="auto">
          <a:xfrm>
            <a:off x="3352800" y="3962400"/>
            <a:ext cx="2743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/>
              <a:t>Item 1 - the kernel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A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NeighborhoodOperator</a:t>
            </a:r>
            <a:r>
              <a:rPr kumimoji="0" lang="en-US" dirty="0"/>
              <a:t> is a set of pixel values that can be applied to a Neighborhood to perform a user-defined operation (i.e. convolution kernel, morphological structuring element)</a:t>
            </a:r>
          </a:p>
          <a:p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NeighborhoodOperator</a:t>
            </a:r>
            <a:r>
              <a:rPr kumimoji="0" lang="en-US" dirty="0"/>
              <a:t> is derived from 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Neighborhood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BF85C-42B3-174A-B44A-2860E794FC5D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/>
              <a:t>Item 2 - image access method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We already showed that this is possible using the neighborhood iterator</a:t>
            </a:r>
          </a:p>
          <a:p>
            <a:r>
              <a:rPr kumimoji="0" lang="en-US" dirty="0"/>
              <a:t>Just be careful setting it up so that it</a:t>
            </a:r>
            <a:r>
              <a:rPr kumimoji="0" lang="en-US" altLang="ja-JP" dirty="0"/>
              <a:t>’</a:t>
            </a:r>
            <a:r>
              <a:rPr kumimoji="0" lang="en-US" dirty="0"/>
              <a:t>s the same size as your kernel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7C08-56BD-2749-8BC2-FA1592B5DE1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/>
              <a:t>Item 3 - inner product method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The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NeighborhoodInnerProduct</a:t>
            </a:r>
            <a:r>
              <a:rPr kumimoji="0" lang="en-US" dirty="0"/>
              <a:t> computes the inner product between two neighborhoods</a:t>
            </a:r>
          </a:p>
          <a:p>
            <a:r>
              <a:rPr kumimoji="0" lang="en-US" dirty="0"/>
              <a:t>Since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NeighborhoodOperator</a:t>
            </a:r>
            <a:r>
              <a:rPr kumimoji="0" lang="en-US" dirty="0"/>
              <a:t> is derived from 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Neighborhood</a:t>
            </a:r>
            <a:r>
              <a:rPr kumimoji="0" lang="en-US" dirty="0"/>
              <a:t>, we can compute the IP of the kernel and the image region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9793-87DA-5B41-AA39-1482FFB12323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Good to go?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Times" charset="0"/>
              <a:buAutoNum type="arabicPeriod"/>
            </a:pPr>
            <a:r>
              <a:rPr kumimoji="0" lang="en-US" sz="2800" dirty="0"/>
              <a:t>Create an interesting operator to form a kernel</a:t>
            </a:r>
          </a:p>
          <a:p>
            <a:pPr marL="609600" indent="-609600">
              <a:buFont typeface="Times" charset="0"/>
              <a:buAutoNum type="arabicPeriod"/>
            </a:pPr>
            <a:r>
              <a:rPr kumimoji="0" lang="en-US" sz="2800" dirty="0"/>
              <a:t>Move a neighborhood through an image</a:t>
            </a:r>
          </a:p>
          <a:p>
            <a:pPr marL="609600" indent="-609600">
              <a:buFont typeface="Times" charset="0"/>
              <a:buAutoNum type="arabicPeriod"/>
            </a:pPr>
            <a:r>
              <a:rPr kumimoji="0" lang="en-US" sz="2800" dirty="0"/>
              <a:t>Compute the IP of the operator and the neighborhood at each pixel in the image</a:t>
            </a:r>
          </a:p>
          <a:p>
            <a:pPr marL="609600" indent="-609600">
              <a:buFont typeface="Times" charset="0"/>
              <a:buNone/>
            </a:pPr>
            <a:endParaRPr kumimoji="0" lang="en-US" sz="2800" dirty="0"/>
          </a:p>
          <a:p>
            <a:pPr marL="609600" indent="-609600">
              <a:buFont typeface="Times" charset="0"/>
              <a:buNone/>
            </a:pPr>
            <a:r>
              <a:rPr kumimoji="0" lang="en-US" sz="2800" dirty="0"/>
              <a:t>Voila – correlation in N-dimensions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23643-C37D-2748-8626-3E3AB15640E3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Inner product example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FF"/>
          </a:solidFill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1800" b="1" dirty="0" err="1">
                <a:solidFill>
                  <a:srgbClr val="4444EE"/>
                </a:solidFill>
                <a:latin typeface="Courier New"/>
                <a:cs typeface="Courier New"/>
              </a:rPr>
              <a:t>itk</a:t>
            </a:r>
            <a:r>
              <a:rPr kumimoji="0" lang="en-US" sz="1800" b="1" dirty="0">
                <a:solidFill>
                  <a:srgbClr val="4444EE"/>
                </a:solidFill>
                <a:latin typeface="Courier New"/>
                <a:cs typeface="Courier New"/>
              </a:rPr>
              <a:t>::</a:t>
            </a:r>
            <a:r>
              <a:rPr kumimoji="0" lang="en-US" sz="1800" b="1" dirty="0" err="1">
                <a:solidFill>
                  <a:srgbClr val="4444EE"/>
                </a:solidFill>
                <a:latin typeface="Courier New"/>
                <a:cs typeface="Courier New"/>
              </a:rPr>
              <a:t>NeighborhoodInnerProduct</a:t>
            </a:r>
            <a:r>
              <a:rPr kumimoji="0" lang="en-US" sz="1800" b="1" dirty="0">
                <a:solidFill>
                  <a:srgbClr val="4444EE"/>
                </a:solidFill>
                <a:latin typeface="Courier New"/>
                <a:cs typeface="Courier New"/>
              </a:rPr>
              <a:t>&lt;</a:t>
            </a:r>
            <a:r>
              <a:rPr kumimoji="0" lang="en-US" sz="1800" b="1" dirty="0" err="1">
                <a:solidFill>
                  <a:srgbClr val="4444EE"/>
                </a:solidFill>
                <a:latin typeface="Courier New"/>
                <a:cs typeface="Courier New"/>
              </a:rPr>
              <a:t>ImageType</a:t>
            </a:r>
            <a:r>
              <a:rPr kumimoji="0" lang="en-US" sz="1800" b="1" dirty="0">
                <a:solidFill>
                  <a:srgbClr val="4444EE"/>
                </a:solidFill>
                <a:latin typeface="Courier New"/>
                <a:cs typeface="Courier New"/>
              </a:rPr>
              <a:t>&gt; </a:t>
            </a: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IP;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kumimoji="0" lang="en-US" sz="18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1800" b="1" dirty="0" err="1">
                <a:solidFill>
                  <a:srgbClr val="4444EE"/>
                </a:solidFill>
                <a:latin typeface="Courier New"/>
                <a:cs typeface="Courier New"/>
              </a:rPr>
              <a:t>itk</a:t>
            </a:r>
            <a:r>
              <a:rPr kumimoji="0" lang="en-US" sz="1800" b="1" dirty="0">
                <a:solidFill>
                  <a:srgbClr val="4444EE"/>
                </a:solidFill>
                <a:latin typeface="Courier New"/>
                <a:cs typeface="Courier New"/>
              </a:rPr>
              <a:t>::</a:t>
            </a:r>
            <a:r>
              <a:rPr kumimoji="0" lang="en-US" sz="1800" b="1" dirty="0" err="1">
                <a:solidFill>
                  <a:srgbClr val="4444EE"/>
                </a:solidFill>
                <a:latin typeface="Courier New"/>
                <a:cs typeface="Courier New"/>
              </a:rPr>
              <a:t>DerivativeOperator</a:t>
            </a:r>
            <a:r>
              <a:rPr kumimoji="0" lang="en-US" sz="1800" b="1" dirty="0">
                <a:solidFill>
                  <a:srgbClr val="4444EE"/>
                </a:solidFill>
                <a:latin typeface="Courier New"/>
                <a:cs typeface="Courier New"/>
              </a:rPr>
              <a:t>&lt;</a:t>
            </a:r>
            <a:r>
              <a:rPr kumimoji="0" lang="en-US" sz="1800" b="1" dirty="0" err="1">
                <a:solidFill>
                  <a:srgbClr val="4444EE"/>
                </a:solidFill>
                <a:latin typeface="Courier New"/>
                <a:cs typeface="Courier New"/>
              </a:rPr>
              <a:t>TPixel</a:t>
            </a:r>
            <a:r>
              <a:rPr kumimoji="0" lang="en-US" sz="1800" b="1" dirty="0">
                <a:solidFill>
                  <a:srgbClr val="0000FF"/>
                </a:solidFill>
                <a:latin typeface="Courier New"/>
                <a:cs typeface="Courier New"/>
              </a:rPr>
              <a:t>,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/>
                <a:cs typeface="Courier New"/>
              </a:rPr>
              <a:t>                        </a:t>
            </a:r>
            <a:r>
              <a:rPr lang="en-US" sz="1800" b="1" dirty="0" err="1">
                <a:solidFill>
                  <a:srgbClr val="0000FF"/>
                </a:solidFill>
                <a:latin typeface="Courier New"/>
                <a:cs typeface="Courier New"/>
              </a:rPr>
              <a:t>ImageType</a:t>
            </a:r>
            <a:r>
              <a:rPr lang="en-US" sz="1800" b="1" dirty="0">
                <a:solidFill>
                  <a:srgbClr val="0000FF"/>
                </a:solidFill>
                <a:latin typeface="Courier New"/>
                <a:cs typeface="Courier New"/>
              </a:rPr>
              <a:t>::</a:t>
            </a:r>
            <a:r>
              <a:rPr lang="en-US" sz="1800" b="1" dirty="0" err="1">
                <a:solidFill>
                  <a:srgbClr val="0000FF"/>
                </a:solidFill>
                <a:latin typeface="Courier New"/>
                <a:cs typeface="Courier New"/>
              </a:rPr>
              <a:t>ImageDimension</a:t>
            </a:r>
            <a:r>
              <a:rPr kumimoji="0" lang="en-US" sz="1800" b="1" dirty="0">
                <a:solidFill>
                  <a:srgbClr val="4444EE"/>
                </a:solidFill>
                <a:latin typeface="Courier New"/>
                <a:cs typeface="Courier New"/>
              </a:rPr>
              <a:t>&gt;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                        operator </a:t>
            </a: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 operator-&gt;</a:t>
            </a:r>
            <a:r>
              <a:rPr kumimoji="0" lang="en-US" sz="1800" b="1" dirty="0" err="1">
                <a:solidFill>
                  <a:srgbClr val="000000"/>
                </a:solidFill>
                <a:latin typeface="Courier New"/>
                <a:cs typeface="Courier New"/>
              </a:rPr>
              <a:t>SetOrder</a:t>
            </a: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(1);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 operator-&gt;</a:t>
            </a:r>
            <a:r>
              <a:rPr kumimoji="0" lang="en-US" sz="1800" b="1" dirty="0" err="1">
                <a:solidFill>
                  <a:srgbClr val="000000"/>
                </a:solidFill>
                <a:latin typeface="Courier New"/>
                <a:cs typeface="Courier New"/>
              </a:rPr>
              <a:t>SetDirection</a:t>
            </a: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(0);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 operator-&gt;</a:t>
            </a:r>
            <a:r>
              <a:rPr kumimoji="0" lang="en-US" sz="1800" b="1" dirty="0" err="1">
                <a:solidFill>
                  <a:srgbClr val="000000"/>
                </a:solidFill>
                <a:latin typeface="Courier New"/>
                <a:cs typeface="Courier New"/>
              </a:rPr>
              <a:t>CreateDirectional</a:t>
            </a: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kumimoji="0" lang="en-US" sz="18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1800" b="1" dirty="0" err="1">
                <a:solidFill>
                  <a:srgbClr val="4444EE"/>
                </a:solidFill>
                <a:latin typeface="Courier New"/>
                <a:cs typeface="Courier New"/>
              </a:rPr>
              <a:t>itk</a:t>
            </a:r>
            <a:r>
              <a:rPr kumimoji="0" lang="en-US" sz="1800" b="1" dirty="0">
                <a:solidFill>
                  <a:srgbClr val="4444EE"/>
                </a:solidFill>
                <a:latin typeface="Courier New"/>
                <a:cs typeface="Courier New"/>
              </a:rPr>
              <a:t>::</a:t>
            </a:r>
            <a:r>
              <a:rPr kumimoji="0" lang="en-US" sz="1800" b="1" dirty="0" err="1">
                <a:solidFill>
                  <a:srgbClr val="4444EE"/>
                </a:solidFill>
                <a:latin typeface="Courier New"/>
                <a:cs typeface="Courier New"/>
              </a:rPr>
              <a:t>NeighborhoodIterator</a:t>
            </a:r>
            <a:r>
              <a:rPr kumimoji="0" lang="en-US" sz="1800" b="1" dirty="0">
                <a:solidFill>
                  <a:srgbClr val="4444EE"/>
                </a:solidFill>
                <a:latin typeface="Courier New"/>
                <a:cs typeface="Courier New"/>
              </a:rPr>
              <a:t>&lt;</a:t>
            </a:r>
            <a:r>
              <a:rPr kumimoji="0" lang="en-US" sz="1800" b="1" dirty="0" err="1">
                <a:solidFill>
                  <a:srgbClr val="4444EE"/>
                </a:solidFill>
                <a:latin typeface="Courier New"/>
                <a:cs typeface="Courier New"/>
              </a:rPr>
              <a:t>ImageType</a:t>
            </a:r>
            <a:r>
              <a:rPr kumimoji="0" lang="en-US" sz="1800" b="1" dirty="0">
                <a:solidFill>
                  <a:srgbClr val="4444EE"/>
                </a:solidFill>
                <a:latin typeface="Courier New"/>
                <a:cs typeface="Courier New"/>
              </a:rPr>
              <a:t>&gt; </a:t>
            </a: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iterator(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	operator-&gt;</a:t>
            </a:r>
            <a:r>
              <a:rPr kumimoji="0" lang="en-US" sz="1800" b="1" dirty="0" err="1">
                <a:solidFill>
                  <a:srgbClr val="000000"/>
                </a:solidFill>
                <a:latin typeface="Courier New"/>
                <a:cs typeface="Courier New"/>
              </a:rPr>
              <a:t>GetRadius</a:t>
            </a: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(),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kumimoji="0" lang="en-US" sz="1800" b="1" dirty="0" err="1">
                <a:solidFill>
                  <a:srgbClr val="000000"/>
                </a:solidFill>
                <a:latin typeface="Courier New"/>
                <a:cs typeface="Courier New"/>
              </a:rPr>
              <a:t>myImage</a:t>
            </a: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kumimoji="0" lang="en-US" sz="1800" b="1" dirty="0" err="1">
                <a:solidFill>
                  <a:srgbClr val="000000"/>
                </a:solidFill>
                <a:latin typeface="Courier New"/>
                <a:cs typeface="Courier New"/>
              </a:rPr>
              <a:t>myImage</a:t>
            </a: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-&gt;</a:t>
            </a:r>
            <a:r>
              <a:rPr kumimoji="0" lang="en-US" sz="1800" b="1" dirty="0" err="1">
                <a:solidFill>
                  <a:srgbClr val="000000"/>
                </a:solidFill>
                <a:latin typeface="Courier New"/>
                <a:cs typeface="Courier New"/>
              </a:rPr>
              <a:t>GetRequestedRegion</a:t>
            </a: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()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	);</a:t>
            </a:r>
            <a:endParaRPr kumimoji="0" lang="en-US" sz="1400" b="1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A56E6-A5E1-F34B-BEA6-F148BB4E77B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Inner product example, cont.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FF"/>
          </a:solidFill>
        </p:spPr>
        <p:txBody>
          <a:bodyPr>
            <a:normAutofit/>
          </a:bodyPr>
          <a:lstStyle/>
          <a:p>
            <a:pPr>
              <a:buFont typeface="Wingdings" charset="0"/>
              <a:buNone/>
            </a:pPr>
            <a:r>
              <a:rPr kumimoji="0" lang="en-US" sz="1800" b="1" dirty="0" err="1">
                <a:solidFill>
                  <a:srgbClr val="000000"/>
                </a:solidFill>
                <a:latin typeface="Courier New"/>
                <a:cs typeface="Courier New"/>
              </a:rPr>
              <a:t>iterator.SetToBegin</a:t>
            </a: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</a:p>
          <a:p>
            <a:pPr>
              <a:buFont typeface="Wingdings" charset="0"/>
              <a:buNone/>
            </a:pPr>
            <a:r>
              <a:rPr kumimoji="0" lang="en-US" sz="1800" b="1" dirty="0">
                <a:solidFill>
                  <a:srgbClr val="E08000"/>
                </a:solidFill>
                <a:latin typeface="Courier New"/>
                <a:cs typeface="Courier New"/>
              </a:rPr>
              <a:t>while </a:t>
            </a: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( ! iterator. </a:t>
            </a:r>
            <a:r>
              <a:rPr kumimoji="0" lang="en-US" sz="1800" b="1" dirty="0" err="1">
                <a:solidFill>
                  <a:srgbClr val="4444EE"/>
                </a:solidFill>
                <a:latin typeface="Courier New"/>
                <a:cs typeface="Courier New"/>
              </a:rPr>
              <a:t>IsAtEnd</a:t>
            </a:r>
            <a:r>
              <a:rPr kumimoji="0" lang="en-US" sz="1800" b="1" dirty="0">
                <a:solidFill>
                  <a:srgbClr val="4444EE"/>
                </a:solidFill>
                <a:latin typeface="Courier New"/>
                <a:cs typeface="Courier New"/>
              </a:rPr>
              <a:t> </a:t>
            </a: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() )</a:t>
            </a:r>
          </a:p>
          <a:p>
            <a:pPr>
              <a:buFont typeface="Wingdings" charset="0"/>
              <a:buNone/>
            </a:pP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{</a:t>
            </a:r>
          </a:p>
          <a:p>
            <a:pPr>
              <a:buFont typeface="Wingdings" charset="0"/>
              <a:buNone/>
            </a:pP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kumimoji="0" lang="en-US" sz="1800" b="1" dirty="0" err="1">
                <a:solidFill>
                  <a:srgbClr val="000000"/>
                </a:solidFill>
                <a:latin typeface="Courier New"/>
                <a:cs typeface="Courier New"/>
              </a:rPr>
              <a:t>std</a:t>
            </a: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::</a:t>
            </a:r>
            <a:r>
              <a:rPr kumimoji="0" lang="en-US" sz="1800" b="1" dirty="0" err="1">
                <a:solidFill>
                  <a:srgbClr val="000000"/>
                </a:solidFill>
                <a:latin typeface="Courier New"/>
                <a:cs typeface="Courier New"/>
              </a:rPr>
              <a:t>cout</a:t>
            </a: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&lt;&lt; </a:t>
            </a:r>
            <a:r>
              <a:rPr kumimoji="0" lang="en-US" sz="1800" b="1" dirty="0">
                <a:solidFill>
                  <a:srgbClr val="002080"/>
                </a:solidFill>
                <a:latin typeface="Courier New"/>
                <a:cs typeface="Courier New"/>
              </a:rPr>
              <a:t>"Derivative at index "</a:t>
            </a:r>
            <a:endParaRPr kumimoji="0" lang="en-US" sz="18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buFont typeface="Wingdings" charset="0"/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800" b="1" dirty="0">
                <a:solidFill>
                  <a:srgbClr val="002080"/>
                </a:solidFill>
                <a:latin typeface="Courier New"/>
                <a:cs typeface="Courier New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&lt;&lt; </a:t>
            </a:r>
            <a:r>
              <a:rPr kumimoji="0" lang="en-US" sz="1800" b="1" dirty="0" err="1">
                <a:solidFill>
                  <a:srgbClr val="000000"/>
                </a:solidFill>
                <a:latin typeface="Courier New"/>
                <a:cs typeface="Courier New"/>
              </a:rPr>
              <a:t>iterator.</a:t>
            </a:r>
            <a:r>
              <a:rPr kumimoji="0" lang="en-US" sz="1800" b="1" dirty="0" err="1">
                <a:solidFill>
                  <a:srgbClr val="4444EE"/>
                </a:solidFill>
                <a:latin typeface="Courier New"/>
                <a:cs typeface="Courier New"/>
              </a:rPr>
              <a:t>GetIndex</a:t>
            </a:r>
            <a:r>
              <a:rPr kumimoji="0" lang="en-US" sz="1800" b="1" dirty="0">
                <a:solidFill>
                  <a:srgbClr val="4444EE"/>
                </a:solidFill>
                <a:latin typeface="Courier New"/>
                <a:cs typeface="Courier New"/>
              </a:rPr>
              <a:t> </a:t>
            </a: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()</a:t>
            </a:r>
          </a:p>
          <a:p>
            <a:pPr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            &lt;&lt; </a:t>
            </a:r>
            <a:r>
              <a:rPr lang="en-US" sz="1800" b="1" dirty="0">
                <a:solidFill>
                  <a:srgbClr val="002080"/>
                </a:solidFill>
                <a:latin typeface="Courier New"/>
                <a:cs typeface="Courier New"/>
              </a:rPr>
              <a:t>" is "</a:t>
            </a:r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&lt;</a:t>
            </a: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&lt; IP(iterator, </a:t>
            </a:r>
            <a:r>
              <a:rPr kumimoji="0"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operator</a:t>
            </a: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pPr>
              <a:buFont typeface="Wingdings" charset="0"/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            </a:t>
            </a: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&lt;&lt; </a:t>
            </a:r>
            <a:r>
              <a:rPr kumimoji="0" lang="en-US" sz="1800" b="1" dirty="0" err="1">
                <a:solidFill>
                  <a:srgbClr val="000000"/>
                </a:solidFill>
                <a:latin typeface="Courier New"/>
                <a:cs typeface="Courier New"/>
              </a:rPr>
              <a:t>std</a:t>
            </a: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::</a:t>
            </a:r>
            <a:r>
              <a:rPr kumimoji="0" lang="en-US" sz="1800" b="1" dirty="0" err="1">
                <a:solidFill>
                  <a:srgbClr val="000000"/>
                </a:solidFill>
                <a:latin typeface="Courier New"/>
                <a:cs typeface="Courier New"/>
              </a:rPr>
              <a:t>endl</a:t>
            </a: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pPr>
              <a:buFont typeface="Wingdings" charset="0"/>
              <a:buNone/>
            </a:pP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  ++iterator;</a:t>
            </a:r>
          </a:p>
          <a:p>
            <a:pPr>
              <a:buFont typeface="Wingdings" charset="0"/>
              <a:buNone/>
            </a:pPr>
            <a:r>
              <a:rPr kumimoji="0"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A2E0D-7127-6F46-9D0C-4BD5DB51658F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Note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No explicit reference to dimensionality in neighborhood iterator</a:t>
            </a:r>
          </a:p>
          <a:p>
            <a:r>
              <a:rPr kumimoji="0" lang="en-US" dirty="0">
                <a:sym typeface="Symbol" charset="0"/>
              </a:rPr>
              <a:t>Therefore easy to make N-d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D2448-51FE-1A43-9AFA-CDB20F92FA42}" type="slidenum">
              <a:rPr lang="en-US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This suggests a filter...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NeighborhoodOperatorImageFilter</a:t>
            </a:r>
            <a:r>
              <a:rPr kumimoji="0" lang="en-US" dirty="0"/>
              <a:t> wraps this procedure into a filter that operates on an input image</a:t>
            </a:r>
          </a:p>
          <a:p>
            <a:r>
              <a:rPr kumimoji="0" lang="en-US" dirty="0"/>
              <a:t>So, if the main challenge is coming up with an interesting neighborhood operator, ITK can do the rest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22FC-5F9F-6241-BA4B-CDFCFE200565}" type="slidenum">
              <a:rPr lang="en-US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Your arch-nemesis…</a:t>
            </a:r>
            <a:br>
              <a:rPr lang="en-US" dirty="0"/>
            </a:br>
            <a:r>
              <a:rPr lang="en-US" dirty="0"/>
              <a:t>image boundaries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One obvious problem with inner product techniques is what to do when you reach the edge of your image</a:t>
            </a:r>
          </a:p>
          <a:p>
            <a:r>
              <a:rPr lang="en-US"/>
              <a:t>Is the operation undefined?</a:t>
            </a:r>
          </a:p>
          <a:p>
            <a:r>
              <a:rPr lang="en-US"/>
              <a:t>Does the image wrap?</a:t>
            </a:r>
          </a:p>
          <a:p>
            <a:r>
              <a:rPr lang="en-US"/>
              <a:t>Should we assume the rest of the world is empty/full/something else?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3704-B07D-4D42-83BA-2359F004D917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ImageBoundaryCondition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Subclasses of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ImageBoundaryCondition</a:t>
            </a:r>
            <a:r>
              <a:rPr kumimoji="0" lang="en-US" dirty="0"/>
              <a:t> can be used to tell neighborhood iterators what to do if part of the neighborhood is not in the image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8025-0876-3442-BF82-E275376A5931}" type="slidenum">
              <a:rPr lang="en-US"/>
              <a:pPr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/>
              <a:t>“Cheat” as much as possible!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Never, ever, ever, write a filter from scratch</a:t>
            </a:r>
          </a:p>
          <a:p>
            <a:r>
              <a:rPr kumimoji="0" lang="en-US" dirty="0"/>
              <a:t>Unless you’re doing something really odd, find a filter close to what you want and work from there</a:t>
            </a:r>
          </a:p>
          <a:p>
            <a:r>
              <a:rPr kumimoji="0" lang="en-US" dirty="0"/>
              <a:t>Recycling the general framework will save you a lot of time and reduce errors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CD0F-232D-C94E-8717-2787AED2E7BA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ConstantBoundaryCondition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The rest of the world is filled with some constant value of your choice</a:t>
            </a:r>
          </a:p>
          <a:p>
            <a:r>
              <a:rPr kumimoji="0" lang="en-US" dirty="0"/>
              <a:t>The default is 0</a:t>
            </a:r>
          </a:p>
          <a:p>
            <a:r>
              <a:rPr kumimoji="0" lang="en-US" dirty="0"/>
              <a:t>Be careful with the value you choose - you can (for example) detect edges that aren</a:t>
            </a:r>
            <a:r>
              <a:rPr kumimoji="0" lang="en-US" altLang="ja-JP" dirty="0"/>
              <a:t>’</a:t>
            </a:r>
            <a:r>
              <a:rPr kumimoji="0" lang="en-US" dirty="0"/>
              <a:t>t really there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5679-34A7-E34D-9C92-E8C4AC14BB83}" type="slidenum">
              <a:rPr lang="en-US"/>
              <a:pPr/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PeriodicBoundaryCondition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The image wraps, so that if I exceed the length of a particular axis, I wrap back to 0 and start over again</a:t>
            </a:r>
          </a:p>
          <a:p>
            <a:r>
              <a:rPr kumimoji="0" lang="en-US" dirty="0"/>
              <a:t>If you enjoy headaches, imagine this in 3D</a:t>
            </a:r>
          </a:p>
          <a:p>
            <a:r>
              <a:rPr kumimoji="0" lang="en-US" dirty="0"/>
              <a:t>This isn</a:t>
            </a:r>
            <a:r>
              <a:rPr kumimoji="0" lang="en-US" altLang="ja-JP" dirty="0"/>
              <a:t>’</a:t>
            </a:r>
            <a:r>
              <a:rPr kumimoji="0" lang="en-US" dirty="0"/>
              <a:t>t a bad idea, but most medical images are not actually periodic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7874-A72F-C647-ABDB-B182FBFEE3A5}" type="slidenum">
              <a:rPr lang="en-US"/>
              <a:pPr/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dirty="0" err="1"/>
              <a:t>ZeroFluxNeumannBoundaryCondition</a:t>
            </a:r>
            <a:endParaRPr lang="en-US" sz="3500" dirty="0"/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This is the default boundary condition</a:t>
            </a:r>
          </a:p>
          <a:p>
            <a:r>
              <a:rPr lang="en-US"/>
              <a:t>Simply returns the closest in-bounds pixel value to the requested out-of-bounds location.</a:t>
            </a:r>
          </a:p>
          <a:p>
            <a:r>
              <a:rPr lang="en-US"/>
              <a:t>Important result:  the first derivative across the boundary is zero.</a:t>
            </a:r>
          </a:p>
          <a:p>
            <a:pPr lvl="1"/>
            <a:r>
              <a:rPr lang="en-US"/>
              <a:t>Thermodynamic motivation</a:t>
            </a:r>
          </a:p>
          <a:p>
            <a:pPr lvl="1"/>
            <a:r>
              <a:rPr lang="en-US"/>
              <a:t>Useful for solving certain classes of diff. eq.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8615-2842-EA4A-B178-2F4428AED173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boundary conditions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NeighborhoodIterator</a:t>
            </a:r>
            <a:r>
              <a:rPr lang="en-US" dirty="0"/>
              <a:t> automatically determines whether or not it needs to enable bounds checking when it is created (i.e. constructed).</a:t>
            </a:r>
          </a:p>
          <a:p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SetNeedToUseBoundaryCondition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</a:t>
            </a:r>
            <a:r>
              <a:rPr lang="en-US" dirty="0"/>
              <a:t>true/false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)</a:t>
            </a:r>
            <a:endParaRPr lang="en-US" dirty="0"/>
          </a:p>
          <a:p>
            <a:pPr lvl="1"/>
            <a:r>
              <a:rPr lang="en-US" dirty="0"/>
              <a:t>Manually forces or disables bounds checking</a:t>
            </a:r>
          </a:p>
          <a:p>
            <a:r>
              <a:rPr lang="en-US" sz="2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OverrideBoundaryCondition</a:t>
            </a: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dirty="0"/>
              <a:t>Changes which boundary condition is used</a:t>
            </a:r>
          </a:p>
          <a:p>
            <a:pPr lvl="1"/>
            <a:r>
              <a:rPr lang="en-US" dirty="0"/>
              <a:t>Can be called on both:</a:t>
            </a:r>
          </a:p>
          <a:p>
            <a:pPr lvl="2"/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NeighborhoodIterator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pPr lvl="2"/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NeighborhoodOperatorImageFilter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152D-33B5-CA41-A8F2-D90EDDDA3D9C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/>
              <a:t>Last Major Question</a:t>
            </a:r>
            <a:br>
              <a:rPr lang="en-US"/>
            </a:br>
            <a:r>
              <a:rPr lang="en-US" sz="2400"/>
              <a:t>(for today, anyway)</a:t>
            </a:r>
            <a:endParaRPr lang="en-US"/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438400"/>
            <a:ext cx="7010400" cy="2362200"/>
          </a:xfrm>
          <a:solidFill>
            <a:srgbClr val="4886C1">
              <a:alpha val="3400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  <a:p>
            <a:r>
              <a:rPr lang="en-US"/>
              <a:t>How do I do math with</a:t>
            </a:r>
          </a:p>
          <a:p>
            <a:r>
              <a:rPr lang="en-US"/>
              <a:t>different pixel types…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</p:spPr>
        <p:txBody>
          <a:bodyPr/>
          <a:lstStyle/>
          <a:p>
            <a:fld id="{1DAC081B-730C-D240-B6EE-D38DE08FEA4F}" type="slidenum">
              <a:rPr lang="en-US"/>
              <a:pPr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Answer: numeric traits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sz="2800" dirty="0"/>
              <a:t>Provide various bits of numerical information about arbitrary pixel types.</a:t>
            </a:r>
          </a:p>
          <a:p>
            <a:r>
              <a:rPr kumimoji="0" lang="en-US" sz="2800" dirty="0"/>
              <a:t>Usage scenario:</a:t>
            </a:r>
          </a:p>
          <a:p>
            <a:pPr lvl="1"/>
            <a:r>
              <a:rPr kumimoji="0" lang="en-US" altLang="ja-JP" sz="2400" dirty="0"/>
              <a:t>“</a:t>
            </a:r>
            <a:r>
              <a:rPr kumimoji="0" lang="en-US" sz="2400" dirty="0"/>
              <a:t>What is the max value of the current pixel type?</a:t>
            </a:r>
            <a:r>
              <a:rPr kumimoji="0" lang="en-US" altLang="ja-JP" sz="2400" dirty="0"/>
              <a:t>”</a:t>
            </a:r>
            <a:endParaRPr kumimoji="0" lang="en-US" sz="2400" dirty="0"/>
          </a:p>
          <a:p>
            <a:r>
              <a:rPr kumimoji="0" lang="en-US" sz="2800" dirty="0"/>
              <a:t>Need to know these things at compile time, but </a:t>
            </a:r>
            <a:r>
              <a:rPr kumimoji="0" lang="en-US" sz="2800" dirty="0" err="1"/>
              <a:t>templated</a:t>
            </a:r>
            <a:r>
              <a:rPr kumimoji="0" lang="en-US" sz="2800" dirty="0"/>
              <a:t> pixel types make this hard.</a:t>
            </a:r>
          </a:p>
          <a:p>
            <a:r>
              <a:rPr kumimoji="0" lang="en-US" sz="2800" dirty="0"/>
              <a:t>Numeric traits provide answers that are </a:t>
            </a:r>
            <a:r>
              <a:rPr kumimoji="0" lang="en-US" altLang="ja-JP" sz="2800" dirty="0"/>
              <a:t>“</a:t>
            </a:r>
            <a:r>
              <a:rPr kumimoji="0" lang="en-US" sz="2800" dirty="0"/>
              <a:t>filled in</a:t>
            </a:r>
            <a:r>
              <a:rPr kumimoji="0" lang="en-US" altLang="ja-JP" sz="2800" dirty="0"/>
              <a:t>”</a:t>
            </a:r>
            <a:r>
              <a:rPr kumimoji="0" lang="en-US" sz="2800" dirty="0"/>
              <a:t> at compilation for our pixel type.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8717-5D56-664F-9429-00CD4CB2758B}" type="slidenum">
              <a:rPr lang="en-US"/>
              <a:pPr/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itk::NumericTraits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40845"/>
            <a:ext cx="7543800" cy="4568515"/>
          </a:xfrm>
        </p:spPr>
        <p:txBody>
          <a:bodyPr>
            <a:normAutofit fontScale="92500" lnSpcReduction="10000"/>
          </a:bodyPr>
          <a:lstStyle/>
          <a:p>
            <a:r>
              <a:rPr kumimoji="0" lang="en-US" dirty="0" err="1"/>
              <a:t>NumericTraits</a:t>
            </a:r>
            <a:r>
              <a:rPr kumimoji="0" lang="en-US" dirty="0"/>
              <a:t> is class that</a:t>
            </a:r>
            <a:r>
              <a:rPr kumimoji="0" lang="en-US" altLang="ja-JP" dirty="0"/>
              <a:t> i</a:t>
            </a:r>
            <a:r>
              <a:rPr kumimoji="0" lang="en-US" dirty="0"/>
              <a:t>s specialized to provide information about pixel types</a:t>
            </a:r>
          </a:p>
          <a:p>
            <a:r>
              <a:rPr kumimoji="0" lang="en-US" dirty="0"/>
              <a:t>Examples include:</a:t>
            </a:r>
          </a:p>
          <a:p>
            <a:pPr lvl="1"/>
            <a:r>
              <a:rPr kumimoji="0" lang="en-US" dirty="0"/>
              <a:t>Min and max, epsilon and infinity values</a:t>
            </a:r>
          </a:p>
          <a:p>
            <a:pPr lvl="1"/>
            <a:r>
              <a:rPr kumimoji="0" lang="en-US" dirty="0"/>
              <a:t>Definitions of Zero and One</a:t>
            </a:r>
          </a:p>
          <a:p>
            <a:pPr lvl="2"/>
            <a:r>
              <a:rPr kumimoji="0" lang="en-US" dirty="0"/>
              <a:t>(I.e., Additive and multiplicative identities)</a:t>
            </a:r>
          </a:p>
          <a:p>
            <a:pPr lvl="1"/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IsPositive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  <a:r>
              <a:rPr lang="en-US" dirty="0"/>
              <a:t>, </a:t>
            </a: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IsNegative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  <a:r>
              <a:rPr kumimoji="0" lang="en-US" dirty="0"/>
              <a:t> functions</a:t>
            </a:r>
          </a:p>
          <a:p>
            <a:r>
              <a:rPr lang="en-US" dirty="0"/>
              <a:t>See also:</a:t>
            </a:r>
          </a:p>
          <a:p>
            <a:pPr lvl="1"/>
            <a:r>
              <a:rPr lang="en-US" sz="2200" dirty="0"/>
              <a:t>Modules/</a:t>
            </a:r>
            <a:r>
              <a:rPr lang="en-US" sz="2200" dirty="0" err="1"/>
              <a:t>ThirdParty</a:t>
            </a:r>
            <a:r>
              <a:rPr lang="en-US" sz="2200" dirty="0"/>
              <a:t>/VNL/</a:t>
            </a:r>
            <a:r>
              <a:rPr lang="en-US" sz="2200" dirty="0" err="1"/>
              <a:t>src</a:t>
            </a:r>
            <a:r>
              <a:rPr lang="en-US" sz="2200" dirty="0"/>
              <a:t>/</a:t>
            </a:r>
            <a:r>
              <a:rPr lang="en-US" sz="2200" dirty="0" err="1"/>
              <a:t>vxl</a:t>
            </a:r>
            <a:r>
              <a:rPr lang="en-US" sz="2200" dirty="0"/>
              <a:t>/</a:t>
            </a:r>
            <a:r>
              <a:rPr lang="en-US" sz="2200" dirty="0" err="1"/>
              <a:t>vcl</a:t>
            </a:r>
            <a:r>
              <a:rPr lang="en-US" sz="2200" dirty="0"/>
              <a:t>/emulation/</a:t>
            </a:r>
            <a:r>
              <a:rPr lang="en-US" sz="2200" dirty="0" err="1"/>
              <a:t>vcl_limits.h</a:t>
            </a:r>
            <a:r>
              <a:rPr lang="en-US" sz="2200" dirty="0"/>
              <a:t> </a:t>
            </a:r>
            <a:endParaRPr kumimoji="0" lang="en-US" sz="2200" dirty="0"/>
          </a:p>
          <a:p>
            <a:pPr lvl="1"/>
            <a:r>
              <a:rPr lang="en-US" sz="2200" dirty="0"/>
              <a:t>http://</a:t>
            </a:r>
            <a:r>
              <a:rPr lang="en-US" sz="2200" dirty="0" err="1"/>
              <a:t>www.itk.org</a:t>
            </a:r>
            <a:r>
              <a:rPr lang="en-US" sz="2200" dirty="0"/>
              <a:t>/</a:t>
            </a:r>
            <a:r>
              <a:rPr lang="en-US" sz="2200" dirty="0" err="1"/>
              <a:t>Doxygen</a:t>
            </a:r>
            <a:r>
              <a:rPr lang="en-US" sz="2200" dirty="0"/>
              <a:t>/html/classitk_1_1NumericTraits.html</a:t>
            </a:r>
          </a:p>
          <a:p>
            <a:pPr lvl="1"/>
            <a:r>
              <a:rPr lang="en-US" sz="2200" dirty="0"/>
              <a:t>http://</a:t>
            </a:r>
            <a:r>
              <a:rPr lang="en-US" sz="2200" dirty="0" err="1"/>
              <a:t>www.itk.org</a:t>
            </a:r>
            <a:r>
              <a:rPr lang="en-US" sz="2200" dirty="0"/>
              <a:t>/Wiki/ITK/Examples/</a:t>
            </a:r>
            <a:r>
              <a:rPr lang="en-US" sz="2200" dirty="0" err="1"/>
              <a:t>SimpleOperations</a:t>
            </a:r>
            <a:r>
              <a:rPr lang="en-US" sz="2200" dirty="0"/>
              <a:t>/</a:t>
            </a:r>
            <a:r>
              <a:rPr lang="en-US" sz="2200" dirty="0" err="1"/>
              <a:t>NumericTraits</a:t>
            </a:r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29C0-55ED-0948-8A03-29E910F35491}" type="slidenum">
              <a:rPr lang="en-US"/>
              <a:pPr/>
              <a:t>56</a:t>
            </a:fld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Using traits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What</a:t>
            </a:r>
            <a:r>
              <a:rPr kumimoji="0" lang="en-US" altLang="ja-JP" dirty="0"/>
              <a:t>’</a:t>
            </a:r>
            <a:r>
              <a:rPr kumimoji="0" lang="en-US" dirty="0"/>
              <a:t>s the maximum value that can be represented by an 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unsigned char</a:t>
            </a:r>
            <a:r>
              <a:rPr lang="en-US" dirty="0"/>
              <a:t>?</a:t>
            </a:r>
            <a:endParaRPr kumimoji="0"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pPr lvl="1"/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itk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::</a:t>
            </a: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NumericTraits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&lt;unsigned char&gt;::max()</a:t>
            </a:r>
          </a:p>
          <a:p>
            <a:r>
              <a:rPr kumimoji="0" lang="en-US" dirty="0"/>
              <a:t>What about for our pixel type?</a:t>
            </a:r>
          </a:p>
          <a:p>
            <a:pPr lvl="1"/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itk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::</a:t>
            </a: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NumericTraits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&lt;</a:t>
            </a: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PixelType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&gt;::max()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7589E-7815-0D41-A952-597EDA331A31}" type="slidenum">
              <a:rPr lang="en-US"/>
              <a:pPr/>
              <a:t>57</a:t>
            </a:fld>
            <a:endParaRPr lang="en-US"/>
          </a:p>
        </p:txBody>
      </p:sp>
      <p:sp>
        <p:nvSpPr>
          <p:cNvPr id="189444" name="AutoShape 4"/>
          <p:cNvSpPr>
            <a:spLocks noChangeArrowheads="1"/>
          </p:cNvSpPr>
          <p:nvPr/>
        </p:nvSpPr>
        <p:spPr bwMode="auto">
          <a:xfrm>
            <a:off x="4114800" y="4572000"/>
            <a:ext cx="1981200" cy="1295400"/>
          </a:xfrm>
          <a:prstGeom prst="wedgeEllipseCallout">
            <a:avLst>
              <a:gd name="adj1" fmla="val -35255"/>
              <a:gd name="adj2" fmla="val -100856"/>
            </a:avLst>
          </a:prstGeom>
          <a:solidFill>
            <a:srgbClr val="007F0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>
                <a:latin typeface="Arial" charset="0"/>
              </a:rPr>
              <a:t>Get used</a:t>
            </a:r>
          </a:p>
          <a:p>
            <a:pPr algn="ctr" eaLnBrk="0" hangingPunct="0"/>
            <a:r>
              <a:rPr lang="en-US" dirty="0">
                <a:latin typeface="Arial" charset="0"/>
              </a:rPr>
              <a:t>to coding like</a:t>
            </a:r>
          </a:p>
          <a:p>
            <a:pPr algn="ctr" eaLnBrk="0" hangingPunct="0"/>
            <a:r>
              <a:rPr lang="en-US" dirty="0">
                <a:latin typeface="Arial" charset="0"/>
              </a:rPr>
              <a:t>this!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9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9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9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4" grpId="0" animBg="1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en-US" sz="3000" dirty="0"/>
              <a:t>Excerpt from </a:t>
            </a:r>
            <a:r>
              <a:rPr lang="en-US" sz="3000" dirty="0"/>
              <a:t>http://</a:t>
            </a:r>
            <a:r>
              <a:rPr lang="en-US" sz="3000" dirty="0" err="1"/>
              <a:t>www.itk.org</a:t>
            </a:r>
            <a:r>
              <a:rPr lang="en-US" sz="3000" dirty="0"/>
              <a:t>/Wiki/ITK/Examples/</a:t>
            </a:r>
            <a:r>
              <a:rPr lang="en-US" sz="3000" dirty="0" err="1"/>
              <a:t>SimpleOperations</a:t>
            </a:r>
            <a:r>
              <a:rPr lang="en-US" sz="3000" dirty="0"/>
              <a:t>/</a:t>
            </a:r>
            <a:r>
              <a:rPr lang="en-US" sz="3000" dirty="0" err="1"/>
              <a:t>NumericTraits</a:t>
            </a:r>
            <a:endParaRPr kumimoji="0" lang="en-US" sz="3000" dirty="0"/>
          </a:p>
        </p:txBody>
      </p:sp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740845"/>
            <a:ext cx="8686800" cy="4568515"/>
          </a:xfrm>
          <a:solidFill>
            <a:srgbClr val="FFFFFF"/>
          </a:solidFill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1400" dirty="0">
                <a:solidFill>
                  <a:srgbClr val="579A13"/>
                </a:solidFill>
                <a:latin typeface="Courier"/>
                <a:ea typeface="Courier"/>
                <a:cs typeface="Courier"/>
              </a:rPr>
              <a:t>#include "</a:t>
            </a:r>
            <a:r>
              <a:rPr lang="en-US" sz="1400" dirty="0" err="1">
                <a:solidFill>
                  <a:srgbClr val="579A13"/>
                </a:solidFill>
                <a:latin typeface="Courier"/>
                <a:ea typeface="Courier"/>
                <a:cs typeface="Courier"/>
              </a:rPr>
              <a:t>itkNumericTraits.h</a:t>
            </a:r>
            <a:r>
              <a:rPr lang="en-US" sz="1400" dirty="0">
                <a:solidFill>
                  <a:srgbClr val="579A13"/>
                </a:solidFill>
                <a:latin typeface="Courier"/>
                <a:ea typeface="Courier"/>
                <a:cs typeface="Courier"/>
              </a:rPr>
              <a:t>”</a:t>
            </a:r>
            <a:endParaRPr lang="en-US" sz="1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 marL="45720" indent="0">
              <a:buNone/>
            </a:pPr>
            <a:r>
              <a:rPr lang="en-US" sz="1400" dirty="0">
                <a:solidFill>
                  <a:srgbClr val="666666"/>
                </a:solidFill>
                <a:latin typeface="Courier"/>
                <a:ea typeface="Courier"/>
                <a:cs typeface="Courier"/>
              </a:rPr>
              <a:t>// ...</a:t>
            </a:r>
          </a:p>
          <a:p>
            <a:pPr marL="45720" indent="0">
              <a:buNone/>
            </a:pP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std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2128DD"/>
                </a:solidFill>
                <a:latin typeface="Courier"/>
                <a:ea typeface="Courier"/>
                <a:cs typeface="Courier"/>
              </a:rPr>
              <a:t>cout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DC4711"/>
                </a:solidFill>
                <a:latin typeface="Courier"/>
                <a:ea typeface="Courier"/>
                <a:cs typeface="Courier"/>
              </a:rPr>
              <a:t>"Min: "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itk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NumericTraits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272FFD"/>
                </a:solidFill>
                <a:latin typeface="Courier"/>
                <a:ea typeface="Courier"/>
                <a:cs typeface="Courier"/>
              </a:rPr>
              <a:t>float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&gt;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min</a:t>
            </a:r>
            <a:r>
              <a:rPr lang="en-US" sz="1400" dirty="0">
                <a:solidFill>
                  <a:srgbClr val="48810E"/>
                </a:solidFill>
                <a:latin typeface="Courier"/>
                <a:ea typeface="Courier"/>
                <a:cs typeface="Courier"/>
              </a:rPr>
              <a:t>()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std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endl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 marL="45720" indent="0">
              <a:buNone/>
            </a:pP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std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2128DD"/>
                </a:solidFill>
                <a:latin typeface="Courier"/>
                <a:ea typeface="Courier"/>
                <a:cs typeface="Courier"/>
              </a:rPr>
              <a:t>cout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DC4711"/>
                </a:solidFill>
                <a:latin typeface="Courier"/>
                <a:ea typeface="Courier"/>
                <a:cs typeface="Courier"/>
              </a:rPr>
              <a:t>"Max: "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itk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NumericTraits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272FFD"/>
                </a:solidFill>
                <a:latin typeface="Courier"/>
                <a:ea typeface="Courier"/>
                <a:cs typeface="Courier"/>
              </a:rPr>
              <a:t>float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&gt;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max</a:t>
            </a:r>
            <a:r>
              <a:rPr lang="en-US" sz="1400" dirty="0">
                <a:solidFill>
                  <a:srgbClr val="48810E"/>
                </a:solidFill>
                <a:latin typeface="Courier"/>
                <a:ea typeface="Courier"/>
                <a:cs typeface="Courier"/>
              </a:rPr>
              <a:t>()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std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endl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 marL="45720" indent="0">
              <a:buNone/>
            </a:pP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std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2128DD"/>
                </a:solidFill>
                <a:latin typeface="Courier"/>
                <a:ea typeface="Courier"/>
                <a:cs typeface="Courier"/>
              </a:rPr>
              <a:t>cout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DC4711"/>
                </a:solidFill>
                <a:latin typeface="Courier"/>
                <a:ea typeface="Courier"/>
                <a:cs typeface="Courier"/>
              </a:rPr>
              <a:t>"Zero: "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itk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NumericTraits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272FFD"/>
                </a:solidFill>
                <a:latin typeface="Courier"/>
                <a:ea typeface="Courier"/>
                <a:cs typeface="Courier"/>
              </a:rPr>
              <a:t>float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&gt;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Zero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std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endl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 marL="45720" indent="0">
              <a:buNone/>
            </a:pP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std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2128DD"/>
                </a:solidFill>
                <a:latin typeface="Courier"/>
                <a:ea typeface="Courier"/>
                <a:cs typeface="Courier"/>
              </a:rPr>
              <a:t>cout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DC4711"/>
                </a:solidFill>
                <a:latin typeface="Courier"/>
                <a:ea typeface="Courier"/>
                <a:cs typeface="Courier"/>
              </a:rPr>
              <a:t>"Zero: "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itk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NumericTraits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272FFD"/>
                </a:solidFill>
                <a:latin typeface="Courier"/>
                <a:ea typeface="Courier"/>
                <a:cs typeface="Courier"/>
              </a:rPr>
              <a:t>float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&gt;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ZeroValue</a:t>
            </a:r>
            <a:r>
              <a:rPr lang="en-US" sz="1400" dirty="0">
                <a:solidFill>
                  <a:srgbClr val="48810E"/>
                </a:solidFill>
                <a:latin typeface="Courier"/>
                <a:ea typeface="Courier"/>
                <a:cs typeface="Courier"/>
              </a:rPr>
              <a:t>()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std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endl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 marL="45720" indent="0">
              <a:buNone/>
            </a:pP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std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2128DD"/>
                </a:solidFill>
                <a:latin typeface="Courier"/>
                <a:ea typeface="Courier"/>
                <a:cs typeface="Courier"/>
              </a:rPr>
              <a:t>cout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DC4711"/>
                </a:solidFill>
                <a:latin typeface="Courier"/>
                <a:ea typeface="Courier"/>
                <a:cs typeface="Courier"/>
              </a:rPr>
              <a:t>"Is -1 negative? "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itk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NumericTraits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272FFD"/>
                </a:solidFill>
                <a:latin typeface="Courier"/>
                <a:ea typeface="Courier"/>
                <a:cs typeface="Courier"/>
              </a:rPr>
              <a:t>float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&gt;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IsNegative</a:t>
            </a:r>
            <a:r>
              <a:rPr lang="en-US" sz="1400" dirty="0">
                <a:solidFill>
                  <a:srgbClr val="48810E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400" dirty="0">
                <a:solidFill>
                  <a:srgbClr val="030540"/>
                </a:solidFill>
                <a:latin typeface="Courier"/>
                <a:ea typeface="Courier"/>
                <a:cs typeface="Courier"/>
              </a:rPr>
              <a:t>-</a:t>
            </a:r>
            <a:r>
              <a:rPr lang="en-US" sz="1400" dirty="0">
                <a:solidFill>
                  <a:srgbClr val="2128DD"/>
                </a:solidFill>
                <a:latin typeface="Courier"/>
                <a:ea typeface="Courier"/>
                <a:cs typeface="Courier"/>
              </a:rPr>
              <a:t>1</a:t>
            </a:r>
            <a:r>
              <a:rPr lang="en-US" sz="1400" dirty="0">
                <a:solidFill>
                  <a:srgbClr val="48810E"/>
                </a:solidFill>
                <a:latin typeface="Courier"/>
                <a:ea typeface="Courier"/>
                <a:cs typeface="Courier"/>
              </a:rPr>
              <a:t>)</a:t>
            </a:r>
          </a:p>
          <a:p>
            <a:pPr marL="45720" indent="0">
              <a:buNone/>
            </a:pP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     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std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endl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 marL="45720" indent="0">
              <a:buNone/>
            </a:pP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std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2128DD"/>
                </a:solidFill>
                <a:latin typeface="Courier"/>
                <a:ea typeface="Courier"/>
                <a:cs typeface="Courier"/>
              </a:rPr>
              <a:t>cout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DC4711"/>
                </a:solidFill>
                <a:latin typeface="Courier"/>
                <a:ea typeface="Courier"/>
                <a:cs typeface="Courier"/>
              </a:rPr>
              <a:t>"Is 1 negative? "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itk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NumericTraits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272FFD"/>
                </a:solidFill>
                <a:latin typeface="Courier"/>
                <a:ea typeface="Courier"/>
                <a:cs typeface="Courier"/>
              </a:rPr>
              <a:t>float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&gt;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IsNegative</a:t>
            </a:r>
            <a:r>
              <a:rPr lang="en-US" sz="1400" dirty="0">
                <a:solidFill>
                  <a:srgbClr val="48810E"/>
                </a:solidFill>
                <a:latin typeface="Courier"/>
                <a:ea typeface="Courier"/>
                <a:cs typeface="Courier"/>
              </a:rPr>
              <a:t>(</a:t>
            </a:r>
            <a:r>
              <a:rPr lang="en-US" sz="1400" dirty="0">
                <a:solidFill>
                  <a:srgbClr val="2128DD"/>
                </a:solidFill>
                <a:latin typeface="Courier"/>
                <a:ea typeface="Courier"/>
                <a:cs typeface="Courier"/>
              </a:rPr>
              <a:t>1</a:t>
            </a:r>
            <a:r>
              <a:rPr lang="en-US" sz="1400" dirty="0">
                <a:solidFill>
                  <a:srgbClr val="48810E"/>
                </a:solidFill>
                <a:latin typeface="Courier"/>
                <a:ea typeface="Courier"/>
                <a:cs typeface="Courier"/>
              </a:rPr>
              <a:t>)</a:t>
            </a:r>
          </a:p>
          <a:p>
            <a:pPr marL="45720" indent="0">
              <a:buNone/>
            </a:pPr>
            <a:r>
              <a:rPr lang="en-US" sz="1400" dirty="0">
                <a:solidFill>
                  <a:srgbClr val="48810E"/>
                </a:solidFill>
                <a:latin typeface="Courier"/>
                <a:ea typeface="Courier"/>
                <a:cs typeface="Courier"/>
              </a:rPr>
              <a:t>         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std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endl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 marL="45720" indent="0">
              <a:buNone/>
            </a:pP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std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2128DD"/>
                </a:solidFill>
                <a:latin typeface="Courier"/>
                <a:ea typeface="Courier"/>
                <a:cs typeface="Courier"/>
              </a:rPr>
              <a:t>cout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DC4711"/>
                </a:solidFill>
                <a:latin typeface="Courier"/>
                <a:ea typeface="Courier"/>
                <a:cs typeface="Courier"/>
              </a:rPr>
              <a:t>"One: "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itk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NumericTraits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272FFD"/>
                </a:solidFill>
                <a:latin typeface="Courier"/>
                <a:ea typeface="Courier"/>
                <a:cs typeface="Courier"/>
              </a:rPr>
              <a:t>float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&gt;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One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std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endl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 marL="45720" indent="0">
              <a:buNone/>
            </a:pP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std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2128DD"/>
                </a:solidFill>
                <a:latin typeface="Courier"/>
                <a:ea typeface="Courier"/>
                <a:cs typeface="Courier"/>
              </a:rPr>
              <a:t>cout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DC4711"/>
                </a:solidFill>
                <a:latin typeface="Courier"/>
                <a:ea typeface="Courier"/>
                <a:cs typeface="Courier"/>
              </a:rPr>
              <a:t>"Epsilon: "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itk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NumericTraits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272FFD"/>
                </a:solidFill>
                <a:latin typeface="Courier"/>
                <a:ea typeface="Courier"/>
                <a:cs typeface="Courier"/>
              </a:rPr>
              <a:t>float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&gt;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epsilon</a:t>
            </a:r>
            <a:r>
              <a:rPr lang="en-US" sz="1400" dirty="0">
                <a:solidFill>
                  <a:srgbClr val="48810E"/>
                </a:solidFill>
                <a:latin typeface="Courier"/>
                <a:ea typeface="Courier"/>
                <a:cs typeface="Courier"/>
              </a:rPr>
              <a:t>()</a:t>
            </a:r>
          </a:p>
          <a:p>
            <a:pPr marL="45720" indent="0">
              <a:buNone/>
            </a:pPr>
            <a:r>
              <a:rPr lang="en-US" sz="1400" dirty="0">
                <a:solidFill>
                  <a:srgbClr val="48810E"/>
                </a:solidFill>
                <a:latin typeface="Courier"/>
                <a:ea typeface="Courier"/>
                <a:cs typeface="Courier"/>
              </a:rPr>
              <a:t>         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std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endl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;</a:t>
            </a:r>
            <a:endParaRPr lang="en-US" sz="1400" dirty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 marL="45720" indent="0">
              <a:buNone/>
            </a:pP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std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2128DD"/>
                </a:solidFill>
                <a:latin typeface="Courier"/>
                <a:ea typeface="Courier"/>
                <a:cs typeface="Courier"/>
              </a:rPr>
              <a:t>cout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DC4711"/>
                </a:solidFill>
                <a:latin typeface="Courier"/>
                <a:ea typeface="Courier"/>
                <a:cs typeface="Courier"/>
              </a:rPr>
              <a:t>"Infinity: "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itk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NumericTraits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272FFD"/>
                </a:solidFill>
                <a:latin typeface="Courier"/>
                <a:ea typeface="Courier"/>
                <a:cs typeface="Courier"/>
              </a:rPr>
              <a:t>float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&gt;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infinity</a:t>
            </a:r>
            <a:r>
              <a:rPr lang="en-US" sz="1400" dirty="0">
                <a:solidFill>
                  <a:srgbClr val="48810E"/>
                </a:solidFill>
                <a:latin typeface="Courier"/>
                <a:ea typeface="Courier"/>
                <a:cs typeface="Courier"/>
              </a:rPr>
              <a:t>()</a:t>
            </a:r>
          </a:p>
          <a:p>
            <a:pPr marL="45720" indent="0">
              <a:buNone/>
            </a:pPr>
            <a:r>
              <a:rPr lang="en-US" sz="1400" dirty="0">
                <a:solidFill>
                  <a:srgbClr val="48810E"/>
                </a:solidFill>
                <a:latin typeface="Courier"/>
                <a:ea typeface="Courier"/>
                <a:cs typeface="Courier"/>
              </a:rPr>
              <a:t>         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>
                <a:solidFill>
                  <a:srgbClr val="0E1280"/>
                </a:solidFill>
                <a:latin typeface="Courier"/>
                <a:ea typeface="Courier"/>
                <a:cs typeface="Courier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std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::</a:t>
            </a:r>
            <a:r>
              <a:rPr lang="en-US" sz="1400" dirty="0" err="1">
                <a:solidFill>
                  <a:srgbClr val="447988"/>
                </a:solidFill>
                <a:latin typeface="Courier"/>
                <a:ea typeface="Courier"/>
                <a:cs typeface="Courier"/>
              </a:rPr>
              <a:t>endl</a:t>
            </a:r>
            <a:r>
              <a:rPr lang="en-US" sz="1400" dirty="0">
                <a:solidFill>
                  <a:srgbClr val="498280"/>
                </a:solidFill>
                <a:latin typeface="Courier"/>
                <a:ea typeface="Courier"/>
                <a:cs typeface="Courier"/>
              </a:rPr>
              <a:t>;</a:t>
            </a:r>
          </a:p>
          <a:p>
            <a:pPr marL="45720" indent="0">
              <a:buNone/>
            </a:pPr>
            <a:r>
              <a:rPr lang="en-US" sz="1400" dirty="0">
                <a:solidFill>
                  <a:srgbClr val="666666"/>
                </a:solidFill>
                <a:latin typeface="Courier"/>
                <a:ea typeface="Courier"/>
                <a:cs typeface="Courier"/>
              </a:rPr>
              <a:t>// ...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29C0-55ED-0948-8A03-29E910F35491}" type="slidenum">
              <a:rPr lang="en-US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852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Much of the filter is already written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of the interface for an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ImageToImageFilter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dirty="0"/>
              <a:t>is already coded by the base classes</a:t>
            </a:r>
          </a:p>
          <a:p>
            <a:r>
              <a:rPr lang="en-US" dirty="0"/>
              <a:t>For example,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SetInput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dirty="0"/>
              <a:t>and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GetOutput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dirty="0"/>
              <a:t>are not functions you have to write</a:t>
            </a:r>
          </a:p>
          <a:p>
            <a:r>
              <a:rPr lang="en-US" dirty="0"/>
              <a:t>You should never have to worry about particulars of the pipeline infrastructure.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F2AE-CD76-094C-AFA0-19FC3816925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The simple case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You can write a filter with only one</a:t>
            </a:r>
            <a:r>
              <a:rPr kumimoji="0" lang="en-US" baseline="30000" dirty="0"/>
              <a:t>*</a:t>
            </a:r>
            <a:r>
              <a:rPr kumimoji="0" lang="en-US" dirty="0"/>
              <a:t> function!</a:t>
            </a:r>
          </a:p>
          <a:p>
            <a:pPr lvl="1"/>
            <a:r>
              <a:rPr kumimoji="0" lang="en-US" sz="2000" dirty="0"/>
              <a:t>(* well, sort of)</a:t>
            </a:r>
          </a:p>
          <a:p>
            <a:r>
              <a:rPr kumimoji="0" lang="en-US" dirty="0"/>
              <a:t>Overload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GenerateData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(void) </a:t>
            </a:r>
            <a:r>
              <a:rPr kumimoji="0" lang="en-US" dirty="0"/>
              <a:t>to produce output given some input</a:t>
            </a:r>
          </a:p>
          <a:p>
            <a:r>
              <a:rPr kumimoji="0" lang="en-US" dirty="0"/>
              <a:t>We</a:t>
            </a:r>
            <a:r>
              <a:rPr lang="en-US" dirty="0"/>
              <a:t>’</a:t>
            </a:r>
            <a:r>
              <a:rPr kumimoji="0" lang="en-US" dirty="0"/>
              <a:t>ll look at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BinomialBlurImageFilter</a:t>
            </a:r>
            <a:r>
              <a:rPr kumimoji="0" lang="en-US" dirty="0"/>
              <a:t> as an example</a:t>
            </a:r>
          </a:p>
          <a:p>
            <a:pPr lvl="1"/>
            <a:r>
              <a:rPr kumimoji="0" lang="en-US" dirty="0"/>
              <a:t>Located in </a:t>
            </a:r>
            <a:r>
              <a:rPr lang="en-US" dirty="0" err="1">
                <a:solidFill>
                  <a:schemeClr val="tx1">
                    <a:lumMod val="65000"/>
                  </a:schemeClr>
                </a:solidFill>
              </a:rPr>
              <a:t>SimpleITK</a:t>
            </a: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-build/ITK/</a:t>
            </a:r>
            <a:r>
              <a:rPr kumimoji="0" lang="en-US" dirty="0"/>
              <a:t>Modules/Filtering/Smoothing/include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35C56-B062-C240-878A-A7EC133951D7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header - stuff that’s “always there”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itkNewMacro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</a:t>
            </a:r>
            <a:r>
              <a:rPr lang="en-US" dirty="0"/>
              <a:t>sets up the object factory (for reference counted smart pointers)</a:t>
            </a:r>
          </a:p>
          <a:p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itkTypeMacro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</a:t>
            </a:r>
            <a:r>
              <a:rPr lang="en-US" dirty="0"/>
              <a:t>allows you to use run time type information</a:t>
            </a:r>
          </a:p>
          <a:p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itkGetConstMacro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</a:t>
            </a:r>
            <a:r>
              <a:rPr lang="en-US" dirty="0"/>
              <a:t>and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itkSetMacro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</a:t>
            </a:r>
            <a:r>
              <a:rPr lang="en-US" dirty="0"/>
              <a:t>are used to access private member variables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A4F4-0467-D24F-BC18-7497543FCEC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The header cont.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0" lang="en-US" sz="2400" dirty="0">
                <a:latin typeface="+mn-lt"/>
              </a:rPr>
              <a:t>Prototypes for functions you will overload: </a:t>
            </a:r>
          </a:p>
          <a:p>
            <a:pPr>
              <a:buFont typeface="Wingdings" charset="0"/>
              <a:buNone/>
            </a:pPr>
            <a:endParaRPr kumimoji="0" lang="en-US" sz="1800" dirty="0">
              <a:latin typeface="+mn-lt"/>
            </a:endParaRPr>
          </a:p>
          <a:p>
            <a:pPr>
              <a:buFont typeface="Wingdings" charset="0"/>
              <a:buNone/>
            </a:pP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		void </a:t>
            </a: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PrintSelf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</a:t>
            </a: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std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</a:t>
            </a: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ostream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&amp; </a:t>
            </a: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os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, 		Indent indent) </a:t>
            </a: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const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;</a:t>
            </a:r>
          </a:p>
          <a:p>
            <a:pPr>
              <a:buFont typeface="Wingdings" charset="0"/>
              <a:buNone/>
            </a:pPr>
            <a:endParaRPr kumimoji="0" lang="en-US" sz="1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 charset="0"/>
            </a:endParaRPr>
          </a:p>
          <a:p>
            <a:pPr>
              <a:buFont typeface="Wingdings" charset="0"/>
              <a:buNone/>
            </a:pP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		void </a:t>
            </a: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GenerateData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(void);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45720" lvl="0" indent="0">
              <a:buClr>
                <a:srgbClr val="FFFF66"/>
              </a:buClr>
              <a:buNone/>
            </a:pPr>
            <a:endParaRPr lang="en-US" sz="1800" dirty="0">
              <a:solidFill>
                <a:prstClr val="white"/>
              </a:solidFill>
            </a:endParaRPr>
          </a:p>
          <a:p>
            <a:pPr>
              <a:buClr>
                <a:srgbClr val="FFFF66"/>
              </a:buClr>
            </a:pPr>
            <a:r>
              <a:rPr lang="en-US" sz="2400" dirty="0">
                <a:solidFill>
                  <a:prstClr val="white"/>
                </a:solidFill>
              </a:rPr>
              <a:t>For multi-threaded filters, the latter will instead be:</a:t>
            </a:r>
          </a:p>
          <a:p>
            <a:pPr marL="45720" indent="0">
              <a:buClr>
                <a:srgbClr val="FFFF66"/>
              </a:buClr>
              <a:buNone/>
            </a:pPr>
            <a:endParaRPr lang="en-US" sz="1800" dirty="0">
              <a:solidFill>
                <a:prstClr val="white"/>
              </a:solidFill>
            </a:endParaRPr>
          </a:p>
          <a:p>
            <a:pPr marL="320040" lvl="1" indent="0">
              <a:buClr>
                <a:srgbClr val="FFFF66"/>
              </a:buClr>
              <a:buNone/>
            </a:pP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	</a:t>
            </a: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ThreadedGenerateData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(void);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BE83-F4D9-2142-A7D1-1B0C2997F3A1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G 20 Blue Perspective">
  <a:themeElements>
    <a:clrScheme name="Galeotti - Blue Perspective">
      <a:dk1>
        <a:sysClr val="windowText" lastClr="000000"/>
      </a:dk1>
      <a:lt1>
        <a:sysClr val="window" lastClr="FFFFFF"/>
      </a:lt1>
      <a:dk2>
        <a:srgbClr val="3E3D2D"/>
      </a:dk2>
      <a:lt2>
        <a:srgbClr val="FFFF66"/>
      </a:lt2>
      <a:accent1>
        <a:srgbClr val="FF8000"/>
      </a:accent1>
      <a:accent2>
        <a:srgbClr val="71685A"/>
      </a:accent2>
      <a:accent3>
        <a:srgbClr val="FF0000"/>
      </a:accent3>
      <a:accent4>
        <a:srgbClr val="909465"/>
      </a:accent4>
      <a:accent5>
        <a:srgbClr val="956B43"/>
      </a:accent5>
      <a:accent6>
        <a:srgbClr val="FEA022"/>
      </a:accent6>
      <a:hlink>
        <a:srgbClr val="7F7F7F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G 20 Blue Perspective" id="{D68C529C-772E-D744-9B04-E3ED92002A6E}" vid="{98A8AF91-BDFD-F74E-909E-84F36456625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JG 20 Blue Perspective</Template>
  <TotalTime>11077</TotalTime>
  <Words>3041</Words>
  <Application>Microsoft Macintosh PowerPoint</Application>
  <PresentationFormat>On-screen Show (4:3)</PresentationFormat>
  <Paragraphs>567</Paragraphs>
  <Slides>58</Slides>
  <Notes>58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7" baseType="lpstr">
      <vt:lpstr>Arial</vt:lpstr>
      <vt:lpstr>Calibri</vt:lpstr>
      <vt:lpstr>Courier</vt:lpstr>
      <vt:lpstr>Courier New</vt:lpstr>
      <vt:lpstr>Helvetica</vt:lpstr>
      <vt:lpstr>Times</vt:lpstr>
      <vt:lpstr>Times New Roman</vt:lpstr>
      <vt:lpstr>Wingdings</vt:lpstr>
      <vt:lpstr>JG 20 Blue Perspective</vt:lpstr>
      <vt:lpstr>ITK Filters:  How to Write Them</vt:lpstr>
      <vt:lpstr>Where we are</vt:lpstr>
      <vt:lpstr>What we’ll cover</vt:lpstr>
      <vt:lpstr>Is it hard or easy?</vt:lpstr>
      <vt:lpstr>“Cheat” as much as possible!</vt:lpstr>
      <vt:lpstr>Much of the filter is already written</vt:lpstr>
      <vt:lpstr>The simple case</vt:lpstr>
      <vt:lpstr>The header - stuff that’s “always there”</vt:lpstr>
      <vt:lpstr>The header cont.</vt:lpstr>
      <vt:lpstr>More header code</vt:lpstr>
      <vt:lpstr>Pay attention to...</vt:lpstr>
      <vt:lpstr>Does this seem complex?</vt:lpstr>
      <vt:lpstr>The constructor</vt:lpstr>
      <vt:lpstr>GenerateData()</vt:lpstr>
      <vt:lpstr>Accessing the input and output</vt:lpstr>
      <vt:lpstr>Allocating the output image</vt:lpstr>
      <vt:lpstr>The meat of GenerateData()</vt:lpstr>
      <vt:lpstr>PrintSelf</vt:lpstr>
      <vt:lpstr>PrintSelf, cont.</vt:lpstr>
      <vt:lpstr>Questions?</vt:lpstr>
      <vt:lpstr>Another Question for Today</vt:lpstr>
      <vt:lpstr>Neighborhoods in ITK</vt:lpstr>
      <vt:lpstr>Neighborhoods in ITK, cont.</vt:lpstr>
      <vt:lpstr>Neighborhood iterators</vt:lpstr>
      <vt:lpstr>Neighborhood iterators</vt:lpstr>
      <vt:lpstr>Neighborhood layout</vt:lpstr>
      <vt:lpstr>A 3x5 neighborhood in 2D</vt:lpstr>
      <vt:lpstr>Stride</vt:lpstr>
      <vt:lpstr>Neighborhood pixel access</vt:lpstr>
      <vt:lpstr>NeighborhoodIterator access</vt:lpstr>
      <vt:lpstr>Neighborhood pixel access, cont.</vt:lpstr>
      <vt:lpstr>Pixel access, cont.</vt:lpstr>
      <vt:lpstr>Pixel access, cont.</vt:lpstr>
      <vt:lpstr>Pixel access, cont.</vt:lpstr>
      <vt:lpstr>Pixel access, cont.</vt:lpstr>
      <vt:lpstr>Pixel access, cont.</vt:lpstr>
      <vt:lpstr>The ++ method</vt:lpstr>
      <vt:lpstr>An aside:  “regular” iterators</vt:lpstr>
      <vt:lpstr>Convolution (ahem, correlation)!</vt:lpstr>
      <vt:lpstr>Item 1 - the kernel</vt:lpstr>
      <vt:lpstr>Item 2 - image access method</vt:lpstr>
      <vt:lpstr>Item 3 - inner product method</vt:lpstr>
      <vt:lpstr>Good to go?</vt:lpstr>
      <vt:lpstr>Inner product example</vt:lpstr>
      <vt:lpstr>Inner product example, cont.</vt:lpstr>
      <vt:lpstr>Note</vt:lpstr>
      <vt:lpstr>This suggests a filter...</vt:lpstr>
      <vt:lpstr>Your arch-nemesis… image boundaries</vt:lpstr>
      <vt:lpstr>ImageBoundaryCondition</vt:lpstr>
      <vt:lpstr>ConstantBoundaryCondition</vt:lpstr>
      <vt:lpstr>PeriodicBoundaryCondition</vt:lpstr>
      <vt:lpstr>ZeroFluxNeumannBoundaryCondition</vt:lpstr>
      <vt:lpstr>Using boundary conditions</vt:lpstr>
      <vt:lpstr>Last Major Question (for today, anyway)</vt:lpstr>
      <vt:lpstr>Answer: numeric traits</vt:lpstr>
      <vt:lpstr>itk::NumericTraits</vt:lpstr>
      <vt:lpstr>Using traits</vt:lpstr>
      <vt:lpstr>Excerpt from http://www.itk.org/Wiki/ITK/Examples/SimpleOperations/NumericTraits</vt:lpstr>
    </vt:vector>
  </TitlesOfParts>
  <Company>˦　؎큘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ITK Lecture 6 - Writing Filters</dc:title>
  <dc:creator>Damion Shelton</dc:creator>
  <cp:lastModifiedBy>John Michael Galeotti</cp:lastModifiedBy>
  <cp:revision>145</cp:revision>
  <cp:lastPrinted>2020-04-06T18:44:17Z</cp:lastPrinted>
  <dcterms:created xsi:type="dcterms:W3CDTF">2003-02-04T17:16:52Z</dcterms:created>
  <dcterms:modified xsi:type="dcterms:W3CDTF">2020-04-06T18:44:19Z</dcterms:modified>
</cp:coreProperties>
</file>