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1" r:id="rId1"/>
  </p:sldMasterIdLst>
  <p:notesMasterIdLst>
    <p:notesMasterId r:id="rId72"/>
  </p:notesMasterIdLst>
  <p:handoutMasterIdLst>
    <p:handoutMasterId r:id="rId73"/>
  </p:handoutMasterIdLst>
  <p:sldIdLst>
    <p:sldId id="330" r:id="rId2"/>
    <p:sldId id="331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  <p:sldId id="302" r:id="rId12"/>
    <p:sldId id="303" r:id="rId13"/>
    <p:sldId id="304" r:id="rId14"/>
    <p:sldId id="305" r:id="rId15"/>
    <p:sldId id="306" r:id="rId16"/>
    <p:sldId id="279" r:id="rId17"/>
    <p:sldId id="307" r:id="rId18"/>
    <p:sldId id="269" r:id="rId19"/>
    <p:sldId id="266" r:id="rId20"/>
    <p:sldId id="258" r:id="rId21"/>
    <p:sldId id="271" r:id="rId22"/>
    <p:sldId id="267" r:id="rId23"/>
    <p:sldId id="273" r:id="rId24"/>
    <p:sldId id="274" r:id="rId25"/>
    <p:sldId id="270" r:id="rId26"/>
    <p:sldId id="289" r:id="rId27"/>
    <p:sldId id="291" r:id="rId28"/>
    <p:sldId id="272" r:id="rId29"/>
    <p:sldId id="275" r:id="rId30"/>
    <p:sldId id="276" r:id="rId31"/>
    <p:sldId id="277" r:id="rId32"/>
    <p:sldId id="278" r:id="rId33"/>
    <p:sldId id="280" r:id="rId34"/>
    <p:sldId id="281" r:id="rId35"/>
    <p:sldId id="282" r:id="rId36"/>
    <p:sldId id="283" r:id="rId37"/>
    <p:sldId id="296" r:id="rId38"/>
    <p:sldId id="284" r:id="rId39"/>
    <p:sldId id="285" r:id="rId40"/>
    <p:sldId id="286" r:id="rId41"/>
    <p:sldId id="287" r:id="rId42"/>
    <p:sldId id="288" r:id="rId43"/>
    <p:sldId id="290" r:id="rId44"/>
    <p:sldId id="292" r:id="rId45"/>
    <p:sldId id="293" r:id="rId46"/>
    <p:sldId id="294" r:id="rId47"/>
    <p:sldId id="295" r:id="rId48"/>
    <p:sldId id="298" r:id="rId49"/>
    <p:sldId id="310" r:id="rId50"/>
    <p:sldId id="297" r:id="rId51"/>
    <p:sldId id="308" r:id="rId52"/>
    <p:sldId id="311" r:id="rId53"/>
    <p:sldId id="312" r:id="rId54"/>
    <p:sldId id="313" r:id="rId55"/>
    <p:sldId id="314" r:id="rId56"/>
    <p:sldId id="315" r:id="rId57"/>
    <p:sldId id="316" r:id="rId58"/>
    <p:sldId id="317" r:id="rId59"/>
    <p:sldId id="318" r:id="rId60"/>
    <p:sldId id="319" r:id="rId61"/>
    <p:sldId id="320" r:id="rId62"/>
    <p:sldId id="321" r:id="rId63"/>
    <p:sldId id="322" r:id="rId64"/>
    <p:sldId id="323" r:id="rId65"/>
    <p:sldId id="324" r:id="rId66"/>
    <p:sldId id="325" r:id="rId67"/>
    <p:sldId id="326" r:id="rId68"/>
    <p:sldId id="327" r:id="rId69"/>
    <p:sldId id="328" r:id="rId70"/>
    <p:sldId id="329" r:id="rId7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frameSlides="1"/>
  <p:clrMru>
    <a:srgbClr val="FFFFFF"/>
    <a:srgbClr val="525252"/>
    <a:srgbClr val="1C1C1C"/>
    <a:srgbClr val="000000"/>
    <a:srgbClr val="FF8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61" autoAdjust="0"/>
    <p:restoredTop sz="89864" autoAdjust="0"/>
  </p:normalViewPr>
  <p:slideViewPr>
    <p:cSldViewPr>
      <p:cViewPr varScale="1">
        <p:scale>
          <a:sx n="114" d="100"/>
          <a:sy n="114" d="100"/>
        </p:scale>
        <p:origin x="184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2EF17B-501F-C64E-8D91-BEFE3B84B83E}" type="datetimeFigureOut">
              <a:rPr lang="en-US" smtClean="0"/>
              <a:t>3/4/20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EA425-84E8-FD40-9AFF-80E5A44A8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663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9D764A7-70FA-A44D-84C5-75DECAA22B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870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D49613-E6D6-0A4C-9598-A0FB7320C91C}" type="slidenum">
              <a:rPr lang="en-US"/>
              <a:pPr/>
              <a:t>1</a:t>
            </a:fld>
            <a:endParaRPr lang="en-US"/>
          </a:p>
        </p:txBody>
      </p:sp>
      <p:sp>
        <p:nvSpPr>
          <p:cNvPr id="277506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750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Note:  To print these slides in </a:t>
            </a:r>
            <a:r>
              <a:rPr lang="en-US" dirty="0" err="1"/>
              <a:t>grayscale</a:t>
            </a:r>
            <a:r>
              <a:rPr lang="en-US" dirty="0"/>
              <a:t> (e.g., on a laser printer), first change the Theme Background to “Style 1” (i.e., dark text on white background), and then tell PowerPoint’s print dialog that the “Output” is “</a:t>
            </a:r>
            <a:r>
              <a:rPr lang="en-US" dirty="0" err="1"/>
              <a:t>Grayscale</a:t>
            </a:r>
            <a:r>
              <a:rPr lang="en-US" dirty="0"/>
              <a:t>.”  Everything should be clearly legible then.  This is how I also generate the .</a:t>
            </a:r>
            <a:r>
              <a:rPr lang="en-US" dirty="0" err="1"/>
              <a:t>pdf</a:t>
            </a:r>
            <a:r>
              <a:rPr lang="en-US" dirty="0"/>
              <a:t> handouts.</a:t>
            </a:r>
          </a:p>
        </p:txBody>
      </p:sp>
    </p:spTree>
    <p:extLst>
      <p:ext uri="{BB962C8B-B14F-4D97-AF65-F5344CB8AC3E}">
        <p14:creationId xmlns:p14="http://schemas.microsoft.com/office/powerpoint/2010/main" val="17149312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917386-D059-7E4E-ABB9-1586ED55539F}" type="slidenum">
              <a:rPr lang="en-US"/>
              <a:pPr/>
              <a:t>11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40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293CC7-751C-7E40-9B2A-F917F51314BD}" type="slidenum">
              <a:rPr lang="en-US"/>
              <a:pPr/>
              <a:t>12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808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5159E1-24CC-3144-9F06-B33A4C892B38}" type="slidenum">
              <a:rPr lang="en-US"/>
              <a:pPr/>
              <a:t>13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411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BE4E76-4499-8446-A2EC-FABDBA4728CF}" type="slidenum">
              <a:rPr lang="en-US"/>
              <a:pPr/>
              <a:t>14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83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AF244C-8C80-EC4B-82A5-777AD365498A}" type="slidenum">
              <a:rPr lang="en-US"/>
              <a:pPr/>
              <a:t>15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535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0EF432-D06D-1E4B-882A-64E0A034EB75}" type="slidenum">
              <a:rPr lang="en-US"/>
              <a:pPr/>
              <a:t>16</a:t>
            </a:fld>
            <a:endParaRPr lang="en-US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274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EA6682-F79D-4A4F-9009-6E6EE6741640}" type="slidenum">
              <a:rPr lang="en-US"/>
              <a:pPr/>
              <a:t>17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703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69170C-DF94-A84A-A9B0-290661A88BE0}" type="slidenum">
              <a:rPr lang="en-US"/>
              <a:pPr/>
              <a:t>18</a:t>
            </a:fld>
            <a:endParaRPr lang="en-US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766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182E69-D21D-0143-AD25-AE8FCCE1CEC8}" type="slidenum">
              <a:rPr lang="en-US"/>
              <a:pPr/>
              <a:t>19</a:t>
            </a:fld>
            <a:endParaRPr lang="en-US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485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FED106-1EF4-8943-B48A-C83AC3D5CA9D}" type="slidenum">
              <a:rPr lang="en-US"/>
              <a:pPr/>
              <a:t>20</a:t>
            </a:fld>
            <a:endParaRPr lang="en-US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647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DAF901-CE6E-B046-9140-C007AAD9B3F4}" type="slidenum">
              <a:rPr lang="en-US"/>
              <a:pPr/>
              <a:t>3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9713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EBDE96-D3E3-B540-B2E5-548EB255D36B}" type="slidenum">
              <a:rPr lang="en-US"/>
              <a:pPr/>
              <a:t>21</a:t>
            </a:fld>
            <a:endParaRPr lang="en-US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185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03D46E-4357-9944-80BA-04B010385107}" type="slidenum">
              <a:rPr lang="en-US"/>
              <a:pPr/>
              <a:t>22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611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68BDA0-273A-394E-82CE-FFFEA34C0F18}" type="slidenum">
              <a:rPr lang="en-US"/>
              <a:pPr/>
              <a:t>23</a:t>
            </a:fld>
            <a:endParaRPr lang="en-US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64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28F05B-AAF2-A948-A9F2-66054D2AC7AA}" type="slidenum">
              <a:rPr lang="en-US"/>
              <a:pPr/>
              <a:t>24</a:t>
            </a:fld>
            <a:endParaRPr lang="en-US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3183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A53EEB-F87B-A343-83DD-6FCDAE4F2BC4}" type="slidenum">
              <a:rPr lang="en-US"/>
              <a:pPr/>
              <a:t>25</a:t>
            </a:fld>
            <a:endParaRPr lang="en-US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6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C6AFF0-978E-B543-A85E-EC29DB0B6240}" type="slidenum">
              <a:rPr lang="en-US"/>
              <a:pPr/>
              <a:t>26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706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82121A-7D8C-B944-A9CF-4BCC30D884BB}" type="slidenum">
              <a:rPr lang="en-US"/>
              <a:pPr/>
              <a:t>27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017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D9CA3E-00E7-6145-89B4-EAC7256E6605}" type="slidenum">
              <a:rPr lang="en-US"/>
              <a:pPr/>
              <a:t>28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00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2971E4-A702-7048-8703-D14C5B70B3D2}" type="slidenum">
              <a:rPr lang="en-US"/>
              <a:pPr/>
              <a:t>29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1795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257C5E-9A91-A042-A889-97B61D7EEA77}" type="slidenum">
              <a:rPr lang="en-US"/>
              <a:pPr/>
              <a:t>30</a:t>
            </a:fld>
            <a:endParaRPr lang="en-US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558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1C7384-D255-EF44-9E56-16BCAC11D4CE}" type="slidenum">
              <a:rPr lang="en-US"/>
              <a:pPr/>
              <a:t>4</a:t>
            </a:fld>
            <a:endParaRPr lang="en-US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6795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9AD262-EAEF-4B42-8BE8-BC7060D4F762}" type="slidenum">
              <a:rPr lang="en-US"/>
              <a:pPr/>
              <a:t>31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6192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7D222E-ABEE-2B48-8290-9A66CBFF3C5F}" type="slidenum">
              <a:rPr lang="en-US"/>
              <a:pPr/>
              <a:t>32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0408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675737-24A6-4849-BDBF-05A1FF9CB9CA}" type="slidenum">
              <a:rPr lang="en-US"/>
              <a:pPr/>
              <a:t>33</a:t>
            </a:fld>
            <a:endParaRPr 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7008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A6C34F-BC0A-6145-963A-4AFBDE8BF97B}" type="slidenum">
              <a:rPr lang="en-US"/>
              <a:pPr/>
              <a:t>34</a:t>
            </a:fld>
            <a:endParaRPr lang="en-US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2920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ED1184-4139-C74A-8C65-17E05E997551}" type="slidenum">
              <a:rPr lang="en-US"/>
              <a:pPr/>
              <a:t>35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9284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69A562-169D-694C-826F-C43BBD38FFB7}" type="slidenum">
              <a:rPr lang="en-US"/>
              <a:pPr/>
              <a:t>36</a:t>
            </a:fld>
            <a:endParaRPr lang="en-US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5034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5EB797-D43A-A647-A10E-008C1AB6E7DA}" type="slidenum">
              <a:rPr lang="en-US"/>
              <a:pPr/>
              <a:t>37</a:t>
            </a:fld>
            <a:endParaRPr lang="en-US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62879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B83724-0F68-2948-8FC7-2C903C1C697B}" type="slidenum">
              <a:rPr lang="en-US"/>
              <a:pPr/>
              <a:t>38</a:t>
            </a:fld>
            <a:endParaRPr lang="en-US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80909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617486-6C7B-4242-9856-891E0D12DF1C}" type="slidenum">
              <a:rPr lang="en-US"/>
              <a:pPr/>
              <a:t>39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9150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048575-149F-CF4F-B689-8BCDC6105C88}" type="slidenum">
              <a:rPr lang="en-US"/>
              <a:pPr/>
              <a:t>40</a:t>
            </a:fld>
            <a:endParaRPr 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22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D7777E-AB2C-A248-B6D3-C0AF2AE11AF0}" type="slidenum">
              <a:rPr lang="en-US"/>
              <a:pPr/>
              <a:t>5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6305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C3C8EB-6145-D044-830A-A8338C9D7662}" type="slidenum">
              <a:rPr lang="en-US"/>
              <a:pPr/>
              <a:t>41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15781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E508E6-D3DD-F746-960C-175E9BF4A298}" type="slidenum">
              <a:rPr lang="en-US"/>
              <a:pPr/>
              <a:t>42</a:t>
            </a:fld>
            <a:endParaRPr lang="en-US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364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CEE54A-4F1A-3244-A094-D62A7E6EBB4B}" type="slidenum">
              <a:rPr lang="en-US"/>
              <a:pPr/>
              <a:t>43</a:t>
            </a:fld>
            <a:endParaRPr lang="en-US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741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AECD3E-F37A-274C-8F88-3F2807C8B5BF}" type="slidenum">
              <a:rPr lang="en-US"/>
              <a:pPr/>
              <a:t>44</a:t>
            </a:fld>
            <a:endParaRPr lang="en-US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85490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EE4AED-0E50-DA4C-90A7-3B29E6C4AFFC}" type="slidenum">
              <a:rPr lang="en-US"/>
              <a:pPr/>
              <a:t>45</a:t>
            </a:fld>
            <a:endParaRPr lang="en-US"/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7289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E00CCB-95B8-4A41-831C-A558EDCE5B48}" type="slidenum">
              <a:rPr lang="en-US"/>
              <a:pPr/>
              <a:t>46</a:t>
            </a:fld>
            <a:endParaRPr lang="en-US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6609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02B36A-B3A4-EA44-90C2-2BE2C19F5DBF}" type="slidenum">
              <a:rPr lang="en-US"/>
              <a:pPr/>
              <a:t>47</a:t>
            </a:fld>
            <a:endParaRPr lang="en-US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8950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F588D9-3BC6-A448-A56A-10685B9F1DB2}" type="slidenum">
              <a:rPr lang="en-US"/>
              <a:pPr/>
              <a:t>48</a:t>
            </a:fld>
            <a:endParaRPr lang="en-US"/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1344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F82A3F-7F9E-3A45-BE84-9E47EFC4337C}" type="slidenum">
              <a:rPr lang="en-US"/>
              <a:pPr/>
              <a:t>49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0844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C241A8-BF25-1445-8709-4D5BCF14913D}" type="slidenum">
              <a:rPr lang="en-US"/>
              <a:pPr/>
              <a:t>50</a:t>
            </a:fld>
            <a:endParaRPr lang="en-US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39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E133C9-9A1F-144F-B70D-3A3B62EA937F}" type="slidenum">
              <a:rPr lang="en-US"/>
              <a:pPr/>
              <a:t>6</a:t>
            </a:fld>
            <a:endParaRPr lang="en-US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98353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54A318-B42A-DC41-BA48-E38527C15D57}" type="slidenum">
              <a:rPr lang="en-US"/>
              <a:pPr/>
              <a:t>51</a:t>
            </a:fld>
            <a:endParaRPr lang="en-US"/>
          </a:p>
        </p:txBody>
      </p:sp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47322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6C8D18-84FA-864D-831E-A3E0DC564F3F}" type="slidenum">
              <a:rPr lang="en-US"/>
              <a:pPr/>
              <a:t>52</a:t>
            </a:fld>
            <a:endParaRPr lang="en-US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3693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D25B6-CEC2-AD44-A360-ECF9980A04A5}" type="slidenum">
              <a:rPr lang="en-US"/>
              <a:pPr/>
              <a:t>53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5227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33581C-E31C-6E4B-808D-46A8EB6A253F}" type="slidenum">
              <a:rPr lang="en-US"/>
              <a:pPr/>
              <a:t>54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9643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824FA8-6C01-C245-B19B-785AE5C1D796}" type="slidenum">
              <a:rPr lang="en-US"/>
              <a:pPr/>
              <a:t>55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1995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482C5A-F1E2-A44E-B11B-40D792724AFD}" type="slidenum">
              <a:rPr lang="en-US"/>
              <a:pPr/>
              <a:t>56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0574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25ECC5-8C4D-9849-9616-BE7E542A18E3}" type="slidenum">
              <a:rPr lang="en-US"/>
              <a:pPr/>
              <a:t>57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862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A232A0-59E1-7D44-8267-5DF188A8C617}" type="slidenum">
              <a:rPr lang="en-US"/>
              <a:pPr/>
              <a:t>58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82890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169136-66A7-9441-8473-19C9D69D7B3F}" type="slidenum">
              <a:rPr lang="en-US"/>
              <a:pPr/>
              <a:t>59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24674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6AB3C1-0607-FD48-B885-273517FB5337}" type="slidenum">
              <a:rPr lang="en-US"/>
              <a:pPr/>
              <a:t>60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90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03BAA5-4707-D145-BCB0-8C7C3BF177BE}" type="slidenum">
              <a:rPr lang="en-US"/>
              <a:pPr/>
              <a:t>7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43621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494DBF-5384-914B-B584-6F26D7BCB7E9}" type="slidenum">
              <a:rPr lang="en-US"/>
              <a:pPr/>
              <a:t>61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410598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61D5C8-101B-7846-92CB-0784694EF798}" type="slidenum">
              <a:rPr lang="en-US"/>
              <a:pPr/>
              <a:t>62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04144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703F2C-047B-FF41-85D3-B0628F3FF3F6}" type="slidenum">
              <a:rPr lang="en-US"/>
              <a:pPr/>
              <a:t>63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728595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43F40E-6DD4-7C49-8924-591659FE201F}" type="slidenum">
              <a:rPr lang="en-US"/>
              <a:pPr/>
              <a:t>64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24216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2B2378-9C07-BD4E-8EF5-0EAEB9687043}" type="slidenum">
              <a:rPr lang="en-US"/>
              <a:pPr/>
              <a:t>65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637677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1B012C-8BF8-BF4B-8768-071EF63F5495}" type="slidenum">
              <a:rPr lang="en-US"/>
              <a:pPr/>
              <a:t>66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197228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EA0345-D7BC-9A44-85FE-005887234F47}" type="slidenum">
              <a:rPr lang="en-US"/>
              <a:pPr/>
              <a:t>67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98222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B7579-DEAF-D24B-BB35-521A247F7A82}" type="slidenum">
              <a:rPr lang="en-US"/>
              <a:pPr/>
              <a:t>68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64623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8AC04-C12F-724F-BEC3-47F90B3B9703}" type="slidenum">
              <a:rPr lang="en-US"/>
              <a:pPr/>
              <a:t>69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5409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57D1B4-8B34-4343-9C6E-B4B1F7FE4B29}" type="slidenum">
              <a:rPr lang="en-US"/>
              <a:pPr/>
              <a:t>70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10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0CA405-A908-E248-8CDA-A826339A47E7}" type="slidenum">
              <a:rPr lang="en-US"/>
              <a:pPr/>
              <a:t>8</a:t>
            </a:fld>
            <a:endParaRPr lang="en-US"/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84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59DCFF-A1C9-0E4A-A3FE-6111A1446488}" type="slidenum">
              <a:rPr lang="en-US"/>
              <a:pPr/>
              <a:t>9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53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DE2939-003F-ED49-B7E2-17F9CAB7F7A2}" type="slidenum">
              <a:rPr lang="en-US"/>
              <a:pPr/>
              <a:t>10</a:t>
            </a:fld>
            <a:endParaRPr lang="en-US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318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/3.0/" TargetMode="Externa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/3.0/" TargetMode="Externa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/3.0/" TargetMode="External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/3.0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/3.0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/3.0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404872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754880"/>
            <a:ext cx="7315200" cy="20574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603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7358"/>
            <a:ext cx="7315200" cy="4114800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897880"/>
            <a:ext cx="7315200" cy="3642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0E96-EA80-2340-9AF8-61F01867F7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2254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1737360"/>
            <a:ext cx="4038600" cy="45720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740845"/>
            <a:ext cx="2953512" cy="45685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7632E-7C9F-9640-ADC5-1EAEFAA817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00580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DA29B-BC91-514A-B50B-6727FB4ED9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191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1576" y="602179"/>
            <a:ext cx="1492499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7071" y="602179"/>
            <a:ext cx="6392751" cy="57089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072" y="6400800"/>
            <a:ext cx="2133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138160" y="6400800"/>
            <a:ext cx="914400" cy="365125"/>
          </a:xfrm>
        </p:spPr>
        <p:txBody>
          <a:bodyPr/>
          <a:lstStyle/>
          <a:p>
            <a:fld id="{43C2C0C0-B82B-794B-B6D6-4DF38CFC33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89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D593328-4B5F-F44D-A9CE-61FCD19E27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160036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D593328-4B5F-F44D-A9CE-61FCD19E27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05009675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(CC BY Licen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05307" y="6172200"/>
            <a:ext cx="7733386" cy="685800"/>
            <a:chOff x="647700" y="6172200"/>
            <a:chExt cx="7733386" cy="685800"/>
          </a:xfrm>
        </p:grpSpPr>
        <p:sp>
          <p:nvSpPr>
            <p:cNvPr id="11" name="TextBox 10"/>
            <p:cNvSpPr txBox="1"/>
            <p:nvPr/>
          </p:nvSpPr>
          <p:spPr>
            <a:xfrm>
              <a:off x="1763267" y="6172200"/>
              <a:ext cx="6617819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content of these slides by John Galeotti, © 2012-2020  Carnegie Mellon University (CMU), was made possible in part by NIH NLM contract# HHSN276201000580P, and is licensed under a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  <a:hlinkClick r:id="rId2"/>
                </a:rPr>
                <a:t>Creative Commons Attribution 3.0 Unported License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/licenses/by/3.0/ or send a letter to Creative Commons, 171 2nd Street, Suite 300, San Francisco, California, 94105, USA.</a:t>
              </a:r>
              <a:r>
                <a:rPr lang="en-US" sz="900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Permissions beyond the scope of this license may be available either from CMU or by emailing 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itk@galeotti.net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most recent version of these slides may</a:t>
              </a:r>
              <a:r>
                <a:rPr lang="en-US" sz="900" b="1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be accessed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online via http://</a:t>
              </a:r>
              <a:r>
                <a:rPr lang="en-US" sz="900" b="1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itk.galeotti.net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7700" y="6318250"/>
              <a:ext cx="1117600" cy="39370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1939991" y="4038600"/>
            <a:ext cx="52873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Methods in Medical Image Analysis - </a:t>
            </a:r>
            <a:r>
              <a:rPr lang="en-US" sz="2000" dirty="0">
                <a:latin typeface="+mn-lt"/>
              </a:rPr>
              <a:t>Spring 2020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>
                <a:latin typeface="+mn-lt"/>
              </a:rPr>
              <a:t>16-725 (CMU RI)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BioE</a:t>
            </a:r>
            <a:r>
              <a:rPr lang="en-US" sz="2000" dirty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>
                <a:latin typeface="+mn-lt"/>
              </a:rPr>
              <a:t>Dr. John Galeotti</a:t>
            </a:r>
            <a:endParaRPr kumimoji="0"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60377772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(CC BY w/ Dam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999683" y="6172200"/>
            <a:ext cx="7144634" cy="685800"/>
            <a:chOff x="838200" y="6172200"/>
            <a:chExt cx="7144634" cy="685800"/>
          </a:xfrm>
        </p:grpSpPr>
        <p:sp>
          <p:nvSpPr>
            <p:cNvPr id="11" name="TextBox 10"/>
            <p:cNvSpPr txBox="1"/>
            <p:nvPr/>
          </p:nvSpPr>
          <p:spPr>
            <a:xfrm>
              <a:off x="1953767" y="6172200"/>
              <a:ext cx="6029067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This work by John Galeotti and Damion Shelton, © 2004-2020,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charset="0"/>
                  <a:cs typeface="ＭＳ Ｐゴシック" charset="0"/>
                </a:rPr>
                <a:t>was made possible in part by NIH NLM contract# HHSN276201000580P, and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is licensed under a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  <a:hlinkClick r:id="rId2"/>
                </a:rPr>
                <a:t>Creative Commons Attribution 3.0 Unported License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/licenses/by/3.0/ or send a letter to Creative Commons, 171 2nd Street, Suite 300, San Francisco, California, 94105, USA.</a:t>
              </a:r>
              <a:r>
                <a:rPr lang="en-US" sz="900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Permissions beyond the scope of this license may be available by emailing 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itk@galeotti.net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most recent version of these slides may be accessed online via http://</a:t>
              </a:r>
              <a:r>
                <a:rPr lang="en-US" sz="900" b="1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itk.galeotti.net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8200" y="6318250"/>
              <a:ext cx="1117600" cy="393700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1804063" y="4038600"/>
            <a:ext cx="553587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Methods in Medical Image Analysis - </a:t>
            </a:r>
            <a:r>
              <a:rPr lang="en-US" sz="2000" dirty="0">
                <a:latin typeface="+mn-lt"/>
              </a:rPr>
              <a:t>Spring 2020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>
                <a:latin typeface="+mn-lt"/>
              </a:rPr>
              <a:t>16-725 (CMU RI)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BioE</a:t>
            </a:r>
            <a:r>
              <a:rPr lang="en-US" sz="2000" dirty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>
                <a:latin typeface="+mn-lt"/>
              </a:rPr>
              <a:t>Dr. John Galeotti</a:t>
            </a:r>
            <a:endParaRPr kumimoji="0" lang="en-US" sz="2000" dirty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endParaRPr kumimoji="0" lang="en-US" sz="2000" dirty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Based in part on Damion Shelton</a:t>
            </a:r>
            <a:r>
              <a:rPr lang="en-US" sz="2000" dirty="0">
                <a:latin typeface="+mn-lt"/>
              </a:rPr>
              <a:t>’</a:t>
            </a:r>
            <a:r>
              <a:rPr kumimoji="0" lang="en-US" sz="2000" dirty="0">
                <a:latin typeface="+mn-lt"/>
              </a:rPr>
              <a:t>s slides from 2006</a:t>
            </a:r>
          </a:p>
        </p:txBody>
      </p:sp>
    </p:spTree>
    <p:extLst>
      <p:ext uri="{BB962C8B-B14F-4D97-AF65-F5344CB8AC3E}">
        <p14:creationId xmlns:p14="http://schemas.microsoft.com/office/powerpoint/2010/main" val="2248542161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 (CC BY Licen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05307" y="6172200"/>
            <a:ext cx="7733386" cy="685800"/>
            <a:chOff x="647700" y="6172200"/>
            <a:chExt cx="7733386" cy="685800"/>
          </a:xfrm>
        </p:grpSpPr>
        <p:sp>
          <p:nvSpPr>
            <p:cNvPr id="11" name="TextBox 10"/>
            <p:cNvSpPr txBox="1"/>
            <p:nvPr/>
          </p:nvSpPr>
          <p:spPr>
            <a:xfrm>
              <a:off x="1763267" y="6172200"/>
              <a:ext cx="6617819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content of these slides by John Galeotti, © 2012-2020  Carnegie Mellon University (CMU), was made possible in part by NIH NLM contract# HHSN276201000580P, and is licensed under a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  <a:hlinkClick r:id="rId2"/>
                </a:rPr>
                <a:t>Creative Commons Attribution 3.0 Unported License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/licenses/by/3.0/ or send a letter to Creative Commons, 171 2nd Street, Suite 300, San Francisco, California, 94105, USA.</a:t>
              </a:r>
              <a:r>
                <a:rPr lang="en-US" sz="900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Permissions beyond the scope of this license may be available either from CMU or by emailing 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itk@galeotti.net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most recent version of these slides may</a:t>
              </a:r>
              <a:r>
                <a:rPr lang="en-US" sz="900" b="1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be accessed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online via http://</a:t>
              </a:r>
              <a:r>
                <a:rPr lang="en-US" sz="900" b="1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itk.galeotti.net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7700" y="6318250"/>
              <a:ext cx="1117600" cy="39370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1928327" y="4038600"/>
            <a:ext cx="52873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Methods in Medical Image Analysis - </a:t>
            </a:r>
            <a:r>
              <a:rPr lang="en-US" sz="2000" dirty="0">
                <a:latin typeface="+mn-lt"/>
              </a:rPr>
              <a:t>Spring 2020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>
                <a:latin typeface="+mn-lt"/>
              </a:rPr>
              <a:t>16-725 (CMU RI)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BioE</a:t>
            </a:r>
            <a:r>
              <a:rPr lang="en-US" sz="2000" dirty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>
                <a:latin typeface="+mn-lt"/>
              </a:rPr>
              <a:t>Dr. John Galeotti</a:t>
            </a:r>
            <a:endParaRPr kumimoji="0"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897889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 (CC BY w/ Dam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999683" y="6172200"/>
            <a:ext cx="7144634" cy="685800"/>
            <a:chOff x="838200" y="6172200"/>
            <a:chExt cx="7144634" cy="685800"/>
          </a:xfrm>
        </p:grpSpPr>
        <p:sp>
          <p:nvSpPr>
            <p:cNvPr id="11" name="TextBox 10"/>
            <p:cNvSpPr txBox="1"/>
            <p:nvPr/>
          </p:nvSpPr>
          <p:spPr>
            <a:xfrm>
              <a:off x="1953767" y="6172200"/>
              <a:ext cx="6029067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This work by John Galeotti and Damion Shelton, © 2004-2020,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charset="0"/>
                  <a:cs typeface="ＭＳ Ｐゴシック" charset="0"/>
                </a:rPr>
                <a:t>was made possible in part by NIH NLM contract# HHSN276201000580P, and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is licensed under a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  <a:hlinkClick r:id="rId2"/>
                </a:rPr>
                <a:t>Creative Commons Attribution 3.0 Unported License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/licenses/by/3.0/ or send a letter to Creative Commons, 171 2nd Street, Suite 300, San Francisco, California, 94105, USA.</a:t>
              </a:r>
              <a:r>
                <a:rPr lang="en-US" sz="900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Permissions beyond the scope of this license may be available by emailing 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itk@galeotti.net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most recent version of these slides may be accessed online via http://</a:t>
              </a:r>
              <a:r>
                <a:rPr lang="en-US" sz="900" b="1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itk.galeotti.net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8200" y="6318250"/>
              <a:ext cx="1117600" cy="393700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1804063" y="4038600"/>
            <a:ext cx="553587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Methods in Medical Image Analysis - </a:t>
            </a:r>
            <a:r>
              <a:rPr lang="en-US" sz="2000" dirty="0">
                <a:latin typeface="+mn-lt"/>
              </a:rPr>
              <a:t>Spring 2020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>
                <a:latin typeface="+mn-lt"/>
              </a:rPr>
              <a:t>16-725 (CMU RI)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BioE</a:t>
            </a:r>
            <a:r>
              <a:rPr lang="en-US" sz="2000" dirty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>
                <a:latin typeface="+mn-lt"/>
              </a:rPr>
              <a:t>Dr. John Galeotti</a:t>
            </a:r>
            <a:endParaRPr kumimoji="0" lang="en-US" sz="2000" dirty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endParaRPr kumimoji="0" lang="en-US" sz="2000" dirty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Based in part on Damion Shelton</a:t>
            </a:r>
            <a:r>
              <a:rPr lang="en-US" sz="2000" dirty="0">
                <a:latin typeface="+mn-lt"/>
              </a:rPr>
              <a:t>’</a:t>
            </a:r>
            <a:r>
              <a:rPr kumimoji="0" lang="en-US" sz="2000" dirty="0">
                <a:latin typeface="+mn-lt"/>
              </a:rPr>
              <a:t>s slides from 2006</a:t>
            </a:r>
          </a:p>
        </p:txBody>
      </p:sp>
    </p:spTree>
    <p:extLst>
      <p:ext uri="{BB962C8B-B14F-4D97-AF65-F5344CB8AC3E}">
        <p14:creationId xmlns:p14="http://schemas.microsoft.com/office/powerpoint/2010/main" val="3750761901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(CC BY Licen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05307" y="6172200"/>
            <a:ext cx="7733386" cy="685800"/>
            <a:chOff x="647700" y="6172200"/>
            <a:chExt cx="7733386" cy="685800"/>
          </a:xfrm>
        </p:grpSpPr>
        <p:sp>
          <p:nvSpPr>
            <p:cNvPr id="11" name="TextBox 10"/>
            <p:cNvSpPr txBox="1"/>
            <p:nvPr/>
          </p:nvSpPr>
          <p:spPr>
            <a:xfrm>
              <a:off x="1763267" y="6172200"/>
              <a:ext cx="6617819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content of these slides by John Galeotti, © 2012-2020  Carnegie Mellon University (CMU), was made possible in part by NIH NLM contract# HHSN276201000580P, and is licensed under a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  <a:hlinkClick r:id="rId2"/>
                </a:rPr>
                <a:t>Creative Commons Attribution 3.0 Unported License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/licenses/by/3.0/ or send a letter to Creative Commons, 171 2nd Street, Suite 300, San Francisco, California, 94105, USA.</a:t>
              </a:r>
              <a:r>
                <a:rPr lang="en-US" sz="900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Permissions beyond the scope of this license may be available either from CMU or by emailing 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itk@galeotti.net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most recent version of these slides may</a:t>
              </a:r>
              <a:r>
                <a:rPr lang="en-US" sz="900" b="1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be accessed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online via http://</a:t>
              </a:r>
              <a:r>
                <a:rPr lang="en-US" sz="900" b="1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itk.galeotti.net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7700" y="6318250"/>
              <a:ext cx="1117600" cy="39370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1916664" y="4038600"/>
            <a:ext cx="52873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Methods in Medical Image Analysis - </a:t>
            </a:r>
            <a:r>
              <a:rPr lang="en-US" sz="2000" dirty="0">
                <a:latin typeface="+mn-lt"/>
              </a:rPr>
              <a:t>Spring 2020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>
                <a:latin typeface="+mn-lt"/>
              </a:rPr>
              <a:t>16-725 (CMU RI)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BioE</a:t>
            </a:r>
            <a:r>
              <a:rPr lang="en-US" sz="2000" dirty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>
                <a:latin typeface="+mn-lt"/>
              </a:rPr>
              <a:t>Dr. John Galeotti</a:t>
            </a:r>
            <a:endParaRPr kumimoji="0"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4276736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(CC BY w/ Dam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999683" y="6172200"/>
            <a:ext cx="7144634" cy="685800"/>
            <a:chOff x="838200" y="6172200"/>
            <a:chExt cx="7144634" cy="685800"/>
          </a:xfrm>
        </p:grpSpPr>
        <p:sp>
          <p:nvSpPr>
            <p:cNvPr id="11" name="TextBox 10"/>
            <p:cNvSpPr txBox="1"/>
            <p:nvPr/>
          </p:nvSpPr>
          <p:spPr>
            <a:xfrm>
              <a:off x="1953767" y="6172200"/>
              <a:ext cx="6029067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This work by John Galeotti and Damion Shelton, © 2004-2020,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charset="0"/>
                  <a:cs typeface="ＭＳ Ｐゴシック" charset="0"/>
                </a:rPr>
                <a:t>was made possible in part by NIH NLM contract# HHSN276201000580P, and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is licensed under a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  <a:hlinkClick r:id="rId2"/>
                </a:rPr>
                <a:t>Creative Commons Attribution 3.0 Unported License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/licenses/by/3.0/ or send a letter to Creative Commons, 171 2nd Street, Suite 300, San Francisco, California, 94105, USA.</a:t>
              </a:r>
              <a:r>
                <a:rPr lang="en-US" sz="900" kern="1200" baseline="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 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Permissions beyond the scope of this license may be available by emailing </a:t>
              </a:r>
              <a:r>
                <a:rPr lang="en-US" sz="900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itk@galeotti.net</a:t>
              </a:r>
              <a:r>
                <a:rPr lang="en-US" sz="900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most recent version of these slides may be accessed online via http://</a:t>
              </a:r>
              <a:r>
                <a:rPr lang="en-US" sz="900" b="1" kern="1200" dirty="0" err="1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itk.galeotti.net</a:t>
              </a:r>
              <a:r>
                <a:rPr lang="en-US" sz="900" b="1" kern="1200" dirty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8200" y="6318250"/>
              <a:ext cx="1117600" cy="393700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1816431" y="4038600"/>
            <a:ext cx="553587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Methods in Medical Image Analysis - </a:t>
            </a:r>
            <a:r>
              <a:rPr lang="en-US" sz="2000" dirty="0">
                <a:latin typeface="+mn-lt"/>
              </a:rPr>
              <a:t>Spring 2020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>
                <a:latin typeface="+mn-lt"/>
              </a:rPr>
              <a:t>16-725 (CMU RI)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BioE</a:t>
            </a:r>
            <a:r>
              <a:rPr lang="en-US" sz="2000" dirty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>
                <a:latin typeface="+mn-lt"/>
              </a:rPr>
              <a:t>Dr. John Galeotti</a:t>
            </a:r>
            <a:endParaRPr kumimoji="0" lang="en-US" sz="2000" dirty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endParaRPr kumimoji="0" lang="en-US" sz="2000" dirty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>
                <a:latin typeface="+mn-lt"/>
              </a:rPr>
              <a:t>Based in part on Damion Shelton</a:t>
            </a:r>
            <a:r>
              <a:rPr lang="en-US" sz="2000" dirty="0">
                <a:latin typeface="+mn-lt"/>
              </a:rPr>
              <a:t>’</a:t>
            </a:r>
            <a:r>
              <a:rPr kumimoji="0" lang="en-US" sz="2000" dirty="0">
                <a:latin typeface="+mn-lt"/>
              </a:rPr>
              <a:t>s slides from 2006</a:t>
            </a:r>
          </a:p>
        </p:txBody>
      </p:sp>
    </p:spTree>
    <p:extLst>
      <p:ext uri="{BB962C8B-B14F-4D97-AF65-F5344CB8AC3E}">
        <p14:creationId xmlns:p14="http://schemas.microsoft.com/office/powerpoint/2010/main" val="87731492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C9275-4CA0-304C-A276-5E7E51756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59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B45B-AB12-E346-B7E8-ACC2507B0C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119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1737359"/>
            <a:ext cx="356616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1737360"/>
            <a:ext cx="356616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9C5B869-CF3F-8346-9770-6A5DE4E316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7351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173736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173736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2359152"/>
            <a:ext cx="3566160" cy="39502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2359152"/>
            <a:ext cx="3566160" cy="39502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92594E-EA82-C940-8C17-41537721B3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4126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B192-6AF2-BE4C-80F8-AEB4EC5D79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747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6CD1-8168-A243-B597-20D6C6DEB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038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399" y="265176"/>
            <a:ext cx="7315201" cy="113625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40845"/>
            <a:ext cx="7315200" cy="4568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9144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138160" y="6400800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</a:lstStyle>
          <a:p>
            <a:fld id="{FD593328-4B5F-F44D-A9CE-61FCD19E27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576072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30936" y="576072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613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  <p:sldLayoutId id="2147483815" r:id="rId14"/>
    <p:sldLayoutId id="2147483816" r:id="rId15"/>
    <p:sldLayoutId id="2147483817" r:id="rId16"/>
    <p:sldLayoutId id="2147483818" r:id="rId17"/>
    <p:sldLayoutId id="2147483819" r:id="rId18"/>
    <p:sldLayoutId id="2147483820" r:id="rId1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0" i="0" kern="1200" spc="50">
          <a:solidFill>
            <a:schemeClr val="tx2"/>
          </a:solidFill>
          <a:latin typeface="Calibri"/>
          <a:ea typeface="+mj-ea"/>
          <a:cs typeface="Calibri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800" kern="1200">
          <a:solidFill>
            <a:schemeClr val="tx1"/>
          </a:solidFill>
          <a:latin typeface="Calibri"/>
          <a:ea typeface="+mn-ea"/>
          <a:cs typeface="Calibri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4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Calibri"/>
          <a:ea typeface="+mn-ea"/>
          <a:cs typeface="Calibri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Calibri"/>
          <a:ea typeface="+mn-ea"/>
          <a:cs typeface="Calibri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0" lang="en-US" sz="4000" i="1" dirty="0"/>
              <a:t>Lecture 16</a:t>
            </a:r>
            <a:br>
              <a:rPr kumimoji="0" lang="en-US" sz="4000" i="1" dirty="0"/>
            </a:br>
            <a:r>
              <a:rPr kumimoji="0" lang="en-US" sz="4000" i="1" dirty="0"/>
              <a:t>Images in ITK</a:t>
            </a:r>
            <a:endParaRPr kumimoji="0" lang="en-US" sz="3200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</p:spPr>
        <p:txBody>
          <a:bodyPr/>
          <a:lstStyle/>
          <a:p>
            <a:fld id="{6347D467-5D79-E344-A768-F9F65701D48D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Smart pointers, cont.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This is often referred to as </a:t>
            </a:r>
            <a:r>
              <a:rPr kumimoji="0" lang="en-US" i="1" dirty="0"/>
              <a:t>garbage collection</a:t>
            </a:r>
            <a:r>
              <a:rPr kumimoji="0" lang="en-US" dirty="0"/>
              <a:t> - languages like Java have had it for a while, but it</a:t>
            </a:r>
            <a:r>
              <a:rPr kumimoji="0" lang="fr-FR" altLang="ja-JP" dirty="0"/>
              <a:t>’</a:t>
            </a:r>
            <a:r>
              <a:rPr kumimoji="0" lang="en-US" dirty="0"/>
              <a:t>s fairly new to   C++</a:t>
            </a:r>
          </a:p>
          <a:p>
            <a:r>
              <a:rPr kumimoji="0" lang="en-US" dirty="0"/>
              <a:t>Keep in mind that this only applies to ITK objects - you can still leak arrays of floats/chars/widgets until your heart</a:t>
            </a:r>
            <a:r>
              <a:rPr kumimoji="0" lang="fr-FR" altLang="ja-JP" dirty="0"/>
              <a:t>’</a:t>
            </a:r>
            <a:r>
              <a:rPr kumimoji="0" lang="en-US" dirty="0"/>
              <a:t>s content…or your program crashes.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4405-08E6-E145-9BA3-21109772F471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smart pointers smart?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Smart pointers maintain a </a:t>
            </a:r>
            <a:r>
              <a:rPr lang="en-US" altLang="ja-JP" dirty="0"/>
              <a:t>“</a:t>
            </a:r>
            <a:r>
              <a:rPr lang="en-US" dirty="0"/>
              <a:t>reference count</a:t>
            </a:r>
            <a:r>
              <a:rPr lang="en-US" altLang="ja-JP" dirty="0"/>
              <a:t>”</a:t>
            </a:r>
            <a:r>
              <a:rPr lang="en-US" dirty="0"/>
              <a:t> of how many copies of the pointer exist</a:t>
            </a:r>
          </a:p>
          <a:p>
            <a:r>
              <a:rPr lang="en-US" dirty="0"/>
              <a:t>If </a:t>
            </a:r>
            <a:r>
              <a:rPr lang="en-US" dirty="0" err="1"/>
              <a:t>N</a:t>
            </a:r>
            <a:r>
              <a:rPr lang="en-US" baseline="-25000" dirty="0" err="1"/>
              <a:t>ref</a:t>
            </a:r>
            <a:r>
              <a:rPr lang="en-US" dirty="0"/>
              <a:t> drops to 0, nobody is interested in the memory location and it</a:t>
            </a:r>
            <a:r>
              <a:rPr lang="fr-FR" altLang="ja-JP" dirty="0"/>
              <a:t>’</a:t>
            </a:r>
            <a:r>
              <a:rPr lang="en-US" dirty="0"/>
              <a:t>s safe to delete</a:t>
            </a:r>
          </a:p>
          <a:p>
            <a:r>
              <a:rPr lang="en-US" dirty="0"/>
              <a:t>If </a:t>
            </a:r>
            <a:r>
              <a:rPr lang="en-US" dirty="0" err="1"/>
              <a:t>N</a:t>
            </a:r>
            <a:r>
              <a:rPr lang="en-US" baseline="-25000" dirty="0" err="1"/>
              <a:t>ref</a:t>
            </a:r>
            <a:r>
              <a:rPr lang="en-US" dirty="0"/>
              <a:t> &gt; 0 the memory is not deleted, because someone still needs 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06CD-1F68-E24A-A90C-23AC63D8C0F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Scope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sz="2800" dirty="0"/>
              <a:t>Refers to whether or not a variable exists within a certain segment of the code.</a:t>
            </a:r>
          </a:p>
          <a:p>
            <a:pPr lvl="1"/>
            <a:r>
              <a:rPr kumimoji="0" lang="en-US" sz="2400" dirty="0"/>
              <a:t>When does a variable cease to exist?</a:t>
            </a:r>
          </a:p>
          <a:p>
            <a:r>
              <a:rPr kumimoji="0" lang="en-US" sz="2800" dirty="0"/>
              <a:t>Local vs. global</a:t>
            </a:r>
          </a:p>
          <a:p>
            <a:r>
              <a:rPr kumimoji="0" lang="en-US" sz="2800" dirty="0"/>
              <a:t>Example:  variables created within member functions typically have local scope, and </a:t>
            </a:r>
            <a:r>
              <a:rPr kumimoji="0" lang="en-US" altLang="ja-JP" sz="2800" dirty="0"/>
              <a:t>“</a:t>
            </a:r>
            <a:r>
              <a:rPr kumimoji="0" lang="en-US" sz="2800" dirty="0"/>
              <a:t>go away</a:t>
            </a:r>
            <a:r>
              <a:rPr kumimoji="0" lang="en-US" altLang="ja-JP" sz="2800" dirty="0"/>
              <a:t>”</a:t>
            </a:r>
            <a:r>
              <a:rPr kumimoji="0" lang="en-US" sz="2800" dirty="0"/>
              <a:t> when the function returns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44A7-4516-914C-B944-0BC461915587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Scope, cont.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Observation: smart pointers are only deleted when they go out of scope (makes sense, right?)</a:t>
            </a:r>
          </a:p>
          <a:p>
            <a:r>
              <a:rPr kumimoji="0" lang="en-US" dirty="0"/>
              <a:t>Problem: what if we want to </a:t>
            </a:r>
            <a:r>
              <a:rPr kumimoji="0" lang="en-US" altLang="ja-JP" dirty="0"/>
              <a:t>“</a:t>
            </a:r>
            <a:r>
              <a:rPr kumimoji="0" lang="en-US" dirty="0"/>
              <a:t>delete</a:t>
            </a:r>
            <a:r>
              <a:rPr kumimoji="0" lang="en-US" altLang="ja-JP" dirty="0"/>
              <a:t>”</a:t>
            </a:r>
            <a:r>
              <a:rPr kumimoji="0" lang="en-US" dirty="0"/>
              <a:t> a SP that has </a:t>
            </a:r>
            <a:r>
              <a:rPr kumimoji="0" lang="en-US" i="1" dirty="0"/>
              <a:t>not</a:t>
            </a:r>
            <a:r>
              <a:rPr kumimoji="0" lang="en-US" dirty="0"/>
              <a:t> gone out of scope; there are good reasons to do this, e.g. loops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9526-916F-A542-8CFC-12DEA116CA1E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Scope, cont.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You can create local scope by using </a:t>
            </a: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{}</a:t>
            </a:r>
            <a:endParaRPr kumimoji="0" lang="en-US" dirty="0">
              <a:solidFill>
                <a:srgbClr val="FEA022"/>
              </a:solidFill>
            </a:endParaRPr>
          </a:p>
          <a:p>
            <a:r>
              <a:rPr kumimoji="0" lang="en-US" dirty="0"/>
              <a:t>Instances of variables created within the 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{}</a:t>
            </a:r>
            <a:r>
              <a:rPr kumimoji="0" lang="en-US" dirty="0"/>
              <a:t> will go out of scope when execution moves out of the 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{}</a:t>
            </a:r>
            <a:endParaRPr kumimoji="0" lang="en-US" dirty="0">
              <a:solidFill>
                <a:srgbClr val="FEA022"/>
              </a:solidFill>
            </a:endParaRPr>
          </a:p>
          <a:p>
            <a:r>
              <a:rPr kumimoji="0" lang="en-US" dirty="0"/>
              <a:t>Therefore… </a:t>
            </a:r>
            <a:r>
              <a:rPr kumimoji="0" lang="en-US" altLang="ja-JP" dirty="0"/>
              <a:t>“</a:t>
            </a:r>
            <a:r>
              <a:rPr kumimoji="0" lang="en-US" dirty="0"/>
              <a:t>temporary</a:t>
            </a:r>
            <a:r>
              <a:rPr kumimoji="0" lang="en-US" altLang="ja-JP" dirty="0"/>
              <a:t>”</a:t>
            </a:r>
            <a:r>
              <a:rPr kumimoji="0" lang="en-US" dirty="0"/>
              <a:t> smart pointers created within the 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{}</a:t>
            </a:r>
            <a:r>
              <a:rPr kumimoji="0" lang="en-US" dirty="0"/>
              <a:t> will be deleted</a:t>
            </a:r>
          </a:p>
          <a:p>
            <a:r>
              <a:rPr kumimoji="0" lang="en-US" dirty="0"/>
              <a:t>Keep this trick in mind, you may need 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816E3-DC5A-F24B-B0E8-A50E2AE2034C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A final caveat about scope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Don</a:t>
            </a:r>
            <a:r>
              <a:rPr kumimoji="0" lang="fr-FR" altLang="ja-JP" dirty="0"/>
              <a:t>’</a:t>
            </a:r>
            <a:r>
              <a:rPr kumimoji="0" lang="en-US" dirty="0"/>
              <a:t>t obsess about it</a:t>
            </a:r>
          </a:p>
          <a:p>
            <a:r>
              <a:rPr kumimoji="0" lang="en-US" dirty="0"/>
              <a:t>99% of the time, smart pointers are smarter than you!</a:t>
            </a:r>
          </a:p>
          <a:p>
            <a:r>
              <a:rPr kumimoji="0" lang="en-US" dirty="0"/>
              <a:t>1% of the time you may need to haul out the previous trick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41FA-FA8A-2048-B0A5-A143DEB5605C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Images and regions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/>
              <a:t>ITK was designed to allow analysis of very large images, even images that far exceed the available RAM of a computer</a:t>
            </a:r>
          </a:p>
          <a:p>
            <a:r>
              <a:rPr kumimoji="0" lang="en-US"/>
              <a:t>For this reason, ITK distinguishes between an entire image and the part which is actually resident in memory or requested by an algorithm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8B62-B4A5-694B-A721-CA8493D2823F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Image regions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4572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Algorithms only process a region of an image that sits inside the current buffer</a:t>
            </a:r>
          </a:p>
          <a:p>
            <a:pPr>
              <a:lnSpc>
                <a:spcPct val="90000"/>
              </a:lnSpc>
            </a:pP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BufferedRegion</a:t>
            </a:r>
            <a:r>
              <a:rPr lang="en-US" sz="2400" dirty="0"/>
              <a:t> is the portion of image in physical memory</a:t>
            </a:r>
          </a:p>
          <a:p>
            <a:pPr>
              <a:lnSpc>
                <a:spcPct val="90000"/>
              </a:lnSpc>
            </a:pP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RequestedRegion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/>
              <a:t>is the portion of image to be processed</a:t>
            </a:r>
          </a:p>
          <a:p>
            <a:pPr>
              <a:lnSpc>
                <a:spcPct val="90000"/>
              </a:lnSpc>
            </a:pP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LargestPossibleRegion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/>
              <a:t>describes the entire dataset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56F1-1BF7-6B46-BCF0-464E34CF91FF}" type="slidenum">
              <a:rPr lang="en-US"/>
              <a:pPr/>
              <a:t>17</a:t>
            </a:fld>
            <a:endParaRPr lang="en-US"/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5367337" y="2133600"/>
            <a:ext cx="3460750" cy="3581400"/>
          </a:xfrm>
          <a:prstGeom prst="rect">
            <a:avLst/>
          </a:prstGeom>
          <a:solidFill>
            <a:schemeClr val="tx2"/>
          </a:solidFill>
          <a:ln w="381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1253" name="Rectangle 5"/>
          <p:cNvSpPr>
            <a:spLocks noChangeArrowheads="1"/>
          </p:cNvSpPr>
          <p:nvPr/>
        </p:nvSpPr>
        <p:spPr bwMode="auto">
          <a:xfrm>
            <a:off x="5748337" y="2490498"/>
            <a:ext cx="2774950" cy="247650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1254" name="Rectangle 6"/>
          <p:cNvSpPr>
            <a:spLocks noChangeArrowheads="1"/>
          </p:cNvSpPr>
          <p:nvPr/>
        </p:nvSpPr>
        <p:spPr bwMode="auto">
          <a:xfrm>
            <a:off x="5976937" y="3006435"/>
            <a:ext cx="2362200" cy="13716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1255" name="Text Box 7"/>
          <p:cNvSpPr txBox="1">
            <a:spLocks noChangeArrowheads="1"/>
          </p:cNvSpPr>
          <p:nvPr/>
        </p:nvSpPr>
        <p:spPr bwMode="auto">
          <a:xfrm>
            <a:off x="5310187" y="5401973"/>
            <a:ext cx="2743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chemeClr val="bg1"/>
                </a:solidFill>
                <a:latin typeface="Arial" charset="0"/>
              </a:rPr>
              <a:t>LargestPossibleRegion::Index</a:t>
            </a:r>
          </a:p>
        </p:txBody>
      </p:sp>
      <p:sp>
        <p:nvSpPr>
          <p:cNvPr id="181256" name="Text Box 8"/>
          <p:cNvSpPr txBox="1">
            <a:spLocks noChangeArrowheads="1"/>
          </p:cNvSpPr>
          <p:nvPr/>
        </p:nvSpPr>
        <p:spPr bwMode="auto">
          <a:xfrm>
            <a:off x="5748337" y="4648200"/>
            <a:ext cx="21002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BufferedRegion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::Index</a:t>
            </a:r>
          </a:p>
        </p:txBody>
      </p:sp>
      <p:sp>
        <p:nvSpPr>
          <p:cNvPr id="181257" name="Text Box 9"/>
          <p:cNvSpPr txBox="1">
            <a:spLocks noChangeArrowheads="1"/>
          </p:cNvSpPr>
          <p:nvPr/>
        </p:nvSpPr>
        <p:spPr bwMode="auto">
          <a:xfrm>
            <a:off x="5926137" y="4085935"/>
            <a:ext cx="2278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chemeClr val="bg1"/>
                </a:solidFill>
                <a:latin typeface="Arial" charset="0"/>
              </a:rPr>
              <a:t>RequestedRegion::Index</a:t>
            </a:r>
            <a:endParaRPr lang="en-US" sz="1400" b="1">
              <a:latin typeface="Arial" charset="0"/>
            </a:endParaRPr>
          </a:p>
        </p:txBody>
      </p:sp>
      <p:sp>
        <p:nvSpPr>
          <p:cNvPr id="181258" name="Rectangle 10"/>
          <p:cNvSpPr>
            <a:spLocks noChangeArrowheads="1"/>
          </p:cNvSpPr>
          <p:nvPr/>
        </p:nvSpPr>
        <p:spPr bwMode="auto">
          <a:xfrm>
            <a:off x="6205537" y="2993735"/>
            <a:ext cx="21701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chemeClr val="bg1"/>
                </a:solidFill>
                <a:latin typeface="Arial" charset="0"/>
              </a:rPr>
              <a:t>RequestedRegion::Size</a:t>
            </a:r>
            <a:endParaRPr lang="en-US" sz="1400" b="1">
              <a:latin typeface="Arial" charset="0"/>
            </a:endParaRPr>
          </a:p>
        </p:txBody>
      </p:sp>
      <p:sp>
        <p:nvSpPr>
          <p:cNvPr id="181259" name="Rectangle 11"/>
          <p:cNvSpPr>
            <a:spLocks noChangeArrowheads="1"/>
          </p:cNvSpPr>
          <p:nvPr/>
        </p:nvSpPr>
        <p:spPr bwMode="auto">
          <a:xfrm>
            <a:off x="6581775" y="2477798"/>
            <a:ext cx="19923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chemeClr val="bg1"/>
                </a:solidFill>
                <a:latin typeface="Arial" charset="0"/>
              </a:rPr>
              <a:t>BufferedRegion::Size</a:t>
            </a:r>
            <a:endParaRPr lang="en-US" sz="1400" b="1">
              <a:latin typeface="Arial" charset="0"/>
            </a:endParaRPr>
          </a:p>
        </p:txBody>
      </p:sp>
      <p:sp>
        <p:nvSpPr>
          <p:cNvPr id="181260" name="Rectangle 12"/>
          <p:cNvSpPr>
            <a:spLocks noChangeArrowheads="1"/>
          </p:cNvSpPr>
          <p:nvPr/>
        </p:nvSpPr>
        <p:spPr bwMode="auto">
          <a:xfrm>
            <a:off x="6205537" y="2104735"/>
            <a:ext cx="2633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chemeClr val="bg1"/>
                </a:solidFill>
                <a:latin typeface="Arial" charset="0"/>
              </a:rPr>
              <a:t>LargestPossibleRegion::Size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Image regions, cont.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sz="2800" dirty="0"/>
              <a:t>It may be helpful for you to think of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LargestPossibleRegion</a:t>
            </a:r>
            <a:r>
              <a:rPr kumimoji="0" lang="en-US" sz="2800" dirty="0"/>
              <a:t> as the </a:t>
            </a:r>
            <a:r>
              <a:rPr kumimoji="0" lang="en-US" altLang="ja-JP" sz="2800" dirty="0"/>
              <a:t>“</a:t>
            </a:r>
            <a:r>
              <a:rPr kumimoji="0" lang="en-US" sz="2800" dirty="0"/>
              <a:t>size</a:t>
            </a:r>
            <a:r>
              <a:rPr kumimoji="0" lang="en-US" altLang="ja-JP" sz="2800" dirty="0"/>
              <a:t>”</a:t>
            </a:r>
            <a:r>
              <a:rPr kumimoji="0" lang="en-US" sz="2800" dirty="0"/>
              <a:t> of the image</a:t>
            </a:r>
          </a:p>
          <a:p>
            <a:r>
              <a:rPr kumimoji="0" lang="en-US" sz="2800" dirty="0"/>
              <a:t>When creating an image from scratch, you must specify sizes for all three regions - they </a:t>
            </a:r>
            <a:r>
              <a:rPr kumimoji="0" lang="en-US" sz="2800" i="1" dirty="0"/>
              <a:t>do not</a:t>
            </a:r>
            <a:r>
              <a:rPr kumimoji="0" lang="en-US" sz="2800" dirty="0"/>
              <a:t> have to be the same size</a:t>
            </a:r>
          </a:p>
          <a:p>
            <a:r>
              <a:rPr kumimoji="0" lang="en-US" sz="2800" dirty="0"/>
              <a:t>Don’t get too concerned with regions just yet, we’ll look at them again with filters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E7DDF-45FB-F843-8867-28372954437E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space vs. </a:t>
            </a:r>
            <a:r>
              <a:rPr lang="en-US" altLang="ja-JP" dirty="0"/>
              <a:t>“</a:t>
            </a:r>
            <a:r>
              <a:rPr lang="en-US" dirty="0"/>
              <a:t>physical</a:t>
            </a:r>
            <a:r>
              <a:rPr lang="en-US" altLang="ja-JP" dirty="0"/>
              <a:t>”</a:t>
            </a:r>
            <a:r>
              <a:rPr lang="en-US" dirty="0"/>
              <a:t> space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space is what you probably think of as “image coordinates”</a:t>
            </a:r>
          </a:p>
          <a:p>
            <a:r>
              <a:rPr lang="en-US" dirty="0"/>
              <a:t>Data space is an N-d array with integer indices, each indexed from 0 to (L</a:t>
            </a:r>
            <a:r>
              <a:rPr lang="en-US" baseline="-25000" dirty="0"/>
              <a:t>i</a:t>
            </a:r>
            <a:r>
              <a:rPr lang="en-US" dirty="0"/>
              <a:t> - 1)</a:t>
            </a:r>
          </a:p>
          <a:p>
            <a:pPr lvl="1"/>
            <a:r>
              <a:rPr lang="en-US" dirty="0"/>
              <a:t>e.g. pixel (3,0,5) in 3D space</a:t>
            </a:r>
          </a:p>
          <a:p>
            <a:pPr lvl="3"/>
            <a:endParaRPr lang="en-US" dirty="0"/>
          </a:p>
          <a:p>
            <a:r>
              <a:rPr lang="en-US" dirty="0"/>
              <a:t>Physical space relates to data space by defining the origin and spacing of the image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0F32-D66C-A447-84E9-F7F89D162B4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5562600" y="3639962"/>
            <a:ext cx="17620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latin typeface="+mn-lt"/>
              </a:rPr>
              <a:t>Length of side </a:t>
            </a:r>
            <a:r>
              <a:rPr lang="en-US" sz="2000" i="1" dirty="0" err="1">
                <a:latin typeface="+mn-lt"/>
              </a:rPr>
              <a:t>i</a:t>
            </a:r>
            <a:endParaRPr lang="en-US" sz="2000" dirty="0">
              <a:latin typeface="+mn-lt"/>
            </a:endParaRPr>
          </a:p>
        </p:txBody>
      </p:sp>
      <p:sp>
        <p:nvSpPr>
          <p:cNvPr id="135173" name="Line 5"/>
          <p:cNvSpPr>
            <a:spLocks noChangeShapeType="1"/>
          </p:cNvSpPr>
          <p:nvPr/>
        </p:nvSpPr>
        <p:spPr bwMode="auto">
          <a:xfrm flipH="1" flipV="1">
            <a:off x="5029200" y="35814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3966F-6A1E-1349-97C3-A8409FF02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Great News!  ITKv5 in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C0B72-3005-FD40-86DC-65E4FDED9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now install a (slightly) simplified version of </a:t>
            </a:r>
            <a:r>
              <a:rPr lang="en-US" i="1" dirty="0"/>
              <a:t>full</a:t>
            </a:r>
            <a:r>
              <a:rPr lang="en-US" dirty="0"/>
              <a:t> ITKv5 in Python:</a:t>
            </a:r>
          </a:p>
          <a:p>
            <a:pPr lvl="1"/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conda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install -c </a:t>
            </a: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conda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-forge </a:t>
            </a: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itk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 charset="0"/>
            </a:endParaRPr>
          </a:p>
          <a:p>
            <a:pPr marL="45720" indent="0">
              <a:buNone/>
            </a:pPr>
            <a:endParaRPr lang="en-US" dirty="0"/>
          </a:p>
          <a:p>
            <a:r>
              <a:rPr lang="en-US" dirty="0"/>
              <a:t>Great news if you need some of ITK’s more advanced functionality, but only use Python</a:t>
            </a:r>
          </a:p>
          <a:p>
            <a:endParaRPr lang="en-US" dirty="0"/>
          </a:p>
          <a:p>
            <a:r>
              <a:rPr lang="en-US" dirty="0"/>
              <a:t>Examples: https://</a:t>
            </a:r>
            <a:r>
              <a:rPr lang="en-US" dirty="0" err="1"/>
              <a:t>discourse.itk.org</a:t>
            </a:r>
            <a:r>
              <a:rPr lang="en-US" dirty="0"/>
              <a:t>/t/itk-5-0-beta-1-pythonic-interface/1271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778E9B-01BC-1A4F-969C-C2E0C534B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C9275-4CA0-304C-A276-5E7E5175614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5375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67C1-FA34-F244-9D38-3446E213F281}" type="slidenum">
              <a:rPr lang="en-US"/>
              <a:pPr/>
              <a:t>20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81200" y="6477000"/>
            <a:ext cx="518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n-lt"/>
              </a:rPr>
              <a:t>Figure 4.1 from the ITK Software Guide v 2.4, by Luis Ibáñez, et al.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l="1514" t="3872" r="650" b="5893"/>
          <a:stretch/>
        </p:blipFill>
        <p:spPr>
          <a:xfrm>
            <a:off x="1962727" y="152400"/>
            <a:ext cx="5218546" cy="6188364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Creating an image: step-by-step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Note: this example follows 4.1.1 from the ITK Software Guide’s Book 1, but differs in content - please be sure to read the guide as well</a:t>
            </a:r>
          </a:p>
          <a:p>
            <a:r>
              <a:rPr lang="en-US" dirty="0"/>
              <a:t>This example is provided more as a demonstration than as a practical example - in the real world images are often/usually provided to you from an external source rather than being explicitly created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39A52-C844-A846-96B9-9AFD39CB2B4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Declaring an image type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kumimoji="0" lang="en-US" sz="2800" dirty="0"/>
              <a:t>Recall the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typedef</a:t>
            </a:r>
            <a:r>
              <a:rPr kumimoji="0" lang="en-US" sz="2800" dirty="0"/>
              <a:t> keyword… we first define an image type to save typing later on:</a:t>
            </a:r>
          </a:p>
          <a:p>
            <a:pPr>
              <a:buFont typeface="Wingdings" charset="0"/>
              <a:buNone/>
            </a:pPr>
            <a:endParaRPr kumimoji="0" lang="en-US" sz="1800" dirty="0">
              <a:solidFill>
                <a:schemeClr val="tx2"/>
              </a:solidFill>
              <a:latin typeface="Courier New" charset="0"/>
            </a:endParaRPr>
          </a:p>
          <a:p>
            <a:pPr>
              <a:buFont typeface="Wingdings" charset="0"/>
              <a:buNone/>
            </a:pP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typedef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</a:t>
            </a: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itk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::Image&lt; unsigned short, 3 &gt; </a:t>
            </a: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ImageType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;</a:t>
            </a:r>
            <a:endParaRPr kumimoji="0" lang="en-US" sz="1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 charset="0"/>
            </a:endParaRPr>
          </a:p>
          <a:p>
            <a:pPr>
              <a:buFont typeface="Wingdings" charset="0"/>
              <a:buNone/>
            </a:pPr>
            <a:endParaRPr kumimoji="0" lang="en-US" sz="1800" dirty="0">
              <a:solidFill>
                <a:schemeClr val="tx2"/>
              </a:solidFill>
              <a:latin typeface="Courier New" charset="0"/>
            </a:endParaRPr>
          </a:p>
          <a:p>
            <a:pPr>
              <a:buFont typeface="Wingdings" charset="0"/>
              <a:buNone/>
            </a:pPr>
            <a:r>
              <a:rPr kumimoji="0" lang="en-US" sz="2800" dirty="0"/>
              <a:t>We can now use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ImageType</a:t>
            </a:r>
            <a:r>
              <a:rPr kumimoji="0" lang="en-US" sz="2800" dirty="0">
                <a:solidFill>
                  <a:srgbClr val="FF8000"/>
                </a:solidFill>
              </a:rPr>
              <a:t> </a:t>
            </a:r>
            <a:r>
              <a:rPr kumimoji="0" lang="en-US" sz="2800" dirty="0"/>
              <a:t>in place of the full class name, a nice convenience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BA044-935B-B24A-9782-86FBB3444B3D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A syntax note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 marL="609600" indent="-609600">
              <a:buFont typeface="Wingdings" charset="0"/>
              <a:buNone/>
            </a:pPr>
            <a:r>
              <a:rPr kumimoji="0" lang="en-US" dirty="0"/>
              <a:t>It may surprise you to see something like the following:</a:t>
            </a:r>
          </a:p>
          <a:p>
            <a:pPr marL="609600" indent="-609600">
              <a:buFont typeface="Wingdings" charset="0"/>
              <a:buNone/>
            </a:pP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ImageType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SizeType</a:t>
            </a:r>
            <a:endParaRPr kumimoji="0"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 charset="0"/>
            </a:endParaRPr>
          </a:p>
          <a:p>
            <a:pPr marL="609600" indent="-609600">
              <a:buFont typeface="Times" charset="0"/>
              <a:buNone/>
            </a:pPr>
            <a:r>
              <a:rPr kumimoji="0" lang="en-US" sz="2800" dirty="0"/>
              <a:t>Classes can have </a:t>
            </a:r>
            <a:r>
              <a:rPr kumimoji="0" lang="en-US" sz="2800" dirty="0" err="1"/>
              <a:t>typedefs</a:t>
            </a:r>
            <a:r>
              <a:rPr kumimoji="0" lang="en-US" sz="2800" dirty="0"/>
              <a:t> as members. In this case, </a:t>
            </a:r>
            <a:r>
              <a:rPr kumimoji="0" lang="en-US" sz="2800" dirty="0" err="1"/>
              <a:t>SizeType</a:t>
            </a:r>
            <a:r>
              <a:rPr kumimoji="0" lang="en-US" sz="2800" dirty="0"/>
              <a:t> is a public member of </a:t>
            </a:r>
            <a:r>
              <a:rPr kumimoji="0" lang="en-US" sz="2800" dirty="0" err="1"/>
              <a:t>itk</a:t>
            </a:r>
            <a:r>
              <a:rPr kumimoji="0" lang="en-US" sz="2800" dirty="0"/>
              <a:t>::Image. Remember that </a:t>
            </a:r>
            <a:r>
              <a:rPr kumimoji="0" lang="en-US" sz="2800" dirty="0" err="1"/>
              <a:t>ImageType</a:t>
            </a:r>
            <a:r>
              <a:rPr kumimoji="0" lang="en-US" sz="2800" dirty="0"/>
              <a:t> is itself a </a:t>
            </a:r>
            <a:r>
              <a:rPr kumimoji="0" lang="en-US" sz="2800" dirty="0" err="1"/>
              <a:t>typedef</a:t>
            </a:r>
            <a:r>
              <a:rPr kumimoji="0" lang="en-US" sz="2800" dirty="0"/>
              <a:t>, so we could express the above more verbosely as</a:t>
            </a:r>
            <a:endParaRPr kumimoji="0" lang="en-US" dirty="0"/>
          </a:p>
          <a:p>
            <a:pPr marL="609600" indent="-609600">
              <a:buFont typeface="Times" charset="0"/>
              <a:buNone/>
            </a:pP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itk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::Image&lt; unsigned short, 3 &gt;::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SizeType</a:t>
            </a:r>
            <a:endParaRPr kumimoji="0"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41E5-E5DC-624A-8444-ABBC21A632D4}" type="slidenum">
              <a:rPr lang="en-US"/>
              <a:pPr/>
              <a:t>23</a:t>
            </a:fld>
            <a:endParaRPr lang="en-US"/>
          </a:p>
        </p:txBody>
      </p:sp>
      <p:sp>
        <p:nvSpPr>
          <p:cNvPr id="143364" name="Text Box 4"/>
          <p:cNvSpPr txBox="1">
            <a:spLocks noChangeArrowheads="1"/>
          </p:cNvSpPr>
          <p:nvPr/>
        </p:nvSpPr>
        <p:spPr bwMode="auto">
          <a:xfrm>
            <a:off x="3672958" y="2667000"/>
            <a:ext cx="562344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latin typeface="+mn-lt"/>
              </a:rPr>
              <a:t>(well, not if you were paying attention during  the ITK background lecture)</a:t>
            </a:r>
            <a:endParaRPr lang="en-US" dirty="0">
              <a:latin typeface="+mn-lt"/>
            </a:endParaRPr>
          </a:p>
        </p:txBody>
      </p:sp>
      <p:sp>
        <p:nvSpPr>
          <p:cNvPr id="143365" name="Line 5"/>
          <p:cNvSpPr>
            <a:spLocks noChangeShapeType="1"/>
          </p:cNvSpPr>
          <p:nvPr/>
        </p:nvSpPr>
        <p:spPr bwMode="auto">
          <a:xfrm>
            <a:off x="2743200" y="24384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Syntax note, cont.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sz="2800" dirty="0"/>
              <a:t>This illustrates one criticism of templates and </a:t>
            </a:r>
            <a:r>
              <a:rPr kumimoji="0" lang="en-US" sz="2800" dirty="0" err="1"/>
              <a:t>typedefs</a:t>
            </a:r>
            <a:r>
              <a:rPr lang="en-US" dirty="0"/>
              <a:t>—</a:t>
            </a:r>
            <a:r>
              <a:rPr kumimoji="0" lang="en-US" sz="2800" dirty="0"/>
              <a:t>it</a:t>
            </a:r>
            <a:r>
              <a:rPr lang="fr-FR" dirty="0"/>
              <a:t>’</a:t>
            </a:r>
            <a:r>
              <a:rPr kumimoji="0" lang="en-US" sz="2800" dirty="0"/>
              <a:t>s easy to invent something that looks like a new programming language!</a:t>
            </a:r>
          </a:p>
          <a:p>
            <a:r>
              <a:rPr kumimoji="0" lang="en-US" sz="2800" dirty="0"/>
              <a:t>Remember that names ending in </a:t>
            </a:r>
            <a:r>
              <a:rPr kumimoji="0" lang="en-US" altLang="ja-JP" sz="2800" dirty="0"/>
              <a:t>“</a:t>
            </a:r>
            <a:r>
              <a:rPr kumimoji="0" lang="en-US" sz="2800" dirty="0"/>
              <a:t>Type</a:t>
            </a:r>
            <a:r>
              <a:rPr kumimoji="0" lang="en-US" altLang="ja-JP" sz="2800" dirty="0"/>
              <a:t>”</a:t>
            </a:r>
            <a:r>
              <a:rPr kumimoji="0" lang="en-US" sz="2800" dirty="0"/>
              <a:t> are  types, not variables or class names</a:t>
            </a:r>
          </a:p>
          <a:p>
            <a:r>
              <a:rPr kumimoji="0" lang="en-US" sz="2800" dirty="0" err="1"/>
              <a:t>Doxygen</a:t>
            </a:r>
            <a:r>
              <a:rPr kumimoji="0" lang="en-US" sz="2800" dirty="0"/>
              <a:t> is your friend - you can find developer-defined types under </a:t>
            </a:r>
            <a:r>
              <a:rPr kumimoji="0" lang="en-US" altLang="ja-JP" sz="2800" dirty="0"/>
              <a:t>“</a:t>
            </a:r>
            <a:r>
              <a:rPr kumimoji="0" lang="en-US" sz="2800" dirty="0"/>
              <a:t>Public Types</a:t>
            </a:r>
            <a:r>
              <a:rPr kumimoji="0" lang="en-US" altLang="ja-JP" sz="2800" dirty="0"/>
              <a:t>”</a:t>
            </a:r>
            <a:endParaRPr kumimoji="0"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B370-4387-6841-BD9F-722E8029D845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Creating an image pointer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305800" cy="41148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kumimoji="0" lang="en-US" dirty="0"/>
              <a:t>An image is created by invoking the New() operator from the corresponding image type and assigning the result to a </a:t>
            </a:r>
            <a:r>
              <a:rPr kumimoji="0" lang="en-US" dirty="0" err="1"/>
              <a:t>SmartPointer</a:t>
            </a:r>
            <a:r>
              <a:rPr kumimoji="0" lang="en-US" dirty="0"/>
              <a:t>.</a:t>
            </a:r>
          </a:p>
          <a:p>
            <a:pPr>
              <a:buFont typeface="Wingdings" charset="0"/>
              <a:buNone/>
            </a:pP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ImageType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::Pointer image =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ImageType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::New();</a:t>
            </a:r>
            <a:endParaRPr kumimoji="0"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A04E1-A80B-B14D-9269-145EF60DEDBD}" type="slidenum">
              <a:rPr lang="en-US"/>
              <a:pPr/>
              <a:t>25</a:t>
            </a:fld>
            <a:endParaRPr lang="en-US"/>
          </a:p>
        </p:txBody>
      </p:sp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304800" y="4876800"/>
            <a:ext cx="43853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Pointer is </a:t>
            </a:r>
            <a:r>
              <a:rPr lang="en-US" dirty="0" err="1">
                <a:latin typeface="+mn-lt"/>
              </a:rPr>
              <a:t>typedef</a:t>
            </a:r>
            <a:r>
              <a:rPr lang="fr-FR" altLang="ja-JP" dirty="0">
                <a:latin typeface="+mn-lt"/>
              </a:rPr>
              <a:t>’</a:t>
            </a:r>
            <a:r>
              <a:rPr lang="en-US" dirty="0">
                <a:latin typeface="+mn-lt"/>
              </a:rPr>
              <a:t>d in </a:t>
            </a:r>
            <a:r>
              <a:rPr lang="en-US" dirty="0" err="1">
                <a:latin typeface="+mn-lt"/>
              </a:rPr>
              <a:t>itk</a:t>
            </a:r>
            <a:r>
              <a:rPr lang="en-US" dirty="0">
                <a:latin typeface="+mn-lt"/>
              </a:rPr>
              <a:t>::Image</a:t>
            </a:r>
          </a:p>
        </p:txBody>
      </p:sp>
      <p:sp>
        <p:nvSpPr>
          <p:cNvPr id="140293" name="Line 5"/>
          <p:cNvSpPr>
            <a:spLocks noChangeShapeType="1"/>
          </p:cNvSpPr>
          <p:nvPr/>
        </p:nvSpPr>
        <p:spPr bwMode="auto">
          <a:xfrm flipV="1">
            <a:off x="2438400" y="3886200"/>
            <a:ext cx="609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94" name="Text Box 6"/>
          <p:cNvSpPr txBox="1">
            <a:spLocks noChangeArrowheads="1"/>
          </p:cNvSpPr>
          <p:nvPr/>
        </p:nvSpPr>
        <p:spPr bwMode="auto">
          <a:xfrm>
            <a:off x="5334000" y="4876800"/>
            <a:ext cx="35111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Note the use of </a:t>
            </a:r>
            <a:r>
              <a:rPr lang="en-US" altLang="ja-JP" dirty="0">
                <a:latin typeface="+mn-lt"/>
              </a:rPr>
              <a:t>“</a:t>
            </a:r>
            <a:r>
              <a:rPr lang="en-US" dirty="0">
                <a:latin typeface="+mn-lt"/>
              </a:rPr>
              <a:t>big New</a:t>
            </a:r>
            <a:r>
              <a:rPr lang="en-US" altLang="ja-JP" dirty="0">
                <a:latin typeface="+mn-lt"/>
              </a:rPr>
              <a:t>”</a:t>
            </a:r>
            <a:endParaRPr lang="en-US" dirty="0">
              <a:latin typeface="+mn-lt"/>
            </a:endParaRPr>
          </a:p>
        </p:txBody>
      </p:sp>
      <p:sp>
        <p:nvSpPr>
          <p:cNvPr id="140295" name="Line 7"/>
          <p:cNvSpPr>
            <a:spLocks noChangeShapeType="1"/>
          </p:cNvSpPr>
          <p:nvPr/>
        </p:nvSpPr>
        <p:spPr bwMode="auto">
          <a:xfrm flipV="1">
            <a:off x="7620000" y="3962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/>
              <a:t>A note about </a:t>
            </a:r>
            <a:r>
              <a:rPr kumimoji="0" lang="en-US" altLang="ja-JP" dirty="0">
                <a:latin typeface="Helvetica"/>
              </a:rPr>
              <a:t>“</a:t>
            </a:r>
            <a:r>
              <a:rPr kumimoji="0" lang="en-US" dirty="0"/>
              <a:t>big New</a:t>
            </a:r>
            <a:r>
              <a:rPr kumimoji="0" lang="en-US" altLang="ja-JP" dirty="0">
                <a:latin typeface="Helvetica"/>
              </a:rPr>
              <a:t>”</a:t>
            </a:r>
            <a:endParaRPr kumimoji="0" lang="en-US" dirty="0"/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kumimoji="0" lang="en-US" dirty="0"/>
              <a:t>Many/most classes within ITK (all that derive from </a:t>
            </a:r>
            <a:r>
              <a:rPr kumimoji="0" lang="en-US" dirty="0" err="1"/>
              <a:t>itk</a:t>
            </a:r>
            <a:r>
              <a:rPr kumimoji="0" lang="en-US" dirty="0"/>
              <a:t>::Object) are created with the ::New() operator, rather than new</a:t>
            </a:r>
          </a:p>
          <a:p>
            <a:r>
              <a:rPr kumimoji="0" lang="en-US" dirty="0"/>
              <a:t> </a:t>
            </a:r>
            <a:r>
              <a:rPr kumimoji="0"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MyType</a:t>
            </a: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::Pointer p = </a:t>
            </a:r>
            <a:r>
              <a:rPr kumimoji="0"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MyType</a:t>
            </a: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::New();</a:t>
            </a:r>
            <a:endParaRPr kumimoji="0" lang="en-US" dirty="0">
              <a:solidFill>
                <a:srgbClr val="FEA022"/>
              </a:solidFill>
            </a:endParaRPr>
          </a:p>
          <a:p>
            <a:r>
              <a:rPr kumimoji="0" lang="en-US" dirty="0"/>
              <a:t>Remember that you should not try to call delete on objects created this way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D29BB-E79A-7848-A1AA-3E92C5E27467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When not to use ::New()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altLang="ja-JP" dirty="0"/>
              <a:t>“</a:t>
            </a:r>
            <a:r>
              <a:rPr kumimoji="0" lang="en-US" dirty="0"/>
              <a:t>Small</a:t>
            </a:r>
            <a:r>
              <a:rPr kumimoji="0" lang="en-US" altLang="ja-JP" dirty="0"/>
              <a:t>”</a:t>
            </a:r>
            <a:r>
              <a:rPr kumimoji="0" lang="en-US" dirty="0"/>
              <a:t> classes, particularly ones that are intended to be accessed many (e.g. millions of) times will suffer a performance hit from smart pointers</a:t>
            </a:r>
          </a:p>
          <a:p>
            <a:r>
              <a:rPr kumimoji="0" lang="en-US" dirty="0"/>
              <a:t>These objects can be created directly (on the stack) or using </a:t>
            </a: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new</a:t>
            </a:r>
            <a:r>
              <a:rPr kumimoji="0" lang="en-US" dirty="0"/>
              <a:t> (on the free store)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C7767-BB67-E349-B8E0-1101EDB44071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Setting up data space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kumimoji="0" lang="en-US" sz="2800" dirty="0"/>
              <a:t>The ITK Size class holds information about the size of image regions</a:t>
            </a:r>
          </a:p>
          <a:p>
            <a:pPr>
              <a:buFont typeface="Wingdings" charset="0"/>
              <a:buNone/>
            </a:pPr>
            <a:endParaRPr kumimoji="0" lang="en-US" sz="2400" dirty="0">
              <a:solidFill>
                <a:srgbClr val="FF8000"/>
              </a:solidFill>
              <a:latin typeface="Courier New" charset="0"/>
            </a:endParaRPr>
          </a:p>
          <a:p>
            <a:pPr>
              <a:buFont typeface="Wingdings" charset="0"/>
              <a:buNone/>
            </a:pPr>
            <a:endParaRPr kumimoji="0" lang="en-US" sz="2400" dirty="0">
              <a:solidFill>
                <a:srgbClr val="FF8000"/>
              </a:solidFill>
              <a:latin typeface="Courier New" charset="0"/>
            </a:endParaRPr>
          </a:p>
          <a:p>
            <a:pPr>
              <a:buFont typeface="Wingdings" charset="0"/>
              <a:buNone/>
            </a:pP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ImageType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SizeType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size;</a:t>
            </a:r>
          </a:p>
          <a:p>
            <a:pPr>
              <a:buFont typeface="Wingdings" charset="0"/>
              <a:buNone/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size[0] = 200; // size along X</a:t>
            </a:r>
          </a:p>
          <a:p>
            <a:pPr>
              <a:buFont typeface="Wingdings" charset="0"/>
              <a:buNone/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size[1] = 200; // size along Y</a:t>
            </a:r>
          </a:p>
          <a:p>
            <a:pPr>
              <a:buFont typeface="Wingdings" charset="0"/>
              <a:buNone/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size[2] = 200; // size along Z</a:t>
            </a:r>
            <a:endParaRPr kumimoji="0"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5591-CC95-2C4A-AABE-AE61E1E3B75D}" type="slidenum">
              <a:rPr lang="en-US"/>
              <a:pPr/>
              <a:t>28</a:t>
            </a:fld>
            <a:endParaRPr lang="en-US"/>
          </a:p>
        </p:txBody>
      </p:sp>
      <p:sp>
        <p:nvSpPr>
          <p:cNvPr id="142340" name="Text Box 4"/>
          <p:cNvSpPr txBox="1">
            <a:spLocks noChangeArrowheads="1"/>
          </p:cNvSpPr>
          <p:nvPr/>
        </p:nvSpPr>
        <p:spPr bwMode="auto">
          <a:xfrm>
            <a:off x="4208640" y="2819400"/>
            <a:ext cx="3595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>
                <a:latin typeface="+mn-lt"/>
              </a:rPr>
              <a:t>SizeType</a:t>
            </a:r>
            <a:r>
              <a:rPr lang="en-US" dirty="0"/>
              <a:t> is another </a:t>
            </a:r>
            <a:r>
              <a:rPr lang="en-US" dirty="0" err="1"/>
              <a:t>typedef</a:t>
            </a:r>
            <a:endParaRPr lang="en-US" dirty="0"/>
          </a:p>
        </p:txBody>
      </p:sp>
      <p:sp>
        <p:nvSpPr>
          <p:cNvPr id="142341" name="Line 5"/>
          <p:cNvSpPr>
            <a:spLocks noChangeShapeType="1"/>
          </p:cNvSpPr>
          <p:nvPr/>
        </p:nvSpPr>
        <p:spPr bwMode="auto">
          <a:xfrm flipH="1">
            <a:off x="3657600" y="3056819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Setting up data space, cont.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kumimoji="0" lang="en-US" dirty="0"/>
              <a:t>Our image has to start somewhere - how about starting at the (0,0,0) index?</a:t>
            </a:r>
          </a:p>
          <a:p>
            <a:pPr>
              <a:buFont typeface="Wingdings" charset="0"/>
              <a:buNone/>
            </a:pPr>
            <a:r>
              <a:rPr kumimoji="0" lang="en-US" dirty="0"/>
              <a:t>		</a:t>
            </a:r>
            <a:r>
              <a:rPr kumimoji="0" lang="en-US" sz="2000" dirty="0"/>
              <a:t>Don</a:t>
            </a:r>
            <a:r>
              <a:rPr kumimoji="0" lang="fr-FR" altLang="ja-JP" sz="2000" dirty="0"/>
              <a:t>’</a:t>
            </a:r>
            <a:r>
              <a:rPr kumimoji="0" lang="en-US" sz="2000" dirty="0"/>
              <a:t>t confuse (0,0,0) with the </a:t>
            </a:r>
            <a:r>
              <a:rPr kumimoji="0" lang="en-US" sz="2000" i="1" dirty="0"/>
              <a:t>physical</a:t>
            </a:r>
            <a:r>
              <a:rPr kumimoji="0" lang="en-US" sz="2000" dirty="0"/>
              <a:t> origin!</a:t>
            </a:r>
            <a:endParaRPr kumimoji="0" lang="en-US" dirty="0"/>
          </a:p>
          <a:p>
            <a:pPr>
              <a:buFont typeface="Wingdings" charset="0"/>
              <a:buNone/>
            </a:pPr>
            <a:r>
              <a:rPr kumimoji="0"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ImageType</a:t>
            </a: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</a:t>
            </a:r>
            <a:r>
              <a:rPr kumimoji="0"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IndexType</a:t>
            </a: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start;</a:t>
            </a:r>
          </a:p>
          <a:p>
            <a:pPr>
              <a:buFont typeface="Wingdings" charset="0"/>
              <a:buNone/>
            </a:pP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start[0] = 0; // first index on X</a:t>
            </a:r>
          </a:p>
          <a:p>
            <a:pPr>
              <a:buFont typeface="Wingdings" charset="0"/>
              <a:buNone/>
            </a:pP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start[1] = 0; // first index on Y</a:t>
            </a:r>
          </a:p>
          <a:p>
            <a:pPr>
              <a:buFont typeface="Wingdings" charset="0"/>
              <a:buNone/>
            </a:pP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start[2] = 0; // first index on Z</a:t>
            </a:r>
            <a:endParaRPr kumimoji="0"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7DD70-7387-A048-993F-7F992D44A3AB}" type="slidenum">
              <a:rPr lang="en-US"/>
              <a:pPr/>
              <a:t>29</a:t>
            </a:fld>
            <a:endParaRPr lang="en-US"/>
          </a:p>
        </p:txBody>
      </p:sp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3879359" y="5426075"/>
            <a:ext cx="412164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Note that the index object </a:t>
            </a:r>
            <a:r>
              <a:rPr lang="en-US" i="1" dirty="0">
                <a:latin typeface="+mn-lt"/>
              </a:rPr>
              <a:t>start</a:t>
            </a:r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was not created with ::New()</a:t>
            </a:r>
          </a:p>
        </p:txBody>
      </p:sp>
      <p:sp>
        <p:nvSpPr>
          <p:cNvPr id="145413" name="Line 5"/>
          <p:cNvSpPr>
            <a:spLocks noChangeShapeType="1"/>
          </p:cNvSpPr>
          <p:nvPr/>
        </p:nvSpPr>
        <p:spPr bwMode="auto">
          <a:xfrm flipV="1">
            <a:off x="5741497" y="3733800"/>
            <a:ext cx="152400" cy="1752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Data storage in ITK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ITK separates storage of data from the actions you can perform on data</a:t>
            </a:r>
          </a:p>
          <a:p>
            <a:r>
              <a:rPr kumimoji="0" lang="en-US" dirty="0"/>
              <a:t>The </a:t>
            </a:r>
            <a:r>
              <a:rPr kumimoji="0"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DataObject</a:t>
            </a:r>
            <a:r>
              <a:rPr kumimoji="0" lang="en-US" dirty="0"/>
              <a:t> class is the base class for the major “containers</a:t>
            </a:r>
            <a:r>
              <a:rPr kumimoji="0" lang="en-US" altLang="ja-JP" dirty="0"/>
              <a:t>”</a:t>
            </a:r>
            <a:r>
              <a:rPr kumimoji="0" lang="en-US" dirty="0"/>
              <a:t> into which you can place data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98BD-E5EB-DE49-A268-5E6752407423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Setting up data space, cont.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kumimoji="0" lang="en-US" dirty="0"/>
              <a:t>Now that we</a:t>
            </a:r>
            <a:r>
              <a:rPr kumimoji="0" lang="fr-FR" dirty="0"/>
              <a:t> have</a:t>
            </a:r>
            <a:r>
              <a:rPr kumimoji="0" lang="en-US" dirty="0"/>
              <a:t> defined a size and a starting location, we can build a region.</a:t>
            </a:r>
          </a:p>
          <a:p>
            <a:pPr>
              <a:buFont typeface="Wingdings" charset="0"/>
              <a:buNone/>
            </a:pPr>
            <a:r>
              <a:rPr kumimoji="0"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ImageType</a:t>
            </a: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</a:t>
            </a:r>
            <a:r>
              <a:rPr kumimoji="0"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RegionType</a:t>
            </a: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region;</a:t>
            </a:r>
          </a:p>
          <a:p>
            <a:pPr>
              <a:buFont typeface="Wingdings" charset="0"/>
              <a:buNone/>
            </a:pPr>
            <a:r>
              <a:rPr kumimoji="0"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region.SetSize</a:t>
            </a: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 size );</a:t>
            </a:r>
          </a:p>
          <a:p>
            <a:pPr>
              <a:buFont typeface="Wingdings" charset="0"/>
              <a:buNone/>
            </a:pPr>
            <a:r>
              <a:rPr kumimoji="0"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region.SetIndex</a:t>
            </a: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 start );</a:t>
            </a:r>
            <a:endParaRPr kumimoji="0"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3C440-8772-0A42-B7B6-1669FD1DD195}" type="slidenum">
              <a:rPr lang="en-US"/>
              <a:pPr/>
              <a:t>30</a:t>
            </a:fld>
            <a:endParaRPr lang="en-US"/>
          </a:p>
        </p:txBody>
      </p:sp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3048000" y="5029200"/>
            <a:ext cx="52501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+mn-lt"/>
              </a:rPr>
              <a:t>region</a:t>
            </a:r>
            <a:r>
              <a:rPr lang="en-US" dirty="0">
                <a:latin typeface="+mn-lt"/>
              </a:rPr>
              <a:t> was also not created with ::New()</a:t>
            </a:r>
          </a:p>
        </p:txBody>
      </p:sp>
      <p:sp>
        <p:nvSpPr>
          <p:cNvPr id="146438" name="Line 6"/>
          <p:cNvSpPr>
            <a:spLocks noChangeShapeType="1"/>
          </p:cNvSpPr>
          <p:nvPr/>
        </p:nvSpPr>
        <p:spPr bwMode="auto">
          <a:xfrm flipV="1">
            <a:off x="5562600" y="3200400"/>
            <a:ext cx="533400" cy="1828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Allocating the image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kumimoji="0" lang="en-US" dirty="0"/>
              <a:t>Finally, we</a:t>
            </a:r>
            <a:r>
              <a:rPr kumimoji="0" lang="fr-FR" altLang="ja-JP" dirty="0"/>
              <a:t>’</a:t>
            </a:r>
            <a:r>
              <a:rPr kumimoji="0" lang="en-US" dirty="0"/>
              <a:t>re ready to actually create the image. The </a:t>
            </a:r>
            <a:r>
              <a:rPr kumimoji="0" lang="en-US" dirty="0" err="1"/>
              <a:t>SetRegions</a:t>
            </a:r>
            <a:r>
              <a:rPr kumimoji="0" lang="en-US" dirty="0"/>
              <a:t> function sets all 3 regions to the same region and Allocate sets aside memory for the image.</a:t>
            </a:r>
          </a:p>
          <a:p>
            <a:pPr>
              <a:buFont typeface="Wingdings" charset="0"/>
              <a:buNone/>
            </a:pP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image-&gt;</a:t>
            </a:r>
            <a:r>
              <a:rPr kumimoji="0"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SetRegions</a:t>
            </a: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 region );</a:t>
            </a:r>
          </a:p>
          <a:p>
            <a:pPr>
              <a:buFont typeface="Wingdings" charset="0"/>
              <a:buNone/>
            </a:pP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image-&gt;Allocate();</a:t>
            </a:r>
            <a:endParaRPr kumimoji="0"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A4067-2F58-8045-9009-A8AF163D5A22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Dealing with physical space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sz="2800" dirty="0"/>
              <a:t>At this point we have an image of </a:t>
            </a:r>
            <a:r>
              <a:rPr kumimoji="0" lang="en-US" altLang="ja-JP" sz="2800" dirty="0"/>
              <a:t>“</a:t>
            </a:r>
            <a:r>
              <a:rPr kumimoji="0" lang="en-US" sz="2800" dirty="0"/>
              <a:t>pure</a:t>
            </a:r>
            <a:r>
              <a:rPr kumimoji="0" lang="en-US" altLang="ja-JP" sz="2800" dirty="0"/>
              <a:t>”</a:t>
            </a:r>
            <a:r>
              <a:rPr kumimoji="0" lang="en-US" sz="2800" dirty="0"/>
              <a:t> data; there is no relation to the real world</a:t>
            </a:r>
          </a:p>
          <a:p>
            <a:r>
              <a:rPr kumimoji="0" lang="en-US" sz="2800" dirty="0"/>
              <a:t>Nearly all useful medical images are associated with physical coordinates of some form or another</a:t>
            </a:r>
          </a:p>
          <a:p>
            <a:r>
              <a:rPr kumimoji="0" lang="en-US" sz="2800" dirty="0"/>
              <a:t>As mentioned before, ITK uses the concepts of </a:t>
            </a:r>
            <a:r>
              <a:rPr kumimoji="0" lang="en-US" sz="2800" dirty="0">
                <a:solidFill>
                  <a:schemeClr val="tx2"/>
                </a:solidFill>
              </a:rPr>
              <a:t>origin</a:t>
            </a:r>
            <a:r>
              <a:rPr kumimoji="0" lang="en-US" sz="2800" dirty="0"/>
              <a:t> and </a:t>
            </a:r>
            <a:r>
              <a:rPr kumimoji="0" lang="en-US" sz="2800" dirty="0">
                <a:solidFill>
                  <a:schemeClr val="tx2"/>
                </a:solidFill>
              </a:rPr>
              <a:t>spacing</a:t>
            </a:r>
            <a:r>
              <a:rPr kumimoji="0" lang="en-US" sz="2800" dirty="0"/>
              <a:t> to translate between physical and data space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DBC7-E6ED-7C48-B59D-C798063C05D0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Image spacing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40845"/>
            <a:ext cx="8229600" cy="4568515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en-US" dirty="0"/>
              <a:t>We can specify spacing by calling the </a:t>
            </a:r>
            <a:r>
              <a:rPr lang="en-US" dirty="0" err="1"/>
              <a:t>SetSpacing</a:t>
            </a:r>
            <a:r>
              <a:rPr lang="en-US" dirty="0"/>
              <a:t> function in Image.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sz="2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ImageType</a:t>
            </a:r>
            <a:r>
              <a: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::</a:t>
            </a:r>
            <a:r>
              <a:rPr lang="en-US" sz="2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SpacingType</a:t>
            </a:r>
            <a:r>
              <a: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spacing;</a:t>
            </a:r>
          </a:p>
          <a:p>
            <a:pPr marL="45720" indent="0">
              <a:buNone/>
            </a:pPr>
            <a:r>
              <a: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spacing[0] = 0.33; // spacing in mm along X</a:t>
            </a:r>
          </a:p>
          <a:p>
            <a:pPr marL="45720" indent="0">
              <a:buNone/>
            </a:pPr>
            <a:r>
              <a: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spacing[1] = 0.33; // spacing in mm along Y</a:t>
            </a:r>
          </a:p>
          <a:p>
            <a:pPr marL="45720" indent="0">
              <a:buNone/>
            </a:pPr>
            <a:r>
              <a: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spacing[2] = 1.20; // spacing in mm along Z</a:t>
            </a:r>
          </a:p>
          <a:p>
            <a:pPr marL="45720" indent="0">
              <a:buNone/>
            </a:pPr>
            <a:r>
              <a: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image-&gt;</a:t>
            </a:r>
            <a:r>
              <a:rPr lang="en-US" sz="2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SetSpacing</a:t>
            </a:r>
            <a:r>
              <a: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 spacing );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FDE17-B994-0C43-ACFD-7C14E90EA175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Image origin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kumimoji="0" lang="en-US" dirty="0"/>
              <a:t>Similarly, we can set the image origin</a:t>
            </a:r>
          </a:p>
          <a:p>
            <a:pPr>
              <a:buFont typeface="Wingdings" charset="0"/>
              <a:buNone/>
            </a:pPr>
            <a:endParaRPr kumimoji="0" lang="en-US" dirty="0"/>
          </a:p>
          <a:p>
            <a:pPr>
              <a:buFont typeface="Wingdings" charset="0"/>
              <a:buNone/>
            </a:pP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ImageType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PointType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origin;</a:t>
            </a:r>
          </a:p>
          <a:p>
            <a:pPr>
              <a:buFont typeface="Wingdings" charset="0"/>
              <a:buNone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origin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[0] = 0.0; // coordinates of the</a:t>
            </a:r>
          </a:p>
          <a:p>
            <a:pPr>
              <a:buFont typeface="Wingdings" charset="0"/>
              <a:buNone/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origin[1] = 0.0; // first pixel in N-D</a:t>
            </a:r>
          </a:p>
          <a:p>
            <a:pPr>
              <a:buFont typeface="Wingdings" charset="0"/>
              <a:buNone/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origin[2] = 0.0;</a:t>
            </a:r>
          </a:p>
          <a:p>
            <a:pPr>
              <a:buFont typeface="Wingdings" charset="0"/>
              <a:buNone/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image-&gt;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SetOrigin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 origin );</a:t>
            </a:r>
            <a:endParaRPr kumimoji="0"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0F9D-181A-734D-82FB-B583AFC69BF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Origin/spacing units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kumimoji="0" lang="en-US" dirty="0"/>
              <a:t>There are no inherent units in the physical coordinate system of an image—i.e. referring to them as mm</a:t>
            </a:r>
            <a:r>
              <a:rPr kumimoji="0" lang="fr-FR" altLang="ja-JP" dirty="0"/>
              <a:t>’</a:t>
            </a:r>
            <a:r>
              <a:rPr kumimoji="0" lang="en-US" dirty="0"/>
              <a:t>s is arbitrary (but very common)</a:t>
            </a:r>
          </a:p>
          <a:p>
            <a:r>
              <a:rPr kumimoji="0" lang="en-US" dirty="0"/>
              <a:t>Unless a specific algorithm states otherwise, ITK does not understand the difference between mm/inches/miles/etc.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8F9AA-E971-2E48-B330-E88D2A6E0593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Direct pixel access in ITK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/>
              <a:t>There are many ways to access pixels in ITK</a:t>
            </a:r>
          </a:p>
          <a:p>
            <a:r>
              <a:rPr kumimoji="0" lang="en-US"/>
              <a:t>The simplest is to directly address a pixel by knowing either its:</a:t>
            </a:r>
          </a:p>
          <a:p>
            <a:pPr lvl="1"/>
            <a:r>
              <a:rPr kumimoji="0" lang="en-US"/>
              <a:t>Index in data space</a:t>
            </a:r>
          </a:p>
          <a:p>
            <a:pPr lvl="1"/>
            <a:r>
              <a:rPr kumimoji="0" lang="en-US"/>
              <a:t>Physical position, in physical space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0187-4246-EF48-834D-28FEDAE4839C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not to directly access pixels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Direct pixels access is simple conceptually, but involves a lot of extra computation (converting pixel indices into a memory pointer)</a:t>
            </a:r>
          </a:p>
          <a:p>
            <a:r>
              <a:rPr lang="en-US"/>
              <a:t>There are much faster ways of performing sequential pixel access, through iterators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E8458-C863-DD49-91DC-58A68B455707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315200" cy="1143000"/>
          </a:xfrm>
        </p:spPr>
        <p:txBody>
          <a:bodyPr/>
          <a:lstStyle/>
          <a:p>
            <a:r>
              <a:rPr kumimoji="0" lang="en-US"/>
              <a:t>Accessing pixels in data space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kumimoji="0" lang="en-US" dirty="0"/>
              <a:t>The Index object is used to access pixels in an image, in data space</a:t>
            </a:r>
          </a:p>
          <a:p>
            <a:pPr marL="45720" indent="0">
              <a:buNone/>
            </a:pPr>
            <a:endParaRPr kumimoji="0" lang="en-US" dirty="0"/>
          </a:p>
          <a:p>
            <a:pPr>
              <a:buFont typeface="Wingdings" charset="0"/>
              <a:buNone/>
            </a:pP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ImageType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IndexType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pixelIndex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;</a:t>
            </a:r>
          </a:p>
          <a:p>
            <a:pPr>
              <a:buFont typeface="Wingdings" charset="0"/>
              <a:buNone/>
            </a:pP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pixelIndex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[0] = 27; // x position</a:t>
            </a:r>
          </a:p>
          <a:p>
            <a:pPr>
              <a:buFont typeface="Wingdings" charset="0"/>
              <a:buNone/>
            </a:pP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pixelIndex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[1] = 29; // y position</a:t>
            </a:r>
          </a:p>
          <a:p>
            <a:pPr>
              <a:buFont typeface="Wingdings" charset="0"/>
              <a:buNone/>
            </a:pP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pixelIndex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[2] = 37; // z position</a:t>
            </a:r>
            <a:endParaRPr kumimoji="0"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C011-0263-004A-AD78-D5EEA98AA892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315200" cy="1143000"/>
          </a:xfrm>
        </p:spPr>
        <p:txBody>
          <a:bodyPr/>
          <a:lstStyle/>
          <a:p>
            <a:r>
              <a:rPr kumimoji="0" lang="en-US" dirty="0"/>
              <a:t>Pixel access in data space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40845"/>
            <a:ext cx="7772400" cy="4568515"/>
          </a:xfrm>
        </p:spPr>
        <p:txBody>
          <a:bodyPr/>
          <a:lstStyle/>
          <a:p>
            <a:pPr marL="45720" indent="0">
              <a:buNone/>
            </a:pPr>
            <a:r>
              <a:rPr kumimoji="0" lang="en-US" dirty="0"/>
              <a:t>To set a pixel:</a:t>
            </a:r>
          </a:p>
          <a:p>
            <a:pPr>
              <a:buFont typeface="Wingdings" charset="0"/>
              <a:buNone/>
            </a:pP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ImageType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PixelType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pixelValue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= 149;</a:t>
            </a:r>
          </a:p>
          <a:p>
            <a:pPr>
              <a:buFont typeface="Wingdings" charset="0"/>
              <a:buNone/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image-&gt;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SetPixel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pixelIndex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,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pixelValue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);</a:t>
            </a:r>
            <a:endParaRPr kumimoji="0"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kumimoji="0" lang="en-US" dirty="0"/>
          </a:p>
          <a:p>
            <a:endParaRPr kumimoji="0" lang="en-US" dirty="0"/>
          </a:p>
          <a:p>
            <a:pPr marL="45720" indent="0">
              <a:buNone/>
            </a:pPr>
            <a:r>
              <a:rPr kumimoji="0" lang="en-US" dirty="0"/>
              <a:t>And to get a pixel:</a:t>
            </a:r>
          </a:p>
          <a:p>
            <a:pPr>
              <a:buFont typeface="Wingdings" charset="0"/>
              <a:buNone/>
            </a:pP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ImageType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PixelType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value =</a:t>
            </a:r>
          </a:p>
          <a:p>
            <a:pPr>
              <a:buFont typeface="Wingdings" charset="0"/>
              <a:buNone/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	image-&gt;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GetPixel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pixelIndex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);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A684-7BF8-4F48-887D-25D625B8FB35}" type="slidenum">
              <a:rPr lang="en-US"/>
              <a:pPr/>
              <a:t>39</a:t>
            </a:fld>
            <a:endParaRPr lang="en-US"/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2741892" y="3429000"/>
            <a:ext cx="48781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+mn-lt"/>
              </a:rPr>
              <a:t>(the type of pixel stored in the image)</a:t>
            </a:r>
          </a:p>
        </p:txBody>
      </p:sp>
      <p:sp>
        <p:nvSpPr>
          <p:cNvPr id="155653" name="Line 5"/>
          <p:cNvSpPr>
            <a:spLocks noChangeShapeType="1"/>
          </p:cNvSpPr>
          <p:nvPr/>
        </p:nvSpPr>
        <p:spPr bwMode="auto">
          <a:xfrm flipV="1">
            <a:off x="3810000" y="2667000"/>
            <a:ext cx="0" cy="8382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54" name="Line 6"/>
          <p:cNvSpPr>
            <a:spLocks noChangeShapeType="1"/>
          </p:cNvSpPr>
          <p:nvPr/>
        </p:nvSpPr>
        <p:spPr bwMode="auto">
          <a:xfrm flipH="1">
            <a:off x="4343400" y="3886200"/>
            <a:ext cx="838200" cy="8382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Data containers in ITK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kumimoji="0" lang="en-US" dirty="0"/>
              <a:t>Images: N-d rectilinear grids of regularly sampled data</a:t>
            </a:r>
          </a:p>
          <a:p>
            <a:pPr>
              <a:lnSpc>
                <a:spcPct val="90000"/>
              </a:lnSpc>
            </a:pPr>
            <a:r>
              <a:rPr kumimoji="0" lang="en-US" dirty="0"/>
              <a:t>Meshes: N-d collections of points linked together into cells (e.g. triangles)</a:t>
            </a:r>
          </a:p>
          <a:p>
            <a:pPr lvl="1">
              <a:lnSpc>
                <a:spcPct val="90000"/>
              </a:lnSpc>
            </a:pPr>
            <a:r>
              <a:rPr kumimoji="0" lang="en-US" dirty="0"/>
              <a:t>Meshes are outside the scope of this course</a:t>
            </a:r>
          </a:p>
          <a:p>
            <a:pPr lvl="1">
              <a:lnSpc>
                <a:spcPct val="90000"/>
              </a:lnSpc>
            </a:pPr>
            <a:r>
              <a:rPr kumimoji="0" lang="en-US" dirty="0"/>
              <a:t>(Meshes are covered in section 4.3 of the ITK Software Guide, Book 1.)</a:t>
            </a:r>
          </a:p>
          <a:p>
            <a:pPr>
              <a:lnSpc>
                <a:spcPct val="90000"/>
              </a:lnSpc>
            </a:pPr>
            <a:r>
              <a:rPr lang="en-US" dirty="0"/>
              <a:t>ITK Spatial Objects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May discuss in a future lecture</a:t>
            </a:r>
          </a:p>
          <a:p>
            <a:pPr>
              <a:lnSpc>
                <a:spcPct val="90000"/>
              </a:lnSpc>
            </a:pPr>
            <a:r>
              <a:rPr kumimoji="0" lang="en-US" dirty="0"/>
              <a:t>ITK Path Objects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Final Lecture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8E94-77BA-9447-BB8B-78757692A8BB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Why the runaround with PixelType?</a:t>
            </a:r>
            <a:endParaRPr lang="en-US" dirty="0"/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might not be obvious why we refer to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ImageType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::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PixelType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</a:t>
            </a:r>
            <a:r>
              <a:rPr lang="en-US" dirty="0"/>
              <a:t>rather than (in this example) just say 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unsigned short</a:t>
            </a:r>
            <a:endParaRPr lang="en-US" b="1" dirty="0">
              <a:solidFill>
                <a:srgbClr val="FEA022"/>
              </a:solidFill>
              <a:latin typeface="Courier New"/>
              <a:cs typeface="Courier New"/>
            </a:endParaRPr>
          </a:p>
          <a:p>
            <a:r>
              <a:rPr lang="en-US" dirty="0"/>
              <a:t>In other words, what</a:t>
            </a:r>
            <a:r>
              <a:rPr lang="fr-FR" altLang="ja-JP" dirty="0"/>
              <a:t>’</a:t>
            </a:r>
            <a:r>
              <a:rPr lang="en-US" dirty="0"/>
              <a:t>s wrong with…?</a:t>
            </a:r>
          </a:p>
          <a:p>
            <a:pPr marL="45720" indent="0">
              <a:buNone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unsigned short value = image-&gt;</a:t>
            </a:r>
          </a:p>
          <a:p>
            <a:pPr marL="45720" indent="0">
              <a:buNone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	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GetPixel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pixelIndex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);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089A7-520C-6D4F-B00C-F66F2AD39981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PixelType, cont.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kumimoji="0" lang="en-US" dirty="0"/>
              <a:t>Well… nothing</a:t>
            </a:r>
            <a:r>
              <a:rPr kumimoji="0" lang="en-US" altLang="ja-JP" dirty="0"/>
              <a:t> i</a:t>
            </a:r>
            <a:r>
              <a:rPr kumimoji="0" lang="en-US" dirty="0"/>
              <a:t>s wrong in this example</a:t>
            </a:r>
          </a:p>
          <a:p>
            <a:pPr>
              <a:lnSpc>
                <a:spcPct val="90000"/>
              </a:lnSpc>
            </a:pPr>
            <a:r>
              <a:rPr kumimoji="0" lang="en-US" i="1" dirty="0"/>
              <a:t>But</a:t>
            </a:r>
            <a:r>
              <a:rPr kumimoji="0" lang="en-US" dirty="0"/>
              <a:t>, when writing general-purpose code we don</a:t>
            </a:r>
            <a:r>
              <a:rPr kumimoji="0" lang="fr-FR" dirty="0"/>
              <a:t>’</a:t>
            </a:r>
            <a:r>
              <a:rPr kumimoji="0" lang="en-US" dirty="0"/>
              <a:t>t always know or control the type of pixel stored in an image</a:t>
            </a:r>
          </a:p>
          <a:p>
            <a:pPr>
              <a:lnSpc>
                <a:spcPct val="90000"/>
              </a:lnSpc>
            </a:pPr>
            <a:r>
              <a:rPr kumimoji="0" lang="en-US" dirty="0"/>
              <a:t>Referring to </a:t>
            </a:r>
            <a:r>
              <a:rPr kumimoji="0" lang="en-US" dirty="0" err="1"/>
              <a:t>ImageType</a:t>
            </a:r>
            <a:r>
              <a:rPr kumimoji="0" lang="en-US" dirty="0"/>
              <a:t> will allow the code to compile for any type that defines the = operator (float, </a:t>
            </a:r>
            <a:r>
              <a:rPr kumimoji="0" lang="en-US" dirty="0" err="1"/>
              <a:t>int</a:t>
            </a:r>
            <a:r>
              <a:rPr kumimoji="0" lang="en-US" dirty="0"/>
              <a:t>, char, etc.)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ED9A-7F2F-E54E-9EE1-2D3889839848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PixelType, cont.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kumimoji="0" lang="en-US" dirty="0"/>
              <a:t>That is, if you have a 3D image of doubles,</a:t>
            </a:r>
          </a:p>
          <a:p>
            <a:pPr>
              <a:buFont typeface="Wingdings" charset="0"/>
              <a:buNone/>
            </a:pP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ImageType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PixelType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value = image-&gt;</a:t>
            </a:r>
          </a:p>
          <a:p>
            <a:pPr>
              <a:buFont typeface="Wingdings" charset="0"/>
              <a:buNone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		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GetPixel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pixelIndex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);</a:t>
            </a:r>
          </a:p>
          <a:p>
            <a:pPr>
              <a:buFont typeface="Wingdings" charset="0"/>
              <a:buNone/>
            </a:pPr>
            <a:r>
              <a:rPr kumimoji="0" lang="en-US" dirty="0"/>
              <a:t>works fine, while</a:t>
            </a:r>
          </a:p>
          <a:p>
            <a:pPr>
              <a:buFont typeface="Wingdings" charset="0"/>
              <a:buNone/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unsigned short value = image-&gt;</a:t>
            </a:r>
          </a:p>
          <a:p>
            <a:pPr>
              <a:buFont typeface="Wingdings" charset="0"/>
              <a:buNone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		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GetPixel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pixelIndex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);</a:t>
            </a:r>
          </a:p>
          <a:p>
            <a:pPr>
              <a:buFont typeface="Wingdings" charset="0"/>
              <a:buNone/>
            </a:pPr>
            <a:r>
              <a:rPr kumimoji="0" lang="en-US" dirty="0"/>
              <a:t>will produce a compiler warning, and probably result in a runtime error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5A49-6287-524F-A9DF-461797258D8F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Accessing pixels in physical space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40845"/>
            <a:ext cx="7772400" cy="4568515"/>
          </a:xfrm>
        </p:spPr>
        <p:txBody>
          <a:bodyPr>
            <a:normAutofit/>
          </a:bodyPr>
          <a:lstStyle/>
          <a:p>
            <a:r>
              <a:rPr lang="en-US" dirty="0"/>
              <a:t>ITK uses the Point class to store the position of a point in N-d space</a:t>
            </a:r>
          </a:p>
          <a:p>
            <a:pPr marL="45720" indent="0">
              <a:buNone/>
            </a:pPr>
            <a:endParaRPr lang="en-US" dirty="0"/>
          </a:p>
          <a:p>
            <a:r>
              <a:rPr lang="en-US" dirty="0"/>
              <a:t>Example for a 2D point:</a:t>
            </a:r>
          </a:p>
          <a:p>
            <a:pPr marL="45720" indent="-228600">
              <a:buNone/>
            </a:pPr>
            <a:r>
              <a:rPr lang="en-US" sz="2400" b="1" dirty="0">
                <a:solidFill>
                  <a:srgbClr val="FEA022"/>
                </a:solidFill>
                <a:latin typeface="Courier New"/>
                <a:cs typeface="Courier New"/>
              </a:rPr>
              <a:t>		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itk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::Point&lt; double, 2 &gt;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160020" indent="-342900"/>
            <a:endParaRPr lang="en-US" sz="2400" dirty="0"/>
          </a:p>
          <a:p>
            <a:pPr marL="160020" indent="-342900"/>
            <a:r>
              <a:rPr lang="en-US" sz="2400" dirty="0"/>
              <a:t>Using 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double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/>
              <a:t>here has </a:t>
            </a:r>
            <a:r>
              <a:rPr lang="en-US" sz="2400" i="1" dirty="0"/>
              <a:t>nothing</a:t>
            </a:r>
            <a:r>
              <a:rPr lang="en-US" sz="2400" dirty="0"/>
              <a:t> to do with the pixel type</a:t>
            </a:r>
          </a:p>
          <a:p>
            <a:pPr marL="160020" indent="-342900"/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double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400" dirty="0"/>
              <a:t>specifies the precision of the point’s positioning</a:t>
            </a:r>
          </a:p>
          <a:p>
            <a:pPr marL="160020" indent="-342900"/>
            <a:r>
              <a:rPr lang="en-US" sz="2400" dirty="0"/>
              <a:t>Points are usually of type float or double.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6221E-3BAE-5A45-9A3A-576210F7D7E0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Defining a point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kumimoji="0" lang="en-US" dirty="0"/>
              <a:t>Hopefully this syntax is starting to look somewhat familiar…</a:t>
            </a:r>
          </a:p>
          <a:p>
            <a:pPr>
              <a:buFont typeface="Wingdings" charset="0"/>
              <a:buNone/>
            </a:pPr>
            <a:endParaRPr kumimoji="0" lang="en-US" dirty="0"/>
          </a:p>
          <a:p>
            <a:pPr>
              <a:buFont typeface="Wingdings" charset="0"/>
              <a:buNone/>
            </a:pPr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ImageType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</a:t>
            </a:r>
            <a:r>
              <a:rPr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PointType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point</a:t>
            </a: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;</a:t>
            </a:r>
          </a:p>
          <a:p>
            <a:pPr>
              <a:buFont typeface="Wingdings" charset="0"/>
              <a:buNone/>
            </a:pP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point[0] = 1.45; // x coordinate</a:t>
            </a:r>
          </a:p>
          <a:p>
            <a:pPr>
              <a:buFont typeface="Wingdings" charset="0"/>
              <a:buNone/>
            </a:pP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point[1] = 7.21; // y coordinate</a:t>
            </a:r>
          </a:p>
          <a:p>
            <a:pPr>
              <a:buFont typeface="Wingdings" charset="0"/>
              <a:buNone/>
            </a:pP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point[2] = 9.28; // z coordinate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6E159-4378-B249-B8F5-3FB08DE1BAFE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Why do we need a Point?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The image class contains a number of convenience methods to convert between pixel indices and physical positions (as stored in the Point class)</a:t>
            </a:r>
          </a:p>
          <a:p>
            <a:r>
              <a:rPr kumimoji="0" lang="en-US" dirty="0"/>
              <a:t>These methods take into account the origin and spacing of the image, and do bounds-checking as well (i.e., is the point even inside the image?)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EAAE-048A-0348-8E0B-F3A73E266D1A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TransformPhysicalPointToIndex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function takes as parameters a 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Point</a:t>
            </a:r>
            <a:r>
              <a:rPr lang="en-US" dirty="0"/>
              <a:t> (that you want) and an 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Index</a:t>
            </a:r>
            <a:r>
              <a:rPr lang="en-US" dirty="0"/>
              <a:t> (to store the result in) and returns 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true</a:t>
            </a:r>
            <a:r>
              <a:rPr lang="en-US" dirty="0"/>
              <a:t> if the point is inside the image and 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false</a:t>
            </a:r>
            <a:r>
              <a:rPr lang="en-US" dirty="0"/>
              <a:t> otherwise</a:t>
            </a:r>
          </a:p>
          <a:p>
            <a:r>
              <a:rPr lang="en-US" dirty="0"/>
              <a:t>Assuming the conversion is successful, the 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Index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/>
              <a:t>contains the result of mapping the 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Point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/>
              <a:t>into data space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E237-C315-1343-AD0C-067BD288FE09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/>
              <a:t>The transform in action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73152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dirty="0"/>
              <a:t>First, create the index:</a:t>
            </a:r>
            <a:endParaRPr kumimoji="0" lang="en-US" sz="2800" dirty="0">
              <a:solidFill>
                <a:schemeClr val="tx2"/>
              </a:solidFill>
              <a:latin typeface="Courier New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ImageType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IndexType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pixelIndex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kumimoji="0" lang="en-US" dirty="0"/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dirty="0"/>
              <a:t>Next, run the transformation:</a:t>
            </a:r>
            <a:endParaRPr kumimoji="0" lang="en-US" sz="2800" dirty="0">
              <a:solidFill>
                <a:schemeClr val="tx2"/>
              </a:solidFill>
              <a:latin typeface="Courier New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image-&gt;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TransformPhysicalPointToIndex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kumimoji="0"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point,pixelIndex</a:t>
            </a: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);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kumimoji="0" lang="en-US" dirty="0"/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dirty="0"/>
              <a:t>Now we can access the pixel!</a:t>
            </a:r>
            <a:endParaRPr kumimoji="0" lang="en-US" sz="2800" dirty="0">
              <a:solidFill>
                <a:schemeClr val="tx2"/>
              </a:solidFill>
              <a:latin typeface="Courier New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ImageType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PixelType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pixelValue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=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image-&gt;</a:t>
            </a:r>
            <a:r>
              <a:rPr kumimoji="0"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GetPixel</a:t>
            </a: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 </a:t>
            </a:r>
            <a:r>
              <a:rPr kumimoji="0"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pixelIndex</a:t>
            </a: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);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CB468-1C75-BF40-9C85-E14AB71EBB2D}" type="slidenum">
              <a:rPr lang="en-US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Point and index transforms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40845"/>
            <a:ext cx="7543800" cy="4568515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kumimoji="0" lang="en-US" dirty="0"/>
              <a:t>2 methods deal with integer indices:</a:t>
            </a:r>
          </a:p>
          <a:p>
            <a:pPr>
              <a:buFont typeface="Wingdings" charset="0"/>
              <a:buNone/>
            </a:pP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TransformPhysicalPointToIndex</a:t>
            </a:r>
            <a:endParaRPr kumimoji="0"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 charset="0"/>
            </a:endParaRPr>
          </a:p>
          <a:p>
            <a:pPr>
              <a:buFont typeface="Wingdings" charset="0"/>
              <a:buNone/>
            </a:pP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TransformIndexToPhysicalPoint</a:t>
            </a:r>
            <a:r>
              <a:rPr kumimoji="0" lang="en-US" dirty="0">
                <a:solidFill>
                  <a:srgbClr val="FEA022"/>
                </a:solidFill>
              </a:rPr>
              <a:t> </a:t>
            </a:r>
          </a:p>
          <a:p>
            <a:pPr>
              <a:buFont typeface="Wingdings" charset="0"/>
              <a:buNone/>
            </a:pPr>
            <a:endParaRPr kumimoji="0" lang="en-US" dirty="0"/>
          </a:p>
          <a:p>
            <a:pPr>
              <a:buFont typeface="Wingdings" charset="0"/>
              <a:buNone/>
            </a:pPr>
            <a:r>
              <a:rPr kumimoji="0" lang="en-US" dirty="0"/>
              <a:t>And 2 deal with floating point indices (used to interpolate pixel values):</a:t>
            </a:r>
          </a:p>
          <a:p>
            <a:pPr>
              <a:buFont typeface="Wingdings" charset="0"/>
              <a:buNone/>
            </a:pP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TransformPhysicalPointToContinuousIndex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</a:t>
            </a:r>
          </a:p>
          <a:p>
            <a:pPr>
              <a:buFont typeface="Wingdings" charset="0"/>
              <a:buNone/>
            </a:pP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TransformContinuousIndexToPhysicalPoint</a:t>
            </a:r>
            <a:endParaRPr kumimoji="0"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DC10-B727-7540-AF44-75AC62CE8A2F}" type="slidenum">
              <a:rPr lang="en-US"/>
              <a:pPr/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Ways of accessing pixels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So far we</a:t>
            </a:r>
            <a:r>
              <a:rPr kumimoji="0" lang="fr-FR" altLang="ja-JP" dirty="0"/>
              <a:t> have</a:t>
            </a:r>
            <a:r>
              <a:rPr kumimoji="0" lang="en-US" dirty="0"/>
              <a:t> seen two </a:t>
            </a:r>
            <a:r>
              <a:rPr kumimoji="0" lang="en-US" altLang="ja-JP" dirty="0"/>
              <a:t>“</a:t>
            </a:r>
            <a:r>
              <a:rPr kumimoji="0" lang="en-US" dirty="0"/>
              <a:t>direct</a:t>
            </a:r>
            <a:r>
              <a:rPr kumimoji="0" lang="en-US" altLang="ja-JP" dirty="0"/>
              <a:t>”</a:t>
            </a:r>
            <a:r>
              <a:rPr kumimoji="0" lang="en-US" dirty="0"/>
              <a:t> methods of pixel access</a:t>
            </a:r>
          </a:p>
          <a:p>
            <a:pPr lvl="1"/>
            <a:r>
              <a:rPr kumimoji="0" lang="en-US" dirty="0"/>
              <a:t>Using an Index object in data space</a:t>
            </a:r>
          </a:p>
          <a:p>
            <a:pPr lvl="1"/>
            <a:r>
              <a:rPr kumimoji="0" lang="en-US" dirty="0"/>
              <a:t>Using a Point object in physical space</a:t>
            </a:r>
          </a:p>
          <a:p>
            <a:r>
              <a:rPr kumimoji="0" lang="en-US" dirty="0"/>
              <a:t>Both of these methods look like typical C++ array access:</a:t>
            </a:r>
          </a:p>
          <a:p>
            <a:pPr marL="320040" lvl="1" indent="0">
              <a:buNone/>
            </a:pPr>
            <a:r>
              <a:rPr kumimoji="0"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myDataArray</a:t>
            </a: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[x][y][z] = 2;</a:t>
            </a:r>
            <a:endParaRPr kumimoji="0"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C8D3C-48DB-2D44-8571-195EFE112EAF}" type="slidenum">
              <a:rPr lang="en-US"/>
              <a:pPr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What is an image?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sz="2800"/>
              <a:t>For our purposes, an image is an N-d rectilinear grid of data</a:t>
            </a:r>
          </a:p>
          <a:p>
            <a:r>
              <a:rPr kumimoji="0" lang="en-US" sz="2800"/>
              <a:t>Images can contain </a:t>
            </a:r>
            <a:r>
              <a:rPr kumimoji="0" lang="en-US" sz="2800" i="1"/>
              <a:t>any</a:t>
            </a:r>
            <a:r>
              <a:rPr kumimoji="0" lang="en-US" sz="2800"/>
              <a:t> type of data, although scalars (e.g. grayscale) or vectors (e.g. RGB color) are most common</a:t>
            </a:r>
          </a:p>
          <a:p>
            <a:r>
              <a:rPr kumimoji="0" lang="en-US" sz="2800"/>
              <a:t>We will deal mostly with scalars, but keep in mind that unusual images (e.g. linked-lists as pixels) are perfectly legal in ITK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F3B7A-B544-5E40-8062-675EF67E1689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Walking through an image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If you’ve done image processing before, the following pseudo code should look familiar: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loop over rows</a:t>
            </a:r>
          </a:p>
          <a:p>
            <a:pPr marL="45720" indent="0">
              <a:buNone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	loop over columns</a:t>
            </a:r>
          </a:p>
          <a:p>
            <a:pPr marL="45720" indent="0">
              <a:buNone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		build index (row, column)</a:t>
            </a:r>
          </a:p>
          <a:p>
            <a:pPr marL="45720" indent="0">
              <a:buNone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		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GetPixel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(index)</a:t>
            </a:r>
          </a:p>
          <a:p>
            <a:pPr marL="45720" indent="0">
              <a:buNone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	end column loop</a:t>
            </a:r>
          </a:p>
          <a:p>
            <a:pPr marL="45720" indent="0">
              <a:buNone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end row loop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8A17E-5F8E-1F45-958A-EF3C53CA7693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Image traversal, cont.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loop technique is easy to understand but:</a:t>
            </a:r>
          </a:p>
          <a:p>
            <a:pPr lvl="1"/>
            <a:r>
              <a:rPr lang="en-US" dirty="0"/>
              <a:t>Is slow</a:t>
            </a:r>
          </a:p>
          <a:p>
            <a:pPr lvl="1"/>
            <a:r>
              <a:rPr lang="en-US" dirty="0"/>
              <a:t>Does n</a:t>
            </a:r>
            <a:r>
              <a:rPr lang="fr-FR" altLang="ja-JP" dirty="0"/>
              <a:t>o</a:t>
            </a:r>
            <a:r>
              <a:rPr lang="en-US" dirty="0"/>
              <a:t>t scale to N-d</a:t>
            </a:r>
          </a:p>
          <a:p>
            <a:pPr lvl="1"/>
            <a:r>
              <a:rPr lang="en-US" dirty="0"/>
              <a:t>Is unnecessarily messy from a syntax point of view</a:t>
            </a:r>
          </a:p>
          <a:p>
            <a:r>
              <a:rPr lang="en-US" dirty="0"/>
              <a:t>Iterators are a way around this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6228-1FF1-2B4F-AC14-D8A0E237814F}" type="slidenum">
              <a:rPr lang="en-US"/>
              <a:pPr/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Why direct access is bad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Times" charset="0"/>
              <a:buNone/>
            </a:pPr>
            <a:r>
              <a:rPr kumimoji="0" lang="en-US" dirty="0"/>
              <a:t>1… It</a:t>
            </a:r>
            <a:r>
              <a:rPr kumimoji="0" lang="fr-FR" altLang="ja-JP" dirty="0"/>
              <a:t>’</a:t>
            </a:r>
            <a:r>
              <a:rPr kumimoji="0" lang="en-US" dirty="0"/>
              <a:t>s slow:</a:t>
            </a:r>
          </a:p>
          <a:p>
            <a:pPr marL="990600" lvl="1" indent="-533400">
              <a:buFont typeface="Times" charset="0"/>
              <a:buAutoNum type="alphaLcParenR"/>
            </a:pPr>
            <a:r>
              <a:rPr kumimoji="0" lang="en-US" dirty="0"/>
              <a:t>Build the index</a:t>
            </a:r>
          </a:p>
          <a:p>
            <a:pPr marL="990600" lvl="1" indent="-533400">
              <a:buFont typeface="Times" charset="0"/>
              <a:buAutoNum type="alphaLcParenR"/>
            </a:pPr>
            <a:r>
              <a:rPr kumimoji="0" lang="en-US" dirty="0"/>
              <a:t>Pass the index to the image</a:t>
            </a:r>
          </a:p>
          <a:p>
            <a:pPr marL="990600" lvl="1" indent="-533400">
              <a:buFont typeface="Times" charset="0"/>
              <a:buAutoNum type="alphaLcParenR"/>
            </a:pPr>
            <a:r>
              <a:rPr kumimoji="0" lang="en-US" dirty="0"/>
              <a:t>Build a memory address from the index</a:t>
            </a:r>
          </a:p>
          <a:p>
            <a:pPr marL="990600" lvl="1" indent="-533400">
              <a:buFont typeface="Times" charset="0"/>
              <a:buAutoNum type="alphaLcParenR"/>
            </a:pPr>
            <a:r>
              <a:rPr kumimoji="0" lang="en-US" dirty="0"/>
              <a:t>Access the pixel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EC8F7-6583-3E4C-8BC6-B7F42DC81A13}" type="slidenum">
              <a:rPr lang="en-US"/>
              <a:pPr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Direct access = bad, cont.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kumimoji="0" lang="en-US" dirty="0"/>
              <a:t>2… It</a:t>
            </a:r>
            <a:r>
              <a:rPr kumimoji="0" lang="fr-FR" altLang="ja-JP" dirty="0"/>
              <a:t>’</a:t>
            </a:r>
            <a:r>
              <a:rPr kumimoji="0" lang="en-US" dirty="0"/>
              <a:t>s hard to make it N-d:</a:t>
            </a:r>
          </a:p>
          <a:p>
            <a:pPr>
              <a:buFont typeface="Wingdings" charset="0"/>
              <a:buNone/>
            </a:pPr>
            <a:r>
              <a:rPr kumimoji="0" lang="en-US" dirty="0"/>
              <a:t>Let</a:t>
            </a:r>
            <a:r>
              <a:rPr kumimoji="0" lang="fr-FR" altLang="ja-JP" dirty="0"/>
              <a:t>’</a:t>
            </a:r>
            <a:r>
              <a:rPr kumimoji="0" lang="en-US" dirty="0"/>
              <a:t>s say I want to do something really simple, like access all of the pixels in an image (any data type, any dimensionality)</a:t>
            </a:r>
          </a:p>
          <a:p>
            <a:pPr>
              <a:buFont typeface="Wingdings" charset="0"/>
              <a:buNone/>
            </a:pPr>
            <a:r>
              <a:rPr kumimoji="0" lang="en-US" dirty="0"/>
              <a:t>How would you do this using indices?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D249-D883-EA47-A47B-BB192B01F362}" type="slidenum">
              <a:rPr lang="en-US"/>
              <a:pPr/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N-d access troubles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You could probably come up with a fairly complicated way of building an index</a:t>
            </a:r>
          </a:p>
          <a:p>
            <a:r>
              <a:rPr kumimoji="0" lang="en-US" b="1" i="1" dirty="0"/>
              <a:t>But</a:t>
            </a:r>
            <a:r>
              <a:rPr kumimoji="0" lang="en-US" dirty="0"/>
              <a:t>, nested for-loops will </a:t>
            </a:r>
            <a:r>
              <a:rPr kumimoji="0" lang="en-US" b="1" i="1" dirty="0"/>
              <a:t>n</a:t>
            </a:r>
            <a:r>
              <a:rPr kumimoji="0" lang="fr-FR" altLang="ja-JP" b="1" i="1" dirty="0"/>
              <a:t>o</a:t>
            </a:r>
            <a:r>
              <a:rPr kumimoji="0" lang="en-US" b="1" i="1" dirty="0"/>
              <a:t>t</a:t>
            </a:r>
            <a:r>
              <a:rPr kumimoji="0" lang="en-US" dirty="0"/>
              <a:t> work, because you don</a:t>
            </a:r>
            <a:r>
              <a:rPr kumimoji="0" lang="fr-FR" altLang="ja-JP" dirty="0"/>
              <a:t>’</a:t>
            </a:r>
            <a:r>
              <a:rPr kumimoji="0" lang="en-US" dirty="0"/>
              <a:t>t know ahead of time how many loops to nest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A278-6090-6C4E-B338-47455D91B661}" type="slidenum">
              <a:rPr lang="en-US"/>
              <a:pPr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N-d access troubles, cont.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2800" dirty="0"/>
              <a:t>I.e. the following works on 2D images only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kumimoji="0" lang="en-US" sz="2400" dirty="0">
              <a:solidFill>
                <a:schemeClr val="tx2"/>
              </a:solidFill>
              <a:latin typeface="Courier New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loop over rows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	loop over columns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		build index (row, column)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		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GetPixel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(index)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	end column loop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end row loop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3D4C-94D2-2F49-BD28-46ECAA58C3E9}" type="slidenum">
              <a:rPr lang="en-US"/>
              <a:pPr/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Iterators to the rescue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kumimoji="0" lang="en-US" dirty="0"/>
              <a:t>There</a:t>
            </a:r>
            <a:r>
              <a:rPr kumimoji="0" lang="fr-FR" altLang="ja-JP" dirty="0"/>
              <a:t>’</a:t>
            </a:r>
            <a:r>
              <a:rPr kumimoji="0" lang="en-US" dirty="0"/>
              <a:t>s a concept in generic programming called the </a:t>
            </a:r>
            <a:r>
              <a:rPr kumimoji="0" lang="en-US" i="1" dirty="0"/>
              <a:t>iterator</a:t>
            </a:r>
            <a:endParaRPr kumimoji="0" lang="en-US" dirty="0"/>
          </a:p>
          <a:p>
            <a:pPr>
              <a:lnSpc>
                <a:spcPct val="90000"/>
              </a:lnSpc>
            </a:pPr>
            <a:r>
              <a:rPr kumimoji="0" lang="en-US" dirty="0"/>
              <a:t>It arises from the need to sequentially &amp; efficiently access members of complex data objects</a:t>
            </a:r>
          </a:p>
          <a:p>
            <a:pPr>
              <a:lnSpc>
                <a:spcPct val="90000"/>
              </a:lnSpc>
            </a:pPr>
            <a:r>
              <a:rPr kumimoji="0" lang="en-US" dirty="0"/>
              <a:t>Iterators are not unique to ITK; the Standard Template Library (STL) uses them extensively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243E3-C995-6B4B-96EF-787320728494}" type="slidenum">
              <a:rPr lang="en-US"/>
              <a:pPr/>
              <a:t>56</a:t>
            </a:fld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Iterators in ITK</a:t>
            </a:r>
          </a:p>
        </p:txBody>
      </p:sp>
      <p:sp>
        <p:nvSpPr>
          <p:cNvPr id="24064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ITK has many types of iterators. There are iterators to traverse:</a:t>
            </a:r>
          </a:p>
          <a:p>
            <a:pPr lvl="1"/>
            <a:r>
              <a:rPr lang="en-US" sz="2400" dirty="0"/>
              <a:t>image regions</a:t>
            </a:r>
          </a:p>
          <a:p>
            <a:pPr lvl="1"/>
            <a:r>
              <a:rPr lang="en-US" sz="2400" dirty="0"/>
              <a:t>neighborhoods</a:t>
            </a:r>
          </a:p>
          <a:p>
            <a:pPr lvl="1"/>
            <a:r>
              <a:rPr lang="en-US" sz="2400" dirty="0"/>
              <a:t>arbitrary functions (</a:t>
            </a:r>
            <a:r>
              <a:rPr lang="en-US" altLang="ja-JP" sz="2400" dirty="0"/>
              <a:t>“</a:t>
            </a:r>
            <a:r>
              <a:rPr lang="en-US" sz="2400" dirty="0"/>
              <a:t>inside</a:t>
            </a:r>
            <a:r>
              <a:rPr lang="en-US" altLang="ja-JP" sz="2400" dirty="0"/>
              <a:t>”</a:t>
            </a:r>
            <a:r>
              <a:rPr lang="en-US" sz="2400" dirty="0"/>
              <a:t> the function)</a:t>
            </a:r>
          </a:p>
          <a:p>
            <a:pPr lvl="1"/>
            <a:r>
              <a:rPr lang="en-US" sz="2400" dirty="0"/>
              <a:t>random pixels in an image</a:t>
            </a:r>
          </a:p>
          <a:p>
            <a:pPr lvl="1"/>
            <a:r>
              <a:rPr lang="en-US" sz="2400" dirty="0"/>
              <a:t>and more…</a:t>
            </a:r>
          </a:p>
          <a:p>
            <a:r>
              <a:rPr lang="en-US" sz="2800" dirty="0"/>
              <a:t>We’ll be covering several of these in class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681F-B238-BD46-B60E-E304A9A7FD76}" type="slidenum">
              <a:rPr lang="en-US"/>
              <a:pPr/>
              <a:t>57</a:t>
            </a:fld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See the software guide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All this and more can be found in Chapter 6 of the </a:t>
            </a:r>
            <a:r>
              <a:rPr kumimoji="0" lang="en-US" i="1" dirty="0"/>
              <a:t>ITK Software Guide, Book 1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AF67-C829-8147-BE58-658A9583B384}" type="slidenum">
              <a:rPr lang="en-US"/>
              <a:pPr/>
              <a:t>58</a:t>
            </a:fld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Good news about iterators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kumimoji="0" lang="en-US"/>
              <a:t>Iterators are:</a:t>
            </a:r>
          </a:p>
          <a:p>
            <a:r>
              <a:rPr kumimoji="0" lang="en-US"/>
              <a:t>Simple to learn and use, and make your code easier to read (!)</a:t>
            </a:r>
          </a:p>
          <a:p>
            <a:r>
              <a:rPr kumimoji="0" lang="en-US"/>
              <a:t>Wrap extremely powerful data access methods in a uniform interface</a:t>
            </a:r>
          </a:p>
          <a:p>
            <a:r>
              <a:rPr kumimoji="0" lang="en-US"/>
              <a:t>N-d</a:t>
            </a:r>
          </a:p>
          <a:p>
            <a:r>
              <a:rPr kumimoji="0" lang="en-US"/>
              <a:t>Fast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7F5-4ED4-4D4C-A789-ECBC3C4299D0}" type="slidenum">
              <a:rPr lang="en-US"/>
              <a:pPr/>
              <a:t>59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Images are templated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itk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::Image&lt;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TPixel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,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VImageDimension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&gt;</a:t>
            </a: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  <a:p>
            <a:pPr>
              <a:buFont typeface="Wingdings" charset="0"/>
              <a:buNone/>
            </a:pPr>
            <a:endParaRPr kumimoji="0" lang="en-US" dirty="0"/>
          </a:p>
          <a:p>
            <a:pPr>
              <a:buFont typeface="Wingdings" charset="0"/>
              <a:buNone/>
            </a:pPr>
            <a:endParaRPr kumimoji="0" lang="en-US" dirty="0"/>
          </a:p>
          <a:p>
            <a:pPr>
              <a:buFont typeface="Wingdings" charset="0"/>
              <a:buNone/>
            </a:pPr>
            <a:endParaRPr kumimoji="0" lang="en-US" dirty="0"/>
          </a:p>
          <a:p>
            <a:pPr>
              <a:buFont typeface="Wingdings" charset="0"/>
              <a:buNone/>
            </a:pPr>
            <a:endParaRPr kumimoji="0" lang="en-US" dirty="0"/>
          </a:p>
          <a:p>
            <a:pPr>
              <a:buFont typeface="Wingdings" charset="0"/>
              <a:buNone/>
            </a:pPr>
            <a:r>
              <a:rPr kumimoji="0" lang="en-US" dirty="0"/>
              <a:t>Examples:</a:t>
            </a:r>
          </a:p>
          <a:p>
            <a:pPr lvl="1">
              <a:buFont typeface="Wingdings" charset="0"/>
              <a:buNone/>
            </a:pPr>
            <a:r>
              <a:rPr kumimoji="0"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itk</a:t>
            </a: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::Image&lt;double, 4&gt;</a:t>
            </a:r>
          </a:p>
          <a:p>
            <a:pPr lvl="1">
              <a:buFont typeface="Wingdings" charset="0"/>
              <a:buNone/>
            </a:pPr>
            <a:r>
              <a:rPr kumimoji="0"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itk</a:t>
            </a: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::Image&lt;unsigned char, 2&gt;</a:t>
            </a:r>
            <a:endParaRPr kumimoji="0"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31F58-F4D6-B549-A1EB-CC7D9FAB507C}" type="slidenum">
              <a:rPr lang="en-US"/>
              <a:pPr/>
              <a:t>6</a:t>
            </a:fld>
            <a:endParaRPr lang="en-US"/>
          </a:p>
        </p:txBody>
      </p:sp>
      <p:sp>
        <p:nvSpPr>
          <p:cNvPr id="130052" name="Text Box 4"/>
          <p:cNvSpPr txBox="1">
            <a:spLocks noChangeArrowheads="1"/>
          </p:cNvSpPr>
          <p:nvPr/>
        </p:nvSpPr>
        <p:spPr bwMode="auto">
          <a:xfrm>
            <a:off x="1828800" y="3352800"/>
            <a:ext cx="1411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Pixel type</a:t>
            </a:r>
          </a:p>
        </p:txBody>
      </p:sp>
      <p:sp>
        <p:nvSpPr>
          <p:cNvPr id="130053" name="Text Box 5"/>
          <p:cNvSpPr txBox="1">
            <a:spLocks noChangeArrowheads="1"/>
          </p:cNvSpPr>
          <p:nvPr/>
        </p:nvSpPr>
        <p:spPr bwMode="auto">
          <a:xfrm>
            <a:off x="4495800" y="3352800"/>
            <a:ext cx="3003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Dimensionality (value)</a:t>
            </a:r>
          </a:p>
        </p:txBody>
      </p:sp>
      <p:sp>
        <p:nvSpPr>
          <p:cNvPr id="130054" name="Line 6"/>
          <p:cNvSpPr>
            <a:spLocks noChangeShapeType="1"/>
          </p:cNvSpPr>
          <p:nvPr/>
        </p:nvSpPr>
        <p:spPr bwMode="auto">
          <a:xfrm flipV="1">
            <a:off x="2590800" y="2286000"/>
            <a:ext cx="762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55" name="Line 7"/>
          <p:cNvSpPr>
            <a:spLocks noChangeShapeType="1"/>
          </p:cNvSpPr>
          <p:nvPr/>
        </p:nvSpPr>
        <p:spPr bwMode="auto">
          <a:xfrm flipV="1">
            <a:off x="5791200" y="2362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/>
              <a:t>An aside: “Concepts” in ITK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kumimoji="0" lang="en-US" sz="2400" dirty="0"/>
              <a:t>One of the ways the </a:t>
            </a:r>
            <a:r>
              <a:rPr kumimoji="0" lang="en-US" sz="2400" dirty="0" err="1"/>
              <a:t>Doxygen</a:t>
            </a:r>
            <a:r>
              <a:rPr kumimoji="0" lang="en-US" sz="2400" dirty="0"/>
              <a:t> documentation is organized is by concepts</a:t>
            </a:r>
          </a:p>
          <a:p>
            <a:r>
              <a:rPr kumimoji="0" lang="en-US" sz="2400" dirty="0"/>
              <a:t>This helps sort classes by similar functionality (concepts) even if they don</a:t>
            </a:r>
            <a:r>
              <a:rPr kumimoji="0" lang="fr-FR" altLang="ja-JP" sz="2400" dirty="0"/>
              <a:t>’</a:t>
            </a:r>
            <a:r>
              <a:rPr kumimoji="0" lang="en-US" sz="2400" dirty="0"/>
              <a:t>t share base classes</a:t>
            </a:r>
          </a:p>
          <a:p>
            <a:r>
              <a:rPr kumimoji="0" lang="en-US" sz="2400" dirty="0"/>
              <a:t>http://</a:t>
            </a:r>
            <a:r>
              <a:rPr kumimoji="0" lang="en-US" sz="2400" dirty="0" err="1"/>
              <a:t>www.itk.org</a:t>
            </a:r>
            <a:r>
              <a:rPr kumimoji="0" lang="en-US" sz="2400" dirty="0"/>
              <a:t>/</a:t>
            </a:r>
            <a:r>
              <a:rPr kumimoji="0" lang="en-US" sz="2400" dirty="0" err="1"/>
              <a:t>Doxygen</a:t>
            </a:r>
            <a:r>
              <a:rPr kumimoji="0" lang="en-US" sz="2400" dirty="0"/>
              <a:t>/html/</a:t>
            </a:r>
            <a:r>
              <a:rPr kumimoji="0" lang="en-US" sz="2400" dirty="0" err="1"/>
              <a:t>pages.html</a:t>
            </a:r>
            <a:endParaRPr kumimoji="0" lang="en-US" sz="2400" dirty="0"/>
          </a:p>
          <a:p>
            <a:r>
              <a:rPr kumimoji="0" lang="en-US" sz="2400" dirty="0"/>
              <a:t>Iterators are one of the concepts you can look 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5FAB-87AC-B54C-A39B-2F5B71DEBBCC}" type="slidenum">
              <a:rPr lang="en-US"/>
              <a:pPr/>
              <a:t>60</a:t>
            </a:fld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Image region iterators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The simplest type of iterator lets you traverse an image region</a:t>
            </a:r>
          </a:p>
          <a:p>
            <a:r>
              <a:rPr kumimoji="0" lang="en-US" dirty="0"/>
              <a:t>The class is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itk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::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ImageRegionIterator</a:t>
            </a:r>
            <a:r>
              <a:rPr kumimoji="0" lang="en-US" sz="2400" b="1" dirty="0">
                <a:solidFill>
                  <a:srgbClr val="FEA022"/>
                </a:solidFill>
                <a:latin typeface="Courier New"/>
                <a:cs typeface="Courier New"/>
              </a:rPr>
              <a:t> </a:t>
            </a:r>
            <a:r>
              <a:rPr lang="en-US" dirty="0"/>
              <a:t>— </a:t>
            </a:r>
            <a:r>
              <a:rPr kumimoji="0" lang="en-US" dirty="0"/>
              <a:t>it requires an image pointer, and a region of the image to traverse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4F55-655A-164E-8B72-F9BE7BC70BAC}" type="slidenum">
              <a:rPr lang="en-US"/>
              <a:pPr/>
              <a:t>61</a:t>
            </a:fld>
            <a:endParaRPr 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Creating the iterator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2800" dirty="0"/>
              <a:t>First, we assume we have or can get an image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ImageType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::Pointer </a:t>
            </a: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= </a:t>
            </a: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GetAnImageSomeHow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();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kumimoji="0" lang="en-US" sz="2800" dirty="0"/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2800" dirty="0"/>
              <a:t>Next, create the iterator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typedef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</a:t>
            </a: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itk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::</a:t>
            </a: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ImageRegionIterator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&lt;</a:t>
            </a: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ImageType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&gt; </a:t>
            </a: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ItType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ItType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it( </a:t>
            </a: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, </a:t>
            </a: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-&gt;</a:t>
            </a: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GetRequestedRegion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() );</a:t>
            </a:r>
          </a:p>
          <a:p>
            <a:pPr>
              <a:lnSpc>
                <a:spcPct val="90000"/>
              </a:lnSpc>
              <a:buNone/>
            </a:pPr>
            <a:r>
              <a:rPr kumimoji="0" lang="en-US" sz="2000" dirty="0"/>
              <a:t>	note that each iterator is attached to a specific image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kumimoji="0" lang="en-US" sz="2800" dirty="0"/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2800" dirty="0"/>
              <a:t>Finally, move the iterator to the start of the image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it.GoToBegin</a:t>
            </a:r>
            <a:r>
              <a:rPr kumimoji="0"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();</a:t>
            </a:r>
            <a:endParaRPr kumimoji="0"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7C64-EABB-2141-B0BD-99CA6C38CD4E}" type="slidenum">
              <a:rPr lang="en-US"/>
              <a:pPr/>
              <a:t>62</a:t>
            </a:fld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Using the iterator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" indent="0">
              <a:lnSpc>
                <a:spcPct val="90000"/>
              </a:lnSpc>
              <a:buNone/>
            </a:pPr>
            <a:r>
              <a:rPr kumimoji="0" lang="en-US" dirty="0"/>
              <a:t>Loop until we reach the end of the image, and set all of the pixels to 10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kumimoji="0" lang="en-US" dirty="0"/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while( !</a:t>
            </a:r>
            <a:r>
              <a:rPr kumimoji="0"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it.IsAtEnd</a:t>
            </a: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() )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 {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 </a:t>
            </a:r>
            <a:r>
              <a:rPr kumimoji="0"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it.Set</a:t>
            </a: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( 10 ); 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 ++it;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 }</a:t>
            </a:r>
            <a:endParaRPr kumimoji="0"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B4E6A-7B90-B846-9CF4-7B3D4FC4789C}" type="slidenum">
              <a:rPr lang="en-US"/>
              <a:pPr/>
              <a:t>63</a:t>
            </a:fld>
            <a:endParaRPr 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More compact notation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kumimoji="0" lang="en-US" dirty="0"/>
              <a:t>We can skip the explicit </a:t>
            </a:r>
            <a:r>
              <a:rPr kumimoji="0" lang="en-US" altLang="ja-JP" dirty="0"/>
              <a:t>“</a:t>
            </a:r>
            <a:r>
              <a:rPr kumimoji="0" lang="en-US" dirty="0"/>
              <a:t>move to beginning</a:t>
            </a:r>
            <a:r>
              <a:rPr kumimoji="0" lang="en-US" altLang="ja-JP" dirty="0"/>
              <a:t>”</a:t>
            </a:r>
            <a:r>
              <a:rPr kumimoji="0" lang="en-US" dirty="0"/>
              <a:t> stage and write the following:</a:t>
            </a:r>
          </a:p>
          <a:p>
            <a:pPr>
              <a:buFont typeface="Wingdings" charset="0"/>
              <a:buNone/>
            </a:pPr>
            <a:endParaRPr kumimoji="0" lang="en-US" dirty="0"/>
          </a:p>
          <a:p>
            <a:pPr>
              <a:buFont typeface="Wingdings" charset="0"/>
              <a:buNone/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for (it =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it.Begin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(); !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it.IsAtEnd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(); ++it)</a:t>
            </a:r>
          </a:p>
          <a:p>
            <a:pPr>
              <a:buFont typeface="Wingdings" charset="0"/>
              <a:buNone/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 {</a:t>
            </a:r>
          </a:p>
          <a:p>
            <a:pPr>
              <a:buFont typeface="Wingdings" charset="0"/>
              <a:buNone/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it.Set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( 10 );</a:t>
            </a:r>
          </a:p>
          <a:p>
            <a:pPr>
              <a:buFont typeface="Wingdings" charset="0"/>
              <a:buNone/>
            </a:pP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 }</a:t>
            </a:r>
            <a:endParaRPr kumimoji="0"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A0F1-6C59-CB4F-9006-57EA98D82350}" type="slidenum">
              <a:rPr lang="en-US"/>
              <a:pPr/>
              <a:t>64</a:t>
            </a:fld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Image regions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dirty="0"/>
              <a:t>We initialized the iterator with: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ItType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it(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, 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im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-&gt;</a:t>
            </a:r>
            <a:r>
              <a:rPr kumimoji="0"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GetRequestedRegion</a:t>
            </a:r>
            <a:r>
              <a:rPr kumimoji="0"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() );</a:t>
            </a:r>
            <a:endParaRPr kumimoji="0"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endParaRPr kumimoji="0" lang="en-US" dirty="0"/>
          </a:p>
          <a:p>
            <a:pPr>
              <a:lnSpc>
                <a:spcPct val="90000"/>
              </a:lnSpc>
              <a:buFont typeface="Wingdings" charset="0"/>
              <a:buNone/>
            </a:pPr>
            <a:endParaRPr kumimoji="0" lang="en-US" dirty="0"/>
          </a:p>
          <a:p>
            <a:pPr>
              <a:lnSpc>
                <a:spcPct val="90000"/>
              </a:lnSpc>
              <a:buFont typeface="Wingdings" charset="0"/>
              <a:buNone/>
            </a:pPr>
            <a:endParaRPr kumimoji="0" lang="en-US" dirty="0"/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dirty="0"/>
              <a:t>Note that the region can be anything - pick your favorite image region (using the requested region is common in filters).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85596-7382-3C43-AF46-7C056633E3E1}" type="slidenum">
              <a:rPr lang="en-US"/>
              <a:pPr/>
              <a:t>65</a:t>
            </a:fld>
            <a:endParaRPr lang="en-US"/>
          </a:p>
        </p:txBody>
      </p:sp>
      <p:sp>
        <p:nvSpPr>
          <p:cNvPr id="248836" name="Line 4"/>
          <p:cNvSpPr>
            <a:spLocks noChangeShapeType="1"/>
          </p:cNvSpPr>
          <p:nvPr/>
        </p:nvSpPr>
        <p:spPr bwMode="auto">
          <a:xfrm flipV="1">
            <a:off x="4191000" y="3581400"/>
            <a:ext cx="1447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37" name="AutoShape 5"/>
          <p:cNvSpPr>
            <a:spLocks/>
          </p:cNvSpPr>
          <p:nvPr/>
        </p:nvSpPr>
        <p:spPr bwMode="auto">
          <a:xfrm rot="16179016">
            <a:off x="5408613" y="984250"/>
            <a:ext cx="609600" cy="4419600"/>
          </a:xfrm>
          <a:prstGeom prst="leftBrace">
            <a:avLst>
              <a:gd name="adj1" fmla="val 604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Other iterator tricks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40845"/>
            <a:ext cx="7543800" cy="4568515"/>
          </a:xfrm>
        </p:spPr>
        <p:txBody>
          <a:bodyPr/>
          <a:lstStyle/>
          <a:p>
            <a:r>
              <a:rPr kumimoji="0" lang="en-US" dirty="0"/>
              <a:t>Access the pixel with Get()</a:t>
            </a:r>
            <a:endParaRPr kumimoji="0" lang="en-US" dirty="0">
              <a:solidFill>
                <a:schemeClr val="tx2"/>
              </a:solidFill>
            </a:endParaRPr>
          </a:p>
          <a:p>
            <a:r>
              <a:rPr kumimoji="0" lang="en-US" dirty="0"/>
              <a:t>Figure out the Index of the pixel with </a:t>
            </a:r>
            <a:r>
              <a:rPr kumimoji="0" lang="en-US" dirty="0" err="1"/>
              <a:t>GetIndex</a:t>
            </a:r>
            <a:r>
              <a:rPr kumimoji="0" lang="en-US" dirty="0"/>
              <a:t>()</a:t>
            </a:r>
          </a:p>
          <a:p>
            <a:r>
              <a:rPr kumimoji="0" lang="en-US" dirty="0"/>
              <a:t>Get a reference to a pixel with Value()</a:t>
            </a:r>
          </a:p>
          <a:p>
            <a:pPr lvl="1"/>
            <a:r>
              <a:rPr kumimoji="0" lang="en-US" dirty="0"/>
              <a:t>Value() is somewhat faster than Get()</a:t>
            </a:r>
          </a:p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28FB-CA5A-904E-9AC7-04AEE128C9B2}" type="slidenum">
              <a:rPr lang="en-US"/>
              <a:pPr/>
              <a:t>66</a:t>
            </a:fld>
            <a:endParaRPr lang="en-U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Iterator tricks, cont.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kumimoji="0" lang="en-US" dirty="0"/>
              <a:t>Moving forwards and backwards</a:t>
            </a:r>
          </a:p>
          <a:p>
            <a:pPr lvl="1">
              <a:lnSpc>
                <a:spcPct val="90000"/>
              </a:lnSpc>
            </a:pPr>
            <a:r>
              <a:rPr kumimoji="0" lang="en-US" dirty="0"/>
              <a:t>Increment with </a:t>
            </a: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++</a:t>
            </a:r>
            <a:endParaRPr kumimoji="0" lang="en-US" dirty="0">
              <a:latin typeface="Courier New"/>
              <a:cs typeface="Courier New"/>
            </a:endParaRPr>
          </a:p>
          <a:p>
            <a:pPr lvl="1">
              <a:lnSpc>
                <a:spcPct val="90000"/>
              </a:lnSpc>
            </a:pPr>
            <a:r>
              <a:rPr kumimoji="0" lang="en-US" dirty="0"/>
              <a:t>Decrement with </a:t>
            </a: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--</a:t>
            </a:r>
            <a:endParaRPr kumimoji="0" lang="en-US" dirty="0">
              <a:latin typeface="Courier New"/>
              <a:cs typeface="Courier New"/>
            </a:endParaRPr>
          </a:p>
          <a:p>
            <a:pPr>
              <a:lnSpc>
                <a:spcPct val="90000"/>
              </a:lnSpc>
            </a:pPr>
            <a:r>
              <a:rPr kumimoji="0" lang="en-US" dirty="0"/>
              <a:t>Beginning/ending navigation:</a:t>
            </a:r>
          </a:p>
          <a:p>
            <a:pPr lvl="1">
              <a:lnSpc>
                <a:spcPct val="90000"/>
              </a:lnSpc>
            </a:pPr>
            <a:r>
              <a:rPr kumimoji="0"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GoToBegin</a:t>
            </a: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kumimoji="0"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GoToEnd</a:t>
            </a: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kumimoji="0"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IsAtBegin</a:t>
            </a: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kumimoji="0"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IsAtEnd</a:t>
            </a: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D99B0-2684-B94E-B362-9DF0AC6A39FE}" type="slidenum">
              <a:rPr lang="en-US"/>
              <a:pPr/>
              <a:t>67</a:t>
            </a:fld>
            <a:endParaRPr lang="en-US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Const vs. non-const iterators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kumimoji="0" lang="en-US" dirty="0"/>
              <a:t>You will notice that most iterators have both </a:t>
            </a:r>
            <a:r>
              <a:rPr kumimoji="0" lang="en-US" dirty="0" err="1"/>
              <a:t>const</a:t>
            </a:r>
            <a:r>
              <a:rPr kumimoji="0" lang="en-US" dirty="0"/>
              <a:t> and non-</a:t>
            </a:r>
            <a:r>
              <a:rPr kumimoji="0" lang="en-US" dirty="0" err="1"/>
              <a:t>const</a:t>
            </a:r>
            <a:r>
              <a:rPr kumimoji="0" lang="en-US" dirty="0"/>
              <a:t> versions</a:t>
            </a:r>
          </a:p>
          <a:p>
            <a:pPr>
              <a:lnSpc>
                <a:spcPct val="90000"/>
              </a:lnSpc>
            </a:pPr>
            <a:r>
              <a:rPr kumimoji="0" lang="en-US" dirty="0" err="1"/>
              <a:t>Const</a:t>
            </a:r>
            <a:r>
              <a:rPr kumimoji="0" lang="en-US" dirty="0"/>
              <a:t> iterators do not allow you to set pixel values (much like </a:t>
            </a:r>
            <a:r>
              <a:rPr kumimoji="0" lang="en-US" dirty="0" err="1"/>
              <a:t>const</a:t>
            </a:r>
            <a:r>
              <a:rPr kumimoji="0" lang="en-US" dirty="0"/>
              <a:t> functions don</a:t>
            </a:r>
            <a:r>
              <a:rPr kumimoji="0" lang="fr-FR" altLang="ja-JP" dirty="0"/>
              <a:t>’</a:t>
            </a:r>
            <a:r>
              <a:rPr kumimoji="0" lang="en-US" dirty="0"/>
              <a:t>t allow you to change class member values)</a:t>
            </a:r>
          </a:p>
          <a:p>
            <a:pPr>
              <a:lnSpc>
                <a:spcPct val="90000"/>
              </a:lnSpc>
            </a:pPr>
            <a:r>
              <a:rPr kumimoji="0" lang="en-US" dirty="0"/>
              <a:t>In general, the non-</a:t>
            </a:r>
            <a:r>
              <a:rPr kumimoji="0" lang="en-US" dirty="0" err="1"/>
              <a:t>const</a:t>
            </a:r>
            <a:r>
              <a:rPr kumimoji="0" lang="en-US" dirty="0"/>
              <a:t> versions of each iterator derive from the </a:t>
            </a:r>
            <a:r>
              <a:rPr kumimoji="0" lang="en-US" dirty="0" err="1"/>
              <a:t>const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80F85-B5E3-574F-A69E-8F82334E29B7}" type="slidenum">
              <a:rPr lang="en-US"/>
              <a:pPr/>
              <a:t>68</a:t>
            </a:fld>
            <a:endParaRPr lang="en-US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Const vs. non-const, cont.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kumimoji="0" lang="en-US" dirty="0"/>
              <a:t>Good programming technique is to enforce </a:t>
            </a:r>
            <a:r>
              <a:rPr kumimoji="0" lang="en-US" dirty="0" err="1"/>
              <a:t>const</a:t>
            </a:r>
            <a:r>
              <a:rPr kumimoji="0" lang="en-US" dirty="0"/>
              <a:t> access when you don</a:t>
            </a:r>
            <a:r>
              <a:rPr kumimoji="0" lang="fr-FR" altLang="ja-JP" dirty="0"/>
              <a:t>’</a:t>
            </a:r>
            <a:r>
              <a:rPr kumimoji="0" lang="en-US" dirty="0"/>
              <a:t>t intend to change data</a:t>
            </a:r>
          </a:p>
          <a:p>
            <a:pPr>
              <a:lnSpc>
                <a:spcPct val="90000"/>
              </a:lnSpc>
            </a:pPr>
            <a:r>
              <a:rPr kumimoji="0" lang="en-US" dirty="0"/>
              <a:t>Moreover, input images in ITK filters are </a:t>
            </a:r>
            <a:r>
              <a:rPr kumimoji="0" lang="en-US" dirty="0" err="1"/>
              <a:t>const</a:t>
            </a:r>
            <a:r>
              <a:rPr kumimoji="0" lang="en-US" dirty="0"/>
              <a:t>, so you can</a:t>
            </a:r>
            <a:r>
              <a:rPr kumimoji="0" lang="fr-FR" altLang="ja-JP" dirty="0"/>
              <a:t>’</a:t>
            </a:r>
            <a:r>
              <a:rPr kumimoji="0" lang="en-US" dirty="0"/>
              <a:t>t traverse them using non-</a:t>
            </a:r>
            <a:r>
              <a:rPr kumimoji="0" lang="en-US" dirty="0" err="1"/>
              <a:t>const</a:t>
            </a:r>
            <a:r>
              <a:rPr kumimoji="0" lang="en-US" dirty="0"/>
              <a:t> iterators</a:t>
            </a:r>
          </a:p>
          <a:p>
            <a:pPr>
              <a:lnSpc>
                <a:spcPct val="90000"/>
              </a:lnSpc>
            </a:pPr>
            <a:r>
              <a:rPr kumimoji="0" lang="en-US" dirty="0"/>
              <a:t>Why? It</a:t>
            </a:r>
            <a:r>
              <a:rPr kumimoji="0" lang="fr-FR" altLang="ja-JP" dirty="0"/>
              <a:t>’</a:t>
            </a:r>
            <a:r>
              <a:rPr kumimoji="0" lang="en-US" dirty="0"/>
              <a:t>s very important to not accidentally modify the input to a filter!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5C61-FC4B-B844-A678-AA07C1FD6CA3}" type="slidenum">
              <a:rPr lang="en-US"/>
              <a:pPr/>
              <a:t>69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An aside: smart pointers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In C++ you typically allocate memory with </a:t>
            </a: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new</a:t>
            </a: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kumimoji="0" lang="en-US" dirty="0"/>
              <a:t>and </a:t>
            </a:r>
            <a:r>
              <a:rPr kumimoji="0" lang="en-US" dirty="0" err="1"/>
              <a:t>deallocate</a:t>
            </a:r>
            <a:r>
              <a:rPr kumimoji="0" lang="en-US" dirty="0"/>
              <a:t> it with </a:t>
            </a:r>
            <a:r>
              <a:rPr kumimoji="0"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delete</a:t>
            </a:r>
            <a:endParaRPr kumimoji="0" lang="en-US" dirty="0">
              <a:solidFill>
                <a:srgbClr val="FEA022"/>
              </a:solidFill>
            </a:endParaRPr>
          </a:p>
          <a:p>
            <a:r>
              <a:rPr kumimoji="0" lang="en-US" dirty="0"/>
              <a:t>Traditional C++ for a keyboard class </a:t>
            </a: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KB</a:t>
            </a:r>
            <a:r>
              <a:rPr kumimoji="0" lang="en-US" dirty="0"/>
              <a:t>:</a:t>
            </a:r>
          </a:p>
          <a:p>
            <a:pPr lvl="1">
              <a:buNone/>
            </a:pP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KB* </a:t>
            </a:r>
            <a:r>
              <a:rPr kumimoji="0"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pKB</a:t>
            </a: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= new KB;</a:t>
            </a:r>
          </a:p>
          <a:p>
            <a:pPr lvl="1">
              <a:buNone/>
            </a:pPr>
            <a:r>
              <a:rPr kumimoji="0"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pKB</a:t>
            </a: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 -&gt; </a:t>
            </a:r>
            <a:r>
              <a:rPr kumimoji="0"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WaitForKeyPress</a:t>
            </a: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();</a:t>
            </a:r>
          </a:p>
          <a:p>
            <a:pPr lvl="1">
              <a:buNone/>
            </a:pP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delete </a:t>
            </a:r>
            <a:r>
              <a:rPr kumimoji="0" lang="en-US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pKB</a:t>
            </a:r>
            <a:r>
              <a:rPr kumimoji="0"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;</a:t>
            </a:r>
            <a:endParaRPr kumimoji="0"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E1071-8852-EE41-9A17-E5115BBED7DB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Problems with iterating regions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</a:t>
            </a:r>
            <a:r>
              <a:rPr lang="fr-FR" altLang="ja-JP" dirty="0"/>
              <a:t>’</a:t>
            </a:r>
            <a:r>
              <a:rPr lang="en-US" dirty="0"/>
              <a:t>s not easy to know </a:t>
            </a:r>
            <a:r>
              <a:rPr lang="en-US" altLang="ja-JP" dirty="0"/>
              <a:t>“</a:t>
            </a:r>
            <a:r>
              <a:rPr lang="en-US" dirty="0"/>
              <a:t>who</a:t>
            </a:r>
            <a:r>
              <a:rPr lang="en-US" altLang="ja-JP" dirty="0"/>
              <a:t>”</a:t>
            </a:r>
            <a:r>
              <a:rPr lang="en-US" dirty="0"/>
              <a:t> your neighbors are, which is often important</a:t>
            </a:r>
          </a:p>
          <a:p>
            <a:r>
              <a:rPr lang="en-US" dirty="0"/>
              <a:t>You don</a:t>
            </a:r>
            <a:r>
              <a:rPr lang="fr-FR" altLang="ja-JP" dirty="0"/>
              <a:t>’</a:t>
            </a:r>
            <a:r>
              <a:rPr lang="en-US" dirty="0"/>
              <a:t>t have much control over how the iteration proceeds (why?)</a:t>
            </a:r>
          </a:p>
          <a:p>
            <a:r>
              <a:rPr lang="en-US" dirty="0"/>
              <a:t>Fortunately, there are solutions to both of these problems… stay tuned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03C0-302C-7B47-AFCF-97945287E1DA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/>
              <a:t>Danger!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sz="2800" dirty="0"/>
              <a:t>Suppose you allocate memory in a function and forget to call delete prior to returning… the memory is still allocated, but you can</a:t>
            </a:r>
            <a:r>
              <a:rPr kumimoji="0" lang="fr-FR" altLang="ja-JP" sz="2800" dirty="0"/>
              <a:t>’</a:t>
            </a:r>
            <a:r>
              <a:rPr kumimoji="0" lang="en-US" sz="2800" dirty="0"/>
              <a:t>t get to it</a:t>
            </a:r>
          </a:p>
          <a:p>
            <a:r>
              <a:rPr kumimoji="0" lang="en-US" sz="2800" dirty="0"/>
              <a:t>This is a </a:t>
            </a:r>
            <a:r>
              <a:rPr kumimoji="0" lang="en-US" sz="2800" i="1" dirty="0"/>
              <a:t>memory leak</a:t>
            </a:r>
            <a:endParaRPr kumimoji="0" lang="en-US" sz="2800" dirty="0"/>
          </a:p>
          <a:p>
            <a:r>
              <a:rPr kumimoji="0" lang="en-US" sz="2800" dirty="0"/>
              <a:t>Leaking doubles or chars can slowly consume memory, leaking 200 MB images will bring your computer to its knees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BA9C6-6055-E84A-9870-7C0C36F225B1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Smart pointers to the rescue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kumimoji="0" lang="en-US" dirty="0"/>
              <a:t>Smart pointers get around this problem by allocating and </a:t>
            </a:r>
            <a:r>
              <a:rPr kumimoji="0" lang="en-US" dirty="0" err="1"/>
              <a:t>deallocating</a:t>
            </a:r>
            <a:r>
              <a:rPr kumimoji="0" lang="en-US" dirty="0"/>
              <a:t> memory for you</a:t>
            </a:r>
          </a:p>
          <a:p>
            <a:pPr>
              <a:lnSpc>
                <a:spcPct val="90000"/>
              </a:lnSpc>
            </a:pPr>
            <a:r>
              <a:rPr kumimoji="0" lang="en-US" dirty="0"/>
              <a:t>You </a:t>
            </a:r>
            <a:r>
              <a:rPr kumimoji="0" lang="en-US" i="1" dirty="0"/>
              <a:t>do not</a:t>
            </a:r>
            <a:r>
              <a:rPr kumimoji="0" lang="en-US" dirty="0"/>
              <a:t> explicitly delete objects in ITK, this occurs automatically when they go out of scope</a:t>
            </a:r>
          </a:p>
          <a:p>
            <a:pPr>
              <a:lnSpc>
                <a:spcPct val="90000"/>
              </a:lnSpc>
            </a:pPr>
            <a:r>
              <a:rPr kumimoji="0" lang="en-US" dirty="0"/>
              <a:t>Since you can</a:t>
            </a:r>
            <a:r>
              <a:rPr kumimoji="0" lang="fr-FR" altLang="ja-JP" dirty="0"/>
              <a:t>’</a:t>
            </a:r>
            <a:r>
              <a:rPr kumimoji="0" lang="en-US" dirty="0"/>
              <a:t>t forget to delete objects, you can</a:t>
            </a:r>
            <a:r>
              <a:rPr kumimoji="0" lang="fr-FR" altLang="ja-JP" dirty="0"/>
              <a:t>’</a:t>
            </a:r>
            <a:r>
              <a:rPr kumimoji="0" lang="en-US" dirty="0"/>
              <a:t>t leak memory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0582-5296-D649-B1DA-5B68ED37359F}" type="slidenum">
              <a:rPr lang="en-US"/>
              <a:pPr/>
              <a:t>9</a:t>
            </a:fld>
            <a:endParaRPr lang="en-US"/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3429000" y="5638800"/>
            <a:ext cx="56410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+mn-lt"/>
              </a:rPr>
              <a:t>(ahem, well, you have to try harder at least)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G 20 Blue Perspective">
  <a:themeElements>
    <a:clrScheme name="Galeotti - Blue Perspective">
      <a:dk1>
        <a:sysClr val="windowText" lastClr="000000"/>
      </a:dk1>
      <a:lt1>
        <a:sysClr val="window" lastClr="FFFFFF"/>
      </a:lt1>
      <a:dk2>
        <a:srgbClr val="3E3D2D"/>
      </a:dk2>
      <a:lt2>
        <a:srgbClr val="FFFF66"/>
      </a:lt2>
      <a:accent1>
        <a:srgbClr val="FF8000"/>
      </a:accent1>
      <a:accent2>
        <a:srgbClr val="71685A"/>
      </a:accent2>
      <a:accent3>
        <a:srgbClr val="FF0000"/>
      </a:accent3>
      <a:accent4>
        <a:srgbClr val="909465"/>
      </a:accent4>
      <a:accent5>
        <a:srgbClr val="956B43"/>
      </a:accent5>
      <a:accent6>
        <a:srgbClr val="FEA022"/>
      </a:accent6>
      <a:hlink>
        <a:srgbClr val="7F7F7F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G 20 Blue Perspective" id="{D68C529C-772E-D744-9B04-E3ED92002A6E}" vid="{98A8AF91-BDFD-F74E-909E-84F36456625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JG 20 Blue Perspective</Template>
  <TotalTime>3519</TotalTime>
  <Words>3791</Words>
  <Application>Microsoft Macintosh PowerPoint</Application>
  <PresentationFormat>On-screen Show (4:3)</PresentationFormat>
  <Paragraphs>535</Paragraphs>
  <Slides>70</Slides>
  <Notes>69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8" baseType="lpstr">
      <vt:lpstr>Arial</vt:lpstr>
      <vt:lpstr>Calibri</vt:lpstr>
      <vt:lpstr>Courier New</vt:lpstr>
      <vt:lpstr>Helvetica</vt:lpstr>
      <vt:lpstr>Times</vt:lpstr>
      <vt:lpstr>Times New Roman</vt:lpstr>
      <vt:lpstr>Wingdings</vt:lpstr>
      <vt:lpstr>JG 20 Blue Perspective</vt:lpstr>
      <vt:lpstr>Lecture 16 Images in ITK</vt:lpstr>
      <vt:lpstr>Great News!  ITKv5 in Python</vt:lpstr>
      <vt:lpstr>Data storage in ITK</vt:lpstr>
      <vt:lpstr>Data containers in ITK</vt:lpstr>
      <vt:lpstr>What is an image?</vt:lpstr>
      <vt:lpstr>Images are templated</vt:lpstr>
      <vt:lpstr>An aside: smart pointers</vt:lpstr>
      <vt:lpstr>Danger!</vt:lpstr>
      <vt:lpstr>Smart pointers to the rescue</vt:lpstr>
      <vt:lpstr>Smart pointers, cont.</vt:lpstr>
      <vt:lpstr>Why are smart pointers smart?</vt:lpstr>
      <vt:lpstr>Scope</vt:lpstr>
      <vt:lpstr>Scope, cont.</vt:lpstr>
      <vt:lpstr>Scope, cont.</vt:lpstr>
      <vt:lpstr>A final caveat about scope</vt:lpstr>
      <vt:lpstr>Images and regions</vt:lpstr>
      <vt:lpstr>Image regions</vt:lpstr>
      <vt:lpstr>Image regions, cont.</vt:lpstr>
      <vt:lpstr>Data space vs. “physical” space</vt:lpstr>
      <vt:lpstr>PowerPoint Presentation</vt:lpstr>
      <vt:lpstr>Creating an image: step-by-step</vt:lpstr>
      <vt:lpstr>Declaring an image type</vt:lpstr>
      <vt:lpstr>A syntax note</vt:lpstr>
      <vt:lpstr>Syntax note, cont.</vt:lpstr>
      <vt:lpstr>Creating an image pointer</vt:lpstr>
      <vt:lpstr>A note about “big New”</vt:lpstr>
      <vt:lpstr>When not to use ::New()</vt:lpstr>
      <vt:lpstr>Setting up data space</vt:lpstr>
      <vt:lpstr>Setting up data space, cont.</vt:lpstr>
      <vt:lpstr>Setting up data space, cont.</vt:lpstr>
      <vt:lpstr>Allocating the image</vt:lpstr>
      <vt:lpstr>Dealing with physical space</vt:lpstr>
      <vt:lpstr>Image spacing</vt:lpstr>
      <vt:lpstr>Image origin</vt:lpstr>
      <vt:lpstr>Origin/spacing units</vt:lpstr>
      <vt:lpstr>Direct pixel access in ITK</vt:lpstr>
      <vt:lpstr>Why not to directly access pixels</vt:lpstr>
      <vt:lpstr>Accessing pixels in data space</vt:lpstr>
      <vt:lpstr>Pixel access in data space</vt:lpstr>
      <vt:lpstr>Why the runaround with PixelType?</vt:lpstr>
      <vt:lpstr>PixelType, cont.</vt:lpstr>
      <vt:lpstr>PixelType, cont.</vt:lpstr>
      <vt:lpstr>Accessing pixels in physical space</vt:lpstr>
      <vt:lpstr>Defining a point</vt:lpstr>
      <vt:lpstr>Why do we need a Point?</vt:lpstr>
      <vt:lpstr>TransformPhysicalPointToIndex</vt:lpstr>
      <vt:lpstr>The transform in action</vt:lpstr>
      <vt:lpstr>Point and index transforms</vt:lpstr>
      <vt:lpstr>Ways of accessing pixels</vt:lpstr>
      <vt:lpstr>Walking through an image</vt:lpstr>
      <vt:lpstr>Image traversal, cont.</vt:lpstr>
      <vt:lpstr>Why direct access is bad</vt:lpstr>
      <vt:lpstr>Direct access = bad, cont.</vt:lpstr>
      <vt:lpstr>N-d access troubles</vt:lpstr>
      <vt:lpstr>N-d access troubles, cont.</vt:lpstr>
      <vt:lpstr>Iterators to the rescue</vt:lpstr>
      <vt:lpstr>Iterators in ITK</vt:lpstr>
      <vt:lpstr>See the software guide</vt:lpstr>
      <vt:lpstr>Good news about iterators</vt:lpstr>
      <vt:lpstr>An aside: “Concepts” in ITK</vt:lpstr>
      <vt:lpstr>Image region iterators</vt:lpstr>
      <vt:lpstr>Creating the iterator</vt:lpstr>
      <vt:lpstr>Using the iterator</vt:lpstr>
      <vt:lpstr>More compact notation</vt:lpstr>
      <vt:lpstr>Image regions</vt:lpstr>
      <vt:lpstr>Other iterator tricks</vt:lpstr>
      <vt:lpstr>Iterator tricks, cont.</vt:lpstr>
      <vt:lpstr>Const vs. non-const iterators</vt:lpstr>
      <vt:lpstr>Const vs. non-const, cont.</vt:lpstr>
      <vt:lpstr>Problems with iterating regions</vt:lpstr>
    </vt:vector>
  </TitlesOfParts>
  <Company>˦쀀˾虘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ITK Lecture 2 Images in ITK</dc:title>
  <dc:creator>Damion Shelton</dc:creator>
  <cp:lastModifiedBy>John Michael Galeotti</cp:lastModifiedBy>
  <cp:revision>156</cp:revision>
  <cp:lastPrinted>2020-03-04T19:39:44Z</cp:lastPrinted>
  <dcterms:created xsi:type="dcterms:W3CDTF">2003-01-20T16:10:22Z</dcterms:created>
  <dcterms:modified xsi:type="dcterms:W3CDTF">2020-03-04T19:39:47Z</dcterms:modified>
</cp:coreProperties>
</file>