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847" r:id="rId1"/>
  </p:sldMasterIdLst>
  <p:notesMasterIdLst>
    <p:notesMasterId r:id="rId31"/>
  </p:notesMasterIdLst>
  <p:handoutMasterIdLst>
    <p:handoutMasterId r:id="rId32"/>
  </p:handoutMasterIdLst>
  <p:sldIdLst>
    <p:sldId id="259" r:id="rId2"/>
    <p:sldId id="312" r:id="rId3"/>
    <p:sldId id="314" r:id="rId4"/>
    <p:sldId id="315" r:id="rId5"/>
    <p:sldId id="316" r:id="rId6"/>
    <p:sldId id="313" r:id="rId7"/>
    <p:sldId id="337" r:id="rId8"/>
    <p:sldId id="317" r:id="rId9"/>
    <p:sldId id="319" r:id="rId10"/>
    <p:sldId id="320" r:id="rId11"/>
    <p:sldId id="321" r:id="rId12"/>
    <p:sldId id="323" r:id="rId13"/>
    <p:sldId id="322" r:id="rId14"/>
    <p:sldId id="324" r:id="rId15"/>
    <p:sldId id="340" r:id="rId16"/>
    <p:sldId id="325" r:id="rId17"/>
    <p:sldId id="327" r:id="rId18"/>
    <p:sldId id="328" r:id="rId19"/>
    <p:sldId id="329" r:id="rId20"/>
    <p:sldId id="326" r:id="rId21"/>
    <p:sldId id="334" r:id="rId22"/>
    <p:sldId id="335" r:id="rId23"/>
    <p:sldId id="330" r:id="rId24"/>
    <p:sldId id="331" r:id="rId25"/>
    <p:sldId id="339" r:id="rId26"/>
    <p:sldId id="336" r:id="rId27"/>
    <p:sldId id="333" r:id="rId28"/>
    <p:sldId id="338" r:id="rId29"/>
    <p:sldId id="281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00FF00"/>
    <a:srgbClr val="0000FF"/>
    <a:srgbClr val="FFFFFF"/>
    <a:srgbClr val="FFFF00"/>
    <a:srgbClr val="007F01"/>
    <a:srgbClr val="AF6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87" autoAdjust="0"/>
    <p:restoredTop sz="85238" autoAdjust="0"/>
  </p:normalViewPr>
  <p:slideViewPr>
    <p:cSldViewPr>
      <p:cViewPr varScale="1">
        <p:scale>
          <a:sx n="108" d="100"/>
          <a:sy n="108" d="100"/>
        </p:scale>
        <p:origin x="17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9C3CA2-B2B7-0A40-814C-F8C5E4A418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628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71B49A-461C-7A4E-BA76-212CB569BB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39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85307A-458D-194A-93F6-4119F52FF035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 To print these slides in </a:t>
            </a:r>
            <a:r>
              <a:rPr lang="en-US" dirty="0" err="1"/>
              <a:t>grayscale</a:t>
            </a:r>
            <a:r>
              <a:rPr lang="en-US" dirty="0"/>
              <a:t> (e.g., on a laser printer), first change the Theme Background to “Style 1” (i.e., dark text on white background), and then tell PowerPoint’s print dialog that the “Output” is “</a:t>
            </a:r>
            <a:r>
              <a:rPr lang="en-US" dirty="0" err="1"/>
              <a:t>Grayscale</a:t>
            </a:r>
            <a:r>
              <a:rPr lang="en-US" dirty="0"/>
              <a:t>.”  Everything should be clearly legible then.  This is how I also generate the .</a:t>
            </a:r>
            <a:r>
              <a:rPr lang="en-US" dirty="0" err="1"/>
              <a:t>pdf</a:t>
            </a:r>
            <a:r>
              <a:rPr lang="en-US" dirty="0"/>
              <a:t> handouts.</a:t>
            </a:r>
          </a:p>
        </p:txBody>
      </p:sp>
    </p:spTree>
    <p:extLst>
      <p:ext uri="{BB962C8B-B14F-4D97-AF65-F5344CB8AC3E}">
        <p14:creationId xmlns:p14="http://schemas.microsoft.com/office/powerpoint/2010/main" val="600459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11979A-881A-9A4E-A5DA-9986438DE682}" type="slidenum">
              <a:rPr lang="en-US"/>
              <a:pPr/>
              <a:t>10</a:t>
            </a:fld>
            <a:endParaRPr 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47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24BF40-9077-1D44-A5BA-A7F899392E5A}" type="slidenum">
              <a:rPr lang="en-US"/>
              <a:pPr/>
              <a:t>11</a:t>
            </a:fld>
            <a:endParaRPr lang="en-US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3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FE876-070D-7341-822C-87880E8EB2AB}" type="slidenum">
              <a:rPr lang="en-US"/>
              <a:pPr/>
              <a:t>12</a:t>
            </a:fld>
            <a:endParaRPr lang="en-US"/>
          </a:p>
        </p:txBody>
      </p:sp>
      <p:sp>
        <p:nvSpPr>
          <p:cNvPr id="42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83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91EB15-7497-934E-B510-6D85B653854A}" type="slidenum">
              <a:rPr lang="en-US"/>
              <a:pPr/>
              <a:t>13</a:t>
            </a:fld>
            <a:endParaRPr lang="en-US"/>
          </a:p>
        </p:txBody>
      </p:sp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Histogram / #pixels  -&gt;  </a:t>
            </a:r>
            <a:r>
              <a:rPr lang="en-US" dirty="0" err="1"/>
              <a:t>pdf</a:t>
            </a:r>
            <a:endParaRPr lang="en-US" dirty="0"/>
          </a:p>
          <a:p>
            <a:r>
              <a:rPr lang="en-US" dirty="0"/>
              <a:t>Many bright pixels</a:t>
            </a:r>
            <a:r>
              <a:rPr lang="en-US" baseline="0" dirty="0"/>
              <a:t> &amp; many dark pixels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47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96B1D-63B4-544A-A869-E0C87F2EB91F}" type="slidenum">
              <a:rPr lang="en-US"/>
              <a:pPr/>
              <a:t>14</a:t>
            </a:fld>
            <a:endParaRPr lang="en-US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134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37D90B-096F-EE4A-B48D-F547A060DCD7}" type="slidenum">
              <a:rPr lang="en-US"/>
              <a:pPr/>
              <a:t>16</a:t>
            </a:fld>
            <a:endParaRPr 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70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3C107-3C9F-3A4C-B1A1-5B6DAB0977CC}" type="slidenum">
              <a:rPr lang="en-US"/>
              <a:pPr/>
              <a:t>17</a:t>
            </a:fld>
            <a:endParaRPr 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131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ED83A2-0604-634F-8D73-10156AF3DB06}" type="slidenum">
              <a:rPr lang="en-US"/>
              <a:pPr/>
              <a:t>18</a:t>
            </a:fld>
            <a:endParaRPr lang="en-US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58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7DD979-759B-164F-8550-DA9B4B365CFF}" type="slidenum">
              <a:rPr lang="en-US"/>
              <a:pPr/>
              <a:t>19</a:t>
            </a:fld>
            <a:endParaRPr 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09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1A9847-606C-A445-A3A0-45988EEDA15F}" type="slidenum">
              <a:rPr lang="en-US"/>
              <a:pPr/>
              <a:t>20</a:t>
            </a:fld>
            <a:endParaRPr lang="en-US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7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4F93F-5C30-754E-AC3A-7468BB9DF3B4}" type="slidenum">
              <a:rPr lang="en-US"/>
              <a:pPr/>
              <a:t>2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667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CBF6A-AD13-1E47-81FA-723D8D3935B9}" type="slidenum">
              <a:rPr lang="en-US"/>
              <a:pPr/>
              <a:t>21</a:t>
            </a:fld>
            <a:endParaRPr 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497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CBBC3-E10C-E745-9B7B-099A131F98DD}" type="slidenum">
              <a:rPr lang="en-US"/>
              <a:pPr/>
              <a:t>22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96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04147-9708-6C47-BB77-FDF7CD04A1BE}" type="slidenum">
              <a:rPr lang="en-US"/>
              <a:pPr/>
              <a:t>23</a:t>
            </a:fld>
            <a:endParaRPr lang="en-US"/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002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64C56-10E4-D048-87D0-F6CD48556F6E}" type="slidenum">
              <a:rPr lang="en-US"/>
              <a:pPr/>
              <a:t>24</a:t>
            </a:fld>
            <a:endParaRPr lang="en-US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Will be VERY RELAVNT later.</a:t>
            </a:r>
          </a:p>
        </p:txBody>
      </p:sp>
    </p:spTree>
    <p:extLst>
      <p:ext uri="{BB962C8B-B14F-4D97-AF65-F5344CB8AC3E}">
        <p14:creationId xmlns:p14="http://schemas.microsoft.com/office/powerpoint/2010/main" val="1239955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DCDA8-2BA5-E945-B3C5-B37B97745145}" type="slidenum">
              <a:rPr lang="en-US"/>
              <a:pPr/>
              <a:t>25</a:t>
            </a:fld>
            <a:endParaRPr lang="en-US"/>
          </a:p>
        </p:txBody>
      </p:sp>
      <p:sp>
        <p:nvSpPr>
          <p:cNvPr id="4474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250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82215F-D901-1C46-8C6C-DA930D570BB1}" type="slidenum">
              <a:rPr lang="en-US"/>
              <a:pPr/>
              <a:t>26</a:t>
            </a:fld>
            <a:endParaRPr lang="en-US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033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F55C34-3D2E-3B4B-BE33-E110E32D07AD}" type="slidenum">
              <a:rPr lang="en-US"/>
              <a:pPr/>
              <a:t>27</a:t>
            </a:fld>
            <a:endParaRPr 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Note:  Earlier, when we derived a kernel by fitting a plane to image data, we did solve an explicit function to data, but a plane doesn</a:t>
            </a:r>
            <a:r>
              <a:rPr lang="ja-JP" altLang="en-US"/>
              <a:t>’</a:t>
            </a:r>
            <a:r>
              <a:rPr lang="en-US"/>
              <a:t>t involve a z^2 term.</a:t>
            </a:r>
          </a:p>
        </p:txBody>
      </p:sp>
    </p:spTree>
    <p:extLst>
      <p:ext uri="{BB962C8B-B14F-4D97-AF65-F5344CB8AC3E}">
        <p14:creationId xmlns:p14="http://schemas.microsoft.com/office/powerpoint/2010/main" val="7135202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63F032-12C4-4945-ABD4-9919DBD2089F}" type="slidenum">
              <a:rPr lang="en-US"/>
              <a:pPr/>
              <a:t>28</a:t>
            </a:fld>
            <a:endParaRPr lang="en-US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Level Sets will also be VERY RELAVNT later.</a:t>
            </a:r>
          </a:p>
        </p:txBody>
      </p:sp>
    </p:spTree>
    <p:extLst>
      <p:ext uri="{BB962C8B-B14F-4D97-AF65-F5344CB8AC3E}">
        <p14:creationId xmlns:p14="http://schemas.microsoft.com/office/powerpoint/2010/main" val="5863249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AD5616-C26A-4943-8AF1-F5F8B0A5C93C}" type="slidenum">
              <a:rPr lang="en-US"/>
              <a:pPr/>
              <a:t>29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31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12485C-8AE3-DB44-BC4D-4A7CAC637EB6}" type="slidenum">
              <a:rPr lang="en-US"/>
              <a:pPr/>
              <a:t>3</a:t>
            </a:fld>
            <a:endParaRPr lang="en-US"/>
          </a:p>
        </p:txBody>
      </p:sp>
      <p:sp>
        <p:nvSpPr>
          <p:cNvPr id="41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SLOW &amp; DISCUSS    (next 3 slides)</a:t>
            </a:r>
          </a:p>
        </p:txBody>
      </p:sp>
    </p:spTree>
    <p:extLst>
      <p:ext uri="{BB962C8B-B14F-4D97-AF65-F5344CB8AC3E}">
        <p14:creationId xmlns:p14="http://schemas.microsoft.com/office/powerpoint/2010/main" val="636940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ACA16-326A-F840-AF50-E907E0A8B45A}" type="slidenum">
              <a:rPr lang="en-US"/>
              <a:pPr/>
              <a:t>4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13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9DE911-BBAA-4647-8A63-16D5A40D79A2}" type="slidenum">
              <a:rPr lang="en-US"/>
              <a:pPr/>
              <a:t>5</a:t>
            </a:fld>
            <a:endParaRPr lang="en-US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84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02CE47-F601-D342-9936-81D951ED5496}" type="slidenum">
              <a:rPr lang="en-US"/>
              <a:pPr/>
              <a:t>6</a:t>
            </a:fld>
            <a:endParaRPr lang="en-US"/>
          </a:p>
        </p:txBody>
      </p:sp>
      <p:sp>
        <p:nvSpPr>
          <p:cNvPr id="41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74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F4922F-8C7A-9D41-BF9A-4755F55DF5AF}" type="slidenum">
              <a:rPr lang="en-US"/>
              <a:pPr/>
              <a:t>7</a:t>
            </a:fld>
            <a:endParaRPr lang="en-US"/>
          </a:p>
        </p:txBody>
      </p:sp>
      <p:sp>
        <p:nvSpPr>
          <p:cNvPr id="41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5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F59903-3FA8-F348-A53F-15526F51209C}" type="slidenum">
              <a:rPr lang="en-US"/>
              <a:pPr/>
              <a:t>8</a:t>
            </a:fld>
            <a:endParaRPr lang="en-US"/>
          </a:p>
        </p:txBody>
      </p:sp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84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E0792-F045-BB46-A2AC-5F8A7D431FCE}" type="slidenum">
              <a:rPr lang="en-US"/>
              <a:pPr/>
              <a:t>9</a:t>
            </a:fld>
            <a:endParaRPr lang="en-US"/>
          </a:p>
        </p:txBody>
      </p:sp>
      <p:sp>
        <p:nvSpPr>
          <p:cNvPr id="41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7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4872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54880"/>
            <a:ext cx="7315200" cy="20574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2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37358"/>
            <a:ext cx="7772400" cy="4114800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897880"/>
            <a:ext cx="7772400" cy="364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0E8C0-AA3E-214F-9E93-E2A3D9D331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073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737360"/>
            <a:ext cx="4267200" cy="4572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740845"/>
            <a:ext cx="3182112" cy="45685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0D28-4DE2-3844-977B-BEFBEE1D6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14173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F861-B5D2-A64C-935C-101E049BDD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12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1576" y="602179"/>
            <a:ext cx="1492499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7071" y="602179"/>
            <a:ext cx="6392751" cy="5708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072" y="6400800"/>
            <a:ext cx="2133600" cy="365125"/>
          </a:xfrm>
        </p:spPr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38160" y="6400800"/>
            <a:ext cx="914400" cy="365125"/>
          </a:xfrm>
        </p:spPr>
        <p:txBody>
          <a:bodyPr/>
          <a:lstStyle/>
          <a:p>
            <a:fld id="{1E8B6446-B3FB-2B4B-9F13-B2700458F5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208664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713683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185578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381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381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9047717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1404123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875327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N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38600"/>
            <a:ext cx="7315200" cy="2056574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1030" y="6172201"/>
            <a:ext cx="7901940" cy="685800"/>
            <a:chOff x="708660" y="6172201"/>
            <a:chExt cx="790194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01272" y="6172201"/>
              <a:ext cx="68093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2012 - 2020 Carnegie Mellon University (CMU), was made possible in part by NIH NLM contract# HHSN276201000580P, and is licensed under a Creative Commons Attribution-</a:t>
              </a:r>
              <a:r>
                <a:rPr lang="en-US" sz="900" dirty="0" err="1">
                  <a:latin typeface="+mn-lt"/>
                </a:rPr>
                <a:t>NonCommercial</a:t>
              </a:r>
              <a:r>
                <a:rPr lang="en-US" sz="900" dirty="0">
                  <a:latin typeface="+mn-lt"/>
                </a:rPr>
                <a:t> 3.0 </a:t>
              </a:r>
              <a:r>
                <a:rPr lang="en-US" sz="900" dirty="0" err="1">
                  <a:latin typeface="+mn-lt"/>
                </a:rPr>
                <a:t>Unported</a:t>
              </a:r>
              <a:r>
                <a:rPr lang="en-US" sz="900" dirty="0">
                  <a:latin typeface="+mn-lt"/>
                </a:rPr>
                <a:t> License.  To view a copy of this license, visit http://</a:t>
              </a:r>
              <a:r>
                <a:rPr lang="en-US" sz="900" dirty="0" err="1">
                  <a:latin typeface="+mn-lt"/>
                </a:rPr>
                <a:t>creativecommons.org</a:t>
              </a:r>
              <a:r>
                <a:rPr lang="en-US" sz="900" dirty="0">
                  <a:latin typeface="+mn-lt"/>
                </a:rPr>
                <a:t>/licenses/by-</a:t>
              </a:r>
              <a:r>
                <a:rPr lang="en-US" sz="900" dirty="0" err="1">
                  <a:latin typeface="+mn-lt"/>
                </a:rPr>
                <a:t>nc</a:t>
              </a:r>
              <a:r>
                <a:rPr lang="en-US" sz="900" dirty="0">
                  <a:latin typeface="+mn-lt"/>
                </a:rPr>
                <a:t>/3.0/ 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8660" y="6318251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14400" y="4420426"/>
            <a:ext cx="7315200" cy="2056574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4572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400" dirty="0"/>
              <a:t>Spring 2020</a:t>
            </a:r>
          </a:p>
          <a:p>
            <a:pPr fontAlgn="auto">
              <a:spcAft>
                <a:spcPts val="0"/>
              </a:spcAft>
            </a:pPr>
            <a:r>
              <a:rPr lang="en-US" sz="2400" dirty="0"/>
              <a:t>16-725 (CMU RI) : </a:t>
            </a:r>
            <a:r>
              <a:rPr lang="en-US" sz="1600" dirty="0"/>
              <a:t> </a:t>
            </a:r>
            <a:r>
              <a:rPr lang="en-US" sz="2400" dirty="0" err="1"/>
              <a:t>BioE</a:t>
            </a:r>
            <a:r>
              <a:rPr lang="en-US" sz="2400" dirty="0"/>
              <a:t> 2630 (Pitt)</a:t>
            </a:r>
          </a:p>
          <a:p>
            <a:pPr fontAlgn="auto">
              <a:spcAft>
                <a:spcPts val="0"/>
              </a:spcAft>
            </a:pPr>
            <a:endParaRPr lang="en-US" sz="2400" dirty="0"/>
          </a:p>
          <a:p>
            <a:pPr fontAlgn="auto">
              <a:spcAft>
                <a:spcPts val="0"/>
              </a:spcAft>
            </a:pPr>
            <a:r>
              <a:rPr lang="en-US" sz="2400" dirty="0"/>
              <a:t>Dr. John Galeotti</a:t>
            </a:r>
          </a:p>
        </p:txBody>
      </p:sp>
    </p:spTree>
    <p:extLst>
      <p:ext uri="{BB962C8B-B14F-4D97-AF65-F5344CB8AC3E}">
        <p14:creationId xmlns:p14="http://schemas.microsoft.com/office/powerpoint/2010/main" val="3039817706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547850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3538740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0424839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7794701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N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1030" y="6172201"/>
            <a:ext cx="7901940" cy="685800"/>
            <a:chOff x="708660" y="6172201"/>
            <a:chExt cx="790194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01272" y="6172201"/>
              <a:ext cx="68093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2012 - 2020 Carnegie Mellon University (CMU), was made possible in part by NIH NLM contract# HHSN276201000580P, and is licensed under a Creative Commons Attribution-</a:t>
              </a:r>
              <a:r>
                <a:rPr lang="en-US" sz="900" dirty="0" err="1">
                  <a:latin typeface="+mn-lt"/>
                </a:rPr>
                <a:t>NonCommercial</a:t>
              </a:r>
              <a:r>
                <a:rPr lang="en-US" sz="900" dirty="0">
                  <a:latin typeface="+mn-lt"/>
                </a:rPr>
                <a:t> 3.0 </a:t>
              </a:r>
              <a:r>
                <a:rPr lang="en-US" sz="900" dirty="0" err="1">
                  <a:latin typeface="+mn-lt"/>
                </a:rPr>
                <a:t>Unported</a:t>
              </a:r>
              <a:r>
                <a:rPr lang="en-US" sz="900" dirty="0">
                  <a:latin typeface="+mn-lt"/>
                </a:rPr>
                <a:t> License.  To view a copy of this license, visit http://</a:t>
              </a:r>
              <a:r>
                <a:rPr lang="en-US" sz="900" dirty="0" err="1">
                  <a:latin typeface="+mn-lt"/>
                </a:rPr>
                <a:t>creativecommons.org</a:t>
              </a:r>
              <a:r>
                <a:rPr lang="en-US" sz="900" dirty="0">
                  <a:latin typeface="+mn-lt"/>
                </a:rPr>
                <a:t>/licenses/by-</a:t>
              </a:r>
              <a:r>
                <a:rPr lang="en-US" sz="900" dirty="0" err="1">
                  <a:latin typeface="+mn-lt"/>
                </a:rPr>
                <a:t>nc</a:t>
              </a:r>
              <a:r>
                <a:rPr lang="en-US" sz="900" dirty="0">
                  <a:latin typeface="+mn-lt"/>
                </a:rPr>
                <a:t>/3.0/ 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8660" y="6318251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914400" y="4038600"/>
            <a:ext cx="7315200" cy="2056574"/>
          </a:xfrm>
          <a:noFill/>
          <a:ln/>
        </p:spPr>
        <p:txBody>
          <a:bodyPr>
            <a:normAutofit/>
          </a:bodyPr>
          <a:lstStyle>
            <a:lvl1pPr marL="45720" indent="0" algn="ctr">
              <a:buNone/>
              <a:defRPr/>
            </a:lvl1pPr>
          </a:lstStyle>
          <a:p>
            <a:pPr algn="ctr"/>
            <a:r>
              <a:rPr lang="en-US" sz="2400" dirty="0"/>
              <a:t>Spring 2020</a:t>
            </a:r>
          </a:p>
          <a:p>
            <a:r>
              <a:rPr lang="en-US" sz="2400" dirty="0"/>
              <a:t>16-725 (CMU RI) : </a:t>
            </a:r>
            <a:r>
              <a:rPr lang="en-US" sz="1600" dirty="0"/>
              <a:t> </a:t>
            </a:r>
            <a:r>
              <a:rPr lang="en-US" sz="2400" dirty="0" err="1"/>
              <a:t>BioE</a:t>
            </a:r>
            <a:r>
              <a:rPr lang="en-US" sz="2400" dirty="0"/>
              <a:t> 2630 (Pitt)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Dr. John Galeotti</a:t>
            </a:r>
          </a:p>
        </p:txBody>
      </p:sp>
    </p:spTree>
    <p:extLst>
      <p:ext uri="{BB962C8B-B14F-4D97-AF65-F5344CB8AC3E}">
        <p14:creationId xmlns:p14="http://schemas.microsoft.com/office/powerpoint/2010/main" val="66862672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6172201"/>
            <a:ext cx="7772400" cy="685800"/>
            <a:chOff x="734100" y="6172201"/>
            <a:chExt cx="772410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29172" y="6172201"/>
              <a:ext cx="66290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2008</a:t>
              </a:r>
              <a:r>
                <a:rPr lang="en-US" sz="900" kern="1200" baseline="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to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2020</a:t>
              </a:r>
              <a:r>
                <a:rPr lang="en-US" sz="900" dirty="0">
                  <a:latin typeface="+mn-lt"/>
                </a:rPr>
                <a:t> Carnegie Mellon University (CMU), 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is licensed under a Creative Commons Attribution 3.0 Unported License.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/licenses/by/3.0/ </a:t>
              </a:r>
              <a:r>
                <a:rPr lang="en-US" sz="900" dirty="0">
                  <a:latin typeface="+mn-lt"/>
                </a:rPr>
                <a:t>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  <a:endParaRPr lang="en-US" sz="900" baseline="0" dirty="0">
                <a:latin typeface="+mn-lt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4100" y="6318251"/>
              <a:ext cx="1117600" cy="393700"/>
            </a:xfrm>
            <a:prstGeom prst="rect">
              <a:avLst/>
            </a:prstGeom>
          </p:spPr>
        </p:pic>
      </p:grpSp>
      <p:sp>
        <p:nvSpPr>
          <p:cNvPr id="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914400" y="4038600"/>
            <a:ext cx="7315200" cy="2056574"/>
          </a:xfrm>
          <a:noFill/>
          <a:ln/>
        </p:spPr>
        <p:txBody>
          <a:bodyPr>
            <a:normAutofit/>
          </a:bodyPr>
          <a:lstStyle>
            <a:lvl1pPr marL="45720" indent="0" algn="ctr">
              <a:buNone/>
              <a:defRPr/>
            </a:lvl1pPr>
          </a:lstStyle>
          <a:p>
            <a:pPr algn="ctr"/>
            <a:r>
              <a:rPr lang="en-US" sz="2400" dirty="0"/>
              <a:t>Spring 2020</a:t>
            </a:r>
          </a:p>
          <a:p>
            <a:r>
              <a:rPr lang="en-US" sz="2400" dirty="0"/>
              <a:t>16-725 (CMU RI) : </a:t>
            </a:r>
            <a:r>
              <a:rPr lang="en-US" sz="1600" dirty="0"/>
              <a:t> </a:t>
            </a:r>
            <a:r>
              <a:rPr lang="en-US" sz="2400" dirty="0" err="1"/>
              <a:t>BioE</a:t>
            </a:r>
            <a:r>
              <a:rPr lang="en-US" sz="2400" dirty="0"/>
              <a:t> 2630 (Pitt)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Dr. John Galeotti</a:t>
            </a:r>
          </a:p>
        </p:txBody>
      </p:sp>
    </p:spTree>
    <p:extLst>
      <p:ext uri="{BB962C8B-B14F-4D97-AF65-F5344CB8AC3E}">
        <p14:creationId xmlns:p14="http://schemas.microsoft.com/office/powerpoint/2010/main" val="1428119372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BFF5D8B-8277-D74F-B444-6CA3CF8DA8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866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131B7B-0279-B347-AE53-FF61A90E20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0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C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38600"/>
            <a:ext cx="7315200" cy="2056574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6172201"/>
            <a:ext cx="7772400" cy="685800"/>
            <a:chOff x="734100" y="6172201"/>
            <a:chExt cx="772410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29172" y="6172201"/>
              <a:ext cx="66290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2008</a:t>
              </a:r>
              <a:r>
                <a:rPr lang="en-US" sz="900" kern="1200" baseline="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to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2020</a:t>
              </a:r>
              <a:r>
                <a:rPr lang="en-US" sz="900" dirty="0">
                  <a:latin typeface="+mn-lt"/>
                </a:rPr>
                <a:t> Carnegie Mellon University (CMU), 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is licensed under a Creative Commons Attribution 3.0 Unported License.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/licenses/by/3.0/ </a:t>
              </a:r>
              <a:r>
                <a:rPr lang="en-US" sz="900" dirty="0">
                  <a:latin typeface="+mn-lt"/>
                </a:rPr>
                <a:t>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  <a:endParaRPr lang="en-US" sz="900" baseline="0" dirty="0">
                <a:latin typeface="+mn-lt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4100" y="6318251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14400" y="4420426"/>
            <a:ext cx="7315200" cy="2056574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4572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400" dirty="0"/>
              <a:t>Spring 2020</a:t>
            </a:r>
          </a:p>
          <a:p>
            <a:pPr fontAlgn="auto">
              <a:spcAft>
                <a:spcPts val="0"/>
              </a:spcAft>
            </a:pPr>
            <a:r>
              <a:rPr lang="en-US" sz="2400" dirty="0"/>
              <a:t>16-725 (CMU RI) : </a:t>
            </a:r>
            <a:r>
              <a:rPr lang="en-US" sz="1600" dirty="0"/>
              <a:t> </a:t>
            </a:r>
            <a:r>
              <a:rPr lang="en-US" sz="2400" dirty="0" err="1"/>
              <a:t>BioE</a:t>
            </a:r>
            <a:r>
              <a:rPr lang="en-US" sz="2400" dirty="0"/>
              <a:t> 2630 (Pitt)</a:t>
            </a:r>
          </a:p>
          <a:p>
            <a:pPr fontAlgn="auto">
              <a:spcAft>
                <a:spcPts val="0"/>
              </a:spcAft>
            </a:pPr>
            <a:endParaRPr lang="en-US" sz="2400" dirty="0"/>
          </a:p>
          <a:p>
            <a:pPr fontAlgn="auto">
              <a:spcAft>
                <a:spcPts val="0"/>
              </a:spcAft>
            </a:pPr>
            <a:r>
              <a:rPr lang="en-US" sz="2400" dirty="0"/>
              <a:t>Dr. John Galeotti</a:t>
            </a:r>
          </a:p>
        </p:txBody>
      </p:sp>
    </p:spTree>
    <p:extLst>
      <p:ext uri="{BB962C8B-B14F-4D97-AF65-F5344CB8AC3E}">
        <p14:creationId xmlns:p14="http://schemas.microsoft.com/office/powerpoint/2010/main" val="52382690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FDC-CCFA-E64C-8FF5-454B1AB79A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37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17572"/>
            <a:ext cx="77724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65097"/>
            <a:ext cx="77724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FCE13-4215-D746-9360-297D7A40A8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1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1737359"/>
            <a:ext cx="37947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1737360"/>
            <a:ext cx="377647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04CBD1D-2095-274E-A985-47456C9FF3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07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7360"/>
            <a:ext cx="3581400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1737360"/>
            <a:ext cx="3573056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85800" y="2359152"/>
            <a:ext cx="381000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6" y="2359152"/>
            <a:ext cx="3776474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F595210-5C5E-3A42-A986-793C001EE1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627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3800-03A8-5041-8ECB-58277501FB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7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C7C2-8AE0-BA4F-A085-BC390DEEA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7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9">
            <a:alphaModFix amt="67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399" cy="11362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40845"/>
            <a:ext cx="7772400" cy="456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685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276600" y="6400800"/>
            <a:ext cx="434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138160" y="64008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  <a:latin typeface="Calibri"/>
                <a:cs typeface="Calibri"/>
              </a:defRPr>
            </a:lvl1pPr>
          </a:lstStyle>
          <a:p>
            <a:fld id="{597D9287-6B81-5743-875E-E9A329254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8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  <p:sldLayoutId id="2147483862" r:id="rId15"/>
    <p:sldLayoutId id="2147483863" r:id="rId16"/>
    <p:sldLayoutId id="2147483864" r:id="rId17"/>
    <p:sldLayoutId id="2147483865" r:id="rId18"/>
    <p:sldLayoutId id="2147483866" r:id="rId19"/>
    <p:sldLayoutId id="2147483867" r:id="rId20"/>
    <p:sldLayoutId id="2147483868" r:id="rId21"/>
    <p:sldLayoutId id="2147483869" r:id="rId22"/>
    <p:sldLayoutId id="2147483870" r:id="rId23"/>
    <p:sldLayoutId id="2147483871" r:id="rId24"/>
    <p:sldLayoutId id="2147483872" r:id="rId25"/>
    <p:sldLayoutId id="2147483873" r:id="rId26"/>
    <p:sldLayoutId id="2147483874" r:id="rId2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i="0" kern="1200" spc="5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rial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3200" kern="1200">
          <a:solidFill>
            <a:schemeClr val="tx1"/>
          </a:solidFill>
          <a:latin typeface="+mn-lt"/>
          <a:ea typeface="+mn-ea"/>
          <a:cs typeface="Calibri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Calibri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Calibri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Calibri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10</a:t>
            </a:r>
            <a:br>
              <a:rPr lang="en-US" dirty="0"/>
            </a:br>
            <a:r>
              <a:rPr lang="en-US" dirty="0"/>
              <a:t>Segmentation (</a:t>
            </a:r>
            <a:r>
              <a:rPr lang="en-US" dirty="0" err="1"/>
              <a:t>ch</a:t>
            </a:r>
            <a:r>
              <a:rPr lang="en-US" dirty="0"/>
              <a:t> 8)</a:t>
            </a:r>
            <a:br>
              <a:rPr lang="en-US" dirty="0"/>
            </a:br>
            <a:br>
              <a:rPr lang="en-US" sz="1000" dirty="0"/>
            </a:br>
            <a:r>
              <a:rPr lang="en-US" sz="2000" dirty="0" err="1"/>
              <a:t>ch.</a:t>
            </a:r>
            <a:r>
              <a:rPr lang="en-US" sz="2000" dirty="0"/>
              <a:t> 8 of </a:t>
            </a:r>
            <a:r>
              <a:rPr lang="en-US" sz="2000" i="1" dirty="0"/>
              <a:t>Machine Vision</a:t>
            </a:r>
            <a:r>
              <a:rPr lang="en-US" sz="2000" dirty="0"/>
              <a:t> by Wesley E. Snyder &amp; </a:t>
            </a:r>
            <a:r>
              <a:rPr lang="en-US" sz="2000" dirty="0" err="1"/>
              <a:t>Hairong</a:t>
            </a:r>
            <a:r>
              <a:rPr lang="en-US" sz="2000" dirty="0"/>
              <a:t> Qi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Local Thresholding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Typically, block thresholding:</a:t>
            </a:r>
          </a:p>
          <a:p>
            <a:pPr lvl="1">
              <a:lnSpc>
                <a:spcPct val="90000"/>
              </a:lnSpc>
            </a:pPr>
            <a:r>
              <a:rPr lang="en-US"/>
              <a:t>Tessellate the image into rectangular blocks</a:t>
            </a:r>
          </a:p>
          <a:p>
            <a:pPr lvl="1">
              <a:lnSpc>
                <a:spcPct val="90000"/>
              </a:lnSpc>
            </a:pPr>
            <a:r>
              <a:rPr lang="en-US"/>
              <a:t>Use different threshold parameter(s) for each block</a:t>
            </a:r>
          </a:p>
          <a:p>
            <a:pPr>
              <a:lnSpc>
                <a:spcPct val="90000"/>
              </a:lnSpc>
            </a:pPr>
            <a:r>
              <a:rPr lang="en-US"/>
              <a:t>Slower (but better?):</a:t>
            </a:r>
          </a:p>
          <a:p>
            <a:pPr lvl="1">
              <a:lnSpc>
                <a:spcPct val="90000"/>
              </a:lnSpc>
            </a:pPr>
            <a:r>
              <a:rPr lang="en-US"/>
              <a:t>Use a moving window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E1EE6-363A-AB49-B774-81310969871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Computing Thresholds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In a few lucky cases:</a:t>
            </a:r>
          </a:p>
          <a:p>
            <a:pPr lvl="1"/>
            <a:r>
              <a:rPr lang="en-US" sz="2400"/>
              <a:t>If multiple, similar objects will be imaged under virtually identical conditions, then…</a:t>
            </a:r>
          </a:p>
          <a:p>
            <a:pPr lvl="1"/>
            <a:r>
              <a:rPr lang="en-US" sz="2400"/>
              <a:t>Carefully choose a good threshold (often by hand) for the first object, and then…</a:t>
            </a:r>
          </a:p>
          <a:p>
            <a:pPr lvl="1"/>
            <a:r>
              <a:rPr lang="en-US" sz="2400"/>
              <a:t>Use that threshold for all future objects</a:t>
            </a:r>
          </a:p>
          <a:p>
            <a:pPr lvl="1"/>
            <a:r>
              <a:rPr lang="en-US" sz="2400"/>
              <a:t>Remember, we may be doing this for each block in the image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AA6A-AF39-F844-9D40-B449C19CF6F8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Computing Thresholds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Most of the time:</a:t>
            </a:r>
          </a:p>
          <a:p>
            <a:pPr lvl="1"/>
            <a:r>
              <a:rPr lang="en-US"/>
              <a:t>If we expect to see different objects under different conditions, then…</a:t>
            </a:r>
          </a:p>
          <a:p>
            <a:pPr lvl="1"/>
            <a:r>
              <a:rPr lang="en-US"/>
              <a:t>We need to automate the selection of thresholds</a:t>
            </a:r>
          </a:p>
          <a:p>
            <a:pPr lvl="1"/>
            <a:r>
              <a:rPr lang="en-US"/>
              <a:t>Many ways to do this</a:t>
            </a:r>
          </a:p>
          <a:p>
            <a:pPr lvl="1"/>
            <a:r>
              <a:rPr lang="en-US"/>
              <a:t>Remember, we may be doing this for each block in the image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FB83D-69E6-E64F-9D11-A7193A7E7486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Computing Thresholds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7772400" cy="1371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If we expect lots of contrast, then use:</a:t>
            </a:r>
          </a:p>
          <a:p>
            <a:pPr lvl="1">
              <a:lnSpc>
                <a:spcPct val="90000"/>
              </a:lnSpc>
            </a:pPr>
            <a:r>
              <a:rPr lang="en-US" sz="2400" i="1" dirty="0" err="1">
                <a:latin typeface="Times New Roman" charset="0"/>
              </a:rPr>
              <a:t>T</a:t>
            </a:r>
            <a:r>
              <a:rPr lang="en-US" sz="2400" i="1" baseline="-25000" dirty="0" err="1">
                <a:latin typeface="Times New Roman" charset="0"/>
              </a:rPr>
              <a:t>min</a:t>
            </a:r>
            <a:r>
              <a:rPr lang="en-US" sz="2400" dirty="0">
                <a:latin typeface="Times New Roman" charset="0"/>
              </a:rPr>
              <a:t> = </a:t>
            </a:r>
            <a:r>
              <a:rPr lang="en-US" sz="2400" i="1" dirty="0" err="1">
                <a:latin typeface="Times New Roman" charset="0"/>
              </a:rPr>
              <a:t>i</a:t>
            </a:r>
            <a:r>
              <a:rPr lang="en-US" sz="2400" i="1" baseline="-25000" dirty="0" err="1">
                <a:latin typeface="Times New Roman" charset="0"/>
              </a:rPr>
              <a:t>avg</a:t>
            </a:r>
            <a:r>
              <a:rPr lang="en-US" sz="2400" dirty="0">
                <a:latin typeface="Times New Roman" charset="0"/>
              </a:rPr>
              <a:t> +</a:t>
            </a:r>
            <a:r>
              <a:rPr lang="en-US" sz="2400" dirty="0"/>
              <a:t> </a:t>
            </a:r>
            <a:r>
              <a:rPr lang="en-US" sz="2400" dirty="0">
                <a:sym typeface="Symbol" charset="0"/>
              </a:rPr>
              <a:t></a:t>
            </a:r>
            <a:r>
              <a:rPr lang="en-US" sz="2400" dirty="0"/>
              <a:t>    OR    </a:t>
            </a:r>
            <a:r>
              <a:rPr lang="en-US" sz="2400" i="1" dirty="0" err="1">
                <a:latin typeface="Times New Roman" charset="0"/>
              </a:rPr>
              <a:t>T</a:t>
            </a:r>
            <a:r>
              <a:rPr lang="en-US" sz="2400" i="1" baseline="-25000" dirty="0" err="1">
                <a:latin typeface="Times New Roman" charset="0"/>
              </a:rPr>
              <a:t>max</a:t>
            </a:r>
            <a:r>
              <a:rPr lang="en-US" sz="2400" dirty="0">
                <a:latin typeface="Times New Roman" charset="0"/>
              </a:rPr>
              <a:t> = </a:t>
            </a:r>
            <a:r>
              <a:rPr lang="en-US" sz="2400" i="1" dirty="0" err="1">
                <a:latin typeface="Times New Roman" charset="0"/>
              </a:rPr>
              <a:t>i</a:t>
            </a:r>
            <a:r>
              <a:rPr lang="en-US" sz="2400" i="1" baseline="-25000" dirty="0" err="1">
                <a:latin typeface="Times New Roman" charset="0"/>
              </a:rPr>
              <a:t>avg</a:t>
            </a:r>
            <a:r>
              <a:rPr lang="en-US" sz="2400" dirty="0">
                <a:latin typeface="Times New Roman" charset="0"/>
              </a:rPr>
              <a:t> -</a:t>
            </a:r>
            <a:r>
              <a:rPr lang="en-US" sz="2400" dirty="0"/>
              <a:t> </a:t>
            </a:r>
            <a:r>
              <a:rPr lang="en-US" sz="2400" dirty="0">
                <a:sym typeface="Symbol" charset="0"/>
              </a:rPr>
              <a:t>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More typically: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Histogram analysis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6622138"/>
              </p:ext>
            </p:extLst>
          </p:nvPr>
        </p:nvGraphicFramePr>
        <p:xfrm>
          <a:off x="1828800" y="2971800"/>
          <a:ext cx="5486400" cy="365760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96 </a:t>
                      </a:r>
                    </a:p>
                  </a:txBody>
                  <a:tcPr marT="0" marB="0" anchor="ctr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64</a:t>
                      </a:r>
                    </a:p>
                  </a:txBody>
                  <a:tcPr marT="0" marB="0" anchor="ctr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32</a:t>
                      </a:r>
                    </a:p>
                  </a:txBody>
                  <a:tcPr marT="0" marB="0" anchor="ctr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marT="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     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1B77-BAFA-7840-A670-80CBE262E77D}" type="slidenum">
              <a:rPr lang="en-US"/>
              <a:pPr/>
              <a:t>13</a:t>
            </a:fld>
            <a:endParaRPr lang="en-US"/>
          </a:p>
        </p:txBody>
      </p:sp>
      <p:sp>
        <p:nvSpPr>
          <p:cNvPr id="380934" name="AutoShape 6"/>
          <p:cNvSpPr>
            <a:spLocks noChangeArrowheads="1"/>
          </p:cNvSpPr>
          <p:nvPr/>
        </p:nvSpPr>
        <p:spPr bwMode="auto">
          <a:xfrm>
            <a:off x="76200" y="3200400"/>
            <a:ext cx="1676400" cy="1828800"/>
          </a:xfrm>
          <a:prstGeom prst="wedgeEllipseCallout">
            <a:avLst>
              <a:gd name="adj1" fmla="val 134058"/>
              <a:gd name="adj2" fmla="val -126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80 pixels</a:t>
            </a:r>
          </a:p>
          <a:p>
            <a:pPr algn="ctr"/>
            <a:r>
              <a:rPr lang="en-US" dirty="0"/>
              <a:t>with an</a:t>
            </a:r>
          </a:p>
          <a:p>
            <a:pPr algn="ctr"/>
            <a:r>
              <a:rPr lang="en-US" dirty="0"/>
              <a:t>intensity</a:t>
            </a:r>
          </a:p>
          <a:p>
            <a:pPr algn="ctr"/>
            <a:r>
              <a:rPr lang="en-US" dirty="0"/>
              <a:t>of 20</a:t>
            </a:r>
          </a:p>
        </p:txBody>
      </p:sp>
      <p:sp>
        <p:nvSpPr>
          <p:cNvPr id="380935" name="AutoShape 7"/>
          <p:cNvSpPr>
            <a:spLocks noChangeArrowheads="1"/>
          </p:cNvSpPr>
          <p:nvPr/>
        </p:nvSpPr>
        <p:spPr bwMode="auto">
          <a:xfrm>
            <a:off x="7391400" y="3200400"/>
            <a:ext cx="1676400" cy="1828800"/>
          </a:xfrm>
          <a:prstGeom prst="wedgeEllipseCallout">
            <a:avLst>
              <a:gd name="adj1" fmla="val -79863"/>
              <a:gd name="adj2" fmla="val -363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96 pixels</a:t>
            </a:r>
          </a:p>
          <a:p>
            <a:pPr algn="ctr"/>
            <a:r>
              <a:rPr lang="en-US" dirty="0"/>
              <a:t>with an</a:t>
            </a:r>
          </a:p>
          <a:p>
            <a:pPr algn="ctr"/>
            <a:r>
              <a:rPr lang="en-US" dirty="0"/>
              <a:t>intensity</a:t>
            </a:r>
          </a:p>
          <a:p>
            <a:pPr algn="ctr"/>
            <a:r>
              <a:rPr lang="en-US" dirty="0"/>
              <a:t>of 100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211298"/>
              </p:ext>
            </p:extLst>
          </p:nvPr>
        </p:nvGraphicFramePr>
        <p:xfrm>
          <a:off x="4846320" y="3840480"/>
          <a:ext cx="3840480" cy="256032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2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0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00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25120"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96 </a:t>
                      </a:r>
                    </a:p>
                  </a:txBody>
                  <a:tcPr marL="0" marT="0" marB="0" anchor="ctr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1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20"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64</a:t>
                      </a:r>
                    </a:p>
                  </a:txBody>
                  <a:tcPr marL="0" marT="0" marB="0" anchor="ctr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1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120">
                <a:tc rowSpan="2"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32</a:t>
                      </a:r>
                    </a:p>
                  </a:txBody>
                  <a:tcPr marL="0" marT="0" marB="0" anchor="ctr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1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 marL="0" marT="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48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    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Histogram analysis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1"/>
            <a:ext cx="7772400" cy="4114800"/>
          </a:xfrm>
        </p:spPr>
        <p:txBody>
          <a:bodyPr>
            <a:normAutofit/>
          </a:bodyPr>
          <a:lstStyle/>
          <a:p>
            <a:r>
              <a:rPr lang="en-US" sz="2400" dirty="0"/>
              <a:t>Idea:  Choose a threshold between the peaks</a:t>
            </a:r>
          </a:p>
          <a:p>
            <a:r>
              <a:rPr lang="en-US" sz="2400" dirty="0"/>
              <a:t>Histograms often require pre-processing</a:t>
            </a:r>
          </a:p>
          <a:p>
            <a:r>
              <a:rPr lang="en-US" sz="2400" dirty="0"/>
              <a:t>How to find the peaks?</a:t>
            </a:r>
          </a:p>
          <a:p>
            <a:pPr lvl="1"/>
            <a:r>
              <a:rPr lang="en-US" sz="2000" dirty="0"/>
              <a:t>Try fitting Gaussians to</a:t>
            </a:r>
          </a:p>
          <a:p>
            <a:pPr lvl="1">
              <a:buFont typeface="Wingdings" charset="0"/>
              <a:buNone/>
            </a:pPr>
            <a:r>
              <a:rPr lang="en-US" sz="2000" dirty="0"/>
              <a:t>	the histogram</a:t>
            </a:r>
          </a:p>
          <a:p>
            <a:pPr lvl="1"/>
            <a:r>
              <a:rPr lang="en-US" sz="2000" dirty="0"/>
              <a:t>Use their intersection(s)</a:t>
            </a:r>
          </a:p>
          <a:p>
            <a:pPr lvl="1">
              <a:buFont typeface="Wingdings" charset="0"/>
              <a:buNone/>
            </a:pPr>
            <a:r>
              <a:rPr lang="en-US" sz="2000" dirty="0"/>
              <a:t>	as the threshold(s)</a:t>
            </a:r>
          </a:p>
          <a:p>
            <a:pPr lvl="1"/>
            <a:r>
              <a:rPr lang="en-US" sz="2000" dirty="0"/>
              <a:t>See the text for details</a:t>
            </a:r>
          </a:p>
          <a:p>
            <a:pPr lvl="1"/>
            <a:r>
              <a:rPr lang="en-US" sz="2000" dirty="0"/>
              <a:t>How many Gaussians</a:t>
            </a:r>
          </a:p>
          <a:p>
            <a:pPr lvl="1">
              <a:buFont typeface="Wingdings" charset="0"/>
              <a:buNone/>
            </a:pPr>
            <a:r>
              <a:rPr lang="en-US" sz="2000" dirty="0"/>
              <a:t>	to try to fit?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FBE0-F7EE-E240-A6C1-CC4CB77E582B}" type="slidenum">
              <a:rPr lang="en-US"/>
              <a:pPr/>
              <a:t>14</a:t>
            </a:fld>
            <a:endParaRPr lang="en-US"/>
          </a:p>
        </p:txBody>
      </p:sp>
      <p:sp>
        <p:nvSpPr>
          <p:cNvPr id="382982" name="Rectangle 6"/>
          <p:cNvSpPr>
            <a:spLocks noChangeArrowheads="1"/>
          </p:cNvSpPr>
          <p:nvPr/>
        </p:nvSpPr>
        <p:spPr bwMode="auto">
          <a:xfrm>
            <a:off x="1524000" y="5638800"/>
            <a:ext cx="18288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8100000" algn="ctr" rotWithShape="0">
              <a:srgbClr val="FFFFFF">
                <a:alpha val="7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r>
              <a:rPr lang="en-US" sz="2000"/>
              <a:t>Requires prior knowledge!</a:t>
            </a:r>
          </a:p>
        </p:txBody>
      </p:sp>
      <p:sp>
        <p:nvSpPr>
          <p:cNvPr id="382983" name="AutoShape 7"/>
          <p:cNvSpPr>
            <a:spLocks noChangeArrowheads="1"/>
          </p:cNvSpPr>
          <p:nvPr/>
        </p:nvSpPr>
        <p:spPr bwMode="auto">
          <a:xfrm>
            <a:off x="6019800" y="2133600"/>
            <a:ext cx="1981200" cy="1600200"/>
          </a:xfrm>
          <a:prstGeom prst="wedgeEllipseCallout">
            <a:avLst>
              <a:gd name="adj1" fmla="val 132"/>
              <a:gd name="adj2" fmla="val 108249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This lobe</a:t>
            </a:r>
          </a:p>
          <a:p>
            <a:pPr algn="ctr"/>
            <a:r>
              <a:rPr lang="en-US" dirty="0"/>
              <a:t>requires </a:t>
            </a:r>
            <a:r>
              <a:rPr lang="en-US" i="1" dirty="0" err="1">
                <a:latin typeface="Times New Roman" charset="0"/>
              </a:rPr>
              <a:t>T</a:t>
            </a:r>
            <a:r>
              <a:rPr lang="en-US" i="1" baseline="-25000" dirty="0" err="1">
                <a:latin typeface="Times New Roman" charset="0"/>
              </a:rPr>
              <a:t>min</a:t>
            </a:r>
            <a:endParaRPr lang="en-US" dirty="0"/>
          </a:p>
          <a:p>
            <a:pPr algn="ctr"/>
            <a:r>
              <a:rPr lang="en-US" b="1" dirty="0"/>
              <a:t>and</a:t>
            </a:r>
            <a:r>
              <a:rPr lang="en-US" dirty="0"/>
              <a:t> </a:t>
            </a:r>
            <a:r>
              <a:rPr lang="en-US" i="1" dirty="0" err="1">
                <a:latin typeface="Times New Roman" charset="0"/>
              </a:rPr>
              <a:t>T</a:t>
            </a:r>
            <a:r>
              <a:rPr lang="en-US" i="1" baseline="-25000" dirty="0" err="1">
                <a:latin typeface="Times New Roman" charset="0"/>
              </a:rPr>
              <a:t>max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5161821" y="4419600"/>
            <a:ext cx="1288884" cy="1682990"/>
          </a:xfrm>
          <a:custGeom>
            <a:avLst/>
            <a:gdLst>
              <a:gd name="connsiteX0" fmla="*/ 0 w 1288884"/>
              <a:gd name="connsiteY0" fmla="*/ 961980 h 974555"/>
              <a:gd name="connsiteX1" fmla="*/ 326937 w 1288884"/>
              <a:gd name="connsiteY1" fmla="*/ 653897 h 974555"/>
              <a:gd name="connsiteX2" fmla="*/ 641299 w 1288884"/>
              <a:gd name="connsiteY2" fmla="*/ 6 h 974555"/>
              <a:gd name="connsiteX3" fmla="*/ 961948 w 1288884"/>
              <a:gd name="connsiteY3" fmla="*/ 641322 h 974555"/>
              <a:gd name="connsiteX4" fmla="*/ 1288884 w 1288884"/>
              <a:gd name="connsiteY4" fmla="*/ 974555 h 974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8884" h="974555">
                <a:moveTo>
                  <a:pt x="0" y="961980"/>
                </a:moveTo>
                <a:cubicBezTo>
                  <a:pt x="110027" y="888103"/>
                  <a:pt x="220054" y="814226"/>
                  <a:pt x="326937" y="653897"/>
                </a:cubicBezTo>
                <a:cubicBezTo>
                  <a:pt x="433820" y="493568"/>
                  <a:pt x="535464" y="2102"/>
                  <a:pt x="641299" y="6"/>
                </a:cubicBezTo>
                <a:cubicBezTo>
                  <a:pt x="747134" y="-2090"/>
                  <a:pt x="854017" y="478897"/>
                  <a:pt x="961948" y="641322"/>
                </a:cubicBezTo>
                <a:cubicBezTo>
                  <a:pt x="1069879" y="803747"/>
                  <a:pt x="1288884" y="974555"/>
                  <a:pt x="1288884" y="97455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477000" y="4724400"/>
            <a:ext cx="1066800" cy="1371601"/>
          </a:xfrm>
          <a:custGeom>
            <a:avLst/>
            <a:gdLst>
              <a:gd name="connsiteX0" fmla="*/ 0 w 1288884"/>
              <a:gd name="connsiteY0" fmla="*/ 961980 h 974555"/>
              <a:gd name="connsiteX1" fmla="*/ 326937 w 1288884"/>
              <a:gd name="connsiteY1" fmla="*/ 653897 h 974555"/>
              <a:gd name="connsiteX2" fmla="*/ 641299 w 1288884"/>
              <a:gd name="connsiteY2" fmla="*/ 6 h 974555"/>
              <a:gd name="connsiteX3" fmla="*/ 961948 w 1288884"/>
              <a:gd name="connsiteY3" fmla="*/ 641322 h 974555"/>
              <a:gd name="connsiteX4" fmla="*/ 1288884 w 1288884"/>
              <a:gd name="connsiteY4" fmla="*/ 974555 h 974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8884" h="974555">
                <a:moveTo>
                  <a:pt x="0" y="961980"/>
                </a:moveTo>
                <a:cubicBezTo>
                  <a:pt x="110027" y="888103"/>
                  <a:pt x="220054" y="814226"/>
                  <a:pt x="326937" y="653897"/>
                </a:cubicBezTo>
                <a:cubicBezTo>
                  <a:pt x="433820" y="493568"/>
                  <a:pt x="535464" y="2102"/>
                  <a:pt x="641299" y="6"/>
                </a:cubicBezTo>
                <a:cubicBezTo>
                  <a:pt x="747134" y="-2090"/>
                  <a:pt x="854017" y="478897"/>
                  <a:pt x="961948" y="641322"/>
                </a:cubicBezTo>
                <a:cubicBezTo>
                  <a:pt x="1069879" y="803747"/>
                  <a:pt x="1288884" y="974555"/>
                  <a:pt x="1288884" y="97455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550971" y="4112456"/>
            <a:ext cx="1137990" cy="1992626"/>
          </a:xfrm>
          <a:custGeom>
            <a:avLst/>
            <a:gdLst>
              <a:gd name="connsiteX0" fmla="*/ 0 w 1137990"/>
              <a:gd name="connsiteY0" fmla="*/ 1992626 h 1992626"/>
              <a:gd name="connsiteX1" fmla="*/ 496692 w 1137990"/>
              <a:gd name="connsiteY1" fmla="*/ 1030651 h 1992626"/>
              <a:gd name="connsiteX2" fmla="*/ 653873 w 1137990"/>
              <a:gd name="connsiteY2" fmla="*/ 219574 h 1992626"/>
              <a:gd name="connsiteX3" fmla="*/ 980809 w 1137990"/>
              <a:gd name="connsiteY3" fmla="*/ 5802 h 1992626"/>
              <a:gd name="connsiteX4" fmla="*/ 1137990 w 1137990"/>
              <a:gd name="connsiteY4" fmla="*/ 56101 h 1992626"/>
              <a:gd name="connsiteX5" fmla="*/ 1137990 w 1137990"/>
              <a:gd name="connsiteY5" fmla="*/ 56101 h 199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7990" h="1992626">
                <a:moveTo>
                  <a:pt x="0" y="1992626"/>
                </a:moveTo>
                <a:cubicBezTo>
                  <a:pt x="193856" y="1659393"/>
                  <a:pt x="387713" y="1326160"/>
                  <a:pt x="496692" y="1030651"/>
                </a:cubicBezTo>
                <a:cubicBezTo>
                  <a:pt x="605671" y="735142"/>
                  <a:pt x="573187" y="390382"/>
                  <a:pt x="653873" y="219574"/>
                </a:cubicBezTo>
                <a:cubicBezTo>
                  <a:pt x="734559" y="48766"/>
                  <a:pt x="900123" y="33047"/>
                  <a:pt x="980809" y="5802"/>
                </a:cubicBezTo>
                <a:cubicBezTo>
                  <a:pt x="1061495" y="-21443"/>
                  <a:pt x="1137990" y="56101"/>
                  <a:pt x="1137990" y="56101"/>
                </a:cubicBezTo>
                <a:lnTo>
                  <a:pt x="1137990" y="56101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2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678EA-FB0F-0148-9DBE-1A34F131A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ITK Histogram-Based Thresholding:  GMM &amp; Otsu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9016A-8E2C-FD49-82F4-4072B3153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GMM = Gaussian Mixture Model</a:t>
            </a:r>
          </a:p>
          <a:p>
            <a:r>
              <a:rPr lang="en-US" dirty="0"/>
              <a:t>Otsu is a classic method to fit two Gaussians (2-class GMM)</a:t>
            </a:r>
          </a:p>
          <a:p>
            <a:pPr lvl="1"/>
            <a:r>
              <a:rPr lang="en-US" dirty="0"/>
              <a:t>Looks at a single histogram of pixel intensities across the entire image</a:t>
            </a:r>
          </a:p>
          <a:p>
            <a:pPr lvl="1"/>
            <a:r>
              <a:rPr lang="en-US" dirty="0"/>
              <a:t>Computes a single global threshold that (more or less) maximizes the variance between the two populations of pixels on either side of that threshold.</a:t>
            </a:r>
          </a:p>
          <a:p>
            <a:r>
              <a:rPr lang="en-US" dirty="0"/>
              <a:t>Expectation Maximization (EM) to fit Gaussians – more powerful &amp; flexible</a:t>
            </a:r>
          </a:p>
          <a:p>
            <a:pPr lvl="1"/>
            <a:r>
              <a:rPr lang="en-US" dirty="0"/>
              <a:t>EM can infer the parameters of multiple Gaussian distributions</a:t>
            </a:r>
          </a:p>
          <a:p>
            <a:pPr lvl="1"/>
            <a:r>
              <a:rPr lang="en-US" dirty="0"/>
              <a:t>Usually more computationally expensive</a:t>
            </a:r>
          </a:p>
          <a:p>
            <a:pPr lvl="1"/>
            <a:r>
              <a:rPr lang="en-US" dirty="0"/>
              <a:t>You must separately compute the thresholds after the GMM has been inferred.</a:t>
            </a:r>
          </a:p>
          <a:p>
            <a:pPr lvl="1"/>
            <a:r>
              <a:rPr lang="en-US" dirty="0"/>
              <a:t>See ITK Software Guide 10.4.4, and also this very old mailing list post:  http://</a:t>
            </a:r>
            <a:r>
              <a:rPr lang="en-US" dirty="0" err="1"/>
              <a:t>www.itk.org</a:t>
            </a:r>
            <a:r>
              <a:rPr lang="en-US" dirty="0"/>
              <a:t>/</a:t>
            </a:r>
            <a:r>
              <a:rPr lang="en-US" dirty="0" err="1"/>
              <a:t>pipermail</a:t>
            </a:r>
            <a:r>
              <a:rPr lang="en-US" dirty="0"/>
              <a:t>/insight-users/2004-December/011458.html</a:t>
            </a:r>
          </a:p>
          <a:p>
            <a:r>
              <a:rPr lang="en-US" dirty="0"/>
              <a:t>EM of GMM is probably preferable over Otsu when we need both an upper and a lower threshold.</a:t>
            </a:r>
          </a:p>
          <a:p>
            <a:pPr lvl="1"/>
            <a:r>
              <a:rPr lang="en-US" dirty="0"/>
              <a:t>General EM of GMM can easily model multiple classes of pixels, including multiple different classes of "background" pixels. </a:t>
            </a:r>
          </a:p>
          <a:p>
            <a:r>
              <a:rPr lang="en-US" dirty="0"/>
              <a:t>You can also read more about histogram-based thresholding in this Insight Journal article: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hdl.handle.net</a:t>
            </a:r>
            <a:r>
              <a:rPr lang="en-US" dirty="0"/>
              <a:t>/10380/3279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F7A4A-33FD-A044-87F8-6BE120B9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87FDC-CCFA-E64C-8FF5-454B1AB79AD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23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Connected Component Analysis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Recall that thresholding produces a binary segmentation.</a:t>
            </a:r>
          </a:p>
          <a:p>
            <a:pPr>
              <a:lnSpc>
                <a:spcPct val="90000"/>
              </a:lnSpc>
            </a:pPr>
            <a:r>
              <a:rPr lang="en-US" sz="2800"/>
              <a:t>What if thresholding detects multiple objects, and we need to analyze each of them separately?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Multiple bones in a CT scan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Multiple fiducial markers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Etc.</a:t>
            </a:r>
          </a:p>
          <a:p>
            <a:pPr>
              <a:lnSpc>
                <a:spcPct val="90000"/>
              </a:lnSpc>
            </a:pPr>
            <a:r>
              <a:rPr lang="en-US" sz="2800"/>
              <a:t>We want a way to give a different label to each detected object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ECA7-60F4-6548-8632-6F52D99991D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Connected Component Analysis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What separates one thresholded object from another one?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Space!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More precisely, background pixels</a:t>
            </a:r>
          </a:p>
          <a:p>
            <a:pPr>
              <a:lnSpc>
                <a:spcPct val="90000"/>
              </a:lnSpc>
            </a:pPr>
            <a:r>
              <a:rPr lang="en-US" sz="2800"/>
              <a:t>Two objects are separate if they are not connected by foreground pixels</a:t>
            </a:r>
          </a:p>
          <a:p>
            <a:pPr>
              <a:lnSpc>
                <a:spcPct val="90000"/>
              </a:lnSpc>
            </a:pPr>
            <a:r>
              <a:rPr lang="en-US" sz="2800"/>
              <a:t>Connected component analysis lets us: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Assign a different label to each (disconnected) object…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from the (binary) set of segmented objects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DD28-4E61-1148-AD30-9564F00220E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Connected Component Analysis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0000" cy="4343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Graph-theory basis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Example containing 2 (foreground) connected components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Thresholding</a:t>
            </a:r>
            <a:r>
              <a:rPr lang="en-US" sz="2400" dirty="0"/>
              <a:t> gives us the top figure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Connected Component Analysis </a:t>
            </a:r>
            <a:r>
              <a:rPr lang="en-US" sz="2400" i="1" dirty="0"/>
              <a:t>on the foreground </a:t>
            </a:r>
            <a:r>
              <a:rPr lang="en-US" sz="2400" dirty="0"/>
              <a:t>of the top figure gives us the bottom figure</a:t>
            </a:r>
          </a:p>
        </p:txBody>
      </p:sp>
      <p:graphicFrame>
        <p:nvGraphicFramePr>
          <p:cNvPr id="10" name="Content Placeholder 11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60070103"/>
              </p:ext>
            </p:extLst>
          </p:nvPr>
        </p:nvGraphicFramePr>
        <p:xfrm>
          <a:off x="4876800" y="1828800"/>
          <a:ext cx="2194560" cy="2194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1" name="Content Placeholder 11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66955062"/>
              </p:ext>
            </p:extLst>
          </p:nvPr>
        </p:nvGraphicFramePr>
        <p:xfrm>
          <a:off x="4876800" y="4191000"/>
          <a:ext cx="2194560" cy="2194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28DA-7578-9647-B796-FF30733F8419}" type="slidenum">
              <a:rPr lang="en-US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62800" y="2667000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Thresholding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162800" y="4114800"/>
            <a:ext cx="19639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Thresholding</a:t>
            </a:r>
            <a:endParaRPr lang="en-US" dirty="0"/>
          </a:p>
          <a:p>
            <a:pPr algn="ctr"/>
            <a:r>
              <a:rPr lang="en-US" dirty="0"/>
              <a:t>+</a:t>
            </a:r>
          </a:p>
          <a:p>
            <a:pPr algn="ctr"/>
            <a:r>
              <a:rPr lang="en-US" dirty="0"/>
              <a:t>Connected</a:t>
            </a:r>
          </a:p>
          <a:p>
            <a:pPr algn="ctr"/>
            <a:r>
              <a:rPr lang="en-US" dirty="0"/>
              <a:t>Component</a:t>
            </a:r>
          </a:p>
          <a:p>
            <a:pPr algn="ctr"/>
            <a:r>
              <a:rPr lang="en-US" dirty="0"/>
              <a:t>Analysis of</a:t>
            </a:r>
          </a:p>
          <a:p>
            <a:pPr algn="ctr"/>
            <a:r>
              <a:rPr lang="en-US" dirty="0"/>
              <a:t>Foreground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Connected Component Analysis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Example of a label image: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label image </a:t>
            </a:r>
            <a:r>
              <a:rPr lang="en-US" sz="2400" i="1" dirty="0">
                <a:latin typeface="Times New Roman" charset="0"/>
              </a:rPr>
              <a:t>L</a:t>
            </a:r>
            <a:r>
              <a:rPr lang="en-US" sz="2400" dirty="0"/>
              <a:t> is isomorphic to its original image </a:t>
            </a:r>
            <a:r>
              <a:rPr lang="en-US" sz="2400" i="1" dirty="0">
                <a:latin typeface="Times New Roman" charset="0"/>
              </a:rPr>
              <a:t>f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(pixel-by-pixel correspondence)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Each component is given its own numerical label </a:t>
            </a:r>
            <a:r>
              <a:rPr lang="en-US" sz="2400" i="1" dirty="0">
                <a:latin typeface="Times New Roman" charset="0"/>
              </a:rPr>
              <a:t>N</a:t>
            </a:r>
            <a:endParaRPr lang="en-US" sz="2400" dirty="0"/>
          </a:p>
        </p:txBody>
      </p:sp>
      <p:graphicFrame>
        <p:nvGraphicFramePr>
          <p:cNvPr id="11" name="Content Placeholder 11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45618204"/>
              </p:ext>
            </p:extLst>
          </p:nvPr>
        </p:nvGraphicFramePr>
        <p:xfrm>
          <a:off x="4648200" y="1981200"/>
          <a:ext cx="2194560" cy="2194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DC16-40B2-DA46-AAF3-8D763217D377}" type="slidenum">
              <a:rPr lang="en-US"/>
              <a:pPr/>
              <a:t>19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02649" y="2819400"/>
            <a:ext cx="1861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Label image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Segmentation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partitioning…</a:t>
            </a:r>
          </a:p>
          <a:p>
            <a:pPr lvl="1"/>
            <a:r>
              <a:rPr lang="en-US"/>
              <a:t>Into connected regions…</a:t>
            </a:r>
          </a:p>
          <a:p>
            <a:r>
              <a:rPr lang="en-US"/>
              <a:t>Where each region is:</a:t>
            </a:r>
          </a:p>
          <a:p>
            <a:pPr lvl="1"/>
            <a:r>
              <a:rPr lang="en-US"/>
              <a:t>Homogeneous</a:t>
            </a:r>
          </a:p>
          <a:p>
            <a:pPr lvl="1"/>
            <a:r>
              <a:rPr lang="en-US"/>
              <a:t>Identified by a unique label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14EA6-A3A0-5C4E-9233-BBB0211B50F7}" type="slidenum">
              <a:rPr lang="en-US"/>
              <a:pPr/>
              <a:t>2</a:t>
            </a:fld>
            <a:endParaRPr lang="en-US"/>
          </a:p>
        </p:txBody>
      </p:sp>
      <p:sp>
        <p:nvSpPr>
          <p:cNvPr id="361476" name="AutoShape 4"/>
          <p:cNvSpPr>
            <a:spLocks noChangeArrowheads="1"/>
          </p:cNvSpPr>
          <p:nvPr/>
        </p:nvSpPr>
        <p:spPr bwMode="auto">
          <a:xfrm>
            <a:off x="6705600" y="914400"/>
            <a:ext cx="1981200" cy="1600200"/>
          </a:xfrm>
          <a:prstGeom prst="wedgeEllipseCallout">
            <a:avLst>
              <a:gd name="adj1" fmla="val -140538"/>
              <a:gd name="adj2" fmla="val 54539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There</a:t>
            </a:r>
          </a:p>
          <a:p>
            <a:pPr algn="ctr"/>
            <a:r>
              <a:rPr lang="en-US" dirty="0"/>
              <a:t>is room for</a:t>
            </a:r>
          </a:p>
          <a:p>
            <a:pPr algn="ctr"/>
            <a:r>
              <a:rPr lang="en-US" dirty="0"/>
              <a:t>interpretation</a:t>
            </a:r>
          </a:p>
          <a:p>
            <a:pPr algn="ctr"/>
            <a:r>
              <a:rPr lang="en-US" dirty="0"/>
              <a:t>here…</a:t>
            </a:r>
          </a:p>
        </p:txBody>
      </p:sp>
      <p:sp>
        <p:nvSpPr>
          <p:cNvPr id="361477" name="AutoShape 5"/>
          <p:cNvSpPr>
            <a:spLocks noChangeArrowheads="1"/>
          </p:cNvSpPr>
          <p:nvPr/>
        </p:nvSpPr>
        <p:spPr bwMode="auto">
          <a:xfrm>
            <a:off x="6705600" y="2667000"/>
            <a:ext cx="1981200" cy="685800"/>
          </a:xfrm>
          <a:prstGeom prst="wedgeEllipseCallout">
            <a:avLst>
              <a:gd name="adj1" fmla="val -204961"/>
              <a:gd name="adj2" fmla="val 102962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And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 animBg="1" autoUpdateAnimBg="0"/>
      <p:bldP spid="361477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Recursive Region Growing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800"/>
              <a:t>One method of doing connected component analysis</a:t>
            </a:r>
          </a:p>
          <a:p>
            <a:r>
              <a:rPr lang="en-US" sz="2800"/>
              <a:t>Basically a series of recursive flood-fills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4655-34F0-3248-908F-53DC64D16236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387088" name="Group 16"/>
          <p:cNvGrpSpPr>
            <a:grpSpLocks/>
          </p:cNvGrpSpPr>
          <p:nvPr/>
        </p:nvGrpSpPr>
        <p:grpSpPr bwMode="auto">
          <a:xfrm>
            <a:off x="533400" y="3429000"/>
            <a:ext cx="8534400" cy="2819400"/>
            <a:chOff x="384" y="2160"/>
            <a:chExt cx="5376" cy="1776"/>
          </a:xfrm>
        </p:grpSpPr>
        <p:sp>
          <p:nvSpPr>
            <p:cNvPr id="387076" name="Rectangle 4"/>
            <p:cNvSpPr>
              <a:spLocks noChangeArrowheads="1"/>
            </p:cNvSpPr>
            <p:nvPr/>
          </p:nvSpPr>
          <p:spPr bwMode="auto">
            <a:xfrm>
              <a:off x="1248" y="2160"/>
              <a:ext cx="4512" cy="17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/>
            <a:lstStyle/>
            <a:p>
              <a:pPr marL="457200" indent="-457200">
                <a:buFont typeface="Arial" charset="0"/>
                <a:buNone/>
              </a:pPr>
              <a:r>
                <a:rPr lang="en-US" sz="1600" dirty="0"/>
                <a:t>Assume:  A threshold segmentation already marked object pixels as black in </a:t>
              </a:r>
              <a:r>
                <a:rPr lang="en-US" sz="1600" i="1" dirty="0">
                  <a:latin typeface="Times New Roman" charset="0"/>
                </a:rPr>
                <a:t>f</a:t>
              </a:r>
              <a:endParaRPr lang="en-US" sz="1600" dirty="0"/>
            </a:p>
            <a:p>
              <a:pPr marL="457200" indent="-457200">
                <a:buFont typeface="Arial" charset="0"/>
                <a:buAutoNum type="arabicPeriod"/>
              </a:pPr>
              <a:r>
                <a:rPr lang="en-US" sz="1600" dirty="0"/>
                <a:t>Find an unlabeled black pixel; that is, </a:t>
              </a:r>
              <a:r>
                <a:rPr lang="en-US" sz="1600" i="1" dirty="0"/>
                <a:t>L</a:t>
              </a:r>
              <a:r>
                <a:rPr lang="en-US" sz="1600" dirty="0"/>
                <a:t>(x, y) = 0 . Choose a new label number for this region, call it </a:t>
              </a:r>
              <a:r>
                <a:rPr lang="en-US" sz="1600" i="1" dirty="0"/>
                <a:t>N</a:t>
              </a:r>
              <a:r>
                <a:rPr lang="en-US" sz="1600" dirty="0"/>
                <a:t> . If all pixels have been labeled, stop.</a:t>
              </a:r>
            </a:p>
            <a:p>
              <a:pPr marL="457200" indent="-457200">
                <a:buFont typeface="Arial" charset="0"/>
                <a:buAutoNum type="arabicPeriod"/>
              </a:pPr>
              <a:r>
                <a:rPr lang="en-US" sz="1600" i="1" dirty="0"/>
                <a:t>L</a:t>
              </a:r>
              <a:r>
                <a:rPr lang="en-US" sz="1600" dirty="0"/>
                <a:t>(</a:t>
              </a:r>
              <a:r>
                <a:rPr lang="en-US" sz="1600" i="1" dirty="0"/>
                <a:t>x</a:t>
              </a:r>
              <a:r>
                <a:rPr lang="en-US" sz="1600" dirty="0"/>
                <a:t>, </a:t>
              </a:r>
              <a:r>
                <a:rPr lang="en-US" sz="1600" i="1" dirty="0"/>
                <a:t>y</a:t>
              </a:r>
              <a:r>
                <a:rPr lang="en-US" sz="1600" dirty="0"/>
                <a:t>) </a:t>
              </a:r>
              <a:r>
                <a:rPr lang="en-US" sz="1600" dirty="0">
                  <a:sym typeface="Symbol" charset="0"/>
                </a:rPr>
                <a:t></a:t>
              </a:r>
              <a:r>
                <a:rPr lang="en-US" sz="1600" dirty="0"/>
                <a:t> </a:t>
              </a:r>
              <a:r>
                <a:rPr lang="en-US" sz="1600" i="1" dirty="0"/>
                <a:t>N</a:t>
              </a:r>
              <a:endParaRPr lang="en-US" sz="1600" dirty="0"/>
            </a:p>
            <a:p>
              <a:pPr marL="457200" indent="-457200">
                <a:buFont typeface="Arial" charset="0"/>
                <a:buAutoNum type="arabicPeriod"/>
              </a:pPr>
              <a:r>
                <a:rPr lang="en-US" sz="1600" dirty="0"/>
                <a:t>Push unlabeled neighboring object pixels onto the stack</a:t>
              </a:r>
            </a:p>
            <a:p>
              <a:pPr marL="914400" lvl="1" indent="-457200">
                <a:buFont typeface="Arial" charset="0"/>
                <a:buChar char="•"/>
              </a:pPr>
              <a:r>
                <a:rPr lang="en-US" sz="1600" dirty="0"/>
                <a:t>If </a:t>
              </a:r>
              <a:r>
                <a:rPr lang="en-US" sz="1600" i="1" dirty="0">
                  <a:latin typeface="Times New Roman" charset="0"/>
                </a:rPr>
                <a:t>f</a:t>
              </a:r>
              <a:r>
                <a:rPr lang="en-US" sz="1600" dirty="0"/>
                <a:t>(</a:t>
              </a:r>
              <a:r>
                <a:rPr lang="en-US" sz="1600" i="1" dirty="0"/>
                <a:t>x</a:t>
              </a:r>
              <a:r>
                <a:rPr lang="en-US" sz="1600" dirty="0"/>
                <a:t>-1,  </a:t>
              </a:r>
              <a:r>
                <a:rPr lang="en-US" sz="1600" i="1" dirty="0"/>
                <a:t>y</a:t>
              </a:r>
              <a:r>
                <a:rPr lang="en-US" sz="1600" dirty="0"/>
                <a:t>) is black and </a:t>
              </a:r>
              <a:r>
                <a:rPr lang="en-US" sz="1600" i="1" dirty="0"/>
                <a:t>L</a:t>
              </a:r>
              <a:r>
                <a:rPr lang="en-US" sz="1600" dirty="0"/>
                <a:t>(</a:t>
              </a:r>
              <a:r>
                <a:rPr lang="en-US" sz="1600" i="1" dirty="0"/>
                <a:t>x</a:t>
              </a:r>
              <a:r>
                <a:rPr lang="en-US" sz="1600" dirty="0"/>
                <a:t>-1,  </a:t>
              </a:r>
              <a:r>
                <a:rPr lang="en-US" sz="1600" i="1" dirty="0"/>
                <a:t>y</a:t>
              </a:r>
              <a:r>
                <a:rPr lang="en-US" sz="1600" dirty="0"/>
                <a:t>) = 0 , push (</a:t>
              </a:r>
              <a:r>
                <a:rPr lang="en-US" sz="1600" i="1" dirty="0"/>
                <a:t>x</a:t>
              </a:r>
              <a:r>
                <a:rPr lang="en-US" sz="1600" dirty="0"/>
                <a:t>-1, </a:t>
              </a:r>
              <a:r>
                <a:rPr lang="en-US" sz="1600" i="1" dirty="0"/>
                <a:t>y</a:t>
              </a:r>
              <a:r>
                <a:rPr lang="en-US" sz="1600" dirty="0"/>
                <a:t>) onto the stack.</a:t>
              </a:r>
            </a:p>
            <a:p>
              <a:pPr marL="914400" lvl="1" indent="-457200">
                <a:buFont typeface="Arial" charset="0"/>
                <a:buChar char="•"/>
              </a:pPr>
              <a:r>
                <a:rPr lang="en-US" sz="1600" dirty="0"/>
                <a:t>If </a:t>
              </a:r>
              <a:r>
                <a:rPr lang="en-US" sz="1600" i="1" dirty="0">
                  <a:latin typeface="Times New Roman" charset="0"/>
                </a:rPr>
                <a:t>f</a:t>
              </a:r>
              <a:r>
                <a:rPr lang="en-US" sz="1600" dirty="0"/>
                <a:t>(</a:t>
              </a:r>
              <a:r>
                <a:rPr lang="en-US" sz="1600" i="1" dirty="0"/>
                <a:t>x</a:t>
              </a:r>
              <a:r>
                <a:rPr lang="en-US" sz="1600" dirty="0"/>
                <a:t>+1, </a:t>
              </a:r>
              <a:r>
                <a:rPr lang="en-US" sz="1600" i="1" dirty="0"/>
                <a:t>y</a:t>
              </a:r>
              <a:r>
                <a:rPr lang="en-US" sz="1600" dirty="0"/>
                <a:t>) is black and </a:t>
              </a:r>
              <a:r>
                <a:rPr lang="en-US" sz="1600" i="1" dirty="0"/>
                <a:t>L</a:t>
              </a:r>
              <a:r>
                <a:rPr lang="en-US" sz="1600" dirty="0"/>
                <a:t>(</a:t>
              </a:r>
              <a:r>
                <a:rPr lang="en-US" sz="1600" i="1" dirty="0"/>
                <a:t>x</a:t>
              </a:r>
              <a:r>
                <a:rPr lang="en-US" sz="1600" dirty="0"/>
                <a:t>+1, </a:t>
              </a:r>
              <a:r>
                <a:rPr lang="en-US" sz="1600" i="1" dirty="0"/>
                <a:t>y</a:t>
              </a:r>
              <a:r>
                <a:rPr lang="en-US" sz="1600" dirty="0"/>
                <a:t>) = 0 , push (</a:t>
              </a:r>
              <a:r>
                <a:rPr lang="en-US" sz="1600" i="1" dirty="0"/>
                <a:t>x</a:t>
              </a:r>
              <a:r>
                <a:rPr lang="en-US" sz="1600" dirty="0"/>
                <a:t>+1, </a:t>
              </a:r>
              <a:r>
                <a:rPr lang="en-US" sz="1600" i="1" dirty="0"/>
                <a:t>y</a:t>
              </a:r>
              <a:r>
                <a:rPr lang="en-US" sz="1600" dirty="0"/>
                <a:t>) onto the stack.</a:t>
              </a:r>
            </a:p>
            <a:p>
              <a:pPr marL="914400" lvl="1" indent="-457200">
                <a:buFont typeface="Arial" charset="0"/>
                <a:buChar char="•"/>
              </a:pPr>
              <a:r>
                <a:rPr lang="en-US" sz="1600" dirty="0"/>
                <a:t>If </a:t>
              </a:r>
              <a:r>
                <a:rPr lang="en-US" sz="1600" i="1" dirty="0">
                  <a:latin typeface="Times New Roman" charset="0"/>
                </a:rPr>
                <a:t>f</a:t>
              </a:r>
              <a:r>
                <a:rPr lang="en-US" sz="1600" dirty="0"/>
                <a:t>(</a:t>
              </a:r>
              <a:r>
                <a:rPr lang="en-US" sz="1600" i="1" dirty="0"/>
                <a:t>x</a:t>
              </a:r>
              <a:r>
                <a:rPr lang="en-US" sz="1600" dirty="0"/>
                <a:t>,  </a:t>
              </a:r>
              <a:r>
                <a:rPr lang="en-US" sz="1600" i="1" dirty="0"/>
                <a:t>y</a:t>
              </a:r>
              <a:r>
                <a:rPr lang="en-US" sz="1600" dirty="0"/>
                <a:t>-1) is black and </a:t>
              </a:r>
              <a:r>
                <a:rPr lang="en-US" sz="1600" i="1" dirty="0"/>
                <a:t>L</a:t>
              </a:r>
              <a:r>
                <a:rPr lang="en-US" sz="1600" dirty="0"/>
                <a:t>(</a:t>
              </a:r>
              <a:r>
                <a:rPr lang="en-US" sz="1600" i="1" dirty="0"/>
                <a:t>x</a:t>
              </a:r>
              <a:r>
                <a:rPr lang="en-US" sz="1600" dirty="0"/>
                <a:t>,  </a:t>
              </a:r>
              <a:r>
                <a:rPr lang="en-US" sz="1600" i="1" dirty="0"/>
                <a:t>y</a:t>
              </a:r>
              <a:r>
                <a:rPr lang="en-US" sz="1600" dirty="0"/>
                <a:t>-1) = 0 , push (</a:t>
              </a:r>
              <a:r>
                <a:rPr lang="en-US" sz="1600" i="1" dirty="0"/>
                <a:t>x</a:t>
              </a:r>
              <a:r>
                <a:rPr lang="en-US" sz="1600" dirty="0"/>
                <a:t>, </a:t>
              </a:r>
              <a:r>
                <a:rPr lang="en-US" sz="1600" i="1" dirty="0"/>
                <a:t>y</a:t>
              </a:r>
              <a:r>
                <a:rPr lang="en-US" sz="1600" dirty="0"/>
                <a:t>-1) onto the stack.</a:t>
              </a:r>
            </a:p>
            <a:p>
              <a:pPr marL="914400" lvl="1" indent="-457200">
                <a:buFont typeface="Arial" charset="0"/>
                <a:buChar char="•"/>
              </a:pPr>
              <a:r>
                <a:rPr lang="en-US" sz="1600" dirty="0"/>
                <a:t>If </a:t>
              </a:r>
              <a:r>
                <a:rPr lang="en-US" sz="1600" i="1" dirty="0">
                  <a:latin typeface="Times New Roman" charset="0"/>
                </a:rPr>
                <a:t>f</a:t>
              </a:r>
              <a:r>
                <a:rPr lang="en-US" sz="1600" dirty="0"/>
                <a:t>(</a:t>
              </a:r>
              <a:r>
                <a:rPr lang="en-US" sz="1600" i="1" dirty="0"/>
                <a:t>x</a:t>
              </a:r>
              <a:r>
                <a:rPr lang="en-US" sz="1600" dirty="0"/>
                <a:t>, </a:t>
              </a:r>
              <a:r>
                <a:rPr lang="en-US" sz="1600" i="1" dirty="0"/>
                <a:t>y</a:t>
              </a:r>
              <a:r>
                <a:rPr lang="en-US" sz="1600" dirty="0"/>
                <a:t>+1) is black and </a:t>
              </a:r>
              <a:r>
                <a:rPr lang="en-US" sz="1600" i="1" dirty="0"/>
                <a:t>L</a:t>
              </a:r>
              <a:r>
                <a:rPr lang="en-US" sz="1600" dirty="0"/>
                <a:t>(</a:t>
              </a:r>
              <a:r>
                <a:rPr lang="en-US" sz="1600" i="1" dirty="0"/>
                <a:t>x</a:t>
              </a:r>
              <a:r>
                <a:rPr lang="en-US" sz="1600" dirty="0"/>
                <a:t>, </a:t>
              </a:r>
              <a:r>
                <a:rPr lang="en-US" sz="1600" i="1" dirty="0"/>
                <a:t>y</a:t>
              </a:r>
              <a:r>
                <a:rPr lang="en-US" sz="1600" dirty="0"/>
                <a:t>+1) = 0 , push (</a:t>
              </a:r>
              <a:r>
                <a:rPr lang="en-US" sz="1600" i="1" dirty="0"/>
                <a:t>x</a:t>
              </a:r>
              <a:r>
                <a:rPr lang="en-US" sz="1600" dirty="0"/>
                <a:t>, </a:t>
              </a:r>
              <a:r>
                <a:rPr lang="en-US" sz="1600" i="1" dirty="0"/>
                <a:t>y</a:t>
              </a:r>
              <a:r>
                <a:rPr lang="en-US" sz="1600" dirty="0"/>
                <a:t>+1) onto the stack.</a:t>
              </a:r>
            </a:p>
            <a:p>
              <a:pPr marL="457200" indent="-457200">
                <a:buFont typeface="Arial" charset="0"/>
                <a:buAutoNum type="arabicPeriod"/>
              </a:pPr>
              <a:r>
                <a:rPr lang="en-US" sz="1600" dirty="0"/>
                <a:t>Choose an new (</a:t>
              </a:r>
              <a:r>
                <a:rPr lang="en-US" sz="1600" i="1" dirty="0"/>
                <a:t>x</a:t>
              </a:r>
              <a:r>
                <a:rPr lang="en-US" sz="1600" dirty="0"/>
                <a:t>, </a:t>
              </a:r>
              <a:r>
                <a:rPr lang="en-US" sz="1600" i="1" dirty="0"/>
                <a:t>y</a:t>
              </a:r>
              <a:r>
                <a:rPr lang="en-US" sz="1600" dirty="0"/>
                <a:t>) by popping the stack.</a:t>
              </a:r>
            </a:p>
            <a:p>
              <a:pPr marL="457200" indent="-457200">
                <a:buFont typeface="Arial" charset="0"/>
                <a:buAutoNum type="arabicPeriod"/>
              </a:pPr>
              <a:r>
                <a:rPr lang="en-US" sz="1600" dirty="0"/>
                <a:t>If the stack is empty, go to 1, else go to 2.</a:t>
              </a:r>
            </a:p>
          </p:txBody>
        </p:sp>
        <p:sp>
          <p:nvSpPr>
            <p:cNvPr id="387078" name="Rectangle 6"/>
            <p:cNvSpPr>
              <a:spLocks noChangeArrowheads="1"/>
            </p:cNvSpPr>
            <p:nvPr/>
          </p:nvSpPr>
          <p:spPr bwMode="auto">
            <a:xfrm>
              <a:off x="384" y="3072"/>
              <a:ext cx="624" cy="21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Flood-fill</a:t>
              </a:r>
            </a:p>
          </p:txBody>
        </p:sp>
        <p:sp>
          <p:nvSpPr>
            <p:cNvPr id="387084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008" y="2640"/>
              <a:ext cx="289" cy="1104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600" kern="10">
                  <a:solidFill>
                    <a:schemeClr val="accent1"/>
                  </a:solidFill>
                  <a:latin typeface="Times New Roman"/>
                  <a:ea typeface="Times New Roman"/>
                  <a:cs typeface="Times New Roman"/>
                </a:rPr>
                <a:t>{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Instead of Label Images for Scale Space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sz="2400" dirty="0"/>
              <a:t>Normal practice:  Label image identifies which pixels belong to which regions.</a:t>
            </a:r>
          </a:p>
          <a:p>
            <a:pPr marL="533400" indent="-533400">
              <a:lnSpc>
                <a:spcPct val="90000"/>
              </a:lnSpc>
            </a:pPr>
            <a:r>
              <a:rPr lang="en-US" sz="2400" dirty="0"/>
              <a:t>Tree-based approach: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A graph is established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 sz="1800" dirty="0"/>
              <a:t>Each node </a:t>
            </a:r>
            <a:r>
              <a:rPr lang="en-US" sz="1800" dirty="0">
                <a:sym typeface="Symbol" charset="0"/>
              </a:rPr>
              <a:t> segmented object </a:t>
            </a:r>
            <a:endParaRPr lang="en-US" sz="1800" dirty="0"/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Levels of the graph correspond to levels of scale</a:t>
            </a:r>
          </a:p>
          <a:p>
            <a:pPr marL="1295400" lvl="2" indent="-381000">
              <a:lnSpc>
                <a:spcPct val="90000"/>
              </a:lnSpc>
            </a:pPr>
            <a:r>
              <a:rPr lang="en-US" sz="1800" dirty="0"/>
              <a:t>A “parent node” is at a higher (more blurred) level of scale than the children of that node.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All the children of a given parent are assumed to lie in the same region.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A child node is related to a parent if:</a:t>
            </a:r>
          </a:p>
          <a:p>
            <a:pPr marL="1295400" lvl="2" indent="-381000">
              <a:lnSpc>
                <a:spcPct val="90000"/>
              </a:lnSpc>
              <a:buFont typeface="Arial" charset="0"/>
              <a:buAutoNum type="arabicPeriod"/>
            </a:pPr>
            <a:r>
              <a:rPr lang="en-US" sz="1800" dirty="0"/>
              <a:t>It is geometrically close to the parent, and</a:t>
            </a:r>
          </a:p>
          <a:p>
            <a:pPr marL="1295400" lvl="2" indent="-381000">
              <a:lnSpc>
                <a:spcPct val="90000"/>
              </a:lnSpc>
              <a:buFont typeface="Arial" charset="0"/>
              <a:buAutoNum type="arabicPeriod"/>
            </a:pPr>
            <a:r>
              <a:rPr lang="en-US" sz="1800" dirty="0"/>
              <a:t>It is similar in intensity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5DB99-A5EF-A648-9E2F-4D8C70993E9E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Texture Segmentation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/>
              <a:t>Two fundamentally different types of textures: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Deterministic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Pattern replications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E.g. brick wall or a grid of ceiling tiles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Use template matching, or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Use FT to find spatial frequencies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Random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E.g. the pattern on a single cinder block or a single ceiling tile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Model with Markov random fields</a:t>
            </a:r>
          </a:p>
          <a:p>
            <a:pPr>
              <a:lnSpc>
                <a:spcPct val="90000"/>
              </a:lnSpc>
            </a:pPr>
            <a:r>
              <a:rPr lang="en-US" sz="2800"/>
              <a:t>Remember: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Ultimately, you need a single number with which to compare a pixel to a neighbor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4EDA-1EEC-284D-A58D-D9E87FBCEFC6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Segmentation of Curves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3505200"/>
          </a:xfrm>
        </p:spPr>
        <p:txBody>
          <a:bodyPr/>
          <a:lstStyle/>
          <a:p>
            <a:r>
              <a:rPr lang="en-US" sz="2400" dirty="0"/>
              <a:t>Assume: The object is already segmented</a:t>
            </a:r>
          </a:p>
          <a:p>
            <a:pPr lvl="1"/>
            <a:r>
              <a:rPr lang="en-US" sz="2000" dirty="0"/>
              <a:t>We have a curve tracing around an object</a:t>
            </a:r>
          </a:p>
          <a:p>
            <a:r>
              <a:rPr lang="en-US" sz="2400" dirty="0"/>
              <a:t>New problem:  Segment the curve</a:t>
            </a:r>
          </a:p>
          <a:p>
            <a:pPr lvl="1"/>
            <a:r>
              <a:rPr lang="en-US" sz="2000" dirty="0"/>
              <a:t>Identify “salient” points along the boundary</a:t>
            </a:r>
          </a:p>
          <a:p>
            <a:pPr lvl="1"/>
            <a:r>
              <a:rPr lang="en-US" sz="2000" dirty="0"/>
              <a:t>Salient points in curve ≈ edges in image</a:t>
            </a:r>
          </a:p>
          <a:p>
            <a:r>
              <a:rPr lang="en-US" sz="2400" dirty="0"/>
              <a:t>Enables characterizing the curve between the salient points.</a:t>
            </a:r>
          </a:p>
          <a:p>
            <a:pPr lvl="1"/>
            <a:r>
              <a:rPr lang="en-US" sz="2000" dirty="0"/>
              <a:t>Can fit a “reasonable” low order curve between 2 salient points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4CCF-4A92-8249-9B3C-4CF33B5AD102}" type="slidenum">
              <a:rPr lang="en-US"/>
              <a:pPr/>
              <a:t>23</a:t>
            </a:fld>
            <a:endParaRPr lang="en-US"/>
          </a:p>
        </p:txBody>
      </p:sp>
      <p:grpSp>
        <p:nvGrpSpPr>
          <p:cNvPr id="392205" name="Group 13"/>
          <p:cNvGrpSpPr>
            <a:grpSpLocks/>
          </p:cNvGrpSpPr>
          <p:nvPr/>
        </p:nvGrpSpPr>
        <p:grpSpPr bwMode="auto">
          <a:xfrm>
            <a:off x="2744788" y="5257800"/>
            <a:ext cx="4341812" cy="1447800"/>
            <a:chOff x="1729" y="3312"/>
            <a:chExt cx="2735" cy="912"/>
          </a:xfrm>
        </p:grpSpPr>
        <p:sp>
          <p:nvSpPr>
            <p:cNvPr id="392197" name="Freeform 5"/>
            <p:cNvSpPr>
              <a:spLocks/>
            </p:cNvSpPr>
            <p:nvPr/>
          </p:nvSpPr>
          <p:spPr bwMode="auto">
            <a:xfrm>
              <a:off x="1729" y="3647"/>
              <a:ext cx="2735" cy="577"/>
            </a:xfrm>
            <a:custGeom>
              <a:avLst/>
              <a:gdLst>
                <a:gd name="T0" fmla="*/ 0 w 2735"/>
                <a:gd name="T1" fmla="*/ 459 h 577"/>
                <a:gd name="T2" fmla="*/ 217 w 2735"/>
                <a:gd name="T3" fmla="*/ 446 h 577"/>
                <a:gd name="T4" fmla="*/ 254 w 2735"/>
                <a:gd name="T5" fmla="*/ 428 h 577"/>
                <a:gd name="T6" fmla="*/ 316 w 2735"/>
                <a:gd name="T7" fmla="*/ 409 h 577"/>
                <a:gd name="T8" fmla="*/ 334 w 2735"/>
                <a:gd name="T9" fmla="*/ 397 h 577"/>
                <a:gd name="T10" fmla="*/ 353 w 2735"/>
                <a:gd name="T11" fmla="*/ 391 h 577"/>
                <a:gd name="T12" fmla="*/ 365 w 2735"/>
                <a:gd name="T13" fmla="*/ 378 h 577"/>
                <a:gd name="T14" fmla="*/ 421 w 2735"/>
                <a:gd name="T15" fmla="*/ 360 h 577"/>
                <a:gd name="T16" fmla="*/ 527 w 2735"/>
                <a:gd name="T17" fmla="*/ 291 h 577"/>
                <a:gd name="T18" fmla="*/ 589 w 2735"/>
                <a:gd name="T19" fmla="*/ 236 h 577"/>
                <a:gd name="T20" fmla="*/ 719 w 2735"/>
                <a:gd name="T21" fmla="*/ 0 h 577"/>
                <a:gd name="T22" fmla="*/ 769 w 2735"/>
                <a:gd name="T23" fmla="*/ 118 h 577"/>
                <a:gd name="T24" fmla="*/ 955 w 2735"/>
                <a:gd name="T25" fmla="*/ 341 h 577"/>
                <a:gd name="T26" fmla="*/ 1122 w 2735"/>
                <a:gd name="T27" fmla="*/ 310 h 577"/>
                <a:gd name="T28" fmla="*/ 1190 w 2735"/>
                <a:gd name="T29" fmla="*/ 248 h 577"/>
                <a:gd name="T30" fmla="*/ 1308 w 2735"/>
                <a:gd name="T31" fmla="*/ 118 h 577"/>
                <a:gd name="T32" fmla="*/ 1407 w 2735"/>
                <a:gd name="T33" fmla="*/ 68 h 577"/>
                <a:gd name="T34" fmla="*/ 1531 w 2735"/>
                <a:gd name="T35" fmla="*/ 37 h 577"/>
                <a:gd name="T36" fmla="*/ 1593 w 2735"/>
                <a:gd name="T37" fmla="*/ 50 h 577"/>
                <a:gd name="T38" fmla="*/ 1624 w 2735"/>
                <a:gd name="T39" fmla="*/ 577 h 577"/>
                <a:gd name="T40" fmla="*/ 1897 w 2735"/>
                <a:gd name="T41" fmla="*/ 515 h 577"/>
                <a:gd name="T42" fmla="*/ 1966 w 2735"/>
                <a:gd name="T43" fmla="*/ 484 h 577"/>
                <a:gd name="T44" fmla="*/ 2009 w 2735"/>
                <a:gd name="T45" fmla="*/ 459 h 577"/>
                <a:gd name="T46" fmla="*/ 2090 w 2735"/>
                <a:gd name="T47" fmla="*/ 409 h 577"/>
                <a:gd name="T48" fmla="*/ 2152 w 2735"/>
                <a:gd name="T49" fmla="*/ 366 h 577"/>
                <a:gd name="T50" fmla="*/ 2238 w 2735"/>
                <a:gd name="T51" fmla="*/ 279 h 577"/>
                <a:gd name="T52" fmla="*/ 2437 w 2735"/>
                <a:gd name="T53" fmla="*/ 112 h 577"/>
                <a:gd name="T54" fmla="*/ 2735 w 2735"/>
                <a:gd name="T55" fmla="*/ 50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35" h="577">
                  <a:moveTo>
                    <a:pt x="0" y="459"/>
                  </a:moveTo>
                  <a:cubicBezTo>
                    <a:pt x="147" y="454"/>
                    <a:pt x="137" y="470"/>
                    <a:pt x="217" y="446"/>
                  </a:cubicBezTo>
                  <a:cubicBezTo>
                    <a:pt x="296" y="422"/>
                    <a:pt x="165" y="461"/>
                    <a:pt x="254" y="428"/>
                  </a:cubicBezTo>
                  <a:cubicBezTo>
                    <a:pt x="274" y="420"/>
                    <a:pt x="316" y="409"/>
                    <a:pt x="316" y="409"/>
                  </a:cubicBezTo>
                  <a:cubicBezTo>
                    <a:pt x="322" y="405"/>
                    <a:pt x="327" y="400"/>
                    <a:pt x="334" y="397"/>
                  </a:cubicBezTo>
                  <a:cubicBezTo>
                    <a:pt x="339" y="394"/>
                    <a:pt x="347" y="394"/>
                    <a:pt x="353" y="391"/>
                  </a:cubicBezTo>
                  <a:cubicBezTo>
                    <a:pt x="358" y="387"/>
                    <a:pt x="359" y="380"/>
                    <a:pt x="365" y="378"/>
                  </a:cubicBezTo>
                  <a:cubicBezTo>
                    <a:pt x="382" y="369"/>
                    <a:pt x="421" y="360"/>
                    <a:pt x="421" y="360"/>
                  </a:cubicBezTo>
                  <a:cubicBezTo>
                    <a:pt x="449" y="331"/>
                    <a:pt x="490" y="309"/>
                    <a:pt x="527" y="291"/>
                  </a:cubicBezTo>
                  <a:cubicBezTo>
                    <a:pt x="545" y="266"/>
                    <a:pt x="559" y="245"/>
                    <a:pt x="589" y="236"/>
                  </a:cubicBezTo>
                  <a:cubicBezTo>
                    <a:pt x="639" y="159"/>
                    <a:pt x="701" y="92"/>
                    <a:pt x="719" y="0"/>
                  </a:cubicBezTo>
                  <a:cubicBezTo>
                    <a:pt x="730" y="36"/>
                    <a:pt x="740" y="89"/>
                    <a:pt x="769" y="118"/>
                  </a:cubicBezTo>
                  <a:cubicBezTo>
                    <a:pt x="798" y="207"/>
                    <a:pt x="859" y="318"/>
                    <a:pt x="955" y="341"/>
                  </a:cubicBezTo>
                  <a:cubicBezTo>
                    <a:pt x="1093" y="333"/>
                    <a:pt x="1036" y="338"/>
                    <a:pt x="1122" y="310"/>
                  </a:cubicBezTo>
                  <a:cubicBezTo>
                    <a:pt x="1145" y="286"/>
                    <a:pt x="1163" y="265"/>
                    <a:pt x="1190" y="248"/>
                  </a:cubicBezTo>
                  <a:cubicBezTo>
                    <a:pt x="1220" y="203"/>
                    <a:pt x="1253" y="136"/>
                    <a:pt x="1308" y="118"/>
                  </a:cubicBezTo>
                  <a:cubicBezTo>
                    <a:pt x="1333" y="92"/>
                    <a:pt x="1371" y="76"/>
                    <a:pt x="1407" y="68"/>
                  </a:cubicBezTo>
                  <a:cubicBezTo>
                    <a:pt x="1448" y="41"/>
                    <a:pt x="1480" y="41"/>
                    <a:pt x="1531" y="37"/>
                  </a:cubicBezTo>
                  <a:cubicBezTo>
                    <a:pt x="1589" y="22"/>
                    <a:pt x="1573" y="9"/>
                    <a:pt x="1593" y="50"/>
                  </a:cubicBezTo>
                  <a:cubicBezTo>
                    <a:pt x="1602" y="225"/>
                    <a:pt x="1596" y="403"/>
                    <a:pt x="1624" y="577"/>
                  </a:cubicBezTo>
                  <a:cubicBezTo>
                    <a:pt x="1721" y="566"/>
                    <a:pt x="1804" y="545"/>
                    <a:pt x="1897" y="515"/>
                  </a:cubicBezTo>
                  <a:cubicBezTo>
                    <a:pt x="1919" y="499"/>
                    <a:pt x="1941" y="495"/>
                    <a:pt x="1966" y="484"/>
                  </a:cubicBezTo>
                  <a:cubicBezTo>
                    <a:pt x="2005" y="441"/>
                    <a:pt x="1959" y="483"/>
                    <a:pt x="2009" y="459"/>
                  </a:cubicBezTo>
                  <a:cubicBezTo>
                    <a:pt x="2035" y="445"/>
                    <a:pt x="2064" y="423"/>
                    <a:pt x="2090" y="409"/>
                  </a:cubicBezTo>
                  <a:cubicBezTo>
                    <a:pt x="2113" y="395"/>
                    <a:pt x="2127" y="377"/>
                    <a:pt x="2152" y="366"/>
                  </a:cubicBezTo>
                  <a:cubicBezTo>
                    <a:pt x="2174" y="330"/>
                    <a:pt x="2210" y="310"/>
                    <a:pt x="2238" y="279"/>
                  </a:cubicBezTo>
                  <a:cubicBezTo>
                    <a:pt x="2286" y="222"/>
                    <a:pt x="2364" y="134"/>
                    <a:pt x="2437" y="112"/>
                  </a:cubicBezTo>
                  <a:cubicBezTo>
                    <a:pt x="2511" y="30"/>
                    <a:pt x="2639" y="50"/>
                    <a:pt x="2735" y="5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98" name="Rectangle 6"/>
            <p:cNvSpPr>
              <a:spLocks noChangeArrowheads="1"/>
            </p:cNvSpPr>
            <p:nvPr/>
          </p:nvSpPr>
          <p:spPr bwMode="auto">
            <a:xfrm>
              <a:off x="2640" y="3312"/>
              <a:ext cx="1083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Salient points</a:t>
              </a:r>
            </a:p>
          </p:txBody>
        </p:sp>
        <p:sp>
          <p:nvSpPr>
            <p:cNvPr id="392199" name="Line 7"/>
            <p:cNvSpPr>
              <a:spLocks noChangeShapeType="1"/>
            </p:cNvSpPr>
            <p:nvPr/>
          </p:nvSpPr>
          <p:spPr bwMode="auto">
            <a:xfrm flipH="1">
              <a:off x="1776" y="3456"/>
              <a:ext cx="86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00" name="Line 8"/>
            <p:cNvSpPr>
              <a:spLocks noChangeShapeType="1"/>
            </p:cNvSpPr>
            <p:nvPr/>
          </p:nvSpPr>
          <p:spPr bwMode="auto">
            <a:xfrm flipH="1">
              <a:off x="2475" y="3552"/>
              <a:ext cx="165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01" name="Line 9"/>
            <p:cNvSpPr>
              <a:spLocks noChangeShapeType="1"/>
            </p:cNvSpPr>
            <p:nvPr/>
          </p:nvSpPr>
          <p:spPr bwMode="auto">
            <a:xfrm>
              <a:off x="3024" y="35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03" name="Line 11"/>
            <p:cNvSpPr>
              <a:spLocks noChangeShapeType="1"/>
            </p:cNvSpPr>
            <p:nvPr/>
          </p:nvSpPr>
          <p:spPr bwMode="auto">
            <a:xfrm flipH="1">
              <a:off x="3408" y="3564"/>
              <a:ext cx="192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04" name="Line 12"/>
            <p:cNvSpPr>
              <a:spLocks noChangeShapeType="1"/>
            </p:cNvSpPr>
            <p:nvPr/>
          </p:nvSpPr>
          <p:spPr bwMode="auto">
            <a:xfrm>
              <a:off x="3720" y="3456"/>
              <a:ext cx="726" cy="2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Nature of Curves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curve is a 1D function, which is simply bent in (“lives in”) ND space.</a:t>
            </a:r>
          </a:p>
          <a:p>
            <a:pPr lvl="3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800" dirty="0"/>
              <a:t>That is, a curve can be parameterized using a single parameter (hence, 1D).</a:t>
            </a:r>
          </a:p>
          <a:p>
            <a:pPr lvl="3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800" dirty="0"/>
              <a:t>The parameter is usually arc length, </a:t>
            </a:r>
            <a:r>
              <a:rPr lang="en-US" sz="2800" i="1" dirty="0">
                <a:latin typeface="Times New Roman" charset="0"/>
              </a:rPr>
              <a:t>s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Even though not invariant to affine transforms.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B6F-1088-0840-A1A6-6C26DF4A462E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Nature of Curves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The </a:t>
            </a:r>
            <a:r>
              <a:rPr lang="en-US" sz="2400" i="1" dirty="0"/>
              <a:t>speed</a:t>
            </a:r>
            <a:r>
              <a:rPr lang="en-US" sz="2400" dirty="0"/>
              <a:t> of a curve at a point </a:t>
            </a:r>
            <a:r>
              <a:rPr lang="en-US" sz="2400" i="1" dirty="0">
                <a:latin typeface="Times New Roman" charset="0"/>
              </a:rPr>
              <a:t>s</a:t>
            </a:r>
            <a:r>
              <a:rPr lang="en-US" sz="2400" dirty="0"/>
              <a:t> is: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Note:  speed of curve is a property of how curve is formulated, not a property of the object or image.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Denote the </a:t>
            </a:r>
            <a:r>
              <a:rPr lang="en-US" sz="2400" b="1" i="1" dirty="0"/>
              <a:t>outward</a:t>
            </a:r>
            <a:r>
              <a:rPr lang="en-US" sz="2400" i="1" dirty="0"/>
              <a:t> normal direction</a:t>
            </a:r>
            <a:r>
              <a:rPr lang="en-US" sz="2400" dirty="0"/>
              <a:t> at point </a:t>
            </a:r>
            <a:r>
              <a:rPr lang="en-US" sz="2400" i="1" dirty="0">
                <a:latin typeface="Times New Roman" charset="0"/>
              </a:rPr>
              <a:t>s</a:t>
            </a:r>
            <a:r>
              <a:rPr lang="en-US" sz="2400" dirty="0"/>
              <a:t> as </a:t>
            </a:r>
            <a:r>
              <a:rPr lang="en-US" sz="2400" b="1" i="1" dirty="0">
                <a:latin typeface="Times New Roman" charset="0"/>
              </a:rPr>
              <a:t>n</a:t>
            </a:r>
            <a:r>
              <a:rPr lang="en-US" sz="2400" b="1" baseline="-25000" dirty="0">
                <a:sym typeface="Symbol" charset="0"/>
              </a:rPr>
              <a:t></a:t>
            </a:r>
            <a:r>
              <a:rPr lang="en-US" sz="2400" dirty="0">
                <a:sym typeface="Symbol" charset="0"/>
              </a:rPr>
              <a:t>(</a:t>
            </a:r>
            <a:r>
              <a:rPr lang="en-US" sz="2400" i="1" dirty="0">
                <a:latin typeface="Times New Roman" charset="0"/>
              </a:rPr>
              <a:t>s</a:t>
            </a:r>
            <a:r>
              <a:rPr lang="en-US" sz="2400" dirty="0">
                <a:sym typeface="Symbol" charset="0"/>
              </a:rPr>
              <a:t>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Suppose the curve is closed: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concepts of INSIDE and OUTSIDE make sense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Given a point </a:t>
            </a:r>
            <a:r>
              <a:rPr lang="en-US" sz="2000" b="1" i="1" dirty="0">
                <a:latin typeface="Times New Roman" charset="0"/>
              </a:rPr>
              <a:t>x </a:t>
            </a:r>
            <a:r>
              <a:rPr lang="en-US" sz="2000" dirty="0">
                <a:latin typeface="Times New Roman" charset="0"/>
              </a:rPr>
              <a:t>= [</a:t>
            </a:r>
            <a:r>
              <a:rPr lang="en-US" sz="2000" i="1" dirty="0" err="1">
                <a:latin typeface="Times New Roman" charset="0"/>
              </a:rPr>
              <a:t>x</a:t>
            </a:r>
            <a:r>
              <a:rPr lang="en-US" sz="2000" i="1" baseline="-25000" dirty="0" err="1">
                <a:latin typeface="Times New Roman" charset="0"/>
              </a:rPr>
              <a:t>i</a:t>
            </a:r>
            <a:r>
              <a:rPr lang="en-US" sz="2000" i="1" dirty="0" err="1">
                <a:latin typeface="Times New Roman" charset="0"/>
              </a:rPr>
              <a:t>,y</a:t>
            </a:r>
            <a:r>
              <a:rPr lang="en-US" sz="2000" i="1" baseline="-25000" dirty="0" err="1">
                <a:latin typeface="Times New Roman" charset="0"/>
              </a:rPr>
              <a:t>i</a:t>
            </a:r>
            <a:r>
              <a:rPr lang="en-US" sz="2000" dirty="0">
                <a:latin typeface="Times New Roman" charset="0"/>
              </a:rPr>
              <a:t>]</a:t>
            </a:r>
            <a:r>
              <a:rPr lang="en-US" sz="2000" dirty="0"/>
              <a:t> not on the curve,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Let </a:t>
            </a:r>
            <a:r>
              <a:rPr lang="en-US" sz="2000" b="1" dirty="0">
                <a:sym typeface="Symbol" charset="0"/>
              </a:rPr>
              <a:t></a:t>
            </a:r>
            <a:r>
              <a:rPr lang="en-US" sz="2000" b="1" i="1" baseline="-25000" dirty="0">
                <a:latin typeface="Times New Roman" charset="0"/>
              </a:rPr>
              <a:t>x</a:t>
            </a:r>
            <a:r>
              <a:rPr lang="en-US" sz="2000" dirty="0"/>
              <a:t> represent the closest point on the curve to </a:t>
            </a:r>
            <a:r>
              <a:rPr lang="en-US" sz="2000" b="1" i="1" dirty="0">
                <a:latin typeface="Times New Roman" charset="0"/>
              </a:rPr>
              <a:t>x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The arc length at </a:t>
            </a:r>
            <a:r>
              <a:rPr lang="en-US" sz="1800" b="1" dirty="0">
                <a:sym typeface="Symbol" charset="0"/>
              </a:rPr>
              <a:t></a:t>
            </a:r>
            <a:r>
              <a:rPr lang="en-US" sz="1800" b="1" i="1" baseline="-25000" dirty="0">
                <a:latin typeface="Times New Roman" charset="0"/>
              </a:rPr>
              <a:t>x</a:t>
            </a:r>
            <a:r>
              <a:rPr lang="en-US" sz="1800" dirty="0"/>
              <a:t> is defined to be </a:t>
            </a:r>
            <a:r>
              <a:rPr lang="en-US" sz="1800" i="1" dirty="0" err="1">
                <a:latin typeface="Times New Roman" charset="0"/>
              </a:rPr>
              <a:t>s</a:t>
            </a:r>
            <a:r>
              <a:rPr lang="en-US" sz="1800" b="1" i="1" baseline="-25000" dirty="0" err="1">
                <a:latin typeface="Times New Roman" charset="0"/>
              </a:rPr>
              <a:t>x</a:t>
            </a:r>
            <a:r>
              <a:rPr lang="en-US" sz="18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dirty="0"/>
              <a:t> is INSIDE the curve if: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2000" dirty="0"/>
              <a:t>		[</a:t>
            </a:r>
            <a:r>
              <a:rPr lang="en-US" sz="2000" b="1" i="1" dirty="0">
                <a:latin typeface="Times New Roman" charset="0"/>
              </a:rPr>
              <a:t>x </a:t>
            </a:r>
            <a:r>
              <a:rPr lang="en-US" sz="2000" dirty="0"/>
              <a:t>- </a:t>
            </a:r>
            <a:r>
              <a:rPr lang="en-US" sz="2000" b="1" dirty="0">
                <a:sym typeface="Symbol" charset="0"/>
              </a:rPr>
              <a:t></a:t>
            </a:r>
            <a:r>
              <a:rPr lang="en-US" sz="2000" b="1" i="1" baseline="-25000" dirty="0">
                <a:latin typeface="Times New Roman" charset="0"/>
              </a:rPr>
              <a:t>x</a:t>
            </a:r>
            <a:r>
              <a:rPr lang="en-US" sz="2000" dirty="0"/>
              <a:t>] </a:t>
            </a:r>
            <a:r>
              <a:rPr lang="en-US" sz="2000" dirty="0">
                <a:sym typeface="Symbol" charset="0"/>
              </a:rPr>
              <a:t></a:t>
            </a:r>
            <a:r>
              <a:rPr lang="en-US" sz="2000" dirty="0"/>
              <a:t> </a:t>
            </a:r>
            <a:r>
              <a:rPr lang="en-US" sz="2000" b="1" i="1" dirty="0">
                <a:latin typeface="Times New Roman" charset="0"/>
              </a:rPr>
              <a:t>n</a:t>
            </a:r>
            <a:r>
              <a:rPr lang="en-US" sz="2000" b="1" baseline="-25000" dirty="0">
                <a:sym typeface="Symbol" charset="0"/>
              </a:rPr>
              <a:t></a:t>
            </a:r>
            <a:r>
              <a:rPr lang="en-US" sz="2000" dirty="0">
                <a:sym typeface="Symbol" charset="0"/>
              </a:rPr>
              <a:t>(</a:t>
            </a:r>
            <a:r>
              <a:rPr lang="en-US" sz="2000" i="1" dirty="0" err="1">
                <a:latin typeface="Times New Roman" charset="0"/>
              </a:rPr>
              <a:t>s</a:t>
            </a:r>
            <a:r>
              <a:rPr lang="en-US" sz="2000" b="1" i="1" baseline="-25000" dirty="0" err="1">
                <a:latin typeface="Times New Roman" charset="0"/>
              </a:rPr>
              <a:t>x</a:t>
            </a:r>
            <a:r>
              <a:rPr lang="en-US" sz="2000" dirty="0">
                <a:sym typeface="Symbol" charset="0"/>
              </a:rPr>
              <a:t>)  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And OUTSIDE otherwise.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A1-40DE-F84C-942C-4D15E72FD4F5}" type="slidenum">
              <a:rPr lang="en-US"/>
              <a:pPr/>
              <a:t>25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781850"/>
              </p:ext>
            </p:extLst>
          </p:nvPr>
        </p:nvGraphicFramePr>
        <p:xfrm>
          <a:off x="1295400" y="2133600"/>
          <a:ext cx="2171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4" imgW="1447800" imgH="508000" progId="Equation.3">
                  <p:embed/>
                </p:oleObj>
              </mc:Choice>
              <mc:Fallback>
                <p:oleObj name="Equation" r:id="rId4" imgW="1447800" imgH="508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5400" y="2133600"/>
                        <a:ext cx="21717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Segmentation of Surfaces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A surface is a 2D function, which is simply bent in (</a:t>
            </a:r>
            <a:r>
              <a:rPr lang="en-US" altLang="ja-JP" sz="2800" dirty="0"/>
              <a:t>“</a:t>
            </a:r>
            <a:r>
              <a:rPr lang="en-US" sz="2800" dirty="0"/>
              <a:t>lives in</a:t>
            </a:r>
            <a:r>
              <a:rPr lang="en-US" altLang="ja-JP" sz="2800" dirty="0"/>
              <a:t>”</a:t>
            </a:r>
            <a:r>
              <a:rPr lang="en-US" sz="2800" dirty="0"/>
              <a:t>) three-space.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2 philosophies: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Seek surfaces which do not bend too quickly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Segment regions along lines of high surface curvature (fitting a surface with a set of planes)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Points where planes meet produce either “roof” edges or “step” edges, depending on viewpoint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Assume some equation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E.g. a quadric (a general second order surface)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All points which satisfy the equation and which are adjacent belong to the same surface. 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6497F-45A1-8343-9003-661E124A50EE}" type="slidenum">
              <a:rPr lang="en-US"/>
              <a:pPr/>
              <a:t>26</a:t>
            </a:fld>
            <a:endParaRPr lang="en-US"/>
          </a:p>
        </p:txBody>
      </p:sp>
      <p:sp>
        <p:nvSpPr>
          <p:cNvPr id="402443" name="Rectangle 11"/>
          <p:cNvSpPr>
            <a:spLocks noChangeArrowheads="1"/>
          </p:cNvSpPr>
          <p:nvPr/>
        </p:nvSpPr>
        <p:spPr bwMode="auto">
          <a:xfrm>
            <a:off x="0" y="5791200"/>
            <a:ext cx="8001000" cy="10668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2460" name="Group 28"/>
          <p:cNvGrpSpPr>
            <a:grpSpLocks/>
          </p:cNvGrpSpPr>
          <p:nvPr/>
        </p:nvGrpSpPr>
        <p:grpSpPr bwMode="auto">
          <a:xfrm>
            <a:off x="1219200" y="6019800"/>
            <a:ext cx="1143000" cy="609600"/>
            <a:chOff x="768" y="3792"/>
            <a:chExt cx="720" cy="384"/>
          </a:xfrm>
        </p:grpSpPr>
        <p:sp>
          <p:nvSpPr>
            <p:cNvPr id="402436" name="Line 4"/>
            <p:cNvSpPr>
              <a:spLocks noChangeShapeType="1"/>
            </p:cNvSpPr>
            <p:nvPr/>
          </p:nvSpPr>
          <p:spPr bwMode="auto">
            <a:xfrm flipH="1">
              <a:off x="768" y="398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37" name="Line 5"/>
            <p:cNvSpPr>
              <a:spLocks noChangeShapeType="1"/>
            </p:cNvSpPr>
            <p:nvPr/>
          </p:nvSpPr>
          <p:spPr bwMode="auto">
            <a:xfrm>
              <a:off x="960" y="398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38" name="Line 6"/>
            <p:cNvSpPr>
              <a:spLocks noChangeShapeType="1"/>
            </p:cNvSpPr>
            <p:nvPr/>
          </p:nvSpPr>
          <p:spPr bwMode="auto">
            <a:xfrm flipV="1">
              <a:off x="960" y="3792"/>
              <a:ext cx="384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39" name="Line 7"/>
            <p:cNvSpPr>
              <a:spLocks noChangeShapeType="1"/>
            </p:cNvSpPr>
            <p:nvPr/>
          </p:nvSpPr>
          <p:spPr bwMode="auto">
            <a:xfrm>
              <a:off x="1344" y="379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2442" name="Rectangle 10"/>
          <p:cNvSpPr>
            <a:spLocks noChangeArrowheads="1"/>
          </p:cNvSpPr>
          <p:nvPr/>
        </p:nvSpPr>
        <p:spPr bwMode="auto">
          <a:xfrm>
            <a:off x="458788" y="4775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402459" name="Group 27"/>
          <p:cNvGrpSpPr>
            <a:grpSpLocks/>
          </p:cNvGrpSpPr>
          <p:nvPr/>
        </p:nvGrpSpPr>
        <p:grpSpPr bwMode="auto">
          <a:xfrm>
            <a:off x="76200" y="5943600"/>
            <a:ext cx="1038225" cy="838200"/>
            <a:chOff x="48" y="3744"/>
            <a:chExt cx="654" cy="528"/>
          </a:xfrm>
        </p:grpSpPr>
        <p:sp>
          <p:nvSpPr>
            <p:cNvPr id="402445" name="Line 13"/>
            <p:cNvSpPr>
              <a:spLocks noChangeShapeType="1"/>
            </p:cNvSpPr>
            <p:nvPr/>
          </p:nvSpPr>
          <p:spPr bwMode="auto">
            <a:xfrm flipH="1">
              <a:off x="240" y="40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46" name="Line 14"/>
            <p:cNvSpPr>
              <a:spLocks noChangeShapeType="1"/>
            </p:cNvSpPr>
            <p:nvPr/>
          </p:nvSpPr>
          <p:spPr bwMode="auto">
            <a:xfrm flipH="1">
              <a:off x="48" y="40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47" name="Line 15"/>
            <p:cNvSpPr>
              <a:spLocks noChangeShapeType="1"/>
            </p:cNvSpPr>
            <p:nvPr/>
          </p:nvSpPr>
          <p:spPr bwMode="auto">
            <a:xfrm flipV="1">
              <a:off x="240" y="3744"/>
              <a:ext cx="27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48" name="Line 16"/>
            <p:cNvSpPr>
              <a:spLocks noChangeShapeType="1"/>
            </p:cNvSpPr>
            <p:nvPr/>
          </p:nvSpPr>
          <p:spPr bwMode="auto">
            <a:xfrm>
              <a:off x="510" y="37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49" name="Line 17"/>
            <p:cNvSpPr>
              <a:spLocks noChangeShapeType="1"/>
            </p:cNvSpPr>
            <p:nvPr/>
          </p:nvSpPr>
          <p:spPr bwMode="auto">
            <a:xfrm flipV="1">
              <a:off x="240" y="3984"/>
              <a:ext cx="27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50" name="Line 18"/>
            <p:cNvSpPr>
              <a:spLocks noChangeShapeType="1"/>
            </p:cNvSpPr>
            <p:nvPr/>
          </p:nvSpPr>
          <p:spPr bwMode="auto">
            <a:xfrm flipV="1">
              <a:off x="432" y="3984"/>
              <a:ext cx="27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51" name="Line 19"/>
            <p:cNvSpPr>
              <a:spLocks noChangeShapeType="1"/>
            </p:cNvSpPr>
            <p:nvPr/>
          </p:nvSpPr>
          <p:spPr bwMode="auto">
            <a:xfrm flipV="1">
              <a:off x="48" y="3744"/>
              <a:ext cx="27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52" name="Line 20"/>
            <p:cNvSpPr>
              <a:spLocks noChangeShapeType="1"/>
            </p:cNvSpPr>
            <p:nvPr/>
          </p:nvSpPr>
          <p:spPr bwMode="auto">
            <a:xfrm>
              <a:off x="318" y="374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53" name="Line 21"/>
            <p:cNvSpPr>
              <a:spLocks noChangeShapeType="1"/>
            </p:cNvSpPr>
            <p:nvPr/>
          </p:nvSpPr>
          <p:spPr bwMode="auto">
            <a:xfrm flipH="1">
              <a:off x="240" y="42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54" name="Line 22"/>
            <p:cNvSpPr>
              <a:spLocks noChangeShapeType="1"/>
            </p:cNvSpPr>
            <p:nvPr/>
          </p:nvSpPr>
          <p:spPr bwMode="auto">
            <a:xfrm flipH="1">
              <a:off x="510" y="398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2456" name="Rectangle 24"/>
          <p:cNvSpPr>
            <a:spLocks noChangeArrowheads="1"/>
          </p:cNvSpPr>
          <p:nvPr/>
        </p:nvSpPr>
        <p:spPr bwMode="auto">
          <a:xfrm>
            <a:off x="2438400" y="5851525"/>
            <a:ext cx="567407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The “difference” in edges is only from viewpoint.</a:t>
            </a:r>
          </a:p>
          <a:p>
            <a:r>
              <a:rPr lang="en-US" sz="2000" dirty="0"/>
              <a:t>But curvature is invariant to viewpoint!</a:t>
            </a:r>
          </a:p>
          <a:p>
            <a:r>
              <a:rPr lang="en-US" sz="2000" dirty="0"/>
              <a:t>(Unfortunately, curvature is sensitive to noise.)</a:t>
            </a:r>
          </a:p>
        </p:txBody>
      </p:sp>
      <p:sp>
        <p:nvSpPr>
          <p:cNvPr id="402461" name="Freeform 29"/>
          <p:cNvSpPr>
            <a:spLocks/>
          </p:cNvSpPr>
          <p:nvPr/>
        </p:nvSpPr>
        <p:spPr bwMode="auto">
          <a:xfrm>
            <a:off x="95061" y="3549965"/>
            <a:ext cx="1143000" cy="2362200"/>
          </a:xfrm>
          <a:custGeom>
            <a:avLst/>
            <a:gdLst>
              <a:gd name="T0" fmla="*/ 864 w 864"/>
              <a:gd name="T1" fmla="*/ 40 h 1672"/>
              <a:gd name="T2" fmla="*/ 240 w 864"/>
              <a:gd name="T3" fmla="*/ 184 h 1672"/>
              <a:gd name="T4" fmla="*/ 48 w 864"/>
              <a:gd name="T5" fmla="*/ 1144 h 1672"/>
              <a:gd name="T6" fmla="*/ 528 w 864"/>
              <a:gd name="T7" fmla="*/ 1672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64" h="1672">
                <a:moveTo>
                  <a:pt x="864" y="40"/>
                </a:moveTo>
                <a:cubicBezTo>
                  <a:pt x="620" y="20"/>
                  <a:pt x="376" y="0"/>
                  <a:pt x="240" y="184"/>
                </a:cubicBezTo>
                <a:cubicBezTo>
                  <a:pt x="104" y="368"/>
                  <a:pt x="0" y="896"/>
                  <a:pt x="48" y="1144"/>
                </a:cubicBezTo>
                <a:cubicBezTo>
                  <a:pt x="96" y="1392"/>
                  <a:pt x="312" y="1532"/>
                  <a:pt x="528" y="1672"/>
                </a:cubicBezTo>
              </a:path>
            </a:pathLst>
          </a:custGeom>
          <a:noFill/>
          <a:ln w="28575" cmpd="sng">
            <a:solidFill>
              <a:srgbClr val="007F0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Describing Surfaces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An explicit  representation might be: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An implicit form is: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The latter is a </a:t>
            </a:r>
            <a:r>
              <a:rPr lang="en-US" sz="2800" i="1" dirty="0"/>
              <a:t>quadric</a:t>
            </a:r>
            <a:r>
              <a:rPr lang="en-US" sz="28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u="sng" dirty="0"/>
              <a:t>general form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Describes all </a:t>
            </a:r>
            <a:r>
              <a:rPr lang="en-US" sz="2400" u="sng" dirty="0"/>
              <a:t>second order surfaces</a:t>
            </a:r>
            <a:endParaRPr lang="en-US" sz="2400" dirty="0"/>
          </a:p>
          <a:p>
            <a:pPr lvl="2">
              <a:lnSpc>
                <a:spcPct val="90000"/>
              </a:lnSpc>
              <a:buFont typeface="Wingdings" charset="0"/>
              <a:buNone/>
            </a:pPr>
            <a:r>
              <a:rPr lang="en-US" sz="2000" dirty="0"/>
              <a:t>(cones, spheres, planes, ellipsoids, etc.)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Can’t linearly solve an explicit quadric for the vector of coefficients (to fit to data)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You would have a </a:t>
            </a:r>
            <a:r>
              <a:rPr lang="en-US" sz="1800" dirty="0">
                <a:latin typeface="Symbol" charset="2"/>
                <a:cs typeface="Symbol" charset="2"/>
              </a:rPr>
              <a:t>√</a:t>
            </a:r>
            <a:r>
              <a:rPr lang="en-US" sz="2000" dirty="0"/>
              <a:t> on the right hand side!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43F59-8664-BC4F-8D0B-EF4340AB3A2E}" type="slidenum">
              <a:rPr lang="en-US"/>
              <a:pPr/>
              <a:t>27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288126"/>
              </p:ext>
            </p:extLst>
          </p:nvPr>
        </p:nvGraphicFramePr>
        <p:xfrm>
          <a:off x="1143000" y="2247900"/>
          <a:ext cx="3492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tion" r:id="rId4" imgW="1905000" imgH="228600" progId="Equation.3">
                  <p:embed/>
                </p:oleObj>
              </mc:Choice>
              <mc:Fallback>
                <p:oleObj name="Equation" r:id="rId4" imgW="1905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2247900"/>
                        <a:ext cx="34925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465095"/>
              </p:ext>
            </p:extLst>
          </p:nvPr>
        </p:nvGraphicFramePr>
        <p:xfrm>
          <a:off x="1143000" y="3200400"/>
          <a:ext cx="570388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Equation" r:id="rId6" imgW="3111500" imgH="228600" progId="Equation.3">
                  <p:embed/>
                </p:oleObj>
              </mc:Choice>
              <mc:Fallback>
                <p:oleObj name="Equation" r:id="rId6" imgW="31115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43000" y="3200400"/>
                        <a:ext cx="5703888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Fitting an Implicit Quadric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Define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Then: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have a parameter vector</a:t>
            </a:r>
          </a:p>
          <a:p>
            <a:pPr lvl="2">
              <a:lnSpc>
                <a:spcPct val="90000"/>
              </a:lnSpc>
            </a:pPr>
            <a:r>
              <a:rPr lang="en-US" sz="2000" b="1" i="1" dirty="0">
                <a:latin typeface="Times New Roman" charset="0"/>
              </a:rPr>
              <a:t>q </a:t>
            </a:r>
            <a:r>
              <a:rPr lang="en-US" sz="2000" dirty="0"/>
              <a:t>= [</a:t>
            </a:r>
            <a:r>
              <a:rPr lang="en-US" sz="2000" i="1" dirty="0" err="1">
                <a:latin typeface="Times New Roman"/>
                <a:cs typeface="Times New Roman"/>
              </a:rPr>
              <a:t>a,b,c,d,e,f,g,h,i,j</a:t>
            </a:r>
            <a:r>
              <a:rPr lang="en-US" sz="2000" dirty="0"/>
              <a:t>]</a:t>
            </a:r>
            <a:r>
              <a:rPr lang="en-US" sz="2000" baseline="30000" dirty="0">
                <a:latin typeface="Times New Roman"/>
                <a:cs typeface="Times New Roman"/>
              </a:rPr>
              <a:t>T</a:t>
            </a:r>
            <a:endParaRPr lang="en-US" sz="2000" dirty="0">
              <a:latin typeface="Times New Roman"/>
              <a:cs typeface="Times New Roman"/>
            </a:endParaRPr>
          </a:p>
          <a:p>
            <a:pPr lvl="1">
              <a:lnSpc>
                <a:spcPct val="90000"/>
              </a:lnSpc>
            </a:pPr>
            <a:r>
              <a:rPr lang="en-US" sz="2400" dirty="0"/>
              <a:t>If the point [</a:t>
            </a:r>
            <a:r>
              <a:rPr lang="en-US" sz="2400" i="1" dirty="0" err="1">
                <a:latin typeface="Times New Roman" charset="0"/>
              </a:rPr>
              <a:t>x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,y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,z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dirty="0"/>
              <a:t>]</a:t>
            </a:r>
            <a:r>
              <a:rPr lang="en-US" sz="2400" baseline="30000" dirty="0">
                <a:latin typeface="Times New Roman" charset="0"/>
              </a:rPr>
              <a:t>T</a:t>
            </a:r>
            <a:r>
              <a:rPr lang="en-US" sz="2400" dirty="0"/>
              <a:t> is on the surface described by </a:t>
            </a:r>
            <a:r>
              <a:rPr lang="en-US" sz="2400" b="1" i="1" dirty="0">
                <a:latin typeface="Times New Roman" charset="0"/>
              </a:rPr>
              <a:t>q</a:t>
            </a:r>
            <a:r>
              <a:rPr lang="en-US" sz="2400" dirty="0"/>
              <a:t>,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Then </a:t>
            </a:r>
            <a:r>
              <a:rPr lang="en-US" sz="2000" i="1" dirty="0">
                <a:latin typeface="Times New Roman" charset="0"/>
              </a:rPr>
              <a:t>f</a:t>
            </a:r>
            <a:r>
              <a:rPr lang="en-US" sz="2000" dirty="0"/>
              <a:t>(</a:t>
            </a:r>
            <a:r>
              <a:rPr lang="en-US" sz="2000" i="1" dirty="0" err="1">
                <a:latin typeface="Times New Roman" charset="0"/>
              </a:rPr>
              <a:t>x</a:t>
            </a:r>
            <a:r>
              <a:rPr lang="en-US" sz="2000" i="1" baseline="-25000" dirty="0" err="1">
                <a:latin typeface="Times New Roman" charset="0"/>
              </a:rPr>
              <a:t>i</a:t>
            </a:r>
            <a:r>
              <a:rPr lang="en-US" sz="2000" i="1" dirty="0" err="1">
                <a:latin typeface="Times New Roman" charset="0"/>
              </a:rPr>
              <a:t>,y</a:t>
            </a:r>
            <a:r>
              <a:rPr lang="en-US" sz="2000" i="1" baseline="-25000" dirty="0" err="1">
                <a:latin typeface="Times New Roman" charset="0"/>
              </a:rPr>
              <a:t>i</a:t>
            </a:r>
            <a:r>
              <a:rPr lang="en-US" sz="2000" i="1" dirty="0" err="1">
                <a:latin typeface="Times New Roman" charset="0"/>
              </a:rPr>
              <a:t>,z</a:t>
            </a:r>
            <a:r>
              <a:rPr lang="en-US" sz="2000" i="1" baseline="-25000" dirty="0" err="1">
                <a:latin typeface="Times New Roman" charset="0"/>
              </a:rPr>
              <a:t>i</a:t>
            </a:r>
            <a:r>
              <a:rPr lang="en-US" sz="2000" dirty="0"/>
              <a:t>) should = 0.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Define a level set of a function as the collection of points [</a:t>
            </a:r>
            <a:r>
              <a:rPr lang="en-US" sz="2400" i="1" dirty="0" err="1">
                <a:latin typeface="Times New Roman" charset="0"/>
              </a:rPr>
              <a:t>x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,y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,z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dirty="0"/>
              <a:t>]</a:t>
            </a:r>
            <a:r>
              <a:rPr lang="en-US" sz="2400" baseline="30000" dirty="0">
                <a:latin typeface="Times New Roman" charset="0"/>
              </a:rPr>
              <a:t>T</a:t>
            </a:r>
            <a:r>
              <a:rPr lang="en-US" sz="2400" dirty="0"/>
              <a:t> such that </a:t>
            </a:r>
            <a:r>
              <a:rPr lang="en-US" sz="2400" i="1" dirty="0">
                <a:latin typeface="Times New Roman" charset="0"/>
              </a:rPr>
              <a:t>f</a:t>
            </a:r>
            <a:r>
              <a:rPr lang="en-US" sz="2400" dirty="0"/>
              <a:t>(</a:t>
            </a:r>
            <a:r>
              <a:rPr lang="en-US" sz="2400" i="1" dirty="0" err="1">
                <a:latin typeface="Times New Roman" charset="0"/>
              </a:rPr>
              <a:t>x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,y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,z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dirty="0"/>
              <a:t>)=</a:t>
            </a:r>
            <a:r>
              <a:rPr lang="en-US" sz="2400" i="1" dirty="0">
                <a:latin typeface="Times New Roman" charset="0"/>
              </a:rPr>
              <a:t>L</a:t>
            </a:r>
            <a:r>
              <a:rPr lang="en-US" sz="2400" dirty="0"/>
              <a:t> for some scalar constant </a:t>
            </a:r>
            <a:r>
              <a:rPr lang="en-US" sz="2400" i="1" dirty="0">
                <a:latin typeface="Times New Roman" charset="0"/>
              </a:rPr>
              <a:t>L</a:t>
            </a:r>
            <a:r>
              <a:rPr 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Solve for </a:t>
            </a:r>
            <a:r>
              <a:rPr lang="en-US" sz="2400" b="1" i="1" dirty="0">
                <a:latin typeface="Times New Roman" charset="0"/>
              </a:rPr>
              <a:t>q</a:t>
            </a:r>
            <a:r>
              <a:rPr lang="en-US" sz="2400" dirty="0"/>
              <a:t> by minimizing the distances between every point, [</a:t>
            </a:r>
            <a:r>
              <a:rPr lang="en-US" sz="2400" i="1" dirty="0" err="1">
                <a:latin typeface="Times New Roman" charset="0"/>
              </a:rPr>
              <a:t>x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,y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,z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dirty="0"/>
              <a:t>]</a:t>
            </a:r>
            <a:r>
              <a:rPr lang="en-US" sz="2400" baseline="30000" dirty="0">
                <a:latin typeface="Times New Roman" charset="0"/>
              </a:rPr>
              <a:t>T</a:t>
            </a:r>
            <a:r>
              <a:rPr lang="en-US" sz="2400" dirty="0"/>
              <a:t>, and the surface described by </a:t>
            </a:r>
            <a:r>
              <a:rPr lang="en-US" sz="2400" b="1" i="1" dirty="0">
                <a:latin typeface="Times New Roman" charset="0"/>
              </a:rPr>
              <a:t>q</a:t>
            </a:r>
            <a:r>
              <a:rPr lang="en-US" sz="2400" dirty="0"/>
              <a:t>, which is </a:t>
            </a:r>
            <a:r>
              <a:rPr lang="en-US" sz="2400" i="1" dirty="0">
                <a:latin typeface="Times New Roman" charset="0"/>
              </a:rPr>
              <a:t>f</a:t>
            </a:r>
            <a:r>
              <a:rPr lang="en-US" sz="2400" dirty="0"/>
              <a:t>(</a:t>
            </a:r>
            <a:r>
              <a:rPr lang="en-US" sz="2400" i="1" dirty="0" err="1">
                <a:latin typeface="Times New Roman" charset="0"/>
              </a:rPr>
              <a:t>x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,y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i="1" dirty="0" err="1">
                <a:latin typeface="Times New Roman" charset="0"/>
              </a:rPr>
              <a:t>,z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dirty="0"/>
              <a:t>)=0.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4118-7848-BA4B-81BC-CB77078F311A}" type="slidenum">
              <a:rPr lang="en-US"/>
              <a:pPr/>
              <a:t>28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421296"/>
              </p:ext>
            </p:extLst>
          </p:nvPr>
        </p:nvGraphicFramePr>
        <p:xfrm>
          <a:off x="2057400" y="1784035"/>
          <a:ext cx="654208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4" imgW="3568700" imgH="254000" progId="Equation.3">
                  <p:embed/>
                </p:oleObj>
              </mc:Choice>
              <mc:Fallback>
                <p:oleObj name="Equation" r:id="rId4" imgW="3568700" imgH="254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7400" y="1784035"/>
                        <a:ext cx="6542088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Final Notes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class:  </a:t>
            </a:r>
            <a:r>
              <a:rPr lang="en-US" b="1" u="sng" dirty="0"/>
              <a:t>Active contours</a:t>
            </a:r>
            <a:r>
              <a:rPr lang="en-US" dirty="0"/>
              <a:t>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EE95-B9EA-7A45-B6A2-B21B5F975BA5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531" name="Picture 11" descr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571" r="-32571"/>
          <a:stretch>
            <a:fillRect/>
          </a:stretch>
        </p:blipFill>
        <p:spPr>
          <a:xfrm>
            <a:off x="685800" y="1737358"/>
            <a:ext cx="7772400" cy="1996442"/>
          </a:xfrm>
        </p:spPr>
      </p:pic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Figures 9.12 (top) &amp; 9.1 (bottom) from the ITK Software Guide v 2.4, by Luis Ibáñez, et al.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95A-6C4D-4943-93C3-B0CBD4F93D44}" type="slidenum">
              <a:rPr lang="en-US"/>
              <a:pPr/>
              <a:t>3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picture:” Examples from </a:t>
            </a:r>
            <a:r>
              <a:rPr lang="en-US" i="1" dirty="0"/>
              <a:t>The ITK Software Guide</a:t>
            </a:r>
            <a:endParaRPr lang="en-US" dirty="0"/>
          </a:p>
        </p:txBody>
      </p:sp>
      <p:pic>
        <p:nvPicPr>
          <p:cNvPr id="7" name="Picture 12" descr="Picture 1">
            <a:extLst>
              <a:ext uri="{FF2B5EF4-FFF2-40B4-BE49-F238E27FC236}">
                <a16:creationId xmlns:a16="http://schemas.microsoft.com/office/drawing/2014/main" id="{25E8D3B5-7A56-A94A-A3E2-6D6DED50CD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508" r="-16588" b="16789"/>
          <a:stretch/>
        </p:blipFill>
        <p:spPr>
          <a:xfrm>
            <a:off x="685800" y="3886200"/>
            <a:ext cx="77724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Connected Regions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Lots of room for interpretation</a:t>
            </a:r>
          </a:p>
          <a:p>
            <a:r>
              <a:rPr lang="en-US" sz="2800" dirty="0"/>
              <a:t>Possible meanings:</a:t>
            </a:r>
          </a:p>
          <a:p>
            <a:pPr lvl="1"/>
            <a:r>
              <a:rPr lang="en-US" sz="2400" dirty="0"/>
              <a:t>In an image</a:t>
            </a:r>
          </a:p>
          <a:p>
            <a:pPr lvl="2"/>
            <a:r>
              <a:rPr lang="en-US" sz="2000" dirty="0"/>
              <a:t>Don’t forget about the connectivity paradox</a:t>
            </a:r>
          </a:p>
          <a:p>
            <a:pPr lvl="1"/>
            <a:r>
              <a:rPr lang="en-US" sz="2400" dirty="0"/>
              <a:t>In “real life”</a:t>
            </a:r>
          </a:p>
          <a:p>
            <a:pPr lvl="2"/>
            <a:r>
              <a:rPr lang="en-US" sz="2000" dirty="0"/>
              <a:t>How do you measure </a:t>
            </a:r>
            <a:r>
              <a:rPr lang="en-US" sz="2000" i="1" dirty="0"/>
              <a:t>that</a:t>
            </a:r>
            <a:r>
              <a:rPr lang="en-US" sz="2000" dirty="0"/>
              <a:t> from an image?</a:t>
            </a:r>
          </a:p>
          <a:p>
            <a:r>
              <a:rPr lang="en-US" sz="2800" dirty="0"/>
              <a:t>Background vs. foreground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51167739"/>
              </p:ext>
            </p:extLst>
          </p:nvPr>
        </p:nvGraphicFramePr>
        <p:xfrm>
          <a:off x="4800600" y="1981200"/>
          <a:ext cx="2194560" cy="21945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4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4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4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4</a:t>
                      </a:r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 marL="0" marR="0" marT="0" marB="0" anchor="ctr" anchorCtr="1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267200"/>
            <a:ext cx="3810000" cy="1828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This image has 2 foreground regions</a:t>
            </a:r>
          </a:p>
          <a:p>
            <a:r>
              <a:rPr lang="en-US" dirty="0"/>
              <a:t>But is has 4 connected components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75AE-9203-3948-B9E6-3EEF8929D3C9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Homogeneous Regions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Lots of room for interpretation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Possible meanings: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 pixels are the “same</a:t>
            </a:r>
            <a:r>
              <a:rPr lang="en-US" altLang="ja-JP" sz="2400" dirty="0"/>
              <a:t>”</a:t>
            </a:r>
            <a:r>
              <a:rPr lang="en-US" sz="2400" dirty="0"/>
              <a:t> brightness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Close to some representative (mean) brightness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Color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Texture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Generically &amp; formally: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values of each pixel are consistent with having been generated by a particular model (such as a probability distribution)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BC9F-723D-1743-958D-AB19093A935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Segmentation Methods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There are </a:t>
            </a:r>
            <a:r>
              <a:rPr lang="en-US" sz="2800" i="1" dirty="0"/>
              <a:t>many</a:t>
            </a:r>
            <a:r>
              <a:rPr lang="en-US" sz="2800" dirty="0"/>
              <a:t> methods</a:t>
            </a:r>
          </a:p>
          <a:p>
            <a:r>
              <a:rPr lang="en-US" sz="2800" dirty="0"/>
              <a:t>Here are a few examples:</a:t>
            </a:r>
          </a:p>
          <a:p>
            <a:pPr lvl="1"/>
            <a:r>
              <a:rPr lang="en-US" sz="2400" dirty="0"/>
              <a:t>Threshold-based</a:t>
            </a:r>
          </a:p>
          <a:p>
            <a:pPr lvl="2"/>
            <a:r>
              <a:rPr lang="en-US" sz="2000" dirty="0"/>
              <a:t>Guaranteed to form closed regions (why?)</a:t>
            </a:r>
          </a:p>
          <a:p>
            <a:pPr lvl="1"/>
            <a:r>
              <a:rPr lang="en-US" sz="2400" dirty="0"/>
              <a:t>Region-based</a:t>
            </a:r>
          </a:p>
          <a:p>
            <a:pPr lvl="2"/>
            <a:r>
              <a:rPr lang="en-US" sz="2000" dirty="0"/>
              <a:t>Start with elemental </a:t>
            </a:r>
            <a:r>
              <a:rPr lang="en-US" sz="2000" dirty="0" err="1"/>
              <a:t>homogonous</a:t>
            </a:r>
            <a:r>
              <a:rPr lang="en-US" sz="2000" dirty="0"/>
              <a:t> regions</a:t>
            </a:r>
          </a:p>
          <a:p>
            <a:pPr lvl="2"/>
            <a:r>
              <a:rPr lang="en-US" sz="2000" dirty="0"/>
              <a:t>Merge &amp; split them</a:t>
            </a:r>
          </a:p>
          <a:p>
            <a:pPr lvl="1"/>
            <a:r>
              <a:rPr lang="en-US" sz="2400" dirty="0"/>
              <a:t>Hybrid methods</a:t>
            </a:r>
          </a:p>
          <a:p>
            <a:pPr lvl="2"/>
            <a:r>
              <a:rPr lang="en-US" sz="2000" dirty="0"/>
              <a:t>E.g., watershed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B5CE-8A45-144C-A9D6-8C794BFD6BEA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Human Segmentation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Class discussion:</a:t>
            </a:r>
          </a:p>
          <a:p>
            <a:pPr lvl="1"/>
            <a:r>
              <a:rPr lang="en-US" sz="2400"/>
              <a:t>How do humans segment what they see?</a:t>
            </a:r>
          </a:p>
          <a:p>
            <a:pPr lvl="1"/>
            <a:r>
              <a:rPr lang="en-US" sz="2400"/>
              <a:t>What about a static image?</a:t>
            </a:r>
          </a:p>
          <a:p>
            <a:pPr lvl="1"/>
            <a:r>
              <a:rPr lang="en-US" sz="2400"/>
              <a:t>How do radiologists segment a medical image?</a:t>
            </a:r>
          </a:p>
          <a:p>
            <a:pPr lvl="1"/>
            <a:r>
              <a:rPr lang="en-US" sz="2400"/>
              <a:t>Is human segmentation task-dependent?</a:t>
            </a:r>
          </a:p>
          <a:p>
            <a:pPr lvl="1"/>
            <a:r>
              <a:rPr lang="en-US" sz="2400"/>
              <a:t>So, how would you compare the accuracy of one segmentation to another?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C6CE0-1484-D044-8FB6-A8815438CB5F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Segmentation by Thresholding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Results in a binary labeling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would we want this?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When not?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Notion of object(s)/foreground vs. background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793EE-EB5F-D64F-B343-B1F021E50A6F}" type="slidenum">
              <a:rPr lang="en-US"/>
              <a:pPr/>
              <a:t>8</a:t>
            </a:fld>
            <a:endParaRPr lang="en-US"/>
          </a:p>
        </p:txBody>
      </p:sp>
      <p:sp>
        <p:nvSpPr>
          <p:cNvPr id="373766" name="Rectangle 6"/>
          <p:cNvSpPr>
            <a:spLocks noChangeArrowheads="1"/>
          </p:cNvSpPr>
          <p:nvPr/>
        </p:nvSpPr>
        <p:spPr bwMode="auto">
          <a:xfrm>
            <a:off x="1600200" y="4419600"/>
            <a:ext cx="6324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r>
              <a:rPr lang="en-US"/>
              <a:t>Any time we need to distinguish between multiple objects</a:t>
            </a:r>
          </a:p>
        </p:txBody>
      </p:sp>
      <p:sp>
        <p:nvSpPr>
          <p:cNvPr id="373767" name="Rectangle 7"/>
          <p:cNvSpPr>
            <a:spLocks noChangeArrowheads="1"/>
          </p:cNvSpPr>
          <p:nvPr/>
        </p:nvSpPr>
        <p:spPr bwMode="auto">
          <a:xfrm>
            <a:off x="1600200" y="3009900"/>
            <a:ext cx="6324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r>
              <a:rPr lang="en-US" dirty="0"/>
              <a:t>We want to segment a single object…</a:t>
            </a:r>
          </a:p>
          <a:p>
            <a:r>
              <a:rPr lang="en-US" dirty="0"/>
              <a:t>Or the single set of all objects of a given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3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3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6" grpId="0" animBg="1"/>
      <p:bldP spid="3737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Segmentation by Thresholding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Real-world annoyances: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Most images are not taken under perfectly uniform illumination (or radiation, contrast agent, etc.)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Optical imaging devices are typically not equally sensitive across their field of view (</a:t>
            </a:r>
            <a:r>
              <a:rPr lang="en-US" sz="2400" dirty="0" err="1"/>
              <a:t>vignetting</a:t>
            </a:r>
            <a:r>
              <a:rPr lang="en-US" sz="2400" dirty="0"/>
              <a:t>, etc.)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These are less problematic for most radiological images than for camera images, ultrasound, OCT, etc.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Problem</a:t>
            </a:r>
            <a:r>
              <a:rPr lang="en-US" sz="2800" dirty="0"/>
              <a:t>: The same object often has different intensities at different locations in an image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Solution</a:t>
            </a:r>
            <a:r>
              <a:rPr lang="en-US" sz="2800" dirty="0"/>
              <a:t>:  Use </a:t>
            </a:r>
            <a:r>
              <a:rPr lang="en-US" sz="2800" i="1" dirty="0"/>
              <a:t>local</a:t>
            </a:r>
            <a:r>
              <a:rPr lang="en-US" sz="2800" dirty="0"/>
              <a:t> thresholds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13B3-69CA-0A4B-97E0-4A3EE8D39521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G 20 Light Blue Perspective">
  <a:themeElements>
    <a:clrScheme name="Custom 4">
      <a:dk1>
        <a:sysClr val="windowText" lastClr="000000"/>
      </a:dk1>
      <a:lt1>
        <a:sysClr val="window" lastClr="FFFFFF"/>
      </a:lt1>
      <a:dk2>
        <a:srgbClr val="3E3D2D"/>
      </a:dk2>
      <a:lt2>
        <a:srgbClr val="FFFF66"/>
      </a:lt2>
      <a:accent1>
        <a:srgbClr val="FF8000"/>
      </a:accent1>
      <a:accent2>
        <a:srgbClr val="71685A"/>
      </a:accent2>
      <a:accent3>
        <a:srgbClr val="FF0000"/>
      </a:accent3>
      <a:accent4>
        <a:srgbClr val="909465"/>
      </a:accent4>
      <a:accent5>
        <a:srgbClr val="956B43"/>
      </a:accent5>
      <a:accent6>
        <a:srgbClr val="FEA022"/>
      </a:accent6>
      <a:hlink>
        <a:srgbClr val="414100"/>
      </a:hlink>
      <a:folHlink>
        <a:srgbClr val="52522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G 20 Light Blue Perspective" id="{5AC1C4FA-7A36-1D43-80F5-462204DC1D52}" vid="{6B995E09-5273-E04E-8EC3-1BDD75B423E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JG 20 Light Blue Perspective</Template>
  <TotalTime>26946</TotalTime>
  <Words>2863</Words>
  <Application>Microsoft Macintosh PowerPoint</Application>
  <PresentationFormat>On-screen Show (4:3)</PresentationFormat>
  <Paragraphs>922</Paragraphs>
  <Slides>29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Symbol</vt:lpstr>
      <vt:lpstr>Times New Roman</vt:lpstr>
      <vt:lpstr>Wingdings</vt:lpstr>
      <vt:lpstr>JG 20 Light Blue Perspective</vt:lpstr>
      <vt:lpstr>Equation</vt:lpstr>
      <vt:lpstr>Lecture 10 Segmentation (ch 8)  ch. 8 of Machine Vision by Wesley E. Snyder &amp; Hairong Qi</vt:lpstr>
      <vt:lpstr>Segmentation</vt:lpstr>
      <vt:lpstr>The “big picture:” Examples from The ITK Software Guide</vt:lpstr>
      <vt:lpstr>Connected Regions</vt:lpstr>
      <vt:lpstr>Homogeneous Regions</vt:lpstr>
      <vt:lpstr>Segmentation Methods</vt:lpstr>
      <vt:lpstr>Human Segmentation</vt:lpstr>
      <vt:lpstr>Segmentation by Thresholding</vt:lpstr>
      <vt:lpstr>Segmentation by Thresholding</vt:lpstr>
      <vt:lpstr>Local Thresholding</vt:lpstr>
      <vt:lpstr>Computing Thresholds</vt:lpstr>
      <vt:lpstr>Computing Thresholds</vt:lpstr>
      <vt:lpstr>Computing Thresholds</vt:lpstr>
      <vt:lpstr>Histogram analysis</vt:lpstr>
      <vt:lpstr>ITK Histogram-Based Thresholding:  GMM &amp; Otsu</vt:lpstr>
      <vt:lpstr>Connected Component Analysis</vt:lpstr>
      <vt:lpstr>Connected Component Analysis</vt:lpstr>
      <vt:lpstr>Connected Component Analysis</vt:lpstr>
      <vt:lpstr>Connected Component Analysis</vt:lpstr>
      <vt:lpstr>Recursive Region Growing</vt:lpstr>
      <vt:lpstr>Trees Instead of Label Images for Scale Space</vt:lpstr>
      <vt:lpstr>Texture Segmentation</vt:lpstr>
      <vt:lpstr>Segmentation of Curves</vt:lpstr>
      <vt:lpstr>The Nature of Curves</vt:lpstr>
      <vt:lpstr>The Nature of Curves</vt:lpstr>
      <vt:lpstr>Segmentation of Surfaces</vt:lpstr>
      <vt:lpstr>Describing Surfaces</vt:lpstr>
      <vt:lpstr>Fitting an Implicit Quadric</vt:lpstr>
      <vt:lpstr>Final Notes</vt:lpstr>
    </vt:vector>
  </TitlesOfParts>
  <Company>CMU Robotics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In Medical Image Analysis</dc:title>
  <dc:creator>John Galeotti</dc:creator>
  <cp:lastModifiedBy>John Michael Galeotti</cp:lastModifiedBy>
  <cp:revision>305</cp:revision>
  <cp:lastPrinted>2020-02-11T23:10:21Z</cp:lastPrinted>
  <dcterms:created xsi:type="dcterms:W3CDTF">2008-01-12T23:25:59Z</dcterms:created>
  <dcterms:modified xsi:type="dcterms:W3CDTF">2020-02-11T23:10:24Z</dcterms:modified>
</cp:coreProperties>
</file>